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04"/>
  </p:notesMasterIdLst>
  <p:handoutMasterIdLst>
    <p:handoutMasterId r:id="rId205"/>
  </p:handoutMasterIdLst>
  <p:sldIdLst>
    <p:sldId id="700" r:id="rId2"/>
    <p:sldId id="541" r:id="rId3"/>
    <p:sldId id="710" r:id="rId4"/>
    <p:sldId id="755" r:id="rId5"/>
    <p:sldId id="756" r:id="rId6"/>
    <p:sldId id="757" r:id="rId7"/>
    <p:sldId id="754" r:id="rId8"/>
    <p:sldId id="542" r:id="rId9"/>
    <p:sldId id="543" r:id="rId10"/>
    <p:sldId id="730" r:id="rId11"/>
    <p:sldId id="547" r:id="rId12"/>
    <p:sldId id="549" r:id="rId13"/>
    <p:sldId id="548" r:id="rId14"/>
    <p:sldId id="701" r:id="rId15"/>
    <p:sldId id="550" r:id="rId16"/>
    <p:sldId id="551" r:id="rId17"/>
    <p:sldId id="552" r:id="rId18"/>
    <p:sldId id="553" r:id="rId19"/>
    <p:sldId id="582" r:id="rId20"/>
    <p:sldId id="554" r:id="rId21"/>
    <p:sldId id="555" r:id="rId22"/>
    <p:sldId id="556" r:id="rId23"/>
    <p:sldId id="557" r:id="rId24"/>
    <p:sldId id="558" r:id="rId25"/>
    <p:sldId id="732" r:id="rId26"/>
    <p:sldId id="731" r:id="rId27"/>
    <p:sldId id="559" r:id="rId28"/>
    <p:sldId id="569" r:id="rId29"/>
    <p:sldId id="711" r:id="rId30"/>
    <p:sldId id="565" r:id="rId31"/>
    <p:sldId id="583" r:id="rId32"/>
    <p:sldId id="568" r:id="rId33"/>
    <p:sldId id="570" r:id="rId34"/>
    <p:sldId id="571" r:id="rId35"/>
    <p:sldId id="572" r:id="rId36"/>
    <p:sldId id="574" r:id="rId37"/>
    <p:sldId id="575" r:id="rId38"/>
    <p:sldId id="576" r:id="rId39"/>
    <p:sldId id="577" r:id="rId40"/>
    <p:sldId id="578" r:id="rId41"/>
    <p:sldId id="566" r:id="rId42"/>
    <p:sldId id="595" r:id="rId43"/>
    <p:sldId id="594" r:id="rId44"/>
    <p:sldId id="567" r:id="rId45"/>
    <p:sldId id="704" r:id="rId46"/>
    <p:sldId id="581" r:id="rId47"/>
    <p:sldId id="702" r:id="rId48"/>
    <p:sldId id="635" r:id="rId49"/>
    <p:sldId id="636" r:id="rId50"/>
    <p:sldId id="637" r:id="rId51"/>
    <p:sldId id="639" r:id="rId52"/>
    <p:sldId id="703" r:id="rId53"/>
    <p:sldId id="586" r:id="rId54"/>
    <p:sldId id="712" r:id="rId55"/>
    <p:sldId id="584" r:id="rId56"/>
    <p:sldId id="588" r:id="rId57"/>
    <p:sldId id="589" r:id="rId58"/>
    <p:sldId id="585" r:id="rId59"/>
    <p:sldId id="587" r:id="rId60"/>
    <p:sldId id="590" r:id="rId61"/>
    <p:sldId id="591" r:id="rId62"/>
    <p:sldId id="592" r:id="rId63"/>
    <p:sldId id="593" r:id="rId64"/>
    <p:sldId id="705" r:id="rId65"/>
    <p:sldId id="706" r:id="rId66"/>
    <p:sldId id="596" r:id="rId67"/>
    <p:sldId id="597" r:id="rId68"/>
    <p:sldId id="707" r:id="rId69"/>
    <p:sldId id="599" r:id="rId70"/>
    <p:sldId id="600" r:id="rId71"/>
    <p:sldId id="601" r:id="rId72"/>
    <p:sldId id="602" r:id="rId73"/>
    <p:sldId id="603" r:id="rId74"/>
    <p:sldId id="598" r:id="rId75"/>
    <p:sldId id="604" r:id="rId76"/>
    <p:sldId id="708" r:id="rId77"/>
    <p:sldId id="605" r:id="rId78"/>
    <p:sldId id="713" r:id="rId79"/>
    <p:sldId id="606" r:id="rId80"/>
    <p:sldId id="607" r:id="rId81"/>
    <p:sldId id="608" r:id="rId82"/>
    <p:sldId id="609" r:id="rId83"/>
    <p:sldId id="610" r:id="rId84"/>
    <p:sldId id="611" r:id="rId85"/>
    <p:sldId id="612" r:id="rId86"/>
    <p:sldId id="613" r:id="rId87"/>
    <p:sldId id="614" r:id="rId88"/>
    <p:sldId id="615" r:id="rId89"/>
    <p:sldId id="617" r:id="rId90"/>
    <p:sldId id="709" r:id="rId91"/>
    <p:sldId id="622" r:id="rId92"/>
    <p:sldId id="621" r:id="rId93"/>
    <p:sldId id="624" r:id="rId94"/>
    <p:sldId id="714" r:id="rId95"/>
    <p:sldId id="625" r:id="rId96"/>
    <p:sldId id="630" r:id="rId97"/>
    <p:sldId id="626" r:id="rId98"/>
    <p:sldId id="627" r:id="rId99"/>
    <p:sldId id="733" r:id="rId100"/>
    <p:sldId id="722" r:id="rId101"/>
    <p:sldId id="628" r:id="rId102"/>
    <p:sldId id="629" r:id="rId103"/>
    <p:sldId id="631" r:id="rId104"/>
    <p:sldId id="632" r:id="rId105"/>
    <p:sldId id="633" r:id="rId106"/>
    <p:sldId id="634" r:id="rId107"/>
    <p:sldId id="734" r:id="rId108"/>
    <p:sldId id="758" r:id="rId109"/>
    <p:sldId id="640" r:id="rId110"/>
    <p:sldId id="715" r:id="rId111"/>
    <p:sldId id="643" r:id="rId112"/>
    <p:sldId id="644" r:id="rId113"/>
    <p:sldId id="645" r:id="rId114"/>
    <p:sldId id="646" r:id="rId115"/>
    <p:sldId id="736" r:id="rId116"/>
    <p:sldId id="759" r:id="rId117"/>
    <p:sldId id="647" r:id="rId118"/>
    <p:sldId id="648" r:id="rId119"/>
    <p:sldId id="649" r:id="rId120"/>
    <p:sldId id="650" r:id="rId121"/>
    <p:sldId id="737" r:id="rId122"/>
    <p:sldId id="760" r:id="rId123"/>
    <p:sldId id="651" r:id="rId124"/>
    <p:sldId id="652" r:id="rId125"/>
    <p:sldId id="641" r:id="rId126"/>
    <p:sldId id="653" r:id="rId127"/>
    <p:sldId id="738" r:id="rId128"/>
    <p:sldId id="761" r:id="rId129"/>
    <p:sldId id="739" r:id="rId130"/>
    <p:sldId id="654" r:id="rId131"/>
    <p:sldId id="740" r:id="rId132"/>
    <p:sldId id="762" r:id="rId133"/>
    <p:sldId id="655" r:id="rId134"/>
    <p:sldId id="716" r:id="rId135"/>
    <p:sldId id="657" r:id="rId136"/>
    <p:sldId id="659" r:id="rId137"/>
    <p:sldId id="661" r:id="rId138"/>
    <p:sldId id="741" r:id="rId139"/>
    <p:sldId id="763" r:id="rId140"/>
    <p:sldId id="660" r:id="rId141"/>
    <p:sldId id="742" r:id="rId142"/>
    <p:sldId id="764" r:id="rId143"/>
    <p:sldId id="662" r:id="rId144"/>
    <p:sldId id="717" r:id="rId145"/>
    <p:sldId id="663" r:id="rId146"/>
    <p:sldId id="664" r:id="rId147"/>
    <p:sldId id="665" r:id="rId148"/>
    <p:sldId id="666" r:id="rId149"/>
    <p:sldId id="667" r:id="rId150"/>
    <p:sldId id="743" r:id="rId151"/>
    <p:sldId id="765" r:id="rId152"/>
    <p:sldId id="670" r:id="rId153"/>
    <p:sldId id="668" r:id="rId154"/>
    <p:sldId id="669" r:id="rId155"/>
    <p:sldId id="671" r:id="rId156"/>
    <p:sldId id="744" r:id="rId157"/>
    <p:sldId id="745" r:id="rId158"/>
    <p:sldId id="766" r:id="rId159"/>
    <p:sldId id="746" r:id="rId160"/>
    <p:sldId id="747" r:id="rId161"/>
    <p:sldId id="748" r:id="rId162"/>
    <p:sldId id="767" r:id="rId163"/>
    <p:sldId id="673" r:id="rId164"/>
    <p:sldId id="718" r:id="rId165"/>
    <p:sldId id="674" r:id="rId166"/>
    <p:sldId id="768" r:id="rId167"/>
    <p:sldId id="769" r:id="rId168"/>
    <p:sldId id="678" r:id="rId169"/>
    <p:sldId id="679" r:id="rId170"/>
    <p:sldId id="749" r:id="rId171"/>
    <p:sldId id="770" r:id="rId172"/>
    <p:sldId id="680" r:id="rId173"/>
    <p:sldId id="719" r:id="rId174"/>
    <p:sldId id="681" r:id="rId175"/>
    <p:sldId id="682" r:id="rId176"/>
    <p:sldId id="683" r:id="rId177"/>
    <p:sldId id="684" r:id="rId178"/>
    <p:sldId id="685" r:id="rId179"/>
    <p:sldId id="686" r:id="rId180"/>
    <p:sldId id="687" r:id="rId181"/>
    <p:sldId id="750" r:id="rId182"/>
    <p:sldId id="771" r:id="rId183"/>
    <p:sldId id="688" r:id="rId184"/>
    <p:sldId id="720" r:id="rId185"/>
    <p:sldId id="689" r:id="rId186"/>
    <p:sldId id="773" r:id="rId187"/>
    <p:sldId id="772" r:id="rId188"/>
    <p:sldId id="692" r:id="rId189"/>
    <p:sldId id="693" r:id="rId190"/>
    <p:sldId id="751" r:id="rId191"/>
    <p:sldId id="774" r:id="rId192"/>
    <p:sldId id="694" r:id="rId193"/>
    <p:sldId id="721" r:id="rId194"/>
    <p:sldId id="695" r:id="rId195"/>
    <p:sldId id="696" r:id="rId196"/>
    <p:sldId id="697" r:id="rId197"/>
    <p:sldId id="699" r:id="rId198"/>
    <p:sldId id="752" r:id="rId199"/>
    <p:sldId id="775" r:id="rId200"/>
    <p:sldId id="698" r:id="rId201"/>
    <p:sldId id="753" r:id="rId202"/>
    <p:sldId id="776" r:id="rId20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1C6730B-34D3-4D19-A1CB-097DFD1E53C0}">
          <p14:sldIdLst>
            <p14:sldId id="700"/>
            <p14:sldId id="541"/>
            <p14:sldId id="710"/>
            <p14:sldId id="755"/>
            <p14:sldId id="756"/>
            <p14:sldId id="757"/>
            <p14:sldId id="754"/>
            <p14:sldId id="542"/>
            <p14:sldId id="543"/>
            <p14:sldId id="730"/>
            <p14:sldId id="547"/>
            <p14:sldId id="549"/>
            <p14:sldId id="548"/>
            <p14:sldId id="701"/>
            <p14:sldId id="550"/>
            <p14:sldId id="551"/>
            <p14:sldId id="552"/>
            <p14:sldId id="553"/>
            <p14:sldId id="582"/>
            <p14:sldId id="554"/>
            <p14:sldId id="555"/>
            <p14:sldId id="556"/>
            <p14:sldId id="557"/>
            <p14:sldId id="558"/>
            <p14:sldId id="732"/>
            <p14:sldId id="731"/>
            <p14:sldId id="559"/>
            <p14:sldId id="569"/>
            <p14:sldId id="711"/>
            <p14:sldId id="565"/>
            <p14:sldId id="583"/>
            <p14:sldId id="568"/>
            <p14:sldId id="570"/>
            <p14:sldId id="571"/>
            <p14:sldId id="572"/>
            <p14:sldId id="574"/>
            <p14:sldId id="575"/>
            <p14:sldId id="576"/>
            <p14:sldId id="577"/>
            <p14:sldId id="578"/>
            <p14:sldId id="566"/>
            <p14:sldId id="595"/>
            <p14:sldId id="594"/>
            <p14:sldId id="567"/>
            <p14:sldId id="704"/>
            <p14:sldId id="581"/>
            <p14:sldId id="702"/>
            <p14:sldId id="635"/>
            <p14:sldId id="636"/>
            <p14:sldId id="637"/>
            <p14:sldId id="639"/>
            <p14:sldId id="703"/>
            <p14:sldId id="586"/>
            <p14:sldId id="712"/>
            <p14:sldId id="584"/>
            <p14:sldId id="588"/>
            <p14:sldId id="589"/>
            <p14:sldId id="585"/>
            <p14:sldId id="587"/>
            <p14:sldId id="590"/>
            <p14:sldId id="591"/>
            <p14:sldId id="592"/>
            <p14:sldId id="593"/>
            <p14:sldId id="705"/>
            <p14:sldId id="706"/>
            <p14:sldId id="596"/>
            <p14:sldId id="597"/>
            <p14:sldId id="707"/>
            <p14:sldId id="599"/>
            <p14:sldId id="600"/>
            <p14:sldId id="601"/>
            <p14:sldId id="602"/>
            <p14:sldId id="603"/>
            <p14:sldId id="598"/>
            <p14:sldId id="604"/>
            <p14:sldId id="708"/>
            <p14:sldId id="605"/>
            <p14:sldId id="713"/>
            <p14:sldId id="606"/>
            <p14:sldId id="607"/>
            <p14:sldId id="608"/>
            <p14:sldId id="609"/>
            <p14:sldId id="610"/>
            <p14:sldId id="611"/>
            <p14:sldId id="612"/>
            <p14:sldId id="613"/>
            <p14:sldId id="614"/>
            <p14:sldId id="615"/>
            <p14:sldId id="617"/>
            <p14:sldId id="709"/>
            <p14:sldId id="622"/>
            <p14:sldId id="621"/>
            <p14:sldId id="624"/>
            <p14:sldId id="714"/>
            <p14:sldId id="625"/>
            <p14:sldId id="630"/>
            <p14:sldId id="626"/>
            <p14:sldId id="627"/>
            <p14:sldId id="733"/>
            <p14:sldId id="722"/>
            <p14:sldId id="628"/>
            <p14:sldId id="629"/>
            <p14:sldId id="631"/>
            <p14:sldId id="632"/>
            <p14:sldId id="633"/>
            <p14:sldId id="634"/>
            <p14:sldId id="734"/>
            <p14:sldId id="758"/>
            <p14:sldId id="640"/>
            <p14:sldId id="715"/>
            <p14:sldId id="643"/>
            <p14:sldId id="644"/>
            <p14:sldId id="645"/>
            <p14:sldId id="646"/>
            <p14:sldId id="736"/>
            <p14:sldId id="759"/>
            <p14:sldId id="647"/>
            <p14:sldId id="648"/>
            <p14:sldId id="649"/>
            <p14:sldId id="650"/>
            <p14:sldId id="737"/>
            <p14:sldId id="760"/>
            <p14:sldId id="651"/>
            <p14:sldId id="652"/>
            <p14:sldId id="641"/>
            <p14:sldId id="653"/>
            <p14:sldId id="738"/>
            <p14:sldId id="761"/>
            <p14:sldId id="739"/>
            <p14:sldId id="654"/>
            <p14:sldId id="740"/>
            <p14:sldId id="762"/>
            <p14:sldId id="655"/>
            <p14:sldId id="716"/>
            <p14:sldId id="657"/>
            <p14:sldId id="659"/>
            <p14:sldId id="661"/>
            <p14:sldId id="741"/>
            <p14:sldId id="763"/>
            <p14:sldId id="660"/>
            <p14:sldId id="742"/>
            <p14:sldId id="764"/>
            <p14:sldId id="662"/>
            <p14:sldId id="717"/>
            <p14:sldId id="663"/>
            <p14:sldId id="664"/>
            <p14:sldId id="665"/>
            <p14:sldId id="666"/>
            <p14:sldId id="667"/>
            <p14:sldId id="743"/>
            <p14:sldId id="765"/>
            <p14:sldId id="670"/>
            <p14:sldId id="668"/>
            <p14:sldId id="669"/>
            <p14:sldId id="671"/>
            <p14:sldId id="744"/>
            <p14:sldId id="745"/>
            <p14:sldId id="766"/>
            <p14:sldId id="746"/>
            <p14:sldId id="747"/>
            <p14:sldId id="748"/>
            <p14:sldId id="767"/>
            <p14:sldId id="673"/>
            <p14:sldId id="718"/>
            <p14:sldId id="674"/>
            <p14:sldId id="768"/>
            <p14:sldId id="769"/>
            <p14:sldId id="678"/>
            <p14:sldId id="679"/>
            <p14:sldId id="749"/>
            <p14:sldId id="770"/>
            <p14:sldId id="680"/>
            <p14:sldId id="719"/>
            <p14:sldId id="681"/>
            <p14:sldId id="682"/>
            <p14:sldId id="683"/>
            <p14:sldId id="684"/>
            <p14:sldId id="685"/>
            <p14:sldId id="686"/>
            <p14:sldId id="687"/>
            <p14:sldId id="750"/>
            <p14:sldId id="771"/>
            <p14:sldId id="688"/>
            <p14:sldId id="720"/>
            <p14:sldId id="689"/>
            <p14:sldId id="773"/>
            <p14:sldId id="772"/>
            <p14:sldId id="692"/>
            <p14:sldId id="693"/>
            <p14:sldId id="751"/>
            <p14:sldId id="774"/>
            <p14:sldId id="694"/>
            <p14:sldId id="721"/>
            <p14:sldId id="695"/>
            <p14:sldId id="696"/>
            <p14:sldId id="697"/>
            <p14:sldId id="699"/>
            <p14:sldId id="752"/>
            <p14:sldId id="775"/>
            <p14:sldId id="698"/>
            <p14:sldId id="753"/>
            <p14:sldId id="776"/>
          </p14:sldIdLst>
        </p14:section>
      </p14:sectionLst>
    </p:ext>
    <p:ext uri="{EFAFB233-063F-42B5-8137-9DF3F51BA10A}">
      <p15:sldGuideLst xmlns:p15="http://schemas.microsoft.com/office/powerpoint/2012/main">
        <p15:guide id="1" orient="horz" pos="4247">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00"/>
    <a:srgbClr val="BEE2FA"/>
    <a:srgbClr val="DBEFFD"/>
    <a:srgbClr val="62AEF4"/>
    <a:srgbClr val="7CAEF8"/>
    <a:srgbClr val="FF8805"/>
    <a:srgbClr val="EA7B00"/>
    <a:srgbClr val="646464"/>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1577" autoAdjust="0"/>
  </p:normalViewPr>
  <p:slideViewPr>
    <p:cSldViewPr>
      <p:cViewPr varScale="1">
        <p:scale>
          <a:sx n="88" d="100"/>
          <a:sy n="88" d="100"/>
        </p:scale>
        <p:origin x="420" y="60"/>
      </p:cViewPr>
      <p:guideLst>
        <p:guide orient="horz" pos="42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24"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667AC03-8C51-475D-B622-96A1C8F5E7CF}" type="datetimeFigureOut">
              <a:rPr kumimoji="1" lang="ja-JP" altLang="en-US" smtClean="0">
                <a:latin typeface="メイリオ" panose="020B0604030504040204" pitchFamily="50" charset="-128"/>
                <a:ea typeface="メイリオ" panose="020B0604030504040204" pitchFamily="50" charset="-128"/>
              </a:rPr>
              <a:pPr/>
              <a:t>2024/7/5</a:t>
            </a:fld>
            <a:endParaRPr kumimoji="1" lang="ja-JP" altLang="en-US">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C22AC06-8FF0-402A-A8D4-EC443B2B51A3}"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21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DBDFE6-349D-475F-88FD-2EE4F300759D}" type="datetimeFigureOut">
              <a:rPr kumimoji="1" lang="ja-JP" altLang="en-US" smtClean="0"/>
              <a:pPr/>
              <a:t>2024/7/5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B3B45EC-A74E-44C4-8A52-028851515061}" type="slidenum">
              <a:rPr kumimoji="1" lang="ja-JP" altLang="en-US" smtClean="0"/>
              <a:pPr/>
              <a:t>‹#›</a:t>
            </a:fld>
            <a:endParaRPr kumimoji="1" lang="ja-JP" altLang="en-US"/>
          </a:p>
        </p:txBody>
      </p:sp>
    </p:spTree>
    <p:extLst>
      <p:ext uri="{BB962C8B-B14F-4D97-AF65-F5344CB8AC3E}">
        <p14:creationId xmlns:p14="http://schemas.microsoft.com/office/powerpoint/2010/main" val="2151958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a:t>
            </a:fld>
            <a:endParaRPr kumimoji="1" lang="ja-JP" altLang="en-US"/>
          </a:p>
        </p:txBody>
      </p:sp>
    </p:spTree>
    <p:extLst>
      <p:ext uri="{BB962C8B-B14F-4D97-AF65-F5344CB8AC3E}">
        <p14:creationId xmlns:p14="http://schemas.microsoft.com/office/powerpoint/2010/main" val="242567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13</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141</a:t>
            </a:fld>
            <a:endParaRPr kumimoji="1" lang="ja-JP" altLang="en-US"/>
          </a:p>
        </p:txBody>
      </p:sp>
    </p:spTree>
    <p:extLst>
      <p:ext uri="{BB962C8B-B14F-4D97-AF65-F5344CB8AC3E}">
        <p14:creationId xmlns:p14="http://schemas.microsoft.com/office/powerpoint/2010/main" val="3586964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142</a:t>
            </a:fld>
            <a:endParaRPr kumimoji="1" lang="ja-JP" altLang="en-US"/>
          </a:p>
        </p:txBody>
      </p:sp>
    </p:spTree>
    <p:extLst>
      <p:ext uri="{BB962C8B-B14F-4D97-AF65-F5344CB8AC3E}">
        <p14:creationId xmlns:p14="http://schemas.microsoft.com/office/powerpoint/2010/main" val="6294310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149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150</a:t>
            </a:fld>
            <a:endParaRPr kumimoji="1" lang="ja-JP" altLang="en-US"/>
          </a:p>
        </p:txBody>
      </p:sp>
    </p:spTree>
    <p:extLst>
      <p:ext uri="{BB962C8B-B14F-4D97-AF65-F5344CB8AC3E}">
        <p14:creationId xmlns:p14="http://schemas.microsoft.com/office/powerpoint/2010/main" val="395706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14</a:t>
            </a:fld>
            <a:endParaRPr kumimoji="1" lang="ja-JP" altLang="en-US"/>
          </a:p>
        </p:txBody>
      </p:sp>
    </p:spTree>
    <p:extLst>
      <p:ext uri="{BB962C8B-B14F-4D97-AF65-F5344CB8AC3E}">
        <p14:creationId xmlns:p14="http://schemas.microsoft.com/office/powerpoint/2010/main" val="8690690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151</a:t>
            </a:fld>
            <a:endParaRPr kumimoji="1" lang="ja-JP" altLang="en-US"/>
          </a:p>
        </p:txBody>
      </p:sp>
    </p:spTree>
    <p:extLst>
      <p:ext uri="{BB962C8B-B14F-4D97-AF65-F5344CB8AC3E}">
        <p14:creationId xmlns:p14="http://schemas.microsoft.com/office/powerpoint/2010/main" val="23652099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152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155</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156</a:t>
            </a:fld>
            <a:endParaRPr kumimoji="1" lang="ja-JP" altLang="en-US"/>
          </a:p>
        </p:txBody>
      </p:sp>
    </p:spTree>
    <p:extLst>
      <p:ext uri="{BB962C8B-B14F-4D97-AF65-F5344CB8AC3E}">
        <p14:creationId xmlns:p14="http://schemas.microsoft.com/office/powerpoint/2010/main" val="22857361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157</a:t>
            </a:fld>
            <a:endParaRPr kumimoji="1" lang="ja-JP" altLang="en-US"/>
          </a:p>
        </p:txBody>
      </p:sp>
    </p:spTree>
    <p:extLst>
      <p:ext uri="{BB962C8B-B14F-4D97-AF65-F5344CB8AC3E}">
        <p14:creationId xmlns:p14="http://schemas.microsoft.com/office/powerpoint/2010/main" val="283834777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158</a:t>
            </a:fld>
            <a:endParaRPr kumimoji="1" lang="ja-JP" altLang="en-US"/>
          </a:p>
        </p:txBody>
      </p:sp>
    </p:spTree>
    <p:extLst>
      <p:ext uri="{BB962C8B-B14F-4D97-AF65-F5344CB8AC3E}">
        <p14:creationId xmlns:p14="http://schemas.microsoft.com/office/powerpoint/2010/main" val="31924260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159</a:t>
            </a:fld>
            <a:endParaRPr kumimoji="1" lang="ja-JP" altLang="en-US"/>
          </a:p>
        </p:txBody>
      </p:sp>
    </p:spTree>
    <p:extLst>
      <p:ext uri="{BB962C8B-B14F-4D97-AF65-F5344CB8AC3E}">
        <p14:creationId xmlns:p14="http://schemas.microsoft.com/office/powerpoint/2010/main" val="36298669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160</a:t>
            </a:fld>
            <a:endParaRPr kumimoji="1" lang="ja-JP" altLang="en-US"/>
          </a:p>
        </p:txBody>
      </p:sp>
    </p:spTree>
    <p:extLst>
      <p:ext uri="{BB962C8B-B14F-4D97-AF65-F5344CB8AC3E}">
        <p14:creationId xmlns:p14="http://schemas.microsoft.com/office/powerpoint/2010/main" val="75493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15</a:t>
            </a:fld>
            <a:endParaRPr kumimoji="1"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161</a:t>
            </a:fld>
            <a:endParaRPr kumimoji="1" lang="ja-JP" altLang="en-US"/>
          </a:p>
        </p:txBody>
      </p:sp>
    </p:spTree>
    <p:extLst>
      <p:ext uri="{BB962C8B-B14F-4D97-AF65-F5344CB8AC3E}">
        <p14:creationId xmlns:p14="http://schemas.microsoft.com/office/powerpoint/2010/main" val="42897872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162</a:t>
            </a:fld>
            <a:endParaRPr kumimoji="1" lang="ja-JP" altLang="en-US"/>
          </a:p>
        </p:txBody>
      </p:sp>
    </p:spTree>
    <p:extLst>
      <p:ext uri="{BB962C8B-B14F-4D97-AF65-F5344CB8AC3E}">
        <p14:creationId xmlns:p14="http://schemas.microsoft.com/office/powerpoint/2010/main" val="7628651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163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166</a:t>
            </a:fld>
            <a:endParaRPr kumimoji="1" lang="ja-JP" altLang="en-US"/>
          </a:p>
        </p:txBody>
      </p:sp>
    </p:spTree>
    <p:extLst>
      <p:ext uri="{BB962C8B-B14F-4D97-AF65-F5344CB8AC3E}">
        <p14:creationId xmlns:p14="http://schemas.microsoft.com/office/powerpoint/2010/main" val="28553089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167</a:t>
            </a:fld>
            <a:endParaRPr kumimoji="1" lang="ja-JP" altLang="en-US"/>
          </a:p>
        </p:txBody>
      </p:sp>
    </p:spTree>
    <p:extLst>
      <p:ext uri="{BB962C8B-B14F-4D97-AF65-F5344CB8AC3E}">
        <p14:creationId xmlns:p14="http://schemas.microsoft.com/office/powerpoint/2010/main" val="35275383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168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169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170</a:t>
            </a:fld>
            <a:endParaRPr kumimoji="1" lang="ja-JP" altLang="en-US"/>
          </a:p>
        </p:txBody>
      </p:sp>
    </p:spTree>
    <p:extLst>
      <p:ext uri="{BB962C8B-B14F-4D97-AF65-F5344CB8AC3E}">
        <p14:creationId xmlns:p14="http://schemas.microsoft.com/office/powerpoint/2010/main" val="16327701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171</a:t>
            </a:fld>
            <a:endParaRPr kumimoji="1" lang="ja-JP" altLang="en-US"/>
          </a:p>
        </p:txBody>
      </p:sp>
    </p:spTree>
    <p:extLst>
      <p:ext uri="{BB962C8B-B14F-4D97-AF65-F5344CB8AC3E}">
        <p14:creationId xmlns:p14="http://schemas.microsoft.com/office/powerpoint/2010/main" val="255064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16</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172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178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179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181</a:t>
            </a:fld>
            <a:endParaRPr kumimoji="1" lang="ja-JP" altLang="en-US"/>
          </a:p>
        </p:txBody>
      </p:sp>
    </p:spTree>
    <p:extLst>
      <p:ext uri="{BB962C8B-B14F-4D97-AF65-F5344CB8AC3E}">
        <p14:creationId xmlns:p14="http://schemas.microsoft.com/office/powerpoint/2010/main" val="42536250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182</a:t>
            </a:fld>
            <a:endParaRPr kumimoji="1" lang="ja-JP" altLang="en-US"/>
          </a:p>
        </p:txBody>
      </p:sp>
    </p:spTree>
    <p:extLst>
      <p:ext uri="{BB962C8B-B14F-4D97-AF65-F5344CB8AC3E}">
        <p14:creationId xmlns:p14="http://schemas.microsoft.com/office/powerpoint/2010/main" val="115832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22</a:t>
            </a:fld>
            <a:endParaRPr kumimoji="1" lang="ja-JP" altLang="en-US"/>
          </a:p>
        </p:txBody>
      </p:sp>
    </p:spTree>
    <p:extLst>
      <p:ext uri="{BB962C8B-B14F-4D97-AF65-F5344CB8AC3E}">
        <p14:creationId xmlns:p14="http://schemas.microsoft.com/office/powerpoint/2010/main" val="138221520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183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186</a:t>
            </a:fld>
            <a:endParaRPr kumimoji="1" lang="ja-JP" altLang="en-US"/>
          </a:p>
        </p:txBody>
      </p:sp>
    </p:spTree>
    <p:extLst>
      <p:ext uri="{BB962C8B-B14F-4D97-AF65-F5344CB8AC3E}">
        <p14:creationId xmlns:p14="http://schemas.microsoft.com/office/powerpoint/2010/main" val="292621316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187</a:t>
            </a:fld>
            <a:endParaRPr kumimoji="1" lang="ja-JP" altLang="en-US"/>
          </a:p>
        </p:txBody>
      </p:sp>
    </p:spTree>
    <p:extLst>
      <p:ext uri="{BB962C8B-B14F-4D97-AF65-F5344CB8AC3E}">
        <p14:creationId xmlns:p14="http://schemas.microsoft.com/office/powerpoint/2010/main" val="24296541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188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189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190</a:t>
            </a:fld>
            <a:endParaRPr kumimoji="1" lang="ja-JP" altLang="en-US"/>
          </a:p>
        </p:txBody>
      </p:sp>
    </p:spTree>
    <p:extLst>
      <p:ext uri="{BB962C8B-B14F-4D97-AF65-F5344CB8AC3E}">
        <p14:creationId xmlns:p14="http://schemas.microsoft.com/office/powerpoint/2010/main" val="145337568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191</a:t>
            </a:fld>
            <a:endParaRPr kumimoji="1" lang="ja-JP" altLang="en-US"/>
          </a:p>
        </p:txBody>
      </p:sp>
    </p:spTree>
    <p:extLst>
      <p:ext uri="{BB962C8B-B14F-4D97-AF65-F5344CB8AC3E}">
        <p14:creationId xmlns:p14="http://schemas.microsoft.com/office/powerpoint/2010/main" val="183195631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192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24</a:t>
            </a:fld>
            <a:endParaRPr kumimoji="1" lang="ja-JP"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196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198</a:t>
            </a:fld>
            <a:endParaRPr kumimoji="1" lang="ja-JP" altLang="en-US"/>
          </a:p>
        </p:txBody>
      </p:sp>
    </p:spTree>
    <p:extLst>
      <p:ext uri="{BB962C8B-B14F-4D97-AF65-F5344CB8AC3E}">
        <p14:creationId xmlns:p14="http://schemas.microsoft.com/office/powerpoint/2010/main" val="162149992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199</a:t>
            </a:fld>
            <a:endParaRPr kumimoji="1" lang="ja-JP" altLang="en-US"/>
          </a:p>
        </p:txBody>
      </p:sp>
    </p:spTree>
    <p:extLst>
      <p:ext uri="{BB962C8B-B14F-4D97-AF65-F5344CB8AC3E}">
        <p14:creationId xmlns:p14="http://schemas.microsoft.com/office/powerpoint/2010/main" val="40466700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200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201</a:t>
            </a:fld>
            <a:endParaRPr kumimoji="1" lang="ja-JP" altLang="en-US"/>
          </a:p>
        </p:txBody>
      </p:sp>
    </p:spTree>
    <p:extLst>
      <p:ext uri="{BB962C8B-B14F-4D97-AF65-F5344CB8AC3E}">
        <p14:creationId xmlns:p14="http://schemas.microsoft.com/office/powerpoint/2010/main" val="119624430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202</a:t>
            </a:fld>
            <a:endParaRPr kumimoji="1" lang="ja-JP" altLang="en-US"/>
          </a:p>
        </p:txBody>
      </p:sp>
    </p:spTree>
    <p:extLst>
      <p:ext uri="{BB962C8B-B14F-4D97-AF65-F5344CB8AC3E}">
        <p14:creationId xmlns:p14="http://schemas.microsoft.com/office/powerpoint/2010/main" val="92004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26</a:t>
            </a:fld>
            <a:endParaRPr kumimoji="1" lang="ja-JP" altLang="en-US"/>
          </a:p>
        </p:txBody>
      </p:sp>
    </p:spTree>
    <p:extLst>
      <p:ext uri="{BB962C8B-B14F-4D97-AF65-F5344CB8AC3E}">
        <p14:creationId xmlns:p14="http://schemas.microsoft.com/office/powerpoint/2010/main" val="379603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32</a:t>
            </a:fld>
            <a:endParaRPr kumimoji="1" lang="ja-JP" altLang="en-US"/>
          </a:p>
        </p:txBody>
      </p:sp>
    </p:spTree>
    <p:extLst>
      <p:ext uri="{BB962C8B-B14F-4D97-AF65-F5344CB8AC3E}">
        <p14:creationId xmlns:p14="http://schemas.microsoft.com/office/powerpoint/2010/main" val="393457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36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47</a:t>
            </a:fld>
            <a:endParaRPr kumimoji="1" lang="ja-JP" altLang="en-US"/>
          </a:p>
        </p:txBody>
      </p:sp>
    </p:spTree>
    <p:extLst>
      <p:ext uri="{BB962C8B-B14F-4D97-AF65-F5344CB8AC3E}">
        <p14:creationId xmlns:p14="http://schemas.microsoft.com/office/powerpoint/2010/main" val="984929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60</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4</a:t>
            </a:fld>
            <a:endParaRPr kumimoji="1" lang="ja-JP" altLang="en-US"/>
          </a:p>
        </p:txBody>
      </p:sp>
    </p:spTree>
    <p:extLst>
      <p:ext uri="{BB962C8B-B14F-4D97-AF65-F5344CB8AC3E}">
        <p14:creationId xmlns:p14="http://schemas.microsoft.com/office/powerpoint/2010/main" val="128934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64</a:t>
            </a:fld>
            <a:endParaRPr kumimoji="1" lang="ja-JP" altLang="en-US"/>
          </a:p>
        </p:txBody>
      </p:sp>
    </p:spTree>
    <p:extLst>
      <p:ext uri="{BB962C8B-B14F-4D97-AF65-F5344CB8AC3E}">
        <p14:creationId xmlns:p14="http://schemas.microsoft.com/office/powerpoint/2010/main" val="3016976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65</a:t>
            </a:fld>
            <a:endParaRPr kumimoji="1" lang="ja-JP" altLang="en-US"/>
          </a:p>
        </p:txBody>
      </p:sp>
    </p:spTree>
    <p:extLst>
      <p:ext uri="{BB962C8B-B14F-4D97-AF65-F5344CB8AC3E}">
        <p14:creationId xmlns:p14="http://schemas.microsoft.com/office/powerpoint/2010/main" val="4129408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68</a:t>
            </a:fld>
            <a:endParaRPr kumimoji="1" lang="ja-JP" altLang="en-US"/>
          </a:p>
        </p:txBody>
      </p:sp>
    </p:spTree>
    <p:extLst>
      <p:ext uri="{BB962C8B-B14F-4D97-AF65-F5344CB8AC3E}">
        <p14:creationId xmlns:p14="http://schemas.microsoft.com/office/powerpoint/2010/main" val="13364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74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5</a:t>
            </a:fld>
            <a:endParaRPr kumimoji="1" lang="ja-JP" altLang="en-US"/>
          </a:p>
        </p:txBody>
      </p:sp>
    </p:spTree>
    <p:extLst>
      <p:ext uri="{BB962C8B-B14F-4D97-AF65-F5344CB8AC3E}">
        <p14:creationId xmlns:p14="http://schemas.microsoft.com/office/powerpoint/2010/main" val="1573252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76</a:t>
            </a:fld>
            <a:endParaRPr kumimoji="1" lang="ja-JP" altLang="en-US"/>
          </a:p>
        </p:txBody>
      </p:sp>
    </p:spTree>
    <p:extLst>
      <p:ext uri="{BB962C8B-B14F-4D97-AF65-F5344CB8AC3E}">
        <p14:creationId xmlns:p14="http://schemas.microsoft.com/office/powerpoint/2010/main" val="3784139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77</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79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84</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6</a:t>
            </a:fld>
            <a:endParaRPr kumimoji="1" lang="ja-JP" altLang="en-US"/>
          </a:p>
        </p:txBody>
      </p:sp>
    </p:spTree>
    <p:extLst>
      <p:ext uri="{BB962C8B-B14F-4D97-AF65-F5344CB8AC3E}">
        <p14:creationId xmlns:p14="http://schemas.microsoft.com/office/powerpoint/2010/main" val="183269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89</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90</a:t>
            </a:fld>
            <a:endParaRPr kumimoji="1" lang="ja-JP" altLang="en-US"/>
          </a:p>
        </p:txBody>
      </p:sp>
    </p:spTree>
    <p:extLst>
      <p:ext uri="{BB962C8B-B14F-4D97-AF65-F5344CB8AC3E}">
        <p14:creationId xmlns:p14="http://schemas.microsoft.com/office/powerpoint/2010/main" val="3506851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93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8</a:t>
            </a:fld>
            <a:endParaRPr kumimoji="1" lang="ja-JP" altLang="en-US"/>
          </a:p>
        </p:txBody>
      </p:sp>
    </p:spTree>
    <p:extLst>
      <p:ext uri="{BB962C8B-B14F-4D97-AF65-F5344CB8AC3E}">
        <p14:creationId xmlns:p14="http://schemas.microsoft.com/office/powerpoint/2010/main" val="3861848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98</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99</a:t>
            </a:fld>
            <a:endParaRPr kumimoji="1" lang="ja-JP" altLang="en-US"/>
          </a:p>
        </p:txBody>
      </p:sp>
    </p:spTree>
    <p:extLst>
      <p:ext uri="{BB962C8B-B14F-4D97-AF65-F5344CB8AC3E}">
        <p14:creationId xmlns:p14="http://schemas.microsoft.com/office/powerpoint/2010/main" val="1645441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100</a:t>
            </a:fld>
            <a:endParaRPr kumimoji="1" lang="ja-JP" altLang="en-US"/>
          </a:p>
        </p:txBody>
      </p:sp>
    </p:spTree>
    <p:extLst>
      <p:ext uri="{BB962C8B-B14F-4D97-AF65-F5344CB8AC3E}">
        <p14:creationId xmlns:p14="http://schemas.microsoft.com/office/powerpoint/2010/main" val="52551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102</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103</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105</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107</a:t>
            </a:fld>
            <a:endParaRPr kumimoji="1" lang="ja-JP" altLang="en-US"/>
          </a:p>
        </p:txBody>
      </p:sp>
    </p:spTree>
    <p:extLst>
      <p:ext uri="{BB962C8B-B14F-4D97-AF65-F5344CB8AC3E}">
        <p14:creationId xmlns:p14="http://schemas.microsoft.com/office/powerpoint/2010/main" val="365846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a:t>
            </a:fld>
            <a:endParaRPr kumimoji="1" lang="ja-JP" altLang="en-US"/>
          </a:p>
        </p:txBody>
      </p:sp>
    </p:spTree>
    <p:extLst>
      <p:ext uri="{BB962C8B-B14F-4D97-AF65-F5344CB8AC3E}">
        <p14:creationId xmlns:p14="http://schemas.microsoft.com/office/powerpoint/2010/main" val="38614142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108</a:t>
            </a:fld>
            <a:endParaRPr kumimoji="1" lang="ja-JP" altLang="en-US"/>
          </a:p>
        </p:txBody>
      </p:sp>
    </p:spTree>
    <p:extLst>
      <p:ext uri="{BB962C8B-B14F-4D97-AF65-F5344CB8AC3E}">
        <p14:creationId xmlns:p14="http://schemas.microsoft.com/office/powerpoint/2010/main" val="3765008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109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111</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112</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115</a:t>
            </a:fld>
            <a:endParaRPr kumimoji="1" lang="ja-JP" altLang="en-US"/>
          </a:p>
        </p:txBody>
      </p:sp>
    </p:spTree>
    <p:extLst>
      <p:ext uri="{BB962C8B-B14F-4D97-AF65-F5344CB8AC3E}">
        <p14:creationId xmlns:p14="http://schemas.microsoft.com/office/powerpoint/2010/main" val="42856413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116</a:t>
            </a:fld>
            <a:endParaRPr kumimoji="1" lang="ja-JP" altLang="en-US"/>
          </a:p>
        </p:txBody>
      </p:sp>
    </p:spTree>
    <p:extLst>
      <p:ext uri="{BB962C8B-B14F-4D97-AF65-F5344CB8AC3E}">
        <p14:creationId xmlns:p14="http://schemas.microsoft.com/office/powerpoint/2010/main" val="1126860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117</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118</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3B45EC-A74E-44C4-8A52-028851515061}" type="slidenum">
              <a:rPr kumimoji="1" lang="ja-JP" altLang="en-US" smtClean="0"/>
              <a:pPr/>
              <a:t>11</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119</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121</a:t>
            </a:fld>
            <a:endParaRPr kumimoji="1" lang="ja-JP" altLang="en-US"/>
          </a:p>
        </p:txBody>
      </p:sp>
    </p:spTree>
    <p:extLst>
      <p:ext uri="{BB962C8B-B14F-4D97-AF65-F5344CB8AC3E}">
        <p14:creationId xmlns:p14="http://schemas.microsoft.com/office/powerpoint/2010/main" val="11415420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122</a:t>
            </a:fld>
            <a:endParaRPr kumimoji="1" lang="ja-JP" altLang="en-US"/>
          </a:p>
        </p:txBody>
      </p:sp>
    </p:spTree>
    <p:extLst>
      <p:ext uri="{BB962C8B-B14F-4D97-AF65-F5344CB8AC3E}">
        <p14:creationId xmlns:p14="http://schemas.microsoft.com/office/powerpoint/2010/main" val="32953129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124</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125</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126</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127</a:t>
            </a:fld>
            <a:endParaRPr kumimoji="1" lang="ja-JP" altLang="en-US"/>
          </a:p>
        </p:txBody>
      </p:sp>
    </p:spTree>
    <p:extLst>
      <p:ext uri="{BB962C8B-B14F-4D97-AF65-F5344CB8AC3E}">
        <p14:creationId xmlns:p14="http://schemas.microsoft.com/office/powerpoint/2010/main" val="4668453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128</a:t>
            </a:fld>
            <a:endParaRPr kumimoji="1" lang="ja-JP" altLang="en-US"/>
          </a:p>
        </p:txBody>
      </p:sp>
    </p:spTree>
    <p:extLst>
      <p:ext uri="{BB962C8B-B14F-4D97-AF65-F5344CB8AC3E}">
        <p14:creationId xmlns:p14="http://schemas.microsoft.com/office/powerpoint/2010/main" val="72710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a:t>
            </a:fld>
            <a:endParaRPr kumimoji="1" lang="ja-JP" altLang="en-US"/>
          </a:p>
        </p:txBody>
      </p:sp>
    </p:spTree>
    <p:extLst>
      <p:ext uri="{BB962C8B-B14F-4D97-AF65-F5344CB8AC3E}">
        <p14:creationId xmlns:p14="http://schemas.microsoft.com/office/powerpoint/2010/main" val="17632555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129</a:t>
            </a:fld>
            <a:endParaRPr kumimoji="1" lang="ja-JP" altLang="en-US"/>
          </a:p>
        </p:txBody>
      </p:sp>
    </p:spTree>
    <p:extLst>
      <p:ext uri="{BB962C8B-B14F-4D97-AF65-F5344CB8AC3E}">
        <p14:creationId xmlns:p14="http://schemas.microsoft.com/office/powerpoint/2010/main" val="18936248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130</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131</a:t>
            </a:fld>
            <a:endParaRPr kumimoji="1" lang="ja-JP" altLang="en-US"/>
          </a:p>
        </p:txBody>
      </p:sp>
    </p:spTree>
    <p:extLst>
      <p:ext uri="{BB962C8B-B14F-4D97-AF65-F5344CB8AC3E}">
        <p14:creationId xmlns:p14="http://schemas.microsoft.com/office/powerpoint/2010/main" val="31593909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132</a:t>
            </a:fld>
            <a:endParaRPr kumimoji="1" lang="ja-JP" altLang="en-US"/>
          </a:p>
        </p:txBody>
      </p:sp>
    </p:spTree>
    <p:extLst>
      <p:ext uri="{BB962C8B-B14F-4D97-AF65-F5344CB8AC3E}">
        <p14:creationId xmlns:p14="http://schemas.microsoft.com/office/powerpoint/2010/main" val="35362879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133</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135</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136</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137</a:t>
            </a:fld>
            <a:endParaRPr kumimoji="1" lang="ja-JP" altLang="en-US"/>
          </a:p>
        </p:txBody>
      </p:sp>
    </p:spTree>
    <p:extLst>
      <p:ext uri="{BB962C8B-B14F-4D97-AF65-F5344CB8AC3E}">
        <p14:creationId xmlns:p14="http://schemas.microsoft.com/office/powerpoint/2010/main" val="10393242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138</a:t>
            </a:fld>
            <a:endParaRPr kumimoji="1" lang="ja-JP" altLang="en-US"/>
          </a:p>
        </p:txBody>
      </p:sp>
    </p:spTree>
    <p:extLst>
      <p:ext uri="{BB962C8B-B14F-4D97-AF65-F5344CB8AC3E}">
        <p14:creationId xmlns:p14="http://schemas.microsoft.com/office/powerpoint/2010/main" val="38993814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3B45EC-A74E-44C4-8A52-028851515061}" type="slidenum">
              <a:rPr kumimoji="1" lang="ja-JP" altLang="en-US" smtClean="0"/>
              <a:pPr/>
              <a:t>139</a:t>
            </a:fld>
            <a:endParaRPr kumimoji="1" lang="ja-JP" altLang="en-US"/>
          </a:p>
        </p:txBody>
      </p:sp>
    </p:spTree>
    <p:extLst>
      <p:ext uri="{BB962C8B-B14F-4D97-AF65-F5344CB8AC3E}">
        <p14:creationId xmlns:p14="http://schemas.microsoft.com/office/powerpoint/2010/main" val="264444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837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57200" y="515813"/>
            <a:ext cx="8229600" cy="5505475"/>
          </a:xfrm>
        </p:spPr>
        <p:txBody>
          <a:bodyPr>
            <a:noAutofit/>
          </a:bodyPr>
          <a:lstStyle>
            <a:lvl1pPr marL="0" indent="0" algn="just">
              <a:lnSpc>
                <a:spcPct val="150000"/>
              </a:lnSpc>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914400" indent="-457200" algn="just">
              <a:lnSpc>
                <a:spcPct val="150000"/>
              </a:lnSpc>
              <a:buClr>
                <a:srgbClr val="007BFF"/>
              </a:buClr>
              <a:buFont typeface="Wingdings" panose="05000000000000000000" pitchFamily="2" charset="2"/>
              <a:buChar char="n"/>
              <a:defRPr sz="1800">
                <a:solidFill>
                  <a:srgbClr val="333333"/>
                </a:solidFill>
                <a:latin typeface="UD デジタル 教科書体 N-R" panose="02020400000000000000" pitchFamily="17" charset="-128"/>
                <a:ea typeface="UD デジタル 教科書体 N-R" panose="02020400000000000000" pitchFamily="17" charset="-128"/>
              </a:defRPr>
            </a:lvl2pPr>
            <a:lvl3pPr marL="1257300" indent="-342900" algn="just">
              <a:lnSpc>
                <a:spcPct val="150000"/>
              </a:lnSpc>
              <a:buClr>
                <a:srgbClr val="007BFF"/>
              </a:buClr>
              <a:buFontTx/>
              <a:buChar char="└"/>
              <a:defRPr sz="1800">
                <a:solidFill>
                  <a:srgbClr val="333333"/>
                </a:solidFill>
                <a:latin typeface="UD デジタル 教科書体 N-R" panose="02020400000000000000" pitchFamily="17" charset="-128"/>
                <a:ea typeface="UD デジタル 教科書体 N-R" panose="02020400000000000000" pitchFamily="17" charset="-128"/>
              </a:defRPr>
            </a:lvl3pPr>
            <a:lvl4pPr marL="17145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Wingdings" panose="05000000000000000000" pitchFamily="2" charset="2"/>
              <a:buChar char="l"/>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3875506056"/>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0" y="2817000"/>
            <a:ext cx="9144000" cy="1224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2" name="タイトル 1"/>
          <p:cNvSpPr>
            <a:spLocks noGrp="1"/>
          </p:cNvSpPr>
          <p:nvPr>
            <p:ph type="title"/>
          </p:nvPr>
        </p:nvSpPr>
        <p:spPr>
          <a:xfrm>
            <a:off x="144016" y="2816932"/>
            <a:ext cx="9036496" cy="1224136"/>
          </a:xfrm>
        </p:spPr>
        <p:txBody>
          <a:bodyPr>
            <a:normAutofit/>
          </a:bodyPr>
          <a:lstStyle>
            <a:lvl1pPr algn="l">
              <a:defRPr sz="2800" b="0" spc="170" baseline="0">
                <a:solidFill>
                  <a:schemeClr val="bg1"/>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58714661"/>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3284984"/>
            <a:ext cx="9036496" cy="468052"/>
          </a:xfrm>
        </p:spPr>
        <p:txBody>
          <a:bodyPr>
            <a:normAutofit/>
          </a:bodyPr>
          <a:lstStyle>
            <a:lvl1pPr algn="l">
              <a:defRPr sz="2400" b="0" spc="170" baseline="0">
                <a:solidFill>
                  <a:srgbClr val="007BFF"/>
                </a:solidFill>
                <a:latin typeface="UD デジタル 教科書体 N-B" panose="02020700000000000000" pitchFamily="17" charset="-128"/>
                <a:ea typeface="UD デジタル 教科書体 N-B" panose="02020700000000000000" pitchFamily="17"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cxnSp>
        <p:nvCxnSpPr>
          <p:cNvPr id="4" name="直線コネクタ 3"/>
          <p:cNvCxnSpPr/>
          <p:nvPr userDrawn="1"/>
        </p:nvCxnSpPr>
        <p:spPr>
          <a:xfrm>
            <a:off x="0" y="3789040"/>
            <a:ext cx="9144000" cy="0"/>
          </a:xfrm>
          <a:prstGeom prst="line">
            <a:avLst/>
          </a:prstGeom>
          <a:ln w="38100">
            <a:solidFill>
              <a:srgbClr val="007BFF"/>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p:cNvSpPr>
            <a:spLocks noGrp="1"/>
          </p:cNvSpPr>
          <p:nvPr>
            <p:ph sz="quarter" idx="17"/>
          </p:nvPr>
        </p:nvSpPr>
        <p:spPr>
          <a:xfrm>
            <a:off x="144016" y="2708920"/>
            <a:ext cx="9036495" cy="554360"/>
          </a:xfrm>
        </p:spPr>
        <p:txBody>
          <a:bodyPr anchor="ctr"/>
          <a:lstStyle>
            <a:lvl1pPr marL="0" indent="0">
              <a:buNone/>
              <a:defRPr>
                <a:solidFill>
                  <a:srgbClr val="007BFF"/>
                </a:solidFill>
                <a:latin typeface="UD デジタル 教科書体 N-R" panose="02020400000000000000" pitchFamily="17" charset="-128"/>
                <a:ea typeface="UD デジタル 教科書体 N-R" panose="02020400000000000000" pitchFamily="17" charset="-128"/>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3851059156"/>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正方形/長方形 9"/>
          <p:cNvSpPr/>
          <p:nvPr userDrawn="1"/>
        </p:nvSpPr>
        <p:spPr>
          <a:xfrm>
            <a:off x="0" y="6599045"/>
            <a:ext cx="9144000" cy="260647"/>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4" name="Footer Placeholder 4"/>
          <p:cNvSpPr txBox="1">
            <a:spLocks/>
          </p:cNvSpPr>
          <p:nvPr userDrawn="1"/>
        </p:nvSpPr>
        <p:spPr>
          <a:xfrm>
            <a:off x="179512" y="6545112"/>
            <a:ext cx="3419698"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latin typeface="UD デジタル 教科書体 N-R" panose="02020400000000000000" pitchFamily="17" charset="-128"/>
                <a:ea typeface="UD デジタル 教科書体 N-R" panose="02020400000000000000" pitchFamily="17" charset="-128"/>
              </a:rPr>
              <a:t>Copyright ©  </a:t>
            </a:r>
            <a:r>
              <a:rPr lang="en-US" altLang="ja-JP" dirty="0" err="1">
                <a:latin typeface="UD デジタル 教科書体 N-R" panose="02020400000000000000" pitchFamily="17" charset="-128"/>
                <a:ea typeface="UD デジタル 教科書体 N-R" panose="02020400000000000000" pitchFamily="17" charset="-128"/>
              </a:rPr>
              <a:t>Asial</a:t>
            </a:r>
            <a:r>
              <a:rPr lang="en-US" altLang="ja-JP" dirty="0">
                <a:latin typeface="UD デジタル 教科書体 N-R" panose="02020400000000000000" pitchFamily="17" charset="-128"/>
                <a:ea typeface="UD デジタル 教科書体 N-R" panose="02020400000000000000" pitchFamily="17" charset="-128"/>
              </a:rPr>
              <a:t> Corporation. All Rights Reserved.</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13" name="スライド番号プレースホルダー 9"/>
          <p:cNvSpPr>
            <a:spLocks noGrp="1"/>
          </p:cNvSpPr>
          <p:nvPr>
            <p:ph type="sldNum" sz="quarter" idx="4"/>
          </p:nvPr>
        </p:nvSpPr>
        <p:spPr>
          <a:xfrm>
            <a:off x="3543300" y="6557619"/>
            <a:ext cx="2057400" cy="365125"/>
          </a:xfrm>
          <a:prstGeom prst="rect">
            <a:avLst/>
          </a:prstGeom>
        </p:spPr>
        <p:txBody>
          <a:bodyPr vert="horz" lIns="91440" tIns="45720" rIns="91440" bIns="45720" rtlCol="0" anchor="ctr"/>
          <a:lstStyle>
            <a:lvl1pPr algn="ctr">
              <a:defRPr sz="1200">
                <a:solidFill>
                  <a:schemeClr val="bg1"/>
                </a:solidFill>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984991590"/>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Lst>
  <p:hf hdr="0" ftr="0" dt="0"/>
  <p:txStyles>
    <p:title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333333"/>
          </a:solidFill>
          <a:latin typeface="UD デジタル 教科書体 N-R" panose="02020400000000000000" pitchFamily="17" charset="-128"/>
          <a:ea typeface="UD デジタル 教科書体 N-R" panose="02020400000000000000" pitchFamily="17" charset="-128"/>
          <a:cs typeface="+mn-cs"/>
        </a:defRPr>
      </a:lvl1pPr>
      <a:lvl2pPr marL="742950" indent="-285750" algn="l" defTabSz="914400" rtl="0" eaLnBrk="1" latinLnBrk="0" hangingPunct="1">
        <a:spcBef>
          <a:spcPct val="20000"/>
        </a:spcBef>
        <a:buFont typeface="Arial" pitchFamily="34" charset="0"/>
        <a:buChar char="–"/>
        <a:defRPr kumimoji="1" sz="20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143000" indent="-228600" algn="l" defTabSz="914400" rtl="0" eaLnBrk="1" latinLnBrk="0" hangingPunct="1">
        <a:spcBef>
          <a:spcPct val="20000"/>
        </a:spcBef>
        <a:buFont typeface="Arial"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600200" indent="-228600" algn="l" defTabSz="914400" rtl="0" eaLnBrk="1" latinLnBrk="0" hangingPunct="1">
        <a:spcBef>
          <a:spcPct val="20000"/>
        </a:spcBef>
        <a:buFont typeface="Arial"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057400" indent="-228600" algn="l" defTabSz="914400" rtl="0" eaLnBrk="1" latinLnBrk="0" hangingPunct="1">
        <a:spcBef>
          <a:spcPct val="20000"/>
        </a:spcBef>
        <a:buFont typeface="Arial"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60344" y="2250608"/>
            <a:ext cx="1173398" cy="461665"/>
          </a:xfrm>
          <a:prstGeom prst="rect">
            <a:avLst/>
          </a:prstGeom>
          <a:noFill/>
        </p:spPr>
        <p:txBody>
          <a:bodyPr wrap="none" rtlCol="0">
            <a:spAutoFit/>
          </a:bodyPr>
          <a:lstStyle/>
          <a:p>
            <a:r>
              <a:rPr kumimoji="1" lang="ja-JP" altLang="en-US" sz="2400" spc="170" baseline="0" dirty="0">
                <a:solidFill>
                  <a:schemeClr val="bg1"/>
                </a:solidFill>
                <a:latin typeface="メイリオ" panose="020B0604030504040204" pitchFamily="50" charset="-128"/>
                <a:ea typeface="メイリオ" panose="020B0604030504040204" pitchFamily="50" charset="-128"/>
              </a:rPr>
              <a:t>で学ぶ</a:t>
            </a:r>
          </a:p>
        </p:txBody>
      </p:sp>
      <p:sp>
        <p:nvSpPr>
          <p:cNvPr id="5" name="タイトル 1">
            <a:extLst>
              <a:ext uri="{FF2B5EF4-FFF2-40B4-BE49-F238E27FC236}">
                <a16:creationId xmlns:a16="http://schemas.microsoft.com/office/drawing/2014/main" id="{F649CE2E-CE81-491F-A56F-739FB29F4580}"/>
              </a:ext>
            </a:extLst>
          </p:cNvPr>
          <p:cNvSpPr txBox="1">
            <a:spLocks/>
          </p:cNvSpPr>
          <p:nvPr/>
        </p:nvSpPr>
        <p:spPr>
          <a:xfrm>
            <a:off x="568726" y="513893"/>
            <a:ext cx="8083067" cy="1967547"/>
          </a:xfrm>
          <a:prstGeom prst="rect">
            <a:avLst/>
          </a:prstGeom>
          <a:ln>
            <a:solidFill>
              <a:schemeClr val="tx1"/>
            </a:solidFill>
          </a:ln>
        </p:spPr>
        <p:txBody>
          <a:bodyPr anchor="b">
            <a:noAutofit/>
          </a:bodyPr>
          <a:lst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a:lstStyle>
          <a:p>
            <a:pPr algn="ctr">
              <a:lnSpc>
                <a:spcPct val="150000"/>
              </a:lnSpc>
              <a:spcAft>
                <a:spcPts val="4200"/>
              </a:spcAft>
            </a:pPr>
            <a:r>
              <a:rPr lang="en-US" altLang="ja-JP" sz="4400" dirty="0">
                <a:solidFill>
                  <a:schemeClr val="accent1"/>
                </a:solidFill>
              </a:rPr>
              <a:t>Monaca</a:t>
            </a:r>
            <a:r>
              <a:rPr lang="ja-JP" altLang="en-US" sz="4400">
                <a:solidFill>
                  <a:schemeClr val="accent1"/>
                </a:solidFill>
              </a:rPr>
              <a:t>で学ぶアプリ制作入門</a:t>
            </a:r>
            <a:endParaRPr lang="en-US" altLang="ja-JP" sz="4400" dirty="0">
              <a:solidFill>
                <a:schemeClr val="accent1"/>
              </a:solidFill>
            </a:endParaRPr>
          </a:p>
          <a:p>
            <a:pPr algn="ctr">
              <a:lnSpc>
                <a:spcPct val="150000"/>
              </a:lnSpc>
              <a:spcAft>
                <a:spcPts val="4200"/>
              </a:spcAft>
            </a:pPr>
            <a:r>
              <a:rPr lang="ja-JP" altLang="en-US" sz="2800">
                <a:solidFill>
                  <a:schemeClr val="accent1"/>
                </a:solidFill>
              </a:rPr>
              <a:t>連動スライド</a:t>
            </a:r>
            <a:r>
              <a:rPr lang="en-US" altLang="ja-JP" sz="2800">
                <a:solidFill>
                  <a:schemeClr val="accent1"/>
                </a:solidFill>
              </a:rPr>
              <a:t>2024</a:t>
            </a:r>
            <a:r>
              <a:rPr lang="ja-JP" altLang="en-US" sz="2800">
                <a:solidFill>
                  <a:schemeClr val="accent1"/>
                </a:solidFill>
              </a:rPr>
              <a:t>年・第</a:t>
            </a:r>
            <a:r>
              <a:rPr lang="en-US" altLang="ja-JP" sz="2800" dirty="0">
                <a:solidFill>
                  <a:schemeClr val="accent1"/>
                </a:solidFill>
              </a:rPr>
              <a:t>1</a:t>
            </a:r>
            <a:r>
              <a:rPr lang="ja-JP" altLang="en-US" sz="2800">
                <a:solidFill>
                  <a:schemeClr val="accent1"/>
                </a:solidFill>
              </a:rPr>
              <a:t>版</a:t>
            </a:r>
            <a:endParaRPr lang="ja-JP" altLang="en-US" sz="1600" dirty="0">
              <a:solidFill>
                <a:schemeClr val="accent1"/>
              </a:solidFill>
            </a:endParaRPr>
          </a:p>
        </p:txBody>
      </p:sp>
      <p:sp>
        <p:nvSpPr>
          <p:cNvPr id="10" name="タイトル 1">
            <a:extLst>
              <a:ext uri="{FF2B5EF4-FFF2-40B4-BE49-F238E27FC236}">
                <a16:creationId xmlns:a16="http://schemas.microsoft.com/office/drawing/2014/main" id="{A2FC9368-7ABE-4B97-98F6-622BFB9F0845}"/>
              </a:ext>
            </a:extLst>
          </p:cNvPr>
          <p:cNvSpPr txBox="1">
            <a:spLocks/>
          </p:cNvSpPr>
          <p:nvPr/>
        </p:nvSpPr>
        <p:spPr>
          <a:xfrm>
            <a:off x="4610269" y="2915107"/>
            <a:ext cx="4003274" cy="3534027"/>
          </a:xfrm>
          <a:prstGeom prst="rect">
            <a:avLst/>
          </a:prstGeom>
          <a:ln>
            <a:solidFill>
              <a:schemeClr val="tx1"/>
            </a:solidFill>
          </a:ln>
        </p:spPr>
        <p:txBody>
          <a:bodyPr anchor="t">
            <a:noAutofit/>
          </a:bodyPr>
          <a:lstStyle>
            <a:lvl1pPr algn="l" defTabSz="914400" rtl="0" eaLnBrk="1" latinLnBrk="0" hangingPunct="1">
              <a:spcBef>
                <a:spcPct val="0"/>
              </a:spcBef>
              <a:buNone/>
              <a:defRPr kumimoji="1" sz="2400" kern="1200">
                <a:solidFill>
                  <a:srgbClr val="333333"/>
                </a:solidFill>
                <a:latin typeface="UD デジタル 教科書体 N-B" panose="02020700000000000000" pitchFamily="17" charset="-128"/>
                <a:ea typeface="UD デジタル 教科書体 N-B" panose="02020700000000000000" pitchFamily="17" charset="-128"/>
                <a:cs typeface="+mj-cs"/>
              </a:defRPr>
            </a:lvl1pPr>
          </a:lstStyle>
          <a:p>
            <a:pPr algn="ct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目次</a:t>
            </a:r>
            <a:endPar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endParaRPr>
          </a:p>
          <a:p>
            <a:pPr algn="l"/>
            <a:endPar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endParaRP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アプリ開発入門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2</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HTML</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3</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CSS</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4</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JavaScript</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入門</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5</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条件分岐</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6</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関数</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7</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イベント</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8</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DOM</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9</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フォーム</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10</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いろいろな演算子</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11</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配列</a:t>
            </a:r>
          </a:p>
          <a:p>
            <a:pPr algn="l"/>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第</a:t>
            </a:r>
            <a:r>
              <a:rPr lang="en-US" altLang="ja-JP" sz="1600" b="0" i="0" dirty="0">
                <a:solidFill>
                  <a:srgbClr val="333333"/>
                </a:solidFill>
                <a:effectLst/>
                <a:latin typeface="UD デジタル 教科書体 N-R" panose="02020400000000000000" pitchFamily="17" charset="-128"/>
                <a:ea typeface="UD デジタル 教科書体 N-R" panose="02020400000000000000" pitchFamily="17" charset="-128"/>
              </a:rPr>
              <a:t>12</a:t>
            </a:r>
            <a:r>
              <a:rPr lang="ja-JP" altLang="en-US" sz="1600" b="0" i="0">
                <a:solidFill>
                  <a:srgbClr val="333333"/>
                </a:solidFill>
                <a:effectLst/>
                <a:latin typeface="UD デジタル 教科書体 N-R" panose="02020400000000000000" pitchFamily="17" charset="-128"/>
                <a:ea typeface="UD デジタル 教科書体 N-R" panose="02020400000000000000" pitchFamily="17" charset="-128"/>
              </a:rPr>
              <a:t>章　繰り返し</a:t>
            </a:r>
          </a:p>
        </p:txBody>
      </p:sp>
      <p:pic>
        <p:nvPicPr>
          <p:cNvPr id="6" name="図 5">
            <a:extLst>
              <a:ext uri="{FF2B5EF4-FFF2-40B4-BE49-F238E27FC236}">
                <a16:creationId xmlns:a16="http://schemas.microsoft.com/office/drawing/2014/main" id="{4B27D01F-82DB-4F72-981C-E27628A1C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26" y="2916011"/>
            <a:ext cx="2491106" cy="3506001"/>
          </a:xfrm>
          <a:prstGeom prst="rect">
            <a:avLst/>
          </a:prstGeom>
        </p:spPr>
      </p:pic>
    </p:spTree>
    <p:extLst>
      <p:ext uri="{BB962C8B-B14F-4D97-AF65-F5344CB8AC3E}">
        <p14:creationId xmlns:p14="http://schemas.microsoft.com/office/powerpoint/2010/main" val="280564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a:xfrm>
            <a:off x="457200" y="515813"/>
            <a:ext cx="8435279" cy="2985195"/>
          </a:xfrm>
        </p:spPr>
        <p:txBody>
          <a:bodyPr/>
          <a:lstStyle/>
          <a:p>
            <a:pPr marL="0" indent="0">
              <a:buNone/>
            </a:pPr>
            <a:r>
              <a:rPr lang="en-US" altLang="ja-JP">
                <a:latin typeface="UD デジタル 教科書体 N-B" panose="02020700000000000000" pitchFamily="17" charset="-128"/>
                <a:ea typeface="UD デジタル 教科書体 N-B" panose="02020700000000000000" pitchFamily="17" charset="-128"/>
              </a:rPr>
              <a:t>4-A) </a:t>
            </a:r>
            <a:r>
              <a:rPr lang="ja-JP" altLang="en-US">
                <a:latin typeface="UD デジタル 教科書体 N-B" panose="02020700000000000000" pitchFamily="17" charset="-128"/>
                <a:ea typeface="UD デジタル 教科書体 N-B" panose="02020700000000000000" pitchFamily="17" charset="-128"/>
              </a:rPr>
              <a:t>メールアドレスの確認</a:t>
            </a:r>
            <a:endParaRPr lang="en-US" altLang="ja-JP">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a:t>登録した段階で仮登録状態となり本登録のためのメールが届きます。メールに記載された</a:t>
            </a:r>
            <a:r>
              <a:rPr lang="en-US" altLang="ja-JP" sz="2000"/>
              <a:t>URL</a:t>
            </a:r>
            <a:r>
              <a:rPr lang="ja-JP" altLang="en-US" sz="2000"/>
              <a:t>にアクセスし登録を完了します。</a:t>
            </a:r>
            <a:endParaRPr lang="en-US" altLang="ja-JP" u="sng"/>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a:t>
            </a:fld>
            <a:endParaRPr kumimoji="1" lang="ja-JP" altLang="en-US" dirty="0"/>
          </a:p>
        </p:txBody>
      </p:sp>
      <p:pic>
        <p:nvPicPr>
          <p:cNvPr id="6" name="図 5">
            <a:extLst>
              <a:ext uri="{FF2B5EF4-FFF2-40B4-BE49-F238E27FC236}">
                <a16:creationId xmlns:a16="http://schemas.microsoft.com/office/drawing/2014/main" id="{026F62A3-BADE-4ACC-9F6C-90E04F440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777" y="4161024"/>
            <a:ext cx="3915719" cy="2148296"/>
          </a:xfrm>
          <a:prstGeom prst="rect">
            <a:avLst/>
          </a:prstGeom>
        </p:spPr>
      </p:pic>
      <p:pic>
        <p:nvPicPr>
          <p:cNvPr id="10" name="図 9">
            <a:extLst>
              <a:ext uri="{FF2B5EF4-FFF2-40B4-BE49-F238E27FC236}">
                <a16:creationId xmlns:a16="http://schemas.microsoft.com/office/drawing/2014/main" id="{B623BEDC-FDC7-48F7-A843-49F1383D8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933056"/>
            <a:ext cx="4149944" cy="2346358"/>
          </a:xfrm>
          <a:prstGeom prst="rect">
            <a:avLst/>
          </a:prstGeom>
        </p:spPr>
      </p:pic>
      <p:sp>
        <p:nvSpPr>
          <p:cNvPr id="11" name="矢印: 右 10">
            <a:extLst>
              <a:ext uri="{FF2B5EF4-FFF2-40B4-BE49-F238E27FC236}">
                <a16:creationId xmlns:a16="http://schemas.microsoft.com/office/drawing/2014/main" id="{1C7BED81-35E8-44E1-8E14-FC0B13DECA54}"/>
              </a:ext>
            </a:extLst>
          </p:cNvPr>
          <p:cNvSpPr/>
          <p:nvPr/>
        </p:nvSpPr>
        <p:spPr>
          <a:xfrm>
            <a:off x="4230160" y="5008263"/>
            <a:ext cx="1061919" cy="57606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latin typeface="UD デジタル 教科書体 N-R" panose="02020400000000000000" pitchFamily="17" charset="-128"/>
                <a:ea typeface="UD デジタル 教科書体 N-R" panose="02020400000000000000" pitchFamily="17" charset="-128"/>
              </a:rPr>
              <a:t>本登録</a:t>
            </a:r>
          </a:p>
        </p:txBody>
      </p:sp>
    </p:spTree>
    <p:extLst>
      <p:ext uri="{BB962C8B-B14F-4D97-AF65-F5344CB8AC3E}">
        <p14:creationId xmlns:p14="http://schemas.microsoft.com/office/powerpoint/2010/main" val="32265645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a:t>実習</a:t>
            </a:r>
            <a:endParaRPr lang="en-US" altLang="ja-JP" dirty="0"/>
          </a:p>
          <a:p>
            <a:pPr lvl="1"/>
            <a:r>
              <a:rPr lang="en-US" altLang="ja-JP" dirty="0"/>
              <a:t>script</a:t>
            </a:r>
            <a:r>
              <a:rPr lang="ja-JP" altLang="en-US" dirty="0"/>
              <a:t>タグに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6"/>
            <a:ext cx="7200800" cy="466065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日付に関する命令を使えるようにする</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let date = new Date();</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年、月、日の取得</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let year = date.getFullYear();</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let month = date.getMonth() + 1;</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let day = date.getDate();</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日本の表記にする</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let today = year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年</a:t>
            </a:r>
            <a:r>
              <a:rPr lang="en-US" altLang="ja-JP" sz="1600">
                <a:solidFill>
                  <a:schemeClr val="tx1">
                    <a:lumMod val="50000"/>
                    <a:lumOff val="50000"/>
                  </a:schemeClr>
                </a:solidFill>
                <a:latin typeface="M+ 1mn" panose="020B0509020204020204" pitchFamily="49" charset="-128"/>
                <a:ea typeface="M+ 1mn" panose="020B0509020204020204" pitchFamily="49" charset="-128"/>
              </a:rPr>
              <a:t>" + month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月</a:t>
            </a:r>
            <a:r>
              <a:rPr lang="en-US" altLang="ja-JP" sz="1600">
                <a:solidFill>
                  <a:schemeClr val="tx1">
                    <a:lumMod val="50000"/>
                    <a:lumOff val="50000"/>
                  </a:schemeClr>
                </a:solidFill>
                <a:latin typeface="M+ 1mn" panose="020B0509020204020204" pitchFamily="49" charset="-128"/>
                <a:ea typeface="M+ 1mn" panose="020B0509020204020204" pitchFamily="49" charset="-128"/>
              </a:rPr>
              <a:t>" + day + " </a:t>
            </a:r>
            <a:r>
              <a:rPr lang="ja-JP" altLang="en-US" sz="1600">
                <a:solidFill>
                  <a:schemeClr val="tx1">
                    <a:lumMod val="50000"/>
                    <a:lumOff val="50000"/>
                  </a:schemeClr>
                </a:solidFill>
                <a:latin typeface="M+ 1mn" panose="020B0509020204020204" pitchFamily="49" charset="-128"/>
                <a:ea typeface="M+ 1mn" panose="020B0509020204020204" pitchFamily="49" charset="-128"/>
              </a:rPr>
              <a:t>日</a:t>
            </a:r>
            <a:r>
              <a:rPr lang="en-US" altLang="ja-JP" sz="16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document.write(today);</a:t>
            </a:r>
          </a:p>
          <a:p>
            <a:pPr algn="l"/>
            <a:r>
              <a:rPr lang="en-US" altLang="ja-JP" sz="1600" b="0" i="0" u="none" strike="noStrike" baseline="0">
                <a:solidFill>
                  <a:schemeClr val="tx1"/>
                </a:solidFill>
                <a:latin typeface="M+ 1mn" panose="020B0509020204020204" pitchFamily="49" charset="-128"/>
                <a:ea typeface="M+ 1mn" panose="020B0509020204020204" pitchFamily="49" charset="-128"/>
              </a:rPr>
              <a:t>     // </a:t>
            </a:r>
            <a:r>
              <a:rPr lang="ja-JP" altLang="en-US" sz="1600" b="0" i="0" u="none" strike="noStrike" baseline="0">
                <a:solidFill>
                  <a:schemeClr val="tx1"/>
                </a:solidFill>
                <a:latin typeface="M+ 1mn" panose="020B0509020204020204" pitchFamily="49" charset="-128"/>
                <a:ea typeface="M+ 1mn" panose="020B0509020204020204" pitchFamily="49" charset="-128"/>
              </a:rPr>
              <a:t>曜日を取得</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let</a:t>
            </a:r>
            <a:r>
              <a:rPr lang="en-US" altLang="ja-JP" sz="1600" b="0" i="0" u="none" strike="noStrike" baseline="0">
                <a:solidFill>
                  <a:schemeClr val="tx1"/>
                </a:solidFill>
                <a:latin typeface="M+ 1mn" panose="020B0509020204020204" pitchFamily="49" charset="-128"/>
                <a:ea typeface="M+ 1mn" panose="020B0509020204020204" pitchFamily="49" charset="-128"/>
              </a:rPr>
              <a:t> weekday = date.getDay();</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if(weekday == 0) {</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document.write("&lt;br&gt; </a:t>
            </a:r>
            <a:r>
              <a:rPr lang="ja-JP" altLang="en-US" sz="1600" b="0" i="0" u="none" strike="noStrike" baseline="0">
                <a:solidFill>
                  <a:schemeClr val="tx1"/>
                </a:solidFill>
                <a:latin typeface="M+ 1mn" panose="020B0509020204020204" pitchFamily="49" charset="-128"/>
                <a:ea typeface="M+ 1mn" panose="020B0509020204020204" pitchFamily="49" charset="-128"/>
              </a:rPr>
              <a:t>今日は日曜日です</a:t>
            </a:r>
            <a:r>
              <a:rPr lang="en-US" altLang="ja-JP" sz="1600" b="0" i="0" u="none" strike="noStrike" baseline="0">
                <a:solidFill>
                  <a:schemeClr val="tx1"/>
                </a:solidFill>
                <a:latin typeface="M+ 1mn" panose="020B0509020204020204" pitchFamily="49" charset="-128"/>
                <a:ea typeface="M+ 1mn" panose="020B0509020204020204" pitchFamily="49" charset="-128"/>
              </a:rPr>
              <a:t>");</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 else {</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document.write("&lt;br&gt; </a:t>
            </a:r>
            <a:r>
              <a:rPr lang="ja-JP" altLang="en-US" sz="1600" b="0" i="0" u="none" strike="noStrike" baseline="0">
                <a:solidFill>
                  <a:schemeClr val="tx1"/>
                </a:solidFill>
                <a:latin typeface="M+ 1mn" panose="020B0509020204020204" pitchFamily="49" charset="-128"/>
                <a:ea typeface="M+ 1mn" panose="020B0509020204020204" pitchFamily="49" charset="-128"/>
              </a:rPr>
              <a:t>今日は日曜日ではありません</a:t>
            </a:r>
            <a:r>
              <a:rPr lang="en-US" altLang="ja-JP" sz="1600" b="0" i="0" u="none" strike="noStrike" baseline="0">
                <a:solidFill>
                  <a:schemeClr val="tx1"/>
                </a:solidFill>
                <a:latin typeface="M+ 1mn" panose="020B0509020204020204" pitchFamily="49" charset="-128"/>
                <a:ea typeface="M+ 1mn" panose="020B0509020204020204" pitchFamily="49" charset="-128"/>
              </a:rPr>
              <a:t>");</a:t>
            </a:r>
          </a:p>
          <a:p>
            <a:pPr algn="l"/>
            <a:r>
              <a:rPr lang="ja-JP" altLang="en-US" sz="1600" b="0" i="0" u="none" strike="noStrike" baseline="0">
                <a:solidFill>
                  <a:schemeClr val="tx1"/>
                </a:solidFill>
                <a:latin typeface="M+ 1mn" panose="020B0509020204020204" pitchFamily="49" charset="-128"/>
                <a:ea typeface="M+ 1mn" panose="020B0509020204020204" pitchFamily="49" charset="-128"/>
              </a:rPr>
              <a:t>　　</a:t>
            </a:r>
            <a:r>
              <a:rPr lang="en-US" altLang="ja-JP" sz="1600" b="0" i="0" u="none" strike="noStrike" baseline="0">
                <a:solidFill>
                  <a:schemeClr val="tx1"/>
                </a:solidFill>
                <a:latin typeface="M+ 1mn" panose="020B0509020204020204" pitchFamily="49" charset="-128"/>
                <a:ea typeface="M+ 1mn" panose="020B0509020204020204" pitchFamily="49" charset="-128"/>
              </a:rPr>
              <a:t>}</a:t>
            </a:r>
            <a:endParaRPr lang="en-US" altLang="ja-JP" sz="1600">
              <a:solidFill>
                <a:schemeClr val="tx1"/>
              </a:solidFill>
              <a:latin typeface="M+ 1mn" panose="020B0509020204020204" pitchFamily="49" charset="-128"/>
              <a:ea typeface="M+ 1mn" panose="020B0509020204020204" pitchFamily="49" charset="-128"/>
            </a:endParaRPr>
          </a:p>
          <a:p>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2346451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101</a:t>
            </a:fld>
            <a:endParaRPr kumimoji="1" lang="ja-JP" altLang="en-US" dirty="0"/>
          </a:p>
        </p:txBody>
      </p:sp>
      <p:pic>
        <p:nvPicPr>
          <p:cNvPr id="11" name="図 10">
            <a:extLst>
              <a:ext uri="{FF2B5EF4-FFF2-40B4-BE49-F238E27FC236}">
                <a16:creationId xmlns:a16="http://schemas.microsoft.com/office/drawing/2014/main" id="{A34B262B-ADEA-48A4-8C62-C72CE2D9D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3139712" cy="3398815"/>
          </a:xfrm>
          <a:prstGeom prst="rect">
            <a:avLst/>
          </a:prstGeom>
          <a:ln>
            <a:solidFill>
              <a:schemeClr val="bg1">
                <a:lumMod val="75000"/>
              </a:schemeClr>
            </a:solidFill>
          </a:ln>
        </p:spPr>
      </p:pic>
    </p:spTree>
    <p:extLst>
      <p:ext uri="{BB962C8B-B14F-4D97-AF65-F5344CB8AC3E}">
        <p14:creationId xmlns:p14="http://schemas.microsoft.com/office/powerpoint/2010/main" val="28523944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多方向分岐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102</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endParaRPr kumimoji="1" lang="ja-JP" altLang="en-US" dirty="0"/>
          </a:p>
        </p:txBody>
      </p:sp>
    </p:spTree>
    <p:extLst>
      <p:ext uri="{BB962C8B-B14F-4D97-AF65-F5344CB8AC3E}">
        <p14:creationId xmlns:p14="http://schemas.microsoft.com/office/powerpoint/2010/main" val="11284343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多方向分岐</a:t>
            </a:r>
          </a:p>
        </p:txBody>
      </p:sp>
      <p:sp>
        <p:nvSpPr>
          <p:cNvPr id="5" name="コンテンツ プレースホルダー 4"/>
          <p:cNvSpPr>
            <a:spLocks noGrp="1"/>
          </p:cNvSpPr>
          <p:nvPr>
            <p:ph idx="1"/>
          </p:nvPr>
        </p:nvSpPr>
        <p:spPr/>
        <p:txBody>
          <a:bodyPr/>
          <a:lstStyle/>
          <a:p>
            <a:r>
              <a:rPr lang="ja-JP" altLang="en-US" dirty="0"/>
              <a:t>多方向分岐とは</a:t>
            </a:r>
            <a:endParaRPr lang="en-US" altLang="ja-JP" dirty="0"/>
          </a:p>
          <a:p>
            <a:pPr lvl="1"/>
            <a:r>
              <a:rPr lang="ja-JP" altLang="en-US" dirty="0"/>
              <a:t>条件に応じて処理の流れを多方向に分岐</a:t>
            </a:r>
            <a:r>
              <a:rPr lang="ja-JP" altLang="en-US"/>
              <a:t>する仕組みです。</a:t>
            </a:r>
            <a:endParaRPr lang="en-US" altLang="ja-JP" dirty="0"/>
          </a:p>
          <a:p>
            <a:pPr lvl="1"/>
            <a:r>
              <a:rPr lang="ja-JP" altLang="en-US" dirty="0"/>
              <a:t>例えば、曜日毎にメッセージを変えたい場合に</a:t>
            </a:r>
            <a:r>
              <a:rPr lang="ja-JP" altLang="en-US"/>
              <a:t>利用できます。</a:t>
            </a:r>
            <a:endParaRPr lang="en-US" altLang="ja-JP" dirty="0"/>
          </a:p>
          <a:p>
            <a:pPr lvl="2"/>
            <a:r>
              <a:rPr lang="en-US" altLang="ja-JP" dirty="0"/>
              <a:t>if</a:t>
            </a:r>
            <a:r>
              <a:rPr lang="ja-JP" altLang="en-US" dirty="0"/>
              <a:t>文を</a:t>
            </a:r>
            <a:r>
              <a:rPr lang="en-US" altLang="ja-JP"/>
              <a:t>7</a:t>
            </a:r>
            <a:r>
              <a:rPr lang="ja-JP" altLang="en-US"/>
              <a:t>個書いても実現できますが、可読性は良くありません。</a:t>
            </a:r>
            <a:endParaRPr lang="en-US" altLang="ja-JP" dirty="0"/>
          </a:p>
          <a:p>
            <a:pPr lvl="2"/>
            <a:r>
              <a:rPr lang="ja-JP" altLang="en-US"/>
              <a:t>今回学ぶ</a:t>
            </a:r>
            <a:r>
              <a:rPr lang="en-US" altLang="ja-JP"/>
              <a:t>else </a:t>
            </a:r>
            <a:r>
              <a:rPr lang="en-US" altLang="ja-JP" dirty="0"/>
              <a:t>if</a:t>
            </a:r>
            <a:r>
              <a:rPr lang="ja-JP" altLang="en-US" dirty="0"/>
              <a:t>文を使えば分かりやすく</a:t>
            </a:r>
            <a:r>
              <a:rPr lang="ja-JP" altLang="en-US"/>
              <a:t>記述できます。</a:t>
            </a:r>
            <a:endParaRPr lang="en-US" altLang="ja-JP" dirty="0"/>
          </a:p>
          <a:p>
            <a:pPr lvl="2"/>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103</a:t>
            </a:fld>
            <a:endParaRPr kumimoji="1" lang="ja-JP" altLang="en-US" dirty="0"/>
          </a:p>
        </p:txBody>
      </p:sp>
    </p:spTree>
    <p:extLst>
      <p:ext uri="{BB962C8B-B14F-4D97-AF65-F5344CB8AC3E}">
        <p14:creationId xmlns:p14="http://schemas.microsoft.com/office/powerpoint/2010/main" val="5849657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en-US" altLang="ja-JP" dirty="0"/>
              <a:t>else if</a:t>
            </a:r>
            <a:r>
              <a:rPr lang="ja-JP" altLang="en-US" dirty="0"/>
              <a:t>文の書き方</a:t>
            </a:r>
            <a:endParaRPr lang="en-US" altLang="ja-JP" dirty="0"/>
          </a:p>
          <a:p>
            <a:pPr lvl="1"/>
            <a:r>
              <a:rPr lang="en-US" altLang="ja-JP" dirty="0"/>
              <a:t>else if </a:t>
            </a:r>
            <a:r>
              <a:rPr lang="ja-JP" altLang="en-US" dirty="0"/>
              <a:t>文は何回でも</a:t>
            </a:r>
            <a:r>
              <a:rPr lang="ja-JP" altLang="en-US"/>
              <a:t>記述できます。</a:t>
            </a:r>
            <a:endParaRPr lang="en-US" altLang="ja-JP"/>
          </a:p>
          <a:p>
            <a:pPr lvl="1"/>
            <a:r>
              <a:rPr lang="ja-JP" altLang="en-US"/>
              <a:t>文法：</a:t>
            </a:r>
            <a:r>
              <a:rPr lang="en-US" altLang="ja-JP"/>
              <a:t>else if</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104</a:t>
            </a:fld>
            <a:endParaRPr kumimoji="1" lang="ja-JP" altLang="en-US" dirty="0"/>
          </a:p>
        </p:txBody>
      </p:sp>
      <p:sp>
        <p:nvSpPr>
          <p:cNvPr id="11" name="正方形/長方形 10">
            <a:extLst>
              <a:ext uri="{FF2B5EF4-FFF2-40B4-BE49-F238E27FC236}">
                <a16:creationId xmlns:a16="http://schemas.microsoft.com/office/drawing/2014/main" id="{B579B254-B0B7-4A3C-9D7E-9C4893B276B4}"/>
              </a:ext>
            </a:extLst>
          </p:cNvPr>
          <p:cNvSpPr/>
          <p:nvPr/>
        </p:nvSpPr>
        <p:spPr>
          <a:xfrm>
            <a:off x="1403648" y="2285698"/>
            <a:ext cx="7200800" cy="196570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if (</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1) {</a:t>
            </a:r>
          </a:p>
          <a:p>
            <a:r>
              <a:rPr lang="en-US" altLang="ja-JP" sz="1600">
                <a:latin typeface="M+ 1mn" panose="020B0509020204020204" pitchFamily="49" charset="-128"/>
                <a:ea typeface="M+ 1mn" panose="020B0509020204020204" pitchFamily="49" charset="-128"/>
              </a:rPr>
              <a:t>    </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1 </a:t>
            </a:r>
            <a:r>
              <a:rPr lang="ja-JP" altLang="en-US" sz="1600">
                <a:latin typeface="M+ 1mn" panose="020B0509020204020204" pitchFamily="49" charset="-128"/>
                <a:ea typeface="M+ 1mn" panose="020B0509020204020204" pitchFamily="49" charset="-128"/>
              </a:rPr>
              <a:t>が正しい場合に実行する処理</a:t>
            </a:r>
          </a:p>
          <a:p>
            <a:r>
              <a:rPr lang="en-US" altLang="ja-JP" sz="1600">
                <a:latin typeface="M+ 1mn" panose="020B0509020204020204" pitchFamily="49" charset="-128"/>
                <a:ea typeface="M+ 1mn" panose="020B0509020204020204" pitchFamily="49" charset="-128"/>
              </a:rPr>
              <a:t>} else if(</a:t>
            </a:r>
            <a:r>
              <a:rPr lang="ja-JP" altLang="en-US" sz="1600">
                <a:latin typeface="M+ 1mn" panose="020B0509020204020204" pitchFamily="49" charset="-128"/>
                <a:ea typeface="M+ 1mn" panose="020B0509020204020204" pitchFamily="49" charset="-128"/>
              </a:rPr>
              <a:t>条件式</a:t>
            </a:r>
            <a:r>
              <a:rPr lang="en-US" altLang="ja-JP" sz="1600">
                <a:latin typeface="M+ 1mn" panose="020B0509020204020204" pitchFamily="49" charset="-128"/>
                <a:ea typeface="M+ 1mn" panose="020B0509020204020204" pitchFamily="49" charset="-128"/>
              </a:rPr>
              <a:t>2) {</a:t>
            </a:r>
          </a:p>
          <a:p>
            <a:r>
              <a:rPr lang="ja-JP" altLang="en-US" sz="1600">
                <a:latin typeface="M+ 1mn" panose="020B0509020204020204" pitchFamily="49" charset="-128"/>
                <a:ea typeface="M+ 1mn" panose="020B0509020204020204" pitchFamily="49" charset="-128"/>
              </a:rPr>
              <a:t>    条件式</a:t>
            </a:r>
            <a:r>
              <a:rPr lang="en-US" altLang="ja-JP" sz="1600">
                <a:latin typeface="M+ 1mn" panose="020B0509020204020204" pitchFamily="49" charset="-128"/>
                <a:ea typeface="M+ 1mn" panose="020B0509020204020204" pitchFamily="49" charset="-128"/>
              </a:rPr>
              <a:t>2 </a:t>
            </a:r>
            <a:r>
              <a:rPr lang="ja-JP" altLang="en-US" sz="1600">
                <a:latin typeface="M+ 1mn" panose="020B0509020204020204" pitchFamily="49" charset="-128"/>
                <a:ea typeface="M+ 1mn" panose="020B0509020204020204" pitchFamily="49" charset="-128"/>
              </a:rPr>
              <a:t>が正しい場合に実行する処理</a:t>
            </a:r>
          </a:p>
          <a:p>
            <a:r>
              <a:rPr lang="en-US" altLang="ja-JP" sz="1600">
                <a:latin typeface="M+ 1mn" panose="020B0509020204020204" pitchFamily="49" charset="-128"/>
                <a:ea typeface="M+ 1mn" panose="020B0509020204020204" pitchFamily="49" charset="-128"/>
              </a:rPr>
              <a:t>} else {</a:t>
            </a:r>
          </a:p>
          <a:p>
            <a:r>
              <a:rPr lang="ja-JP" altLang="en-US" sz="1600">
                <a:latin typeface="M+ 1mn" panose="020B0509020204020204" pitchFamily="49" charset="-128"/>
                <a:ea typeface="M+ 1mn" panose="020B0509020204020204" pitchFamily="49" charset="-128"/>
              </a:rPr>
              <a:t>    条件式が正しくない場合に実行する処理</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8817783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105</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endParaRPr kumimoji="1" lang="ja-JP" altLang="en-US" dirty="0"/>
          </a:p>
        </p:txBody>
      </p:sp>
    </p:spTree>
    <p:extLst>
      <p:ext uri="{BB962C8B-B14F-4D97-AF65-F5344CB8AC3E}">
        <p14:creationId xmlns:p14="http://schemas.microsoft.com/office/powerpoint/2010/main" val="15271726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曜日ごとに表示するメッセージを変更する</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先ほどのプログラム</a:t>
            </a:r>
            <a:r>
              <a:rPr lang="ja-JP" altLang="en-US"/>
              <a:t>開いて修正して下さい。</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106</a:t>
            </a:fld>
            <a:endParaRPr kumimoji="1" lang="ja-JP" altLang="en-US" dirty="0"/>
          </a:p>
        </p:txBody>
      </p:sp>
    </p:spTree>
    <p:extLst>
      <p:ext uri="{BB962C8B-B14F-4D97-AF65-F5344CB8AC3E}">
        <p14:creationId xmlns:p14="http://schemas.microsoft.com/office/powerpoint/2010/main" val="1186947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曜日ごとに表示するメッセージを変更する</a:t>
            </a:r>
            <a:endParaRPr lang="ja-JP" altLang="en-US" dirty="0"/>
          </a:p>
        </p:txBody>
      </p:sp>
      <p:sp>
        <p:nvSpPr>
          <p:cNvPr id="5" name="コンテンツ プレースホルダー 4"/>
          <p:cNvSpPr>
            <a:spLocks noGrp="1"/>
          </p:cNvSpPr>
          <p:nvPr>
            <p:ph idx="1"/>
          </p:nvPr>
        </p:nvSpPr>
        <p:spPr/>
        <p:txBody>
          <a:bodyPr/>
          <a:lstStyle/>
          <a:p>
            <a:r>
              <a:rPr lang="ja-JP" altLang="en-US"/>
              <a:t>実習</a:t>
            </a:r>
            <a:endParaRPr lang="en-US" altLang="ja-JP" dirty="0"/>
          </a:p>
          <a:p>
            <a:pPr lvl="1"/>
            <a:r>
              <a:rPr lang="en-US" altLang="ja-JP"/>
              <a:t>if</a:t>
            </a:r>
            <a:r>
              <a:rPr lang="ja-JP" altLang="en-US"/>
              <a:t>文以降の記述を修正・追記してください。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107</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7"/>
            <a:ext cx="7200800" cy="403787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 </a:t>
            </a:r>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曜日を取得</a:t>
            </a:r>
          </a:p>
          <a:p>
            <a:pPr algn="l"/>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let weekday = date.getDay();</a:t>
            </a:r>
          </a:p>
          <a:p>
            <a:pPr algn="l"/>
            <a:r>
              <a:rPr lang="ja-JP" altLang="en-US"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b="0" i="0" u="none" strike="noStrike" baseline="0">
                <a:solidFill>
                  <a:schemeClr val="tx1">
                    <a:lumMod val="50000"/>
                    <a:lumOff val="50000"/>
                  </a:schemeClr>
                </a:solidFill>
                <a:latin typeface="M+ 1mn" panose="020B0509020204020204" pitchFamily="49" charset="-128"/>
                <a:ea typeface="M+ 1mn" panose="020B0509020204020204" pitchFamily="49" charset="-128"/>
              </a:rPr>
              <a:t>if(weekday == 0) {</a:t>
            </a:r>
          </a:p>
          <a:p>
            <a:pPr algn="l"/>
            <a:r>
              <a:rPr lang="ja-JP" altLang="en-US" sz="1200">
                <a:solidFill>
                  <a:srgbClr val="000000"/>
                </a:solidFill>
                <a:latin typeface="M+ 1mn" panose="020B0509020204020204" pitchFamily="49" charset="-128"/>
                <a:ea typeface="M+ 1mn" panose="020B0509020204020204" pitchFamily="49" charset="-128"/>
              </a:rPr>
              <a:t>        </a:t>
            </a:r>
            <a:r>
              <a:rPr lang="en-US" altLang="ja-JP" sz="1200" b="0" i="0" u="none" strike="noStrike" baseline="0">
                <a:solidFill>
                  <a:srgbClr val="000000"/>
                </a:solidFill>
                <a:latin typeface="M+ 1mn" panose="020B0509020204020204" pitchFamily="49" charset="-128"/>
                <a:ea typeface="M+ 1mn" panose="020B0509020204020204" pitchFamily="49" charset="-128"/>
              </a:rPr>
              <a:t>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日曜日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1</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月曜日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2</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火曜日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3</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水曜日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4</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木曜日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5</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金曜日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if</a:t>
            </a:r>
            <a:r>
              <a:rPr lang="en-US" altLang="ja-JP" sz="1200" b="0" i="0" u="none" strike="noStrike" baseline="0">
                <a:solidFill>
                  <a:srgbClr val="000000"/>
                </a:solidFill>
                <a:latin typeface="M+ 1mn" panose="020B0509020204020204" pitchFamily="49" charset="-128"/>
                <a:ea typeface="M+ 1mn" panose="020B0509020204020204" pitchFamily="49" charset="-128"/>
              </a:rPr>
              <a:t>(weekday == </a:t>
            </a:r>
            <a:r>
              <a:rPr lang="en-US" altLang="ja-JP" sz="1200" b="0" i="0" u="none" strike="noStrike" baseline="0">
                <a:solidFill>
                  <a:srgbClr val="7D0000"/>
                </a:solidFill>
                <a:latin typeface="M+ 1mn" panose="020B0509020204020204" pitchFamily="49" charset="-128"/>
                <a:ea typeface="M+ 1mn" panose="020B0509020204020204" pitchFamily="49" charset="-128"/>
              </a:rPr>
              <a:t>6</a:t>
            </a:r>
            <a:r>
              <a:rPr lang="en-US" altLang="ja-JP" sz="1200" b="0" i="0" u="none" strike="noStrike" baseline="0">
                <a:solidFill>
                  <a:srgbClr val="000000"/>
                </a:solidFill>
                <a:latin typeface="M+ 1mn" panose="020B0509020204020204" pitchFamily="49" charset="-128"/>
                <a:ea typeface="M+ 1mn" panose="020B0509020204020204" pitchFamily="49" charset="-128"/>
              </a:rPr>
              <a:t>) {</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土曜日</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 </a:t>
            </a:r>
            <a:r>
              <a:rPr lang="en-US" altLang="ja-JP" sz="1200" b="0" i="0" u="none" strike="noStrike" baseline="0">
                <a:solidFill>
                  <a:srgbClr val="1341FF"/>
                </a:solidFill>
                <a:latin typeface="M+ 1mn" panose="020B0509020204020204" pitchFamily="49" charset="-128"/>
                <a:ea typeface="M+ 1mn" panose="020B0509020204020204" pitchFamily="49" charset="-128"/>
              </a:rPr>
              <a:t>else </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document.write(</a:t>
            </a:r>
            <a:r>
              <a:rPr lang="en-US" altLang="ja-JP" sz="1200" b="0" i="0" u="none" strike="noStrike" baseline="0">
                <a:solidFill>
                  <a:srgbClr val="7D0000"/>
                </a:solidFill>
                <a:latin typeface="M+ 1mn" panose="020B0509020204020204" pitchFamily="49" charset="-128"/>
                <a:ea typeface="M+ 1mn" panose="020B0509020204020204" pitchFamily="49" charset="-128"/>
              </a:rPr>
              <a:t>" </a:t>
            </a:r>
            <a:r>
              <a:rPr lang="ja-JP" altLang="en-US" sz="1200" b="0" i="0" u="none" strike="noStrike" baseline="0">
                <a:solidFill>
                  <a:srgbClr val="7D0000"/>
                </a:solidFill>
                <a:latin typeface="M+ 1mn" panose="020B0509020204020204" pitchFamily="49" charset="-128"/>
                <a:ea typeface="M+ 1mn" panose="020B0509020204020204" pitchFamily="49" charset="-128"/>
              </a:rPr>
              <a:t>エラー！ </a:t>
            </a:r>
            <a:r>
              <a:rPr lang="en-US" altLang="ja-JP" sz="1200" b="0" i="0" u="none" strike="noStrike" baseline="0">
                <a:solidFill>
                  <a:srgbClr val="7D0000"/>
                </a:solidFill>
                <a:latin typeface="M+ 1mn" panose="020B0509020204020204" pitchFamily="49" charset="-128"/>
                <a:ea typeface="M+ 1mn" panose="020B0509020204020204" pitchFamily="49" charset="-128"/>
              </a:rPr>
              <a:t>"</a:t>
            </a:r>
            <a:r>
              <a:rPr lang="en-US" altLang="ja-JP" sz="1200" b="0" i="0" u="none" strike="noStrike" baseline="0">
                <a:solidFill>
                  <a:srgbClr val="000000"/>
                </a:solidFill>
                <a:latin typeface="M+ 1mn" panose="020B0509020204020204" pitchFamily="49" charset="-128"/>
                <a:ea typeface="M+ 1mn" panose="020B0509020204020204" pitchFamily="49" charset="-128"/>
              </a:rPr>
              <a:t>);</a:t>
            </a:r>
          </a:p>
          <a:p>
            <a:pPr algn="l"/>
            <a:r>
              <a:rPr lang="en-US" altLang="ja-JP" sz="1200" b="0" i="0" u="none" strike="noStrike" baseline="0">
                <a:solidFill>
                  <a:srgbClr val="000000"/>
                </a:solidFill>
                <a:latin typeface="M+ 1mn" panose="020B0509020204020204" pitchFamily="49" charset="-128"/>
                <a:ea typeface="M+ 1mn" panose="020B0509020204020204" pitchFamily="49" charset="-128"/>
              </a:rPr>
              <a:t>    }</a:t>
            </a:r>
            <a:r>
              <a:rPr lang="ja-JP" altLang="en-US" sz="1200" b="0" i="0" u="none" strike="noStrike" baseline="0">
                <a:solidFill>
                  <a:schemeClr val="tx1"/>
                </a:solidFill>
                <a:latin typeface="M+ 1mn" panose="020B0509020204020204" pitchFamily="49" charset="-128"/>
                <a:ea typeface="M+ 1mn" panose="020B0509020204020204" pitchFamily="49" charset="-128"/>
              </a:rPr>
              <a:t>　　    </a:t>
            </a:r>
            <a:endParaRPr lang="en-US" altLang="ja-JP" sz="1200">
              <a:solidFill>
                <a:schemeClr val="tx1"/>
              </a:solidFill>
              <a:latin typeface="M+ 1mn" panose="020B0509020204020204" pitchFamily="49" charset="-128"/>
              <a:ea typeface="M+ 1mn" panose="020B0509020204020204" pitchFamily="49" charset="-128"/>
            </a:endParaRPr>
          </a:p>
          <a:p>
            <a:pPr algn="l"/>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345829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108</a:t>
            </a:fld>
            <a:endParaRPr kumimoji="1" lang="ja-JP" altLang="en-US" dirty="0"/>
          </a:p>
        </p:txBody>
      </p:sp>
      <p:pic>
        <p:nvPicPr>
          <p:cNvPr id="6" name="図 5">
            <a:extLst>
              <a:ext uri="{FF2B5EF4-FFF2-40B4-BE49-F238E27FC236}">
                <a16:creationId xmlns:a16="http://schemas.microsoft.com/office/drawing/2014/main" id="{679C624E-FC31-0D00-9438-6E52D8C3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40768"/>
            <a:ext cx="3147333" cy="3360711"/>
          </a:xfrm>
          <a:prstGeom prst="rect">
            <a:avLst/>
          </a:prstGeom>
          <a:ln>
            <a:solidFill>
              <a:schemeClr val="bg1">
                <a:lumMod val="75000"/>
              </a:schemeClr>
            </a:solidFill>
          </a:ln>
        </p:spPr>
      </p:pic>
    </p:spTree>
    <p:extLst>
      <p:ext uri="{BB962C8B-B14F-4D97-AF65-F5344CB8AC3E}">
        <p14:creationId xmlns:p14="http://schemas.microsoft.com/office/powerpoint/2010/main" val="9190884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6</a:t>
            </a:r>
            <a:r>
              <a:rPr lang="ja-JP" altLang="en-US" dirty="0"/>
              <a:t>章 関数</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109</a:t>
            </a:fld>
            <a:endParaRPr kumimoji="1" lang="ja-JP" altLang="en-US" dirty="0"/>
          </a:p>
        </p:txBody>
      </p:sp>
    </p:spTree>
    <p:extLst>
      <p:ext uri="{BB962C8B-B14F-4D97-AF65-F5344CB8AC3E}">
        <p14:creationId xmlns:p14="http://schemas.microsoft.com/office/powerpoint/2010/main" val="331777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dirty="0"/>
              <a:t>Monaca </a:t>
            </a:r>
            <a:r>
              <a:rPr lang="ja-JP" altLang="en-US" dirty="0"/>
              <a:t>ダッシュボードとプロジェクト</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5622941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関数</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110</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6</a:t>
            </a:r>
            <a:r>
              <a:rPr kumimoji="1" lang="ja-JP" altLang="en-US" dirty="0"/>
              <a:t>章 関数</a:t>
            </a:r>
          </a:p>
        </p:txBody>
      </p:sp>
    </p:spTree>
    <p:extLst>
      <p:ext uri="{BB962C8B-B14F-4D97-AF65-F5344CB8AC3E}">
        <p14:creationId xmlns:p14="http://schemas.microsoft.com/office/powerpoint/2010/main" val="3100486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関数</a:t>
            </a:r>
          </a:p>
        </p:txBody>
      </p:sp>
      <p:sp>
        <p:nvSpPr>
          <p:cNvPr id="5" name="コンテンツ プレースホルダー 4"/>
          <p:cNvSpPr>
            <a:spLocks noGrp="1"/>
          </p:cNvSpPr>
          <p:nvPr>
            <p:ph idx="1"/>
          </p:nvPr>
        </p:nvSpPr>
        <p:spPr/>
        <p:txBody>
          <a:bodyPr/>
          <a:lstStyle/>
          <a:p>
            <a:r>
              <a:rPr lang="ja-JP" altLang="en-US" dirty="0"/>
              <a:t>関数とは</a:t>
            </a:r>
            <a:endParaRPr lang="en-US" altLang="ja-JP" dirty="0"/>
          </a:p>
          <a:p>
            <a:pPr lvl="1"/>
            <a:r>
              <a:rPr lang="ja-JP" altLang="en-US" dirty="0"/>
              <a:t>処理をひとまとめに</a:t>
            </a:r>
            <a:r>
              <a:rPr lang="ja-JP" altLang="en-US"/>
              <a:t>したものです。</a:t>
            </a:r>
            <a:endParaRPr lang="en-US" altLang="ja-JP" dirty="0"/>
          </a:p>
          <a:p>
            <a:pPr lvl="1"/>
            <a:r>
              <a:rPr lang="en-US" altLang="ja-JP" dirty="0"/>
              <a:t>『</a:t>
            </a:r>
            <a:r>
              <a:rPr lang="ja-JP" altLang="en-US" dirty="0"/>
              <a:t>引数</a:t>
            </a:r>
            <a:r>
              <a:rPr lang="en-US" altLang="ja-JP" dirty="0"/>
              <a:t>』</a:t>
            </a:r>
            <a:r>
              <a:rPr lang="ja-JP" altLang="en-US"/>
              <a:t>を受け取ることができます。</a:t>
            </a:r>
            <a:endParaRPr lang="en-US" altLang="ja-JP" dirty="0"/>
          </a:p>
          <a:p>
            <a:pPr lvl="1"/>
            <a:r>
              <a:rPr lang="ja-JP" altLang="en-US" dirty="0"/>
              <a:t>処理結果を</a:t>
            </a:r>
            <a:r>
              <a:rPr lang="en-US" altLang="ja-JP" dirty="0"/>
              <a:t>『</a:t>
            </a:r>
            <a:r>
              <a:rPr lang="ja-JP" altLang="en-US" dirty="0"/>
              <a:t>戻り値</a:t>
            </a:r>
            <a:r>
              <a:rPr lang="en-US" altLang="ja-JP" dirty="0"/>
              <a:t>』</a:t>
            </a:r>
            <a:r>
              <a:rPr lang="ja-JP" altLang="en-US" dirty="0"/>
              <a:t>と</a:t>
            </a:r>
            <a:r>
              <a:rPr lang="ja-JP" altLang="en-US"/>
              <a:t>して返すことができます。</a:t>
            </a:r>
            <a:endParaRPr lang="en-US" altLang="ja-JP" dirty="0"/>
          </a:p>
          <a:p>
            <a:pPr lvl="1"/>
            <a:r>
              <a:rPr lang="en-US" altLang="ja-JP" dirty="0"/>
              <a:t>『</a:t>
            </a:r>
            <a:r>
              <a:rPr lang="ja-JP" altLang="en-US" dirty="0"/>
              <a:t>引数</a:t>
            </a:r>
            <a:r>
              <a:rPr lang="en-US" altLang="ja-JP" dirty="0"/>
              <a:t>』</a:t>
            </a:r>
            <a:r>
              <a:rPr lang="ja-JP" altLang="en-US" dirty="0"/>
              <a:t>と</a:t>
            </a:r>
            <a:r>
              <a:rPr lang="en-US" altLang="ja-JP" dirty="0"/>
              <a:t>『</a:t>
            </a:r>
            <a:r>
              <a:rPr lang="ja-JP" altLang="en-US" dirty="0"/>
              <a:t>戻り値</a:t>
            </a:r>
            <a:r>
              <a:rPr lang="en-US" altLang="ja-JP" dirty="0"/>
              <a:t>』</a:t>
            </a:r>
            <a:r>
              <a:rPr lang="ja-JP" altLang="en-US"/>
              <a:t>は省略可能です。</a:t>
            </a:r>
            <a:endParaRPr lang="en-US" altLang="ja-JP" dirty="0"/>
          </a:p>
          <a:p>
            <a:pPr lvl="1"/>
            <a:endParaRPr lang="en-US" altLang="ja-JP" sz="2000"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111</a:t>
            </a:fld>
            <a:endParaRPr kumimoji="1" lang="ja-JP" altLang="en-US" dirty="0"/>
          </a:p>
        </p:txBody>
      </p:sp>
      <p:grpSp>
        <p:nvGrpSpPr>
          <p:cNvPr id="12" name="グループ化 11"/>
          <p:cNvGrpSpPr/>
          <p:nvPr/>
        </p:nvGrpSpPr>
        <p:grpSpPr>
          <a:xfrm>
            <a:off x="1043608" y="3284984"/>
            <a:ext cx="7056784" cy="1296144"/>
            <a:chOff x="287939" y="3501008"/>
            <a:chExt cx="8602763" cy="1512168"/>
          </a:xfrm>
        </p:grpSpPr>
        <p:sp>
          <p:nvSpPr>
            <p:cNvPr id="11" name="矢印: 右 10"/>
            <p:cNvSpPr/>
            <p:nvPr/>
          </p:nvSpPr>
          <p:spPr>
            <a:xfrm>
              <a:off x="5830944" y="3991026"/>
              <a:ext cx="689609" cy="648072"/>
            </a:xfrm>
            <a:prstGeom prst="rightArrow">
              <a:avLst/>
            </a:prstGeom>
            <a:solidFill>
              <a:schemeClr val="tx1">
                <a:lumMod val="50000"/>
                <a:lumOff val="5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6" name="楕円 5"/>
            <p:cNvSpPr/>
            <p:nvPr/>
          </p:nvSpPr>
          <p:spPr>
            <a:xfrm>
              <a:off x="287939" y="3501008"/>
              <a:ext cx="2232248" cy="1512168"/>
            </a:xfrm>
            <a:prstGeom prst="ellipse">
              <a:avLst/>
            </a:prstGeom>
            <a:solidFill>
              <a:srgbClr val="92D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メイリオ" panose="020B0604030504040204" pitchFamily="50" charset="-128"/>
              </a:endParaRPr>
            </a:p>
          </p:txBody>
        </p:sp>
        <p:sp>
          <p:nvSpPr>
            <p:cNvPr id="8" name="楕円 7"/>
            <p:cNvSpPr/>
            <p:nvPr/>
          </p:nvSpPr>
          <p:spPr>
            <a:xfrm>
              <a:off x="6658453" y="3501008"/>
              <a:ext cx="2232249" cy="1512168"/>
            </a:xfrm>
            <a:prstGeom prst="ellipse">
              <a:avLst/>
            </a:prstGeom>
            <a:solidFill>
              <a:srgbClr val="FF8805"/>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正方形/長方形 6"/>
            <p:cNvSpPr/>
            <p:nvPr/>
          </p:nvSpPr>
          <p:spPr>
            <a:xfrm>
              <a:off x="3473197" y="3501008"/>
              <a:ext cx="2232249" cy="1512168"/>
            </a:xfrm>
            <a:prstGeom prst="rect">
              <a:avLst/>
            </a:prstGeom>
            <a:solidFill>
              <a:srgbClr val="00B0F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0" name="テキスト ボックス 9"/>
            <p:cNvSpPr txBox="1"/>
            <p:nvPr/>
          </p:nvSpPr>
          <p:spPr>
            <a:xfrm>
              <a:off x="1010100" y="4041648"/>
              <a:ext cx="787927" cy="430887"/>
            </a:xfrm>
            <a:prstGeom prst="rect">
              <a:avLst/>
            </a:prstGeom>
            <a:noFill/>
          </p:spPr>
          <p:txBody>
            <a:bodyPr wrap="none" rtlCol="0">
              <a:spAutoFit/>
            </a:bodyPr>
            <a:lstStyle/>
            <a:p>
              <a:r>
                <a:rPr kumimoji="1" lang="ja-JP" altLang="en-US" dirty="0">
                  <a:solidFill>
                    <a:schemeClr val="bg1"/>
                  </a:solidFill>
                  <a:latin typeface="メイリオ" panose="020B0604030504040204" pitchFamily="50" charset="-128"/>
                </a:rPr>
                <a:t>引数</a:t>
              </a:r>
            </a:p>
          </p:txBody>
        </p:sp>
        <p:sp>
          <p:nvSpPr>
            <p:cNvPr id="13" name="テキスト ボックス 12"/>
            <p:cNvSpPr txBox="1"/>
            <p:nvPr/>
          </p:nvSpPr>
          <p:spPr>
            <a:xfrm>
              <a:off x="3351150" y="3898020"/>
              <a:ext cx="2476342" cy="718145"/>
            </a:xfrm>
            <a:prstGeom prst="rect">
              <a:avLst/>
            </a:prstGeom>
            <a:noFill/>
          </p:spPr>
          <p:txBody>
            <a:bodyPr wrap="none" rtlCol="0" anchor="ctr">
              <a:spAutoFit/>
            </a:bodyPr>
            <a:lstStyle/>
            <a:p>
              <a:pPr algn="ctr"/>
              <a:r>
                <a:rPr kumimoji="1" lang="ja-JP" altLang="en-US" dirty="0">
                  <a:solidFill>
                    <a:schemeClr val="bg1"/>
                  </a:solidFill>
                  <a:latin typeface="メイリオ" panose="020B0604030504040204" pitchFamily="50" charset="-128"/>
                </a:rPr>
                <a:t>関数</a:t>
              </a:r>
              <a:endParaRPr kumimoji="1" lang="en-US" altLang="ja-JP" dirty="0">
                <a:solidFill>
                  <a:schemeClr val="bg1"/>
                </a:solidFill>
                <a:latin typeface="メイリオ" panose="020B0604030504040204" pitchFamily="50" charset="-128"/>
              </a:endParaRPr>
            </a:p>
            <a:p>
              <a:pPr algn="ctr"/>
              <a:r>
                <a:rPr lang="ja-JP" altLang="en-US" sz="1600" dirty="0">
                  <a:solidFill>
                    <a:schemeClr val="bg1"/>
                  </a:solidFill>
                  <a:latin typeface="メイリオ" panose="020B0604030504040204" pitchFamily="50" charset="-128"/>
                </a:rPr>
                <a:t>（処理のかたまり）</a:t>
              </a:r>
              <a:endParaRPr kumimoji="1" lang="ja-JP" altLang="en-US" sz="1600" dirty="0">
                <a:solidFill>
                  <a:schemeClr val="bg1"/>
                </a:solidFill>
                <a:latin typeface="メイリオ" panose="020B0604030504040204" pitchFamily="50" charset="-128"/>
              </a:endParaRPr>
            </a:p>
          </p:txBody>
        </p:sp>
        <p:sp>
          <p:nvSpPr>
            <p:cNvPr id="14" name="テキスト ボックス 13"/>
            <p:cNvSpPr txBox="1"/>
            <p:nvPr/>
          </p:nvSpPr>
          <p:spPr>
            <a:xfrm>
              <a:off x="7239913" y="4041648"/>
              <a:ext cx="1069329" cy="430887"/>
            </a:xfrm>
            <a:prstGeom prst="rect">
              <a:avLst/>
            </a:prstGeom>
            <a:noFill/>
          </p:spPr>
          <p:txBody>
            <a:bodyPr wrap="none" rtlCol="0">
              <a:spAutoFit/>
            </a:bodyPr>
            <a:lstStyle/>
            <a:p>
              <a:r>
                <a:rPr kumimoji="1" lang="ja-JP" altLang="en-US" dirty="0">
                  <a:solidFill>
                    <a:schemeClr val="bg1"/>
                  </a:solidFill>
                  <a:latin typeface="メイリオ" panose="020B0604030504040204" pitchFamily="50" charset="-128"/>
                </a:rPr>
                <a:t>戻り値</a:t>
              </a:r>
            </a:p>
          </p:txBody>
        </p:sp>
        <p:sp>
          <p:nvSpPr>
            <p:cNvPr id="15" name="矢印: 右 14"/>
            <p:cNvSpPr/>
            <p:nvPr/>
          </p:nvSpPr>
          <p:spPr>
            <a:xfrm>
              <a:off x="2658088" y="3991026"/>
              <a:ext cx="689609" cy="648072"/>
            </a:xfrm>
            <a:prstGeom prst="rightArrow">
              <a:avLst/>
            </a:prstGeom>
            <a:solidFill>
              <a:schemeClr val="tx1">
                <a:lumMod val="50000"/>
                <a:lumOff val="50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grpSp>
    </p:spTree>
    <p:extLst>
      <p:ext uri="{BB962C8B-B14F-4D97-AF65-F5344CB8AC3E}">
        <p14:creationId xmlns:p14="http://schemas.microsoft.com/office/powerpoint/2010/main" val="13028809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関数</a:t>
            </a:r>
          </a:p>
        </p:txBody>
      </p:sp>
      <p:sp>
        <p:nvSpPr>
          <p:cNvPr id="5" name="コンテンツ プレースホルダー 4"/>
          <p:cNvSpPr>
            <a:spLocks noGrp="1"/>
          </p:cNvSpPr>
          <p:nvPr>
            <p:ph idx="1"/>
          </p:nvPr>
        </p:nvSpPr>
        <p:spPr/>
        <p:txBody>
          <a:bodyPr/>
          <a:lstStyle/>
          <a:p>
            <a:r>
              <a:rPr lang="ja-JP" altLang="en-US" dirty="0"/>
              <a:t>関数の書き方</a:t>
            </a:r>
            <a:endParaRPr lang="en-US" altLang="ja-JP" dirty="0"/>
          </a:p>
          <a:p>
            <a:pPr lvl="1"/>
            <a:r>
              <a:rPr lang="ja-JP" altLang="en-US" dirty="0"/>
              <a:t>まずは引数・戻り値ともに省略したパターン</a:t>
            </a:r>
            <a:r>
              <a:rPr lang="ja-JP" altLang="en-US"/>
              <a:t>を確認しましょう。</a:t>
            </a:r>
            <a:endParaRPr lang="en-US" altLang="ja-JP"/>
          </a:p>
          <a:p>
            <a:pPr lvl="1"/>
            <a:r>
              <a:rPr lang="ja-JP" altLang="en-US"/>
              <a:t>文法：引数・戻り値ともに省略した関数の作成</a:t>
            </a:r>
            <a:endParaRPr lang="en-US" altLang="ja-JP"/>
          </a:p>
          <a:p>
            <a:pPr lvl="1"/>
            <a:endParaRPr lang="en-US" altLang="ja-JP"/>
          </a:p>
          <a:p>
            <a:pPr lvl="1"/>
            <a:endParaRPr lang="en-US" altLang="ja-JP"/>
          </a:p>
          <a:p>
            <a:pPr lvl="1"/>
            <a:endParaRPr lang="en-US" altLang="ja-JP"/>
          </a:p>
          <a:p>
            <a:pPr lvl="1"/>
            <a:r>
              <a:rPr lang="ja-JP" altLang="en-US"/>
              <a:t>文法：引数・戻り値ともに省略した関数の呼び出し</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112</a:t>
            </a:fld>
            <a:endParaRPr kumimoji="1" lang="ja-JP" altLang="en-US" dirty="0"/>
          </a:p>
        </p:txBody>
      </p:sp>
      <p:sp>
        <p:nvSpPr>
          <p:cNvPr id="17" name="正方形/長方形 16">
            <a:extLst>
              <a:ext uri="{FF2B5EF4-FFF2-40B4-BE49-F238E27FC236}">
                <a16:creationId xmlns:a16="http://schemas.microsoft.com/office/drawing/2014/main" id="{CBD0B278-C465-4FAD-91C3-AC29F1658B50}"/>
              </a:ext>
            </a:extLst>
          </p:cNvPr>
          <p:cNvSpPr/>
          <p:nvPr/>
        </p:nvSpPr>
        <p:spPr>
          <a:xfrm>
            <a:off x="1469650" y="2345569"/>
            <a:ext cx="7200800" cy="96688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0E54071E-3711-448F-8106-E787C6969312}"/>
              </a:ext>
            </a:extLst>
          </p:cNvPr>
          <p:cNvSpPr/>
          <p:nvPr/>
        </p:nvSpPr>
        <p:spPr>
          <a:xfrm>
            <a:off x="1469650" y="4077072"/>
            <a:ext cx="7200800" cy="49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0637548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113</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p>
        </p:txBody>
      </p:sp>
    </p:spTree>
    <p:extLst>
      <p:ext uri="{BB962C8B-B14F-4D97-AF65-F5344CB8AC3E}">
        <p14:creationId xmlns:p14="http://schemas.microsoft.com/office/powerpoint/2010/main" val="21300872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114</a:t>
            </a:fld>
            <a:endParaRPr kumimoji="1" lang="ja-JP" altLang="en-US" dirty="0"/>
          </a:p>
        </p:txBody>
      </p:sp>
    </p:spTree>
    <p:extLst>
      <p:ext uri="{BB962C8B-B14F-4D97-AF65-F5344CB8AC3E}">
        <p14:creationId xmlns:p14="http://schemas.microsoft.com/office/powerpoint/2010/main" val="1210864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a:t>
            </a:r>
            <a:r>
              <a:rPr lang="ja-JP" altLang="en-US" dirty="0"/>
              <a:t>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115</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59770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関数を作る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sayHello() {</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document.write("</a:t>
            </a:r>
            <a:r>
              <a:rPr lang="ja-JP" altLang="en-US">
                <a:solidFill>
                  <a:schemeClr val="tx1"/>
                </a:solidFill>
                <a:latin typeface="M+ 1mn" panose="020B0509020204020204" pitchFamily="49" charset="-128"/>
                <a:ea typeface="M+ 1mn" panose="020B0509020204020204" pitchFamily="49" charset="-128"/>
              </a:rPr>
              <a:t>こんにちは！</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endParaRPr lang="en-US" altLang="ja-JP">
              <a:solidFill>
                <a:schemeClr val="tx1"/>
              </a:solidFill>
              <a:latin typeface="M+ 1mn" panose="020B0509020204020204" pitchFamily="49" charset="-128"/>
              <a:ea typeface="M+ 1mn" panose="020B0509020204020204" pitchFamily="49" charset="-128"/>
            </a:endParaRP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関数を実行</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sayHello();</a:t>
            </a:r>
          </a:p>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267146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関数の練習</a:t>
            </a:r>
          </a:p>
        </p:txBody>
      </p:sp>
      <p:sp>
        <p:nvSpPr>
          <p:cNvPr id="5" name="コンテンツ プレースホルダー 4"/>
          <p:cNvSpPr>
            <a:spLocks noGrp="1"/>
          </p:cNvSpPr>
          <p:nvPr>
            <p:ph idx="1"/>
          </p:nvPr>
        </p:nvSpPr>
        <p:spPr/>
        <p:txBody>
          <a:bodyPr/>
          <a:lstStyle/>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116</a:t>
            </a:fld>
            <a:endParaRPr kumimoji="1" lang="ja-JP" altLang="en-US" dirty="0"/>
          </a:p>
        </p:txBody>
      </p:sp>
      <p:pic>
        <p:nvPicPr>
          <p:cNvPr id="7" name="図 6">
            <a:extLst>
              <a:ext uri="{FF2B5EF4-FFF2-40B4-BE49-F238E27FC236}">
                <a16:creationId xmlns:a16="http://schemas.microsoft.com/office/drawing/2014/main" id="{9648B9F7-284A-484D-A290-30C28367D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2060848"/>
            <a:ext cx="2013376" cy="3452402"/>
          </a:xfrm>
          <a:prstGeom prst="rect">
            <a:avLst/>
          </a:prstGeom>
          <a:ln>
            <a:solidFill>
              <a:schemeClr val="tx1"/>
            </a:solidFill>
          </a:ln>
        </p:spPr>
      </p:pic>
    </p:spTree>
    <p:extLst>
      <p:ext uri="{BB962C8B-B14F-4D97-AF65-F5344CB8AC3E}">
        <p14:creationId xmlns:p14="http://schemas.microsoft.com/office/powerpoint/2010/main" val="40682825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引数がある関数</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117</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0496834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0" dirty="0"/>
              <a:t>引数がある関数</a:t>
            </a:r>
            <a:endParaRPr lang="ja-JP" altLang="en-US" dirty="0"/>
          </a:p>
        </p:txBody>
      </p:sp>
      <p:sp>
        <p:nvSpPr>
          <p:cNvPr id="5" name="コンテンツ プレースホルダー 4"/>
          <p:cNvSpPr>
            <a:spLocks noGrp="1"/>
          </p:cNvSpPr>
          <p:nvPr>
            <p:ph idx="1"/>
          </p:nvPr>
        </p:nvSpPr>
        <p:spPr/>
        <p:txBody>
          <a:bodyPr/>
          <a:lstStyle/>
          <a:p>
            <a:r>
              <a:rPr lang="ja-JP" altLang="en-US" dirty="0"/>
              <a:t>引数がある関数の書き方</a:t>
            </a:r>
            <a:endParaRPr lang="en-US" altLang="ja-JP" dirty="0"/>
          </a:p>
          <a:p>
            <a:pPr lvl="1"/>
            <a:r>
              <a:rPr lang="ja-JP" altLang="en-US" dirty="0"/>
              <a:t>関数には引数を渡すこと</a:t>
            </a:r>
            <a:r>
              <a:rPr lang="ja-JP" altLang="en-US"/>
              <a:t>ができます。</a:t>
            </a:r>
            <a:endParaRPr lang="en-US" altLang="ja-JP" dirty="0"/>
          </a:p>
          <a:p>
            <a:pPr lvl="1"/>
            <a:r>
              <a:rPr lang="ja-JP" altLang="en-US" dirty="0"/>
              <a:t>引数はカンマ区切りで複数指定すること</a:t>
            </a:r>
            <a:r>
              <a:rPr lang="ja-JP" altLang="en-US"/>
              <a:t>も可能です。</a:t>
            </a:r>
            <a:endParaRPr lang="en-US" altLang="ja-JP"/>
          </a:p>
          <a:p>
            <a:pPr lvl="1"/>
            <a:r>
              <a:rPr lang="ja-JP" altLang="en-US"/>
              <a:t>文法：関数の定義（引数あり）</a:t>
            </a:r>
            <a:endParaRPr lang="en-US" altLang="ja-JP"/>
          </a:p>
          <a:p>
            <a:pPr lvl="1"/>
            <a:endParaRPr lang="en-US" altLang="ja-JP"/>
          </a:p>
          <a:p>
            <a:pPr lvl="1"/>
            <a:endParaRPr lang="en-US" altLang="ja-JP"/>
          </a:p>
          <a:p>
            <a:pPr lvl="1"/>
            <a:endParaRPr lang="en-US" altLang="ja-JP"/>
          </a:p>
          <a:p>
            <a:pPr lvl="1"/>
            <a:r>
              <a:rPr lang="ja-JP" altLang="en-US"/>
              <a:t>文法：関数の呼び出し（引数あり）</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118</a:t>
            </a:fld>
            <a:endParaRPr kumimoji="1" lang="ja-JP" altLang="en-US" dirty="0"/>
          </a:p>
        </p:txBody>
      </p:sp>
      <p:sp>
        <p:nvSpPr>
          <p:cNvPr id="16" name="正方形/長方形 15">
            <a:extLst>
              <a:ext uri="{FF2B5EF4-FFF2-40B4-BE49-F238E27FC236}">
                <a16:creationId xmlns:a16="http://schemas.microsoft.com/office/drawing/2014/main" id="{0C04D1B7-F4A5-4E58-8C1C-8587143639F4}"/>
              </a:ext>
            </a:extLst>
          </p:cNvPr>
          <p:cNvSpPr/>
          <p:nvPr/>
        </p:nvSpPr>
        <p:spPr>
          <a:xfrm>
            <a:off x="1692375" y="2722622"/>
            <a:ext cx="6480025" cy="94366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引数を入れる変数名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B9195772-DE7B-4E56-98C9-DCF470EC1607}"/>
              </a:ext>
            </a:extLst>
          </p:cNvPr>
          <p:cNvSpPr/>
          <p:nvPr/>
        </p:nvSpPr>
        <p:spPr>
          <a:xfrm>
            <a:off x="1692375" y="4547627"/>
            <a:ext cx="6480025" cy="57861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関数に渡す引数</a:t>
            </a:r>
            <a:r>
              <a:rPr lang="en-US" altLang="ja-JP" sz="1600">
                <a:latin typeface="M+ 1mn" panose="020B0509020204020204" pitchFamily="49" charset="-128"/>
                <a:ea typeface="M+ 1mn" panose="020B0509020204020204" pitchFamily="49" charset="-128"/>
              </a:rPr>
              <a:t>);</a:t>
            </a:r>
            <a:endParaRPr lang="en-US" altLang="ja-JP"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5883271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119</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51530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 Teams&#10;&#10;自動的に生成された説明">
            <a:extLst>
              <a:ext uri="{FF2B5EF4-FFF2-40B4-BE49-F238E27FC236}">
                <a16:creationId xmlns:a16="http://schemas.microsoft.com/office/drawing/2014/main" id="{7748EEE0-E4E0-9B79-AE04-4BF3BFAF26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599" y="3789039"/>
            <a:ext cx="7442901" cy="2448271"/>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en-US" altLang="ja-JP"/>
              <a:t>Monaca </a:t>
            </a:r>
            <a:r>
              <a:rPr lang="ja-JP" altLang="en-US"/>
              <a:t>ダッシュボードとプロジェクト</a:t>
            </a:r>
            <a:endParaRPr lang="ja-JP" altLang="en-US" dirty="0"/>
          </a:p>
        </p:txBody>
      </p:sp>
      <p:sp>
        <p:nvSpPr>
          <p:cNvPr id="5" name="コンテンツ プレースホルダー 4"/>
          <p:cNvSpPr>
            <a:spLocks noGrp="1"/>
          </p:cNvSpPr>
          <p:nvPr>
            <p:ph idx="1"/>
          </p:nvPr>
        </p:nvSpPr>
        <p:spPr>
          <a:xfrm>
            <a:off x="457200" y="515813"/>
            <a:ext cx="7957300" cy="5505475"/>
          </a:xfrm>
        </p:spPr>
        <p:txBody>
          <a:bodyPr/>
          <a:lstStyle/>
          <a:p>
            <a:r>
              <a:rPr lang="ja-JP" altLang="en-US" dirty="0"/>
              <a:t>ログインとダッシュボードの表示</a:t>
            </a:r>
          </a:p>
          <a:p>
            <a:pPr lvl="1"/>
            <a:r>
              <a:rPr lang="ja-JP" altLang="en-US"/>
              <a:t>プラン管理</a:t>
            </a:r>
            <a:endParaRPr lang="en-US" altLang="ja-JP"/>
          </a:p>
          <a:p>
            <a:pPr lvl="2"/>
            <a:r>
              <a:rPr lang="ja-JP" altLang="en-US"/>
              <a:t>右上のアイコンを経由してプラン管理を行えます。有料プランを利用するためのアクティベーションコードが適応できます。</a:t>
            </a:r>
            <a:endParaRPr lang="en-US" altLang="ja-JP"/>
          </a:p>
          <a:p>
            <a:pPr lvl="1"/>
            <a:r>
              <a:rPr lang="ja-JP" altLang="en-US"/>
              <a:t>開発中</a:t>
            </a:r>
            <a:r>
              <a:rPr lang="ja-JP" altLang="en-US" dirty="0"/>
              <a:t>のアプリはプロジェクト単位</a:t>
            </a:r>
            <a:r>
              <a:rPr lang="ja-JP" altLang="en-US"/>
              <a:t>で管理されます。</a:t>
            </a:r>
            <a:endParaRPr lang="en-US" altLang="ja-JP" dirty="0"/>
          </a:p>
          <a:p>
            <a:pPr lvl="2"/>
            <a:r>
              <a:rPr lang="ja-JP" altLang="en-US"/>
              <a:t>プロジェクトは画面</a:t>
            </a:r>
            <a:r>
              <a:rPr lang="ja-JP" altLang="en-US" dirty="0"/>
              <a:t>左側に一覧</a:t>
            </a:r>
            <a:r>
              <a:rPr lang="ja-JP" altLang="en-US"/>
              <a:t>表示されます。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a:t>
            </a:fld>
            <a:endParaRPr kumimoji="1" lang="ja-JP" altLang="en-US" dirty="0"/>
          </a:p>
        </p:txBody>
      </p:sp>
      <p:sp>
        <p:nvSpPr>
          <p:cNvPr id="10" name="正方形/長方形 9"/>
          <p:cNvSpPr/>
          <p:nvPr/>
        </p:nvSpPr>
        <p:spPr>
          <a:xfrm>
            <a:off x="971598" y="4756868"/>
            <a:ext cx="3600401" cy="1480441"/>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2" name="正方形/長方形 11">
            <a:extLst>
              <a:ext uri="{FF2B5EF4-FFF2-40B4-BE49-F238E27FC236}">
                <a16:creationId xmlns:a16="http://schemas.microsoft.com/office/drawing/2014/main" id="{AD80B1CB-0469-4D7A-AD15-688EC8AFF3ED}"/>
              </a:ext>
            </a:extLst>
          </p:cNvPr>
          <p:cNvSpPr/>
          <p:nvPr/>
        </p:nvSpPr>
        <p:spPr>
          <a:xfrm>
            <a:off x="8036712" y="3789040"/>
            <a:ext cx="377788" cy="453412"/>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27564004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引数を受け取る関数の練習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120</a:t>
            </a:fld>
            <a:endParaRPr kumimoji="1" lang="ja-JP" altLang="en-US" dirty="0"/>
          </a:p>
        </p:txBody>
      </p:sp>
    </p:spTree>
    <p:extLst>
      <p:ext uri="{BB962C8B-B14F-4D97-AF65-F5344CB8AC3E}">
        <p14:creationId xmlns:p14="http://schemas.microsoft.com/office/powerpoint/2010/main" val="3656250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引数を受け取る関数の練習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a:t>
            </a:r>
            <a:r>
              <a:rPr lang="ja-JP" altLang="en-US" dirty="0"/>
              <a:t>に</a:t>
            </a:r>
            <a:r>
              <a:rPr lang="en-US" altLang="ja-JP" dirty="0"/>
              <a:t>if</a:t>
            </a:r>
            <a:r>
              <a:rPr lang="ja-JP" altLang="en-US" dirty="0"/>
              <a:t>文を使った</a:t>
            </a:r>
            <a:r>
              <a:rPr lang="ja-JP" altLang="en-US"/>
              <a:t>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66971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p>
          <a:p>
            <a:r>
              <a:rPr lang="en-US" altLang="ja-JP">
                <a:solidFill>
                  <a:schemeClr val="tx1">
                    <a:lumMod val="50000"/>
                    <a:lumOff val="50000"/>
                  </a:schemeClr>
                </a:solidFill>
                <a:latin typeface="M+ 1mn" panose="020B0509020204020204" pitchFamily="49" charset="-128"/>
                <a:ea typeface="M+ 1mn" panose="020B0509020204020204" pitchFamily="49" charset="-128"/>
              </a:rPr>
              <a:t>        // </a:t>
            </a:r>
            <a:r>
              <a:rPr lang="ja-JP" altLang="en-US">
                <a:solidFill>
                  <a:schemeClr val="tx1">
                    <a:lumMod val="50000"/>
                    <a:lumOff val="50000"/>
                  </a:schemeClr>
                </a:solidFill>
                <a:latin typeface="M+ 1mn" panose="020B0509020204020204" pitchFamily="49" charset="-128"/>
                <a:ea typeface="M+ 1mn" panose="020B0509020204020204" pitchFamily="49" charset="-128"/>
              </a:rPr>
              <a:t>関数を作る</a:t>
            </a:r>
          </a:p>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function sayHello(</a:t>
            </a:r>
            <a:r>
              <a:rPr lang="en-US" altLang="ja-JP">
                <a:solidFill>
                  <a:schemeClr val="tx1"/>
                </a:solidFill>
                <a:latin typeface="M+ 1mn" panose="020B0509020204020204" pitchFamily="49" charset="-128"/>
                <a:ea typeface="M+ 1mn" panose="020B0509020204020204" pitchFamily="49" charset="-128"/>
              </a:rPr>
              <a:t>name</a:t>
            </a:r>
            <a:r>
              <a:rPr lang="en-US" altLang="ja-JP">
                <a:solidFill>
                  <a:schemeClr val="tx1">
                    <a:lumMod val="50000"/>
                    <a:lumOff val="50000"/>
                  </a:schemeClr>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document.write(</a:t>
            </a:r>
            <a:r>
              <a:rPr lang="en-US" altLang="ja-JP">
                <a:solidFill>
                  <a:schemeClr val="tx1"/>
                </a:solidFill>
                <a:latin typeface="M+ 1mn" panose="020B0509020204020204" pitchFamily="49" charset="-128"/>
                <a:ea typeface="M+ 1mn" panose="020B0509020204020204" pitchFamily="49" charset="-128"/>
              </a:rPr>
              <a:t>name + "</a:t>
            </a:r>
            <a:r>
              <a:rPr lang="ja-JP" altLang="en-US">
                <a:solidFill>
                  <a:schemeClr val="tx1"/>
                </a:solidFill>
                <a:latin typeface="M+ 1mn" panose="020B0509020204020204" pitchFamily="49" charset="-128"/>
                <a:ea typeface="M+ 1mn" panose="020B0509020204020204" pitchFamily="49" charset="-128"/>
              </a:rPr>
              <a:t>さん、こんにちは！</a:t>
            </a:r>
            <a:r>
              <a:rPr lang="en-US" altLang="ja-JP">
                <a:solidFill>
                  <a:schemeClr val="tx1"/>
                </a:solidFill>
                <a:latin typeface="M+ 1mn" panose="020B0509020204020204" pitchFamily="49" charset="-128"/>
                <a:ea typeface="M+ 1mn" panose="020B0509020204020204" pitchFamily="49" charset="-128"/>
              </a:rPr>
              <a:t>"</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a:t>
            </a:r>
          </a:p>
          <a:p>
            <a:endParaRPr lang="en-US" altLang="ja-JP">
              <a:solidFill>
                <a:schemeClr val="tx1">
                  <a:lumMod val="50000"/>
                  <a:lumOff val="50000"/>
                </a:schemeClr>
              </a:solidFill>
              <a:latin typeface="M+ 1mn" panose="020B0509020204020204" pitchFamily="49" charset="-128"/>
              <a:ea typeface="M+ 1mn" panose="020B0509020204020204" pitchFamily="49" charset="-128"/>
            </a:endParaRPr>
          </a:p>
          <a:p>
            <a:r>
              <a:rPr lang="en-US" altLang="ja-JP">
                <a:solidFill>
                  <a:schemeClr val="tx1">
                    <a:lumMod val="50000"/>
                    <a:lumOff val="50000"/>
                  </a:schemeClr>
                </a:solidFill>
                <a:latin typeface="M+ 1mn" panose="020B0509020204020204" pitchFamily="49" charset="-128"/>
                <a:ea typeface="M+ 1mn" panose="020B0509020204020204" pitchFamily="49" charset="-128"/>
              </a:rPr>
              <a:t>        // </a:t>
            </a:r>
            <a:r>
              <a:rPr lang="ja-JP" altLang="en-US">
                <a:solidFill>
                  <a:schemeClr val="tx1">
                    <a:lumMod val="50000"/>
                    <a:lumOff val="50000"/>
                  </a:schemeClr>
                </a:solidFill>
                <a:latin typeface="M+ 1mn" panose="020B0509020204020204" pitchFamily="49" charset="-128"/>
                <a:ea typeface="M+ 1mn" panose="020B0509020204020204" pitchFamily="49" charset="-128"/>
              </a:rPr>
              <a:t>関数を実行</a:t>
            </a:r>
          </a:p>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sayHello(</a:t>
            </a:r>
            <a:r>
              <a:rPr lang="en-US" altLang="ja-JP">
                <a:solidFill>
                  <a:schemeClr val="tx1"/>
                </a:solidFill>
                <a:latin typeface="M+ 1mn" panose="020B0509020204020204" pitchFamily="49" charset="-128"/>
                <a:ea typeface="M+ 1mn" panose="020B0509020204020204" pitchFamily="49" charset="-128"/>
              </a:rPr>
              <a:t>"</a:t>
            </a:r>
            <a:r>
              <a:rPr lang="ja-JP" altLang="en-US">
                <a:solidFill>
                  <a:schemeClr val="tx1"/>
                </a:solidFill>
                <a:latin typeface="M+ 1mn" panose="020B0509020204020204" pitchFamily="49" charset="-128"/>
                <a:ea typeface="M+ 1mn" panose="020B0509020204020204" pitchFamily="49" charset="-128"/>
              </a:rPr>
              <a:t>最中 太郎</a:t>
            </a:r>
            <a:r>
              <a:rPr lang="en-US" altLang="ja-JP">
                <a:solidFill>
                  <a:schemeClr val="tx1"/>
                </a:solidFill>
                <a:latin typeface="M+ 1mn" panose="020B0509020204020204" pitchFamily="49" charset="-128"/>
                <a:ea typeface="M+ 1mn" panose="020B0509020204020204" pitchFamily="49" charset="-128"/>
              </a:rPr>
              <a:t>"</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6407941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引数を受け取る関数の練習</a:t>
            </a:r>
          </a:p>
        </p:txBody>
      </p:sp>
      <p:sp>
        <p:nvSpPr>
          <p:cNvPr id="5" name="コンテンツ プレースホルダー 4"/>
          <p:cNvSpPr>
            <a:spLocks noGrp="1"/>
          </p:cNvSpPr>
          <p:nvPr>
            <p:ph idx="1"/>
          </p:nvPr>
        </p:nvSpPr>
        <p:spPr/>
        <p:txBody>
          <a:bodyPr/>
          <a:lstStyle/>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122</a:t>
            </a:fld>
            <a:endParaRPr kumimoji="1" lang="ja-JP" altLang="en-US" dirty="0"/>
          </a:p>
        </p:txBody>
      </p:sp>
      <p:pic>
        <p:nvPicPr>
          <p:cNvPr id="8" name="図 7">
            <a:extLst>
              <a:ext uri="{FF2B5EF4-FFF2-40B4-BE49-F238E27FC236}">
                <a16:creationId xmlns:a16="http://schemas.microsoft.com/office/drawing/2014/main" id="{D3FE150C-3B9A-4F36-90E0-979E9A80F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699" y="1298284"/>
            <a:ext cx="2033001" cy="3317560"/>
          </a:xfrm>
          <a:prstGeom prst="rect">
            <a:avLst/>
          </a:prstGeom>
          <a:ln>
            <a:solidFill>
              <a:srgbClr val="646464"/>
            </a:solidFill>
          </a:ln>
        </p:spPr>
      </p:pic>
    </p:spTree>
    <p:extLst>
      <p:ext uri="{BB962C8B-B14F-4D97-AF65-F5344CB8AC3E}">
        <p14:creationId xmlns:p14="http://schemas.microsoft.com/office/powerpoint/2010/main" val="12945031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戻り値がある関数</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123</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782307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0" dirty="0"/>
              <a:t>戻り値がある関数</a:t>
            </a:r>
            <a:endParaRPr lang="ja-JP" altLang="en-US" dirty="0"/>
          </a:p>
        </p:txBody>
      </p:sp>
      <p:sp>
        <p:nvSpPr>
          <p:cNvPr id="5" name="コンテンツ プレースホルダー 4"/>
          <p:cNvSpPr>
            <a:spLocks noGrp="1"/>
          </p:cNvSpPr>
          <p:nvPr>
            <p:ph idx="1"/>
          </p:nvPr>
        </p:nvSpPr>
        <p:spPr/>
        <p:txBody>
          <a:bodyPr/>
          <a:lstStyle/>
          <a:p>
            <a:r>
              <a:rPr lang="ja-JP" altLang="en-US" dirty="0"/>
              <a:t>戻り値がある関数の書き方</a:t>
            </a:r>
            <a:endParaRPr lang="en-US" altLang="ja-JP" dirty="0"/>
          </a:p>
          <a:p>
            <a:pPr lvl="1"/>
            <a:r>
              <a:rPr lang="ja-JP" altLang="en-US" dirty="0"/>
              <a:t>関数は処理結果を戻り値と</a:t>
            </a:r>
            <a:r>
              <a:rPr lang="ja-JP" altLang="en-US"/>
              <a:t>して返せます。</a:t>
            </a:r>
            <a:endParaRPr lang="en-US" altLang="ja-JP" dirty="0"/>
          </a:p>
          <a:p>
            <a:pPr lvl="1"/>
            <a:r>
              <a:rPr lang="ja-JP" altLang="en-US" dirty="0"/>
              <a:t>戻り値は一つ</a:t>
            </a:r>
            <a:r>
              <a:rPr lang="ja-JP" altLang="en-US"/>
              <a:t>しか返せません。</a:t>
            </a:r>
            <a:endParaRPr lang="en-US" altLang="ja-JP"/>
          </a:p>
          <a:p>
            <a:pPr lvl="1"/>
            <a:r>
              <a:rPr lang="ja-JP" altLang="en-US"/>
              <a:t>文法：関数の定義（戻り値あり）</a:t>
            </a:r>
            <a:endParaRPr lang="en-US" altLang="ja-JP"/>
          </a:p>
          <a:p>
            <a:pPr lvl="1"/>
            <a:endParaRPr lang="en-US" altLang="ja-JP"/>
          </a:p>
          <a:p>
            <a:pPr lvl="1"/>
            <a:endParaRPr lang="en-US" altLang="ja-JP"/>
          </a:p>
          <a:p>
            <a:pPr lvl="1"/>
            <a:endParaRPr lang="en-US" altLang="ja-JP"/>
          </a:p>
          <a:p>
            <a:pPr lvl="1"/>
            <a:r>
              <a:rPr lang="ja-JP" altLang="en-US"/>
              <a:t>文法：関数の呼び出し（戻り値あり）</a:t>
            </a:r>
            <a:endParaRPr lang="en-US" altLang="ja-JP"/>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124</a:t>
            </a:fld>
            <a:endParaRPr kumimoji="1" lang="ja-JP" altLang="en-US" dirty="0"/>
          </a:p>
        </p:txBody>
      </p:sp>
      <p:sp>
        <p:nvSpPr>
          <p:cNvPr id="16" name="正方形/長方形 15">
            <a:extLst>
              <a:ext uri="{FF2B5EF4-FFF2-40B4-BE49-F238E27FC236}">
                <a16:creationId xmlns:a16="http://schemas.microsoft.com/office/drawing/2014/main" id="{4FC57020-2A2F-4996-97B6-53DDF4E82423}"/>
              </a:ext>
            </a:extLst>
          </p:cNvPr>
          <p:cNvSpPr/>
          <p:nvPr/>
        </p:nvSpPr>
        <p:spPr>
          <a:xfrm>
            <a:off x="1692375" y="2667276"/>
            <a:ext cx="6522776" cy="120254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function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 {</a:t>
            </a:r>
          </a:p>
          <a:p>
            <a:r>
              <a:rPr lang="ja-JP" altLang="en-US" sz="1600">
                <a:latin typeface="M+ 1mn" panose="020B0509020204020204" pitchFamily="49" charset="-128"/>
                <a:ea typeface="M+ 1mn" panose="020B0509020204020204" pitchFamily="49" charset="-128"/>
              </a:rPr>
              <a:t>    処理</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    return </a:t>
            </a:r>
            <a:r>
              <a:rPr lang="ja-JP" altLang="en-US" sz="1600">
                <a:latin typeface="M+ 1mn" panose="020B0509020204020204" pitchFamily="49" charset="-128"/>
                <a:ea typeface="M+ 1mn" panose="020B0509020204020204" pitchFamily="49" charset="-128"/>
              </a:rPr>
              <a:t>戻り値</a:t>
            </a:r>
            <a:r>
              <a:rPr lang="en-US" altLang="ja-JP" sz="1600">
                <a:latin typeface="M+ 1mn" panose="020B0509020204020204" pitchFamily="49" charset="-128"/>
                <a:ea typeface="M+ 1mn" panose="020B0509020204020204" pitchFamily="49" charset="-128"/>
              </a:rPr>
              <a:t>;</a:t>
            </a:r>
          </a:p>
          <a:p>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D4B6F858-A331-4644-8584-0FD01A8358E2}"/>
              </a:ext>
            </a:extLst>
          </p:cNvPr>
          <p:cNvSpPr/>
          <p:nvPr/>
        </p:nvSpPr>
        <p:spPr>
          <a:xfrm>
            <a:off x="1692374" y="4581128"/>
            <a:ext cx="6522777"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let </a:t>
            </a:r>
            <a:r>
              <a:rPr lang="ja-JP" altLang="en-US" sz="1600">
                <a:latin typeface="M+ 1mn" panose="020B0509020204020204" pitchFamily="49" charset="-128"/>
                <a:ea typeface="M+ 1mn" panose="020B0509020204020204" pitchFamily="49" charset="-128"/>
              </a:rPr>
              <a:t>戻り値を入れる変数名 </a:t>
            </a:r>
            <a:r>
              <a:rPr lang="en-US" altLang="ja-JP" sz="1600">
                <a:latin typeface="M+ 1mn" panose="020B0509020204020204" pitchFamily="49" charset="-128"/>
                <a:ea typeface="M+ 1mn" panose="020B0509020204020204" pitchFamily="49" charset="-128"/>
              </a:rPr>
              <a:t>= </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a:t>
            </a:r>
            <a:endParaRPr lang="en-US" altLang="ja-JP"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7773353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実習③</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125</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18133250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戻り値を返す関数の練習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126</a:t>
            </a:fld>
            <a:endParaRPr kumimoji="1" lang="ja-JP" altLang="en-US" dirty="0"/>
          </a:p>
        </p:txBody>
      </p:sp>
    </p:spTree>
    <p:extLst>
      <p:ext uri="{BB962C8B-B14F-4D97-AF65-F5344CB8AC3E}">
        <p14:creationId xmlns:p14="http://schemas.microsoft.com/office/powerpoint/2010/main" val="14652808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戻り値を返す関数の練習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タグにプログラムを追記して下さい。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127</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1017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 </a:t>
            </a:r>
            <a:r>
              <a:rPr lang="ja-JP" altLang="en-US">
                <a:solidFill>
                  <a:schemeClr val="tx1"/>
                </a:solidFill>
                <a:latin typeface="M+ 1mn" panose="020B0509020204020204" pitchFamily="49" charset="-128"/>
                <a:ea typeface="M+ 1mn" panose="020B0509020204020204" pitchFamily="49" charset="-128"/>
              </a:rPr>
              <a:t>戻り値を返す関数</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calc() {</a:t>
            </a:r>
          </a:p>
          <a:p>
            <a:r>
              <a:rPr lang="en-US" altLang="ja-JP">
                <a:solidFill>
                  <a:schemeClr val="tx1"/>
                </a:solidFill>
                <a:latin typeface="M+ 1mn" panose="020B0509020204020204" pitchFamily="49" charset="-128"/>
                <a:ea typeface="M+ 1mn" panose="020B0509020204020204" pitchFamily="49" charset="-128"/>
              </a:rPr>
              <a:t>            let num = 1 + 2 + 3 + 4 + 5;</a:t>
            </a:r>
          </a:p>
          <a:p>
            <a:r>
              <a:rPr lang="en-US" altLang="ja-JP">
                <a:solidFill>
                  <a:schemeClr val="tx1"/>
                </a:solidFill>
                <a:latin typeface="M+ 1mn" panose="020B0509020204020204" pitchFamily="49" charset="-128"/>
                <a:ea typeface="M+ 1mn" panose="020B0509020204020204" pitchFamily="49" charset="-128"/>
              </a:rPr>
              <a:t>            return num;</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関数を実行し、戻り値を受け取る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let result = calc();</a:t>
            </a:r>
          </a:p>
          <a:p>
            <a:r>
              <a:rPr lang="en-US" altLang="ja-JP">
                <a:solidFill>
                  <a:schemeClr val="tx1"/>
                </a:solidFill>
                <a:latin typeface="M+ 1mn" panose="020B0509020204020204" pitchFamily="49" charset="-128"/>
                <a:ea typeface="M+ 1mn" panose="020B0509020204020204" pitchFamily="49" charset="-128"/>
              </a:rPr>
              <a:t>        document.write("&lt;br&gt;");</a:t>
            </a:r>
          </a:p>
          <a:p>
            <a:r>
              <a:rPr lang="en-US" altLang="ja-JP">
                <a:solidFill>
                  <a:schemeClr val="tx1"/>
                </a:solidFill>
                <a:latin typeface="M+ 1mn" panose="020B0509020204020204" pitchFamily="49" charset="-128"/>
                <a:ea typeface="M+ 1mn" panose="020B0509020204020204" pitchFamily="49" charset="-128"/>
              </a:rPr>
              <a:t>        document.write("</a:t>
            </a:r>
            <a:r>
              <a:rPr lang="ja-JP" altLang="en-US">
                <a:solidFill>
                  <a:schemeClr val="tx1"/>
                </a:solidFill>
                <a:latin typeface="M+ 1mn" panose="020B0509020204020204" pitchFamily="49" charset="-128"/>
                <a:ea typeface="M+ 1mn" panose="020B0509020204020204" pitchFamily="49" charset="-128"/>
              </a:rPr>
              <a:t>結果は</a:t>
            </a:r>
            <a:r>
              <a:rPr lang="en-US" altLang="ja-JP">
                <a:solidFill>
                  <a:schemeClr val="tx1"/>
                </a:solidFill>
                <a:latin typeface="M+ 1mn" panose="020B0509020204020204" pitchFamily="49" charset="-128"/>
                <a:ea typeface="M+ 1mn" panose="020B0509020204020204" pitchFamily="49" charset="-128"/>
              </a:rPr>
              <a:t>" + result + "</a:t>
            </a:r>
            <a:r>
              <a:rPr lang="ja-JP" altLang="en-US">
                <a:solidFill>
                  <a:schemeClr val="tx1"/>
                </a:solidFill>
                <a:latin typeface="M+ 1mn" panose="020B0509020204020204" pitchFamily="49" charset="-128"/>
                <a:ea typeface="M+ 1mn" panose="020B0509020204020204" pitchFamily="49" charset="-128"/>
              </a:rPr>
              <a:t>です</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402687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戻り値を返す関数の練習</a:t>
            </a:r>
          </a:p>
        </p:txBody>
      </p:sp>
      <p:sp>
        <p:nvSpPr>
          <p:cNvPr id="5" name="コンテンツ プレースホルダー 4"/>
          <p:cNvSpPr>
            <a:spLocks noGrp="1"/>
          </p:cNvSpPr>
          <p:nvPr>
            <p:ph idx="1"/>
          </p:nvPr>
        </p:nvSpPr>
        <p:spPr/>
        <p:txBody>
          <a:bodyPr/>
          <a:lstStyle/>
          <a:p>
            <a:r>
              <a:rPr lang="ja-JP" altLang="en-US"/>
              <a:t>実行結果</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128</a:t>
            </a:fld>
            <a:endParaRPr kumimoji="1" lang="ja-JP" altLang="en-US" dirty="0"/>
          </a:p>
        </p:txBody>
      </p:sp>
      <p:pic>
        <p:nvPicPr>
          <p:cNvPr id="7" name="図 6">
            <a:extLst>
              <a:ext uri="{FF2B5EF4-FFF2-40B4-BE49-F238E27FC236}">
                <a16:creationId xmlns:a16="http://schemas.microsoft.com/office/drawing/2014/main" id="{6D387A56-1218-4167-A96E-400A3D8BA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085" y="1268760"/>
            <a:ext cx="2683830" cy="3652797"/>
          </a:xfrm>
          <a:prstGeom prst="rect">
            <a:avLst/>
          </a:prstGeom>
          <a:ln>
            <a:solidFill>
              <a:srgbClr val="646464"/>
            </a:solidFill>
          </a:ln>
        </p:spPr>
      </p:pic>
    </p:spTree>
    <p:extLst>
      <p:ext uri="{BB962C8B-B14F-4D97-AF65-F5344CB8AC3E}">
        <p14:creationId xmlns:p14="http://schemas.microsoft.com/office/powerpoint/2010/main" val="31951038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実習④</a:t>
            </a:r>
            <a:r>
              <a:rPr kumimoji="1" lang="en-US" altLang="ja-JP"/>
              <a:t>:</a:t>
            </a:r>
            <a:r>
              <a:rPr kumimoji="1" lang="ja-JP" altLang="en-US"/>
              <a:t>西暦を和暦に変換する関数の定義と利用</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129</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6</a:t>
            </a:r>
            <a:r>
              <a:rPr lang="ja-JP" altLang="en-US" dirty="0"/>
              <a:t>章 関数</a:t>
            </a:r>
            <a:endParaRPr kumimoji="1" lang="ja-JP" altLang="en-US" dirty="0"/>
          </a:p>
        </p:txBody>
      </p:sp>
    </p:spTree>
    <p:extLst>
      <p:ext uri="{BB962C8B-B14F-4D97-AF65-F5344CB8AC3E}">
        <p14:creationId xmlns:p14="http://schemas.microsoft.com/office/powerpoint/2010/main" val="48198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ダッシュボードとプロジェクト</a:t>
            </a:r>
            <a:endParaRPr kumimoji="1" lang="ja-JP" altLang="en-US" dirty="0"/>
          </a:p>
        </p:txBody>
      </p:sp>
      <p:sp>
        <p:nvSpPr>
          <p:cNvPr id="3" name="コンテンツ プレースホルダ 2"/>
          <p:cNvSpPr>
            <a:spLocks noGrp="1"/>
          </p:cNvSpPr>
          <p:nvPr>
            <p:ph idx="1"/>
          </p:nvPr>
        </p:nvSpPr>
        <p:spPr>
          <a:xfrm>
            <a:off x="457200" y="515813"/>
            <a:ext cx="8219256" cy="2553147"/>
          </a:xfrm>
        </p:spPr>
        <p:txBody>
          <a:bodyPr/>
          <a:lstStyle/>
          <a:p>
            <a:r>
              <a:rPr lang="ja-JP" altLang="en-US"/>
              <a:t>新しいプロジェクトを作る</a:t>
            </a:r>
            <a:endParaRPr lang="en-US" altLang="ja-JP" dirty="0"/>
          </a:p>
          <a:p>
            <a:pPr marL="800100" lvl="1" indent="-342900">
              <a:buFont typeface="+mj-lt"/>
              <a:buAutoNum type="arabicPeriod"/>
            </a:pPr>
            <a:r>
              <a:rPr lang="en-US" altLang="ja-JP"/>
              <a:t>『</a:t>
            </a:r>
            <a:r>
              <a:rPr lang="ja-JP" altLang="en-US"/>
              <a:t>新しいプロジェクトを作る</a:t>
            </a:r>
            <a:r>
              <a:rPr lang="en-US" altLang="ja-JP"/>
              <a:t>』</a:t>
            </a:r>
            <a:r>
              <a:rPr lang="ja-JP" altLang="en-US" dirty="0"/>
              <a:t>ボタン</a:t>
            </a:r>
            <a:r>
              <a:rPr lang="ja-JP" altLang="en-US"/>
              <a:t>をクリックします。</a:t>
            </a:r>
            <a:endParaRPr lang="en-US" altLang="ja-JP"/>
          </a:p>
          <a:p>
            <a:pPr marL="800100" lvl="1" indent="-342900">
              <a:buFont typeface="+mj-lt"/>
              <a:buAutoNum type="arabicPeriod"/>
            </a:pPr>
            <a:r>
              <a:rPr lang="ja-JP" altLang="en-US"/>
              <a:t>テンプレートから</a:t>
            </a:r>
            <a:r>
              <a:rPr lang="en-US" altLang="ja-JP"/>
              <a:t>『</a:t>
            </a:r>
            <a:r>
              <a:rPr lang="ja-JP" altLang="en-US"/>
              <a:t>クラシック</a:t>
            </a:r>
            <a:r>
              <a:rPr lang="en-US" altLang="ja-JP"/>
              <a:t>』</a:t>
            </a:r>
            <a:r>
              <a:rPr lang="ja-JP" altLang="en-US"/>
              <a:t>を選択して下さい。</a:t>
            </a:r>
            <a:endParaRPr lang="en-US" altLang="ja-JP"/>
          </a:p>
          <a:p>
            <a:pPr marL="800100" lvl="1" indent="-342900">
              <a:buFont typeface="+mj-lt"/>
              <a:buAutoNum type="arabicPeriod"/>
            </a:pPr>
            <a:r>
              <a:rPr lang="ja-JP" altLang="en-US"/>
              <a:t>プロジェクト名を設定して下さい（例：はじめてのプログラム）。</a:t>
            </a:r>
            <a:endParaRPr lang="en-US" altLang="ja-JP" dirty="0"/>
          </a:p>
          <a:p>
            <a:pPr marL="800100" lvl="1" indent="-342900">
              <a:buFont typeface="+mj-lt"/>
              <a:buAutoNum type="arabicPeriod"/>
            </a:pPr>
            <a:r>
              <a:rPr kumimoji="1" lang="en-US" altLang="ja-JP"/>
              <a:t>『</a:t>
            </a:r>
            <a:r>
              <a:rPr kumimoji="1" lang="ja-JP" altLang="en-US"/>
              <a:t>作成</a:t>
            </a:r>
            <a:r>
              <a:rPr kumimoji="1" lang="en-US" altLang="ja-JP"/>
              <a:t>』</a:t>
            </a:r>
            <a:r>
              <a:rPr kumimoji="1" lang="ja-JP" altLang="en-US" dirty="0"/>
              <a:t>ボタン</a:t>
            </a:r>
            <a:r>
              <a:rPr kumimoji="1" lang="ja-JP" altLang="en-US"/>
              <a:t>をクリックして下さい。</a:t>
            </a:r>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13</a:t>
            </a:fld>
            <a:endParaRPr kumimoji="1" lang="ja-JP" altLang="en-US" dirty="0"/>
          </a:p>
        </p:txBody>
      </p:sp>
      <p:pic>
        <p:nvPicPr>
          <p:cNvPr id="13" name="図 12">
            <a:extLst>
              <a:ext uri="{FF2B5EF4-FFF2-40B4-BE49-F238E27FC236}">
                <a16:creationId xmlns:a16="http://schemas.microsoft.com/office/drawing/2014/main" id="{0CECAD82-7FDC-4979-88E6-F91E59F6F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257" y="4104333"/>
            <a:ext cx="1764928" cy="1556911"/>
          </a:xfrm>
          <a:prstGeom prst="rect">
            <a:avLst/>
          </a:prstGeom>
          <a:ln>
            <a:solidFill>
              <a:schemeClr val="tx1"/>
            </a:solidFill>
          </a:ln>
        </p:spPr>
      </p:pic>
      <p:pic>
        <p:nvPicPr>
          <p:cNvPr id="7" name="図 6">
            <a:extLst>
              <a:ext uri="{FF2B5EF4-FFF2-40B4-BE49-F238E27FC236}">
                <a16:creationId xmlns:a16="http://schemas.microsoft.com/office/drawing/2014/main" id="{7F00A50D-C5DB-4E39-992F-22F981A14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230873"/>
            <a:ext cx="1246913" cy="1276574"/>
          </a:xfrm>
          <a:prstGeom prst="rect">
            <a:avLst/>
          </a:prstGeom>
          <a:ln>
            <a:solidFill>
              <a:schemeClr val="tx1"/>
            </a:solidFill>
          </a:ln>
        </p:spPr>
      </p:pic>
      <p:sp>
        <p:nvSpPr>
          <p:cNvPr id="11" name="正方形/長方形 10">
            <a:extLst>
              <a:ext uri="{FF2B5EF4-FFF2-40B4-BE49-F238E27FC236}">
                <a16:creationId xmlns:a16="http://schemas.microsoft.com/office/drawing/2014/main" id="{852C0A6C-7890-4A6F-ABC5-39699922112A}"/>
              </a:ext>
            </a:extLst>
          </p:cNvPr>
          <p:cNvSpPr/>
          <p:nvPr/>
        </p:nvSpPr>
        <p:spPr>
          <a:xfrm>
            <a:off x="3988052" y="4365104"/>
            <a:ext cx="367924" cy="504056"/>
          </a:xfrm>
          <a:prstGeom prst="rect">
            <a:avLst/>
          </a:prstGeom>
          <a:noFill/>
          <a:ln w="127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6" name="矢印: 右 5">
            <a:extLst>
              <a:ext uri="{FF2B5EF4-FFF2-40B4-BE49-F238E27FC236}">
                <a16:creationId xmlns:a16="http://schemas.microsoft.com/office/drawing/2014/main" id="{ACB99DA1-CD97-A80E-B26B-5701CDCA768A}"/>
              </a:ext>
            </a:extLst>
          </p:cNvPr>
          <p:cNvSpPr/>
          <p:nvPr/>
        </p:nvSpPr>
        <p:spPr>
          <a:xfrm>
            <a:off x="5530881" y="4650034"/>
            <a:ext cx="576064" cy="465511"/>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pic>
        <p:nvPicPr>
          <p:cNvPr id="8" name="図 7" descr="グラフィカル ユーザー インターフェイス, アプリケーション, Teams&#10;&#10;自動的に生成された説明">
            <a:extLst>
              <a:ext uri="{FF2B5EF4-FFF2-40B4-BE49-F238E27FC236}">
                <a16:creationId xmlns:a16="http://schemas.microsoft.com/office/drawing/2014/main" id="{85A6133F-FB55-0509-E7C6-676DC2EDC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522750"/>
            <a:ext cx="2189092" cy="720081"/>
          </a:xfrm>
          <a:prstGeom prst="rect">
            <a:avLst/>
          </a:prstGeom>
          <a:ln>
            <a:solidFill>
              <a:schemeClr val="tx1"/>
            </a:solidFill>
          </a:ln>
        </p:spPr>
      </p:pic>
      <p:sp>
        <p:nvSpPr>
          <p:cNvPr id="9" name="矢印: 右 8">
            <a:extLst>
              <a:ext uri="{FF2B5EF4-FFF2-40B4-BE49-F238E27FC236}">
                <a16:creationId xmlns:a16="http://schemas.microsoft.com/office/drawing/2014/main" id="{6B984515-CCC0-3BCD-6019-60803470F286}"/>
              </a:ext>
            </a:extLst>
          </p:cNvPr>
          <p:cNvSpPr/>
          <p:nvPr/>
        </p:nvSpPr>
        <p:spPr>
          <a:xfrm>
            <a:off x="2880100" y="4650036"/>
            <a:ext cx="576064" cy="465511"/>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7564004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西暦を和暦に変換する関数の定義と利用</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130</a:t>
            </a:fld>
            <a:endParaRPr kumimoji="1" lang="ja-JP" altLang="en-US" dirty="0"/>
          </a:p>
        </p:txBody>
      </p:sp>
    </p:spTree>
    <p:extLst>
      <p:ext uri="{BB962C8B-B14F-4D97-AF65-F5344CB8AC3E}">
        <p14:creationId xmlns:p14="http://schemas.microsoft.com/office/powerpoint/2010/main" val="484553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西暦を和暦に変換する関数の定義と利用</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a:t>
            </a:r>
            <a:r>
              <a:rPr lang="ja-JP" altLang="en-US"/>
              <a:t>タグにプログラムを追記して下さい。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6</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8"/>
            <a:ext cx="7849567" cy="41818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 </a:t>
            </a:r>
            <a:r>
              <a:rPr lang="ja-JP" altLang="en-US">
                <a:solidFill>
                  <a:schemeClr val="tx1"/>
                </a:solidFill>
                <a:latin typeface="M+ 1mn" panose="020B0509020204020204" pitchFamily="49" charset="-128"/>
                <a:ea typeface="M+ 1mn" panose="020B0509020204020204" pitchFamily="49" charset="-128"/>
              </a:rPr>
              <a:t>西暦から和暦に変換する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convertYear(western) {</a:t>
            </a:r>
          </a:p>
          <a:p>
            <a:r>
              <a:rPr lang="en-US" altLang="ja-JP">
                <a:solidFill>
                  <a:schemeClr val="tx1"/>
                </a:solidFill>
                <a:latin typeface="M+ 1mn" panose="020B0509020204020204" pitchFamily="49" charset="-128"/>
                <a:ea typeface="M+ 1mn" panose="020B0509020204020204" pitchFamily="49" charset="-128"/>
              </a:rPr>
              <a:t>            let Japanese = western - 2018;</a:t>
            </a:r>
          </a:p>
          <a:p>
            <a:r>
              <a:rPr lang="en-US" altLang="ja-JP">
                <a:solidFill>
                  <a:schemeClr val="tx1"/>
                </a:solidFill>
                <a:latin typeface="M+ 1mn" panose="020B0509020204020204" pitchFamily="49" charset="-128"/>
                <a:ea typeface="M+ 1mn" panose="020B0509020204020204" pitchFamily="49" charset="-128"/>
              </a:rPr>
              <a:t>            return Japanese;</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今年が西暦何年かを取得する</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let date = new Date();</a:t>
            </a:r>
          </a:p>
          <a:p>
            <a:r>
              <a:rPr lang="en-US" altLang="ja-JP">
                <a:solidFill>
                  <a:schemeClr val="tx1"/>
                </a:solidFill>
                <a:latin typeface="M+ 1mn" panose="020B0509020204020204" pitchFamily="49" charset="-128"/>
                <a:ea typeface="M+ 1mn" panose="020B0509020204020204" pitchFamily="49" charset="-128"/>
              </a:rPr>
              <a:t>        let year = date.getFullYear();</a:t>
            </a:r>
          </a:p>
          <a:p>
            <a:r>
              <a:rPr lang="en-US" altLang="ja-JP">
                <a:solidFill>
                  <a:schemeClr val="tx1"/>
                </a:solidFill>
                <a:latin typeface="M+ 1mn" panose="020B0509020204020204" pitchFamily="49" charset="-128"/>
                <a:ea typeface="M+ 1mn" panose="020B0509020204020204" pitchFamily="49" charset="-128"/>
              </a:rPr>
              <a:t>        // </a:t>
            </a:r>
            <a:r>
              <a:rPr lang="ja-JP" altLang="en-US">
                <a:solidFill>
                  <a:schemeClr val="tx1"/>
                </a:solidFill>
                <a:latin typeface="M+ 1mn" panose="020B0509020204020204" pitchFamily="49" charset="-128"/>
                <a:ea typeface="M+ 1mn" panose="020B0509020204020204" pitchFamily="49" charset="-128"/>
              </a:rPr>
              <a:t>和暦に変換</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let japaneseYear = convertYear(year);</a:t>
            </a:r>
          </a:p>
          <a:p>
            <a:r>
              <a:rPr lang="en-US" altLang="ja-JP">
                <a:solidFill>
                  <a:schemeClr val="tx1"/>
                </a:solidFill>
                <a:latin typeface="M+ 1mn" panose="020B0509020204020204" pitchFamily="49" charset="-128"/>
                <a:ea typeface="M+ 1mn" panose="020B0509020204020204" pitchFamily="49" charset="-128"/>
              </a:rPr>
              <a:t>        document.write("&lt;br&gt;");</a:t>
            </a:r>
          </a:p>
          <a:p>
            <a:r>
              <a:rPr lang="en-US" altLang="ja-JP">
                <a:solidFill>
                  <a:schemeClr val="tx1"/>
                </a:solidFill>
                <a:latin typeface="M+ 1mn" panose="020B0509020204020204" pitchFamily="49" charset="-128"/>
                <a:ea typeface="M+ 1mn" panose="020B0509020204020204" pitchFamily="49" charset="-128"/>
              </a:rPr>
              <a:t>        document.write("</a:t>
            </a:r>
            <a:r>
              <a:rPr lang="ja-JP" altLang="en-US">
                <a:solidFill>
                  <a:schemeClr val="tx1"/>
                </a:solidFill>
                <a:latin typeface="M+ 1mn" panose="020B0509020204020204" pitchFamily="49" charset="-128"/>
                <a:ea typeface="M+ 1mn" panose="020B0509020204020204" pitchFamily="49" charset="-128"/>
              </a:rPr>
              <a:t>今年は令和</a:t>
            </a:r>
            <a:r>
              <a:rPr lang="en-US" altLang="ja-JP">
                <a:solidFill>
                  <a:schemeClr val="tx1"/>
                </a:solidFill>
                <a:latin typeface="M+ 1mn" panose="020B0509020204020204" pitchFamily="49" charset="-128"/>
                <a:ea typeface="M+ 1mn" panose="020B0509020204020204" pitchFamily="49" charset="-128"/>
              </a:rPr>
              <a:t>" + japaneseYear + "</a:t>
            </a:r>
            <a:r>
              <a:rPr lang="ja-JP" altLang="en-US">
                <a:solidFill>
                  <a:schemeClr val="tx1"/>
                </a:solidFill>
                <a:latin typeface="M+ 1mn" panose="020B0509020204020204" pitchFamily="49" charset="-128"/>
                <a:ea typeface="M+ 1mn" panose="020B0509020204020204" pitchFamily="49" charset="-128"/>
              </a:rPr>
              <a:t>年です。</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77858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西暦を和暦に変換する関数の定義と利用</a:t>
            </a:r>
          </a:p>
        </p:txBody>
      </p:sp>
      <p:sp>
        <p:nvSpPr>
          <p:cNvPr id="5" name="コンテンツ プレースホルダー 4"/>
          <p:cNvSpPr>
            <a:spLocks noGrp="1"/>
          </p:cNvSpPr>
          <p:nvPr>
            <p:ph idx="1"/>
          </p:nvPr>
        </p:nvSpPr>
        <p:spPr/>
        <p:txBody>
          <a:bodyPr/>
          <a:lstStyle/>
          <a:p>
            <a:r>
              <a:rPr lang="ja-JP" altLang="en-US"/>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6</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132</a:t>
            </a:fld>
            <a:endParaRPr kumimoji="1" lang="ja-JP" altLang="en-US" dirty="0"/>
          </a:p>
        </p:txBody>
      </p:sp>
      <p:pic>
        <p:nvPicPr>
          <p:cNvPr id="7" name="図 6">
            <a:extLst>
              <a:ext uri="{FF2B5EF4-FFF2-40B4-BE49-F238E27FC236}">
                <a16:creationId xmlns:a16="http://schemas.microsoft.com/office/drawing/2014/main" id="{D31CCE7E-6636-484A-B904-D2D1B549F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023" y="1283368"/>
            <a:ext cx="2933954" cy="3970364"/>
          </a:xfrm>
          <a:prstGeom prst="rect">
            <a:avLst/>
          </a:prstGeom>
          <a:ln>
            <a:solidFill>
              <a:srgbClr val="646464"/>
            </a:solidFill>
          </a:ln>
        </p:spPr>
      </p:pic>
    </p:spTree>
    <p:extLst>
      <p:ext uri="{BB962C8B-B14F-4D97-AF65-F5344CB8AC3E}">
        <p14:creationId xmlns:p14="http://schemas.microsoft.com/office/powerpoint/2010/main" val="26957869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7</a:t>
            </a:r>
            <a:r>
              <a:rPr lang="ja-JP" altLang="en-US" dirty="0"/>
              <a:t>章 イベント</a:t>
            </a:r>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133</a:t>
            </a:fld>
            <a:endParaRPr kumimoji="1" lang="ja-JP" altLang="en-US" dirty="0"/>
          </a:p>
        </p:txBody>
      </p:sp>
    </p:spTree>
    <p:extLst>
      <p:ext uri="{BB962C8B-B14F-4D97-AF65-F5344CB8AC3E}">
        <p14:creationId xmlns:p14="http://schemas.microsoft.com/office/powerpoint/2010/main" val="11370968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イベント</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134</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7</a:t>
            </a:r>
            <a:r>
              <a:rPr kumimoji="1" lang="ja-JP" altLang="en-US" dirty="0"/>
              <a:t>章 イベント</a:t>
            </a:r>
          </a:p>
        </p:txBody>
      </p:sp>
    </p:spTree>
    <p:extLst>
      <p:ext uri="{BB962C8B-B14F-4D97-AF65-F5344CB8AC3E}">
        <p14:creationId xmlns:p14="http://schemas.microsoft.com/office/powerpoint/2010/main" val="15859428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イベント</a:t>
            </a:r>
          </a:p>
        </p:txBody>
      </p:sp>
      <p:sp>
        <p:nvSpPr>
          <p:cNvPr id="5" name="コンテンツ プレースホルダー 4"/>
          <p:cNvSpPr>
            <a:spLocks noGrp="1"/>
          </p:cNvSpPr>
          <p:nvPr>
            <p:ph idx="1"/>
          </p:nvPr>
        </p:nvSpPr>
        <p:spPr/>
        <p:txBody>
          <a:bodyPr/>
          <a:lstStyle/>
          <a:p>
            <a:r>
              <a:rPr lang="ja-JP" altLang="en-US" dirty="0"/>
              <a:t>イベントとは</a:t>
            </a:r>
            <a:endParaRPr lang="en-US" altLang="ja-JP" dirty="0"/>
          </a:p>
          <a:p>
            <a:pPr lvl="1"/>
            <a:r>
              <a:rPr lang="ja-JP" altLang="en-US" dirty="0"/>
              <a:t>起こった出来事のことを「イベント」</a:t>
            </a:r>
            <a:r>
              <a:rPr lang="ja-JP" altLang="en-US"/>
              <a:t>と呼びます。</a:t>
            </a:r>
            <a:endParaRPr lang="en-US" altLang="ja-JP" dirty="0"/>
          </a:p>
          <a:p>
            <a:pPr lvl="2"/>
            <a:r>
              <a:rPr lang="ja-JP" altLang="en-US" dirty="0"/>
              <a:t>ボタンのクリック</a:t>
            </a:r>
            <a:r>
              <a:rPr lang="en-US" altLang="ja-JP" dirty="0"/>
              <a:t>/</a:t>
            </a:r>
            <a:r>
              <a:rPr lang="ja-JP" altLang="en-US" dirty="0"/>
              <a:t>タッチ、画面</a:t>
            </a:r>
            <a:r>
              <a:rPr lang="ja-JP" altLang="en-US"/>
              <a:t>スワイプなど。</a:t>
            </a:r>
            <a:endParaRPr lang="en-US" altLang="ja-JP" dirty="0"/>
          </a:p>
          <a:p>
            <a:pPr lvl="1"/>
            <a:r>
              <a:rPr lang="ja-JP" altLang="en-US" dirty="0"/>
              <a:t>イベント発生時に特定の関数を呼び出すこと</a:t>
            </a:r>
            <a:r>
              <a:rPr lang="ja-JP" altLang="en-US"/>
              <a:t>ができます。</a:t>
            </a:r>
            <a:endParaRPr lang="en-US" altLang="ja-JP" dirty="0"/>
          </a:p>
          <a:p>
            <a:pPr lvl="2"/>
            <a:r>
              <a:rPr lang="ja-JP" altLang="en-US"/>
              <a:t>例</a:t>
            </a:r>
            <a:r>
              <a:rPr lang="en-US" altLang="ja-JP"/>
              <a:t>1</a:t>
            </a:r>
            <a:r>
              <a:rPr lang="ja-JP" altLang="en-US"/>
              <a:t>：</a:t>
            </a:r>
            <a:r>
              <a:rPr lang="ja-JP" altLang="en-US" dirty="0"/>
              <a:t>ボタン</a:t>
            </a:r>
            <a:r>
              <a:rPr lang="ja-JP" altLang="en-US"/>
              <a:t>を押したら</a:t>
            </a:r>
            <a:r>
              <a:rPr lang="en-US" altLang="ja-JP"/>
              <a:t>test()</a:t>
            </a:r>
            <a:r>
              <a:rPr lang="ja-JP" altLang="en-US" dirty="0"/>
              <a:t>関数</a:t>
            </a:r>
            <a:r>
              <a:rPr lang="ja-JP" altLang="en-US"/>
              <a:t>を呼びだす。</a:t>
            </a:r>
            <a:endParaRPr lang="en-US" altLang="ja-JP"/>
          </a:p>
          <a:p>
            <a:pPr lvl="2"/>
            <a:r>
              <a:rPr lang="ja-JP" altLang="en-US"/>
              <a:t>例</a:t>
            </a:r>
            <a:r>
              <a:rPr lang="en-US" altLang="ja-JP"/>
              <a:t>2</a:t>
            </a:r>
            <a:r>
              <a:rPr lang="ja-JP" altLang="en-US"/>
              <a:t>：</a:t>
            </a:r>
            <a:r>
              <a:rPr lang="en-US" altLang="ja-JP"/>
              <a:t>HTML</a:t>
            </a:r>
            <a:r>
              <a:rPr lang="ja-JP" altLang="en-US"/>
              <a:t>の読み込みが完了したら</a:t>
            </a:r>
            <a:r>
              <a:rPr lang="en-US" altLang="ja-JP"/>
              <a:t>alert()</a:t>
            </a:r>
            <a:r>
              <a:rPr lang="ja-JP" altLang="en-US"/>
              <a:t>関数を呼びだす。</a:t>
            </a:r>
            <a:endParaRPr lang="en-US" altLang="ja-JP"/>
          </a:p>
          <a:p>
            <a:pPr lvl="1"/>
            <a:r>
              <a:rPr lang="ja-JP" altLang="en-US"/>
              <a:t>文法</a:t>
            </a:r>
            <a:endParaRPr lang="en-US" altLang="ja-JP"/>
          </a:p>
          <a:p>
            <a:pPr lvl="1"/>
            <a:endParaRPr lang="en-US" altLang="ja-JP"/>
          </a:p>
          <a:p>
            <a:pPr lvl="1"/>
            <a:endParaRPr lang="en-US" altLang="ja-JP"/>
          </a:p>
          <a:p>
            <a:pPr lvl="1"/>
            <a:r>
              <a:rPr lang="ja-JP" altLang="en-US"/>
              <a:t>記述例：ボタンを押したら</a:t>
            </a:r>
            <a:r>
              <a:rPr lang="en-US" altLang="ja-JP"/>
              <a:t>test</a:t>
            </a:r>
            <a:r>
              <a:rPr lang="ja-JP" altLang="en-US"/>
              <a:t>関数を実行する</a:t>
            </a:r>
            <a:endParaRPr lang="en-US" altLang="ja-JP"/>
          </a:p>
          <a:p>
            <a:pPr lvl="1"/>
            <a:endParaRPr lang="en-US" altLang="ja-JP"/>
          </a:p>
          <a:p>
            <a:pPr lvl="1"/>
            <a:endParaRPr lang="en-US" altLang="ja-JP"/>
          </a:p>
          <a:p>
            <a:pPr lvl="2"/>
            <a:endParaRPr lang="en-US" altLang="ja-JP" dirty="0"/>
          </a:p>
          <a:p>
            <a:pPr lvl="2"/>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135</a:t>
            </a:fld>
            <a:endParaRPr kumimoji="1" lang="ja-JP" altLang="en-US" dirty="0"/>
          </a:p>
        </p:txBody>
      </p:sp>
      <p:sp>
        <p:nvSpPr>
          <p:cNvPr id="6" name="正方形/長方形 5">
            <a:extLst>
              <a:ext uri="{FF2B5EF4-FFF2-40B4-BE49-F238E27FC236}">
                <a16:creationId xmlns:a16="http://schemas.microsoft.com/office/drawing/2014/main" id="{88346E5E-228F-41EB-191B-5FD982AD3ACB}"/>
              </a:ext>
            </a:extLst>
          </p:cNvPr>
          <p:cNvSpPr/>
          <p:nvPr/>
        </p:nvSpPr>
        <p:spPr>
          <a:xfrm>
            <a:off x="1692375" y="4221088"/>
            <a:ext cx="647784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&lt;</a:t>
            </a:r>
            <a:r>
              <a:rPr lang="ja-JP" altLang="en-US" sz="1600">
                <a:latin typeface="M+ 1mn" panose="020B0509020204020204" pitchFamily="49" charset="-128"/>
                <a:ea typeface="M+ 1mn" panose="020B0509020204020204" pitchFamily="49" charset="-128"/>
              </a:rPr>
              <a:t>タグ名 </a:t>
            </a:r>
            <a:r>
              <a:rPr lang="en-US" altLang="ja-JP" sz="1600">
                <a:latin typeface="M+ 1mn" panose="020B0509020204020204" pitchFamily="49" charset="-128"/>
                <a:ea typeface="M+ 1mn" panose="020B0509020204020204" pitchFamily="49" charset="-128"/>
              </a:rPr>
              <a:t>on </a:t>
            </a:r>
            <a:r>
              <a:rPr lang="ja-JP" altLang="en-US" sz="1600">
                <a:latin typeface="M+ 1mn" panose="020B0509020204020204" pitchFamily="49" charset="-128"/>
                <a:ea typeface="M+ 1mn" panose="020B0509020204020204" pitchFamily="49" charset="-128"/>
              </a:rPr>
              <a:t>イベント名</a:t>
            </a:r>
            <a:r>
              <a:rPr lang="en-US" altLang="ja-JP" sz="1600">
                <a:latin typeface="M+ 1mn" panose="020B0509020204020204" pitchFamily="49" charset="-128"/>
                <a:ea typeface="M+ 1mn" panose="020B0509020204020204" pitchFamily="49" charset="-128"/>
              </a:rPr>
              <a:t>="</a:t>
            </a:r>
            <a:r>
              <a:rPr lang="ja-JP" altLang="en-US" sz="1600">
                <a:latin typeface="M+ 1mn" panose="020B0509020204020204" pitchFamily="49" charset="-128"/>
                <a:ea typeface="M+ 1mn" panose="020B0509020204020204" pitchFamily="49" charset="-128"/>
              </a:rPr>
              <a:t>関数名</a:t>
            </a:r>
            <a:r>
              <a:rPr lang="en-US" altLang="ja-JP" sz="1600">
                <a:latin typeface="M+ 1mn" panose="020B0509020204020204" pitchFamily="49" charset="-128"/>
                <a:ea typeface="M+ 1mn" panose="020B0509020204020204" pitchFamily="49" charset="-128"/>
              </a:rPr>
              <a:t>()"&gt;</a:t>
            </a:r>
            <a:endParaRPr lang="ja-JP" altLang="en-US" sz="1600" dirty="0">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7CAE4945-0AB5-E69D-8C9B-AEACF55D23DD}"/>
              </a:ext>
            </a:extLst>
          </p:cNvPr>
          <p:cNvSpPr/>
          <p:nvPr/>
        </p:nvSpPr>
        <p:spPr>
          <a:xfrm>
            <a:off x="1692375" y="5587482"/>
            <a:ext cx="6477840"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&lt;button onclick="test()"&gt;</a:t>
            </a:r>
            <a:r>
              <a:rPr lang="ja-JP" altLang="en-US" sz="1600">
                <a:latin typeface="M+ 1mn" panose="020B0509020204020204" pitchFamily="49" charset="-128"/>
                <a:ea typeface="M+ 1mn" panose="020B0509020204020204" pitchFamily="49" charset="-128"/>
              </a:rPr>
              <a:t>ボタン</a:t>
            </a:r>
            <a:r>
              <a:rPr lang="en-US" altLang="ja-JP" sz="1600">
                <a:latin typeface="M+ 1mn" panose="020B0509020204020204" pitchFamily="49" charset="-128"/>
                <a:ea typeface="M+ 1mn" panose="020B0509020204020204" pitchFamily="49" charset="-128"/>
              </a:rPr>
              <a:t>&lt;/button&gt;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9200909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136</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7</a:t>
            </a:r>
            <a:r>
              <a:rPr kumimoji="1" lang="ja-JP" altLang="en-US" dirty="0"/>
              <a:t>章 </a:t>
            </a:r>
            <a:r>
              <a:rPr lang="ja-JP" altLang="en-US" dirty="0"/>
              <a:t>イベント</a:t>
            </a:r>
          </a:p>
        </p:txBody>
      </p:sp>
    </p:spTree>
    <p:extLst>
      <p:ext uri="{BB962C8B-B14F-4D97-AF65-F5344CB8AC3E}">
        <p14:creationId xmlns:p14="http://schemas.microsoft.com/office/powerpoint/2010/main" val="37082542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】click</a:t>
            </a:r>
            <a:r>
              <a:rPr lang="ja-JP" altLang="en-US"/>
              <a:t>イベント</a:t>
            </a:r>
            <a:r>
              <a:rPr lang="ja-JP" altLang="en-US" dirty="0"/>
              <a:t>の使い方</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137</a:t>
            </a:fld>
            <a:endParaRPr kumimoji="1" lang="ja-JP" altLang="en-US" dirty="0"/>
          </a:p>
        </p:txBody>
      </p:sp>
    </p:spTree>
    <p:extLst>
      <p:ext uri="{BB962C8B-B14F-4D97-AF65-F5344CB8AC3E}">
        <p14:creationId xmlns:p14="http://schemas.microsoft.com/office/powerpoint/2010/main" val="22628186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】click</a:t>
            </a:r>
            <a:r>
              <a:rPr lang="ja-JP" altLang="en-US"/>
              <a:t>イベントの使い方</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r>
              <a:rPr lang="en-US" altLang="ja-JP"/>
              <a:t>button</a:t>
            </a:r>
            <a:r>
              <a:rPr lang="ja-JP" altLang="en-US"/>
              <a:t>タグに</a:t>
            </a:r>
            <a:r>
              <a:rPr lang="en-US" altLang="ja-JP"/>
              <a:t>onclick</a:t>
            </a:r>
            <a:r>
              <a:rPr lang="ja-JP" altLang="en-US"/>
              <a:t>属性を追記して下さい。</a:t>
            </a:r>
          </a:p>
          <a:p>
            <a:pPr lvl="1"/>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7</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138</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151758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function clickMessage() {</a:t>
            </a:r>
          </a:p>
          <a:p>
            <a:r>
              <a:rPr lang="en-US" altLang="ja-JP">
                <a:solidFill>
                  <a:schemeClr val="tx1"/>
                </a:solidFill>
                <a:latin typeface="M+ 1mn" panose="020B0509020204020204" pitchFamily="49" charset="-128"/>
                <a:ea typeface="M+ 1mn" panose="020B0509020204020204" pitchFamily="49" charset="-128"/>
              </a:rPr>
              <a:t>            alert("</a:t>
            </a:r>
            <a:r>
              <a:rPr lang="ja-JP" altLang="en-US">
                <a:solidFill>
                  <a:schemeClr val="tx1"/>
                </a:solidFill>
                <a:latin typeface="M+ 1mn" panose="020B0509020204020204" pitchFamily="49" charset="-128"/>
                <a:ea typeface="M+ 1mn" panose="020B0509020204020204" pitchFamily="49" charset="-128"/>
              </a:rPr>
              <a:t>ボタンが押されました</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D9A7E91F-26E4-422D-A8AC-5C555B5FC8C4}"/>
              </a:ext>
            </a:extLst>
          </p:cNvPr>
          <p:cNvSpPr/>
          <p:nvPr/>
        </p:nvSpPr>
        <p:spPr>
          <a:xfrm>
            <a:off x="1043608" y="4149080"/>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&lt;button</a:t>
            </a:r>
            <a:r>
              <a:rPr lang="en-US" altLang="ja-JP">
                <a:solidFill>
                  <a:schemeClr val="tx1"/>
                </a:solidFill>
                <a:latin typeface="M+ 1mn" panose="020B0509020204020204" pitchFamily="49" charset="-128"/>
                <a:ea typeface="M+ 1mn" panose="020B0509020204020204" pitchFamily="49" charset="-128"/>
              </a:rPr>
              <a:t> onclick="clickMessage()"</a:t>
            </a:r>
            <a:r>
              <a:rPr lang="en-US" altLang="ja-JP">
                <a:solidFill>
                  <a:schemeClr val="bg1">
                    <a:lumMod val="50000"/>
                  </a:schemeClr>
                </a:solidFill>
                <a:latin typeface="M+ 1mn" panose="020B0509020204020204" pitchFamily="49" charset="-128"/>
                <a:ea typeface="M+ 1mn" panose="020B0509020204020204" pitchFamily="49" charset="-128"/>
              </a:rPr>
              <a:t>&gt;</a:t>
            </a:r>
            <a:r>
              <a:rPr lang="ja-JP" altLang="en-US">
                <a:solidFill>
                  <a:schemeClr val="bg1">
                    <a:lumMod val="50000"/>
                  </a:schemeClr>
                </a:solidFill>
                <a:latin typeface="M+ 1mn" panose="020B0509020204020204" pitchFamily="49" charset="-128"/>
                <a:ea typeface="M+ 1mn" panose="020B0509020204020204" pitchFamily="49" charset="-128"/>
              </a:rPr>
              <a:t>ボタン</a:t>
            </a:r>
            <a:r>
              <a:rPr lang="en-US" altLang="ja-JP">
                <a:solidFill>
                  <a:schemeClr val="bg1">
                    <a:lumMod val="50000"/>
                  </a:schemeClr>
                </a:solidFill>
                <a:latin typeface="M+ 1mn" panose="020B0509020204020204" pitchFamily="49" charset="-128"/>
                <a:ea typeface="M+ 1mn" panose="020B0509020204020204" pitchFamily="49" charset="-128"/>
              </a:rPr>
              <a:t>&lt;/button&gt;</a:t>
            </a:r>
          </a:p>
        </p:txBody>
      </p:sp>
    </p:spTree>
    <p:extLst>
      <p:ext uri="{BB962C8B-B14F-4D97-AF65-F5344CB8AC3E}">
        <p14:creationId xmlns:p14="http://schemas.microsoft.com/office/powerpoint/2010/main" val="4163100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】load</a:t>
            </a:r>
            <a:r>
              <a:rPr lang="ja-JP" altLang="en-US" dirty="0"/>
              <a:t>イベントの使い方</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ボタンクリック時にダイアログが表示される</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139</a:t>
            </a:fld>
            <a:endParaRPr kumimoji="1" lang="ja-JP" altLang="en-US" dirty="0"/>
          </a:p>
        </p:txBody>
      </p:sp>
      <p:pic>
        <p:nvPicPr>
          <p:cNvPr id="7" name="図 6">
            <a:extLst>
              <a:ext uri="{FF2B5EF4-FFF2-40B4-BE49-F238E27FC236}">
                <a16:creationId xmlns:a16="http://schemas.microsoft.com/office/drawing/2014/main" id="{A4758DB0-7268-4182-A01C-031EA7D2D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276872"/>
            <a:ext cx="6876256" cy="3012455"/>
          </a:xfrm>
          <a:prstGeom prst="rect">
            <a:avLst/>
          </a:prstGeom>
        </p:spPr>
      </p:pic>
    </p:spTree>
    <p:extLst>
      <p:ext uri="{BB962C8B-B14F-4D97-AF65-F5344CB8AC3E}">
        <p14:creationId xmlns:p14="http://schemas.microsoft.com/office/powerpoint/2010/main" val="351963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Word&#10;&#10;自動的に生成された説明">
            <a:extLst>
              <a:ext uri="{FF2B5EF4-FFF2-40B4-BE49-F238E27FC236}">
                <a16:creationId xmlns:a16="http://schemas.microsoft.com/office/drawing/2014/main" id="{C1F28C7F-CF70-32E8-8F43-90E370C29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140968"/>
            <a:ext cx="7754867" cy="2664296"/>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en-US" altLang="ja-JP"/>
              <a:t>Monaca </a:t>
            </a:r>
            <a:r>
              <a:rPr lang="ja-JP" altLang="en-US"/>
              <a:t>ダッシュボードとプロジェクト</a:t>
            </a:r>
            <a:endParaRPr lang="ja-JP" altLang="en-US" dirty="0"/>
          </a:p>
        </p:txBody>
      </p:sp>
      <p:sp>
        <p:nvSpPr>
          <p:cNvPr id="5" name="コンテンツ プレースホルダー 4"/>
          <p:cNvSpPr>
            <a:spLocks noGrp="1"/>
          </p:cNvSpPr>
          <p:nvPr>
            <p:ph idx="1"/>
          </p:nvPr>
        </p:nvSpPr>
        <p:spPr/>
        <p:txBody>
          <a:bodyPr/>
          <a:lstStyle/>
          <a:p>
            <a:r>
              <a:rPr lang="ja-JP" altLang="en-US" dirty="0"/>
              <a:t>プロジェクト一覧に表示されれば成功</a:t>
            </a:r>
            <a:endParaRPr lang="en-US" altLang="ja-JP" dirty="0"/>
          </a:p>
          <a:p>
            <a:pPr lvl="1"/>
            <a:r>
              <a:rPr lang="ja-JP" altLang="en-US"/>
              <a:t>プロジェクトの開き方</a:t>
            </a:r>
            <a:endParaRPr lang="en-US" altLang="ja-JP" dirty="0"/>
          </a:p>
          <a:p>
            <a:pPr lvl="2"/>
            <a:r>
              <a:rPr lang="ja-JP" altLang="en-US"/>
              <a:t>プロジェクトを選択します。</a:t>
            </a:r>
            <a:endParaRPr lang="ja-JP" altLang="en-US" dirty="0"/>
          </a:p>
          <a:p>
            <a:pPr lvl="2"/>
            <a:r>
              <a:rPr kumimoji="1" lang="en-US" altLang="ja-JP"/>
              <a:t>[</a:t>
            </a:r>
            <a:r>
              <a:rPr kumimoji="1" lang="ja-JP" altLang="en-US"/>
              <a:t>クラウド</a:t>
            </a:r>
            <a:r>
              <a:rPr kumimoji="1" lang="en-US" altLang="ja-JP"/>
              <a:t>IDE</a:t>
            </a:r>
            <a:r>
              <a:rPr kumimoji="1" lang="ja-JP" altLang="en-US"/>
              <a:t>で開く</a:t>
            </a:r>
            <a:r>
              <a:rPr kumimoji="1" lang="en-US" altLang="ja-JP"/>
              <a:t>]</a:t>
            </a:r>
            <a:r>
              <a:rPr kumimoji="1" lang="ja-JP" altLang="en-US"/>
              <a:t>を選択します。</a:t>
            </a:r>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a:t>
            </a:fld>
            <a:endParaRPr kumimoji="1" lang="ja-JP" altLang="en-US" dirty="0"/>
          </a:p>
        </p:txBody>
      </p:sp>
      <p:sp>
        <p:nvSpPr>
          <p:cNvPr id="7" name="正方形/長方形 6"/>
          <p:cNvSpPr/>
          <p:nvPr/>
        </p:nvSpPr>
        <p:spPr>
          <a:xfrm>
            <a:off x="683568" y="4293096"/>
            <a:ext cx="3528392" cy="576064"/>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0" name="正方形/長方形 9">
            <a:extLst>
              <a:ext uri="{FF2B5EF4-FFF2-40B4-BE49-F238E27FC236}">
                <a16:creationId xmlns:a16="http://schemas.microsoft.com/office/drawing/2014/main" id="{B01B47F9-1CCD-414B-A134-2E6AF9C0974A}"/>
              </a:ext>
            </a:extLst>
          </p:cNvPr>
          <p:cNvSpPr/>
          <p:nvPr/>
        </p:nvSpPr>
        <p:spPr>
          <a:xfrm>
            <a:off x="4427984" y="5373216"/>
            <a:ext cx="1448207" cy="360040"/>
          </a:xfrm>
          <a:prstGeom prst="rect">
            <a:avLst/>
          </a:prstGeom>
          <a:noFill/>
          <a:ln w="3810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5558644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】load</a:t>
            </a:r>
            <a:r>
              <a:rPr lang="ja-JP" altLang="en-US"/>
              <a:t>イベント</a:t>
            </a:r>
            <a:r>
              <a:rPr lang="ja-JP" altLang="en-US" dirty="0"/>
              <a:t>の使い方</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を変更します。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140</a:t>
            </a:fld>
            <a:endParaRPr kumimoji="1" lang="ja-JP" altLang="en-US" dirty="0"/>
          </a:p>
        </p:txBody>
      </p:sp>
    </p:spTree>
    <p:extLst>
      <p:ext uri="{BB962C8B-B14F-4D97-AF65-F5344CB8AC3E}">
        <p14:creationId xmlns:p14="http://schemas.microsoft.com/office/powerpoint/2010/main" val="29914361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イベントの使い方</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r>
              <a:rPr lang="en-US" altLang="ja-JP"/>
              <a:t>body</a:t>
            </a:r>
            <a:r>
              <a:rPr lang="ja-JP" altLang="en-US"/>
              <a:t>タグに</a:t>
            </a:r>
            <a:r>
              <a:rPr lang="en-US" altLang="ja-JP"/>
              <a:t>onload</a:t>
            </a:r>
            <a:r>
              <a:rPr lang="ja-JP" altLang="en-US"/>
              <a:t>属性を追記して下さい。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7</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3816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solidFill>
                  <a:schemeClr val="tx1"/>
                </a:solidFill>
                <a:latin typeface="M+ 1mn" panose="020B0509020204020204" pitchFamily="49" charset="-128"/>
                <a:ea typeface="M+ 1mn" panose="020B0509020204020204" pitchFamily="49" charset="-128"/>
              </a:rPr>
              <a:t>        </a:t>
            </a:r>
            <a:r>
              <a:rPr lang="en-US" altLang="ja-JP">
                <a:solidFill>
                  <a:schemeClr val="tx1">
                    <a:lumMod val="50000"/>
                    <a:lumOff val="50000"/>
                  </a:schemeClr>
                </a:solidFill>
                <a:latin typeface="M+ 1mn" panose="020B0509020204020204" pitchFamily="49" charset="-128"/>
                <a:ea typeface="M+ 1mn" panose="020B0509020204020204" pitchFamily="49" charset="-128"/>
              </a:rPr>
              <a:t>function clickMessage() {</a:t>
            </a:r>
          </a:p>
          <a:p>
            <a:r>
              <a:rPr lang="en-US" altLang="ja-JP">
                <a:solidFill>
                  <a:schemeClr val="tx1">
                    <a:lumMod val="50000"/>
                    <a:lumOff val="50000"/>
                  </a:schemeClr>
                </a:solidFill>
                <a:latin typeface="M+ 1mn" panose="020B0509020204020204" pitchFamily="49" charset="-128"/>
                <a:ea typeface="M+ 1mn" panose="020B0509020204020204" pitchFamily="49" charset="-128"/>
              </a:rPr>
              <a:t>            alert("</a:t>
            </a:r>
            <a:r>
              <a:rPr lang="ja-JP" altLang="en-US">
                <a:solidFill>
                  <a:schemeClr val="tx1">
                    <a:lumMod val="50000"/>
                    <a:lumOff val="50000"/>
                  </a:schemeClr>
                </a:solidFill>
                <a:latin typeface="M+ 1mn" panose="020B0509020204020204" pitchFamily="49" charset="-128"/>
                <a:ea typeface="M+ 1mn" panose="020B0509020204020204" pitchFamily="49" charset="-128"/>
              </a:rPr>
              <a:t>ボタンが押されました</a:t>
            </a:r>
            <a:r>
              <a:rPr lang="en-US" altLang="ja-JP">
                <a:solidFill>
                  <a:schemeClr val="tx1">
                    <a:lumMod val="50000"/>
                    <a:lumOff val="50000"/>
                  </a:schemeClr>
                </a:solidFill>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a:t>
            </a:r>
          </a:p>
          <a:p>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function loadMessage() {</a:t>
            </a:r>
          </a:p>
          <a:p>
            <a:r>
              <a:rPr lang="en-US" altLang="ja-JP">
                <a:solidFill>
                  <a:schemeClr val="tx1"/>
                </a:solidFill>
                <a:latin typeface="M+ 1mn" panose="020B0509020204020204" pitchFamily="49" charset="-128"/>
                <a:ea typeface="M+ 1mn" panose="020B0509020204020204" pitchFamily="49" charset="-128"/>
              </a:rPr>
              <a:t>            alert(" </a:t>
            </a:r>
            <a:r>
              <a:rPr lang="ja-JP" altLang="en-US">
                <a:solidFill>
                  <a:schemeClr val="tx1"/>
                </a:solidFill>
                <a:latin typeface="M+ 1mn" panose="020B0509020204020204" pitchFamily="49" charset="-128"/>
                <a:ea typeface="M+ 1mn" panose="020B0509020204020204" pitchFamily="49" charset="-128"/>
              </a:rPr>
              <a:t>こんにちは</a:t>
            </a:r>
            <a:r>
              <a:rPr lang="en-US" altLang="ja-JP">
                <a:solidFill>
                  <a:schemeClr val="tx1"/>
                </a:solidFill>
                <a:latin typeface="M+ 1mn" panose="020B0509020204020204" pitchFamily="49" charset="-128"/>
                <a:ea typeface="M+ 1mn" panose="020B0509020204020204" pitchFamily="49" charset="-128"/>
              </a:rPr>
              <a:t>");</a:t>
            </a:r>
          </a:p>
          <a:p>
            <a:r>
              <a:rPr lang="en-US" altLang="ja-JP">
                <a:solidFill>
                  <a:schemeClr val="tx1"/>
                </a:solidFill>
                <a:latin typeface="M+ 1mn" panose="020B0509020204020204" pitchFamily="49" charset="-128"/>
                <a:ea typeface="M+ 1mn" panose="020B0509020204020204" pitchFamily="49" charset="-128"/>
              </a:rPr>
              <a:t>        }</a:t>
            </a:r>
          </a:p>
          <a:p>
            <a:r>
              <a:rPr lang="en-US" altLang="ja-JP">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044157F7-D0AC-4393-B39A-7458726BB78F}"/>
              </a:ext>
            </a:extLst>
          </p:cNvPr>
          <p:cNvSpPr/>
          <p:nvPr/>
        </p:nvSpPr>
        <p:spPr>
          <a:xfrm>
            <a:off x="1043608" y="4941168"/>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a:t>
            </a:r>
            <a:r>
              <a:rPr lang="en-US" altLang="ja-JP">
                <a:solidFill>
                  <a:schemeClr val="tx1"/>
                </a:solidFill>
                <a:latin typeface="M+ 1mn" panose="020B0509020204020204" pitchFamily="49" charset="-128"/>
                <a:ea typeface="M+ 1mn" panose="020B0509020204020204" pitchFamily="49" charset="-128"/>
              </a:rPr>
              <a:t> onload="loadMessage()"&gt;</a:t>
            </a:r>
          </a:p>
        </p:txBody>
      </p:sp>
    </p:spTree>
    <p:extLst>
      <p:ext uri="{BB962C8B-B14F-4D97-AF65-F5344CB8AC3E}">
        <p14:creationId xmlns:p14="http://schemas.microsoft.com/office/powerpoint/2010/main" val="11621023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イベントの使い方</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プレビュー確認時にダイアログが</a:t>
            </a:r>
            <a:r>
              <a:rPr lang="ja-JP" altLang="en-US"/>
              <a:t>表示されます。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7</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142</a:t>
            </a:fld>
            <a:endParaRPr kumimoji="1" lang="ja-JP" altLang="en-US" dirty="0"/>
          </a:p>
        </p:txBody>
      </p:sp>
      <p:pic>
        <p:nvPicPr>
          <p:cNvPr id="7" name="図 6">
            <a:extLst>
              <a:ext uri="{FF2B5EF4-FFF2-40B4-BE49-F238E27FC236}">
                <a16:creationId xmlns:a16="http://schemas.microsoft.com/office/drawing/2014/main" id="{3A7ED2A1-9A69-4E5B-AA2A-13A88CB76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780928"/>
            <a:ext cx="6516216" cy="2854723"/>
          </a:xfrm>
          <a:prstGeom prst="rect">
            <a:avLst/>
          </a:prstGeom>
        </p:spPr>
      </p:pic>
    </p:spTree>
    <p:extLst>
      <p:ext uri="{BB962C8B-B14F-4D97-AF65-F5344CB8AC3E}">
        <p14:creationId xmlns:p14="http://schemas.microsoft.com/office/powerpoint/2010/main" val="26877044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8</a:t>
            </a:r>
            <a:r>
              <a:rPr lang="ja-JP" altLang="en-US" dirty="0"/>
              <a:t>章 </a:t>
            </a:r>
            <a:r>
              <a:rPr lang="en-US" altLang="ja-JP" dirty="0"/>
              <a:t>DOM</a:t>
            </a:r>
            <a:endParaRPr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143</a:t>
            </a:fld>
            <a:endParaRPr kumimoji="1" lang="ja-JP" altLang="en-US" dirty="0"/>
          </a:p>
        </p:txBody>
      </p:sp>
    </p:spTree>
    <p:extLst>
      <p:ext uri="{BB962C8B-B14F-4D97-AF65-F5344CB8AC3E}">
        <p14:creationId xmlns:p14="http://schemas.microsoft.com/office/powerpoint/2010/main" val="1276915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DOM</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144</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35788709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en-US" altLang="ja-JP" dirty="0"/>
              <a:t>DOM</a:t>
            </a:r>
            <a:r>
              <a:rPr lang="ja-JP" altLang="en-US" dirty="0"/>
              <a:t>とは</a:t>
            </a:r>
            <a:endParaRPr lang="en-US" altLang="ja-JP" dirty="0"/>
          </a:p>
          <a:p>
            <a:pPr lvl="1"/>
            <a:r>
              <a:rPr lang="en-US" altLang="ja-JP" dirty="0"/>
              <a:t>DOM</a:t>
            </a:r>
            <a:r>
              <a:rPr lang="ja-JP" altLang="en-US" dirty="0"/>
              <a:t>（</a:t>
            </a:r>
            <a:r>
              <a:rPr lang="en-US" altLang="ja-JP" dirty="0"/>
              <a:t>Document Object </a:t>
            </a:r>
            <a:r>
              <a:rPr lang="en-US" altLang="ja-JP"/>
              <a:t>Model</a:t>
            </a:r>
            <a:r>
              <a:rPr lang="ja-JP" altLang="en-US"/>
              <a:t>）の頭文字を取っています。</a:t>
            </a:r>
            <a:endParaRPr lang="en-US" altLang="ja-JP"/>
          </a:p>
          <a:p>
            <a:pPr lvl="1"/>
            <a:r>
              <a:rPr lang="ja-JP" altLang="en-US"/>
              <a:t>ドムと呼びます。</a:t>
            </a:r>
            <a:endParaRPr lang="en-US" altLang="ja-JP" dirty="0"/>
          </a:p>
          <a:p>
            <a:pPr lvl="1"/>
            <a:r>
              <a:rPr lang="en-US" altLang="ja-JP" dirty="0"/>
              <a:t>JavaScript</a:t>
            </a:r>
            <a:r>
              <a:rPr lang="ja-JP" altLang="en-US" dirty="0"/>
              <a:t>で</a:t>
            </a:r>
            <a:r>
              <a:rPr lang="en-US" altLang="ja-JP" dirty="0"/>
              <a:t>HTML</a:t>
            </a:r>
            <a:r>
              <a:rPr lang="ja-JP" altLang="en-US" dirty="0"/>
              <a:t>の各要素にアクセス</a:t>
            </a:r>
            <a:r>
              <a:rPr lang="ja-JP" altLang="en-US"/>
              <a:t>する仕組みです。</a:t>
            </a:r>
            <a:endParaRPr lang="en-US" altLang="ja-JP" dirty="0"/>
          </a:p>
          <a:p>
            <a:endParaRPr lang="en-US" altLang="ja-JP" dirty="0"/>
          </a:p>
          <a:p>
            <a:r>
              <a:rPr lang="en-US" altLang="ja-JP" dirty="0"/>
              <a:t>DOM </a:t>
            </a:r>
            <a:r>
              <a:rPr lang="ja-JP" altLang="en-US" dirty="0"/>
              <a:t>が利用可能になるタイミング</a:t>
            </a:r>
            <a:endParaRPr lang="en-US" altLang="ja-JP" dirty="0"/>
          </a:p>
          <a:p>
            <a:pPr lvl="1"/>
            <a:r>
              <a:rPr lang="ja-JP" altLang="en-US" dirty="0"/>
              <a:t>ブラウザが</a:t>
            </a:r>
            <a:r>
              <a:rPr lang="en-US" altLang="ja-JP" dirty="0"/>
              <a:t>HTML</a:t>
            </a:r>
            <a:r>
              <a:rPr lang="ja-JP" altLang="en-US" dirty="0"/>
              <a:t>を</a:t>
            </a:r>
            <a:r>
              <a:rPr lang="ja-JP" altLang="en-US"/>
              <a:t>読み込んだ後で利用可能となります。</a:t>
            </a:r>
            <a:endParaRPr lang="en-US" altLang="ja-JP" dirty="0"/>
          </a:p>
          <a:p>
            <a:pPr lvl="2"/>
            <a:r>
              <a:rPr lang="en-US" altLang="ja-JP" dirty="0"/>
              <a:t>JavaScript</a:t>
            </a:r>
            <a:r>
              <a:rPr lang="ja-JP" altLang="en-US" dirty="0"/>
              <a:t>の書き方に工夫</a:t>
            </a:r>
            <a:r>
              <a:rPr lang="ja-JP" altLang="en-US"/>
              <a:t>が必要です。</a:t>
            </a:r>
            <a:endParaRPr lang="en-US" altLang="ja-JP" dirty="0"/>
          </a:p>
          <a:p>
            <a:pPr lvl="3">
              <a:buFont typeface="+mj-lt"/>
              <a:buAutoNum type="alphaUcParenR"/>
            </a:pPr>
            <a:r>
              <a:rPr lang="en-US" altLang="ja-JP" dirty="0"/>
              <a:t>load</a:t>
            </a:r>
            <a:r>
              <a:rPr lang="ja-JP" altLang="en-US" dirty="0"/>
              <a:t>イベントなどを</a:t>
            </a:r>
            <a:r>
              <a:rPr lang="ja-JP" altLang="en-US"/>
              <a:t>活用する。</a:t>
            </a:r>
            <a:endParaRPr lang="en-US" altLang="ja-JP"/>
          </a:p>
          <a:p>
            <a:pPr lvl="3">
              <a:buFont typeface="+mj-lt"/>
              <a:buAutoNum type="alphaUcParenR"/>
            </a:pPr>
            <a:r>
              <a:rPr lang="ja-JP" altLang="en-US"/>
              <a:t>プログレッシブ・テンプレートを利用する。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145</a:t>
            </a:fld>
            <a:endParaRPr kumimoji="1" lang="ja-JP" altLang="en-US" dirty="0"/>
          </a:p>
        </p:txBody>
      </p:sp>
    </p:spTree>
    <p:extLst>
      <p:ext uri="{BB962C8B-B14F-4D97-AF65-F5344CB8AC3E}">
        <p14:creationId xmlns:p14="http://schemas.microsoft.com/office/powerpoint/2010/main" val="20283692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要素へのアクセス</a:t>
            </a:r>
            <a:endParaRPr lang="en-US" altLang="ja-JP" dirty="0"/>
          </a:p>
          <a:p>
            <a:pPr lvl="1"/>
            <a:r>
              <a:rPr lang="en-US" altLang="ja-JP" dirty="0" err="1"/>
              <a:t>document.getElementById</a:t>
            </a:r>
            <a:r>
              <a:rPr lang="en-US" altLang="ja-JP" dirty="0"/>
              <a:t>()</a:t>
            </a:r>
            <a:r>
              <a:rPr lang="ja-JP" altLang="en-US" dirty="0"/>
              <a:t>命令</a:t>
            </a:r>
            <a:r>
              <a:rPr lang="ja-JP" altLang="en-US"/>
              <a:t>を利用して</a:t>
            </a:r>
            <a:r>
              <a:rPr lang="en-US" altLang="ja-JP"/>
              <a:t>DOM</a:t>
            </a:r>
            <a:r>
              <a:rPr lang="ja-JP" altLang="en-US"/>
              <a:t>を取得します。</a:t>
            </a:r>
            <a:endParaRPr lang="en-US" altLang="ja-JP"/>
          </a:p>
          <a:p>
            <a:pPr lvl="1"/>
            <a:r>
              <a:rPr lang="ja-JP" altLang="en-US"/>
              <a:t>文法：要素へのアクセス</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146</a:t>
            </a:fld>
            <a:endParaRPr kumimoji="1" lang="ja-JP" altLang="en-US" dirty="0"/>
          </a:p>
        </p:txBody>
      </p:sp>
      <p:sp>
        <p:nvSpPr>
          <p:cNvPr id="11" name="正方形/長方形 10">
            <a:extLst>
              <a:ext uri="{FF2B5EF4-FFF2-40B4-BE49-F238E27FC236}">
                <a16:creationId xmlns:a16="http://schemas.microsoft.com/office/drawing/2014/main" id="{9AE86E91-106D-4B29-AD00-F8FDE0197361}"/>
              </a:ext>
            </a:extLst>
          </p:cNvPr>
          <p:cNvSpPr/>
          <p:nvPr/>
        </p:nvSpPr>
        <p:spPr>
          <a:xfrm>
            <a:off x="1692375" y="2276872"/>
            <a:ext cx="6480025"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document.getElementById("ID</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8338706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DOM</a:t>
            </a:r>
            <a:endParaRPr lang="ja-JP" altLang="en-US" dirty="0"/>
          </a:p>
        </p:txBody>
      </p:sp>
      <p:sp>
        <p:nvSpPr>
          <p:cNvPr id="5" name="コンテンツ プレースホルダー 4"/>
          <p:cNvSpPr>
            <a:spLocks noGrp="1"/>
          </p:cNvSpPr>
          <p:nvPr>
            <p:ph idx="1"/>
          </p:nvPr>
        </p:nvSpPr>
        <p:spPr/>
        <p:txBody>
          <a:bodyPr/>
          <a:lstStyle/>
          <a:p>
            <a:r>
              <a:rPr lang="ja-JP" altLang="en-US" dirty="0"/>
              <a:t>要素の内容変更</a:t>
            </a:r>
            <a:endParaRPr lang="en-US" altLang="ja-JP" dirty="0"/>
          </a:p>
          <a:p>
            <a:pPr lvl="1"/>
            <a:r>
              <a:rPr lang="en-US" altLang="ja-JP" dirty="0" err="1"/>
              <a:t>innerHTML</a:t>
            </a:r>
            <a:r>
              <a:rPr lang="ja-JP" altLang="en-US" dirty="0"/>
              <a:t>により内容を</a:t>
            </a:r>
            <a:r>
              <a:rPr lang="ja-JP" altLang="en-US"/>
              <a:t>変更できます。</a:t>
            </a:r>
            <a:endParaRPr lang="en-US" altLang="ja-JP"/>
          </a:p>
          <a:p>
            <a:pPr lvl="1"/>
            <a:r>
              <a:rPr lang="ja-JP" altLang="en-US"/>
              <a:t>文法：要素の内容の変更</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147</a:t>
            </a:fld>
            <a:endParaRPr kumimoji="1" lang="ja-JP" altLang="en-US" dirty="0"/>
          </a:p>
        </p:txBody>
      </p:sp>
      <p:sp>
        <p:nvSpPr>
          <p:cNvPr id="12" name="正方形/長方形 11">
            <a:extLst>
              <a:ext uri="{FF2B5EF4-FFF2-40B4-BE49-F238E27FC236}">
                <a16:creationId xmlns:a16="http://schemas.microsoft.com/office/drawing/2014/main" id="{75940A31-28EF-425E-B14B-7855EB6DC077}"/>
              </a:ext>
            </a:extLst>
          </p:cNvPr>
          <p:cNvSpPr/>
          <p:nvPr/>
        </p:nvSpPr>
        <p:spPr>
          <a:xfrm>
            <a:off x="1691680" y="2348880"/>
            <a:ext cx="7201495" cy="42492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document.getElementById("ID </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").innerHTML = "</a:t>
            </a:r>
            <a:r>
              <a:rPr lang="ja-JP" altLang="en-US" sz="1600">
                <a:latin typeface="M+ 1mn" panose="020B0509020204020204" pitchFamily="49" charset="-128"/>
                <a:ea typeface="M+ 1mn" panose="020B0509020204020204" pitchFamily="49" charset="-128"/>
              </a:rPr>
              <a:t>書き換える内容</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93504896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148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lang="ja-JP" altLang="en-US" dirty="0"/>
          </a:p>
        </p:txBody>
      </p:sp>
    </p:spTree>
    <p:extLst>
      <p:ext uri="{BB962C8B-B14F-4D97-AF65-F5344CB8AC3E}">
        <p14:creationId xmlns:p14="http://schemas.microsoft.com/office/powerpoint/2010/main" val="5179455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あいさつ</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149</a:t>
            </a:fld>
            <a:endParaRPr kumimoji="1" lang="ja-JP" altLang="en-US" dirty="0"/>
          </a:p>
        </p:txBody>
      </p:sp>
    </p:spTree>
    <p:extLst>
      <p:ext uri="{BB962C8B-B14F-4D97-AF65-F5344CB8AC3E}">
        <p14:creationId xmlns:p14="http://schemas.microsoft.com/office/powerpoint/2010/main" val="1141577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ja-JP" altLang="en-US" dirty="0"/>
              <a:t>プログラムを記述する</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26858711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r>
              <a:rPr lang="en-US" altLang="ja-JP"/>
              <a:t>body</a:t>
            </a:r>
            <a:r>
              <a:rPr lang="ja-JP" altLang="en-US"/>
              <a:t>タグに</a:t>
            </a:r>
            <a:r>
              <a:rPr lang="en-US" altLang="ja-JP"/>
              <a:t>onload</a:t>
            </a:r>
            <a:r>
              <a:rPr lang="ja-JP" altLang="en-US"/>
              <a:t>属性を追記して下さい。</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288574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solidFill>
                <a:latin typeface="M+ 1mn" panose="020B0509020204020204" pitchFamily="49" charset="-128"/>
                <a:ea typeface="M+ 1mn" panose="020B0509020204020204" pitchFamily="49" charset="-128"/>
              </a:rPr>
              <a:t>        function greet() {</a:t>
            </a:r>
          </a:p>
          <a:p>
            <a:r>
              <a:rPr lang="en-US" altLang="ja-JP" sz="1200">
                <a:solidFill>
                  <a:schemeClr val="tx1"/>
                </a:solidFill>
                <a:latin typeface="M+ 1mn" panose="020B0509020204020204" pitchFamily="49" charset="-128"/>
                <a:ea typeface="M+ 1mn" panose="020B0509020204020204" pitchFamily="49" charset="-128"/>
              </a:rPr>
              <a:t>            // </a:t>
            </a:r>
            <a:r>
              <a:rPr lang="ja-JP" altLang="en-US" sz="1200">
                <a:solidFill>
                  <a:schemeClr val="tx1"/>
                </a:solidFill>
                <a:latin typeface="M+ 1mn" panose="020B0509020204020204" pitchFamily="49" charset="-128"/>
                <a:ea typeface="M+ 1mn" panose="020B0509020204020204" pitchFamily="49" charset="-128"/>
              </a:rPr>
              <a:t>現在の時刻を取得</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solidFill>
                <a:latin typeface="M+ 1mn" panose="020B0509020204020204" pitchFamily="49" charset="-128"/>
                <a:ea typeface="M+ 1mn" panose="020B0509020204020204" pitchFamily="49" charset="-128"/>
              </a:rPr>
              <a:t>let date = new Date();</a:t>
            </a:r>
          </a:p>
          <a:p>
            <a:r>
              <a:rPr lang="en-US" altLang="ja-JP" sz="1200">
                <a:solidFill>
                  <a:schemeClr val="tx1"/>
                </a:solidFill>
                <a:latin typeface="M+ 1mn" panose="020B0509020204020204" pitchFamily="49" charset="-128"/>
                <a:ea typeface="M+ 1mn" panose="020B0509020204020204" pitchFamily="49" charset="-128"/>
              </a:rPr>
              <a:t>            let hour = date.getHours();</a:t>
            </a:r>
          </a:p>
          <a:p>
            <a:endParaRPr lang="en-US" altLang="ja-JP" sz="1200">
              <a:solidFill>
                <a:schemeClr val="tx1"/>
              </a:solidFill>
              <a:latin typeface="M+ 1mn" panose="020B0509020204020204" pitchFamily="49" charset="-128"/>
              <a:ea typeface="M+ 1mn" panose="020B0509020204020204" pitchFamily="49" charset="-128"/>
            </a:endParaRPr>
          </a:p>
          <a:p>
            <a:r>
              <a:rPr lang="en-US" altLang="ja-JP" sz="1200">
                <a:solidFill>
                  <a:schemeClr val="tx1"/>
                </a:solidFill>
                <a:latin typeface="M+ 1mn" panose="020B0509020204020204" pitchFamily="49" charset="-128"/>
                <a:ea typeface="M+ 1mn" panose="020B0509020204020204" pitchFamily="49" charset="-128"/>
              </a:rPr>
              <a:t>            if(hour &gt;= 5 &amp;&amp; hour &lt;= 10)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おはよう！</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 else if(hour &gt;= 11 &amp;&amp; hour &lt;= 18)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こんにちは！</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 else {</a:t>
            </a:r>
          </a:p>
          <a:p>
            <a:r>
              <a:rPr lang="en-US" altLang="ja-JP" sz="1200">
                <a:solidFill>
                  <a:schemeClr val="tx1"/>
                </a:solidFill>
                <a:latin typeface="M+ 1mn" panose="020B0509020204020204" pitchFamily="49" charset="-128"/>
                <a:ea typeface="M+ 1mn" panose="020B0509020204020204" pitchFamily="49" charset="-128"/>
              </a:rPr>
              <a:t>                document.getElementById("message").innerHTML = "</a:t>
            </a:r>
            <a:r>
              <a:rPr lang="ja-JP" altLang="en-US" sz="1200">
                <a:solidFill>
                  <a:schemeClr val="tx1"/>
                </a:solidFill>
                <a:latin typeface="M+ 1mn" panose="020B0509020204020204" pitchFamily="49" charset="-128"/>
                <a:ea typeface="M+ 1mn" panose="020B0509020204020204" pitchFamily="49" charset="-128"/>
              </a:rPr>
              <a:t>こんばんは！</a:t>
            </a:r>
            <a:r>
              <a:rPr lang="en-US" altLang="ja-JP" sz="1200">
                <a:solidFill>
                  <a:schemeClr val="tx1"/>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a:t>
            </a:r>
          </a:p>
          <a:p>
            <a:r>
              <a:rPr lang="en-US" altLang="ja-JP" sz="1200">
                <a:solidFill>
                  <a:schemeClr val="tx1"/>
                </a:solidFill>
                <a:latin typeface="M+ 1mn" panose="020B0509020204020204" pitchFamily="49" charset="-128"/>
                <a:ea typeface="M+ 1mn" panose="020B0509020204020204" pitchFamily="49" charset="-128"/>
              </a:rPr>
              <a:t>        }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044157F7-D0AC-4393-B39A-7458726BB78F}"/>
              </a:ext>
            </a:extLst>
          </p:cNvPr>
          <p:cNvSpPr/>
          <p:nvPr/>
        </p:nvSpPr>
        <p:spPr>
          <a:xfrm>
            <a:off x="1043608" y="5572590"/>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a:t>
            </a:r>
            <a:r>
              <a:rPr lang="en-US" altLang="ja-JP">
                <a:solidFill>
                  <a:schemeClr val="tx1"/>
                </a:solidFill>
                <a:latin typeface="M+ 1mn" panose="020B0509020204020204" pitchFamily="49" charset="-128"/>
                <a:ea typeface="M+ 1mn" panose="020B0509020204020204" pitchFamily="49" charset="-128"/>
              </a:rPr>
              <a:t> onload="greet()"&gt;</a:t>
            </a:r>
          </a:p>
        </p:txBody>
      </p:sp>
    </p:spTree>
    <p:extLst>
      <p:ext uri="{BB962C8B-B14F-4D97-AF65-F5344CB8AC3E}">
        <p14:creationId xmlns:p14="http://schemas.microsoft.com/office/powerpoint/2010/main" val="33033935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あいさつ</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時間帯に応じたあいさつが</a:t>
            </a:r>
            <a:r>
              <a:rPr lang="ja-JP" altLang="en-US"/>
              <a:t>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151</a:t>
            </a:fld>
            <a:endParaRPr kumimoji="1" lang="ja-JP" altLang="en-US" dirty="0"/>
          </a:p>
        </p:txBody>
      </p:sp>
      <p:pic>
        <p:nvPicPr>
          <p:cNvPr id="13" name="図 12">
            <a:extLst>
              <a:ext uri="{FF2B5EF4-FFF2-40B4-BE49-F238E27FC236}">
                <a16:creationId xmlns:a16="http://schemas.microsoft.com/office/drawing/2014/main" id="{1016CAB3-ABE4-41BA-8F1F-55D157B92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492896"/>
            <a:ext cx="1509896" cy="2894490"/>
          </a:xfrm>
          <a:prstGeom prst="rect">
            <a:avLst/>
          </a:prstGeom>
        </p:spPr>
      </p:pic>
      <p:pic>
        <p:nvPicPr>
          <p:cNvPr id="15" name="図 14">
            <a:extLst>
              <a:ext uri="{FF2B5EF4-FFF2-40B4-BE49-F238E27FC236}">
                <a16:creationId xmlns:a16="http://schemas.microsoft.com/office/drawing/2014/main" id="{5CA7A8F7-10B0-4751-864D-B1A6A703A9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700" y="2492896"/>
            <a:ext cx="1497150" cy="2894490"/>
          </a:xfrm>
          <a:prstGeom prst="rect">
            <a:avLst/>
          </a:prstGeom>
        </p:spPr>
      </p:pic>
      <p:pic>
        <p:nvPicPr>
          <p:cNvPr id="17" name="図 16">
            <a:extLst>
              <a:ext uri="{FF2B5EF4-FFF2-40B4-BE49-F238E27FC236}">
                <a16:creationId xmlns:a16="http://schemas.microsoft.com/office/drawing/2014/main" id="{CA5E0AD3-78D3-48D0-A116-547DABB609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5916" y="2492896"/>
            <a:ext cx="1506507" cy="2894490"/>
          </a:xfrm>
          <a:prstGeom prst="rect">
            <a:avLst/>
          </a:prstGeom>
        </p:spPr>
      </p:pic>
    </p:spTree>
    <p:extLst>
      <p:ext uri="{BB962C8B-B14F-4D97-AF65-F5344CB8AC3E}">
        <p14:creationId xmlns:p14="http://schemas.microsoft.com/office/powerpoint/2010/main" val="15149158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要素の属性変更</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152</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5639716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要素の属性変更</a:t>
            </a:r>
            <a:endParaRPr lang="en-US" altLang="ja-JP" dirty="0"/>
          </a:p>
        </p:txBody>
      </p:sp>
      <p:sp>
        <p:nvSpPr>
          <p:cNvPr id="5" name="コンテンツ プレースホルダー 4"/>
          <p:cNvSpPr>
            <a:spLocks noGrp="1"/>
          </p:cNvSpPr>
          <p:nvPr>
            <p:ph idx="1"/>
          </p:nvPr>
        </p:nvSpPr>
        <p:spPr/>
        <p:txBody>
          <a:bodyPr/>
          <a:lstStyle/>
          <a:p>
            <a:r>
              <a:rPr lang="ja-JP" altLang="en-US" dirty="0"/>
              <a:t>要素の属性変更</a:t>
            </a:r>
            <a:endParaRPr lang="en-US" altLang="ja-JP" dirty="0"/>
          </a:p>
          <a:p>
            <a:pPr lvl="1"/>
            <a:r>
              <a:rPr lang="en-US" altLang="ja-JP" dirty="0" err="1"/>
              <a:t>innerHTML</a:t>
            </a:r>
            <a:r>
              <a:rPr lang="ja-JP" altLang="en-US" dirty="0"/>
              <a:t>のかわりに属性名</a:t>
            </a:r>
            <a:r>
              <a:rPr lang="ja-JP" altLang="en-US"/>
              <a:t>を指定します。</a:t>
            </a:r>
            <a:endParaRPr lang="en-US" altLang="ja-JP"/>
          </a:p>
          <a:p>
            <a:pPr lvl="1"/>
            <a:r>
              <a:rPr lang="ja-JP" altLang="en-US"/>
              <a:t>文法：属性の変更</a:t>
            </a:r>
            <a:endParaRPr lang="en-US" altLang="ja-JP"/>
          </a:p>
          <a:p>
            <a:pPr lvl="1"/>
            <a:endParaRPr lang="en-US" altLang="ja-JP"/>
          </a:p>
          <a:p>
            <a:pPr lvl="1"/>
            <a:endParaRPr lang="en-US" altLang="ja-JP"/>
          </a:p>
          <a:p>
            <a:pPr lvl="1"/>
            <a:r>
              <a:rPr lang="ja-JP" altLang="en-US"/>
              <a:t>記述例：画像を</a:t>
            </a:r>
            <a:r>
              <a:rPr lang="en-US" altLang="ja-JP"/>
              <a:t>flower.jpg</a:t>
            </a:r>
            <a:r>
              <a:rPr lang="ja-JP" altLang="en-US"/>
              <a:t>に切り替える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153</a:t>
            </a:fld>
            <a:endParaRPr kumimoji="1" lang="ja-JP" altLang="en-US" dirty="0"/>
          </a:p>
        </p:txBody>
      </p:sp>
      <p:sp>
        <p:nvSpPr>
          <p:cNvPr id="16" name="正方形/長方形 15">
            <a:extLst>
              <a:ext uri="{FF2B5EF4-FFF2-40B4-BE49-F238E27FC236}">
                <a16:creationId xmlns:a16="http://schemas.microsoft.com/office/drawing/2014/main" id="{B6AEB45D-72F6-474C-8F36-1849D296FBEC}"/>
              </a:ext>
            </a:extLst>
          </p:cNvPr>
          <p:cNvSpPr/>
          <p:nvPr/>
        </p:nvSpPr>
        <p:spPr>
          <a:xfrm>
            <a:off x="1664147" y="2248093"/>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document.getElementById("ID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r>
              <a:rPr lang="ja-JP" altLang="en-US">
                <a:latin typeface="M+ 1mn" panose="020B0509020204020204" pitchFamily="49" charset="-128"/>
                <a:ea typeface="M+ 1mn" panose="020B0509020204020204" pitchFamily="49" charset="-128"/>
              </a:rPr>
              <a:t>属性名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属性値</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9B360B21-9364-42B3-91D5-E848C47A7BE6}"/>
              </a:ext>
            </a:extLst>
          </p:cNvPr>
          <p:cNvSpPr/>
          <p:nvPr/>
        </p:nvSpPr>
        <p:spPr>
          <a:xfrm>
            <a:off x="1664147" y="3745812"/>
            <a:ext cx="72008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document.getElementById("target").src = "flower.jpg";</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908471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要素の属性変更</a:t>
            </a:r>
            <a:endParaRPr lang="en-US" altLang="ja-JP" dirty="0"/>
          </a:p>
        </p:txBody>
      </p:sp>
      <p:sp>
        <p:nvSpPr>
          <p:cNvPr id="5" name="コンテンツ プレースホルダー 4"/>
          <p:cNvSpPr>
            <a:spLocks noGrp="1"/>
          </p:cNvSpPr>
          <p:nvPr>
            <p:ph idx="1"/>
          </p:nvPr>
        </p:nvSpPr>
        <p:spPr/>
        <p:txBody>
          <a:bodyPr/>
          <a:lstStyle/>
          <a:p>
            <a:r>
              <a:rPr lang="ja-JP" altLang="en-US" dirty="0"/>
              <a:t>スタイル属性変更</a:t>
            </a:r>
            <a:endParaRPr lang="en-US" altLang="ja-JP" dirty="0"/>
          </a:p>
          <a:p>
            <a:pPr lvl="1"/>
            <a:r>
              <a:rPr lang="en-US" altLang="ja-JP" dirty="0"/>
              <a:t>style</a:t>
            </a:r>
            <a:r>
              <a:rPr lang="ja-JP" altLang="en-US" dirty="0"/>
              <a:t>属性のプロパティ</a:t>
            </a:r>
            <a:r>
              <a:rPr lang="ja-JP" altLang="en-US"/>
              <a:t>を指定します。</a:t>
            </a:r>
            <a:endParaRPr lang="en-US" altLang="ja-JP"/>
          </a:p>
          <a:p>
            <a:pPr lvl="1"/>
            <a:r>
              <a:rPr lang="ja-JP" altLang="en-US"/>
              <a:t>文法：スタイルの変更</a:t>
            </a:r>
            <a:endParaRPr lang="en-US" altLang="ja-JP"/>
          </a:p>
          <a:p>
            <a:pPr lvl="1"/>
            <a:endParaRPr lang="en-US" altLang="ja-JP"/>
          </a:p>
          <a:p>
            <a:pPr lvl="1"/>
            <a:endParaRPr lang="en-US" altLang="ja-JP"/>
          </a:p>
          <a:p>
            <a:pPr lvl="1"/>
            <a:r>
              <a:rPr lang="ja-JP" altLang="en-US"/>
              <a:t>記述例：要素の外側余白を</a:t>
            </a:r>
            <a:r>
              <a:rPr lang="en-US" altLang="ja-JP"/>
              <a:t>20px </a:t>
            </a:r>
            <a:r>
              <a:rPr lang="ja-JP" altLang="en-US"/>
              <a:t>に設定</a:t>
            </a:r>
            <a:endParaRPr lang="en-US" altLang="ja-JP"/>
          </a:p>
          <a:p>
            <a:pPr lvl="1"/>
            <a:endParaRPr lang="en-US" altLang="ja-JP"/>
          </a:p>
          <a:p>
            <a:pPr lvl="1"/>
            <a:endParaRPr lang="en-US" altLang="ja-JP"/>
          </a:p>
          <a:p>
            <a:pPr lvl="1"/>
            <a:r>
              <a:rPr lang="ja-JP" altLang="en-US"/>
              <a:t>記述例：要素の背景色を青に設定</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8" name="スライド番号プレースホルダー 7"/>
          <p:cNvSpPr>
            <a:spLocks noGrp="1"/>
          </p:cNvSpPr>
          <p:nvPr>
            <p:ph type="sldNum" sz="quarter" idx="12"/>
          </p:nvPr>
        </p:nvSpPr>
        <p:spPr/>
        <p:txBody>
          <a:bodyPr/>
          <a:lstStyle/>
          <a:p>
            <a:fld id="{9E0D9298-421E-4926-815D-31B4285E3528}" type="slidenum">
              <a:rPr kumimoji="1" lang="ja-JP" altLang="en-US" smtClean="0"/>
              <a:pPr/>
              <a:t>154</a:t>
            </a:fld>
            <a:endParaRPr kumimoji="1" lang="ja-JP" altLang="en-US" dirty="0"/>
          </a:p>
        </p:txBody>
      </p:sp>
      <p:sp>
        <p:nvSpPr>
          <p:cNvPr id="12" name="正方形/長方形 11">
            <a:extLst>
              <a:ext uri="{FF2B5EF4-FFF2-40B4-BE49-F238E27FC236}">
                <a16:creationId xmlns:a16="http://schemas.microsoft.com/office/drawing/2014/main" id="{0D6DC9F3-F2B8-4EC6-85A4-455C6DBEA0C0}"/>
              </a:ext>
            </a:extLst>
          </p:cNvPr>
          <p:cNvSpPr/>
          <p:nvPr/>
        </p:nvSpPr>
        <p:spPr>
          <a:xfrm>
            <a:off x="1659605" y="2276872"/>
            <a:ext cx="723452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document.getElementById("ID </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").style.CSS </a:t>
            </a:r>
            <a:r>
              <a:rPr lang="ja-JP" altLang="en-US" sz="1600">
                <a:latin typeface="M+ 1mn" panose="020B0509020204020204" pitchFamily="49" charset="-128"/>
                <a:ea typeface="M+ 1mn" panose="020B0509020204020204" pitchFamily="49" charset="-128"/>
              </a:rPr>
              <a:t>プロパティ名 </a:t>
            </a:r>
            <a:r>
              <a:rPr lang="en-US" altLang="ja-JP" sz="1600">
                <a:latin typeface="M+ 1mn" panose="020B0509020204020204" pitchFamily="49" charset="-128"/>
                <a:ea typeface="M+ 1mn" panose="020B0509020204020204" pitchFamily="49" charset="-128"/>
              </a:rPr>
              <a:t>= "</a:t>
            </a:r>
            <a:r>
              <a:rPr lang="ja-JP" altLang="en-US" sz="1600">
                <a:latin typeface="M+ 1mn" panose="020B0509020204020204" pitchFamily="49" charset="-128"/>
                <a:ea typeface="M+ 1mn" panose="020B0509020204020204" pitchFamily="49" charset="-128"/>
              </a:rPr>
              <a:t>値</a:t>
            </a:r>
            <a:r>
              <a:rPr lang="en-US" altLang="ja-JP" sz="1600">
                <a:latin typeface="M+ 1mn" panose="020B0509020204020204" pitchFamily="49" charset="-128"/>
                <a:ea typeface="M+ 1mn" panose="020B0509020204020204" pitchFamily="49" charset="-128"/>
              </a:rPr>
              <a:t>";</a:t>
            </a:r>
            <a:endParaRPr lang="ja-JP" altLang="en-US" sz="1600" dirty="0">
              <a:latin typeface="M+ 1mn" panose="020B0509020204020204" pitchFamily="49" charset="-128"/>
              <a:ea typeface="M+ 1mn" panose="020B0509020204020204" pitchFamily="49" charset="-128"/>
            </a:endParaRPr>
          </a:p>
        </p:txBody>
      </p:sp>
      <p:sp>
        <p:nvSpPr>
          <p:cNvPr id="6" name="正方形/長方形 5">
            <a:extLst>
              <a:ext uri="{FF2B5EF4-FFF2-40B4-BE49-F238E27FC236}">
                <a16:creationId xmlns:a16="http://schemas.microsoft.com/office/drawing/2014/main" id="{3EB2BC0F-2F57-6AB0-AFAA-83AF0E42C1A6}"/>
              </a:ext>
            </a:extLst>
          </p:cNvPr>
          <p:cNvSpPr/>
          <p:nvPr/>
        </p:nvSpPr>
        <p:spPr>
          <a:xfrm>
            <a:off x="1642650" y="3573016"/>
            <a:ext cx="7250525"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document.getElementById("target").style.margin = "20px";</a:t>
            </a:r>
            <a:endParaRPr lang="ja-JP" altLang="en-US" sz="1600" dirty="0">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02C66C23-2AC1-DAAD-4769-0793ABBE5B2C}"/>
              </a:ext>
            </a:extLst>
          </p:cNvPr>
          <p:cNvSpPr/>
          <p:nvPr/>
        </p:nvSpPr>
        <p:spPr>
          <a:xfrm>
            <a:off x="1642650" y="4941168"/>
            <a:ext cx="7250525"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latin typeface="M+ 1mn" panose="020B0509020204020204" pitchFamily="49" charset="-128"/>
                <a:ea typeface="M+ 1mn" panose="020B0509020204020204" pitchFamily="49" charset="-128"/>
              </a:rPr>
              <a:t>document.getElementById("target").style.backgroundColor = "blue";</a:t>
            </a:r>
            <a:endParaRPr lang="ja-JP" altLang="en-US" sz="16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1887022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155</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11065379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先ほどのプロジェクトを変更して下さい。</a:t>
            </a:r>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156</a:t>
            </a:fld>
            <a:endParaRPr kumimoji="1" lang="ja-JP" altLang="en-US" dirty="0"/>
          </a:p>
        </p:txBody>
      </p:sp>
    </p:spTree>
    <p:extLst>
      <p:ext uri="{BB962C8B-B14F-4D97-AF65-F5344CB8AC3E}">
        <p14:creationId xmlns:p14="http://schemas.microsoft.com/office/powerpoint/2010/main" val="3434398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157</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67782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function greet()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r>
              <a:rPr lang="ja-JP" altLang="en-US" sz="1200">
                <a:solidFill>
                  <a:schemeClr val="tx1">
                    <a:lumMod val="50000"/>
                    <a:lumOff val="50000"/>
                  </a:schemeClr>
                </a:solidFill>
                <a:latin typeface="M+ 1mn" panose="020B0509020204020204" pitchFamily="49" charset="-128"/>
                <a:ea typeface="M+ 1mn" panose="020B0509020204020204" pitchFamily="49" charset="-128"/>
              </a:rPr>
              <a:t>現在の時刻を取得</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let date = new Date();</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let hour = date.getHours();</a:t>
            </a:r>
          </a:p>
          <a:p>
            <a:endParaRPr lang="en-US" altLang="ja-JP" sz="1200">
              <a:solidFill>
                <a:schemeClr val="tx1">
                  <a:lumMod val="50000"/>
                  <a:lumOff val="50000"/>
                </a:schemeClr>
              </a:solidFill>
              <a:latin typeface="M+ 1mn" panose="020B0509020204020204" pitchFamily="49" charset="-128"/>
              <a:ea typeface="M+ 1mn" panose="020B0509020204020204" pitchFamily="49" charset="-128"/>
            </a:endParaRP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if(hour &gt;= 5 &amp;&amp; hour &lt;= 10)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おはよう！</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solidFill>
                <a:latin typeface="M+ 1mn" panose="020B0509020204020204" pitchFamily="49" charset="-128"/>
                <a:ea typeface="M+ 1mn" panose="020B0509020204020204" pitchFamily="49" charset="-128"/>
              </a:rPr>
              <a:t>document.getElementById("icon").src = "images/morning.png";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if(hour &gt;= 11 &amp;&amp; hour &lt;= 18)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こんにちは！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document.getElementById("icon").src = "images/afternoon.png";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こんばんは！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solidFill>
                <a:latin typeface="M+ 1mn" panose="020B0509020204020204" pitchFamily="49" charset="-128"/>
                <a:ea typeface="M+ 1mn" panose="020B0509020204020204" pitchFamily="49" charset="-128"/>
              </a:rPr>
              <a:t>                document.getElementById("icon").src = "images/evening.png";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37814261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時間帯に</a:t>
            </a:r>
            <a:r>
              <a:rPr lang="ja-JP" altLang="en-US"/>
              <a:t>応じたあいさつと画像が表示されます。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158</a:t>
            </a:fld>
            <a:endParaRPr kumimoji="1" lang="ja-JP" altLang="en-US" dirty="0"/>
          </a:p>
        </p:txBody>
      </p:sp>
      <p:pic>
        <p:nvPicPr>
          <p:cNvPr id="7" name="図 6">
            <a:extLst>
              <a:ext uri="{FF2B5EF4-FFF2-40B4-BE49-F238E27FC236}">
                <a16:creationId xmlns:a16="http://schemas.microsoft.com/office/drawing/2014/main" id="{D51DCB82-AFBA-41AE-B115-1EAFBE18F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105" y="2564904"/>
            <a:ext cx="1561736" cy="3261145"/>
          </a:xfrm>
          <a:prstGeom prst="rect">
            <a:avLst/>
          </a:prstGeom>
        </p:spPr>
      </p:pic>
      <p:pic>
        <p:nvPicPr>
          <p:cNvPr id="9" name="図 8">
            <a:extLst>
              <a:ext uri="{FF2B5EF4-FFF2-40B4-BE49-F238E27FC236}">
                <a16:creationId xmlns:a16="http://schemas.microsoft.com/office/drawing/2014/main" id="{FC27C9DE-0E3F-4C57-94A2-1298853F7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577811"/>
            <a:ext cx="1553131" cy="3256843"/>
          </a:xfrm>
          <a:prstGeom prst="rect">
            <a:avLst/>
          </a:prstGeom>
        </p:spPr>
      </p:pic>
      <p:pic>
        <p:nvPicPr>
          <p:cNvPr id="11" name="図 10">
            <a:extLst>
              <a:ext uri="{FF2B5EF4-FFF2-40B4-BE49-F238E27FC236}">
                <a16:creationId xmlns:a16="http://schemas.microsoft.com/office/drawing/2014/main" id="{ED14E002-2C60-4E66-BE15-05470BDFD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301" y="2577811"/>
            <a:ext cx="1561736" cy="3248238"/>
          </a:xfrm>
          <a:prstGeom prst="rect">
            <a:avLst/>
          </a:prstGeom>
        </p:spPr>
      </p:pic>
    </p:spTree>
    <p:extLst>
      <p:ext uri="{BB962C8B-B14F-4D97-AF65-F5344CB8AC3E}">
        <p14:creationId xmlns:p14="http://schemas.microsoft.com/office/powerpoint/2010/main" val="7518493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実習③</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159</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8</a:t>
            </a:r>
            <a:r>
              <a:rPr lang="ja-JP" altLang="en-US" dirty="0"/>
              <a:t>章 </a:t>
            </a:r>
            <a:r>
              <a:rPr lang="en-US" altLang="ja-JP" dirty="0"/>
              <a:t>DOM</a:t>
            </a:r>
            <a:endParaRPr kumimoji="1" lang="ja-JP" altLang="en-US" dirty="0"/>
          </a:p>
        </p:txBody>
      </p:sp>
    </p:spTree>
    <p:extLst>
      <p:ext uri="{BB962C8B-B14F-4D97-AF65-F5344CB8AC3E}">
        <p14:creationId xmlns:p14="http://schemas.microsoft.com/office/powerpoint/2010/main" val="254075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B05B02A1-AFD2-D2C9-E9F2-8CA67A4A4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41" y="2588482"/>
            <a:ext cx="6847719" cy="2892533"/>
          </a:xfrm>
          <a:prstGeom prst="rect">
            <a:avLst/>
          </a:prstGeom>
        </p:spPr>
      </p:pic>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 2"/>
          <p:cNvSpPr>
            <a:spLocks noGrp="1"/>
          </p:cNvSpPr>
          <p:nvPr>
            <p:ph idx="1"/>
          </p:nvPr>
        </p:nvSpPr>
        <p:spPr>
          <a:xfrm>
            <a:off x="457199" y="515813"/>
            <a:ext cx="8435975" cy="1137565"/>
          </a:xfrm>
        </p:spPr>
        <p:txBody>
          <a:bodyPr/>
          <a:lstStyle/>
          <a:p>
            <a:r>
              <a:rPr lang="en-US" altLang="ja-JP"/>
              <a:t>Monaca</a:t>
            </a:r>
            <a:r>
              <a:rPr lang="ja-JP" altLang="en-US"/>
              <a:t>クラウド</a:t>
            </a:r>
            <a:r>
              <a:rPr lang="en-US" altLang="ja-JP"/>
              <a:t>IDE</a:t>
            </a:r>
            <a:endParaRPr lang="en-US" altLang="ja-JP" dirty="0"/>
          </a:p>
          <a:p>
            <a:pPr lvl="1"/>
            <a:r>
              <a:rPr lang="en-US" altLang="ja-JP"/>
              <a:t>IDE(Integrated Development Environment)</a:t>
            </a:r>
            <a:r>
              <a:rPr lang="ja-JP" altLang="en-US"/>
              <a:t>は</a:t>
            </a:r>
            <a:r>
              <a:rPr lang="ja-JP" altLang="en-US" dirty="0"/>
              <a:t>統合開発</a:t>
            </a:r>
            <a:r>
              <a:rPr lang="ja-JP" altLang="en-US"/>
              <a:t>環境の意味です。</a:t>
            </a:r>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5" name="スライド番号プレースホルダー 4"/>
          <p:cNvSpPr>
            <a:spLocks noGrp="1"/>
          </p:cNvSpPr>
          <p:nvPr>
            <p:ph type="sldNum" sz="quarter" idx="12"/>
          </p:nvPr>
        </p:nvSpPr>
        <p:spPr>
          <a:xfrm>
            <a:off x="3543300" y="6557619"/>
            <a:ext cx="2057400" cy="365125"/>
          </a:xfrm>
        </p:spPr>
        <p:txBody>
          <a:bodyPr/>
          <a:lstStyle/>
          <a:p>
            <a:fld id="{9E0D9298-421E-4926-815D-31B4285E3528}" type="slidenum">
              <a:rPr kumimoji="1" lang="ja-JP" altLang="en-US" smtClean="0"/>
              <a:pPr/>
              <a:t>16</a:t>
            </a:fld>
            <a:endParaRPr kumimoji="1" lang="ja-JP" altLang="en-US" dirty="0"/>
          </a:p>
        </p:txBody>
      </p:sp>
      <p:sp>
        <p:nvSpPr>
          <p:cNvPr id="11" name="正方形/長方形 10">
            <a:extLst>
              <a:ext uri="{FF2B5EF4-FFF2-40B4-BE49-F238E27FC236}">
                <a16:creationId xmlns:a16="http://schemas.microsoft.com/office/drawing/2014/main" id="{31B9045F-9ADC-4947-A075-B4544D7A8EB5}"/>
              </a:ext>
            </a:extLst>
          </p:cNvPr>
          <p:cNvSpPr/>
          <p:nvPr/>
        </p:nvSpPr>
        <p:spPr>
          <a:xfrm>
            <a:off x="971599" y="2588482"/>
            <a:ext cx="6840761" cy="216024"/>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2" name="正方形/長方形 11">
            <a:extLst>
              <a:ext uri="{FF2B5EF4-FFF2-40B4-BE49-F238E27FC236}">
                <a16:creationId xmlns:a16="http://schemas.microsoft.com/office/drawing/2014/main" id="{4858D3FB-183D-4020-AB87-1ABBEE243BD5}"/>
              </a:ext>
            </a:extLst>
          </p:cNvPr>
          <p:cNvSpPr/>
          <p:nvPr/>
        </p:nvSpPr>
        <p:spPr>
          <a:xfrm>
            <a:off x="971600" y="2804506"/>
            <a:ext cx="1224136"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3" name="正方形/長方形 12">
            <a:extLst>
              <a:ext uri="{FF2B5EF4-FFF2-40B4-BE49-F238E27FC236}">
                <a16:creationId xmlns:a16="http://schemas.microsoft.com/office/drawing/2014/main" id="{5568E6A4-CB94-4F52-A59A-13053DCB65D0}"/>
              </a:ext>
            </a:extLst>
          </p:cNvPr>
          <p:cNvSpPr/>
          <p:nvPr/>
        </p:nvSpPr>
        <p:spPr>
          <a:xfrm>
            <a:off x="2195736" y="2804506"/>
            <a:ext cx="4392488"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4" name="正方形/長方形 13">
            <a:extLst>
              <a:ext uri="{FF2B5EF4-FFF2-40B4-BE49-F238E27FC236}">
                <a16:creationId xmlns:a16="http://schemas.microsoft.com/office/drawing/2014/main" id="{14178B51-83C1-4ACE-9600-DFBC8AC3A5E1}"/>
              </a:ext>
            </a:extLst>
          </p:cNvPr>
          <p:cNvSpPr/>
          <p:nvPr/>
        </p:nvSpPr>
        <p:spPr>
          <a:xfrm>
            <a:off x="6588224" y="2804506"/>
            <a:ext cx="1224136" cy="2682291"/>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7" name="吹き出し: 角を丸めた四角形 16">
            <a:extLst>
              <a:ext uri="{FF2B5EF4-FFF2-40B4-BE49-F238E27FC236}">
                <a16:creationId xmlns:a16="http://schemas.microsoft.com/office/drawing/2014/main" id="{4B9C49A7-3369-4CCF-B177-AE20FFD96453}"/>
              </a:ext>
            </a:extLst>
          </p:cNvPr>
          <p:cNvSpPr/>
          <p:nvPr/>
        </p:nvSpPr>
        <p:spPr>
          <a:xfrm>
            <a:off x="509831" y="5629312"/>
            <a:ext cx="1368152" cy="367150"/>
          </a:xfrm>
          <a:prstGeom prst="wedgeRoundRectCallout">
            <a:avLst>
              <a:gd name="adj1" fmla="val 21994"/>
              <a:gd name="adj2" fmla="val -7237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プロジェクトパネル</a:t>
            </a:r>
          </a:p>
        </p:txBody>
      </p:sp>
      <p:sp>
        <p:nvSpPr>
          <p:cNvPr id="19" name="吹き出し: 角を丸めた四角形 18">
            <a:extLst>
              <a:ext uri="{FF2B5EF4-FFF2-40B4-BE49-F238E27FC236}">
                <a16:creationId xmlns:a16="http://schemas.microsoft.com/office/drawing/2014/main" id="{979D9CE6-5527-4092-A987-38A82C6266B6}"/>
              </a:ext>
            </a:extLst>
          </p:cNvPr>
          <p:cNvSpPr/>
          <p:nvPr/>
        </p:nvSpPr>
        <p:spPr>
          <a:xfrm>
            <a:off x="1475656" y="1988840"/>
            <a:ext cx="1368152" cy="440618"/>
          </a:xfrm>
          <a:prstGeom prst="wedgeRoundRectCallout">
            <a:avLst>
              <a:gd name="adj1" fmla="val 23009"/>
              <a:gd name="adj2" fmla="val 6360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メニューバー</a:t>
            </a:r>
          </a:p>
        </p:txBody>
      </p:sp>
      <p:sp>
        <p:nvSpPr>
          <p:cNvPr id="20" name="吹き出し: 角を丸めた四角形 19">
            <a:extLst>
              <a:ext uri="{FF2B5EF4-FFF2-40B4-BE49-F238E27FC236}">
                <a16:creationId xmlns:a16="http://schemas.microsoft.com/office/drawing/2014/main" id="{BF90054F-D99B-4E2A-9DAF-A1870F7A71BF}"/>
              </a:ext>
            </a:extLst>
          </p:cNvPr>
          <p:cNvSpPr/>
          <p:nvPr/>
        </p:nvSpPr>
        <p:spPr>
          <a:xfrm>
            <a:off x="6816947" y="5630324"/>
            <a:ext cx="1368152" cy="388796"/>
          </a:xfrm>
          <a:prstGeom prst="wedgeRoundRectCallout">
            <a:avLst>
              <a:gd name="adj1" fmla="val 14655"/>
              <a:gd name="adj2" fmla="val -7016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プレビュー</a:t>
            </a:r>
          </a:p>
        </p:txBody>
      </p:sp>
      <p:sp>
        <p:nvSpPr>
          <p:cNvPr id="23" name="吹き出し: 角を丸めた四角形 22">
            <a:extLst>
              <a:ext uri="{FF2B5EF4-FFF2-40B4-BE49-F238E27FC236}">
                <a16:creationId xmlns:a16="http://schemas.microsoft.com/office/drawing/2014/main" id="{5D77DEF8-7420-473B-A904-425F68C1747A}"/>
              </a:ext>
            </a:extLst>
          </p:cNvPr>
          <p:cNvSpPr/>
          <p:nvPr/>
        </p:nvSpPr>
        <p:spPr>
          <a:xfrm>
            <a:off x="3491880" y="5628300"/>
            <a:ext cx="1584176" cy="365126"/>
          </a:xfrm>
          <a:prstGeom prst="wedgeRoundRectCallout">
            <a:avLst>
              <a:gd name="adj1" fmla="val 21274"/>
              <a:gd name="adj2" fmla="val -75553"/>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900">
                <a:latin typeface="メイリオ" panose="020B0604030504040204" pitchFamily="50" charset="-128"/>
              </a:rPr>
              <a:t>エディター</a:t>
            </a:r>
          </a:p>
        </p:txBody>
      </p:sp>
    </p:spTree>
    <p:extLst>
      <p:ext uri="{BB962C8B-B14F-4D97-AF65-F5344CB8AC3E}">
        <p14:creationId xmlns:p14="http://schemas.microsoft.com/office/powerpoint/2010/main" val="38354013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先ほどのプロジェクトを変更して下さい。</a:t>
            </a:r>
            <a:endParaRPr lang="en-US" altLang="ja-JP"/>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160</a:t>
            </a:fld>
            <a:endParaRPr kumimoji="1" lang="ja-JP" altLang="en-US" dirty="0"/>
          </a:p>
        </p:txBody>
      </p:sp>
    </p:spTree>
    <p:extLst>
      <p:ext uri="{BB962C8B-B14F-4D97-AF65-F5344CB8AC3E}">
        <p14:creationId xmlns:p14="http://schemas.microsoft.com/office/powerpoint/2010/main" val="15251810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8</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8" y="1695388"/>
            <a:ext cx="7200800" cy="367782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function greet()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r>
              <a:rPr lang="ja-JP" altLang="en-US" sz="1200">
                <a:solidFill>
                  <a:schemeClr val="tx1">
                    <a:lumMod val="50000"/>
                    <a:lumOff val="50000"/>
                  </a:schemeClr>
                </a:solidFill>
                <a:latin typeface="M+ 1mn" panose="020B0509020204020204" pitchFamily="49" charset="-128"/>
                <a:ea typeface="M+ 1mn" panose="020B0509020204020204" pitchFamily="49" charset="-128"/>
              </a:rPr>
              <a:t>現在の時刻を取得</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let date = new Date();</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let hour = date.getHours();</a:t>
            </a:r>
          </a:p>
          <a:p>
            <a:endParaRPr lang="en-US" altLang="ja-JP" sz="1200">
              <a:solidFill>
                <a:schemeClr val="tx1">
                  <a:lumMod val="50000"/>
                  <a:lumOff val="50000"/>
                </a:schemeClr>
              </a:solidFill>
              <a:latin typeface="M+ 1mn" panose="020B0509020204020204" pitchFamily="49" charset="-128"/>
              <a:ea typeface="M+ 1mn" panose="020B0509020204020204" pitchFamily="49" charset="-128"/>
            </a:endParaRP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if(hour &gt;= 5 &amp;&amp; hour &lt;= 10)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おはよう！</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ja-JP" altLang="en-US" sz="1200">
                <a:solidFill>
                  <a:schemeClr val="tx1"/>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document.getElementById("icon").src = "images/morning.png";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if(hour &gt;= 11 &amp;&amp; hour &lt;= 18)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こんにちは！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document.getElementById("icon").src = "images/afternoon.png";</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else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document.getElementById("message").innerHTML = "</a:t>
            </a:r>
            <a:r>
              <a:rPr lang="ja-JP" altLang="en-US" sz="1200">
                <a:solidFill>
                  <a:schemeClr val="tx1">
                    <a:lumMod val="50000"/>
                    <a:lumOff val="50000"/>
                  </a:schemeClr>
                </a:solidFill>
                <a:latin typeface="M+ 1mn" panose="020B0509020204020204" pitchFamily="49" charset="-128"/>
                <a:ea typeface="M+ 1mn" panose="020B0509020204020204" pitchFamily="49" charset="-128"/>
              </a:rPr>
              <a:t>こんばんは！</a:t>
            </a:r>
            <a:r>
              <a:rPr lang="en-US" altLang="ja-JP" sz="1200">
                <a:solidFill>
                  <a:schemeClr val="tx1">
                    <a:lumMod val="50000"/>
                    <a:lumOff val="50000"/>
                  </a:schemeClr>
                </a:solidFill>
                <a:latin typeface="M+ 1mn" panose="020B0509020204020204" pitchFamily="49" charset="-128"/>
                <a:ea typeface="M+ 1mn" panose="020B0509020204020204" pitchFamily="49" charset="-128"/>
              </a:rPr>
              <a:t>";</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document.getElementById("icon").src = "images/evening.png";</a:t>
            </a:r>
          </a:p>
          <a:p>
            <a:r>
              <a:rPr lang="en-US" altLang="ja-JP" sz="1200">
                <a:solidFill>
                  <a:schemeClr val="tx1"/>
                </a:solidFill>
                <a:latin typeface="M+ 1mn" panose="020B0509020204020204" pitchFamily="49" charset="-128"/>
                <a:ea typeface="M+ 1mn" panose="020B0509020204020204" pitchFamily="49" charset="-128"/>
              </a:rPr>
              <a:t>                document.body.style.backgroundColor = "black";</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    </a:t>
            </a:r>
          </a:p>
          <a:p>
            <a:r>
              <a:rPr lang="ja-JP" altLang="en-US" sz="1200">
                <a:solidFill>
                  <a:schemeClr val="tx1">
                    <a:lumMod val="50000"/>
                    <a:lumOff val="50000"/>
                  </a:schemeClr>
                </a:solidFill>
                <a:latin typeface="M+ 1mn" panose="020B0509020204020204" pitchFamily="49" charset="-128"/>
                <a:ea typeface="M+ 1mn" panose="020B0509020204020204" pitchFamily="49" charset="-128"/>
              </a:rPr>
              <a:t>    </a:t>
            </a:r>
            <a:r>
              <a:rPr lang="en-US" altLang="ja-JP" sz="1200">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841206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あいさつのカスタマイズ</a:t>
            </a:r>
            <a:endParaRPr lang="ja-JP" altLang="en-US" dirty="0"/>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a:t>こんばんは！の時間帯の背景が黒になります。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8</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162</a:t>
            </a:fld>
            <a:endParaRPr kumimoji="1" lang="ja-JP" altLang="en-US" dirty="0"/>
          </a:p>
        </p:txBody>
      </p:sp>
      <p:pic>
        <p:nvPicPr>
          <p:cNvPr id="8" name="図 7">
            <a:extLst>
              <a:ext uri="{FF2B5EF4-FFF2-40B4-BE49-F238E27FC236}">
                <a16:creationId xmlns:a16="http://schemas.microsoft.com/office/drawing/2014/main" id="{8FCE2FD1-481A-4EAF-8808-9D31D1A31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708" y="1988840"/>
            <a:ext cx="1656584" cy="3532492"/>
          </a:xfrm>
          <a:prstGeom prst="rect">
            <a:avLst/>
          </a:prstGeom>
        </p:spPr>
      </p:pic>
    </p:spTree>
    <p:extLst>
      <p:ext uri="{BB962C8B-B14F-4D97-AF65-F5344CB8AC3E}">
        <p14:creationId xmlns:p14="http://schemas.microsoft.com/office/powerpoint/2010/main" val="4814291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9</a:t>
            </a:r>
            <a:r>
              <a:rPr lang="ja-JP" altLang="en-US" dirty="0"/>
              <a:t>章 フォーム</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163</a:t>
            </a:fld>
            <a:endParaRPr kumimoji="1" lang="ja-JP" altLang="en-US" dirty="0"/>
          </a:p>
        </p:txBody>
      </p:sp>
    </p:spTree>
    <p:extLst>
      <p:ext uri="{BB962C8B-B14F-4D97-AF65-F5344CB8AC3E}">
        <p14:creationId xmlns:p14="http://schemas.microsoft.com/office/powerpoint/2010/main" val="2985731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フォーム</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164</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9</a:t>
            </a:r>
            <a:r>
              <a:rPr kumimoji="1" lang="ja-JP" altLang="en-US" dirty="0"/>
              <a:t>章 フォーム</a:t>
            </a:r>
          </a:p>
        </p:txBody>
      </p:sp>
    </p:spTree>
    <p:extLst>
      <p:ext uri="{BB962C8B-B14F-4D97-AF65-F5344CB8AC3E}">
        <p14:creationId xmlns:p14="http://schemas.microsoft.com/office/powerpoint/2010/main" val="1536655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p>
        </p:txBody>
      </p:sp>
      <p:sp>
        <p:nvSpPr>
          <p:cNvPr id="5" name="コンテンツ プレースホルダー 4"/>
          <p:cNvSpPr>
            <a:spLocks noGrp="1"/>
          </p:cNvSpPr>
          <p:nvPr>
            <p:ph idx="1"/>
          </p:nvPr>
        </p:nvSpPr>
        <p:spPr/>
        <p:txBody>
          <a:bodyPr/>
          <a:lstStyle/>
          <a:p>
            <a:r>
              <a:rPr lang="ja-JP" altLang="en-US" dirty="0"/>
              <a:t>フォーム</a:t>
            </a:r>
            <a:r>
              <a:rPr lang="ja-JP" altLang="en-US"/>
              <a:t>とは①</a:t>
            </a:r>
            <a:endParaRPr lang="en-US" altLang="ja-JP" dirty="0"/>
          </a:p>
          <a:p>
            <a:pPr lvl="1"/>
            <a:r>
              <a:rPr lang="ja-JP" altLang="en-US" dirty="0"/>
              <a:t>ユーザーに情報を入力させるため</a:t>
            </a:r>
            <a:r>
              <a:rPr lang="ja-JP" altLang="en-US"/>
              <a:t>の部品です。</a:t>
            </a:r>
            <a:endParaRPr lang="en-US" altLang="ja-JP" dirty="0"/>
          </a:p>
          <a:p>
            <a:pPr lvl="2"/>
            <a:r>
              <a:rPr lang="ja-JP" altLang="en-US" dirty="0"/>
              <a:t>テキストボックス、チェックボックス、プルダウンメニューなど</a:t>
            </a:r>
            <a:endParaRPr lang="en-US" altLang="ja-JP" dirty="0"/>
          </a:p>
          <a:p>
            <a:pPr lvl="1"/>
            <a:r>
              <a:rPr lang="en-US" altLang="ja-JP" dirty="0"/>
              <a:t>HTML</a:t>
            </a:r>
            <a:r>
              <a:rPr lang="ja-JP" altLang="en-US" dirty="0"/>
              <a:t>タグで</a:t>
            </a:r>
            <a:r>
              <a:rPr lang="ja-JP" altLang="en-US"/>
              <a:t>作成できます。</a:t>
            </a:r>
            <a:endParaRPr lang="en-US" altLang="ja-JP" dirty="0"/>
          </a:p>
          <a:p>
            <a:pPr lvl="1"/>
            <a:r>
              <a:rPr lang="en-US" altLang="ja-JP" dirty="0"/>
              <a:t>JavaScript</a:t>
            </a:r>
            <a:r>
              <a:rPr lang="ja-JP" altLang="en-US" dirty="0"/>
              <a:t>でフォームの値を</a:t>
            </a:r>
            <a:r>
              <a:rPr lang="ja-JP" altLang="en-US"/>
              <a:t>取得できます。</a:t>
            </a:r>
            <a:endParaRPr lang="en-US" altLang="ja-JP"/>
          </a:p>
          <a:p>
            <a:pPr lvl="1"/>
            <a:r>
              <a:rPr lang="ja-JP" altLang="en-US"/>
              <a:t>文法：テキストボックス</a:t>
            </a:r>
            <a:endParaRPr lang="en-US" altLang="ja-JP"/>
          </a:p>
          <a:p>
            <a:pPr lvl="1"/>
            <a:endParaRPr lang="en-US" altLang="ja-JP"/>
          </a:p>
          <a:p>
            <a:pPr lvl="1"/>
            <a:endParaRPr lang="en-US" altLang="ja-JP"/>
          </a:p>
          <a:p>
            <a:pPr lvl="1"/>
            <a:r>
              <a:rPr lang="ja-JP" altLang="en-US"/>
              <a:t>記述例：テキストボックスの記述</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165</a:t>
            </a:fld>
            <a:endParaRPr kumimoji="1" lang="ja-JP" altLang="en-US" dirty="0"/>
          </a:p>
        </p:txBody>
      </p:sp>
      <p:sp>
        <p:nvSpPr>
          <p:cNvPr id="6" name="正方形/長方形 5">
            <a:extLst>
              <a:ext uri="{FF2B5EF4-FFF2-40B4-BE49-F238E27FC236}">
                <a16:creationId xmlns:a16="http://schemas.microsoft.com/office/drawing/2014/main" id="{06500200-43ED-9A6F-EC5C-526006E7F501}"/>
              </a:ext>
            </a:extLst>
          </p:cNvPr>
          <p:cNvSpPr/>
          <p:nvPr/>
        </p:nvSpPr>
        <p:spPr>
          <a:xfrm>
            <a:off x="1691680" y="3645024"/>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type="text"&gt;</a:t>
            </a:r>
            <a:endParaRPr lang="ja-JP" altLang="en-US" dirty="0">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4D37EE57-F399-AE64-2216-BC101F1C935F}"/>
              </a:ext>
            </a:extLst>
          </p:cNvPr>
          <p:cNvSpPr/>
          <p:nvPr/>
        </p:nvSpPr>
        <p:spPr>
          <a:xfrm>
            <a:off x="1691680" y="5013176"/>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type="text" value="</a:t>
            </a:r>
            <a:r>
              <a:rPr lang="ja-JP" altLang="en-US">
                <a:latin typeface="M+ 1mn" panose="020B0509020204020204" pitchFamily="49" charset="-128"/>
                <a:ea typeface="M+ 1mn" panose="020B0509020204020204" pitchFamily="49" charset="-128"/>
              </a:rPr>
              <a:t>テスト</a:t>
            </a:r>
            <a:r>
              <a:rPr lang="en-US" altLang="ja-JP">
                <a:latin typeface="M+ 1mn" panose="020B0509020204020204" pitchFamily="49" charset="-128"/>
                <a:ea typeface="M+ 1mn" panose="020B0509020204020204" pitchFamily="49" charset="-128"/>
              </a:rPr>
              <a:t>"&gt;</a:t>
            </a:r>
            <a:endParaRPr lang="ja-JP" altLang="en-US" dirty="0">
              <a:latin typeface="M+ 1mn" panose="020B0509020204020204" pitchFamily="49" charset="-128"/>
              <a:ea typeface="M+ 1mn" panose="020B0509020204020204" pitchFamily="49" charset="-128"/>
            </a:endParaRPr>
          </a:p>
        </p:txBody>
      </p:sp>
      <p:sp>
        <p:nvSpPr>
          <p:cNvPr id="8" name="正方形/長方形 7">
            <a:extLst>
              <a:ext uri="{FF2B5EF4-FFF2-40B4-BE49-F238E27FC236}">
                <a16:creationId xmlns:a16="http://schemas.microsoft.com/office/drawing/2014/main" id="{911282CD-ED3A-B5B9-112A-2521C57937A9}"/>
              </a:ext>
            </a:extLst>
          </p:cNvPr>
          <p:cNvSpPr/>
          <p:nvPr/>
        </p:nvSpPr>
        <p:spPr>
          <a:xfrm>
            <a:off x="6708197" y="5013934"/>
            <a:ext cx="1079636" cy="576064"/>
          </a:xfrm>
          <a:prstGeom prst="rect">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テスト</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8814401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p>
        </p:txBody>
      </p:sp>
      <p:sp>
        <p:nvSpPr>
          <p:cNvPr id="5" name="コンテンツ プレースホルダー 4"/>
          <p:cNvSpPr>
            <a:spLocks noGrp="1"/>
          </p:cNvSpPr>
          <p:nvPr>
            <p:ph idx="1"/>
          </p:nvPr>
        </p:nvSpPr>
        <p:spPr/>
        <p:txBody>
          <a:bodyPr/>
          <a:lstStyle/>
          <a:p>
            <a:r>
              <a:rPr lang="ja-JP" altLang="en-US"/>
              <a:t>フォームとは②</a:t>
            </a:r>
            <a:endParaRPr lang="en-US" altLang="ja-JP" dirty="0"/>
          </a:p>
          <a:p>
            <a:pPr lvl="1"/>
            <a:r>
              <a:rPr lang="ja-JP" altLang="en-US"/>
              <a:t>文法：チェックボックス</a:t>
            </a:r>
            <a:endParaRPr lang="en-US" altLang="ja-JP"/>
          </a:p>
          <a:p>
            <a:pPr lvl="1"/>
            <a:endParaRPr lang="en-US" altLang="ja-JP"/>
          </a:p>
          <a:p>
            <a:pPr lvl="1"/>
            <a:r>
              <a:rPr lang="ja-JP" altLang="en-US"/>
              <a:t>記述例：チェックボックスの記述</a:t>
            </a:r>
            <a:endParaRPr lang="en-US" altLang="ja-JP"/>
          </a:p>
          <a:p>
            <a:pPr lvl="1"/>
            <a:endParaRPr lang="en-US" altLang="ja-JP"/>
          </a:p>
          <a:p>
            <a:pPr lvl="1"/>
            <a:endParaRPr lang="en-US" altLang="ja-JP"/>
          </a:p>
          <a:p>
            <a:pPr lvl="1"/>
            <a:endParaRPr lang="en-US" altLang="ja-JP"/>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166</a:t>
            </a:fld>
            <a:endParaRPr kumimoji="1" lang="ja-JP" altLang="en-US" dirty="0"/>
          </a:p>
        </p:txBody>
      </p:sp>
      <p:sp>
        <p:nvSpPr>
          <p:cNvPr id="9" name="正方形/長方形 8">
            <a:extLst>
              <a:ext uri="{FF2B5EF4-FFF2-40B4-BE49-F238E27FC236}">
                <a16:creationId xmlns:a16="http://schemas.microsoft.com/office/drawing/2014/main" id="{7BB344C8-7872-C052-4004-1715AE0EE5DB}"/>
              </a:ext>
            </a:extLst>
          </p:cNvPr>
          <p:cNvSpPr/>
          <p:nvPr/>
        </p:nvSpPr>
        <p:spPr>
          <a:xfrm>
            <a:off x="1691680" y="1628800"/>
            <a:ext cx="4589772" cy="36004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type="checkbox"&gt;</a:t>
            </a:r>
            <a:endParaRPr lang="ja-JP" altLang="en-US" dirty="0">
              <a:latin typeface="M+ 1mn" panose="020B0509020204020204" pitchFamily="49" charset="-128"/>
              <a:ea typeface="M+ 1mn" panose="020B0509020204020204" pitchFamily="49" charset="-128"/>
            </a:endParaRPr>
          </a:p>
        </p:txBody>
      </p:sp>
      <p:pic>
        <p:nvPicPr>
          <p:cNvPr id="10" name="Picture 2">
            <a:extLst>
              <a:ext uri="{FF2B5EF4-FFF2-40B4-BE49-F238E27FC236}">
                <a16:creationId xmlns:a16="http://schemas.microsoft.com/office/drawing/2014/main" id="{AF4467BD-BAC5-8DBB-CAB3-088C3BDA6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044" y="2655107"/>
            <a:ext cx="5810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a:extLst>
              <a:ext uri="{FF2B5EF4-FFF2-40B4-BE49-F238E27FC236}">
                <a16:creationId xmlns:a16="http://schemas.microsoft.com/office/drawing/2014/main" id="{827B64F0-5723-F4C4-8B0B-71815B79548B}"/>
              </a:ext>
            </a:extLst>
          </p:cNvPr>
          <p:cNvSpPr/>
          <p:nvPr/>
        </p:nvSpPr>
        <p:spPr>
          <a:xfrm>
            <a:off x="1691680" y="2741787"/>
            <a:ext cx="4589772" cy="36004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&lt;input type="checkbox" checked&gt;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5332502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フォーム</a:t>
            </a:r>
          </a:p>
        </p:txBody>
      </p:sp>
      <p:sp>
        <p:nvSpPr>
          <p:cNvPr id="5" name="コンテンツ プレースホルダー 4"/>
          <p:cNvSpPr>
            <a:spLocks noGrp="1"/>
          </p:cNvSpPr>
          <p:nvPr>
            <p:ph idx="1"/>
          </p:nvPr>
        </p:nvSpPr>
        <p:spPr/>
        <p:txBody>
          <a:bodyPr/>
          <a:lstStyle/>
          <a:p>
            <a:r>
              <a:rPr lang="ja-JP" altLang="en-US"/>
              <a:t>フォームとは③</a:t>
            </a:r>
            <a:endParaRPr lang="en-US" altLang="ja-JP" dirty="0"/>
          </a:p>
          <a:p>
            <a:pPr lvl="1"/>
            <a:r>
              <a:rPr lang="ja-JP" altLang="en-US"/>
              <a:t>文法：ドロップダウンメニュー</a:t>
            </a:r>
            <a:endParaRPr lang="en-US" altLang="ja-JP"/>
          </a:p>
          <a:p>
            <a:pPr lvl="1"/>
            <a:endParaRPr lang="en-US" altLang="ja-JP"/>
          </a:p>
          <a:p>
            <a:pPr lvl="1"/>
            <a:endParaRPr lang="en-US" altLang="ja-JP"/>
          </a:p>
          <a:p>
            <a:pPr lvl="1"/>
            <a:endParaRPr lang="en-US" altLang="ja-JP"/>
          </a:p>
          <a:p>
            <a:pPr lvl="1"/>
            <a:r>
              <a:rPr lang="ja-JP" altLang="en-US"/>
              <a:t>記述例：ドロップダウンメニューの記述</a:t>
            </a:r>
            <a:endParaRPr lang="en-US" altLang="ja-JP"/>
          </a:p>
          <a:p>
            <a:pPr lvl="1"/>
            <a:endParaRPr lang="en-US" altLang="ja-JP"/>
          </a:p>
          <a:p>
            <a:pPr lvl="1"/>
            <a:endParaRPr lang="en-US" altLang="ja-JP"/>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167</a:t>
            </a:fld>
            <a:endParaRPr kumimoji="1" lang="ja-JP" altLang="en-US" dirty="0"/>
          </a:p>
        </p:txBody>
      </p:sp>
      <p:sp>
        <p:nvSpPr>
          <p:cNvPr id="12" name="正方形/長方形 11">
            <a:extLst>
              <a:ext uri="{FF2B5EF4-FFF2-40B4-BE49-F238E27FC236}">
                <a16:creationId xmlns:a16="http://schemas.microsoft.com/office/drawing/2014/main" id="{F4CBCE4B-B58F-BA6A-FE90-7173051721F3}"/>
              </a:ext>
            </a:extLst>
          </p:cNvPr>
          <p:cNvSpPr/>
          <p:nvPr/>
        </p:nvSpPr>
        <p:spPr>
          <a:xfrm>
            <a:off x="1741352" y="1700808"/>
            <a:ext cx="5166591" cy="128774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a:latin typeface="M+ 1mn" panose="020B0509020204020204" pitchFamily="49" charset="-128"/>
                <a:ea typeface="M+ 1mn" panose="020B0509020204020204" pitchFamily="49" charset="-128"/>
              </a:rPr>
              <a:t>&lt;select&gt;</a:t>
            </a:r>
          </a:p>
          <a:p>
            <a:r>
              <a:rPr lang="ja-JP" altLang="en-US" sz="1400">
                <a:latin typeface="M+ 1mn" panose="020B0509020204020204" pitchFamily="49" charset="-128"/>
                <a:ea typeface="M+ 1mn" panose="020B0509020204020204" pitchFamily="49" charset="-128"/>
              </a:rPr>
              <a:t>    </a:t>
            </a:r>
            <a:r>
              <a:rPr lang="en-US" altLang="ja-JP" sz="1400">
                <a:latin typeface="M+ 1mn" panose="020B0509020204020204" pitchFamily="49" charset="-128"/>
                <a:ea typeface="M+ 1mn" panose="020B0509020204020204" pitchFamily="49" charset="-128"/>
              </a:rPr>
              <a:t>&lt;option value="</a:t>
            </a:r>
            <a:r>
              <a:rPr lang="ja-JP" altLang="en-US" sz="1400">
                <a:latin typeface="M+ 1mn" panose="020B0509020204020204" pitchFamily="49" charset="-128"/>
                <a:ea typeface="M+ 1mn" panose="020B0509020204020204" pitchFamily="49" charset="-128"/>
              </a:rPr>
              <a:t>選択肢の値</a:t>
            </a:r>
            <a:r>
              <a:rPr lang="en-US" altLang="ja-JP" sz="1400">
                <a:latin typeface="M+ 1mn" panose="020B0509020204020204" pitchFamily="49" charset="-128"/>
                <a:ea typeface="M+ 1mn" panose="020B0509020204020204" pitchFamily="49" charset="-128"/>
              </a:rPr>
              <a:t>"&gt;</a:t>
            </a:r>
            <a:r>
              <a:rPr lang="ja-JP" altLang="en-US" sz="1400">
                <a:latin typeface="M+ 1mn" panose="020B0509020204020204" pitchFamily="49" charset="-128"/>
                <a:ea typeface="M+ 1mn" panose="020B0509020204020204" pitchFamily="49" charset="-128"/>
              </a:rPr>
              <a:t>表示する選択肢</a:t>
            </a:r>
            <a:r>
              <a:rPr lang="en-US" altLang="ja-JP" sz="1400">
                <a:latin typeface="M+ 1mn" panose="020B0509020204020204" pitchFamily="49" charset="-128"/>
                <a:ea typeface="M+ 1mn" panose="020B0509020204020204" pitchFamily="49" charset="-128"/>
              </a:rPr>
              <a:t>&lt;/option&gt;</a:t>
            </a:r>
          </a:p>
          <a:p>
            <a:r>
              <a:rPr lang="en-US" altLang="ja-JP" sz="1400">
                <a:latin typeface="M+ 1mn" panose="020B0509020204020204" pitchFamily="49" charset="-128"/>
                <a:ea typeface="M+ 1mn" panose="020B0509020204020204" pitchFamily="49" charset="-128"/>
              </a:rPr>
              <a:t>    &lt;option value="</a:t>
            </a:r>
            <a:r>
              <a:rPr lang="ja-JP" altLang="en-US" sz="1400">
                <a:latin typeface="M+ 1mn" panose="020B0509020204020204" pitchFamily="49" charset="-128"/>
                <a:ea typeface="M+ 1mn" panose="020B0509020204020204" pitchFamily="49" charset="-128"/>
              </a:rPr>
              <a:t>選択肢の値</a:t>
            </a:r>
            <a:r>
              <a:rPr lang="en-US" altLang="ja-JP" sz="1400">
                <a:latin typeface="M+ 1mn" panose="020B0509020204020204" pitchFamily="49" charset="-128"/>
                <a:ea typeface="M+ 1mn" panose="020B0509020204020204" pitchFamily="49" charset="-128"/>
              </a:rPr>
              <a:t>"&gt;</a:t>
            </a:r>
            <a:r>
              <a:rPr lang="ja-JP" altLang="en-US" sz="1400">
                <a:latin typeface="M+ 1mn" panose="020B0509020204020204" pitchFamily="49" charset="-128"/>
                <a:ea typeface="M+ 1mn" panose="020B0509020204020204" pitchFamily="49" charset="-128"/>
              </a:rPr>
              <a:t>表示する選択肢</a:t>
            </a:r>
            <a:r>
              <a:rPr lang="en-US" altLang="ja-JP" sz="1400">
                <a:latin typeface="M+ 1mn" panose="020B0509020204020204" pitchFamily="49" charset="-128"/>
                <a:ea typeface="M+ 1mn" panose="020B0509020204020204" pitchFamily="49" charset="-128"/>
              </a:rPr>
              <a:t>&lt;/option&gt;</a:t>
            </a:r>
          </a:p>
          <a:p>
            <a:r>
              <a:rPr lang="en-US" altLang="ja-JP" sz="1400">
                <a:latin typeface="M+ 1mn" panose="020B0509020204020204" pitchFamily="49" charset="-128"/>
                <a:ea typeface="M+ 1mn" panose="020B0509020204020204" pitchFamily="49" charset="-128"/>
              </a:rPr>
              <a:t>    …</a:t>
            </a:r>
          </a:p>
          <a:p>
            <a:r>
              <a:rPr lang="en-US" altLang="ja-JP" sz="1400">
                <a:latin typeface="M+ 1mn" panose="020B0509020204020204" pitchFamily="49" charset="-128"/>
                <a:ea typeface="M+ 1mn" panose="020B0509020204020204" pitchFamily="49" charset="-128"/>
              </a:rPr>
              <a:t>&lt;/select&gt;</a:t>
            </a:r>
            <a:endParaRPr lang="ja-JP" altLang="en-US" sz="1400" dirty="0">
              <a:latin typeface="M+ 1mn" panose="020B0509020204020204" pitchFamily="49" charset="-128"/>
              <a:ea typeface="M+ 1mn" panose="020B0509020204020204" pitchFamily="49" charset="-128"/>
            </a:endParaRPr>
          </a:p>
        </p:txBody>
      </p:sp>
      <p:pic>
        <p:nvPicPr>
          <p:cNvPr id="6" name="Picture 2">
            <a:extLst>
              <a:ext uri="{FF2B5EF4-FFF2-40B4-BE49-F238E27FC236}">
                <a16:creationId xmlns:a16="http://schemas.microsoft.com/office/drawing/2014/main" id="{EF38C4E3-BB33-0CA9-A994-C7A5004A77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80" t="4691" r="9632"/>
          <a:stretch/>
        </p:blipFill>
        <p:spPr bwMode="auto">
          <a:xfrm>
            <a:off x="7483896" y="3573016"/>
            <a:ext cx="1296144" cy="191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a:extLst>
              <a:ext uri="{FF2B5EF4-FFF2-40B4-BE49-F238E27FC236}">
                <a16:creationId xmlns:a16="http://schemas.microsoft.com/office/drawing/2014/main" id="{5D6761F0-E7A0-EBC9-C920-8EA453DF7B53}"/>
              </a:ext>
            </a:extLst>
          </p:cNvPr>
          <p:cNvSpPr/>
          <p:nvPr/>
        </p:nvSpPr>
        <p:spPr>
          <a:xfrm>
            <a:off x="1762695" y="3573016"/>
            <a:ext cx="5145248" cy="173769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a:latin typeface="M+ 1mn" panose="020B0509020204020204" pitchFamily="49" charset="-128"/>
                <a:ea typeface="M+ 1mn" panose="020B0509020204020204" pitchFamily="49" charset="-128"/>
              </a:rPr>
              <a:t>&lt;select&gt;</a:t>
            </a:r>
          </a:p>
          <a:p>
            <a:r>
              <a:rPr lang="ja-JP" altLang="en-US" sz="1400">
                <a:latin typeface="M+ 1mn" panose="020B0509020204020204" pitchFamily="49" charset="-128"/>
                <a:ea typeface="M+ 1mn" panose="020B0509020204020204" pitchFamily="49" charset="-128"/>
              </a:rPr>
              <a:t>    </a:t>
            </a:r>
            <a:r>
              <a:rPr lang="en-US" altLang="ja-JP" sz="1400">
                <a:latin typeface="M+ 1mn" panose="020B0509020204020204" pitchFamily="49" charset="-128"/>
                <a:ea typeface="M+ 1mn" panose="020B0509020204020204" pitchFamily="49" charset="-128"/>
              </a:rPr>
              <a:t>&lt;option value="1"&gt;AAA&lt;/option&gt;</a:t>
            </a:r>
          </a:p>
          <a:p>
            <a:r>
              <a:rPr lang="en-US" altLang="ja-JP" sz="1400">
                <a:latin typeface="M+ 1mn" panose="020B0509020204020204" pitchFamily="49" charset="-128"/>
                <a:ea typeface="M+ 1mn" panose="020B0509020204020204" pitchFamily="49" charset="-128"/>
              </a:rPr>
              <a:t>    &lt;option value="2"&gt;BBB&lt;/option&gt;</a:t>
            </a:r>
          </a:p>
          <a:p>
            <a:r>
              <a:rPr lang="en-US" altLang="ja-JP" sz="1400">
                <a:latin typeface="M+ 1mn" panose="020B0509020204020204" pitchFamily="49" charset="-128"/>
                <a:ea typeface="M+ 1mn" panose="020B0509020204020204" pitchFamily="49" charset="-128"/>
              </a:rPr>
              <a:t>    &lt;option value="3"&gt;CCC&lt;/option&gt;</a:t>
            </a:r>
          </a:p>
          <a:p>
            <a:r>
              <a:rPr lang="en-US" altLang="ja-JP" sz="1400">
                <a:latin typeface="M+ 1mn" panose="020B0509020204020204" pitchFamily="49" charset="-128"/>
                <a:ea typeface="M+ 1mn" panose="020B0509020204020204" pitchFamily="49" charset="-128"/>
              </a:rPr>
              <a:t>    &lt;option value="4"&gt;DDD&lt;/option&gt;</a:t>
            </a:r>
          </a:p>
          <a:p>
            <a:r>
              <a:rPr lang="en-US" altLang="ja-JP" sz="1400">
                <a:latin typeface="M+ 1mn" panose="020B0509020204020204" pitchFamily="49" charset="-128"/>
                <a:ea typeface="M+ 1mn" panose="020B0509020204020204" pitchFamily="49" charset="-128"/>
              </a:rPr>
              <a:t>&lt;/select&gt;</a:t>
            </a:r>
            <a:endParaRPr lang="ja-JP" altLang="en-US" sz="14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7598232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168</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9</a:t>
            </a:r>
            <a:r>
              <a:rPr kumimoji="1" lang="ja-JP" altLang="en-US" dirty="0"/>
              <a:t>章 フォーム</a:t>
            </a:r>
          </a:p>
        </p:txBody>
      </p:sp>
    </p:spTree>
    <p:extLst>
      <p:ext uri="{BB962C8B-B14F-4D97-AF65-F5344CB8AC3E}">
        <p14:creationId xmlns:p14="http://schemas.microsoft.com/office/powerpoint/2010/main" val="352726577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フォームの練習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169</a:t>
            </a:fld>
            <a:endParaRPr kumimoji="1" lang="ja-JP" altLang="en-US" dirty="0"/>
          </a:p>
        </p:txBody>
      </p:sp>
    </p:spTree>
    <p:extLst>
      <p:ext uri="{BB962C8B-B14F-4D97-AF65-F5344CB8AC3E}">
        <p14:creationId xmlns:p14="http://schemas.microsoft.com/office/powerpoint/2010/main" val="105773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a:t>エディター</a:t>
            </a:r>
            <a:endParaRPr lang="en-US" altLang="ja-JP" dirty="0"/>
          </a:p>
          <a:p>
            <a:pPr lvl="1"/>
            <a:r>
              <a:rPr lang="ja-JP" altLang="en-US" dirty="0"/>
              <a:t>プログラムを記述するため</a:t>
            </a:r>
            <a:r>
              <a:rPr lang="ja-JP" altLang="en-US"/>
              <a:t>のパネルです。</a:t>
            </a:r>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17</a:t>
            </a:fld>
            <a:endParaRPr kumimoji="1" lang="ja-JP" altLang="en-US" dirty="0"/>
          </a:p>
        </p:txBody>
      </p:sp>
      <p:pic>
        <p:nvPicPr>
          <p:cNvPr id="8" name="図 7">
            <a:extLst>
              <a:ext uri="{FF2B5EF4-FFF2-40B4-BE49-F238E27FC236}">
                <a16:creationId xmlns:a16="http://schemas.microsoft.com/office/drawing/2014/main" id="{196F0D83-B205-4DA7-94EB-049F8FA45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31" y="1988840"/>
            <a:ext cx="7429338" cy="2961791"/>
          </a:xfrm>
          <a:prstGeom prst="rect">
            <a:avLst/>
          </a:prstGeom>
          <a:ln>
            <a:solidFill>
              <a:schemeClr val="tx1"/>
            </a:solidFill>
          </a:ln>
        </p:spPr>
      </p:pic>
    </p:spTree>
    <p:extLst>
      <p:ext uri="{BB962C8B-B14F-4D97-AF65-F5344CB8AC3E}">
        <p14:creationId xmlns:p14="http://schemas.microsoft.com/office/powerpoint/2010/main" val="380888040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フォームの練習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dirty="0"/>
              <a:t>9</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8"/>
            <a:ext cx="7849567" cy="439790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en-US" altLang="ja-JP" sz="1600">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sz="1600">
                <a:solidFill>
                  <a:schemeClr val="tx1"/>
                </a:solidFill>
                <a:latin typeface="M+ 1mn" panose="020B0509020204020204" pitchFamily="49" charset="-128"/>
                <a:ea typeface="M+ 1mn" panose="020B0509020204020204" pitchFamily="49" charset="-128"/>
              </a:rPr>
              <a:t>        function showProfile() {</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テキストボックスの入力値を取得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let name = document.getElementById("name").value;</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名前：</a:t>
            </a:r>
            <a:r>
              <a:rPr lang="en-US" altLang="ja-JP" sz="1600">
                <a:solidFill>
                  <a:schemeClr val="tx1"/>
                </a:solidFill>
                <a:latin typeface="M+ 1mn" panose="020B0509020204020204" pitchFamily="49" charset="-128"/>
                <a:ea typeface="M+ 1mn" panose="020B0509020204020204" pitchFamily="49" charset="-128"/>
              </a:rPr>
              <a:t>" + name);</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チェックボックスのチェック状態を取得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let checked = document.getElementById("autoLogin").checked;</a:t>
            </a:r>
          </a:p>
          <a:p>
            <a:r>
              <a:rPr lang="en-US" altLang="ja-JP" sz="1600">
                <a:solidFill>
                  <a:schemeClr val="tx1"/>
                </a:solidFill>
                <a:latin typeface="M+ 1mn" panose="020B0509020204020204" pitchFamily="49" charset="-128"/>
                <a:ea typeface="M+ 1mn" panose="020B0509020204020204" pitchFamily="49" charset="-128"/>
              </a:rPr>
              <a:t>            if(checked) {</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自動ログイン：</a:t>
            </a:r>
            <a:r>
              <a:rPr lang="en-US" altLang="ja-JP" sz="1600">
                <a:solidFill>
                  <a:schemeClr val="tx1"/>
                </a:solidFill>
                <a:latin typeface="M+ 1mn" panose="020B0509020204020204" pitchFamily="49" charset="-128"/>
                <a:ea typeface="M+ 1mn" panose="020B0509020204020204" pitchFamily="49" charset="-128"/>
              </a:rPr>
              <a:t>ON");</a:t>
            </a:r>
          </a:p>
          <a:p>
            <a:r>
              <a:rPr lang="en-US" altLang="ja-JP" sz="1600">
                <a:solidFill>
                  <a:schemeClr val="tx1"/>
                </a:solidFill>
                <a:latin typeface="M+ 1mn" panose="020B0509020204020204" pitchFamily="49" charset="-128"/>
                <a:ea typeface="M+ 1mn" panose="020B0509020204020204" pitchFamily="49" charset="-128"/>
              </a:rPr>
              <a:t>            } else {</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自動ログイン：</a:t>
            </a:r>
            <a:r>
              <a:rPr lang="en-US" altLang="ja-JP" sz="1600">
                <a:solidFill>
                  <a:schemeClr val="tx1"/>
                </a:solidFill>
                <a:latin typeface="M+ 1mn" panose="020B0509020204020204" pitchFamily="49" charset="-128"/>
                <a:ea typeface="M+ 1mn" panose="020B0509020204020204" pitchFamily="49" charset="-128"/>
              </a:rPr>
              <a:t>OFF");</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solidFill>
                <a:latin typeface="M+ 1mn" panose="020B0509020204020204" pitchFamily="49" charset="-128"/>
                <a:ea typeface="M+ 1mn" panose="020B0509020204020204" pitchFamily="49" charset="-128"/>
              </a:rPr>
              <a:t>            // </a:t>
            </a:r>
            <a:r>
              <a:rPr lang="ja-JP" altLang="en-US" sz="1600">
                <a:solidFill>
                  <a:schemeClr val="tx1"/>
                </a:solidFill>
                <a:latin typeface="M+ 1mn" panose="020B0509020204020204" pitchFamily="49" charset="-128"/>
                <a:ea typeface="M+ 1mn" panose="020B0509020204020204" pitchFamily="49" charset="-128"/>
              </a:rPr>
              <a:t>ドロップダウンメニューのうち選択されている値を取得</a:t>
            </a:r>
          </a:p>
          <a:p>
            <a:r>
              <a:rPr lang="ja-JP" altLang="en-US" sz="1600">
                <a:solidFill>
                  <a:schemeClr val="tx1"/>
                </a:solidFill>
                <a:latin typeface="M+ 1mn" panose="020B0509020204020204" pitchFamily="49" charset="-128"/>
                <a:ea typeface="M+ 1mn" panose="020B0509020204020204" pitchFamily="49" charset="-128"/>
              </a:rPr>
              <a:t>            </a:t>
            </a:r>
            <a:r>
              <a:rPr lang="en-US" altLang="ja-JP" sz="1600">
                <a:solidFill>
                  <a:schemeClr val="tx1"/>
                </a:solidFill>
                <a:latin typeface="M+ 1mn" panose="020B0509020204020204" pitchFamily="49" charset="-128"/>
                <a:ea typeface="M+ 1mn" panose="020B0509020204020204" pitchFamily="49" charset="-128"/>
              </a:rPr>
              <a:t>let language = document.getElementById("languageList").value;</a:t>
            </a:r>
          </a:p>
          <a:p>
            <a:r>
              <a:rPr lang="en-US" altLang="ja-JP" sz="1600">
                <a:solidFill>
                  <a:schemeClr val="tx1"/>
                </a:solidFill>
                <a:latin typeface="M+ 1mn" panose="020B0509020204020204" pitchFamily="49" charset="-128"/>
                <a:ea typeface="M+ 1mn" panose="020B0509020204020204" pitchFamily="49" charset="-128"/>
              </a:rPr>
              <a:t>            alert("</a:t>
            </a:r>
            <a:r>
              <a:rPr lang="ja-JP" altLang="en-US" sz="1600">
                <a:solidFill>
                  <a:schemeClr val="tx1"/>
                </a:solidFill>
                <a:latin typeface="M+ 1mn" panose="020B0509020204020204" pitchFamily="49" charset="-128"/>
                <a:ea typeface="M+ 1mn" panose="020B0509020204020204" pitchFamily="49" charset="-128"/>
              </a:rPr>
              <a:t>言語設定：</a:t>
            </a:r>
            <a:r>
              <a:rPr lang="en-US" altLang="ja-JP" sz="1600">
                <a:solidFill>
                  <a:schemeClr val="tx1"/>
                </a:solidFill>
                <a:latin typeface="M+ 1mn" panose="020B0509020204020204" pitchFamily="49" charset="-128"/>
                <a:ea typeface="M+ 1mn" panose="020B0509020204020204" pitchFamily="49" charset="-128"/>
              </a:rPr>
              <a:t>" + language);</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9628592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フォームの練習</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フォームに値を入力後、完了ボタン</a:t>
            </a:r>
            <a:r>
              <a:rPr lang="ja-JP" altLang="en-US"/>
              <a:t>を押して下さい。</a:t>
            </a:r>
            <a:endParaRPr lang="en-US" altLang="ja-JP" dirty="0"/>
          </a:p>
          <a:p>
            <a:pPr lvl="1"/>
            <a:r>
              <a:rPr lang="en-US" altLang="ja-JP" dirty="0"/>
              <a:t>alert</a:t>
            </a:r>
            <a:r>
              <a:rPr lang="ja-JP" altLang="en-US" dirty="0"/>
              <a:t>に入力内容が表示</a:t>
            </a:r>
            <a:r>
              <a:rPr lang="ja-JP" altLang="en-US"/>
              <a:t>されれば成功です。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9</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171</a:t>
            </a:fld>
            <a:endParaRPr kumimoji="1" lang="ja-JP" altLang="en-US" dirty="0"/>
          </a:p>
        </p:txBody>
      </p:sp>
      <p:pic>
        <p:nvPicPr>
          <p:cNvPr id="7" name="図 6">
            <a:extLst>
              <a:ext uri="{FF2B5EF4-FFF2-40B4-BE49-F238E27FC236}">
                <a16:creationId xmlns:a16="http://schemas.microsoft.com/office/drawing/2014/main" id="{79930B9E-DAE2-4231-9AEC-576F2A64A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711" y="2708920"/>
            <a:ext cx="3228577" cy="854277"/>
          </a:xfrm>
          <a:prstGeom prst="rect">
            <a:avLst/>
          </a:prstGeom>
          <a:ln>
            <a:solidFill>
              <a:srgbClr val="646464"/>
            </a:solidFill>
          </a:ln>
        </p:spPr>
      </p:pic>
      <p:pic>
        <p:nvPicPr>
          <p:cNvPr id="9" name="図 8">
            <a:extLst>
              <a:ext uri="{FF2B5EF4-FFF2-40B4-BE49-F238E27FC236}">
                <a16:creationId xmlns:a16="http://schemas.microsoft.com/office/drawing/2014/main" id="{4C1587ED-AB5B-4DA6-947A-DCBAFCCCE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711" y="3682927"/>
            <a:ext cx="3246252" cy="883735"/>
          </a:xfrm>
          <a:prstGeom prst="rect">
            <a:avLst/>
          </a:prstGeom>
          <a:ln>
            <a:solidFill>
              <a:srgbClr val="646464"/>
            </a:solidFill>
          </a:ln>
        </p:spPr>
      </p:pic>
      <p:pic>
        <p:nvPicPr>
          <p:cNvPr id="11" name="図 10">
            <a:extLst>
              <a:ext uri="{FF2B5EF4-FFF2-40B4-BE49-F238E27FC236}">
                <a16:creationId xmlns:a16="http://schemas.microsoft.com/office/drawing/2014/main" id="{902746E8-3416-487E-A82B-CF21C30F8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711" y="4686393"/>
            <a:ext cx="3240360" cy="901409"/>
          </a:xfrm>
          <a:prstGeom prst="rect">
            <a:avLst/>
          </a:prstGeom>
          <a:ln>
            <a:solidFill>
              <a:srgbClr val="646464"/>
            </a:solidFill>
          </a:ln>
        </p:spPr>
      </p:pic>
    </p:spTree>
    <p:extLst>
      <p:ext uri="{BB962C8B-B14F-4D97-AF65-F5344CB8AC3E}">
        <p14:creationId xmlns:p14="http://schemas.microsoft.com/office/powerpoint/2010/main" val="284124578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10</a:t>
            </a:r>
            <a:r>
              <a:rPr lang="ja-JP" altLang="en-US" dirty="0"/>
              <a:t>章 いろいろな演算子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172</a:t>
            </a:fld>
            <a:endParaRPr kumimoji="1" lang="ja-JP" altLang="en-US" dirty="0"/>
          </a:p>
        </p:txBody>
      </p:sp>
    </p:spTree>
    <p:extLst>
      <p:ext uri="{BB962C8B-B14F-4D97-AF65-F5344CB8AC3E}">
        <p14:creationId xmlns:p14="http://schemas.microsoft.com/office/powerpoint/2010/main" val="406518850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ja-JP" altLang="en-US" dirty="0"/>
              <a:t>いろいろな演算子</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173</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10</a:t>
            </a:r>
            <a:r>
              <a:rPr kumimoji="1" lang="ja-JP" altLang="en-US" dirty="0"/>
              <a:t>章 </a:t>
            </a:r>
            <a:r>
              <a:rPr lang="ja-JP" altLang="en-US" dirty="0"/>
              <a:t>いろいろな演算子</a:t>
            </a:r>
          </a:p>
        </p:txBody>
      </p:sp>
    </p:spTree>
    <p:extLst>
      <p:ext uri="{BB962C8B-B14F-4D97-AF65-F5344CB8AC3E}">
        <p14:creationId xmlns:p14="http://schemas.microsoft.com/office/powerpoint/2010/main" val="14564524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演算子とは</a:t>
            </a:r>
            <a:endParaRPr lang="en-US" altLang="ja-JP" dirty="0"/>
          </a:p>
          <a:p>
            <a:pPr lvl="1"/>
            <a:r>
              <a:rPr lang="ja-JP" altLang="en-US" dirty="0"/>
              <a:t>足し算を行う「</a:t>
            </a:r>
            <a:r>
              <a:rPr lang="en-US" altLang="ja-JP" dirty="0"/>
              <a:t>+</a:t>
            </a:r>
            <a:r>
              <a:rPr lang="ja-JP" altLang="en-US" dirty="0"/>
              <a:t>」や、比較を行う「</a:t>
            </a:r>
            <a:r>
              <a:rPr lang="en-US" altLang="ja-JP" dirty="0"/>
              <a:t>==</a:t>
            </a:r>
            <a:r>
              <a:rPr lang="ja-JP" altLang="en-US" dirty="0"/>
              <a:t>」など</a:t>
            </a:r>
            <a:r>
              <a:rPr lang="ja-JP" altLang="en-US"/>
              <a:t>のことです。</a:t>
            </a:r>
            <a:endParaRPr lang="en-US" altLang="ja-JP" dirty="0"/>
          </a:p>
          <a:p>
            <a:pPr lvl="1"/>
            <a:r>
              <a:rPr lang="ja-JP" altLang="en-US" dirty="0"/>
              <a:t>演算子には幾つかの種類</a:t>
            </a:r>
            <a:r>
              <a:rPr lang="ja-JP" altLang="en-US"/>
              <a:t>があります。</a:t>
            </a:r>
            <a:endParaRPr lang="en-US" altLang="ja-JP" dirty="0"/>
          </a:p>
          <a:p>
            <a:pPr lvl="2"/>
            <a:r>
              <a:rPr lang="ja-JP" altLang="en-US" dirty="0"/>
              <a:t>四則演算子</a:t>
            </a:r>
            <a:endParaRPr lang="en-US" altLang="ja-JP" dirty="0"/>
          </a:p>
          <a:p>
            <a:pPr lvl="2"/>
            <a:r>
              <a:rPr lang="ja-JP" altLang="en-US" dirty="0"/>
              <a:t>論理演算子</a:t>
            </a:r>
            <a:endParaRPr lang="en-US" altLang="ja-JP" dirty="0"/>
          </a:p>
          <a:p>
            <a:pPr lvl="2"/>
            <a:r>
              <a:rPr lang="ja-JP" altLang="en-US" dirty="0"/>
              <a:t>複合代入演算子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174</a:t>
            </a:fld>
            <a:endParaRPr kumimoji="1" lang="ja-JP" altLang="en-US" dirty="0"/>
          </a:p>
        </p:txBody>
      </p:sp>
    </p:spTree>
    <p:extLst>
      <p:ext uri="{BB962C8B-B14F-4D97-AF65-F5344CB8AC3E}">
        <p14:creationId xmlns:p14="http://schemas.microsoft.com/office/powerpoint/2010/main" val="28769664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四則演算子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175</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2717956887"/>
              </p:ext>
            </p:extLst>
          </p:nvPr>
        </p:nvGraphicFramePr>
        <p:xfrm>
          <a:off x="527965" y="1268760"/>
          <a:ext cx="8088068" cy="2517753"/>
        </p:xfrm>
        <a:graphic>
          <a:graphicData uri="http://schemas.openxmlformats.org/drawingml/2006/table">
            <a:tbl>
              <a:tblPr firstRow="1" bandRow="1" bandCol="1">
                <a:tableStyleId>{7E9639D4-E3E2-4D34-9284-5A2195B3D0D7}</a:tableStyleId>
              </a:tblPr>
              <a:tblGrid>
                <a:gridCol w="1163715">
                  <a:extLst>
                    <a:ext uri="{9D8B030D-6E8A-4147-A177-3AD203B41FA5}">
                      <a16:colId xmlns:a16="http://schemas.microsoft.com/office/drawing/2014/main" val="2282474714"/>
                    </a:ext>
                  </a:extLst>
                </a:gridCol>
                <a:gridCol w="2515745">
                  <a:extLst>
                    <a:ext uri="{9D8B030D-6E8A-4147-A177-3AD203B41FA5}">
                      <a16:colId xmlns:a16="http://schemas.microsoft.com/office/drawing/2014/main" val="2851682634"/>
                    </a:ext>
                  </a:extLst>
                </a:gridCol>
                <a:gridCol w="2204304">
                  <a:extLst>
                    <a:ext uri="{9D8B030D-6E8A-4147-A177-3AD203B41FA5}">
                      <a16:colId xmlns:a16="http://schemas.microsoft.com/office/drawing/2014/main" val="1546128347"/>
                    </a:ext>
                  </a:extLst>
                </a:gridCol>
                <a:gridCol w="2204304">
                  <a:extLst>
                    <a:ext uri="{9D8B030D-6E8A-4147-A177-3AD203B41FA5}">
                      <a16:colId xmlns:a16="http://schemas.microsoft.com/office/drawing/2014/main" val="3455969736"/>
                    </a:ext>
                  </a:extLst>
                </a:gridCol>
              </a:tblGrid>
              <a:tr h="357753">
                <a:tc>
                  <a:txBody>
                    <a:bodyPr/>
                    <a:lstStyle/>
                    <a:p>
                      <a:pPr algn="ctr"/>
                      <a:r>
                        <a:rPr kumimoji="1" lang="ja-JP" altLang="en-US" sz="1400" dirty="0">
                          <a:latin typeface="M+ 1mn" panose="020B0509020204020204" pitchFamily="49" charset="-128"/>
                          <a:ea typeface="M+ 1mn" panose="020B0509020204020204" pitchFamily="49" charset="-128"/>
                        </a:rPr>
                        <a:t>演算子</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条件式の例</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結果</a:t>
                      </a:r>
                    </a:p>
                  </a:txBody>
                  <a:tcPr anchor="ctr"/>
                </a:tc>
                <a:extLst>
                  <a:ext uri="{0D108BD9-81ED-4DB2-BD59-A6C34878D82A}">
                    <a16:rowId xmlns:a16="http://schemas.microsoft.com/office/drawing/2014/main" val="1762061068"/>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t>
                      </a: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数値の加算</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1 + 1</a:t>
                      </a: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2</a:t>
                      </a:r>
                    </a:p>
                  </a:txBody>
                  <a:tcPr anchor="ctr"/>
                </a:tc>
                <a:extLst>
                  <a:ext uri="{0D108BD9-81ED-4DB2-BD59-A6C34878D82A}">
                    <a16:rowId xmlns:a16="http://schemas.microsoft.com/office/drawing/2014/main" val="3611147804"/>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文字列の結合</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"Hello" + "World"</a:t>
                      </a:r>
                    </a:p>
                  </a:txBody>
                  <a:tcPr anchor="ctr"/>
                </a:tc>
                <a:tc>
                  <a:txBody>
                    <a:bodyPr/>
                    <a:lstStyle/>
                    <a:p>
                      <a:r>
                        <a:rPr kumimoji="1" lang="en-US" altLang="ja-JP" sz="1400" dirty="0">
                          <a:latin typeface="M+ 1mn" panose="020B0509020204020204" pitchFamily="49" charset="-128"/>
                          <a:ea typeface="M+ 1mn" panose="020B0509020204020204" pitchFamily="49" charset="-128"/>
                        </a:rPr>
                        <a:t>"HelloWorld"</a:t>
                      </a:r>
                    </a:p>
                  </a:txBody>
                  <a:tcPr anchor="ctr"/>
                </a:tc>
                <a:extLst>
                  <a:ext uri="{0D108BD9-81ED-4DB2-BD59-A6C34878D82A}">
                    <a16:rowId xmlns:a16="http://schemas.microsoft.com/office/drawing/2014/main" val="2231182597"/>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数値の減産</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2 - 1</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a:t>
                      </a:r>
                      <a:endParaRPr kumimoji="1" lang="ja-JP" altLang="en-US"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2730659991"/>
                  </a:ext>
                </a:extLst>
              </a:tr>
              <a:tr h="432000">
                <a:tc>
                  <a:txBody>
                    <a:bodyPr/>
                    <a:lstStyle/>
                    <a:p>
                      <a:pPr algn="ctr"/>
                      <a:r>
                        <a:rPr kumimoji="1" lang="ja-JP" altLang="en-US" sz="1400" dirty="0">
                          <a:latin typeface="M+ 1mn" panose="020B0509020204020204" pitchFamily="49" charset="-128"/>
                          <a:ea typeface="M+ 1mn" panose="020B0509020204020204" pitchFamily="49" charset="-128"/>
                        </a:rPr>
                        <a:t>*</a:t>
                      </a: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数値の乗算</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2 * 2</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4</a:t>
                      </a:r>
                      <a:endParaRPr kumimoji="1" lang="ja-JP" altLang="en-US"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4071691958"/>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数値の除算</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10 / 2</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5</a:t>
                      </a:r>
                      <a:endParaRPr kumimoji="1" lang="ja-JP" altLang="en-US"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3881725466"/>
                  </a:ext>
                </a:extLst>
              </a:tr>
            </a:tbl>
          </a:graphicData>
        </a:graphic>
      </p:graphicFrame>
    </p:spTree>
    <p:extLst>
      <p:ext uri="{BB962C8B-B14F-4D97-AF65-F5344CB8AC3E}">
        <p14:creationId xmlns:p14="http://schemas.microsoft.com/office/powerpoint/2010/main" val="1997483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ja-JP" altLang="en-US" dirty="0"/>
              <a:t>論理演算子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176</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670339835"/>
              </p:ext>
            </p:extLst>
          </p:nvPr>
        </p:nvGraphicFramePr>
        <p:xfrm>
          <a:off x="527965" y="1268760"/>
          <a:ext cx="7776592" cy="1758691"/>
        </p:xfrm>
        <a:graphic>
          <a:graphicData uri="http://schemas.openxmlformats.org/drawingml/2006/table">
            <a:tbl>
              <a:tblPr firstRow="1" bandRow="1">
                <a:tableStyleId>{7E9639D4-E3E2-4D34-9284-5A2195B3D0D7}</a:tableStyleId>
              </a:tblPr>
              <a:tblGrid>
                <a:gridCol w="1224000">
                  <a:extLst>
                    <a:ext uri="{9D8B030D-6E8A-4147-A177-3AD203B41FA5}">
                      <a16:colId xmlns:a16="http://schemas.microsoft.com/office/drawing/2014/main" val="2282474714"/>
                    </a:ext>
                  </a:extLst>
                </a:gridCol>
                <a:gridCol w="2664296">
                  <a:extLst>
                    <a:ext uri="{9D8B030D-6E8A-4147-A177-3AD203B41FA5}">
                      <a16:colId xmlns:a16="http://schemas.microsoft.com/office/drawing/2014/main" val="2851682634"/>
                    </a:ext>
                  </a:extLst>
                </a:gridCol>
                <a:gridCol w="2664296">
                  <a:extLst>
                    <a:ext uri="{9D8B030D-6E8A-4147-A177-3AD203B41FA5}">
                      <a16:colId xmlns:a16="http://schemas.microsoft.com/office/drawing/2014/main" val="1546128347"/>
                    </a:ext>
                  </a:extLst>
                </a:gridCol>
                <a:gridCol w="1224000">
                  <a:extLst>
                    <a:ext uri="{9D8B030D-6E8A-4147-A177-3AD203B41FA5}">
                      <a16:colId xmlns:a16="http://schemas.microsoft.com/office/drawing/2014/main" val="3455969736"/>
                    </a:ext>
                  </a:extLst>
                </a:gridCol>
              </a:tblGrid>
              <a:tr h="357753">
                <a:tc>
                  <a:txBody>
                    <a:bodyPr/>
                    <a:lstStyle/>
                    <a:p>
                      <a:pPr algn="ctr"/>
                      <a:r>
                        <a:rPr kumimoji="1" lang="ja-JP" altLang="en-US" sz="1400" dirty="0">
                          <a:latin typeface="M+ 1mn" panose="020B0509020204020204" pitchFamily="49" charset="-128"/>
                          <a:ea typeface="M+ 1mn" panose="020B0509020204020204" pitchFamily="49" charset="-128"/>
                        </a:rPr>
                        <a:t>演算子</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条件式の例</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結果</a:t>
                      </a:r>
                    </a:p>
                  </a:txBody>
                  <a:tcPr anchor="ctr"/>
                </a:tc>
                <a:extLst>
                  <a:ext uri="{0D108BD9-81ED-4DB2-BD59-A6C34878D82A}">
                    <a16:rowId xmlns:a16="http://schemas.microsoft.com/office/drawing/2014/main" val="1762061068"/>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&amp;&amp;</a:t>
                      </a: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 </a:t>
                      </a:r>
                      <a:r>
                        <a:rPr kumimoji="1" lang="en-US" altLang="ja-JP" sz="1400" dirty="0">
                          <a:latin typeface="M+ 1mn" panose="020B0509020204020204" pitchFamily="49" charset="-128"/>
                          <a:ea typeface="M+ 1mn" panose="020B0509020204020204" pitchFamily="49" charset="-128"/>
                        </a:rPr>
                        <a:t>2</a:t>
                      </a:r>
                      <a:r>
                        <a:rPr kumimoji="1" lang="ja-JP" altLang="en-US" sz="1400" dirty="0" err="1">
                          <a:latin typeface="M+ 1mn" panose="020B0509020204020204" pitchFamily="49" charset="-128"/>
                          <a:ea typeface="M+ 1mn" panose="020B0509020204020204" pitchFamily="49" charset="-128"/>
                        </a:rPr>
                        <a:t>つの</a:t>
                      </a:r>
                      <a:r>
                        <a:rPr kumimoji="1" lang="ja-JP" altLang="en-US" sz="1400" dirty="0">
                          <a:latin typeface="M+ 1mn" panose="020B0509020204020204" pitchFamily="49" charset="-128"/>
                          <a:ea typeface="M+ 1mn" panose="020B0509020204020204" pitchFamily="49" charset="-128"/>
                        </a:rPr>
                        <a:t>条件式がどちらも </a:t>
                      </a:r>
                      <a:r>
                        <a:rPr kumimoji="1" lang="en-US" altLang="ja-JP" sz="1400" dirty="0">
                          <a:latin typeface="M+ 1mn" panose="020B0509020204020204" pitchFamily="49" charset="-128"/>
                          <a:ea typeface="M+ 1mn" panose="020B0509020204020204" pitchFamily="49" charset="-128"/>
                        </a:rPr>
                        <a:t>true</a:t>
                      </a:r>
                      <a:r>
                        <a:rPr kumimoji="1" lang="ja-JP" altLang="en-US" sz="1400" dirty="0">
                          <a:latin typeface="M+ 1mn" panose="020B0509020204020204" pitchFamily="49" charset="-128"/>
                          <a:ea typeface="M+ 1mn" panose="020B0509020204020204" pitchFamily="49" charset="-128"/>
                        </a:rPr>
                        <a:t>の場合は</a:t>
                      </a:r>
                      <a:r>
                        <a:rPr kumimoji="1" lang="en-US" altLang="ja-JP" sz="1400" dirty="0">
                          <a:latin typeface="M+ 1mn" panose="020B0509020204020204" pitchFamily="49" charset="-128"/>
                          <a:ea typeface="M+ 1mn" panose="020B0509020204020204" pitchFamily="49" charset="-128"/>
                        </a:rPr>
                        <a:t>true </a:t>
                      </a: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1 == 1 &amp;&amp; 2 == 2</a:t>
                      </a: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true</a:t>
                      </a:r>
                    </a:p>
                  </a:txBody>
                  <a:tcPr anchor="ctr"/>
                </a:tc>
                <a:extLst>
                  <a:ext uri="{0D108BD9-81ED-4DB2-BD59-A6C34878D82A}">
                    <a16:rowId xmlns:a16="http://schemas.microsoft.com/office/drawing/2014/main" val="3611147804"/>
                  </a:ext>
                </a:extLst>
              </a:tr>
              <a:tr h="432000">
                <a:tc>
                  <a:txBody>
                    <a:bodyPr/>
                    <a:lstStyle/>
                    <a:p>
                      <a:pPr algn="ct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２つの条件式のどちらかが </a:t>
                      </a:r>
                      <a:r>
                        <a:rPr kumimoji="1" lang="en-US" altLang="ja-JP" sz="1400" dirty="0">
                          <a:latin typeface="M+ 1mn" panose="020B0509020204020204" pitchFamily="49" charset="-128"/>
                          <a:ea typeface="M+ 1mn" panose="020B0509020204020204" pitchFamily="49" charset="-128"/>
                        </a:rPr>
                        <a:t>true</a:t>
                      </a:r>
                      <a:r>
                        <a:rPr kumimoji="1" lang="ja-JP" altLang="en-US" sz="1400" dirty="0">
                          <a:latin typeface="M+ 1mn" panose="020B0509020204020204" pitchFamily="49" charset="-128"/>
                          <a:ea typeface="M+ 1mn" panose="020B0509020204020204" pitchFamily="49" charset="-128"/>
                        </a:rPr>
                        <a:t>の場合は</a:t>
                      </a:r>
                      <a:r>
                        <a:rPr kumimoji="1" lang="en-US" altLang="ja-JP" sz="1400" dirty="0">
                          <a:latin typeface="M+ 1mn" panose="020B0509020204020204" pitchFamily="49" charset="-128"/>
                          <a:ea typeface="M+ 1mn" panose="020B0509020204020204" pitchFamily="49" charset="-128"/>
                        </a:rPr>
                        <a:t>true</a:t>
                      </a:r>
                    </a:p>
                  </a:txBody>
                  <a:tcPr anchor="ctr"/>
                </a:tc>
                <a:tc>
                  <a:txBody>
                    <a:bodyPr/>
                    <a:lstStyle/>
                    <a:p>
                      <a:r>
                        <a:rPr kumimoji="1" lang="en-US" altLang="ja-JP" sz="1400" dirty="0">
                          <a:latin typeface="M+ 1mn" panose="020B0509020204020204" pitchFamily="49" charset="-128"/>
                          <a:ea typeface="M+ 1mn" panose="020B0509020204020204" pitchFamily="49" charset="-128"/>
                        </a:rPr>
                        <a:t>1 == 2 || 2 == 2</a:t>
                      </a:r>
                    </a:p>
                  </a:txBody>
                  <a:tcPr anchor="ctr"/>
                </a:tc>
                <a:tc>
                  <a:txBody>
                    <a:bodyPr/>
                    <a:lstStyle/>
                    <a:p>
                      <a:r>
                        <a:rPr kumimoji="1" lang="en-US" altLang="ja-JP" sz="1400" dirty="0">
                          <a:latin typeface="M+ 1mn" panose="020B0509020204020204" pitchFamily="49" charset="-128"/>
                          <a:ea typeface="M+ 1mn" panose="020B0509020204020204" pitchFamily="49" charset="-128"/>
                        </a:rPr>
                        <a:t>true</a:t>
                      </a:r>
                    </a:p>
                  </a:txBody>
                  <a:tcPr anchor="ctr"/>
                </a:tc>
                <a:extLst>
                  <a:ext uri="{0D108BD9-81ED-4DB2-BD59-A6C34878D82A}">
                    <a16:rowId xmlns:a16="http://schemas.microsoft.com/office/drawing/2014/main" val="2231182597"/>
                  </a:ext>
                </a:extLst>
              </a:tr>
            </a:tbl>
          </a:graphicData>
        </a:graphic>
      </p:graphicFrame>
    </p:spTree>
    <p:extLst>
      <p:ext uri="{BB962C8B-B14F-4D97-AF65-F5344CB8AC3E}">
        <p14:creationId xmlns:p14="http://schemas.microsoft.com/office/powerpoint/2010/main" val="13109434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zh-TW" altLang="en-US" dirty="0"/>
              <a:t>複合代入演算子</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177</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262411330"/>
              </p:ext>
            </p:extLst>
          </p:nvPr>
        </p:nvGraphicFramePr>
        <p:xfrm>
          <a:off x="527965" y="1268760"/>
          <a:ext cx="7776592" cy="3966248"/>
        </p:xfrm>
        <a:graphic>
          <a:graphicData uri="http://schemas.openxmlformats.org/drawingml/2006/table">
            <a:tbl>
              <a:tblPr firstRow="1" bandRow="1" bandCol="1">
                <a:tableStyleId>{7E9639D4-E3E2-4D34-9284-5A2195B3D0D7}</a:tableStyleId>
              </a:tblPr>
              <a:tblGrid>
                <a:gridCol w="1224000">
                  <a:extLst>
                    <a:ext uri="{9D8B030D-6E8A-4147-A177-3AD203B41FA5}">
                      <a16:colId xmlns:a16="http://schemas.microsoft.com/office/drawing/2014/main" val="2282474714"/>
                    </a:ext>
                  </a:extLst>
                </a:gridCol>
                <a:gridCol w="2532003">
                  <a:extLst>
                    <a:ext uri="{9D8B030D-6E8A-4147-A177-3AD203B41FA5}">
                      <a16:colId xmlns:a16="http://schemas.microsoft.com/office/drawing/2014/main" val="2851682634"/>
                    </a:ext>
                  </a:extLst>
                </a:gridCol>
                <a:gridCol w="1728192">
                  <a:extLst>
                    <a:ext uri="{9D8B030D-6E8A-4147-A177-3AD203B41FA5}">
                      <a16:colId xmlns:a16="http://schemas.microsoft.com/office/drawing/2014/main" val="1546128347"/>
                    </a:ext>
                  </a:extLst>
                </a:gridCol>
                <a:gridCol w="2292397">
                  <a:extLst>
                    <a:ext uri="{9D8B030D-6E8A-4147-A177-3AD203B41FA5}">
                      <a16:colId xmlns:a16="http://schemas.microsoft.com/office/drawing/2014/main" val="3455969736"/>
                    </a:ext>
                  </a:extLst>
                </a:gridCol>
              </a:tblGrid>
              <a:tr h="357753">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演算子</a:t>
                      </a: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概要</a:t>
                      </a: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使用例</a:t>
                      </a: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結果（</a:t>
                      </a:r>
                      <a:r>
                        <a:rPr kumimoji="1" lang="en-US" altLang="ja-JP" sz="1400" dirty="0">
                          <a:latin typeface="M+ 1mn" panose="020B0509020204020204" pitchFamily="49" charset="-128"/>
                          <a:ea typeface="M+ 1mn" panose="020B0509020204020204" pitchFamily="49" charset="-128"/>
                        </a:rPr>
                        <a:t>a </a:t>
                      </a:r>
                      <a:r>
                        <a:rPr kumimoji="1" lang="ja-JP" altLang="en-US" sz="1400" dirty="0">
                          <a:latin typeface="M+ 1mn" panose="020B0509020204020204" pitchFamily="49" charset="-128"/>
                          <a:ea typeface="M+ 1mn" panose="020B0509020204020204" pitchFamily="49" charset="-128"/>
                        </a:rPr>
                        <a:t>の値）</a:t>
                      </a:r>
                    </a:p>
                  </a:txBody>
                  <a:tcPr anchor="ctr"/>
                </a:tc>
                <a:extLst>
                  <a:ext uri="{0D108BD9-81ED-4DB2-BD59-A6C34878D82A}">
                    <a16:rowId xmlns:a16="http://schemas.microsoft.com/office/drawing/2014/main" val="1762061068"/>
                  </a:ext>
                </a:extLst>
              </a:tr>
              <a:tr h="684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 左辺の値に右辺の値を加算したものを代入</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1;</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2; </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3</a:t>
                      </a:r>
                    </a:p>
                  </a:txBody>
                  <a:tcPr anchor="ctr"/>
                </a:tc>
                <a:extLst>
                  <a:ext uri="{0D108BD9-81ED-4DB2-BD59-A6C34878D82A}">
                    <a16:rowId xmlns:a16="http://schemas.microsoft.com/office/drawing/2014/main" val="3611147804"/>
                  </a:ext>
                </a:extLst>
              </a:tr>
              <a:tr h="432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左辺の値から右辺の値を減算したものを代入</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5;</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2;</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3</a:t>
                      </a:r>
                    </a:p>
                  </a:txBody>
                  <a:tcPr anchor="ctr"/>
                </a:tc>
                <a:extLst>
                  <a:ext uri="{0D108BD9-81ED-4DB2-BD59-A6C34878D82A}">
                    <a16:rowId xmlns:a16="http://schemas.microsoft.com/office/drawing/2014/main" val="2231182597"/>
                  </a:ext>
                </a:extLst>
              </a:tr>
              <a:tr h="432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左辺の値に右辺の値を乗算したものを代入</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3;</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2;</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6</a:t>
                      </a:r>
                    </a:p>
                  </a:txBody>
                  <a:tcPr anchor="ctr"/>
                </a:tc>
                <a:extLst>
                  <a:ext uri="{0D108BD9-81ED-4DB2-BD59-A6C34878D82A}">
                    <a16:rowId xmlns:a16="http://schemas.microsoft.com/office/drawing/2014/main" val="2343754159"/>
                  </a:ext>
                </a:extLst>
              </a:tr>
              <a:tr h="432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 左辺の値を右辺の値で除算したものを代入</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10;</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2;</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5</a:t>
                      </a:r>
                    </a:p>
                  </a:txBody>
                  <a:tcPr anchor="ctr"/>
                </a:tc>
                <a:extLst>
                  <a:ext uri="{0D108BD9-81ED-4DB2-BD59-A6C34878D82A}">
                    <a16:rowId xmlns:a16="http://schemas.microsoft.com/office/drawing/2014/main" val="2419469798"/>
                  </a:ext>
                </a:extLst>
              </a:tr>
              <a:tr h="432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変数に</a:t>
                      </a:r>
                      <a:r>
                        <a:rPr kumimoji="1" lang="en-US" altLang="ja-JP" sz="1400" dirty="0">
                          <a:latin typeface="M+ 1mn" panose="020B0509020204020204" pitchFamily="49" charset="-128"/>
                          <a:ea typeface="M+ 1mn" panose="020B0509020204020204" pitchFamily="49" charset="-128"/>
                        </a:rPr>
                        <a:t>1</a:t>
                      </a:r>
                      <a:r>
                        <a:rPr kumimoji="1" lang="ja-JP" altLang="en-US" sz="1400" dirty="0">
                          <a:latin typeface="M+ 1mn" panose="020B0509020204020204" pitchFamily="49" charset="-128"/>
                          <a:ea typeface="M+ 1mn" panose="020B0509020204020204" pitchFamily="49" charset="-128"/>
                        </a:rPr>
                        <a:t>加算する（インク リメント）</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1;</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2</a:t>
                      </a:r>
                    </a:p>
                  </a:txBody>
                  <a:tcPr anchor="ctr"/>
                </a:tc>
                <a:extLst>
                  <a:ext uri="{0D108BD9-81ED-4DB2-BD59-A6C34878D82A}">
                    <a16:rowId xmlns:a16="http://schemas.microsoft.com/office/drawing/2014/main" val="3280301952"/>
                  </a:ext>
                </a:extLst>
              </a:tr>
              <a:tr h="432000">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algn="l">
                        <a:lnSpc>
                          <a:spcPts val="2000"/>
                        </a:lnSpc>
                        <a:spcBef>
                          <a:spcPts val="0"/>
                        </a:spcBef>
                      </a:pPr>
                      <a:r>
                        <a:rPr kumimoji="1" lang="ja-JP" altLang="en-US" sz="1400" dirty="0">
                          <a:latin typeface="M+ 1mn" panose="020B0509020204020204" pitchFamily="49" charset="-128"/>
                          <a:ea typeface="M+ 1mn" panose="020B0509020204020204" pitchFamily="49" charset="-128"/>
                        </a:rPr>
                        <a:t>変数から</a:t>
                      </a:r>
                      <a:r>
                        <a:rPr kumimoji="1" lang="en-US" altLang="ja-JP" sz="1400" dirty="0">
                          <a:latin typeface="M+ 1mn" panose="020B0509020204020204" pitchFamily="49" charset="-128"/>
                          <a:ea typeface="M+ 1mn" panose="020B0509020204020204" pitchFamily="49" charset="-128"/>
                        </a:rPr>
                        <a:t>1</a:t>
                      </a:r>
                      <a:r>
                        <a:rPr kumimoji="1" lang="ja-JP" altLang="en-US" sz="1400" dirty="0">
                          <a:latin typeface="M+ 1mn" panose="020B0509020204020204" pitchFamily="49" charset="-128"/>
                          <a:ea typeface="M+ 1mn" panose="020B0509020204020204" pitchFamily="49" charset="-128"/>
                        </a:rPr>
                        <a:t>減算する（デク リメント）</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 = 1;</a:t>
                      </a:r>
                    </a:p>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a--;</a:t>
                      </a:r>
                    </a:p>
                  </a:txBody>
                  <a:tcPr anchor="ctr"/>
                </a:tc>
                <a:tc>
                  <a:txBody>
                    <a:bodyPr/>
                    <a:lstStyle/>
                    <a:p>
                      <a:pPr marL="0" algn="l">
                        <a:lnSpc>
                          <a:spcPts val="2000"/>
                        </a:lnSpc>
                        <a:spcBef>
                          <a:spcPts val="0"/>
                        </a:spcBef>
                      </a:pPr>
                      <a:r>
                        <a:rPr kumimoji="1" lang="en-US" altLang="ja-JP" sz="1400" dirty="0">
                          <a:latin typeface="M+ 1mn" panose="020B0509020204020204" pitchFamily="49" charset="-128"/>
                          <a:ea typeface="M+ 1mn" panose="020B0509020204020204" pitchFamily="49" charset="-128"/>
                        </a:rPr>
                        <a:t>0</a:t>
                      </a:r>
                    </a:p>
                  </a:txBody>
                  <a:tcPr anchor="ctr"/>
                </a:tc>
                <a:extLst>
                  <a:ext uri="{0D108BD9-81ED-4DB2-BD59-A6C34878D82A}">
                    <a16:rowId xmlns:a16="http://schemas.microsoft.com/office/drawing/2014/main" val="1001063902"/>
                  </a:ext>
                </a:extLst>
              </a:tr>
            </a:tbl>
          </a:graphicData>
        </a:graphic>
      </p:graphicFrame>
    </p:spTree>
    <p:extLst>
      <p:ext uri="{BB962C8B-B14F-4D97-AF65-F5344CB8AC3E}">
        <p14:creationId xmlns:p14="http://schemas.microsoft.com/office/powerpoint/2010/main" val="379026988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いろいろな演算子</a:t>
            </a:r>
          </a:p>
        </p:txBody>
      </p:sp>
      <p:sp>
        <p:nvSpPr>
          <p:cNvPr id="5" name="コンテンツ プレースホルダー 4"/>
          <p:cNvSpPr>
            <a:spLocks noGrp="1"/>
          </p:cNvSpPr>
          <p:nvPr>
            <p:ph idx="1"/>
          </p:nvPr>
        </p:nvSpPr>
        <p:spPr/>
        <p:txBody>
          <a:bodyPr/>
          <a:lstStyle/>
          <a:p>
            <a:r>
              <a:rPr lang="en-US" altLang="zh-TW" dirty="0"/>
              <a:t>BMI </a:t>
            </a:r>
            <a:r>
              <a:rPr lang="ja-JP" altLang="en-US" dirty="0"/>
              <a:t>の</a:t>
            </a:r>
            <a:r>
              <a:rPr lang="zh-TW" altLang="en-US" dirty="0"/>
              <a:t>求</a:t>
            </a:r>
            <a:r>
              <a:rPr lang="ja-JP" altLang="en-US" dirty="0"/>
              <a:t>め</a:t>
            </a:r>
            <a:r>
              <a:rPr lang="zh-TW" altLang="en-US" dirty="0"/>
              <a:t>方</a:t>
            </a:r>
            <a:endParaRPr lang="en-US" altLang="zh-TW" dirty="0"/>
          </a:p>
          <a:p>
            <a:pPr lvl="1"/>
            <a:r>
              <a:rPr lang="ja-JP" altLang="en-US" dirty="0"/>
              <a:t>四則演算子と論理演算子で</a:t>
            </a:r>
            <a:r>
              <a:rPr lang="en-US" altLang="ja-JP" dirty="0"/>
              <a:t>BMI </a:t>
            </a:r>
            <a:r>
              <a:rPr lang="ja-JP" altLang="en-US" dirty="0"/>
              <a:t>計算</a:t>
            </a:r>
            <a:r>
              <a:rPr lang="ja-JP" altLang="en-US"/>
              <a:t>を行います。</a:t>
            </a:r>
            <a:endParaRPr lang="en-US" altLang="ja-JP" dirty="0"/>
          </a:p>
          <a:p>
            <a:pPr lvl="1"/>
            <a:r>
              <a:rPr lang="en-US" altLang="ja-JP" dirty="0"/>
              <a:t>BMI</a:t>
            </a:r>
            <a:r>
              <a:rPr lang="ja-JP" altLang="en-US" dirty="0"/>
              <a:t>は身長と体重から求める</a:t>
            </a:r>
            <a:r>
              <a:rPr lang="ja-JP" altLang="en-US"/>
              <a:t>体格指数です。</a:t>
            </a:r>
            <a:endParaRPr lang="en-US" altLang="ja-JP" dirty="0"/>
          </a:p>
          <a:p>
            <a:pPr lvl="1"/>
            <a:r>
              <a:rPr lang="ja-JP" altLang="en-US" dirty="0"/>
              <a:t>痩せ・標準体重・肥満などの判定</a:t>
            </a:r>
            <a:r>
              <a:rPr lang="ja-JP" altLang="en-US"/>
              <a:t>が行えます。</a:t>
            </a:r>
            <a:endParaRPr lang="en-US" altLang="ja-JP"/>
          </a:p>
          <a:p>
            <a:pPr lvl="1"/>
            <a:r>
              <a:rPr lang="ja-JP" altLang="en-US"/>
              <a:t>計算式：</a:t>
            </a:r>
            <a:endParaRPr lang="en-US" altLang="ja-JP"/>
          </a:p>
          <a:p>
            <a:pPr lvl="1"/>
            <a:endParaRPr lang="en-US" altLang="ja-JP"/>
          </a:p>
          <a:p>
            <a:pPr lvl="1"/>
            <a:endParaRPr lang="en-US" altLang="ja-JP"/>
          </a:p>
          <a:p>
            <a:pPr lvl="1"/>
            <a:endParaRPr lang="en-US" altLang="ja-JP"/>
          </a:p>
          <a:p>
            <a:pPr lvl="1"/>
            <a:r>
              <a:rPr lang="ja-JP" altLang="en-US"/>
              <a:t>計算例：身長</a:t>
            </a:r>
            <a:r>
              <a:rPr lang="en-US" altLang="ja-JP"/>
              <a:t>170cm</a:t>
            </a:r>
            <a:r>
              <a:rPr lang="ja-JP" altLang="en-US"/>
              <a:t>、体重</a:t>
            </a:r>
            <a:r>
              <a:rPr lang="en-US" altLang="ja-JP"/>
              <a:t>60Kg</a:t>
            </a:r>
            <a:r>
              <a:rPr lang="ja-JP" altLang="en-US"/>
              <a:t>の人の場合</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178</a:t>
            </a:fld>
            <a:endParaRPr kumimoji="1" lang="ja-JP" altLang="en-US" dirty="0"/>
          </a:p>
        </p:txBody>
      </p:sp>
      <p:sp>
        <p:nvSpPr>
          <p:cNvPr id="6" name="テキスト ボックス 5"/>
          <p:cNvSpPr txBox="1"/>
          <p:nvPr/>
        </p:nvSpPr>
        <p:spPr>
          <a:xfrm>
            <a:off x="1616410" y="3942827"/>
            <a:ext cx="5335115" cy="307777"/>
          </a:xfrm>
          <a:prstGeom prst="rect">
            <a:avLst/>
          </a:prstGeom>
          <a:noFill/>
        </p:spPr>
        <p:txBody>
          <a:bodyPr wrap="none" rtlCol="0">
            <a:spAutoFit/>
          </a:bodyPr>
          <a:lstStyle/>
          <a:p>
            <a:r>
              <a:rPr kumimoji="1" lang="en-US" altLang="ja-JP" sz="1400" dirty="0">
                <a:latin typeface="+mn-ea"/>
              </a:rPr>
              <a:t>※</a:t>
            </a:r>
            <a:r>
              <a:rPr kumimoji="1" lang="ja-JP" altLang="en-US" sz="1400" dirty="0">
                <a:latin typeface="+mn-ea"/>
              </a:rPr>
              <a:t>体重の単位は</a:t>
            </a:r>
            <a:r>
              <a:rPr kumimoji="1" lang="en-US" altLang="ja-JP" sz="1400" dirty="0">
                <a:latin typeface="+mn-ea"/>
              </a:rPr>
              <a:t>kg</a:t>
            </a:r>
            <a:r>
              <a:rPr kumimoji="1" lang="ja-JP" altLang="en-US" sz="1400" dirty="0" err="1">
                <a:latin typeface="+mn-ea"/>
              </a:rPr>
              <a:t>、</a:t>
            </a:r>
            <a:r>
              <a:rPr kumimoji="1" lang="ja-JP" altLang="en-US" sz="1400" dirty="0">
                <a:latin typeface="+mn-ea"/>
              </a:rPr>
              <a:t>身長の単位は</a:t>
            </a:r>
            <a:r>
              <a:rPr kumimoji="1" lang="en-US" altLang="ja-JP" sz="1400" dirty="0">
                <a:latin typeface="+mn-ea"/>
              </a:rPr>
              <a:t>m</a:t>
            </a:r>
            <a:r>
              <a:rPr kumimoji="1" lang="ja-JP" altLang="en-US" sz="1400" dirty="0">
                <a:latin typeface="+mn-ea"/>
              </a:rPr>
              <a:t>（</a:t>
            </a:r>
            <a:r>
              <a:rPr kumimoji="1" lang="en-US" altLang="ja-JP" sz="1400" dirty="0">
                <a:latin typeface="+mn-ea"/>
              </a:rPr>
              <a:t>cm</a:t>
            </a:r>
            <a:r>
              <a:rPr kumimoji="1" lang="ja-JP" altLang="en-US" sz="1400" dirty="0">
                <a:latin typeface="+mn-ea"/>
              </a:rPr>
              <a:t>ではないことに注意）</a:t>
            </a:r>
          </a:p>
        </p:txBody>
      </p:sp>
      <p:sp>
        <p:nvSpPr>
          <p:cNvPr id="15" name="正方形/長方形 14">
            <a:extLst>
              <a:ext uri="{FF2B5EF4-FFF2-40B4-BE49-F238E27FC236}">
                <a16:creationId xmlns:a16="http://schemas.microsoft.com/office/drawing/2014/main" id="{2F1E6742-A6A1-4631-96AB-F2C888A01DFA}"/>
              </a:ext>
            </a:extLst>
          </p:cNvPr>
          <p:cNvSpPr/>
          <p:nvPr/>
        </p:nvSpPr>
        <p:spPr>
          <a:xfrm>
            <a:off x="1654725" y="3138209"/>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体重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身長</a:t>
            </a:r>
            <a:r>
              <a:rPr lang="en-US" altLang="ja-JP">
                <a:latin typeface="M+ 1mn" panose="020B0509020204020204" pitchFamily="49" charset="-128"/>
                <a:ea typeface="M+ 1mn" panose="020B0509020204020204" pitchFamily="49" charset="-128"/>
              </a:rPr>
              <a:t>²)</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5D1C680A-D528-4E49-88F4-F330FBEDB2E0}"/>
              </a:ext>
            </a:extLst>
          </p:cNvPr>
          <p:cNvSpPr/>
          <p:nvPr/>
        </p:nvSpPr>
        <p:spPr>
          <a:xfrm>
            <a:off x="1649517" y="5013176"/>
            <a:ext cx="4589772"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60 ÷ (1.7²) = 20.761...</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8026875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179</a:t>
            </a:fld>
            <a:endParaRPr kumimoji="1" lang="ja-JP" altLang="en-US" dirty="0"/>
          </a:p>
        </p:txBody>
      </p:sp>
      <p:sp>
        <p:nvSpPr>
          <p:cNvPr id="3" name="コンテンツ プレースホルダー 2"/>
          <p:cNvSpPr>
            <a:spLocks noGrp="1"/>
          </p:cNvSpPr>
          <p:nvPr>
            <p:ph sz="quarter" idx="17"/>
          </p:nvPr>
        </p:nvSpPr>
        <p:spPr/>
        <p:txBody>
          <a:bodyPr/>
          <a:lstStyle/>
          <a:p>
            <a:r>
              <a:rPr kumimoji="1" lang="ja-JP" altLang="en-US" dirty="0"/>
              <a:t>第</a:t>
            </a:r>
            <a:r>
              <a:rPr kumimoji="1" lang="en-US" altLang="ja-JP" dirty="0"/>
              <a:t>10</a:t>
            </a:r>
            <a:r>
              <a:rPr lang="ja-JP" altLang="en-US" dirty="0"/>
              <a:t>章 いろいろな演算子</a:t>
            </a:r>
          </a:p>
        </p:txBody>
      </p:sp>
    </p:spTree>
    <p:extLst>
      <p:ext uri="{BB962C8B-B14F-4D97-AF65-F5344CB8AC3E}">
        <p14:creationId xmlns:p14="http://schemas.microsoft.com/office/powerpoint/2010/main" val="317534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メニューバー</a:t>
            </a:r>
            <a:endParaRPr lang="en-US" altLang="ja-JP" dirty="0"/>
          </a:p>
          <a:p>
            <a:pPr lvl="1"/>
            <a:r>
              <a:rPr lang="ja-JP" altLang="en-US" sz="1400"/>
              <a:t>保存</a:t>
            </a:r>
            <a:endParaRPr lang="en-US" altLang="ja-JP" sz="1400" dirty="0"/>
          </a:p>
          <a:p>
            <a:pPr lvl="2"/>
            <a:r>
              <a:rPr lang="ja-JP" altLang="en-US" sz="1400"/>
              <a:t>エディタの編集内容を保存します。</a:t>
            </a:r>
            <a:endParaRPr lang="en-US" altLang="ja-JP" sz="1400"/>
          </a:p>
          <a:p>
            <a:pPr lvl="1"/>
            <a:r>
              <a:rPr lang="ja-JP" altLang="en-US" sz="1400"/>
              <a:t>元に戻す＆やり直し</a:t>
            </a:r>
            <a:endParaRPr lang="en-US" altLang="ja-JP" sz="1400"/>
          </a:p>
          <a:p>
            <a:pPr lvl="2"/>
            <a:r>
              <a:rPr lang="ja-JP" altLang="en-US" sz="1400"/>
              <a:t>編集内容を一つ戻したり戻した編集内容をやり直したりします。</a:t>
            </a:r>
            <a:endParaRPr lang="en-US" altLang="ja-JP" sz="1400"/>
          </a:p>
          <a:p>
            <a:pPr lvl="1"/>
            <a:r>
              <a:rPr lang="ja-JP" altLang="en-US" sz="1400"/>
              <a:t>編集</a:t>
            </a:r>
            <a:endParaRPr lang="en-US" altLang="ja-JP" sz="1400"/>
          </a:p>
          <a:p>
            <a:pPr lvl="2"/>
            <a:r>
              <a:rPr lang="ja-JP" altLang="en-US" sz="1400"/>
              <a:t>エディタの編集に関する機能があります。</a:t>
            </a:r>
            <a:endParaRPr lang="en-US" altLang="ja-JP" sz="1400"/>
          </a:p>
          <a:p>
            <a:pPr lvl="1"/>
            <a:r>
              <a:rPr lang="ja-JP" altLang="en-US" sz="1400"/>
              <a:t>表示</a:t>
            </a:r>
            <a:endParaRPr lang="en-US" altLang="ja-JP" sz="1400"/>
          </a:p>
          <a:p>
            <a:pPr lvl="2"/>
            <a:r>
              <a:rPr lang="en-US" altLang="ja-JP" sz="1400"/>
              <a:t>IDE</a:t>
            </a:r>
            <a:r>
              <a:rPr lang="ja-JP" altLang="en-US" sz="1400"/>
              <a:t>の表示に関する機能があります。</a:t>
            </a:r>
            <a:endParaRPr lang="en-US" altLang="ja-JP" sz="1400"/>
          </a:p>
          <a:p>
            <a:pPr lvl="1"/>
            <a:r>
              <a:rPr lang="ja-JP" altLang="en-US" sz="1400"/>
              <a:t>プロジェクト</a:t>
            </a:r>
            <a:endParaRPr lang="en-US" altLang="ja-JP" sz="1400"/>
          </a:p>
          <a:p>
            <a:pPr lvl="2"/>
            <a:r>
              <a:rPr lang="ja-JP" altLang="en-US" sz="1400"/>
              <a:t>プロジェクトの公開などに関する機能があります。</a:t>
            </a:r>
            <a:endParaRPr lang="en-US" altLang="ja-JP" sz="1400"/>
          </a:p>
          <a:p>
            <a:pPr lvl="1"/>
            <a:r>
              <a:rPr lang="ja-JP" altLang="en-US" sz="1400"/>
              <a:t>ツール</a:t>
            </a:r>
            <a:endParaRPr lang="en-US" altLang="ja-JP" sz="1400"/>
          </a:p>
          <a:p>
            <a:pPr lvl="2"/>
            <a:r>
              <a:rPr lang="ja-JP" altLang="en-US" sz="1400"/>
              <a:t>お絵かきや録音などの機能があります</a:t>
            </a:r>
            <a:endParaRPr lang="en-US" altLang="ja-JP" sz="1400"/>
          </a:p>
          <a:p>
            <a:pPr lvl="1"/>
            <a:r>
              <a:rPr lang="ja-JP" altLang="en-US" sz="1400"/>
              <a:t>授業</a:t>
            </a:r>
            <a:endParaRPr lang="en-US" altLang="ja-JP" sz="1400"/>
          </a:p>
          <a:p>
            <a:pPr lvl="2"/>
            <a:r>
              <a:rPr lang="ja-JP" altLang="en-US" sz="1400"/>
              <a:t>授業でよく使う、課題提出に関する機能などのショートカットがまとまっています。</a:t>
            </a:r>
            <a:endParaRPr lang="en-US" altLang="ja-JP" sz="1400"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18</a:t>
            </a:fld>
            <a:endParaRPr kumimoji="1" lang="ja-JP" altLang="en-US" dirty="0"/>
          </a:p>
        </p:txBody>
      </p:sp>
      <p:pic>
        <p:nvPicPr>
          <p:cNvPr id="7" name="図 6">
            <a:extLst>
              <a:ext uri="{FF2B5EF4-FFF2-40B4-BE49-F238E27FC236}">
                <a16:creationId xmlns:a16="http://schemas.microsoft.com/office/drawing/2014/main" id="{AA037661-7558-F587-837B-69FAC0DA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683962"/>
            <a:ext cx="5220626" cy="310298"/>
          </a:xfrm>
          <a:prstGeom prst="rect">
            <a:avLst/>
          </a:prstGeom>
          <a:ln>
            <a:solidFill>
              <a:schemeClr val="tx1"/>
            </a:solidFill>
          </a:ln>
        </p:spPr>
      </p:pic>
    </p:spTree>
    <p:extLst>
      <p:ext uri="{BB962C8B-B14F-4D97-AF65-F5344CB8AC3E}">
        <p14:creationId xmlns:p14="http://schemas.microsoft.com/office/powerpoint/2010/main" val="35192443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】BMI</a:t>
            </a:r>
            <a:r>
              <a:rPr lang="ja-JP" altLang="en-US"/>
              <a:t>計算</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180</a:t>
            </a:fld>
            <a:endParaRPr kumimoji="1" lang="ja-JP" altLang="en-US" dirty="0"/>
          </a:p>
        </p:txBody>
      </p:sp>
    </p:spTree>
    <p:extLst>
      <p:ext uri="{BB962C8B-B14F-4D97-AF65-F5344CB8AC3E}">
        <p14:creationId xmlns:p14="http://schemas.microsoft.com/office/powerpoint/2010/main" val="15162687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】BMI</a:t>
            </a:r>
            <a:r>
              <a:rPr lang="ja-JP" altLang="en-US"/>
              <a:t>計算</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10</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466849" y="468000"/>
            <a:ext cx="7849567" cy="612000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200">
                <a:solidFill>
                  <a:schemeClr val="tx1">
                    <a:lumMod val="50000"/>
                    <a:lumOff val="50000"/>
                  </a:schemeClr>
                </a:solidFill>
                <a:latin typeface="M+ 1mn" panose="020B0509020204020204" pitchFamily="49" charset="-128"/>
                <a:ea typeface="M+ 1mn" panose="020B0509020204020204" pitchFamily="49" charset="-128"/>
              </a:rPr>
              <a:t> &lt;script&gt;</a:t>
            </a:r>
          </a:p>
          <a:p>
            <a:r>
              <a:rPr lang="en-US" altLang="ja-JP" sz="1400">
                <a:solidFill>
                  <a:schemeClr val="tx1"/>
                </a:solidFill>
                <a:latin typeface="M+ 1mn" panose="020B0509020204020204" pitchFamily="49" charset="-128"/>
                <a:ea typeface="M+ 1mn" panose="020B0509020204020204" pitchFamily="49" charset="-128"/>
              </a:rPr>
              <a:t>        function calc() {</a:t>
            </a:r>
          </a:p>
          <a:p>
            <a:r>
              <a:rPr lang="en-US" altLang="ja-JP" sz="1400">
                <a:solidFill>
                  <a:schemeClr val="tx1"/>
                </a:solidFill>
                <a:latin typeface="M+ 1mn" panose="020B0509020204020204" pitchFamily="49" charset="-128"/>
                <a:ea typeface="M+ 1mn" panose="020B0509020204020204" pitchFamily="49" charset="-128"/>
              </a:rPr>
              <a:t>            //  </a:t>
            </a:r>
            <a:r>
              <a:rPr lang="ja-JP" altLang="en-US" sz="1400">
                <a:solidFill>
                  <a:schemeClr val="tx1"/>
                </a:solidFill>
                <a:latin typeface="M+ 1mn" panose="020B0509020204020204" pitchFamily="49" charset="-128"/>
                <a:ea typeface="M+ 1mn" panose="020B0509020204020204" pitchFamily="49" charset="-128"/>
              </a:rPr>
              <a:t>身長を取得</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let height = document.getElementById("height").value;</a:t>
            </a:r>
          </a:p>
          <a:p>
            <a:r>
              <a:rPr lang="en-US" altLang="ja-JP" sz="1400">
                <a:solidFill>
                  <a:schemeClr val="tx1"/>
                </a:solidFill>
                <a:latin typeface="M+ 1mn" panose="020B0509020204020204" pitchFamily="49" charset="-128"/>
                <a:ea typeface="M+ 1mn" panose="020B0509020204020204" pitchFamily="49" charset="-128"/>
              </a:rPr>
              <a:t>            // cm</a:t>
            </a:r>
            <a:r>
              <a:rPr lang="ja-JP" altLang="en-US" sz="1400">
                <a:solidFill>
                  <a:schemeClr val="tx1"/>
                </a:solidFill>
                <a:latin typeface="M+ 1mn" panose="020B0509020204020204" pitchFamily="49" charset="-128"/>
                <a:ea typeface="M+ 1mn" panose="020B0509020204020204" pitchFamily="49" charset="-128"/>
              </a:rPr>
              <a:t>から</a:t>
            </a:r>
            <a:r>
              <a:rPr lang="en-US" altLang="ja-JP" sz="1400">
                <a:solidFill>
                  <a:schemeClr val="tx1"/>
                </a:solidFill>
                <a:latin typeface="M+ 1mn" panose="020B0509020204020204" pitchFamily="49" charset="-128"/>
                <a:ea typeface="M+ 1mn" panose="020B0509020204020204" pitchFamily="49" charset="-128"/>
              </a:rPr>
              <a:t>m</a:t>
            </a:r>
            <a:r>
              <a:rPr lang="ja-JP" altLang="en-US" sz="1400">
                <a:solidFill>
                  <a:schemeClr val="tx1"/>
                </a:solidFill>
                <a:latin typeface="M+ 1mn" panose="020B0509020204020204" pitchFamily="49" charset="-128"/>
                <a:ea typeface="M+ 1mn" panose="020B0509020204020204" pitchFamily="49" charset="-128"/>
              </a:rPr>
              <a:t>に変換</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height = height / 100;</a:t>
            </a:r>
          </a:p>
          <a:p>
            <a:r>
              <a:rPr lang="en-US" altLang="ja-JP" sz="1400">
                <a:solidFill>
                  <a:schemeClr val="tx1"/>
                </a:solidFill>
                <a:latin typeface="M+ 1mn" panose="020B0509020204020204" pitchFamily="49" charset="-128"/>
                <a:ea typeface="M+ 1mn" panose="020B0509020204020204" pitchFamily="49" charset="-128"/>
              </a:rPr>
              <a:t>            // </a:t>
            </a:r>
            <a:r>
              <a:rPr lang="ja-JP" altLang="en-US" sz="1400">
                <a:solidFill>
                  <a:schemeClr val="tx1"/>
                </a:solidFill>
                <a:latin typeface="M+ 1mn" panose="020B0509020204020204" pitchFamily="49" charset="-128"/>
                <a:ea typeface="M+ 1mn" panose="020B0509020204020204" pitchFamily="49" charset="-128"/>
              </a:rPr>
              <a:t>体重を取得</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let weight = document.getElementById("weight").value;</a:t>
            </a:r>
          </a:p>
          <a:p>
            <a:r>
              <a:rPr lang="en-US" altLang="ja-JP" sz="1400">
                <a:solidFill>
                  <a:schemeClr val="tx1"/>
                </a:solidFill>
                <a:latin typeface="M+ 1mn" panose="020B0509020204020204" pitchFamily="49" charset="-128"/>
                <a:ea typeface="M+ 1mn" panose="020B0509020204020204" pitchFamily="49" charset="-128"/>
              </a:rPr>
              <a:t>            // BMI</a:t>
            </a:r>
            <a:r>
              <a:rPr lang="ja-JP" altLang="en-US" sz="1400">
                <a:solidFill>
                  <a:schemeClr val="tx1"/>
                </a:solidFill>
                <a:latin typeface="M+ 1mn" panose="020B0509020204020204" pitchFamily="49" charset="-128"/>
                <a:ea typeface="M+ 1mn" panose="020B0509020204020204" pitchFamily="49" charset="-128"/>
              </a:rPr>
              <a:t>を求める</a:t>
            </a:r>
          </a:p>
          <a:p>
            <a:r>
              <a:rPr lang="ja-JP" altLang="en-US" sz="1400">
                <a:solidFill>
                  <a:schemeClr val="tx1"/>
                </a:solidFill>
                <a:latin typeface="M+ 1mn" panose="020B0509020204020204" pitchFamily="49" charset="-128"/>
                <a:ea typeface="M+ 1mn" panose="020B0509020204020204" pitchFamily="49" charset="-128"/>
              </a:rPr>
              <a:t>            </a:t>
            </a:r>
            <a:r>
              <a:rPr lang="en-US" altLang="ja-JP" sz="1400">
                <a:solidFill>
                  <a:schemeClr val="tx1"/>
                </a:solidFill>
                <a:latin typeface="M+ 1mn" panose="020B0509020204020204" pitchFamily="49" charset="-128"/>
                <a:ea typeface="M+ 1mn" panose="020B0509020204020204" pitchFamily="49" charset="-128"/>
              </a:rPr>
              <a:t>let bmi = weight / (height * height);</a:t>
            </a:r>
          </a:p>
          <a:p>
            <a:r>
              <a:rPr lang="en-US" altLang="ja-JP" sz="1400">
                <a:solidFill>
                  <a:schemeClr val="tx1"/>
                </a:solidFill>
                <a:latin typeface="M+ 1mn" panose="020B0509020204020204" pitchFamily="49" charset="-128"/>
                <a:ea typeface="M+ 1mn" panose="020B0509020204020204" pitchFamily="49" charset="-128"/>
              </a:rPr>
              <a:t>            document.getElementById("bmi").innerHTML = "BMI : " + bmi;</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400">
                <a:solidFill>
                  <a:schemeClr val="tx1"/>
                </a:solidFill>
                <a:latin typeface="M+ 1mn" panose="020B0509020204020204" pitchFamily="49" charset="-128"/>
                <a:ea typeface="M+ 1mn" panose="020B0509020204020204" pitchFamily="49" charset="-128"/>
              </a:rPr>
              <a:t>            var message = "</a:t>
            </a:r>
            <a:r>
              <a:rPr lang="ja-JP" altLang="en-US" sz="1400">
                <a:solidFill>
                  <a:schemeClr val="tx1"/>
                </a:solidFill>
                <a:latin typeface="M+ 1mn" panose="020B0509020204020204" pitchFamily="49" charset="-128"/>
                <a:ea typeface="M+ 1mn" panose="020B0509020204020204" pitchFamily="49" charset="-128"/>
              </a:rPr>
              <a:t>あなたは</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if(bmi &lt; 18.5)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低体重</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痩せ型</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18.5 &amp;&amp; bmi &lt; 25)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普通体重です。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25 &amp;&amp; bmi &lt; 30)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(1</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30 &amp;&amp; bmi &lt; 35)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(2</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35 &amp;&amp; bmi &lt; 40)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(3</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 else if (bmi &gt;= 40) {</a:t>
            </a:r>
          </a:p>
          <a:p>
            <a:r>
              <a:rPr lang="en-US" altLang="ja-JP" sz="1400">
                <a:solidFill>
                  <a:schemeClr val="tx1"/>
                </a:solidFill>
                <a:latin typeface="M+ 1mn" panose="020B0509020204020204" pitchFamily="49" charset="-128"/>
                <a:ea typeface="M+ 1mn" panose="020B0509020204020204" pitchFamily="49" charset="-128"/>
              </a:rPr>
              <a:t>                message += "</a:t>
            </a:r>
            <a:r>
              <a:rPr lang="ja-JP" altLang="en-US" sz="1400">
                <a:solidFill>
                  <a:schemeClr val="tx1"/>
                </a:solidFill>
                <a:latin typeface="M+ 1mn" panose="020B0509020204020204" pitchFamily="49" charset="-128"/>
                <a:ea typeface="M+ 1mn" panose="020B0509020204020204" pitchFamily="49" charset="-128"/>
              </a:rPr>
              <a:t>肥満</a:t>
            </a:r>
            <a:r>
              <a:rPr lang="en-US" altLang="ja-JP" sz="1400">
                <a:solidFill>
                  <a:schemeClr val="tx1"/>
                </a:solidFill>
                <a:latin typeface="M+ 1mn" panose="020B0509020204020204" pitchFamily="49" charset="-128"/>
                <a:ea typeface="M+ 1mn" panose="020B0509020204020204" pitchFamily="49" charset="-128"/>
              </a:rPr>
              <a:t>(4</a:t>
            </a:r>
            <a:r>
              <a:rPr lang="ja-JP" altLang="en-US" sz="1400">
                <a:solidFill>
                  <a:schemeClr val="tx1"/>
                </a:solidFill>
                <a:latin typeface="M+ 1mn" panose="020B0509020204020204" pitchFamily="49" charset="-128"/>
                <a:ea typeface="M+ 1mn" panose="020B0509020204020204" pitchFamily="49" charset="-128"/>
              </a:rPr>
              <a:t>度</a:t>
            </a:r>
            <a:r>
              <a:rPr lang="en-US" altLang="ja-JP" sz="1400">
                <a:solidFill>
                  <a:schemeClr val="tx1"/>
                </a:solidFill>
                <a:latin typeface="M+ 1mn" panose="020B0509020204020204" pitchFamily="49" charset="-128"/>
                <a:ea typeface="M+ 1mn" panose="020B0509020204020204" pitchFamily="49" charset="-128"/>
              </a:rPr>
              <a:t>)</a:t>
            </a:r>
            <a:r>
              <a:rPr lang="ja-JP" altLang="en-US" sz="1400">
                <a:solidFill>
                  <a:schemeClr val="tx1"/>
                </a:solidFill>
                <a:latin typeface="M+ 1mn" panose="020B0509020204020204" pitchFamily="49" charset="-128"/>
                <a:ea typeface="M+ 1mn" panose="020B0509020204020204" pitchFamily="49" charset="-128"/>
              </a:rPr>
              <a:t>です。</a:t>
            </a:r>
            <a:r>
              <a:rPr lang="en-US" altLang="ja-JP" sz="1400">
                <a:solidFill>
                  <a:schemeClr val="tx1"/>
                </a:solidFill>
                <a:latin typeface="M+ 1mn" panose="020B0509020204020204" pitchFamily="49" charset="-128"/>
                <a:ea typeface="M+ 1mn" panose="020B0509020204020204" pitchFamily="49" charset="-128"/>
              </a:rPr>
              <a:t>";</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400">
                <a:solidFill>
                  <a:schemeClr val="tx1"/>
                </a:solidFill>
                <a:latin typeface="M+ 1mn" panose="020B0509020204020204" pitchFamily="49" charset="-128"/>
                <a:ea typeface="M+ 1mn" panose="020B0509020204020204" pitchFamily="49" charset="-128"/>
              </a:rPr>
              <a:t>            document.getElementById("message").innerHTML = message;</a:t>
            </a:r>
          </a:p>
          <a:p>
            <a:r>
              <a:rPr lang="en-US" altLang="ja-JP" sz="1400">
                <a:solidFill>
                  <a:schemeClr val="tx1"/>
                </a:solidFill>
                <a:latin typeface="M+ 1mn" panose="020B0509020204020204" pitchFamily="49" charset="-128"/>
                <a:ea typeface="M+ 1mn" panose="020B0509020204020204" pitchFamily="49" charset="-128"/>
              </a:rPr>
              <a:t>        }</a:t>
            </a:r>
          </a:p>
          <a:p>
            <a:r>
              <a:rPr lang="en-US" altLang="ja-JP" sz="12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2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1126452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】BMI</a:t>
            </a:r>
            <a:r>
              <a:rPr lang="ja-JP" altLang="en-US"/>
              <a:t>計算</a:t>
            </a:r>
            <a:endParaRPr lang="ja-JP" altLang="en-US" dirty="0"/>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a:t>フォームに値を入力して下さい。</a:t>
            </a:r>
            <a:endParaRPr lang="en-US" altLang="ja-JP"/>
          </a:p>
          <a:p>
            <a:pPr lvl="1"/>
            <a:r>
              <a:rPr lang="ja-JP" altLang="en-US"/>
              <a:t>次に、計算ボタンを押して下さい。</a:t>
            </a:r>
            <a:endParaRPr lang="en-US" altLang="ja-JP"/>
          </a:p>
          <a:p>
            <a:pPr lvl="1"/>
            <a:r>
              <a:rPr lang="ja-JP" altLang="en-US"/>
              <a:t>画面に</a:t>
            </a:r>
            <a:r>
              <a:rPr lang="en-US" altLang="ja-JP"/>
              <a:t>BMI</a:t>
            </a:r>
            <a:r>
              <a:rPr lang="ja-JP" altLang="en-US"/>
              <a:t>が表示されれば成功です。</a:t>
            </a:r>
            <a:endParaRPr lang="en-US" altLang="ja-JP"/>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10</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182</a:t>
            </a:fld>
            <a:endParaRPr kumimoji="1" lang="ja-JP" altLang="en-US" dirty="0"/>
          </a:p>
        </p:txBody>
      </p:sp>
      <p:pic>
        <p:nvPicPr>
          <p:cNvPr id="7" name="図 6">
            <a:extLst>
              <a:ext uri="{FF2B5EF4-FFF2-40B4-BE49-F238E27FC236}">
                <a16:creationId xmlns:a16="http://schemas.microsoft.com/office/drawing/2014/main" id="{F827B7A0-F4A6-4FB4-A661-D34FC15B3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300" y="2636912"/>
            <a:ext cx="2001326" cy="3805800"/>
          </a:xfrm>
          <a:prstGeom prst="rect">
            <a:avLst/>
          </a:prstGeom>
          <a:ln>
            <a:solidFill>
              <a:srgbClr val="646464"/>
            </a:solidFill>
          </a:ln>
        </p:spPr>
      </p:pic>
    </p:spTree>
    <p:extLst>
      <p:ext uri="{BB962C8B-B14F-4D97-AF65-F5344CB8AC3E}">
        <p14:creationId xmlns:p14="http://schemas.microsoft.com/office/powerpoint/2010/main" val="7790265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11</a:t>
            </a:r>
            <a:r>
              <a:rPr lang="ja-JP" altLang="en-US" dirty="0"/>
              <a:t>章 配列</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183</a:t>
            </a:fld>
            <a:endParaRPr kumimoji="1" lang="ja-JP" altLang="en-US" dirty="0"/>
          </a:p>
        </p:txBody>
      </p:sp>
    </p:spTree>
    <p:extLst>
      <p:ext uri="{BB962C8B-B14F-4D97-AF65-F5344CB8AC3E}">
        <p14:creationId xmlns:p14="http://schemas.microsoft.com/office/powerpoint/2010/main" val="29055499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配列</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184</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11</a:t>
            </a:r>
            <a:r>
              <a:rPr kumimoji="1" lang="ja-JP" altLang="en-US" dirty="0"/>
              <a:t>章 配列</a:t>
            </a:r>
          </a:p>
        </p:txBody>
      </p:sp>
    </p:spTree>
    <p:extLst>
      <p:ext uri="{BB962C8B-B14F-4D97-AF65-F5344CB8AC3E}">
        <p14:creationId xmlns:p14="http://schemas.microsoft.com/office/powerpoint/2010/main" val="18381297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p>
        </p:txBody>
      </p:sp>
      <p:sp>
        <p:nvSpPr>
          <p:cNvPr id="5" name="コンテンツ プレースホルダー 4"/>
          <p:cNvSpPr>
            <a:spLocks noGrp="1"/>
          </p:cNvSpPr>
          <p:nvPr>
            <p:ph idx="1"/>
          </p:nvPr>
        </p:nvSpPr>
        <p:spPr/>
        <p:txBody>
          <a:bodyPr/>
          <a:lstStyle/>
          <a:p>
            <a:r>
              <a:rPr lang="ja-JP" altLang="en-US" dirty="0"/>
              <a:t>配列</a:t>
            </a:r>
            <a:r>
              <a:rPr lang="ja-JP" altLang="en-US"/>
              <a:t>とは①</a:t>
            </a:r>
            <a:endParaRPr lang="en-US" altLang="ja-JP" dirty="0"/>
          </a:p>
          <a:p>
            <a:pPr lvl="1"/>
            <a:r>
              <a:rPr lang="ja-JP" altLang="en-US" dirty="0"/>
              <a:t>複数のデータを一括で管理するため</a:t>
            </a:r>
            <a:r>
              <a:rPr lang="ja-JP" altLang="en-US"/>
              <a:t>の仕組みです。</a:t>
            </a:r>
            <a:endParaRPr lang="en-US" altLang="ja-JP" dirty="0"/>
          </a:p>
          <a:p>
            <a:pPr lvl="2"/>
            <a:r>
              <a:rPr lang="ja-JP" altLang="en-US" dirty="0"/>
              <a:t>変数という箱に仕切りで部屋を</a:t>
            </a:r>
            <a:r>
              <a:rPr lang="ja-JP" altLang="en-US"/>
              <a:t>作るイメージです。</a:t>
            </a:r>
            <a:endParaRPr lang="en-US" altLang="ja-JP" dirty="0"/>
          </a:p>
          <a:p>
            <a:pPr lvl="2"/>
            <a:r>
              <a:rPr lang="ja-JP" altLang="en-US" dirty="0"/>
              <a:t>この部屋のことを「要素」</a:t>
            </a:r>
            <a:r>
              <a:rPr lang="ja-JP" altLang="en-US"/>
              <a:t>と呼びます。</a:t>
            </a:r>
            <a:endParaRPr lang="en-US" altLang="ja-JP" dirty="0"/>
          </a:p>
          <a:p>
            <a:pPr lvl="2"/>
            <a:r>
              <a:rPr lang="ja-JP" altLang="en-US" dirty="0"/>
              <a:t>要素には文字や数字、また配列などを</a:t>
            </a:r>
            <a:r>
              <a:rPr lang="ja-JP" altLang="en-US"/>
              <a:t>格納できます。</a:t>
            </a:r>
            <a:endParaRPr lang="en-US" altLang="ja-JP"/>
          </a:p>
          <a:p>
            <a:pPr lvl="1"/>
            <a:r>
              <a:rPr lang="ja-JP" altLang="en-US"/>
              <a:t>文法：配列の作成</a:t>
            </a:r>
            <a:endParaRPr lang="en-US" altLang="ja-JP"/>
          </a:p>
          <a:p>
            <a:pPr lvl="1"/>
            <a:endParaRPr lang="en-US" altLang="ja-JP"/>
          </a:p>
          <a:p>
            <a:pPr lvl="1"/>
            <a:endParaRPr lang="en-US" altLang="ja-JP"/>
          </a:p>
          <a:p>
            <a:pPr lvl="1"/>
            <a:r>
              <a:rPr lang="ja-JP" altLang="en-US"/>
              <a:t>記述例：配列作成の記述例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185</a:t>
            </a:fld>
            <a:endParaRPr kumimoji="1" lang="ja-JP" altLang="en-US" dirty="0"/>
          </a:p>
        </p:txBody>
      </p:sp>
      <p:sp>
        <p:nvSpPr>
          <p:cNvPr id="6" name="正方形/長方形 5">
            <a:extLst>
              <a:ext uri="{FF2B5EF4-FFF2-40B4-BE49-F238E27FC236}">
                <a16:creationId xmlns:a16="http://schemas.microsoft.com/office/drawing/2014/main" id="{051A60EC-CCA9-4AC4-4F09-282CF9027FA1}"/>
              </a:ext>
            </a:extLst>
          </p:cNvPr>
          <p:cNvSpPr/>
          <p:nvPr/>
        </p:nvSpPr>
        <p:spPr>
          <a:xfrm>
            <a:off x="1712459" y="3645024"/>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a:t>
            </a:r>
            <a:r>
              <a:rPr lang="ja-JP" altLang="en-US">
                <a:latin typeface="M+ 1mn" panose="020B0509020204020204" pitchFamily="49" charset="-128"/>
                <a:ea typeface="M+ 1mn" panose="020B0509020204020204" pitchFamily="49" charset="-128"/>
              </a:rPr>
              <a:t>配列名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1,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2, </a:t>
            </a:r>
            <a:r>
              <a:rPr lang="ja-JP" altLang="en-US">
                <a:latin typeface="M+ 1mn" panose="020B0509020204020204" pitchFamily="49" charset="-128"/>
                <a:ea typeface="M+ 1mn" panose="020B0509020204020204" pitchFamily="49" charset="-128"/>
              </a:rPr>
              <a:t>要素</a:t>
            </a:r>
            <a:r>
              <a:rPr lang="en-US" altLang="ja-JP">
                <a:latin typeface="M+ 1mn" panose="020B0509020204020204" pitchFamily="49" charset="-128"/>
                <a:ea typeface="M+ 1mn" panose="020B0509020204020204" pitchFamily="49" charset="-128"/>
              </a:rPr>
              <a:t>3,</a:t>
            </a:r>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
        <p:nvSpPr>
          <p:cNvPr id="7" name="正方形/長方形 6">
            <a:extLst>
              <a:ext uri="{FF2B5EF4-FFF2-40B4-BE49-F238E27FC236}">
                <a16:creationId xmlns:a16="http://schemas.microsoft.com/office/drawing/2014/main" id="{94C69EFC-C2AC-577A-F5BB-F94C41679E41}"/>
              </a:ext>
            </a:extLst>
          </p:cNvPr>
          <p:cNvSpPr/>
          <p:nvPr/>
        </p:nvSpPr>
        <p:spPr>
          <a:xfrm>
            <a:off x="1712459" y="5013176"/>
            <a:ext cx="6513400" cy="57606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fruits = ["</a:t>
            </a:r>
            <a:r>
              <a:rPr lang="ja-JP" altLang="en-US">
                <a:latin typeface="M+ 1mn" panose="020B0509020204020204" pitchFamily="49" charset="-128"/>
                <a:ea typeface="M+ 1mn" panose="020B0509020204020204" pitchFamily="49" charset="-128"/>
              </a:rPr>
              <a:t>りんご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みかん</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いちご</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ぶどう</a:t>
            </a:r>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771141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p>
        </p:txBody>
      </p:sp>
      <p:sp>
        <p:nvSpPr>
          <p:cNvPr id="5" name="コンテンツ プレースホルダー 4"/>
          <p:cNvSpPr>
            <a:spLocks noGrp="1"/>
          </p:cNvSpPr>
          <p:nvPr>
            <p:ph idx="1"/>
          </p:nvPr>
        </p:nvSpPr>
        <p:spPr/>
        <p:txBody>
          <a:bodyPr/>
          <a:lstStyle/>
          <a:p>
            <a:r>
              <a:rPr lang="ja-JP" altLang="en-US" dirty="0"/>
              <a:t>配列</a:t>
            </a:r>
            <a:r>
              <a:rPr lang="ja-JP" altLang="en-US"/>
              <a:t>とは②</a:t>
            </a:r>
            <a:endParaRPr lang="en-US" altLang="ja-JP" dirty="0"/>
          </a:p>
          <a:p>
            <a:pPr lvl="1"/>
            <a:r>
              <a:rPr lang="ja-JP" altLang="en-US"/>
              <a:t>文法：配列内の要素を参照する</a:t>
            </a:r>
            <a:endParaRPr lang="en-US" altLang="ja-JP"/>
          </a:p>
          <a:p>
            <a:pPr lvl="1"/>
            <a:endParaRPr lang="en-US" altLang="ja-JP"/>
          </a:p>
          <a:p>
            <a:pPr lvl="1"/>
            <a:r>
              <a:rPr lang="ja-JP" altLang="en-US"/>
              <a:t>記述例：配列内の要素を参照する記述例</a:t>
            </a:r>
            <a:endParaRPr lang="en-US" altLang="ja-JP"/>
          </a:p>
          <a:p>
            <a:pPr lvl="1"/>
            <a:endParaRPr lang="en-US" altLang="ja-JP"/>
          </a:p>
          <a:p>
            <a:pPr lvl="1"/>
            <a:endParaRPr lang="en-US" altLang="ja-JP"/>
          </a:p>
          <a:p>
            <a:pPr lvl="1"/>
            <a:r>
              <a:rPr lang="ja-JP" altLang="en-US"/>
              <a:t>文法：配列の要素数を参照する</a:t>
            </a:r>
            <a:endParaRPr lang="en-US" altLang="ja-JP"/>
          </a:p>
          <a:p>
            <a:pPr lvl="1"/>
            <a:endParaRPr lang="en-US" altLang="ja-JP"/>
          </a:p>
          <a:p>
            <a:pPr lvl="1"/>
            <a:r>
              <a:rPr lang="ja-JP" altLang="en-US"/>
              <a:t>記述例：配列の要素数を取得する記述例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186</a:t>
            </a:fld>
            <a:endParaRPr kumimoji="1" lang="ja-JP" altLang="en-US" dirty="0"/>
          </a:p>
        </p:txBody>
      </p:sp>
      <p:sp>
        <p:nvSpPr>
          <p:cNvPr id="8" name="正方形/長方形 7">
            <a:extLst>
              <a:ext uri="{FF2B5EF4-FFF2-40B4-BE49-F238E27FC236}">
                <a16:creationId xmlns:a16="http://schemas.microsoft.com/office/drawing/2014/main" id="{8F5E28B6-989D-A37D-C4AD-B9E27F1F3203}"/>
              </a:ext>
            </a:extLst>
          </p:cNvPr>
          <p:cNvSpPr/>
          <p:nvPr/>
        </p:nvSpPr>
        <p:spPr>
          <a:xfrm>
            <a:off x="1691680" y="1628800"/>
            <a:ext cx="6513400" cy="43204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a:latin typeface="M+ 1mn" panose="020B0509020204020204" pitchFamily="49" charset="-128"/>
                <a:ea typeface="M+ 1mn" panose="020B0509020204020204" pitchFamily="49" charset="-128"/>
              </a:rPr>
              <a:t>配列名</a:t>
            </a:r>
            <a:r>
              <a:rPr lang="en-US" altLang="ja-JP" sz="1400">
                <a:latin typeface="M+ 1mn" panose="020B0509020204020204" pitchFamily="49" charset="-128"/>
                <a:ea typeface="M+ 1mn" panose="020B0509020204020204" pitchFamily="49" charset="-128"/>
              </a:rPr>
              <a:t>[</a:t>
            </a:r>
            <a:r>
              <a:rPr lang="ja-JP" altLang="en-US" sz="1400">
                <a:latin typeface="M+ 1mn" panose="020B0509020204020204" pitchFamily="49" charset="-128"/>
                <a:ea typeface="M+ 1mn" panose="020B0509020204020204" pitchFamily="49" charset="-128"/>
              </a:rPr>
              <a:t>インデックス</a:t>
            </a:r>
            <a:r>
              <a:rPr lang="en-US" altLang="ja-JP" sz="1400">
                <a:latin typeface="M+ 1mn" panose="020B0509020204020204" pitchFamily="49" charset="-128"/>
                <a:ea typeface="M+ 1mn" panose="020B0509020204020204" pitchFamily="49" charset="-128"/>
              </a:rPr>
              <a:t>]</a:t>
            </a:r>
            <a:endParaRPr lang="ja-JP" altLang="en-US" sz="1400" dirty="0">
              <a:latin typeface="M+ 1mn" panose="020B0509020204020204" pitchFamily="49" charset="-128"/>
              <a:ea typeface="M+ 1mn" panose="020B0509020204020204" pitchFamily="49" charset="-128"/>
            </a:endParaRPr>
          </a:p>
        </p:txBody>
      </p:sp>
      <p:sp>
        <p:nvSpPr>
          <p:cNvPr id="9" name="正方形/長方形 8">
            <a:extLst>
              <a:ext uri="{FF2B5EF4-FFF2-40B4-BE49-F238E27FC236}">
                <a16:creationId xmlns:a16="http://schemas.microsoft.com/office/drawing/2014/main" id="{7CAE22F9-FF2F-E5AC-19A0-C7217FD525FB}"/>
              </a:ext>
            </a:extLst>
          </p:cNvPr>
          <p:cNvSpPr/>
          <p:nvPr/>
        </p:nvSpPr>
        <p:spPr>
          <a:xfrm>
            <a:off x="1691680" y="2603067"/>
            <a:ext cx="6513400" cy="66548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a:latin typeface="M+ 1mn" panose="020B0509020204020204" pitchFamily="49" charset="-128"/>
                <a:ea typeface="M+ 1mn" panose="020B0509020204020204" pitchFamily="49" charset="-128"/>
              </a:rPr>
              <a:t>var fruits = ["</a:t>
            </a:r>
            <a:r>
              <a:rPr lang="ja-JP" altLang="en-US" sz="1400">
                <a:latin typeface="M+ 1mn" panose="020B0509020204020204" pitchFamily="49" charset="-128"/>
                <a:ea typeface="M+ 1mn" panose="020B0509020204020204" pitchFamily="49" charset="-128"/>
              </a:rPr>
              <a:t>りんご</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みかん</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いちご</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ぶどう</a:t>
            </a:r>
            <a:r>
              <a:rPr lang="en-US" altLang="ja-JP" sz="1400">
                <a:latin typeface="M+ 1mn" panose="020B0509020204020204" pitchFamily="49" charset="-128"/>
                <a:ea typeface="M+ 1mn" panose="020B0509020204020204" pitchFamily="49" charset="-128"/>
              </a:rPr>
              <a:t>"];</a:t>
            </a:r>
          </a:p>
          <a:p>
            <a:r>
              <a:rPr lang="en-US" altLang="ja-JP" sz="1400">
                <a:latin typeface="M+ 1mn" panose="020B0509020204020204" pitchFamily="49" charset="-128"/>
                <a:ea typeface="M+ 1mn" panose="020B0509020204020204" pitchFamily="49" charset="-128"/>
              </a:rPr>
              <a:t>alert(fruits[2]);</a:t>
            </a:r>
            <a:endParaRPr lang="ja-JP" altLang="en-US" sz="1400" dirty="0">
              <a:latin typeface="M+ 1mn" panose="020B0509020204020204" pitchFamily="49" charset="-128"/>
              <a:ea typeface="M+ 1mn" panose="020B0509020204020204" pitchFamily="49" charset="-128"/>
            </a:endParaRPr>
          </a:p>
        </p:txBody>
      </p:sp>
      <p:sp>
        <p:nvSpPr>
          <p:cNvPr id="10" name="正方形/長方形 9">
            <a:extLst>
              <a:ext uri="{FF2B5EF4-FFF2-40B4-BE49-F238E27FC236}">
                <a16:creationId xmlns:a16="http://schemas.microsoft.com/office/drawing/2014/main" id="{7D7F01CD-5DE3-CCB7-DEDE-8B23E3373BBF}"/>
              </a:ext>
            </a:extLst>
          </p:cNvPr>
          <p:cNvSpPr/>
          <p:nvPr/>
        </p:nvSpPr>
        <p:spPr>
          <a:xfrm>
            <a:off x="1691680" y="4005064"/>
            <a:ext cx="6513400" cy="43204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400">
                <a:latin typeface="M+ 1mn" panose="020B0509020204020204" pitchFamily="49" charset="-128"/>
                <a:ea typeface="M+ 1mn" panose="020B0509020204020204" pitchFamily="49" charset="-128"/>
              </a:rPr>
              <a:t>配列名</a:t>
            </a:r>
            <a:r>
              <a:rPr lang="en-US" altLang="ja-JP" sz="1400">
                <a:latin typeface="M+ 1mn" panose="020B0509020204020204" pitchFamily="49" charset="-128"/>
                <a:ea typeface="M+ 1mn" panose="020B0509020204020204" pitchFamily="49" charset="-128"/>
              </a:rPr>
              <a:t>.length</a:t>
            </a:r>
            <a:endParaRPr lang="ja-JP" altLang="en-US" sz="1400" dirty="0">
              <a:latin typeface="M+ 1mn" panose="020B0509020204020204" pitchFamily="49" charset="-128"/>
              <a:ea typeface="M+ 1mn" panose="020B0509020204020204" pitchFamily="49" charset="-128"/>
            </a:endParaRPr>
          </a:p>
        </p:txBody>
      </p:sp>
      <p:sp>
        <p:nvSpPr>
          <p:cNvPr id="11" name="正方形/長方形 10">
            <a:extLst>
              <a:ext uri="{FF2B5EF4-FFF2-40B4-BE49-F238E27FC236}">
                <a16:creationId xmlns:a16="http://schemas.microsoft.com/office/drawing/2014/main" id="{1DE34F91-CCC6-A6D9-6B29-1BD06A9B0CD6}"/>
              </a:ext>
            </a:extLst>
          </p:cNvPr>
          <p:cNvSpPr/>
          <p:nvPr/>
        </p:nvSpPr>
        <p:spPr>
          <a:xfrm>
            <a:off x="1691680" y="4973443"/>
            <a:ext cx="6513400" cy="61515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400">
                <a:latin typeface="M+ 1mn" panose="020B0509020204020204" pitchFamily="49" charset="-128"/>
                <a:ea typeface="M+ 1mn" panose="020B0509020204020204" pitchFamily="49" charset="-128"/>
              </a:rPr>
              <a:t>var fruits = ["</a:t>
            </a:r>
            <a:r>
              <a:rPr lang="ja-JP" altLang="en-US" sz="1400">
                <a:latin typeface="M+ 1mn" panose="020B0509020204020204" pitchFamily="49" charset="-128"/>
                <a:ea typeface="M+ 1mn" panose="020B0509020204020204" pitchFamily="49" charset="-128"/>
              </a:rPr>
              <a:t>りんご</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みかん</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いちご</a:t>
            </a:r>
            <a:r>
              <a:rPr lang="en-US" altLang="ja-JP" sz="1400">
                <a:latin typeface="M+ 1mn" panose="020B0509020204020204" pitchFamily="49" charset="-128"/>
                <a:ea typeface="M+ 1mn" panose="020B0509020204020204" pitchFamily="49" charset="-128"/>
              </a:rPr>
              <a:t>", "</a:t>
            </a:r>
            <a:r>
              <a:rPr lang="ja-JP" altLang="en-US" sz="1400">
                <a:latin typeface="M+ 1mn" panose="020B0509020204020204" pitchFamily="49" charset="-128"/>
                <a:ea typeface="M+ 1mn" panose="020B0509020204020204" pitchFamily="49" charset="-128"/>
              </a:rPr>
              <a:t>ぶどう</a:t>
            </a:r>
            <a:r>
              <a:rPr lang="en-US" altLang="ja-JP" sz="1400">
                <a:latin typeface="M+ 1mn" panose="020B0509020204020204" pitchFamily="49" charset="-128"/>
                <a:ea typeface="M+ 1mn" panose="020B0509020204020204" pitchFamily="49" charset="-128"/>
              </a:rPr>
              <a:t>"];</a:t>
            </a:r>
          </a:p>
          <a:p>
            <a:r>
              <a:rPr lang="en-US" altLang="ja-JP" sz="1400">
                <a:latin typeface="M+ 1mn" panose="020B0509020204020204" pitchFamily="49" charset="-128"/>
                <a:ea typeface="M+ 1mn" panose="020B0509020204020204" pitchFamily="49" charset="-128"/>
              </a:rPr>
              <a:t>alert(fruits.length);</a:t>
            </a:r>
            <a:endParaRPr lang="ja-JP" altLang="en-US" sz="14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6801937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配列</a:t>
            </a:r>
          </a:p>
        </p:txBody>
      </p:sp>
      <p:sp>
        <p:nvSpPr>
          <p:cNvPr id="5" name="コンテンツ プレースホルダー 4"/>
          <p:cNvSpPr>
            <a:spLocks noGrp="1"/>
          </p:cNvSpPr>
          <p:nvPr>
            <p:ph idx="1"/>
          </p:nvPr>
        </p:nvSpPr>
        <p:spPr/>
        <p:txBody>
          <a:bodyPr/>
          <a:lstStyle/>
          <a:p>
            <a:r>
              <a:rPr lang="ja-JP" altLang="en-US" dirty="0"/>
              <a:t>配列</a:t>
            </a:r>
            <a:r>
              <a:rPr lang="ja-JP" altLang="en-US"/>
              <a:t>とは①</a:t>
            </a:r>
            <a:endParaRPr lang="en-US" altLang="ja-JP" dirty="0"/>
          </a:p>
          <a:p>
            <a:pPr lvl="1"/>
            <a:r>
              <a:rPr lang="ja-JP" altLang="en-US" dirty="0"/>
              <a:t>複数のデータを一括で管理するため</a:t>
            </a:r>
            <a:r>
              <a:rPr lang="ja-JP" altLang="en-US"/>
              <a:t>の仕組みです。</a:t>
            </a:r>
            <a:endParaRPr lang="en-US" altLang="ja-JP" dirty="0"/>
          </a:p>
          <a:p>
            <a:pPr lvl="2"/>
            <a:r>
              <a:rPr lang="ja-JP" altLang="en-US" dirty="0"/>
              <a:t>変数という箱に仕切りで部屋を</a:t>
            </a:r>
            <a:r>
              <a:rPr lang="ja-JP" altLang="en-US"/>
              <a:t>作るイメージです。</a:t>
            </a:r>
            <a:endParaRPr lang="en-US" altLang="ja-JP" dirty="0"/>
          </a:p>
          <a:p>
            <a:pPr lvl="2"/>
            <a:r>
              <a:rPr lang="ja-JP" altLang="en-US" dirty="0"/>
              <a:t>この部屋のことを「要素」</a:t>
            </a:r>
            <a:r>
              <a:rPr lang="ja-JP" altLang="en-US"/>
              <a:t>と呼びます。</a:t>
            </a:r>
            <a:endParaRPr lang="en-US" altLang="ja-JP" dirty="0"/>
          </a:p>
          <a:p>
            <a:pPr lvl="2"/>
            <a:r>
              <a:rPr lang="ja-JP" altLang="en-US" dirty="0"/>
              <a:t>要素には文字や数字、また配列などを</a:t>
            </a:r>
            <a:r>
              <a:rPr lang="ja-JP" altLang="en-US"/>
              <a:t>格納できます。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187</a:t>
            </a:fld>
            <a:endParaRPr kumimoji="1" lang="ja-JP" altLang="en-US" dirty="0"/>
          </a:p>
        </p:txBody>
      </p:sp>
    </p:spTree>
    <p:extLst>
      <p:ext uri="{BB962C8B-B14F-4D97-AF65-F5344CB8AC3E}">
        <p14:creationId xmlns:p14="http://schemas.microsoft.com/office/powerpoint/2010/main" val="41975248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188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11</a:t>
            </a:r>
            <a:r>
              <a:rPr lang="ja-JP" altLang="en-US" dirty="0"/>
              <a:t>章 配列</a:t>
            </a:r>
          </a:p>
        </p:txBody>
      </p:sp>
    </p:spTree>
    <p:extLst>
      <p:ext uri="{BB962C8B-B14F-4D97-AF65-F5344CB8AC3E}">
        <p14:creationId xmlns:p14="http://schemas.microsoft.com/office/powerpoint/2010/main" val="16078256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心理テスト</a:t>
            </a:r>
            <a:endParaRPr lang="ja-JP" altLang="en-US" dirty="0"/>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189</a:t>
            </a:fld>
            <a:endParaRPr kumimoji="1" lang="ja-JP" altLang="en-US" dirty="0"/>
          </a:p>
        </p:txBody>
      </p:sp>
    </p:spTree>
    <p:extLst>
      <p:ext uri="{BB962C8B-B14F-4D97-AF65-F5344CB8AC3E}">
        <p14:creationId xmlns:p14="http://schemas.microsoft.com/office/powerpoint/2010/main" val="244255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プレビュー</a:t>
            </a:r>
            <a:endParaRPr lang="en-US" altLang="ja-JP" dirty="0"/>
          </a:p>
          <a:p>
            <a:pPr lvl="1"/>
            <a:r>
              <a:rPr lang="ja-JP" altLang="en-US" dirty="0"/>
              <a:t>プログラムの実行結果が表示</a:t>
            </a:r>
            <a:r>
              <a:rPr lang="ja-JP" altLang="en-US"/>
              <a:t>されます。</a:t>
            </a:r>
            <a:endParaRPr lang="en-US" altLang="ja-JP"/>
          </a:p>
          <a:p>
            <a:pPr lvl="2"/>
            <a:r>
              <a:rPr lang="en-US" altLang="ja-JP"/>
              <a:t>※</a:t>
            </a:r>
            <a:r>
              <a:rPr lang="ja-JP" altLang="en-US"/>
              <a:t>こちらはブロック崩しプロジェクトの例です。</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19</a:t>
            </a:fld>
            <a:endParaRPr kumimoji="1" lang="ja-JP" altLang="en-US" dirty="0"/>
          </a:p>
        </p:txBody>
      </p:sp>
      <p:pic>
        <p:nvPicPr>
          <p:cNvPr id="7" name="図 6">
            <a:extLst>
              <a:ext uri="{FF2B5EF4-FFF2-40B4-BE49-F238E27FC236}">
                <a16:creationId xmlns:a16="http://schemas.microsoft.com/office/drawing/2014/main" id="{522B2A0D-FA75-4789-B49C-CBC448158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389" y="2270144"/>
            <a:ext cx="2825527" cy="4039176"/>
          </a:xfrm>
          <a:prstGeom prst="rect">
            <a:avLst/>
          </a:prstGeom>
        </p:spPr>
      </p:pic>
    </p:spTree>
    <p:extLst>
      <p:ext uri="{BB962C8B-B14F-4D97-AF65-F5344CB8AC3E}">
        <p14:creationId xmlns:p14="http://schemas.microsoft.com/office/powerpoint/2010/main" val="40661777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心理テスト</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11</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190</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466849" y="1566144"/>
            <a:ext cx="8426326" cy="452715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1600">
                <a:solidFill>
                  <a:schemeClr val="tx1"/>
                </a:solidFill>
                <a:latin typeface="M+ 1mn" panose="020B0509020204020204" pitchFamily="49" charset="-128"/>
                <a:ea typeface="M+ 1mn" panose="020B0509020204020204" pitchFamily="49" charset="-128"/>
              </a:rPr>
              <a:t>let answerList = [</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友情</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愛</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プライド</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お金</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r>
              <a:rPr lang="ja-JP" altLang="en-US" sz="1600">
                <a:solidFill>
                  <a:schemeClr val="tx1"/>
                </a:solidFill>
                <a:latin typeface="M+ 1mn" panose="020B0509020204020204" pitchFamily="49" charset="-128"/>
                <a:ea typeface="M+ 1mn" panose="020B0509020204020204" pitchFamily="49" charset="-128"/>
              </a:rPr>
              <a:t>夢</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            </a:t>
            </a:r>
          </a:p>
          <a:p>
            <a:r>
              <a:rPr lang="en-US" altLang="ja-JP" sz="1600">
                <a:solidFill>
                  <a:schemeClr val="tx1"/>
                </a:solidFill>
                <a:latin typeface="M+ 1mn" panose="020B0509020204020204" pitchFamily="49" charset="-128"/>
                <a:ea typeface="M+ 1mn" panose="020B0509020204020204" pitchFamily="49" charset="-128"/>
              </a:rPr>
              <a:t>function showAnswer() {</a:t>
            </a:r>
          </a:p>
          <a:p>
            <a:r>
              <a:rPr lang="en-US" altLang="ja-JP" sz="1600">
                <a:solidFill>
                  <a:schemeClr val="tx1"/>
                </a:solidFill>
                <a:latin typeface="M+ 1mn" panose="020B0509020204020204" pitchFamily="49" charset="-128"/>
                <a:ea typeface="M+ 1mn" panose="020B0509020204020204" pitchFamily="49" charset="-128"/>
              </a:rPr>
              <a:t>    let choiceNo = document.getElementById("choiceList").value;</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r>
              <a:rPr lang="ja-JP" altLang="en-US" sz="1600">
                <a:solidFill>
                  <a:schemeClr val="tx1"/>
                </a:solidFill>
                <a:latin typeface="M+ 1mn" panose="020B0509020204020204" pitchFamily="49" charset="-128"/>
                <a:ea typeface="M+ 1mn" panose="020B0509020204020204" pitchFamily="49" charset="-128"/>
              </a:rPr>
              <a:t>この心理テストは、あなたが一番大事にしているものを表しています。</a:t>
            </a:r>
            <a:r>
              <a:rPr lang="en-US" altLang="ja-JP" sz="1600">
                <a:solidFill>
                  <a:schemeClr val="tx1"/>
                </a:solidFill>
                <a:latin typeface="M+ 1mn" panose="020B0509020204020204" pitchFamily="49" charset="-128"/>
                <a:ea typeface="M+ 1mn" panose="020B0509020204020204" pitchFamily="49" charset="-128"/>
              </a:rPr>
              <a:t>&lt;br&gt;";</a:t>
            </a:r>
          </a:p>
          <a:p>
            <a:r>
              <a:rPr lang="en-US" altLang="ja-JP" sz="1600">
                <a:solidFill>
                  <a:schemeClr val="tx1"/>
                </a:solidFill>
                <a:latin typeface="M+ 1mn" panose="020B0509020204020204" pitchFamily="49" charset="-128"/>
                <a:ea typeface="M+ 1mn" panose="020B0509020204020204" pitchFamily="49" charset="-128"/>
              </a:rPr>
              <a:t>    document.getElementById("answer").innerHTML += "</a:t>
            </a:r>
            <a:r>
              <a:rPr lang="ja-JP" altLang="en-US" sz="1600">
                <a:solidFill>
                  <a:schemeClr val="tx1"/>
                </a:solidFill>
                <a:latin typeface="M+ 1mn" panose="020B0509020204020204" pitchFamily="49" charset="-128"/>
                <a:ea typeface="M+ 1mn" panose="020B0509020204020204" pitchFamily="49" charset="-128"/>
              </a:rPr>
              <a:t>あなたが一番大事にしているものは、「</a:t>
            </a:r>
            <a:r>
              <a:rPr lang="en-US" altLang="ja-JP" sz="1600">
                <a:solidFill>
                  <a:schemeClr val="tx1"/>
                </a:solidFill>
                <a:latin typeface="M+ 1mn" panose="020B0509020204020204" pitchFamily="49" charset="-128"/>
                <a:ea typeface="M+ 1mn" panose="020B0509020204020204" pitchFamily="49" charset="-128"/>
              </a:rPr>
              <a:t>" + answerList[choiceNo] + "</a:t>
            </a:r>
            <a:r>
              <a:rPr lang="ja-JP" altLang="en-US" sz="1600">
                <a:solidFill>
                  <a:schemeClr val="tx1"/>
                </a:solidFill>
                <a:latin typeface="M+ 1mn" panose="020B0509020204020204" pitchFamily="49" charset="-128"/>
                <a:ea typeface="M+ 1mn" panose="020B0509020204020204" pitchFamily="49" charset="-128"/>
              </a:rPr>
              <a:t>」です。</a:t>
            </a:r>
            <a:r>
              <a:rPr lang="en-US" altLang="ja-JP" sz="1600">
                <a:solidFill>
                  <a:schemeClr val="tx1"/>
                </a:solidFill>
                <a:latin typeface="M+ 1mn" panose="020B0509020204020204" pitchFamily="49" charset="-128"/>
                <a:ea typeface="M+ 1mn" panose="020B0509020204020204" pitchFamily="49" charset="-128"/>
              </a:rPr>
              <a:t>";</a:t>
            </a:r>
          </a:p>
          <a:p>
            <a:r>
              <a:rPr lang="en-US" altLang="ja-JP" sz="1600">
                <a:solidFill>
                  <a:schemeClr val="tx1"/>
                </a:solidFill>
                <a:latin typeface="M+ 1mn" panose="020B0509020204020204" pitchFamily="49" charset="-128"/>
                <a:ea typeface="M+ 1mn" panose="020B0509020204020204" pitchFamily="49" charset="-128"/>
              </a:rPr>
              <a:t>}</a:t>
            </a:r>
          </a:p>
        </p:txBody>
      </p:sp>
      <p:sp>
        <p:nvSpPr>
          <p:cNvPr id="7" name="コンテンツ プレースホルダー 4">
            <a:extLst>
              <a:ext uri="{FF2B5EF4-FFF2-40B4-BE49-F238E27FC236}">
                <a16:creationId xmlns:a16="http://schemas.microsoft.com/office/drawing/2014/main" id="{CF7F8663-48A5-41DA-97DD-2135D9595B13}"/>
              </a:ext>
            </a:extLst>
          </p:cNvPr>
          <p:cNvSpPr>
            <a:spLocks noGrp="1"/>
          </p:cNvSpPr>
          <p:nvPr>
            <p:ph idx="1"/>
          </p:nvPr>
        </p:nvSpPr>
        <p:spPr>
          <a:xfrm>
            <a:off x="457200" y="515813"/>
            <a:ext cx="8229600" cy="752947"/>
          </a:xfrm>
        </p:spPr>
        <p:txBody>
          <a:bodyPr/>
          <a:lstStyle/>
          <a:p>
            <a:r>
              <a:rPr lang="ja-JP" altLang="en-US"/>
              <a:t>実習</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Tree>
    <p:extLst>
      <p:ext uri="{BB962C8B-B14F-4D97-AF65-F5344CB8AC3E}">
        <p14:creationId xmlns:p14="http://schemas.microsoft.com/office/powerpoint/2010/main" val="38771512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心理テスト</a:t>
            </a:r>
            <a:endParaRPr lang="ja-JP" altLang="en-US" dirty="0"/>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心理テスト</a:t>
            </a:r>
            <a:r>
              <a:rPr lang="ja-JP" altLang="en-US"/>
              <a:t>を回答して下さい。</a:t>
            </a:r>
            <a:endParaRPr lang="en-US" altLang="ja-JP"/>
          </a:p>
          <a:p>
            <a:pPr lvl="1"/>
            <a:r>
              <a:rPr lang="ja-JP" altLang="en-US"/>
              <a:t>画面</a:t>
            </a:r>
            <a:r>
              <a:rPr lang="ja-JP" altLang="en-US" dirty="0"/>
              <a:t>に結果が表示</a:t>
            </a:r>
            <a:r>
              <a:rPr lang="ja-JP" altLang="en-US"/>
              <a:t>されれば成功です。</a:t>
            </a: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11</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191</a:t>
            </a:fld>
            <a:endParaRPr kumimoji="1" lang="ja-JP" altLang="en-US" dirty="0"/>
          </a:p>
        </p:txBody>
      </p:sp>
      <p:pic>
        <p:nvPicPr>
          <p:cNvPr id="7" name="図 6">
            <a:extLst>
              <a:ext uri="{FF2B5EF4-FFF2-40B4-BE49-F238E27FC236}">
                <a16:creationId xmlns:a16="http://schemas.microsoft.com/office/drawing/2014/main" id="{4B0AC088-2447-422C-8F61-2094ABCF8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986" y="2380343"/>
            <a:ext cx="1962028" cy="3750459"/>
          </a:xfrm>
          <a:prstGeom prst="rect">
            <a:avLst/>
          </a:prstGeom>
          <a:ln>
            <a:solidFill>
              <a:srgbClr val="646464"/>
            </a:solidFill>
          </a:ln>
        </p:spPr>
      </p:pic>
    </p:spTree>
    <p:extLst>
      <p:ext uri="{BB962C8B-B14F-4D97-AF65-F5344CB8AC3E}">
        <p14:creationId xmlns:p14="http://schemas.microsoft.com/office/powerpoint/2010/main" val="403986341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12</a:t>
            </a:r>
            <a:r>
              <a:rPr lang="ja-JP" altLang="en-US" dirty="0"/>
              <a:t>章 繰り返し</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192</a:t>
            </a:fld>
            <a:endParaRPr kumimoji="1" lang="ja-JP" altLang="en-US" dirty="0"/>
          </a:p>
        </p:txBody>
      </p:sp>
    </p:spTree>
    <p:extLst>
      <p:ext uri="{BB962C8B-B14F-4D97-AF65-F5344CB8AC3E}">
        <p14:creationId xmlns:p14="http://schemas.microsoft.com/office/powerpoint/2010/main" val="20203126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t>繰り返し</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193</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12</a:t>
            </a:r>
            <a:r>
              <a:rPr kumimoji="1" lang="ja-JP" altLang="en-US" dirty="0"/>
              <a:t>章 繰り返し</a:t>
            </a:r>
          </a:p>
        </p:txBody>
      </p:sp>
    </p:spTree>
    <p:extLst>
      <p:ext uri="{BB962C8B-B14F-4D97-AF65-F5344CB8AC3E}">
        <p14:creationId xmlns:p14="http://schemas.microsoft.com/office/powerpoint/2010/main" val="209383147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繰り返し</a:t>
            </a:r>
          </a:p>
        </p:txBody>
      </p:sp>
      <p:sp>
        <p:nvSpPr>
          <p:cNvPr id="5" name="コンテンツ プレースホルダー 4"/>
          <p:cNvSpPr>
            <a:spLocks noGrp="1"/>
          </p:cNvSpPr>
          <p:nvPr>
            <p:ph idx="1"/>
          </p:nvPr>
        </p:nvSpPr>
        <p:spPr/>
        <p:txBody>
          <a:bodyPr/>
          <a:lstStyle/>
          <a:p>
            <a:r>
              <a:rPr lang="ja-JP" altLang="en-US" dirty="0"/>
              <a:t>繰り返しとは</a:t>
            </a:r>
            <a:endParaRPr lang="en-US" altLang="ja-JP" dirty="0"/>
          </a:p>
          <a:p>
            <a:pPr lvl="1"/>
            <a:r>
              <a:rPr lang="ja-JP" altLang="en-US" dirty="0"/>
              <a:t>同じ処理を何回も繰り返し実行したい場面</a:t>
            </a:r>
            <a:r>
              <a:rPr lang="ja-JP" altLang="en-US"/>
              <a:t>があります。</a:t>
            </a:r>
            <a:endParaRPr lang="en-US" altLang="ja-JP" dirty="0"/>
          </a:p>
          <a:p>
            <a:pPr lvl="2"/>
            <a:r>
              <a:rPr lang="ja-JP" altLang="en-US"/>
              <a:t>例</a:t>
            </a:r>
            <a:endParaRPr lang="en-US" altLang="ja-JP"/>
          </a:p>
          <a:p>
            <a:pPr lvl="3"/>
            <a:r>
              <a:rPr lang="ja-JP" altLang="en-US"/>
              <a:t>１～</a:t>
            </a:r>
            <a:r>
              <a:rPr lang="en-US" altLang="ja-JP"/>
              <a:t>100 </a:t>
            </a:r>
            <a:r>
              <a:rPr lang="ja-JP" altLang="en-US"/>
              <a:t>までの数の合計を求めたい。</a:t>
            </a:r>
            <a:endParaRPr lang="en-US" altLang="ja-JP"/>
          </a:p>
          <a:p>
            <a:pPr lvl="3"/>
            <a:r>
              <a:rPr lang="en-US" altLang="ja-JP"/>
              <a:t>100</a:t>
            </a:r>
            <a:r>
              <a:rPr lang="ja-JP" altLang="en-US"/>
              <a:t>個分の要素を持つ配列のデータを１件ずつ表示したい。</a:t>
            </a:r>
            <a:endParaRPr lang="en-US" altLang="ja-JP"/>
          </a:p>
          <a:p>
            <a:pPr lvl="1"/>
            <a:r>
              <a:rPr lang="ja-JP" altLang="en-US"/>
              <a:t>プログラムをコピー＆ペーストする方法でも、同じ処理を複数回実行することは可能です。</a:t>
            </a:r>
            <a:endParaRPr lang="en-US" altLang="ja-JP"/>
          </a:p>
          <a:p>
            <a:pPr lvl="2"/>
            <a:r>
              <a:rPr lang="ja-JP" altLang="en-US"/>
              <a:t>しかし、適当にコピー＆ペーストで対応すると後で直すときに大変になります。</a:t>
            </a:r>
            <a:endParaRPr lang="en-US" altLang="ja-JP" dirty="0"/>
          </a:p>
          <a:p>
            <a:pPr lvl="1"/>
            <a:r>
              <a:rPr lang="ja-JP" altLang="en-US"/>
              <a:t>同じ処理は繰り返し</a:t>
            </a:r>
            <a:r>
              <a:rPr lang="ja-JP" altLang="en-US" dirty="0"/>
              <a:t>のための文法</a:t>
            </a:r>
            <a:r>
              <a:rPr lang="ja-JP" altLang="en-US"/>
              <a:t>で対応するのが望ましいです。</a:t>
            </a:r>
            <a:endParaRPr lang="en-US" altLang="ja-JP"/>
          </a:p>
          <a:p>
            <a:pPr lvl="2"/>
            <a:r>
              <a:rPr lang="ja-JP" altLang="en-US"/>
              <a:t>繰り返しのための文法として</a:t>
            </a:r>
            <a:r>
              <a:rPr lang="en-US" altLang="ja-JP"/>
              <a:t>for</a:t>
            </a:r>
            <a:r>
              <a:rPr lang="ja-JP" altLang="en-US"/>
              <a:t>文や</a:t>
            </a:r>
            <a:r>
              <a:rPr lang="en-US" altLang="ja-JP"/>
              <a:t>while</a:t>
            </a:r>
            <a:r>
              <a:rPr lang="ja-JP" altLang="en-US"/>
              <a:t>文などが存在します。</a:t>
            </a: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194</a:t>
            </a:fld>
            <a:endParaRPr kumimoji="1" lang="ja-JP" altLang="en-US" dirty="0"/>
          </a:p>
        </p:txBody>
      </p:sp>
    </p:spTree>
    <p:extLst>
      <p:ext uri="{BB962C8B-B14F-4D97-AF65-F5344CB8AC3E}">
        <p14:creationId xmlns:p14="http://schemas.microsoft.com/office/powerpoint/2010/main" val="2202179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繰り返し</a:t>
            </a:r>
            <a:endParaRPr lang="en-US" altLang="ja-JP" dirty="0"/>
          </a:p>
        </p:txBody>
      </p:sp>
      <p:sp>
        <p:nvSpPr>
          <p:cNvPr id="5" name="コンテンツ プレースホルダー 4"/>
          <p:cNvSpPr>
            <a:spLocks noGrp="1"/>
          </p:cNvSpPr>
          <p:nvPr>
            <p:ph idx="1"/>
          </p:nvPr>
        </p:nvSpPr>
        <p:spPr/>
        <p:txBody>
          <a:bodyPr/>
          <a:lstStyle/>
          <a:p>
            <a:r>
              <a:rPr lang="en-US" altLang="ja-JP" dirty="0"/>
              <a:t>for</a:t>
            </a:r>
            <a:r>
              <a:rPr lang="ja-JP" altLang="en-US" dirty="0"/>
              <a:t>文</a:t>
            </a:r>
            <a:endParaRPr lang="en-US" altLang="ja-JP" dirty="0"/>
          </a:p>
          <a:p>
            <a:pPr lvl="1"/>
            <a:r>
              <a:rPr lang="ja-JP" altLang="en-US" dirty="0"/>
              <a:t>中括弧の中の処理</a:t>
            </a:r>
            <a:r>
              <a:rPr lang="ja-JP" altLang="en-US"/>
              <a:t>を繰り返します。</a:t>
            </a:r>
            <a:endParaRPr lang="en-US" altLang="ja-JP" dirty="0"/>
          </a:p>
          <a:p>
            <a:pPr lvl="1"/>
            <a:r>
              <a:rPr lang="ja-JP" altLang="en-US" dirty="0"/>
              <a:t>繰り返しの諸条件を</a:t>
            </a:r>
            <a:r>
              <a:rPr lang="en-US" altLang="ja-JP" dirty="0"/>
              <a:t>for()</a:t>
            </a:r>
            <a:r>
              <a:rPr lang="ja-JP" altLang="en-US" dirty="0"/>
              <a:t>の括弧内にまとめて</a:t>
            </a:r>
            <a:r>
              <a:rPr lang="ja-JP" altLang="en-US"/>
              <a:t>記述できます。</a:t>
            </a:r>
            <a:endParaRPr lang="en-US" altLang="ja-JP"/>
          </a:p>
          <a:p>
            <a:pPr lvl="1"/>
            <a:r>
              <a:rPr lang="ja-JP" altLang="en-US"/>
              <a:t>文法：</a:t>
            </a:r>
            <a:r>
              <a:rPr lang="en-US" altLang="ja-JP"/>
              <a:t>for</a:t>
            </a:r>
            <a:r>
              <a:rPr lang="ja-JP" altLang="en-US"/>
              <a:t>文</a:t>
            </a:r>
            <a:endParaRPr lang="en-US" altLang="ja-JP"/>
          </a:p>
          <a:p>
            <a:pPr lvl="1"/>
            <a:endParaRPr lang="en-US" altLang="ja-JP"/>
          </a:p>
          <a:p>
            <a:pPr marL="457200" lvl="1" indent="0">
              <a:buNone/>
            </a:pPr>
            <a:endParaRPr lang="en-US" altLang="ja-JP"/>
          </a:p>
          <a:p>
            <a:pPr lvl="1"/>
            <a:r>
              <a:rPr lang="ja-JP" altLang="en-US"/>
              <a:t>式の種類</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195</a:t>
            </a:fld>
            <a:endParaRPr kumimoji="1" lang="ja-JP" altLang="en-US" dirty="0"/>
          </a:p>
        </p:txBody>
      </p:sp>
      <p:sp>
        <p:nvSpPr>
          <p:cNvPr id="11" name="テキスト ボックス 10"/>
          <p:cNvSpPr txBox="1"/>
          <p:nvPr/>
        </p:nvSpPr>
        <p:spPr>
          <a:xfrm>
            <a:off x="1691680" y="2564904"/>
            <a:ext cx="5688632" cy="923330"/>
          </a:xfrm>
          <a:prstGeom prst="rect">
            <a:avLst/>
          </a:prstGeom>
          <a:noFill/>
          <a:ln>
            <a:solidFill>
              <a:schemeClr val="tx1"/>
            </a:solidFill>
          </a:ln>
        </p:spPr>
        <p:txBody>
          <a:bodyPr wrap="square" rtlCol="0">
            <a:spAutoFit/>
          </a:bodyPr>
          <a:lstStyle/>
          <a:p>
            <a:r>
              <a:rPr lang="en-US" altLang="ja-JP">
                <a:latin typeface="M+ 1mn" panose="020B0509020204020204" pitchFamily="49" charset="-128"/>
                <a:ea typeface="M+ 1mn" panose="020B0509020204020204" pitchFamily="49" charset="-128"/>
              </a:rPr>
              <a:t>for (</a:t>
            </a:r>
            <a:r>
              <a:rPr lang="ja-JP" altLang="en-US">
                <a:latin typeface="M+ 1mn" panose="020B0509020204020204" pitchFamily="49" charset="-128"/>
                <a:ea typeface="M+ 1mn" panose="020B0509020204020204" pitchFamily="49" charset="-128"/>
              </a:rPr>
              <a:t>初期化式</a:t>
            </a:r>
            <a:r>
              <a:rPr lang="en-US" altLang="ja-JP" dirty="0">
                <a:latin typeface="M+ 1mn" panose="020B0509020204020204" pitchFamily="49" charset="-128"/>
                <a:ea typeface="M+ 1mn" panose="020B0509020204020204" pitchFamily="49" charset="-128"/>
              </a:rPr>
              <a:t>; </a:t>
            </a:r>
            <a:r>
              <a:rPr lang="ja-JP" altLang="en-US" dirty="0">
                <a:latin typeface="M+ 1mn" panose="020B0509020204020204" pitchFamily="49" charset="-128"/>
                <a:ea typeface="M+ 1mn" panose="020B0509020204020204" pitchFamily="49" charset="-128"/>
              </a:rPr>
              <a:t>継続条件式</a:t>
            </a:r>
            <a:r>
              <a:rPr lang="en-US" altLang="ja-JP" dirty="0">
                <a:latin typeface="M+ 1mn" panose="020B0509020204020204" pitchFamily="49" charset="-128"/>
                <a:ea typeface="M+ 1mn" panose="020B0509020204020204" pitchFamily="49" charset="-128"/>
              </a:rPr>
              <a:t>; </a:t>
            </a:r>
            <a:r>
              <a:rPr lang="ja-JP" altLang="en-US" dirty="0">
                <a:latin typeface="M+ 1mn" panose="020B0509020204020204" pitchFamily="49" charset="-128"/>
                <a:ea typeface="M+ 1mn" panose="020B0509020204020204" pitchFamily="49" charset="-128"/>
              </a:rPr>
              <a:t>増減式</a:t>
            </a:r>
            <a:r>
              <a:rPr lang="en-US" altLang="ja-JP" dirty="0">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繰り返す</a:t>
            </a:r>
            <a:r>
              <a:rPr lang="ja-JP" altLang="en-US" dirty="0">
                <a:latin typeface="M+ 1mn" panose="020B0509020204020204" pitchFamily="49" charset="-128"/>
                <a:ea typeface="M+ 1mn" panose="020B0509020204020204" pitchFamily="49" charset="-128"/>
              </a:rPr>
              <a:t>処理</a:t>
            </a:r>
          </a:p>
          <a:p>
            <a:r>
              <a:rPr lang="en-US" altLang="ja-JP" dirty="0">
                <a:latin typeface="M+ 1mn" panose="020B0509020204020204" pitchFamily="49" charset="-128"/>
                <a:ea typeface="M+ 1mn" panose="020B0509020204020204" pitchFamily="49"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1290231604"/>
              </p:ext>
            </p:extLst>
          </p:nvPr>
        </p:nvGraphicFramePr>
        <p:xfrm>
          <a:off x="1680117" y="4130871"/>
          <a:ext cx="7213057" cy="1570320"/>
        </p:xfrm>
        <a:graphic>
          <a:graphicData uri="http://schemas.openxmlformats.org/drawingml/2006/table">
            <a:tbl>
              <a:tblPr firstRow="1" bandRow="1" bandCol="1">
                <a:tableStyleId>{7E9639D4-E3E2-4D34-9284-5A2195B3D0D7}</a:tableStyleId>
              </a:tblPr>
              <a:tblGrid>
                <a:gridCol w="1163691">
                  <a:extLst>
                    <a:ext uri="{9D8B030D-6E8A-4147-A177-3AD203B41FA5}">
                      <a16:colId xmlns:a16="http://schemas.microsoft.com/office/drawing/2014/main" val="2282474714"/>
                    </a:ext>
                  </a:extLst>
                </a:gridCol>
                <a:gridCol w="2592288">
                  <a:extLst>
                    <a:ext uri="{9D8B030D-6E8A-4147-A177-3AD203B41FA5}">
                      <a16:colId xmlns:a16="http://schemas.microsoft.com/office/drawing/2014/main" val="2851682634"/>
                    </a:ext>
                  </a:extLst>
                </a:gridCol>
                <a:gridCol w="3457078">
                  <a:extLst>
                    <a:ext uri="{9D8B030D-6E8A-4147-A177-3AD203B41FA5}">
                      <a16:colId xmlns:a16="http://schemas.microsoft.com/office/drawing/2014/main" val="1546128347"/>
                    </a:ext>
                  </a:extLst>
                </a:gridCol>
              </a:tblGrid>
              <a:tr h="141729">
                <a:tc>
                  <a:txBody>
                    <a:bodyPr/>
                    <a:lstStyle/>
                    <a:p>
                      <a:pPr algn="ctr"/>
                      <a:r>
                        <a:rPr kumimoji="1" lang="ja-JP" altLang="en-US" sz="1200" dirty="0">
                          <a:latin typeface="M+ 1mn" panose="020B0509020204020204" pitchFamily="49" charset="-128"/>
                          <a:ea typeface="M+ 1mn" panose="020B0509020204020204" pitchFamily="49" charset="-128"/>
                        </a:rPr>
                        <a:t>式の種類</a:t>
                      </a:r>
                    </a:p>
                  </a:txBody>
                  <a:tcPr anchor="ctr"/>
                </a:tc>
                <a:tc>
                  <a:txBody>
                    <a:bodyPr/>
                    <a:lstStyle/>
                    <a:p>
                      <a:pPr algn="ctr"/>
                      <a:r>
                        <a:rPr kumimoji="1" lang="ja-JP" altLang="en-US" sz="1200" dirty="0">
                          <a:latin typeface="M+ 1mn" panose="020B0509020204020204" pitchFamily="49" charset="-128"/>
                          <a:ea typeface="M+ 1mn" panose="020B0509020204020204" pitchFamily="49" charset="-128"/>
                        </a:rPr>
                        <a:t>概要</a:t>
                      </a:r>
                    </a:p>
                  </a:txBody>
                  <a:tcPr anchor="ctr"/>
                </a:tc>
                <a:tc>
                  <a:txBody>
                    <a:bodyPr/>
                    <a:lstStyle/>
                    <a:p>
                      <a:pPr algn="ctr"/>
                      <a:r>
                        <a:rPr kumimoji="1" lang="ja-JP" altLang="en-US" sz="1200" dirty="0">
                          <a:latin typeface="M+ 1mn" panose="020B0509020204020204" pitchFamily="49" charset="-128"/>
                          <a:ea typeface="M+ 1mn" panose="020B0509020204020204" pitchFamily="49" charset="-128"/>
                        </a:rPr>
                        <a:t>実行するタイミング</a:t>
                      </a:r>
                    </a:p>
                  </a:txBody>
                  <a:tcPr anchor="ctr"/>
                </a:tc>
                <a:extLst>
                  <a:ext uri="{0D108BD9-81ED-4DB2-BD59-A6C34878D82A}">
                    <a16:rowId xmlns:a16="http://schemas.microsoft.com/office/drawing/2014/main" val="1762061068"/>
                  </a:ext>
                </a:extLst>
              </a:tr>
              <a:tr h="432000">
                <a:tc>
                  <a:txBody>
                    <a:bodyPr/>
                    <a:lstStyle/>
                    <a:p>
                      <a:pPr algn="ctr"/>
                      <a:r>
                        <a:rPr kumimoji="1" lang="ja-JP" altLang="en-US" sz="1200" dirty="0">
                          <a:latin typeface="M+ 1mn" panose="020B0509020204020204" pitchFamily="49" charset="-128"/>
                          <a:ea typeface="M+ 1mn" panose="020B0509020204020204" pitchFamily="49" charset="-128"/>
                        </a:rPr>
                        <a:t>初期化式</a:t>
                      </a:r>
                      <a:endParaRPr kumimoji="1" lang="en-US" altLang="ja-JP" sz="12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カウンタ変数を</a:t>
                      </a:r>
                      <a:r>
                        <a:rPr kumimoji="1" lang="ja-JP" altLang="en-US" sz="1200">
                          <a:latin typeface="M+ 1mn" panose="020B0509020204020204" pitchFamily="49" charset="-128"/>
                          <a:ea typeface="M+ 1mn" panose="020B0509020204020204" pitchFamily="49" charset="-128"/>
                        </a:rPr>
                        <a:t>初期化する式 </a:t>
                      </a:r>
                      <a:endParaRPr kumimoji="1" lang="en-US" altLang="ja-JP" sz="12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最初の１回だけ実行される</a:t>
                      </a:r>
                      <a:endParaRPr kumimoji="1" lang="en-US" altLang="ja-JP" sz="12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3611147804"/>
                  </a:ext>
                </a:extLst>
              </a:tr>
              <a:tr h="432000">
                <a:tc>
                  <a:txBody>
                    <a:bodyPr/>
                    <a:lstStyle/>
                    <a:p>
                      <a:pPr algn="ctr"/>
                      <a:r>
                        <a:rPr kumimoji="1" lang="ja-JP" altLang="en-US" sz="1200" dirty="0">
                          <a:latin typeface="M+ 1mn" panose="020B0509020204020204" pitchFamily="49" charset="-128"/>
                          <a:ea typeface="M+ 1mn" panose="020B0509020204020204" pitchFamily="49" charset="-128"/>
                        </a:rPr>
                        <a:t>継続条件式</a:t>
                      </a: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繰り返しを</a:t>
                      </a:r>
                      <a:r>
                        <a:rPr kumimoji="1" lang="ja-JP" altLang="en-US" sz="1200">
                          <a:latin typeface="M+ 1mn" panose="020B0509020204020204" pitchFamily="49" charset="-128"/>
                          <a:ea typeface="M+ 1mn" panose="020B0509020204020204" pitchFamily="49" charset="-128"/>
                        </a:rPr>
                        <a:t>継続する式</a:t>
                      </a:r>
                      <a:endParaRPr kumimoji="1" lang="en-US" altLang="ja-JP" sz="1200" dirty="0">
                        <a:latin typeface="M+ 1mn" panose="020B0509020204020204" pitchFamily="49" charset="-128"/>
                        <a:ea typeface="M+ 1mn" panose="020B0509020204020204" pitchFamily="49" charset="-128"/>
                      </a:endParaRPr>
                    </a:p>
                  </a:txBody>
                  <a:tcPr anchor="ctr"/>
                </a:tc>
                <a:tc>
                  <a:txBody>
                    <a:bodyPr/>
                    <a:lstStyle/>
                    <a:p>
                      <a:r>
                        <a:rPr kumimoji="1" lang="ja-JP" altLang="en-US" sz="1200" dirty="0">
                          <a:latin typeface="M+ 1mn" panose="020B0509020204020204" pitchFamily="49" charset="-128"/>
                          <a:ea typeface="M+ 1mn" panose="020B0509020204020204" pitchFamily="49" charset="-128"/>
                        </a:rPr>
                        <a:t>１回分の繰り返し処理の最初に毎回実行される</a:t>
                      </a:r>
                      <a:endParaRPr kumimoji="1" lang="en-US" altLang="ja-JP" sz="12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2231182597"/>
                  </a:ext>
                </a:extLst>
              </a:tr>
              <a:tr h="432000">
                <a:tc>
                  <a:txBody>
                    <a:bodyPr/>
                    <a:lstStyle/>
                    <a:p>
                      <a:pPr algn="ctr"/>
                      <a:r>
                        <a:rPr kumimoji="1" lang="ja-JP" altLang="en-US" sz="1200" dirty="0">
                          <a:latin typeface="M+ 1mn" panose="020B0509020204020204" pitchFamily="49" charset="-128"/>
                          <a:ea typeface="M+ 1mn" panose="020B0509020204020204" pitchFamily="49" charset="-128"/>
                        </a:rPr>
                        <a:t>増減式</a:t>
                      </a: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カウンタ変数の</a:t>
                      </a:r>
                      <a:r>
                        <a:rPr kumimoji="1" lang="ja-JP" altLang="en-US" sz="1200">
                          <a:latin typeface="M+ 1mn" panose="020B0509020204020204" pitchFamily="49" charset="-128"/>
                          <a:ea typeface="M+ 1mn" panose="020B0509020204020204" pitchFamily="49" charset="-128"/>
                        </a:rPr>
                        <a:t>値を増減させる式</a:t>
                      </a:r>
                      <a:endParaRPr kumimoji="1" lang="en-US" altLang="ja-JP" sz="1200" dirty="0">
                        <a:latin typeface="M+ 1mn" panose="020B0509020204020204" pitchFamily="49" charset="-128"/>
                        <a:ea typeface="M+ 1mn" panose="020B0509020204020204" pitchFamily="49" charset="-128"/>
                      </a:endParaRPr>
                    </a:p>
                  </a:txBody>
                  <a:tcPr anchor="ctr"/>
                </a:tc>
                <a:tc>
                  <a:txBody>
                    <a:bodyPr/>
                    <a:lstStyle/>
                    <a:p>
                      <a:r>
                        <a:rPr kumimoji="1" lang="ja-JP" altLang="en-US" sz="1200" dirty="0">
                          <a:latin typeface="M+ 1mn" panose="020B0509020204020204" pitchFamily="49" charset="-128"/>
                          <a:ea typeface="M+ 1mn" panose="020B0509020204020204" pitchFamily="49" charset="-128"/>
                        </a:rPr>
                        <a:t>１回分の繰り返し処理の最後に毎回実行される</a:t>
                      </a:r>
                      <a:endParaRPr kumimoji="1" lang="en-US" altLang="ja-JP" sz="12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025791114"/>
                  </a:ext>
                </a:extLst>
              </a:tr>
            </a:tbl>
          </a:graphicData>
        </a:graphic>
      </p:graphicFrame>
    </p:spTree>
    <p:extLst>
      <p:ext uri="{BB962C8B-B14F-4D97-AF65-F5344CB8AC3E}">
        <p14:creationId xmlns:p14="http://schemas.microsoft.com/office/powerpoint/2010/main" val="294011157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196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12</a:t>
            </a:r>
            <a:r>
              <a:rPr lang="ja-JP" altLang="en-US" dirty="0"/>
              <a:t>章 繰り返し</a:t>
            </a:r>
          </a:p>
        </p:txBody>
      </p:sp>
    </p:spTree>
    <p:extLst>
      <p:ext uri="{BB962C8B-B14F-4D97-AF65-F5344CB8AC3E}">
        <p14:creationId xmlns:p14="http://schemas.microsoft.com/office/powerpoint/2010/main" val="22461834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197</a:t>
            </a:fld>
            <a:endParaRPr kumimoji="1" lang="ja-JP" altLang="en-US" dirty="0"/>
          </a:p>
        </p:txBody>
      </p:sp>
    </p:spTree>
    <p:extLst>
      <p:ext uri="{BB962C8B-B14F-4D97-AF65-F5344CB8AC3E}">
        <p14:creationId xmlns:p14="http://schemas.microsoft.com/office/powerpoint/2010/main" val="5287515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繰り返しの練習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12</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198</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691680" y="1695388"/>
            <a:ext cx="6480720" cy="151758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p>
          <a:p>
            <a:r>
              <a:rPr lang="nn-NO" altLang="ja-JP" sz="1600">
                <a:solidFill>
                  <a:schemeClr val="tx1"/>
                </a:solidFill>
                <a:latin typeface="M+ 1mn" panose="020B0509020204020204" pitchFamily="49" charset="-128"/>
                <a:ea typeface="M+ 1mn" panose="020B0509020204020204" pitchFamily="49" charset="-128"/>
              </a:rPr>
              <a:t>        for (let i = 1; i &lt;= 10; i++) {</a:t>
            </a:r>
          </a:p>
          <a:p>
            <a:r>
              <a:rPr lang="nn-NO" altLang="ja-JP" sz="1600">
                <a:solidFill>
                  <a:schemeClr val="tx1"/>
                </a:solidFill>
                <a:latin typeface="M+ 1mn" panose="020B0509020204020204" pitchFamily="49" charset="-128"/>
                <a:ea typeface="M+ 1mn" panose="020B0509020204020204" pitchFamily="49" charset="-128"/>
              </a:rPr>
              <a:t>            document.write(i);</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09188844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en-US" altLang="ja-JP"/>
              <a:t>1</a:t>
            </a:r>
            <a:r>
              <a:rPr lang="ja-JP" altLang="en-US"/>
              <a:t>～</a:t>
            </a:r>
            <a:r>
              <a:rPr lang="en-US" altLang="ja-JP"/>
              <a:t>10</a:t>
            </a:r>
            <a:r>
              <a:rPr lang="ja-JP" altLang="en-US"/>
              <a:t>まで</a:t>
            </a:r>
            <a:r>
              <a:rPr lang="ja-JP" altLang="en-US" dirty="0"/>
              <a:t>の数字が</a:t>
            </a:r>
            <a:r>
              <a:rPr lang="ja-JP" altLang="en-US"/>
              <a:t>表示されます。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199</a:t>
            </a:fld>
            <a:endParaRPr kumimoji="1" lang="ja-JP" altLang="en-US" dirty="0"/>
          </a:p>
        </p:txBody>
      </p:sp>
      <p:pic>
        <p:nvPicPr>
          <p:cNvPr id="7" name="図 6">
            <a:extLst>
              <a:ext uri="{FF2B5EF4-FFF2-40B4-BE49-F238E27FC236}">
                <a16:creationId xmlns:a16="http://schemas.microsoft.com/office/drawing/2014/main" id="{20D522E2-FEB4-4E44-A06D-AAEB484ED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2060848"/>
            <a:ext cx="1944216" cy="3735787"/>
          </a:xfrm>
          <a:prstGeom prst="rect">
            <a:avLst/>
          </a:prstGeom>
          <a:ln>
            <a:solidFill>
              <a:srgbClr val="646464"/>
            </a:solidFill>
          </a:ln>
        </p:spPr>
      </p:pic>
    </p:spTree>
    <p:extLst>
      <p:ext uri="{BB962C8B-B14F-4D97-AF65-F5344CB8AC3E}">
        <p14:creationId xmlns:p14="http://schemas.microsoft.com/office/powerpoint/2010/main" val="209463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1</a:t>
            </a:r>
            <a:r>
              <a:rPr lang="ja-JP" altLang="en-US" dirty="0"/>
              <a:t>章 アプリ開発入門</a:t>
            </a:r>
            <a:endParaRPr kumimoji="1" lang="ja-JP" altLang="en-US" dirty="0"/>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2</a:t>
            </a:fld>
            <a:endParaRPr kumimoji="1" lang="ja-JP" altLang="en-US" dirty="0"/>
          </a:p>
        </p:txBody>
      </p:sp>
    </p:spTree>
    <p:extLst>
      <p:ext uri="{BB962C8B-B14F-4D97-AF65-F5344CB8AC3E}">
        <p14:creationId xmlns:p14="http://schemas.microsoft.com/office/powerpoint/2010/main" val="294466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10;&#10;自動的に生成された説明">
            <a:extLst>
              <a:ext uri="{FF2B5EF4-FFF2-40B4-BE49-F238E27FC236}">
                <a16:creationId xmlns:a16="http://schemas.microsoft.com/office/drawing/2014/main" id="{8BA63B72-3031-6959-84F8-EAD69225F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846492"/>
            <a:ext cx="5796136" cy="2382708"/>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はじめてのプログラム</a:t>
            </a:r>
            <a:endParaRPr lang="en-US" altLang="ja-JP" dirty="0"/>
          </a:p>
          <a:p>
            <a:pPr lvl="1"/>
            <a:r>
              <a:rPr lang="en-US" altLang="ja-JP"/>
              <a:t>&lt;body&gt;</a:t>
            </a:r>
            <a:r>
              <a:rPr lang="ja-JP" altLang="en-US"/>
              <a:t>タグの中に「</a:t>
            </a:r>
            <a:r>
              <a:rPr lang="ja-JP" altLang="en-US" dirty="0"/>
              <a:t>はじめてのプログラム」</a:t>
            </a:r>
            <a:r>
              <a:rPr lang="ja-JP" altLang="en-US"/>
              <a:t>と記述します。</a:t>
            </a:r>
            <a:endParaRPr lang="en-US" altLang="ja-JP" dirty="0"/>
          </a:p>
          <a:p>
            <a:pPr lvl="1"/>
            <a:r>
              <a:rPr lang="ja-JP" altLang="en-US" dirty="0"/>
              <a:t>メニューバー</a:t>
            </a:r>
            <a:r>
              <a:rPr lang="ja-JP" altLang="en-US"/>
              <a:t>の ［保存］アイコンをクリックします。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20</a:t>
            </a:fld>
            <a:endParaRPr kumimoji="1" lang="ja-JP" altLang="en-US" dirty="0"/>
          </a:p>
        </p:txBody>
      </p:sp>
      <p:sp>
        <p:nvSpPr>
          <p:cNvPr id="10" name="正方形/長方形 9">
            <a:extLst>
              <a:ext uri="{FF2B5EF4-FFF2-40B4-BE49-F238E27FC236}">
                <a16:creationId xmlns:a16="http://schemas.microsoft.com/office/drawing/2014/main" id="{8B96EE24-6968-4F28-858B-15EED4A0518A}"/>
              </a:ext>
            </a:extLst>
          </p:cNvPr>
          <p:cNvSpPr/>
          <p:nvPr/>
        </p:nvSpPr>
        <p:spPr>
          <a:xfrm>
            <a:off x="1619671" y="2774484"/>
            <a:ext cx="504057" cy="297119"/>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376113894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dirty="0"/>
              <a:t>先ほどのプロジェクト</a:t>
            </a:r>
            <a:r>
              <a:rPr lang="ja-JP" altLang="en-US"/>
              <a:t>を変更して下さい。</a:t>
            </a:r>
            <a:endParaRPr lang="en-US" altLang="ja-JP" dirty="0"/>
          </a:p>
          <a:p>
            <a:r>
              <a:rPr lang="en-US" altLang="ja-JP"/>
              <a:t>	</a:t>
            </a:r>
          </a:p>
          <a:p>
            <a:endParaRPr lang="en-US" altLang="ja-JP"/>
          </a:p>
          <a:p>
            <a:pPr marL="457200" lvl="1" indent="0">
              <a:buNone/>
            </a:pPr>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200</a:t>
            </a:fld>
            <a:endParaRPr kumimoji="1" lang="ja-JP" altLang="en-US" dirty="0"/>
          </a:p>
        </p:txBody>
      </p:sp>
    </p:spTree>
    <p:extLst>
      <p:ext uri="{BB962C8B-B14F-4D97-AF65-F5344CB8AC3E}">
        <p14:creationId xmlns:p14="http://schemas.microsoft.com/office/powerpoint/2010/main" val="6583862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a:t>実習</a:t>
            </a:r>
            <a:r>
              <a:rPr lang="en-US" altLang="ja-JP"/>
              <a:t>】</a:t>
            </a:r>
            <a:r>
              <a:rPr lang="ja-JP" altLang="en-US"/>
              <a:t>繰り返しの練習</a:t>
            </a:r>
            <a:endParaRPr lang="ja-JP" altLang="en-US" dirty="0"/>
          </a:p>
        </p:txBody>
      </p:sp>
      <p:sp>
        <p:nvSpPr>
          <p:cNvPr id="5" name="コンテンツ プレースホルダー 4"/>
          <p:cNvSpPr>
            <a:spLocks noGrp="1"/>
          </p:cNvSpPr>
          <p:nvPr>
            <p:ph idx="1"/>
          </p:nvPr>
        </p:nvSpPr>
        <p:spPr>
          <a:xfrm>
            <a:off x="457200" y="515813"/>
            <a:ext cx="8229600" cy="3417243"/>
          </a:xfrm>
        </p:spPr>
        <p:txBody>
          <a:bodyPr/>
          <a:lstStyle/>
          <a:p>
            <a:r>
              <a:rPr lang="ja-JP" altLang="en-US"/>
              <a:t>実習</a:t>
            </a:r>
            <a:endParaRPr lang="en-US" altLang="ja-JP" dirty="0"/>
          </a:p>
          <a:p>
            <a:pPr lvl="1"/>
            <a:r>
              <a:rPr lang="en-US" altLang="ja-JP"/>
              <a:t>script</a:t>
            </a:r>
            <a:r>
              <a:rPr lang="ja-JP" altLang="en-US"/>
              <a:t>タグにプログラムを追記して下さい。</a:t>
            </a:r>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a:p>
            <a:pPr lvl="1"/>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a:t>第</a:t>
            </a:r>
            <a:r>
              <a:rPr lang="en-US" altLang="ja-JP"/>
              <a:t>12</a:t>
            </a:r>
            <a:r>
              <a:rPr lang="ja-JP" altLang="en-US"/>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201</a:t>
            </a:fld>
            <a:endParaRPr kumimoji="1" lang="ja-JP" altLang="en-US" dirty="0"/>
          </a:p>
        </p:txBody>
      </p:sp>
      <p:sp>
        <p:nvSpPr>
          <p:cNvPr id="6" name="正方形/長方形 5">
            <a:extLst>
              <a:ext uri="{FF2B5EF4-FFF2-40B4-BE49-F238E27FC236}">
                <a16:creationId xmlns:a16="http://schemas.microsoft.com/office/drawing/2014/main" id="{D1DC2AFC-417D-475E-AA60-5903B6DCE156}"/>
              </a:ext>
            </a:extLst>
          </p:cNvPr>
          <p:cNvSpPr/>
          <p:nvPr/>
        </p:nvSpPr>
        <p:spPr>
          <a:xfrm>
            <a:off x="1043607" y="1695387"/>
            <a:ext cx="7849567" cy="4862231"/>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1600">
                <a:solidFill>
                  <a:schemeClr val="tx1">
                    <a:lumMod val="50000"/>
                    <a:lumOff val="50000"/>
                  </a:schemeClr>
                </a:solidFill>
                <a:latin typeface="M+ 1mn" panose="020B0509020204020204" pitchFamily="49" charset="-128"/>
                <a:ea typeface="M+ 1mn" panose="020B0509020204020204" pitchFamily="49" charset="-128"/>
              </a:rPr>
              <a:t>   </a:t>
            </a:r>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for (let i = 1; i &lt;= 10; i++)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document.write(i);</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a:t>
            </a:r>
          </a:p>
          <a:p>
            <a:r>
              <a:rPr lang="ja-JP" altLang="en-US" sz="1600">
                <a:solidFill>
                  <a:schemeClr val="tx1"/>
                </a:solidFill>
                <a:latin typeface="M+ 1mn" panose="020B0509020204020204" pitchFamily="49" charset="-128"/>
                <a:ea typeface="M+ 1mn" panose="020B0509020204020204" pitchFamily="49" charset="-128"/>
              </a:rPr>
              <a:t>        </a:t>
            </a:r>
            <a:r>
              <a:rPr lang="nn-NO" altLang="ja-JP" sz="1600">
                <a:solidFill>
                  <a:schemeClr val="tx1"/>
                </a:solidFill>
                <a:latin typeface="M+ 1mn" panose="020B0509020204020204" pitchFamily="49" charset="-128"/>
                <a:ea typeface="M+ 1mn" panose="020B0509020204020204" pitchFamily="49" charset="-128"/>
              </a:rPr>
              <a:t>function insert() {</a:t>
            </a:r>
          </a:p>
          <a:p>
            <a:r>
              <a:rPr lang="nn-NO" altLang="ja-JP" sz="1600">
                <a:solidFill>
                  <a:schemeClr val="tx1"/>
                </a:solidFill>
                <a:latin typeface="M+ 1mn" panose="020B0509020204020204" pitchFamily="49" charset="-128"/>
                <a:ea typeface="M+ 1mn" panose="020B0509020204020204" pitchFamily="49" charset="-128"/>
              </a:rPr>
              <a:t>            let images = [</a:t>
            </a:r>
          </a:p>
          <a:p>
            <a:r>
              <a:rPr lang="nn-NO" altLang="ja-JP" sz="1600">
                <a:solidFill>
                  <a:schemeClr val="tx1"/>
                </a:solidFill>
                <a:latin typeface="M+ 1mn" panose="020B0509020204020204" pitchFamily="49" charset="-128"/>
                <a:ea typeface="M+ 1mn" panose="020B0509020204020204" pitchFamily="49" charset="-128"/>
              </a:rPr>
              <a:t>                "strawberry.png",</a:t>
            </a:r>
          </a:p>
          <a:p>
            <a:r>
              <a:rPr lang="nn-NO" altLang="ja-JP" sz="1600">
                <a:solidFill>
                  <a:schemeClr val="tx1"/>
                </a:solidFill>
                <a:latin typeface="M+ 1mn" panose="020B0509020204020204" pitchFamily="49" charset="-128"/>
                <a:ea typeface="M+ 1mn" panose="020B0509020204020204" pitchFamily="49" charset="-128"/>
              </a:rPr>
              <a:t>                "orange.png",</a:t>
            </a:r>
          </a:p>
          <a:p>
            <a:r>
              <a:rPr lang="nn-NO" altLang="ja-JP" sz="1600">
                <a:solidFill>
                  <a:schemeClr val="tx1"/>
                </a:solidFill>
                <a:latin typeface="M+ 1mn" panose="020B0509020204020204" pitchFamily="49" charset="-128"/>
                <a:ea typeface="M+ 1mn" panose="020B0509020204020204" pitchFamily="49" charset="-128"/>
              </a:rPr>
              <a:t>                "grape.png",</a:t>
            </a:r>
          </a:p>
          <a:p>
            <a:r>
              <a:rPr lang="nn-NO" altLang="ja-JP" sz="1600">
                <a:solidFill>
                  <a:schemeClr val="tx1"/>
                </a:solidFill>
                <a:latin typeface="M+ 1mn" panose="020B0509020204020204" pitchFamily="49" charset="-128"/>
                <a:ea typeface="M+ 1mn" panose="020B0509020204020204" pitchFamily="49" charset="-128"/>
              </a:rPr>
              <a:t>                "peach.png",</a:t>
            </a:r>
          </a:p>
          <a:p>
            <a:r>
              <a:rPr lang="nn-NO" altLang="ja-JP" sz="1600">
                <a:solidFill>
                  <a:schemeClr val="tx1"/>
                </a:solidFill>
                <a:latin typeface="M+ 1mn" panose="020B0509020204020204" pitchFamily="49" charset="-128"/>
                <a:ea typeface="M+ 1mn" panose="020B0509020204020204" pitchFamily="49" charset="-128"/>
              </a:rPr>
              <a:t>                "melon.png"</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for (let i = 0; i &lt; images.length; i++) {</a:t>
            </a:r>
          </a:p>
          <a:p>
            <a:r>
              <a:rPr lang="nn-NO" altLang="ja-JP" sz="1600">
                <a:solidFill>
                  <a:schemeClr val="tx1"/>
                </a:solidFill>
                <a:latin typeface="M+ 1mn" panose="020B0509020204020204" pitchFamily="49" charset="-128"/>
                <a:ea typeface="M+ 1mn" panose="020B0509020204020204" pitchFamily="49" charset="-128"/>
              </a:rPr>
              <a:t>                document.getElementById("imageList").innerHTML += "&lt;img src=" + images[i] + "&gt;";</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solidFill>
                <a:latin typeface="M+ 1mn" panose="020B0509020204020204" pitchFamily="49" charset="-128"/>
                <a:ea typeface="M+ 1mn" panose="020B0509020204020204" pitchFamily="49" charset="-128"/>
              </a:rPr>
              <a:t>        }</a:t>
            </a:r>
          </a:p>
          <a:p>
            <a:r>
              <a:rPr lang="nn-NO" altLang="ja-JP" sz="1600">
                <a:solidFill>
                  <a:schemeClr val="tx1">
                    <a:lumMod val="50000"/>
                    <a:lumOff val="50000"/>
                  </a:schemeClr>
                </a:solidFill>
                <a:latin typeface="M+ 1mn" panose="020B0509020204020204" pitchFamily="49" charset="-128"/>
                <a:ea typeface="M+ 1mn" panose="020B0509020204020204" pitchFamily="49" charset="-128"/>
              </a:rPr>
              <a:t>    &lt;/script&gt;</a:t>
            </a:r>
            <a:endParaRPr lang="ja-JP" altLang="en-US" sz="160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14478206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繰り返しの練習</a:t>
            </a:r>
          </a:p>
        </p:txBody>
      </p:sp>
      <p:sp>
        <p:nvSpPr>
          <p:cNvPr id="5" name="コンテンツ プレースホルダー 4"/>
          <p:cNvSpPr>
            <a:spLocks noGrp="1"/>
          </p:cNvSpPr>
          <p:nvPr>
            <p:ph idx="1"/>
          </p:nvPr>
        </p:nvSpPr>
        <p:spPr/>
        <p:txBody>
          <a:bodyPr/>
          <a:lstStyle/>
          <a:p>
            <a:r>
              <a:rPr lang="ja-JP" altLang="en-US"/>
              <a:t>実行</a:t>
            </a:r>
            <a:r>
              <a:rPr lang="ja-JP" altLang="en-US" dirty="0"/>
              <a:t>結果</a:t>
            </a:r>
            <a:endParaRPr lang="en-US" altLang="ja-JP" dirty="0"/>
          </a:p>
          <a:p>
            <a:pPr lvl="1"/>
            <a:r>
              <a:rPr lang="ja-JP" altLang="en-US" dirty="0"/>
              <a:t>画像が</a:t>
            </a:r>
            <a:r>
              <a:rPr lang="en-US" altLang="ja-JP" dirty="0"/>
              <a:t>5</a:t>
            </a:r>
            <a:r>
              <a:rPr lang="ja-JP" altLang="en-US"/>
              <a:t>つ表示されます。</a:t>
            </a:r>
            <a:endParaRPr lang="en-US" altLang="ja-JP"/>
          </a:p>
          <a:p>
            <a:r>
              <a:rPr lang="en-US" altLang="ja-JP"/>
              <a:t>	</a:t>
            </a:r>
          </a:p>
          <a:p>
            <a:endParaRPr lang="en-US" altLang="ja-JP"/>
          </a:p>
          <a:p>
            <a:pPr marL="457200" lvl="1" indent="0">
              <a:buNone/>
            </a:pPr>
            <a:endParaRPr lang="en-US" altLang="ja-JP"/>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202</a:t>
            </a:fld>
            <a:endParaRPr kumimoji="1" lang="ja-JP" altLang="en-US" dirty="0"/>
          </a:p>
        </p:txBody>
      </p:sp>
      <p:pic>
        <p:nvPicPr>
          <p:cNvPr id="7" name="図 6">
            <a:extLst>
              <a:ext uri="{FF2B5EF4-FFF2-40B4-BE49-F238E27FC236}">
                <a16:creationId xmlns:a16="http://schemas.microsoft.com/office/drawing/2014/main" id="{C3F41D42-7410-4D69-84E0-F0190D0B7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757" y="1952836"/>
            <a:ext cx="1576486" cy="2952328"/>
          </a:xfrm>
          <a:prstGeom prst="rect">
            <a:avLst/>
          </a:prstGeom>
          <a:ln>
            <a:solidFill>
              <a:srgbClr val="646464"/>
            </a:solidFill>
          </a:ln>
        </p:spPr>
      </p:pic>
      <p:sp>
        <p:nvSpPr>
          <p:cNvPr id="10" name="テキスト ボックス 9">
            <a:extLst>
              <a:ext uri="{FF2B5EF4-FFF2-40B4-BE49-F238E27FC236}">
                <a16:creationId xmlns:a16="http://schemas.microsoft.com/office/drawing/2014/main" id="{F334C06A-6062-4CEE-A059-8ECE759911BE}"/>
              </a:ext>
            </a:extLst>
          </p:cNvPr>
          <p:cNvSpPr txBox="1"/>
          <p:nvPr/>
        </p:nvSpPr>
        <p:spPr>
          <a:xfrm>
            <a:off x="611560" y="5499229"/>
            <a:ext cx="792088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ja-JP" sz="1400"/>
              <a:t>【</a:t>
            </a:r>
            <a:r>
              <a:rPr lang="ja-JP" altLang="en-US" sz="1400"/>
              <a:t>メモ</a:t>
            </a:r>
            <a:r>
              <a:rPr lang="en-US" altLang="ja-JP" sz="1400"/>
              <a:t>】</a:t>
            </a:r>
          </a:p>
          <a:p>
            <a:endParaRPr lang="en-US" altLang="ja-JP" sz="1400"/>
          </a:p>
          <a:p>
            <a:r>
              <a:rPr lang="ja-JP" altLang="en-US" sz="1400"/>
              <a:t>本プロジェクトには画像が全部で</a:t>
            </a:r>
            <a:r>
              <a:rPr lang="en-US" altLang="ja-JP" sz="1400"/>
              <a:t>10</a:t>
            </a:r>
            <a:r>
              <a:rPr lang="ja-JP" altLang="en-US" sz="1400"/>
              <a:t>個入っています。</a:t>
            </a:r>
            <a:r>
              <a:rPr lang="en-US" altLang="ja-JP" sz="1400"/>
              <a:t>5</a:t>
            </a:r>
            <a:r>
              <a:rPr lang="ja-JP" altLang="en-US" sz="1400"/>
              <a:t>つの画像が表示できたあとで時間がある方は、改造して表示する画像を増やしてみると面白いかもしれません。</a:t>
            </a:r>
            <a:endParaRPr lang="en-US" altLang="ja-JP" sz="1400"/>
          </a:p>
        </p:txBody>
      </p:sp>
    </p:spTree>
    <p:extLst>
      <p:ext uri="{BB962C8B-B14F-4D97-AF65-F5344CB8AC3E}">
        <p14:creationId xmlns:p14="http://schemas.microsoft.com/office/powerpoint/2010/main" val="14704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プレビューの更新</a:t>
            </a:r>
            <a:endParaRPr lang="en-US" altLang="ja-JP" dirty="0"/>
          </a:p>
          <a:p>
            <a:pPr lvl="1"/>
            <a:r>
              <a:rPr lang="ja-JP" altLang="en-US" dirty="0"/>
              <a:t>［保存］と連動してプレビュー画面が自動</a:t>
            </a:r>
            <a:r>
              <a:rPr lang="ja-JP" altLang="en-US"/>
              <a:t>更新されます。</a:t>
            </a:r>
            <a:endParaRPr lang="en-US" altLang="ja-JP" dirty="0"/>
          </a:p>
          <a:p>
            <a:pPr lvl="1"/>
            <a:r>
              <a:rPr lang="ja-JP" altLang="en-US" dirty="0"/>
              <a:t>自動で更新されない場合</a:t>
            </a:r>
            <a:endParaRPr lang="en-US" altLang="ja-JP" dirty="0"/>
          </a:p>
          <a:p>
            <a:pPr lvl="2"/>
            <a:r>
              <a:rPr lang="ja-JP" altLang="en-US" dirty="0"/>
              <a:t>プレビュー画面右上の円状の矢印ボタン</a:t>
            </a:r>
            <a:r>
              <a:rPr lang="ja-JP" altLang="en-US"/>
              <a:t>をクリックして下さい。</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21</a:t>
            </a:fld>
            <a:endParaRPr kumimoji="1" lang="ja-JP" altLang="en-US" dirty="0"/>
          </a:p>
        </p:txBody>
      </p:sp>
      <p:pic>
        <p:nvPicPr>
          <p:cNvPr id="8" name="図 7" descr="背景パターン が含まれている画像&#10;&#10;自動的に生成された説明">
            <a:extLst>
              <a:ext uri="{FF2B5EF4-FFF2-40B4-BE49-F238E27FC236}">
                <a16:creationId xmlns:a16="http://schemas.microsoft.com/office/drawing/2014/main" id="{252A914D-4ECF-ABA4-FE33-557F1D5BA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647" y="2950539"/>
            <a:ext cx="1648705" cy="3364510"/>
          </a:xfrm>
          <a:prstGeom prst="rect">
            <a:avLst/>
          </a:prstGeom>
          <a:ln>
            <a:solidFill>
              <a:schemeClr val="tx1"/>
            </a:solidFill>
          </a:ln>
        </p:spPr>
      </p:pic>
      <p:sp>
        <p:nvSpPr>
          <p:cNvPr id="9" name="正方形/長方形 8">
            <a:extLst>
              <a:ext uri="{FF2B5EF4-FFF2-40B4-BE49-F238E27FC236}">
                <a16:creationId xmlns:a16="http://schemas.microsoft.com/office/drawing/2014/main" id="{A9E6A13C-65B8-50C9-97D1-FCA6B826CEB7}"/>
              </a:ext>
            </a:extLst>
          </p:cNvPr>
          <p:cNvSpPr/>
          <p:nvPr/>
        </p:nvSpPr>
        <p:spPr>
          <a:xfrm>
            <a:off x="5148064" y="3068960"/>
            <a:ext cx="288033" cy="288032"/>
          </a:xfrm>
          <a:prstGeom prst="rect">
            <a:avLst/>
          </a:prstGeom>
          <a:noFill/>
          <a:ln w="19050">
            <a:solidFill>
              <a:srgbClr val="FF505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79222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5" name="コンテンツ プレースホルダー 4"/>
          <p:cNvSpPr>
            <a:spLocks noGrp="1"/>
          </p:cNvSpPr>
          <p:nvPr>
            <p:ph idx="1"/>
          </p:nvPr>
        </p:nvSpPr>
        <p:spPr/>
        <p:txBody>
          <a:bodyPr/>
          <a:lstStyle/>
          <a:p>
            <a:r>
              <a:rPr lang="en-US" altLang="ja-JP" dirty="0"/>
              <a:t>JavaScript </a:t>
            </a:r>
            <a:r>
              <a:rPr lang="ja-JP" altLang="en-US" dirty="0"/>
              <a:t>で簡単な命令を実行させる</a:t>
            </a:r>
            <a:endParaRPr lang="en-US" altLang="ja-JP" dirty="0"/>
          </a:p>
          <a:p>
            <a:pPr lvl="1"/>
            <a:r>
              <a:rPr lang="en-US" altLang="ja-JP" dirty="0"/>
              <a:t>HTML</a:t>
            </a:r>
            <a:r>
              <a:rPr lang="ja-JP" altLang="en-US" dirty="0"/>
              <a:t>内に</a:t>
            </a:r>
            <a:r>
              <a:rPr lang="en-US" altLang="ja-JP" dirty="0" err="1"/>
              <a:t>JvaScript</a:t>
            </a:r>
            <a:r>
              <a:rPr lang="ja-JP" altLang="en-US" dirty="0"/>
              <a:t>を記述する方法</a:t>
            </a:r>
            <a:endParaRPr lang="en-US" altLang="ja-JP" dirty="0"/>
          </a:p>
          <a:p>
            <a:pPr lvl="2"/>
            <a:r>
              <a:rPr lang="en-US" altLang="ja-JP" dirty="0"/>
              <a:t>&lt;script</a:t>
            </a:r>
            <a:r>
              <a:rPr lang="en-US" altLang="ja-JP"/>
              <a:t>&gt; </a:t>
            </a:r>
            <a:r>
              <a:rPr lang="ja-JP" altLang="en-US"/>
              <a:t>タグで</a:t>
            </a:r>
            <a:r>
              <a:rPr lang="ja-JP" altLang="en-US" dirty="0"/>
              <a:t>囲まれた部分</a:t>
            </a:r>
            <a:r>
              <a:rPr lang="ja-JP" altLang="en-US"/>
              <a:t>に記述します。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22</a:t>
            </a:fld>
            <a:endParaRPr kumimoji="1" lang="ja-JP" altLang="en-US" dirty="0"/>
          </a:p>
        </p:txBody>
      </p:sp>
      <p:grpSp>
        <p:nvGrpSpPr>
          <p:cNvPr id="10" name="グループ化 9"/>
          <p:cNvGrpSpPr/>
          <p:nvPr/>
        </p:nvGrpSpPr>
        <p:grpSpPr>
          <a:xfrm>
            <a:off x="1021797" y="2564904"/>
            <a:ext cx="6120680" cy="1080120"/>
            <a:chOff x="1021797" y="2564904"/>
            <a:chExt cx="6120680" cy="1080120"/>
          </a:xfrm>
          <a:noFill/>
        </p:grpSpPr>
        <p:sp>
          <p:nvSpPr>
            <p:cNvPr id="8" name="正方形/長方形 7"/>
            <p:cNvSpPr/>
            <p:nvPr/>
          </p:nvSpPr>
          <p:spPr>
            <a:xfrm>
              <a:off x="1021797" y="2564904"/>
              <a:ext cx="6120680" cy="1080120"/>
            </a:xfrm>
            <a:prstGeom prst="rect">
              <a:avLst/>
            </a:prstGeom>
            <a:grp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テキスト ボックス 6"/>
            <p:cNvSpPr txBox="1"/>
            <p:nvPr/>
          </p:nvSpPr>
          <p:spPr>
            <a:xfrm>
              <a:off x="1043608" y="2636912"/>
              <a:ext cx="2954655" cy="923330"/>
            </a:xfrm>
            <a:prstGeom prst="rect">
              <a:avLst/>
            </a:prstGeom>
            <a:grpFill/>
            <a:ln>
              <a:noFill/>
            </a:ln>
          </p:spPr>
          <p:txBody>
            <a:bodyPr wrap="none" rtlCol="0">
              <a:spAutoFit/>
            </a:bodyPr>
            <a:lstStyle/>
            <a:p>
              <a:r>
                <a:rPr lang="en-US" altLang="ja-JP" dirty="0">
                  <a:latin typeface="M+ 1mn" panose="020B0509020204020204" pitchFamily="49" charset="-128"/>
                  <a:ea typeface="M+ 1mn" panose="020B0509020204020204" pitchFamily="49" charset="-128"/>
                </a:rPr>
                <a:t>&lt;script&gt;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alert</a:t>
              </a:r>
              <a:r>
                <a:rPr lang="en-US" altLang="ja-JP" dirty="0">
                  <a:latin typeface="M+ 1mn" panose="020B0509020204020204" pitchFamily="49" charset="-128"/>
                  <a:ea typeface="M+ 1mn" panose="020B0509020204020204" pitchFamily="49" charset="-128"/>
                </a:rPr>
                <a:t>("</a:t>
              </a:r>
              <a:r>
                <a:rPr lang="ja-JP" altLang="en-US" dirty="0">
                  <a:latin typeface="M+ 1mn" panose="020B0509020204020204" pitchFamily="49" charset="-128"/>
                  <a:ea typeface="M+ 1mn" panose="020B0509020204020204" pitchFamily="49" charset="-128"/>
                </a:rPr>
                <a:t>こんにちは</a:t>
              </a:r>
              <a:r>
                <a:rPr lang="en-US" altLang="ja-JP" dirty="0">
                  <a:latin typeface="M+ 1mn" panose="020B0509020204020204" pitchFamily="49" charset="-128"/>
                  <a:ea typeface="M+ 1mn" panose="020B0509020204020204" pitchFamily="49" charset="-128"/>
                </a:rPr>
                <a:t>");</a:t>
              </a:r>
            </a:p>
            <a:p>
              <a:r>
                <a:rPr lang="en-US" altLang="ja-JP" dirty="0">
                  <a:latin typeface="M+ 1mn" panose="020B0509020204020204" pitchFamily="49" charset="-128"/>
                  <a:ea typeface="M+ 1mn" panose="020B0509020204020204" pitchFamily="49" charset="-128"/>
                </a:rPr>
                <a:t>&lt;/script&gt;</a:t>
              </a:r>
            </a:p>
          </p:txBody>
        </p:sp>
      </p:grpSp>
    </p:spTree>
    <p:extLst>
      <p:ext uri="{BB962C8B-B14F-4D97-AF65-F5344CB8AC3E}">
        <p14:creationId xmlns:p14="http://schemas.microsoft.com/office/powerpoint/2010/main" val="336322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プログラムを記述する</a:t>
            </a:r>
            <a:endParaRPr kumimoji="1" lang="ja-JP" altLang="en-US" dirty="0"/>
          </a:p>
        </p:txBody>
      </p:sp>
      <p:sp>
        <p:nvSpPr>
          <p:cNvPr id="3" name="コンテンツ プレースホルダー 2"/>
          <p:cNvSpPr>
            <a:spLocks noGrp="1"/>
          </p:cNvSpPr>
          <p:nvPr>
            <p:ph idx="1"/>
          </p:nvPr>
        </p:nvSpPr>
        <p:spPr/>
        <p:txBody>
          <a:bodyPr/>
          <a:lstStyle/>
          <a:p>
            <a:r>
              <a:rPr lang="ja-JP" altLang="en-US" dirty="0"/>
              <a:t>実行結果</a:t>
            </a:r>
            <a:endParaRPr lang="en-US" altLang="ja-JP" dirty="0"/>
          </a:p>
          <a:p>
            <a:pPr lvl="1"/>
            <a:r>
              <a:rPr lang="ja-JP" altLang="en-US" dirty="0"/>
              <a:t>次のダイアログが</a:t>
            </a:r>
            <a:r>
              <a:rPr lang="ja-JP" altLang="en-US"/>
              <a:t>表示されます。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23</a:t>
            </a:fld>
            <a:endParaRPr kumimoji="1" lang="ja-JP" altLang="en-US" dirty="0"/>
          </a:p>
        </p:txBody>
      </p:sp>
      <p:pic>
        <p:nvPicPr>
          <p:cNvPr id="8" name="図 7">
            <a:extLst>
              <a:ext uri="{FF2B5EF4-FFF2-40B4-BE49-F238E27FC236}">
                <a16:creationId xmlns:a16="http://schemas.microsoft.com/office/drawing/2014/main" id="{E9E7BAF2-B3AD-43FC-AAD9-5F49085C2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80" y="2132856"/>
            <a:ext cx="6560240" cy="1795686"/>
          </a:xfrm>
          <a:prstGeom prst="rect">
            <a:avLst/>
          </a:prstGeom>
          <a:ln>
            <a:solidFill>
              <a:srgbClr val="646464"/>
            </a:solidFill>
          </a:ln>
        </p:spPr>
      </p:pic>
    </p:spTree>
    <p:extLst>
      <p:ext uri="{BB962C8B-B14F-4D97-AF65-F5344CB8AC3E}">
        <p14:creationId xmlns:p14="http://schemas.microsoft.com/office/powerpoint/2010/main" val="194034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a:t>Web</a:t>
            </a:r>
            <a:r>
              <a:rPr lang="ja-JP" altLang="en-US"/>
              <a:t>公開機能の利用</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24</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65933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 Word&#10;&#10;自動的に生成された説明">
            <a:extLst>
              <a:ext uri="{FF2B5EF4-FFF2-40B4-BE49-F238E27FC236}">
                <a16:creationId xmlns:a16="http://schemas.microsoft.com/office/drawing/2014/main" id="{DF328E2D-6B13-B7D2-3F8B-8E6B7F12E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48" y="4221088"/>
            <a:ext cx="4418173" cy="1101825"/>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en-US" altLang="ja-JP" b="0"/>
              <a:t>Web</a:t>
            </a:r>
            <a:r>
              <a:rPr lang="ja-JP" altLang="en-US" b="0"/>
              <a:t>公開機能の利用</a:t>
            </a:r>
            <a:endParaRPr kumimoji="1" lang="ja-JP" altLang="en-US" dirty="0"/>
          </a:p>
        </p:txBody>
      </p:sp>
      <p:sp>
        <p:nvSpPr>
          <p:cNvPr id="3" name="コンテンツ プレースホルダー 2"/>
          <p:cNvSpPr>
            <a:spLocks noGrp="1"/>
          </p:cNvSpPr>
          <p:nvPr>
            <p:ph idx="1"/>
          </p:nvPr>
        </p:nvSpPr>
        <p:spPr/>
        <p:txBody>
          <a:bodyPr/>
          <a:lstStyle/>
          <a:p>
            <a:r>
              <a:rPr lang="en-US" altLang="ja-JP"/>
              <a:t>Web</a:t>
            </a:r>
            <a:r>
              <a:rPr lang="ja-JP" altLang="en-US"/>
              <a:t>公開機能と</a:t>
            </a:r>
            <a:r>
              <a:rPr lang="ja-JP" altLang="en-US" dirty="0"/>
              <a:t>は</a:t>
            </a:r>
            <a:endParaRPr lang="en-US" altLang="ja-JP" dirty="0"/>
          </a:p>
          <a:p>
            <a:pPr lvl="1"/>
            <a:r>
              <a:rPr lang="ja-JP" altLang="en-US"/>
              <a:t>プロジェクトを</a:t>
            </a:r>
            <a:r>
              <a:rPr lang="en-US" altLang="ja-JP"/>
              <a:t>Web</a:t>
            </a:r>
            <a:r>
              <a:rPr lang="ja-JP" altLang="en-US"/>
              <a:t>公開する機能です。</a:t>
            </a:r>
            <a:endParaRPr lang="en-US" altLang="ja-JP" dirty="0"/>
          </a:p>
          <a:p>
            <a:pPr lvl="1"/>
            <a:r>
              <a:rPr lang="ja-JP" altLang="en-US"/>
              <a:t>プレビューはログイン中しか確認できないが、</a:t>
            </a:r>
            <a:r>
              <a:rPr lang="en-US" altLang="ja-JP"/>
              <a:t>Web</a:t>
            </a:r>
            <a:r>
              <a:rPr lang="ja-JP" altLang="en-US"/>
              <a:t>公開すればログイン不要で友達や先生にも作品を見せることができます。</a:t>
            </a:r>
            <a:endParaRPr lang="en-US" altLang="ja-JP"/>
          </a:p>
          <a:p>
            <a:pPr lvl="1"/>
            <a:r>
              <a:rPr lang="ja-JP" altLang="en-US"/>
              <a:t>注意点として、公開を「</a:t>
            </a:r>
            <a:r>
              <a:rPr lang="en-US" altLang="ja-JP"/>
              <a:t>On</a:t>
            </a:r>
            <a:r>
              <a:rPr lang="ja-JP" altLang="en-US"/>
              <a:t>」にして「適応する」必要があります。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25</a:t>
            </a:fld>
            <a:endParaRPr kumimoji="1" lang="ja-JP" altLang="en-US" dirty="0"/>
          </a:p>
        </p:txBody>
      </p:sp>
      <p:sp>
        <p:nvSpPr>
          <p:cNvPr id="14" name="正方形/長方形 13">
            <a:extLst>
              <a:ext uri="{FF2B5EF4-FFF2-40B4-BE49-F238E27FC236}">
                <a16:creationId xmlns:a16="http://schemas.microsoft.com/office/drawing/2014/main" id="{1E9CE6DB-44DE-4CCE-BB0B-4B639FADB6ED}"/>
              </a:ext>
            </a:extLst>
          </p:cNvPr>
          <p:cNvSpPr/>
          <p:nvPr/>
        </p:nvSpPr>
        <p:spPr>
          <a:xfrm>
            <a:off x="3510329" y="4221088"/>
            <a:ext cx="352083" cy="187993"/>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0" name="正方形/長方形 9">
            <a:extLst>
              <a:ext uri="{FF2B5EF4-FFF2-40B4-BE49-F238E27FC236}">
                <a16:creationId xmlns:a16="http://schemas.microsoft.com/office/drawing/2014/main" id="{A65A29A2-C11E-2D1E-3702-84A839019E47}"/>
              </a:ext>
            </a:extLst>
          </p:cNvPr>
          <p:cNvSpPr/>
          <p:nvPr/>
        </p:nvSpPr>
        <p:spPr>
          <a:xfrm>
            <a:off x="3510329" y="4404837"/>
            <a:ext cx="1092751" cy="293307"/>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1" name="矢印: 右 10">
            <a:extLst>
              <a:ext uri="{FF2B5EF4-FFF2-40B4-BE49-F238E27FC236}">
                <a16:creationId xmlns:a16="http://schemas.microsoft.com/office/drawing/2014/main" id="{605C7857-0121-6DD5-E46C-E8D1799AF747}"/>
              </a:ext>
            </a:extLst>
          </p:cNvPr>
          <p:cNvSpPr/>
          <p:nvPr/>
        </p:nvSpPr>
        <p:spPr>
          <a:xfrm>
            <a:off x="5042600" y="4465388"/>
            <a:ext cx="576064" cy="465511"/>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pic>
        <p:nvPicPr>
          <p:cNvPr id="17" name="図 16" descr="QR コード&#10;&#10;自動的に生成された説明">
            <a:extLst>
              <a:ext uri="{FF2B5EF4-FFF2-40B4-BE49-F238E27FC236}">
                <a16:creationId xmlns:a16="http://schemas.microsoft.com/office/drawing/2014/main" id="{27113542-3E0D-DC15-05F2-D4EE92B4E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212976"/>
            <a:ext cx="2644002" cy="3239875"/>
          </a:xfrm>
          <a:prstGeom prst="rect">
            <a:avLst/>
          </a:prstGeom>
          <a:ln>
            <a:solidFill>
              <a:schemeClr val="tx1"/>
            </a:solidFill>
          </a:ln>
        </p:spPr>
      </p:pic>
      <p:sp>
        <p:nvSpPr>
          <p:cNvPr id="18" name="正方形/長方形 17">
            <a:extLst>
              <a:ext uri="{FF2B5EF4-FFF2-40B4-BE49-F238E27FC236}">
                <a16:creationId xmlns:a16="http://schemas.microsoft.com/office/drawing/2014/main" id="{54748534-B714-F638-2CAB-70BF20BBB990}"/>
              </a:ext>
            </a:extLst>
          </p:cNvPr>
          <p:cNvSpPr/>
          <p:nvPr/>
        </p:nvSpPr>
        <p:spPr>
          <a:xfrm>
            <a:off x="7719764" y="3933056"/>
            <a:ext cx="412186" cy="144016"/>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
        <p:nvSpPr>
          <p:cNvPr id="19" name="正方形/長方形 18">
            <a:extLst>
              <a:ext uri="{FF2B5EF4-FFF2-40B4-BE49-F238E27FC236}">
                <a16:creationId xmlns:a16="http://schemas.microsoft.com/office/drawing/2014/main" id="{39682943-56EC-CF54-81D9-16E844D13CB6}"/>
              </a:ext>
            </a:extLst>
          </p:cNvPr>
          <p:cNvSpPr/>
          <p:nvPr/>
        </p:nvSpPr>
        <p:spPr>
          <a:xfrm>
            <a:off x="7863780" y="4407474"/>
            <a:ext cx="576064" cy="245662"/>
          </a:xfrm>
          <a:prstGeom prst="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n>
                <a:solidFill>
                  <a:srgbClr val="FF0000"/>
                </a:solidFill>
              </a:ln>
              <a:noFill/>
              <a:latin typeface="メイリオ" panose="020B0604030504040204" pitchFamily="50" charset="-128"/>
            </a:endParaRPr>
          </a:p>
        </p:txBody>
      </p:sp>
    </p:spTree>
    <p:extLst>
      <p:ext uri="{BB962C8B-B14F-4D97-AF65-F5344CB8AC3E}">
        <p14:creationId xmlns:p14="http://schemas.microsoft.com/office/powerpoint/2010/main" val="413098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lvl="0"/>
            <a:r>
              <a:rPr lang="en-US" altLang="ja-JP"/>
              <a:t>Monaca for Study(</a:t>
            </a:r>
            <a:r>
              <a:rPr lang="ja-JP" altLang="en-US"/>
              <a:t>デバッガーアプリ</a:t>
            </a:r>
            <a:r>
              <a:rPr lang="en-US" altLang="ja-JP"/>
              <a:t>)</a:t>
            </a:r>
            <a:r>
              <a:rPr lang="ja-JP" altLang="en-US"/>
              <a:t>の</a:t>
            </a:r>
            <a:r>
              <a:rPr lang="ja-JP" altLang="en-US" dirty="0"/>
              <a:t>利用</a:t>
            </a:r>
            <a:endParaRPr lang="en-US" altLang="ja-JP"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26</a:t>
            </a:fld>
            <a:endParaRPr kumimoji="1" lang="ja-JP" altLang="en-US" dirty="0"/>
          </a:p>
        </p:txBody>
      </p:sp>
      <p:sp>
        <p:nvSpPr>
          <p:cNvPr id="2" name="コンテンツ プレースホルダー 1"/>
          <p:cNvSpPr>
            <a:spLocks noGrp="1"/>
          </p:cNvSpPr>
          <p:nvPr>
            <p:ph sz="quarter" idx="17"/>
          </p:nvPr>
        </p:nvSpPr>
        <p:spPr/>
        <p:txBody>
          <a:bodyPr/>
          <a:lstStyle/>
          <a:p>
            <a:r>
              <a:rPr lang="ja-JP" altLang="en-US" dirty="0"/>
              <a:t>第</a:t>
            </a:r>
            <a:r>
              <a:rPr lang="en-US" altLang="ja-JP" dirty="0"/>
              <a:t>1</a:t>
            </a:r>
            <a:r>
              <a:rPr lang="ja-JP" altLang="en-US" dirty="0"/>
              <a:t>章 アプリ開発入門</a:t>
            </a:r>
          </a:p>
        </p:txBody>
      </p:sp>
    </p:spTree>
    <p:extLst>
      <p:ext uri="{BB962C8B-B14F-4D97-AF65-F5344CB8AC3E}">
        <p14:creationId xmlns:p14="http://schemas.microsoft.com/office/powerpoint/2010/main" val="24380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0" dirty="0"/>
              <a:t>Monaca </a:t>
            </a:r>
            <a:r>
              <a:rPr lang="ja-JP" altLang="en-US" b="0" dirty="0"/>
              <a:t>デバッガーの利用</a:t>
            </a:r>
            <a:endParaRPr kumimoji="1" lang="ja-JP" altLang="en-US" dirty="0"/>
          </a:p>
        </p:txBody>
      </p:sp>
      <p:sp>
        <p:nvSpPr>
          <p:cNvPr id="3" name="コンテンツ プレースホルダー 2"/>
          <p:cNvSpPr>
            <a:spLocks noGrp="1"/>
          </p:cNvSpPr>
          <p:nvPr>
            <p:ph idx="1"/>
          </p:nvPr>
        </p:nvSpPr>
        <p:spPr/>
        <p:txBody>
          <a:bodyPr/>
          <a:lstStyle/>
          <a:p>
            <a:r>
              <a:rPr lang="ja-JP" altLang="en-US"/>
              <a:t>（参考）</a:t>
            </a:r>
            <a:r>
              <a:rPr lang="en-US" altLang="ja-JP"/>
              <a:t>Monaca for Study(</a:t>
            </a:r>
            <a:r>
              <a:rPr lang="ja-JP" altLang="en-US"/>
              <a:t>デバッガーアプリ</a:t>
            </a:r>
            <a:r>
              <a:rPr lang="en-US" altLang="ja-JP"/>
              <a:t>)</a:t>
            </a:r>
            <a:r>
              <a:rPr lang="ja-JP" altLang="en-US"/>
              <a:t>と</a:t>
            </a:r>
            <a:r>
              <a:rPr lang="ja-JP" altLang="en-US" dirty="0"/>
              <a:t>は</a:t>
            </a:r>
            <a:endParaRPr lang="en-US" altLang="ja-JP" dirty="0"/>
          </a:p>
          <a:p>
            <a:pPr lvl="1"/>
            <a:r>
              <a:rPr lang="en-US" altLang="ja-JP"/>
              <a:t>※</a:t>
            </a:r>
            <a:r>
              <a:rPr lang="ja-JP" altLang="en-US"/>
              <a:t>本アプリは現在メンテナンスモードです</a:t>
            </a:r>
            <a:endParaRPr lang="en-US" altLang="ja-JP"/>
          </a:p>
          <a:p>
            <a:pPr lvl="2"/>
            <a:r>
              <a:rPr lang="ja-JP" altLang="en-US"/>
              <a:t>基本的には</a:t>
            </a:r>
            <a:r>
              <a:rPr lang="en-US" altLang="ja-JP"/>
              <a:t>Web</a:t>
            </a:r>
            <a:r>
              <a:rPr lang="ja-JP" altLang="en-US"/>
              <a:t>公開機能をお使い下さい</a:t>
            </a:r>
            <a:endParaRPr lang="en-US" altLang="ja-JP"/>
          </a:p>
          <a:p>
            <a:pPr lvl="1"/>
            <a:r>
              <a:rPr lang="ja-JP" altLang="en-US"/>
              <a:t>プロジェクトを一覧したり動作させたりすることができます</a:t>
            </a:r>
            <a:endParaRPr lang="en-US" altLang="ja-JP"/>
          </a:p>
          <a:p>
            <a:pPr lvl="1"/>
            <a:r>
              <a:rPr lang="en-US" altLang="ja-JP"/>
              <a:t>Cordova API</a:t>
            </a:r>
            <a:r>
              <a:rPr lang="ja-JP" altLang="en-US"/>
              <a:t>が利用できます</a:t>
            </a:r>
            <a:endParaRPr lang="en-US" altLang="ja-JP"/>
          </a:p>
          <a:p>
            <a:pPr lvl="2"/>
            <a:r>
              <a:rPr lang="ja-JP" altLang="en-US"/>
              <a:t>端末のカメラ</a:t>
            </a:r>
            <a:r>
              <a:rPr lang="ja-JP" altLang="en-US" dirty="0"/>
              <a:t>や</a:t>
            </a:r>
            <a:r>
              <a:rPr lang="ja-JP" altLang="en-US"/>
              <a:t>コンパスなどの呼び出し</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27</a:t>
            </a:fld>
            <a:endParaRPr kumimoji="1" lang="ja-JP" altLang="en-US" dirty="0"/>
          </a:p>
        </p:txBody>
      </p:sp>
      <p:pic>
        <p:nvPicPr>
          <p:cNvPr id="20" name="図 19">
            <a:extLst>
              <a:ext uri="{FF2B5EF4-FFF2-40B4-BE49-F238E27FC236}">
                <a16:creationId xmlns:a16="http://schemas.microsoft.com/office/drawing/2014/main" id="{5111619D-941E-49CB-9B63-9164FBDC0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750" y="3645024"/>
            <a:ext cx="1404156" cy="2808312"/>
          </a:xfrm>
          <a:prstGeom prst="rect">
            <a:avLst/>
          </a:prstGeom>
        </p:spPr>
      </p:pic>
      <p:pic>
        <p:nvPicPr>
          <p:cNvPr id="22" name="図 21">
            <a:extLst>
              <a:ext uri="{FF2B5EF4-FFF2-40B4-BE49-F238E27FC236}">
                <a16:creationId xmlns:a16="http://schemas.microsoft.com/office/drawing/2014/main" id="{FA96BB7C-A6E5-43AD-BC3D-2B0952B3B3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9496" y="3645024"/>
            <a:ext cx="1404156" cy="2808312"/>
          </a:xfrm>
          <a:prstGeom prst="rect">
            <a:avLst/>
          </a:prstGeom>
        </p:spPr>
      </p:pic>
      <p:pic>
        <p:nvPicPr>
          <p:cNvPr id="24" name="図 23">
            <a:extLst>
              <a:ext uri="{FF2B5EF4-FFF2-40B4-BE49-F238E27FC236}">
                <a16:creationId xmlns:a16="http://schemas.microsoft.com/office/drawing/2014/main" id="{0B976FCC-E232-4A23-B862-0BC0D3A3D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242" y="3645024"/>
            <a:ext cx="1404156" cy="2808312"/>
          </a:xfrm>
          <a:prstGeom prst="rect">
            <a:avLst/>
          </a:prstGeom>
        </p:spPr>
      </p:pic>
    </p:spTree>
    <p:extLst>
      <p:ext uri="{BB962C8B-B14F-4D97-AF65-F5344CB8AC3E}">
        <p14:creationId xmlns:p14="http://schemas.microsoft.com/office/powerpoint/2010/main" val="385621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a:t>章 </a:t>
            </a:r>
            <a:r>
              <a:rPr lang="en-US" altLang="ja-JP" dirty="0"/>
              <a:t>HTML</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28</a:t>
            </a:fld>
            <a:endParaRPr kumimoji="1" lang="ja-JP" altLang="en-US" dirty="0"/>
          </a:p>
        </p:txBody>
      </p:sp>
    </p:spTree>
    <p:extLst>
      <p:ext uri="{BB962C8B-B14F-4D97-AF65-F5344CB8AC3E}">
        <p14:creationId xmlns:p14="http://schemas.microsoft.com/office/powerpoint/2010/main" val="342089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HTML</a:t>
            </a:r>
            <a:r>
              <a:rPr lang="ja-JP" altLang="en-US" dirty="0"/>
              <a:t>とは</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29</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2</a:t>
            </a:r>
            <a:r>
              <a:rPr lang="ja-JP" altLang="en-US" dirty="0"/>
              <a:t>章 </a:t>
            </a:r>
            <a:r>
              <a:rPr lang="en-US" altLang="ja-JP" dirty="0"/>
              <a:t>HTML</a:t>
            </a:r>
            <a:r>
              <a:rPr lang="ja-JP" altLang="en-US" dirty="0"/>
              <a:t>入門</a:t>
            </a:r>
          </a:p>
        </p:txBody>
      </p:sp>
    </p:spTree>
    <p:extLst>
      <p:ext uri="{BB962C8B-B14F-4D97-AF65-F5344CB8AC3E}">
        <p14:creationId xmlns:p14="http://schemas.microsoft.com/office/powerpoint/2010/main" val="121620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a:t>(</a:t>
            </a:r>
            <a:r>
              <a:rPr kumimoji="1" lang="ja-JP" altLang="en-US"/>
              <a:t>配布されたアカウントを使う場合</a:t>
            </a:r>
            <a:r>
              <a:rPr kumimoji="1" lang="en-US" altLang="ja-JP"/>
              <a:t>)Monaca</a:t>
            </a:r>
            <a:r>
              <a:rPr kumimoji="1" lang="ja-JP" altLang="en-US"/>
              <a:t>のログイン</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3</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1</a:t>
            </a:r>
            <a:r>
              <a:rPr lang="ja-JP" altLang="en-US" dirty="0"/>
              <a:t>章 アプリ開発入門</a:t>
            </a:r>
            <a:endParaRPr kumimoji="1" lang="ja-JP" altLang="en-US" dirty="0"/>
          </a:p>
        </p:txBody>
      </p:sp>
    </p:spTree>
    <p:extLst>
      <p:ext uri="{BB962C8B-B14F-4D97-AF65-F5344CB8AC3E}">
        <p14:creationId xmlns:p14="http://schemas.microsoft.com/office/powerpoint/2010/main" val="139876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a:t>
            </a:r>
            <a:r>
              <a:rPr lang="en-US" altLang="ja-JP" dirty="0"/>
              <a:t>Hyper Text Markup Language</a:t>
            </a:r>
            <a:r>
              <a:rPr lang="ja-JP" altLang="en-US" dirty="0"/>
              <a:t>）とは</a:t>
            </a:r>
          </a:p>
          <a:p>
            <a:pPr lvl="1"/>
            <a:r>
              <a:rPr lang="ja-JP" altLang="en-US" dirty="0"/>
              <a:t>マークアップ言語</a:t>
            </a:r>
            <a:r>
              <a:rPr lang="ja-JP" altLang="en-US"/>
              <a:t>の１つです。</a:t>
            </a:r>
            <a:endParaRPr lang="ja-JP" altLang="en-US" dirty="0"/>
          </a:p>
          <a:p>
            <a:pPr lvl="1"/>
            <a:r>
              <a:rPr lang="ja-JP" altLang="en-US" dirty="0"/>
              <a:t>文書をタグで</a:t>
            </a:r>
            <a:r>
              <a:rPr lang="ja-JP" altLang="en-US"/>
              <a:t>囲んで記述します。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30</a:t>
            </a:fld>
            <a:endParaRPr kumimoji="1" lang="ja-JP" altLang="en-US" dirty="0"/>
          </a:p>
        </p:txBody>
      </p:sp>
    </p:spTree>
    <p:extLst>
      <p:ext uri="{BB962C8B-B14F-4D97-AF65-F5344CB8AC3E}">
        <p14:creationId xmlns:p14="http://schemas.microsoft.com/office/powerpoint/2010/main" val="123598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で実現可能なこと</a:t>
            </a:r>
          </a:p>
          <a:p>
            <a:pPr lvl="1"/>
            <a:r>
              <a:rPr lang="ja-JP" altLang="en-US"/>
              <a:t>文章を構造化できます。</a:t>
            </a:r>
            <a:endParaRPr lang="en-US" altLang="ja-JP"/>
          </a:p>
          <a:p>
            <a:pPr lvl="2"/>
            <a:r>
              <a:rPr lang="ja-JP" altLang="en-US"/>
              <a:t>例：「見出し」の部分や「段落」の部分を分けられます。</a:t>
            </a:r>
            <a:endParaRPr lang="ja-JP" altLang="en-US" dirty="0"/>
          </a:p>
          <a:p>
            <a:pPr lvl="1"/>
            <a:r>
              <a:rPr lang="ja-JP" altLang="en-US"/>
              <a:t>文章同士をリンクさせる。</a:t>
            </a:r>
            <a:endParaRPr lang="en-US" altLang="ja-JP"/>
          </a:p>
          <a:p>
            <a:pPr lvl="2"/>
            <a:r>
              <a:rPr lang="ja-JP" altLang="en-US"/>
              <a:t>例：ニュース一覧ページから詳細ページにリンクしたりできます。</a:t>
            </a:r>
            <a:endParaRPr lang="ja-JP" altLang="en-US" dirty="0"/>
          </a:p>
          <a:p>
            <a:pPr lvl="1"/>
            <a:r>
              <a:rPr lang="ja-JP" altLang="en-US" dirty="0"/>
              <a:t>画像</a:t>
            </a:r>
            <a:r>
              <a:rPr lang="ja-JP" altLang="en-US"/>
              <a:t>や動画を参照できます。</a:t>
            </a:r>
            <a:endParaRPr lang="en-US" altLang="ja-JP"/>
          </a:p>
          <a:p>
            <a:pPr lvl="2"/>
            <a:r>
              <a:rPr lang="ja-JP" altLang="en-US"/>
              <a:t>例：ニュース詳細ページに画像や動画を埋め込んだりできます。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31</a:t>
            </a:fld>
            <a:endParaRPr kumimoji="1" lang="ja-JP" altLang="en-US" dirty="0"/>
          </a:p>
        </p:txBody>
      </p:sp>
    </p:spTree>
    <p:extLst>
      <p:ext uri="{BB962C8B-B14F-4D97-AF65-F5344CB8AC3E}">
        <p14:creationId xmlns:p14="http://schemas.microsoft.com/office/powerpoint/2010/main" val="286518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HTML</a:t>
            </a:r>
            <a:r>
              <a:rPr lang="ja-JP" altLang="en-US"/>
              <a:t>とは</a:t>
            </a:r>
            <a:endParaRPr lang="ja-JP" altLang="en-US" dirty="0"/>
          </a:p>
        </p:txBody>
      </p:sp>
      <p:sp>
        <p:nvSpPr>
          <p:cNvPr id="5" name="コンテンツ プレースホルダー 4"/>
          <p:cNvSpPr>
            <a:spLocks noGrp="1"/>
          </p:cNvSpPr>
          <p:nvPr>
            <p:ph idx="1"/>
          </p:nvPr>
        </p:nvSpPr>
        <p:spPr>
          <a:xfrm>
            <a:off x="457200" y="515814"/>
            <a:ext cx="8229600" cy="1765169"/>
          </a:xfrm>
        </p:spPr>
        <p:txBody>
          <a:bodyPr/>
          <a:lstStyle/>
          <a:p>
            <a:r>
              <a:rPr lang="en-US" altLang="ja-JP" dirty="0"/>
              <a:t>HTML</a:t>
            </a:r>
            <a:r>
              <a:rPr lang="ja-JP" altLang="en-US" dirty="0"/>
              <a:t>タグの書き方</a:t>
            </a:r>
          </a:p>
          <a:p>
            <a:pPr lvl="1"/>
            <a:r>
              <a:rPr lang="ja-JP" altLang="en-US" dirty="0"/>
              <a:t>「開始タグ」と「終了タグ」にはタグ名</a:t>
            </a:r>
            <a:r>
              <a:rPr lang="ja-JP" altLang="en-US"/>
              <a:t>が入ります。</a:t>
            </a:r>
            <a:endParaRPr lang="ja-JP" altLang="en-US" dirty="0"/>
          </a:p>
          <a:p>
            <a:pPr lvl="2"/>
            <a:r>
              <a:rPr lang="ja-JP" altLang="en-US" dirty="0"/>
              <a:t>タグは全部で</a:t>
            </a:r>
            <a:r>
              <a:rPr lang="en-US" altLang="ja-JP" dirty="0"/>
              <a:t>100</a:t>
            </a:r>
            <a:r>
              <a:rPr lang="ja-JP" altLang="en-US"/>
              <a:t>個以上存在します。</a:t>
            </a:r>
            <a:endParaRPr lang="en-US" altLang="ja-JP"/>
          </a:p>
          <a:p>
            <a:pPr lvl="1"/>
            <a:r>
              <a:rPr lang="ja-JP" altLang="en-US"/>
              <a:t>文法：タグの記述方法と名称</a:t>
            </a:r>
            <a:endParaRPr lang="en-US" altLang="ja-JP"/>
          </a:p>
          <a:p>
            <a:pPr lvl="1"/>
            <a:endParaRPr lang="en-US" altLang="ja-JP"/>
          </a:p>
          <a:p>
            <a:pPr lvl="1"/>
            <a:endParaRPr lang="en-US" altLang="ja-JP"/>
          </a:p>
          <a:p>
            <a:pPr lvl="1"/>
            <a:r>
              <a:rPr kumimoji="1" lang="ja-JP" altLang="en-US"/>
              <a:t>記述例：段落</a:t>
            </a:r>
            <a:endParaRPr kumimoji="1" lang="en-US" altLang="ja-JP"/>
          </a:p>
          <a:p>
            <a:pPr lvl="2"/>
            <a:r>
              <a:rPr kumimoji="1" lang="ja-JP" altLang="en-US"/>
              <a:t>段落を表す場合</a:t>
            </a:r>
            <a:r>
              <a:rPr lang="en-US" altLang="ja-JP"/>
              <a:t>p(</a:t>
            </a:r>
            <a:r>
              <a:rPr lang="ja-JP" altLang="en-US"/>
              <a:t>パラグラフ</a:t>
            </a:r>
            <a:r>
              <a:rPr lang="en-US" altLang="ja-JP"/>
              <a:t>)</a:t>
            </a:r>
            <a:r>
              <a:rPr kumimoji="1" lang="ja-JP" altLang="en-US"/>
              <a:t>タグを利用します。</a:t>
            </a:r>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32</a:t>
            </a:fld>
            <a:endParaRPr kumimoji="1" lang="ja-JP" altLang="en-US" dirty="0"/>
          </a:p>
        </p:txBody>
      </p:sp>
      <p:sp>
        <p:nvSpPr>
          <p:cNvPr id="8" name="正方形/長方形 7"/>
          <p:cNvSpPr/>
          <p:nvPr/>
        </p:nvSpPr>
        <p:spPr>
          <a:xfrm>
            <a:off x="1763688" y="2721718"/>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M+ 1mn" panose="020B0509020204020204" pitchFamily="49" charset="-128"/>
                <a:ea typeface="M+ 1mn" panose="020B0509020204020204" pitchFamily="49" charset="-128"/>
              </a:rPr>
              <a:t>&lt;</a:t>
            </a:r>
            <a:r>
              <a:rPr lang="ja-JP" altLang="en-US">
                <a:latin typeface="M+ 1mn" panose="020B0509020204020204" pitchFamily="49" charset="-128"/>
                <a:ea typeface="M+ 1mn" panose="020B0509020204020204" pitchFamily="49" charset="-128"/>
              </a:rPr>
              <a:t>開始タグ</a:t>
            </a:r>
            <a:r>
              <a:rPr lang="en-US" altLang="ja-JP" dirty="0">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内容</a:t>
            </a:r>
            <a:r>
              <a:rPr lang="en-US" altLang="ja-JP" dirty="0">
                <a:latin typeface="M+ 1mn" panose="020B0509020204020204" pitchFamily="49" charset="-128"/>
                <a:ea typeface="M+ 1mn" panose="020B0509020204020204" pitchFamily="49" charset="-128"/>
              </a:rPr>
              <a:t>&lt;/</a:t>
            </a:r>
            <a:r>
              <a:rPr lang="ja-JP" altLang="en-US">
                <a:latin typeface="M+ 1mn" panose="020B0509020204020204" pitchFamily="49" charset="-128"/>
                <a:ea typeface="M+ 1mn" panose="020B0509020204020204" pitchFamily="49" charset="-128"/>
              </a:rPr>
              <a:t>終了タグ</a:t>
            </a:r>
            <a:r>
              <a:rPr lang="en-US" altLang="ja-JP" dirty="0">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
        <p:nvSpPr>
          <p:cNvPr id="17" name="正方形/長方形 16">
            <a:extLst>
              <a:ext uri="{FF2B5EF4-FFF2-40B4-BE49-F238E27FC236}">
                <a16:creationId xmlns:a16="http://schemas.microsoft.com/office/drawing/2014/main" id="{DB7437E6-1141-4E98-B33E-7FCF2A902EA8}"/>
              </a:ext>
            </a:extLst>
          </p:cNvPr>
          <p:cNvSpPr/>
          <p:nvPr/>
        </p:nvSpPr>
        <p:spPr>
          <a:xfrm>
            <a:off x="1763688" y="4639668"/>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dirty="0">
                <a:latin typeface="M+ 1mn" panose="020B0509020204020204" pitchFamily="49" charset="-128"/>
                <a:ea typeface="M+ 1mn" panose="020B0509020204020204" pitchFamily="49" charset="-128"/>
              </a:rPr>
              <a:t>&lt;p&gt;</a:t>
            </a:r>
            <a:r>
              <a:rPr lang="ja-JP" altLang="en-US">
                <a:latin typeface="M+ 1mn" panose="020B0509020204020204" pitchFamily="49" charset="-128"/>
                <a:ea typeface="M+ 1mn" panose="020B0509020204020204" pitchFamily="49" charset="-128"/>
              </a:rPr>
              <a:t>内容</a:t>
            </a:r>
            <a:r>
              <a:rPr lang="en-US" altLang="ja-JP" dirty="0">
                <a:latin typeface="M+ 1mn" panose="020B0509020204020204" pitchFamily="49" charset="-128"/>
                <a:ea typeface="M+ 1mn" panose="020B0509020204020204" pitchFamily="49" charset="-128"/>
              </a:rPr>
              <a:t>&lt;/p&gt;</a:t>
            </a:r>
            <a:endParaRPr kumimoji="1" lang="ja-JP" altLang="en-US">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10704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HTML</a:t>
            </a:r>
            <a:r>
              <a:rPr lang="ja-JP" altLang="en-US"/>
              <a:t>とは</a:t>
            </a:r>
            <a:endParaRPr lang="ja-JP" altLang="en-US" dirty="0"/>
          </a:p>
        </p:txBody>
      </p:sp>
      <p:sp>
        <p:nvSpPr>
          <p:cNvPr id="3" name="コンテンツ プレースホルダー 2"/>
          <p:cNvSpPr>
            <a:spLocks noGrp="1"/>
          </p:cNvSpPr>
          <p:nvPr>
            <p:ph idx="1"/>
          </p:nvPr>
        </p:nvSpPr>
        <p:spPr>
          <a:xfrm>
            <a:off x="457200" y="515813"/>
            <a:ext cx="8229600" cy="1702847"/>
          </a:xfrm>
        </p:spPr>
        <p:txBody>
          <a:bodyPr/>
          <a:lstStyle/>
          <a:p>
            <a:r>
              <a:rPr lang="ja-JP" altLang="en-US" dirty="0"/>
              <a:t>空要素の記述方法</a:t>
            </a:r>
          </a:p>
          <a:p>
            <a:pPr lvl="1"/>
            <a:r>
              <a:rPr lang="ja-JP" altLang="en-US" dirty="0"/>
              <a:t>スラッシュは</a:t>
            </a:r>
            <a:r>
              <a:rPr lang="ja-JP" altLang="en-US"/>
              <a:t>つけなくても大丈夫です。</a:t>
            </a:r>
            <a:endParaRPr lang="en-US" altLang="ja-JP" dirty="0"/>
          </a:p>
          <a:p>
            <a:pPr lvl="1"/>
            <a:r>
              <a:rPr lang="ja-JP" altLang="en-US"/>
              <a:t>文法：空要素の記述方法</a:t>
            </a:r>
            <a:endParaRPr lang="en-US" altLang="ja-JP"/>
          </a:p>
          <a:p>
            <a:pPr lvl="1"/>
            <a:endParaRPr lang="en-US" altLang="ja-JP"/>
          </a:p>
          <a:p>
            <a:pPr lvl="1"/>
            <a:endParaRPr lang="en-US" altLang="ja-JP"/>
          </a:p>
          <a:p>
            <a:pPr lvl="1"/>
            <a:r>
              <a:rPr lang="ja-JP" altLang="en-US"/>
              <a:t>記述例：改行</a:t>
            </a:r>
            <a:endParaRPr lang="en-US" altLang="ja-JP"/>
          </a:p>
          <a:p>
            <a:pPr lvl="2"/>
            <a:r>
              <a:rPr lang="ja-JP" altLang="en-US"/>
              <a:t>改行を表す場合</a:t>
            </a:r>
            <a:r>
              <a:rPr lang="en-US" altLang="ja-JP"/>
              <a:t>br</a:t>
            </a:r>
            <a:r>
              <a:rPr lang="ja-JP" altLang="en-US"/>
              <a:t>タグを利用します。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33</a:t>
            </a:fld>
            <a:endParaRPr kumimoji="1" lang="ja-JP" altLang="en-US" dirty="0"/>
          </a:p>
        </p:txBody>
      </p:sp>
      <p:sp>
        <p:nvSpPr>
          <p:cNvPr id="22" name="正方形/長方形 21">
            <a:extLst>
              <a:ext uri="{FF2B5EF4-FFF2-40B4-BE49-F238E27FC236}">
                <a16:creationId xmlns:a16="http://schemas.microsoft.com/office/drawing/2014/main" id="{60338C9F-0379-464D-AD02-E362824E1534}"/>
              </a:ext>
            </a:extLst>
          </p:cNvPr>
          <p:cNvSpPr/>
          <p:nvPr/>
        </p:nvSpPr>
        <p:spPr>
          <a:xfrm>
            <a:off x="1691680" y="2240716"/>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開始タグ</a:t>
            </a:r>
            <a:r>
              <a:rPr kumimoji="1" lang="en-US" altLang="ja-JP">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
        <p:nvSpPr>
          <p:cNvPr id="23" name="正方形/長方形 22">
            <a:extLst>
              <a:ext uri="{FF2B5EF4-FFF2-40B4-BE49-F238E27FC236}">
                <a16:creationId xmlns:a16="http://schemas.microsoft.com/office/drawing/2014/main" id="{091D36F8-FE55-4C12-BA34-69E90FBB83D9}"/>
              </a:ext>
            </a:extLst>
          </p:cNvPr>
          <p:cNvSpPr/>
          <p:nvPr/>
        </p:nvSpPr>
        <p:spPr>
          <a:xfrm>
            <a:off x="1691680" y="4147139"/>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lang="en-US" altLang="ja-JP">
                <a:latin typeface="M+ 1mn" panose="020B0509020204020204" pitchFamily="49" charset="-128"/>
                <a:ea typeface="M+ 1mn" panose="020B0509020204020204" pitchFamily="49" charset="-128"/>
              </a:rPr>
              <a:t>br</a:t>
            </a:r>
            <a:r>
              <a:rPr kumimoji="1" lang="en-US" altLang="ja-JP">
                <a:latin typeface="M+ 1mn" panose="020B0509020204020204" pitchFamily="49" charset="-128"/>
                <a:ea typeface="M+ 1mn" panose="020B0509020204020204" pitchFamily="49" charset="-128"/>
              </a:rPr>
              <a:t>&gt;</a:t>
            </a:r>
            <a:endParaRPr kumimoji="1" lang="ja-JP" altLang="en-US">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646818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HTML</a:t>
            </a:r>
            <a:r>
              <a:rPr kumimoji="1" lang="ja-JP" altLang="en-US" dirty="0"/>
              <a:t>とは</a:t>
            </a:r>
          </a:p>
        </p:txBody>
      </p:sp>
      <p:sp>
        <p:nvSpPr>
          <p:cNvPr id="3" name="コンテンツ プレースホルダー 2"/>
          <p:cNvSpPr>
            <a:spLocks noGrp="1"/>
          </p:cNvSpPr>
          <p:nvPr>
            <p:ph idx="1"/>
          </p:nvPr>
        </p:nvSpPr>
        <p:spPr/>
        <p:txBody>
          <a:bodyPr/>
          <a:lstStyle/>
          <a:p>
            <a:r>
              <a:rPr lang="ja-JP" altLang="en-US" dirty="0"/>
              <a:t>属性について</a:t>
            </a:r>
          </a:p>
          <a:p>
            <a:pPr lvl="1"/>
            <a:r>
              <a:rPr lang="ja-JP" altLang="en-US" dirty="0"/>
              <a:t>タグには属性と属性値を</a:t>
            </a:r>
            <a:r>
              <a:rPr lang="ja-JP" altLang="en-US"/>
              <a:t>設定できます。</a:t>
            </a:r>
            <a:endParaRPr lang="ja-JP" altLang="en-US" dirty="0"/>
          </a:p>
          <a:p>
            <a:pPr lvl="2"/>
            <a:r>
              <a:rPr lang="ja-JP" altLang="en-US"/>
              <a:t>属性値</a:t>
            </a:r>
            <a:r>
              <a:rPr lang="ja-JP" altLang="en-US" dirty="0"/>
              <a:t>はダブルクォートか</a:t>
            </a:r>
            <a:r>
              <a:rPr lang="ja-JP" altLang="en-US"/>
              <a:t>シングルクォートで囲みます。</a:t>
            </a:r>
            <a:endParaRPr lang="en-US" altLang="ja-JP"/>
          </a:p>
          <a:p>
            <a:pPr lvl="1"/>
            <a:r>
              <a:rPr lang="ja-JP" altLang="en-US"/>
              <a:t>文法：属性</a:t>
            </a:r>
            <a:endParaRPr lang="en-US" altLang="ja-JP"/>
          </a:p>
          <a:p>
            <a:pPr lvl="1"/>
            <a:endParaRPr lang="en-US" altLang="ja-JP"/>
          </a:p>
          <a:p>
            <a:pPr lvl="1"/>
            <a:endParaRPr lang="en-US" altLang="ja-JP"/>
          </a:p>
          <a:p>
            <a:pPr lvl="1"/>
            <a:r>
              <a:rPr lang="ja-JP" altLang="en-US"/>
              <a:t>記述例：リンク</a:t>
            </a:r>
            <a:endParaRPr lang="en-US" altLang="ja-JP"/>
          </a:p>
          <a:p>
            <a:pPr lvl="2"/>
            <a:r>
              <a:rPr lang="en-US" altLang="ja-JP"/>
              <a:t>a</a:t>
            </a:r>
            <a:r>
              <a:rPr lang="ja-JP" altLang="en-US"/>
              <a:t>タグにリンク先を指定する場合</a:t>
            </a:r>
            <a:r>
              <a:rPr lang="en-US" altLang="ja-JP"/>
              <a:t>href</a:t>
            </a:r>
            <a:r>
              <a:rPr lang="ja-JP" altLang="en-US"/>
              <a:t>属性を使います。</a:t>
            </a:r>
            <a:endParaRPr lang="en-US" altLang="ja-JP"/>
          </a:p>
          <a:p>
            <a:pPr lvl="2"/>
            <a:r>
              <a:rPr lang="ja-JP" altLang="en-US"/>
              <a:t>属性値ではリンク先を記述します。</a:t>
            </a:r>
          </a:p>
          <a:p>
            <a:pPr lvl="1"/>
            <a:endParaRPr lang="ja-JP" altLang="en-US" dirty="0"/>
          </a:p>
          <a:p>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34</a:t>
            </a:fld>
            <a:endParaRPr kumimoji="1" lang="ja-JP" altLang="en-US" dirty="0"/>
          </a:p>
        </p:txBody>
      </p:sp>
      <p:sp>
        <p:nvSpPr>
          <p:cNvPr id="17" name="正方形/長方形 16">
            <a:extLst>
              <a:ext uri="{FF2B5EF4-FFF2-40B4-BE49-F238E27FC236}">
                <a16:creationId xmlns:a16="http://schemas.microsoft.com/office/drawing/2014/main" id="{F3822B96-D0C6-4B92-9A9B-E65C866C01C6}"/>
              </a:ext>
            </a:extLst>
          </p:cNvPr>
          <p:cNvSpPr/>
          <p:nvPr/>
        </p:nvSpPr>
        <p:spPr>
          <a:xfrm>
            <a:off x="1763688" y="2764494"/>
            <a:ext cx="579945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開始タグ 属性</a:t>
            </a:r>
            <a:r>
              <a:rPr kumimoji="1" lang="en-US" altLang="ja-JP">
                <a:latin typeface="M+ 1mn" panose="020B0509020204020204" pitchFamily="49" charset="-128"/>
                <a:ea typeface="M+ 1mn" panose="020B0509020204020204" pitchFamily="49" charset="-128"/>
              </a:rPr>
              <a:t>1="</a:t>
            </a:r>
            <a:r>
              <a:rPr kumimoji="1" lang="ja-JP" altLang="en-US">
                <a:latin typeface="M+ 1mn" panose="020B0509020204020204" pitchFamily="49" charset="-128"/>
                <a:ea typeface="M+ 1mn" panose="020B0509020204020204" pitchFamily="49" charset="-128"/>
              </a:rPr>
              <a:t>値</a:t>
            </a:r>
            <a:r>
              <a:rPr kumimoji="1" lang="en-US" altLang="ja-JP">
                <a:latin typeface="M+ 1mn" panose="020B0509020204020204" pitchFamily="49" charset="-128"/>
                <a:ea typeface="M+ 1mn" panose="020B0509020204020204" pitchFamily="49" charset="-128"/>
              </a:rPr>
              <a:t>" </a:t>
            </a:r>
            <a:r>
              <a:rPr kumimoji="1" lang="ja-JP" altLang="en-US">
                <a:latin typeface="M+ 1mn" panose="020B0509020204020204" pitchFamily="49" charset="-128"/>
                <a:ea typeface="M+ 1mn" panose="020B0509020204020204" pitchFamily="49" charset="-128"/>
              </a:rPr>
              <a:t>属性</a:t>
            </a:r>
            <a:r>
              <a:rPr kumimoji="1" lang="en-US" altLang="ja-JP">
                <a:latin typeface="M+ 1mn" panose="020B0509020204020204" pitchFamily="49" charset="-128"/>
                <a:ea typeface="M+ 1mn" panose="020B0509020204020204" pitchFamily="49" charset="-128"/>
              </a:rPr>
              <a:t>2="</a:t>
            </a:r>
            <a:r>
              <a:rPr kumimoji="1" lang="ja-JP" altLang="en-US">
                <a:latin typeface="M+ 1mn" panose="020B0509020204020204" pitchFamily="49" charset="-128"/>
                <a:ea typeface="M+ 1mn" panose="020B0509020204020204" pitchFamily="49" charset="-128"/>
              </a:rPr>
              <a:t>値</a:t>
            </a:r>
            <a:r>
              <a:rPr kumimoji="1" lang="en-US" altLang="ja-JP">
                <a:latin typeface="M+ 1mn" panose="020B0509020204020204" pitchFamily="49" charset="-128"/>
                <a:ea typeface="M+ 1mn" panose="020B0509020204020204" pitchFamily="49" charset="-128"/>
              </a:rPr>
              <a:t>"&gt;</a:t>
            </a:r>
            <a:r>
              <a:rPr kumimoji="1" lang="ja-JP" altLang="en-US">
                <a:latin typeface="M+ 1mn" panose="020B0509020204020204" pitchFamily="49" charset="-128"/>
                <a:ea typeface="M+ 1mn" panose="020B0509020204020204" pitchFamily="49" charset="-128"/>
              </a:rPr>
              <a:t>内容</a:t>
            </a:r>
            <a:r>
              <a:rPr kumimoji="1" lang="en-US" altLang="ja-JP">
                <a:latin typeface="M+ 1mn" panose="020B0509020204020204" pitchFamily="49" charset="-128"/>
                <a:ea typeface="M+ 1mn" panose="020B0509020204020204" pitchFamily="49" charset="-128"/>
              </a:rPr>
              <a:t>&lt;/</a:t>
            </a:r>
            <a:r>
              <a:rPr kumimoji="1" lang="ja-JP" altLang="en-US">
                <a:latin typeface="M+ 1mn" panose="020B0509020204020204" pitchFamily="49" charset="-128"/>
                <a:ea typeface="M+ 1mn" panose="020B0509020204020204" pitchFamily="49" charset="-128"/>
              </a:rPr>
              <a:t>終了タグ</a:t>
            </a:r>
            <a:r>
              <a:rPr kumimoji="1" lang="en-US" altLang="ja-JP">
                <a:latin typeface="M+ 1mn" panose="020B0509020204020204" pitchFamily="49" charset="-128"/>
                <a:ea typeface="M+ 1mn" panose="020B0509020204020204" pitchFamily="49" charset="-128"/>
              </a:rPr>
              <a:t>&gt;</a:t>
            </a:r>
          </a:p>
        </p:txBody>
      </p:sp>
      <p:sp>
        <p:nvSpPr>
          <p:cNvPr id="18" name="正方形/長方形 17">
            <a:extLst>
              <a:ext uri="{FF2B5EF4-FFF2-40B4-BE49-F238E27FC236}">
                <a16:creationId xmlns:a16="http://schemas.microsoft.com/office/drawing/2014/main" id="{94E45CD7-9038-4891-A6A5-B4C8DE0C8B9C}"/>
              </a:ext>
            </a:extLst>
          </p:cNvPr>
          <p:cNvSpPr/>
          <p:nvPr/>
        </p:nvSpPr>
        <p:spPr>
          <a:xfrm>
            <a:off x="1763687" y="5085184"/>
            <a:ext cx="579945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a:latin typeface="M+ 1mn" panose="020B0509020204020204" pitchFamily="49" charset="-128"/>
                <a:ea typeface="M+ 1mn" panose="020B0509020204020204" pitchFamily="49" charset="-128"/>
              </a:rPr>
              <a:t>&lt;a href="top.html"&gt;TOP</a:t>
            </a:r>
            <a:r>
              <a:rPr kumimoji="1" lang="ja-JP" altLang="en-US">
                <a:latin typeface="M+ 1mn" panose="020B0509020204020204" pitchFamily="49" charset="-128"/>
                <a:ea typeface="M+ 1mn" panose="020B0509020204020204" pitchFamily="49" charset="-128"/>
              </a:rPr>
              <a:t>ページへ</a:t>
            </a:r>
            <a:r>
              <a:rPr kumimoji="1" lang="en-US" altLang="ja-JP">
                <a:latin typeface="M+ 1mn" panose="020B0509020204020204" pitchFamily="49" charset="-128"/>
                <a:ea typeface="M+ 1mn" panose="020B0509020204020204" pitchFamily="49" charset="-128"/>
              </a:rPr>
              <a:t>&lt;/a&gt;</a:t>
            </a:r>
          </a:p>
        </p:txBody>
      </p:sp>
    </p:spTree>
    <p:extLst>
      <p:ext uri="{BB962C8B-B14F-4D97-AF65-F5344CB8AC3E}">
        <p14:creationId xmlns:p14="http://schemas.microsoft.com/office/powerpoint/2010/main" val="3818721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HTML</a:t>
            </a:r>
            <a:r>
              <a:rPr lang="ja-JP" altLang="en-US"/>
              <a:t>とは</a:t>
            </a:r>
            <a:endParaRPr lang="ja-JP" altLang="en-US" dirty="0"/>
          </a:p>
        </p:txBody>
      </p:sp>
      <p:sp>
        <p:nvSpPr>
          <p:cNvPr id="5" name="コンテンツ プレースホルダー 4"/>
          <p:cNvSpPr>
            <a:spLocks noGrp="1"/>
          </p:cNvSpPr>
          <p:nvPr>
            <p:ph idx="1"/>
          </p:nvPr>
        </p:nvSpPr>
        <p:spPr/>
        <p:txBody>
          <a:bodyPr/>
          <a:lstStyle/>
          <a:p>
            <a:r>
              <a:rPr lang="en-US" altLang="ja-JP" dirty="0"/>
              <a:t>HTML</a:t>
            </a:r>
            <a:r>
              <a:rPr lang="ja-JP" altLang="en-US" dirty="0"/>
              <a:t>の例</a:t>
            </a:r>
          </a:p>
          <a:p>
            <a:pPr lvl="1"/>
            <a:r>
              <a:rPr lang="en-US" altLang="ja-JP" dirty="0"/>
              <a:t>HTML</a:t>
            </a:r>
            <a:r>
              <a:rPr lang="ja-JP" altLang="en-US" dirty="0"/>
              <a:t>文章はタグを入れ子に</a:t>
            </a:r>
            <a:r>
              <a:rPr lang="ja-JP" altLang="en-US"/>
              <a:t>して記述します。</a:t>
            </a:r>
            <a:endParaRPr lang="en-US" altLang="ja-JP" dirty="0"/>
          </a:p>
          <a:p>
            <a:pPr lvl="2"/>
            <a:r>
              <a:rPr lang="ja-JP" altLang="en-US" dirty="0"/>
              <a:t>この章</a:t>
            </a:r>
            <a:r>
              <a:rPr lang="ja-JP" altLang="en-US"/>
              <a:t>では</a:t>
            </a:r>
            <a:r>
              <a:rPr lang="en-US" altLang="ja-JP"/>
              <a:t>body</a:t>
            </a:r>
            <a:r>
              <a:rPr lang="ja-JP" altLang="en-US"/>
              <a:t>タグ</a:t>
            </a:r>
            <a:r>
              <a:rPr lang="ja-JP" altLang="en-US" dirty="0"/>
              <a:t>に入るタグを重点的</a:t>
            </a:r>
            <a:r>
              <a:rPr lang="ja-JP" altLang="en-US"/>
              <a:t>に学習します。</a:t>
            </a:r>
            <a:endParaRPr lang="ja-JP" altLang="en-US" dirty="0"/>
          </a:p>
          <a:p>
            <a:pPr lvl="1"/>
            <a:r>
              <a:rPr lang="en-US" altLang="ja-JP"/>
              <a:t>body</a:t>
            </a:r>
            <a:r>
              <a:rPr lang="ja-JP" altLang="en-US"/>
              <a:t>の</a:t>
            </a:r>
            <a:r>
              <a:rPr lang="ja-JP" altLang="en-US" dirty="0"/>
              <a:t>外のタグを誤って消さないよう</a:t>
            </a:r>
            <a:r>
              <a:rPr lang="ja-JP" altLang="en-US"/>
              <a:t>に注意して下さい。</a:t>
            </a:r>
            <a:endParaRPr lang="ja-JP" altLang="en-US" dirty="0"/>
          </a:p>
          <a:p>
            <a:endParaRPr lang="ja-JP" altLang="en-US" dirty="0"/>
          </a:p>
          <a:p>
            <a:endParaRPr kumimoji="1"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35</a:t>
            </a:fld>
            <a:endParaRPr kumimoji="1" lang="ja-JP" altLang="en-US" dirty="0"/>
          </a:p>
        </p:txBody>
      </p:sp>
      <p:pic>
        <p:nvPicPr>
          <p:cNvPr id="7" name="図 6">
            <a:extLst>
              <a:ext uri="{FF2B5EF4-FFF2-40B4-BE49-F238E27FC236}">
                <a16:creationId xmlns:a16="http://schemas.microsoft.com/office/drawing/2014/main" id="{27E00CFA-EA96-43AB-9D5C-05AB21F98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354" y="2652048"/>
            <a:ext cx="4755292" cy="3871295"/>
          </a:xfrm>
          <a:prstGeom prst="rect">
            <a:avLst/>
          </a:prstGeom>
        </p:spPr>
      </p:pic>
    </p:spTree>
    <p:extLst>
      <p:ext uri="{BB962C8B-B14F-4D97-AF65-F5344CB8AC3E}">
        <p14:creationId xmlns:p14="http://schemas.microsoft.com/office/powerpoint/2010/main" val="706629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&lt;body&gt;</a:t>
            </a:r>
            <a:r>
              <a:rPr lang="ja-JP" altLang="en-US" dirty="0"/>
              <a:t>タグ内に記述するタグの種類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36</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p>
        </p:txBody>
      </p:sp>
    </p:spTree>
    <p:extLst>
      <p:ext uri="{BB962C8B-B14F-4D97-AF65-F5344CB8AC3E}">
        <p14:creationId xmlns:p14="http://schemas.microsoft.com/office/powerpoint/2010/main" val="2359001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ja-JP" altLang="en-US"/>
              <a:t>要素の例</a:t>
            </a:r>
            <a:r>
              <a:rPr lang="en-US" altLang="ja-JP"/>
              <a:t>(</a:t>
            </a:r>
            <a:r>
              <a:rPr lang="ja-JP" altLang="en-US"/>
              <a:t>終了タグのあるタグ</a:t>
            </a:r>
            <a:r>
              <a:rPr lang="en-US" altLang="ja-JP"/>
              <a:t>)</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37</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931015717"/>
              </p:ext>
            </p:extLst>
          </p:nvPr>
        </p:nvGraphicFramePr>
        <p:xfrm>
          <a:off x="457200" y="1124744"/>
          <a:ext cx="8424936" cy="5363891"/>
        </p:xfrm>
        <a:graphic>
          <a:graphicData uri="http://schemas.openxmlformats.org/drawingml/2006/table">
            <a:tbl>
              <a:tblPr firstRow="1" bandRow="1" bandCol="1">
                <a:tableStyleId>{7E9639D4-E3E2-4D34-9284-5A2195B3D0D7}</a:tableStyleId>
              </a:tblPr>
              <a:tblGrid>
                <a:gridCol w="978128">
                  <a:extLst>
                    <a:ext uri="{9D8B030D-6E8A-4147-A177-3AD203B41FA5}">
                      <a16:colId xmlns:a16="http://schemas.microsoft.com/office/drawing/2014/main" val="2282474714"/>
                    </a:ext>
                  </a:extLst>
                </a:gridCol>
                <a:gridCol w="7446808">
                  <a:extLst>
                    <a:ext uri="{9D8B030D-6E8A-4147-A177-3AD203B41FA5}">
                      <a16:colId xmlns:a16="http://schemas.microsoft.com/office/drawing/2014/main" val="2851682634"/>
                    </a:ext>
                  </a:extLst>
                </a:gridCol>
              </a:tblGrid>
              <a:tr h="339499">
                <a:tc>
                  <a:txBody>
                    <a:bodyPr/>
                    <a:lstStyle/>
                    <a:p>
                      <a:pPr algn="ctr"/>
                      <a:r>
                        <a:rPr kumimoji="1" lang="ja-JP" altLang="en-US" sz="1400">
                          <a:latin typeface="M+ 1mn" panose="020B0509020204020204" pitchFamily="49" charset="-128"/>
                          <a:ea typeface="M+ 1mn" panose="020B0509020204020204" pitchFamily="49" charset="-128"/>
                        </a:rPr>
                        <a:t>要素名</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tc>
                <a:extLst>
                  <a:ext uri="{0D108BD9-81ED-4DB2-BD59-A6C34878D82A}">
                    <a16:rowId xmlns:a16="http://schemas.microsoft.com/office/drawing/2014/main" val="1762061068"/>
                  </a:ext>
                </a:extLst>
              </a:tr>
              <a:tr h="699037">
                <a:tc>
                  <a:txBody>
                    <a:bodyPr/>
                    <a:lstStyle/>
                    <a:p>
                      <a:r>
                        <a:rPr kumimoji="1" lang="en-US" altLang="ja-JP" sz="1200" dirty="0">
                          <a:latin typeface="M+ 1mn" panose="020B0509020204020204" pitchFamily="49" charset="-128"/>
                          <a:ea typeface="M+ 1mn" panose="020B0509020204020204" pitchFamily="49" charset="-128"/>
                        </a:rPr>
                        <a:t>h1</a:t>
                      </a: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見出しを定義します。</a:t>
                      </a:r>
                      <a:r>
                        <a:rPr kumimoji="1" lang="en-US" altLang="ja-JP" sz="1200" dirty="0">
                          <a:latin typeface="M+ 1mn" panose="020B0509020204020204" pitchFamily="49" charset="-128"/>
                          <a:ea typeface="M+ 1mn" panose="020B0509020204020204" pitchFamily="49" charset="-128"/>
                        </a:rPr>
                        <a:t>h1</a:t>
                      </a:r>
                      <a:r>
                        <a:rPr kumimoji="1" lang="ja-JP" altLang="en-US" sz="1200" dirty="0">
                          <a:latin typeface="M+ 1mn" panose="020B0509020204020204" pitchFamily="49" charset="-128"/>
                          <a:ea typeface="M+ 1mn" panose="020B0509020204020204" pitchFamily="49" charset="-128"/>
                        </a:rPr>
                        <a:t>～</a:t>
                      </a:r>
                      <a:r>
                        <a:rPr kumimoji="1" lang="en-US" altLang="ja-JP" sz="1200" dirty="0">
                          <a:latin typeface="M+ 1mn" panose="020B0509020204020204" pitchFamily="49" charset="-128"/>
                          <a:ea typeface="M+ 1mn" panose="020B0509020204020204" pitchFamily="49" charset="-128"/>
                        </a:rPr>
                        <a:t>h6</a:t>
                      </a:r>
                      <a:r>
                        <a:rPr kumimoji="1" lang="ja-JP" altLang="en-US" sz="1200" dirty="0">
                          <a:latin typeface="M+ 1mn" panose="020B0509020204020204" pitchFamily="49" charset="-128"/>
                          <a:ea typeface="M+ 1mn" panose="020B0509020204020204" pitchFamily="49" charset="-128"/>
                        </a:rPr>
                        <a:t>まであり、</a:t>
                      </a:r>
                      <a:r>
                        <a:rPr kumimoji="1" lang="en-US" altLang="ja-JP" sz="1200" dirty="0">
                          <a:latin typeface="M+ 1mn" panose="020B0509020204020204" pitchFamily="49" charset="-128"/>
                          <a:ea typeface="M+ 1mn" panose="020B0509020204020204" pitchFamily="49" charset="-128"/>
                        </a:rPr>
                        <a:t>h1</a:t>
                      </a:r>
                      <a:r>
                        <a:rPr kumimoji="1" lang="ja-JP" altLang="en-US" sz="1200" dirty="0">
                          <a:latin typeface="M+ 1mn" panose="020B0509020204020204" pitchFamily="49" charset="-128"/>
                          <a:ea typeface="M+ 1mn" panose="020B0509020204020204" pitchFamily="49" charset="-128"/>
                        </a:rPr>
                        <a:t>が最も高レベル、</a:t>
                      </a:r>
                      <a:r>
                        <a:rPr kumimoji="1" lang="en-US" altLang="ja-JP" sz="1200" dirty="0">
                          <a:latin typeface="M+ 1mn" panose="020B0509020204020204" pitchFamily="49" charset="-128"/>
                          <a:ea typeface="M+ 1mn" panose="020B0509020204020204" pitchFamily="49" charset="-128"/>
                        </a:rPr>
                        <a:t>h6</a:t>
                      </a:r>
                      <a:r>
                        <a:rPr kumimoji="1" lang="ja-JP" altLang="en-US" sz="1200" dirty="0">
                          <a:latin typeface="M+ 1mn" panose="020B0509020204020204" pitchFamily="49" charset="-128"/>
                          <a:ea typeface="M+ 1mn" panose="020B0509020204020204" pitchFamily="49" charset="-128"/>
                        </a:rPr>
                        <a:t>が最も低レベル</a:t>
                      </a:r>
                      <a:r>
                        <a:rPr kumimoji="1" lang="ja-JP" altLang="en-US" sz="1200" dirty="0" err="1">
                          <a:latin typeface="M+ 1mn" panose="020B0509020204020204" pitchFamily="49" charset="-128"/>
                          <a:ea typeface="M+ 1mn" panose="020B0509020204020204" pitchFamily="49" charset="-128"/>
                        </a:rPr>
                        <a:t>な</a:t>
                      </a:r>
                      <a:r>
                        <a:rPr kumimoji="1" lang="ja-JP" altLang="en-US" sz="1200" dirty="0">
                          <a:latin typeface="M+ 1mn" panose="020B0509020204020204" pitchFamily="49" charset="-128"/>
                          <a:ea typeface="M+ 1mn" panose="020B0509020204020204" pitchFamily="49" charset="-128"/>
                        </a:rPr>
                        <a:t>見出しです。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&lt;h1&gt;</a:t>
                      </a:r>
                      <a:r>
                        <a:rPr kumimoji="1" lang="ja-JP" altLang="en-US" sz="1200" dirty="0">
                          <a:latin typeface="M+ 1mn" panose="020B0509020204020204" pitchFamily="49" charset="-128"/>
                          <a:ea typeface="M+ 1mn" panose="020B0509020204020204" pitchFamily="49" charset="-128"/>
                        </a:rPr>
                        <a:t>見出し</a:t>
                      </a:r>
                      <a:r>
                        <a:rPr kumimoji="1" lang="en-US" altLang="ja-JP" sz="1200" dirty="0">
                          <a:latin typeface="M+ 1mn" panose="020B0509020204020204" pitchFamily="49" charset="-128"/>
                          <a:ea typeface="M+ 1mn" panose="020B0509020204020204" pitchFamily="49" charset="-128"/>
                        </a:rPr>
                        <a:t>&lt;/h1&gt;</a:t>
                      </a:r>
                    </a:p>
                  </a:txBody>
                  <a:tcPr anchor="ctr"/>
                </a:tc>
                <a:extLst>
                  <a:ext uri="{0D108BD9-81ED-4DB2-BD59-A6C34878D82A}">
                    <a16:rowId xmlns:a16="http://schemas.microsoft.com/office/drawing/2014/main" val="3611147804"/>
                  </a:ext>
                </a:extLst>
              </a:tr>
              <a:tr h="954519">
                <a:tc>
                  <a:txBody>
                    <a:bodyPr/>
                    <a:lstStyle/>
                    <a:p>
                      <a:r>
                        <a:rPr kumimoji="1" lang="en-US" altLang="ja-JP" sz="1200" dirty="0">
                          <a:latin typeface="M+ 1mn" panose="020B0509020204020204" pitchFamily="49" charset="-128"/>
                          <a:ea typeface="M+ 1mn" panose="020B0509020204020204" pitchFamily="49" charset="-128"/>
                        </a:rPr>
                        <a:t>p</a:t>
                      </a:r>
                      <a:endParaRPr kumimoji="1" lang="ja-JP" altLang="en-US" sz="12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文章の段落を定義します。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&lt;p&gt;</a:t>
                      </a:r>
                    </a:p>
                    <a:p>
                      <a:r>
                        <a:rPr kumimoji="1" lang="ja-JP" altLang="en-US" sz="1200" dirty="0">
                          <a:latin typeface="M+ 1mn" panose="020B0509020204020204" pitchFamily="49" charset="-128"/>
                          <a:ea typeface="M+ 1mn" panose="020B0509020204020204" pitchFamily="49" charset="-128"/>
                        </a:rPr>
                        <a:t>　　文章の段落を定義します。</a:t>
                      </a:r>
                      <a:endParaRPr kumimoji="1" lang="en-US" altLang="ja-JP" sz="1200" dirty="0">
                        <a:latin typeface="M+ 1mn" panose="020B0509020204020204" pitchFamily="49" charset="-128"/>
                        <a:ea typeface="M+ 1mn" panose="020B0509020204020204" pitchFamily="49" charset="-128"/>
                      </a:endParaRPr>
                    </a:p>
                    <a:p>
                      <a:r>
                        <a:rPr kumimoji="1" lang="ja-JP" altLang="en-US" sz="1200" dirty="0">
                          <a:latin typeface="M+ 1mn" panose="020B0509020204020204" pitchFamily="49" charset="-128"/>
                          <a:ea typeface="M+ 1mn" panose="020B0509020204020204" pitchFamily="49" charset="-128"/>
                        </a:rPr>
                        <a:t>　　</a:t>
                      </a:r>
                      <a:r>
                        <a:rPr kumimoji="1" lang="en-US" altLang="ja-JP" sz="1200" dirty="0">
                          <a:latin typeface="M+ 1mn" panose="020B0509020204020204" pitchFamily="49" charset="-128"/>
                          <a:ea typeface="M+ 1mn" panose="020B0509020204020204" pitchFamily="49" charset="-128"/>
                        </a:rPr>
                        <a:t>&lt;/p&gt;</a:t>
                      </a:r>
                    </a:p>
                  </a:txBody>
                  <a:tcPr anchor="ctr"/>
                </a:tc>
                <a:extLst>
                  <a:ext uri="{0D108BD9-81ED-4DB2-BD59-A6C34878D82A}">
                    <a16:rowId xmlns:a16="http://schemas.microsoft.com/office/drawing/2014/main" val="2231182597"/>
                  </a:ext>
                </a:extLst>
              </a:tr>
              <a:tr h="820007">
                <a:tc>
                  <a:txBody>
                    <a:bodyPr/>
                    <a:lstStyle/>
                    <a:p>
                      <a:r>
                        <a:rPr kumimoji="1" lang="en-US" altLang="ja-JP" sz="1200" dirty="0">
                          <a:latin typeface="M+ 1mn" panose="020B0509020204020204" pitchFamily="49" charset="-128"/>
                          <a:ea typeface="M+ 1mn" panose="020B0509020204020204" pitchFamily="49" charset="-128"/>
                        </a:rPr>
                        <a:t>a</a:t>
                      </a:r>
                      <a:endParaRPr kumimoji="1" lang="ja-JP" altLang="en-US" sz="12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200" dirty="0">
                          <a:latin typeface="M+ 1mn" panose="020B0509020204020204" pitchFamily="49" charset="-128"/>
                          <a:ea typeface="M+ 1mn" panose="020B0509020204020204" pitchFamily="49" charset="-128"/>
                        </a:rPr>
                        <a:t>リンクを定義します。 </a:t>
                      </a:r>
                      <a:endParaRPr kumimoji="1" lang="en-US" altLang="ja-JP" sz="1200" dirty="0">
                        <a:latin typeface="M+ 1mn" panose="020B0509020204020204" pitchFamily="49" charset="-128"/>
                        <a:ea typeface="M+ 1mn" panose="020B0509020204020204" pitchFamily="49" charset="-128"/>
                      </a:endParaRPr>
                    </a:p>
                    <a:p>
                      <a:pPr>
                        <a:lnSpc>
                          <a:spcPct val="100000"/>
                        </a:lnSpc>
                      </a:pPr>
                      <a:r>
                        <a:rPr kumimoji="1" lang="en-US" altLang="ja-JP" sz="1200" dirty="0" err="1">
                          <a:latin typeface="M+ 1mn" panose="020B0509020204020204" pitchFamily="49" charset="-128"/>
                          <a:ea typeface="M+ 1mn" panose="020B0509020204020204" pitchFamily="49" charset="-128"/>
                        </a:rPr>
                        <a:t>href</a:t>
                      </a:r>
                      <a:r>
                        <a:rPr kumimoji="1" lang="ja-JP" altLang="en-US" sz="1200" dirty="0">
                          <a:latin typeface="M+ 1mn" panose="020B0509020204020204" pitchFamily="49" charset="-128"/>
                          <a:ea typeface="M+ 1mn" panose="020B0509020204020204" pitchFamily="49" charset="-128"/>
                        </a:rPr>
                        <a:t>属性・・・リンク先の</a:t>
                      </a:r>
                      <a:r>
                        <a:rPr kumimoji="1" lang="en-US" altLang="ja-JP" sz="1200" dirty="0">
                          <a:latin typeface="M+ 1mn" panose="020B0509020204020204" pitchFamily="49" charset="-128"/>
                          <a:ea typeface="M+ 1mn" panose="020B0509020204020204" pitchFamily="49" charset="-128"/>
                        </a:rPr>
                        <a:t>URL</a:t>
                      </a:r>
                      <a:r>
                        <a:rPr kumimoji="1" lang="ja-JP" altLang="en-US" sz="1200" dirty="0">
                          <a:latin typeface="M+ 1mn" panose="020B0509020204020204" pitchFamily="49" charset="-128"/>
                          <a:ea typeface="M+ 1mn" panose="020B0509020204020204" pitchFamily="49" charset="-128"/>
                        </a:rPr>
                        <a:t>を指定します。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&lt;a </a:t>
                      </a:r>
                      <a:r>
                        <a:rPr kumimoji="1" lang="en-US" altLang="ja-JP" sz="1200" dirty="0" err="1">
                          <a:latin typeface="M+ 1mn" panose="020B0509020204020204" pitchFamily="49" charset="-128"/>
                          <a:ea typeface="M+ 1mn" panose="020B0509020204020204" pitchFamily="49" charset="-128"/>
                        </a:rPr>
                        <a:t>href</a:t>
                      </a:r>
                      <a:r>
                        <a:rPr kumimoji="1" lang="en-US" altLang="ja-JP" sz="1200" dirty="0">
                          <a:latin typeface="M+ 1mn" panose="020B0509020204020204" pitchFamily="49" charset="-128"/>
                          <a:ea typeface="M+ 1mn" panose="020B0509020204020204" pitchFamily="49" charset="-128"/>
                        </a:rPr>
                        <a:t>="index.html"&gt;TOP</a:t>
                      </a:r>
                      <a:r>
                        <a:rPr kumimoji="1" lang="ja-JP" altLang="en-US" sz="1200" dirty="0">
                          <a:latin typeface="M+ 1mn" panose="020B0509020204020204" pitchFamily="49" charset="-128"/>
                          <a:ea typeface="M+ 1mn" panose="020B0509020204020204" pitchFamily="49" charset="-128"/>
                        </a:rPr>
                        <a:t>へ</a:t>
                      </a:r>
                      <a:r>
                        <a:rPr kumimoji="1" lang="en-US" altLang="ja-JP" sz="1200" dirty="0">
                          <a:latin typeface="M+ 1mn" panose="020B0509020204020204" pitchFamily="49" charset="-128"/>
                          <a:ea typeface="M+ 1mn" panose="020B0509020204020204" pitchFamily="49" charset="-128"/>
                        </a:rPr>
                        <a:t>&lt;/a&gt;</a:t>
                      </a:r>
                    </a:p>
                  </a:txBody>
                  <a:tcPr anchor="ctr"/>
                </a:tc>
                <a:extLst>
                  <a:ext uri="{0D108BD9-81ED-4DB2-BD59-A6C34878D82A}">
                    <a16:rowId xmlns:a16="http://schemas.microsoft.com/office/drawing/2014/main" val="3332702741"/>
                  </a:ext>
                </a:extLst>
              </a:tr>
              <a:tr h="701114">
                <a:tc>
                  <a:txBody>
                    <a:bodyPr/>
                    <a:lstStyle/>
                    <a:p>
                      <a:r>
                        <a:rPr kumimoji="1" lang="en-US" altLang="ja-JP" sz="1200" dirty="0">
                          <a:latin typeface="M+ 1mn" panose="020B0509020204020204" pitchFamily="49" charset="-128"/>
                          <a:ea typeface="M+ 1mn" panose="020B0509020204020204" pitchFamily="49" charset="-128"/>
                        </a:rPr>
                        <a:t>button</a:t>
                      </a:r>
                      <a:endParaRPr kumimoji="1" lang="ja-JP" altLang="en-US" sz="12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200" dirty="0">
                          <a:latin typeface="M+ 1mn" panose="020B0509020204020204" pitchFamily="49" charset="-128"/>
                          <a:ea typeface="M+ 1mn" panose="020B0509020204020204" pitchFamily="49" charset="-128"/>
                        </a:rPr>
                        <a:t>ボタンを定義します。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&lt;button&gt;</a:t>
                      </a:r>
                      <a:r>
                        <a:rPr kumimoji="1" lang="ja-JP" altLang="en-US" sz="1200" dirty="0">
                          <a:latin typeface="M+ 1mn" panose="020B0509020204020204" pitchFamily="49" charset="-128"/>
                          <a:ea typeface="M+ 1mn" panose="020B0509020204020204" pitchFamily="49" charset="-128"/>
                        </a:rPr>
                        <a:t>ボタン</a:t>
                      </a:r>
                      <a:r>
                        <a:rPr kumimoji="1" lang="en-US" altLang="ja-JP" sz="1200" dirty="0">
                          <a:latin typeface="M+ 1mn" panose="020B0509020204020204" pitchFamily="49" charset="-128"/>
                          <a:ea typeface="M+ 1mn" panose="020B0509020204020204" pitchFamily="49" charset="-128"/>
                        </a:rPr>
                        <a:t>&lt;/button&gt;</a:t>
                      </a:r>
                    </a:p>
                  </a:txBody>
                  <a:tcPr anchor="ctr"/>
                </a:tc>
                <a:extLst>
                  <a:ext uri="{0D108BD9-81ED-4DB2-BD59-A6C34878D82A}">
                    <a16:rowId xmlns:a16="http://schemas.microsoft.com/office/drawing/2014/main" val="2987754157"/>
                  </a:ext>
                </a:extLst>
              </a:tr>
              <a:tr h="1041293">
                <a:tc>
                  <a:txBody>
                    <a:bodyPr/>
                    <a:lstStyle/>
                    <a:p>
                      <a:r>
                        <a:rPr kumimoji="1" lang="en-US" altLang="ja-JP" sz="1200" dirty="0">
                          <a:latin typeface="M+ 1mn" panose="020B0509020204020204" pitchFamily="49" charset="-128"/>
                          <a:ea typeface="M+ 1mn" panose="020B0509020204020204" pitchFamily="49" charset="-128"/>
                        </a:rPr>
                        <a:t>div</a:t>
                      </a:r>
                      <a:endParaRPr kumimoji="1" lang="ja-JP" altLang="en-US" sz="12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200" dirty="0">
                          <a:latin typeface="M+ 1mn" panose="020B0509020204020204" pitchFamily="49" charset="-128"/>
                          <a:ea typeface="M+ 1mn" panose="020B0509020204020204" pitchFamily="49" charset="-128"/>
                        </a:rPr>
                        <a:t>特に意味</a:t>
                      </a:r>
                      <a:r>
                        <a:rPr kumimoji="1" lang="ja-JP" altLang="en-US" sz="1200">
                          <a:latin typeface="M+ 1mn" panose="020B0509020204020204" pitchFamily="49" charset="-128"/>
                          <a:ea typeface="M+ 1mn" panose="020B0509020204020204" pitchFamily="49" charset="-128"/>
                        </a:rPr>
                        <a:t>を持たない要素です</a:t>
                      </a:r>
                      <a:r>
                        <a:rPr kumimoji="1" lang="ja-JP" altLang="en-US" sz="1200" dirty="0">
                          <a:latin typeface="M+ 1mn" panose="020B0509020204020204" pitchFamily="49" charset="-128"/>
                          <a:ea typeface="M+ 1mn" panose="020B0509020204020204" pitchFamily="49" charset="-128"/>
                        </a:rPr>
                        <a:t>。</a:t>
                      </a:r>
                      <a:r>
                        <a:rPr kumimoji="1" lang="ja-JP" altLang="en-US" sz="1200">
                          <a:latin typeface="M+ 1mn" panose="020B0509020204020204" pitchFamily="49" charset="-128"/>
                          <a:ea typeface="M+ 1mn" panose="020B0509020204020204" pitchFamily="49" charset="-128"/>
                        </a:rPr>
                        <a:t>複数の要素を</a:t>
                      </a:r>
                      <a:r>
                        <a:rPr kumimoji="1" lang="ja-JP" altLang="en-US" sz="1200" dirty="0">
                          <a:latin typeface="M+ 1mn" panose="020B0509020204020204" pitchFamily="49" charset="-128"/>
                          <a:ea typeface="M+ 1mn" panose="020B0509020204020204" pitchFamily="49" charset="-128"/>
                        </a:rPr>
                        <a:t>まとめて扱うときや、四角い枠を描画したいときに使います。 </a:t>
                      </a:r>
                      <a:endParaRPr kumimoji="1" lang="en-US" altLang="ja-JP" sz="1200" dirty="0">
                        <a:latin typeface="M+ 1mn" panose="020B0509020204020204" pitchFamily="49" charset="-128"/>
                        <a:ea typeface="M+ 1mn" panose="020B0509020204020204" pitchFamily="49" charset="-128"/>
                      </a:endParaRPr>
                    </a:p>
                    <a:p>
                      <a:pPr>
                        <a:lnSpc>
                          <a:spcPct val="150000"/>
                        </a:lnSpc>
                      </a:pPr>
                      <a:r>
                        <a:rPr kumimoji="1" lang="ja-JP" altLang="en-US" sz="1200" dirty="0">
                          <a:latin typeface="M+ 1mn" panose="020B0509020204020204" pitchFamily="49" charset="-128"/>
                          <a:ea typeface="M+ 1mn" panose="020B0509020204020204" pitchFamily="49" charset="-128"/>
                        </a:rPr>
                        <a:t>例：</a:t>
                      </a:r>
                      <a:r>
                        <a:rPr kumimoji="1" lang="en-US" altLang="ja-JP" sz="1200" dirty="0">
                          <a:latin typeface="M+ 1mn" panose="020B0509020204020204" pitchFamily="49" charset="-128"/>
                          <a:ea typeface="M+ 1mn" panose="020B0509020204020204" pitchFamily="49" charset="-128"/>
                        </a:rPr>
                        <a:t>&lt;div&gt;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h1&gt;</a:t>
                      </a:r>
                      <a:r>
                        <a:rPr kumimoji="1" lang="ja-JP" altLang="en-US" sz="1200" dirty="0">
                          <a:latin typeface="M+ 1mn" panose="020B0509020204020204" pitchFamily="49" charset="-128"/>
                          <a:ea typeface="M+ 1mn" panose="020B0509020204020204" pitchFamily="49" charset="-128"/>
                        </a:rPr>
                        <a:t>見出し</a:t>
                      </a:r>
                      <a:r>
                        <a:rPr kumimoji="1" lang="en-US" altLang="ja-JP" sz="1200" dirty="0">
                          <a:latin typeface="M+ 1mn" panose="020B0509020204020204" pitchFamily="49" charset="-128"/>
                          <a:ea typeface="M+ 1mn" panose="020B0509020204020204" pitchFamily="49" charset="-128"/>
                        </a:rPr>
                        <a:t>&lt;/h1&gt;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p&gt;</a:t>
                      </a:r>
                      <a:r>
                        <a:rPr kumimoji="1" lang="ja-JP" altLang="en-US" sz="1200" dirty="0">
                          <a:latin typeface="M+ 1mn" panose="020B0509020204020204" pitchFamily="49" charset="-128"/>
                          <a:ea typeface="M+ 1mn" panose="020B0509020204020204" pitchFamily="49" charset="-128"/>
                        </a:rPr>
                        <a:t>段落</a:t>
                      </a:r>
                      <a:r>
                        <a:rPr kumimoji="1" lang="en-US" altLang="ja-JP" sz="1200" dirty="0">
                          <a:latin typeface="M+ 1mn" panose="020B0509020204020204" pitchFamily="49" charset="-128"/>
                          <a:ea typeface="M+ 1mn" panose="020B0509020204020204" pitchFamily="49" charset="-128"/>
                        </a:rPr>
                        <a:t>&lt;/p&gt;</a:t>
                      </a:r>
                    </a:p>
                    <a:p>
                      <a:r>
                        <a:rPr kumimoji="1" lang="ja-JP" altLang="en-US" sz="1200">
                          <a:latin typeface="M+ 1mn" panose="020B0509020204020204" pitchFamily="49" charset="-128"/>
                          <a:ea typeface="M+ 1mn" panose="020B0509020204020204" pitchFamily="49" charset="-128"/>
                        </a:rPr>
                        <a:t>    </a:t>
                      </a:r>
                      <a:r>
                        <a:rPr kumimoji="1" lang="en-US" altLang="ja-JP" sz="1200">
                          <a:latin typeface="M+ 1mn" panose="020B0509020204020204" pitchFamily="49" charset="-128"/>
                          <a:ea typeface="M+ 1mn" panose="020B0509020204020204" pitchFamily="49" charset="-128"/>
                        </a:rPr>
                        <a:t>&lt;/</a:t>
                      </a:r>
                      <a:r>
                        <a:rPr kumimoji="1" lang="en-US" altLang="ja-JP" sz="1200" dirty="0">
                          <a:latin typeface="M+ 1mn" panose="020B0509020204020204" pitchFamily="49" charset="-128"/>
                          <a:ea typeface="M+ 1mn" panose="020B0509020204020204" pitchFamily="49" charset="-128"/>
                        </a:rPr>
                        <a:t>div&gt;</a:t>
                      </a:r>
                    </a:p>
                  </a:txBody>
                  <a:tcPr anchor="ctr"/>
                </a:tc>
                <a:extLst>
                  <a:ext uri="{0D108BD9-81ED-4DB2-BD59-A6C34878D82A}">
                    <a16:rowId xmlns:a16="http://schemas.microsoft.com/office/drawing/2014/main" val="2333191553"/>
                  </a:ext>
                </a:extLst>
              </a:tr>
              <a:tr h="701114">
                <a:tc>
                  <a:txBody>
                    <a:bodyPr/>
                    <a:lstStyle/>
                    <a:p>
                      <a:r>
                        <a:rPr kumimoji="1" lang="en-US" altLang="ja-JP" sz="1200">
                          <a:latin typeface="M+ 1mn" panose="020B0509020204020204" pitchFamily="49" charset="-128"/>
                          <a:ea typeface="M+ 1mn" panose="020B0509020204020204" pitchFamily="49" charset="-128"/>
                        </a:rPr>
                        <a:t>span</a:t>
                      </a:r>
                      <a:endParaRPr kumimoji="1" lang="ja-JP" altLang="en-US" sz="1200" dirty="0">
                        <a:latin typeface="M+ 1mn" panose="020B0509020204020204" pitchFamily="49" charset="-128"/>
                        <a:ea typeface="M+ 1mn" panose="020B0509020204020204" pitchFamily="49" charset="-128"/>
                      </a:endParaRPr>
                    </a:p>
                  </a:txBody>
                  <a:tcPr anchor="ctr"/>
                </a:tc>
                <a:tc>
                  <a:txBody>
                    <a:bodyPr/>
                    <a:lstStyle/>
                    <a:p>
                      <a:r>
                        <a:rPr kumimoji="1" lang="en-US" altLang="ja-JP" sz="1200">
                          <a:latin typeface="M+ 1mn" panose="020B0509020204020204" pitchFamily="49" charset="-128"/>
                          <a:ea typeface="M+ 1mn" panose="020B0509020204020204" pitchFamily="49" charset="-128"/>
                        </a:rPr>
                        <a:t>div</a:t>
                      </a:r>
                      <a:r>
                        <a:rPr kumimoji="1" lang="ja-JP" altLang="en-US" sz="1200">
                          <a:latin typeface="M+ 1mn" panose="020B0509020204020204" pitchFamily="49" charset="-128"/>
                          <a:ea typeface="M+ 1mn" panose="020B0509020204020204" pitchFamily="49" charset="-128"/>
                        </a:rPr>
                        <a:t>と同様、特に意味を持たない要素です。</a:t>
                      </a:r>
                      <a:endParaRPr kumimoji="1" lang="en-US" altLang="ja-JP" sz="12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3663772020"/>
                  </a:ext>
                </a:extLst>
              </a:tr>
            </a:tbl>
          </a:graphicData>
        </a:graphic>
      </p:graphicFrame>
    </p:spTree>
    <p:extLst>
      <p:ext uri="{BB962C8B-B14F-4D97-AF65-F5344CB8AC3E}">
        <p14:creationId xmlns:p14="http://schemas.microsoft.com/office/powerpoint/2010/main" val="1500517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ja-JP" altLang="en-US"/>
              <a:t>要素の例（終了タグのないタグ）</a:t>
            </a:r>
            <a:endParaRPr lang="ja-JP" altLang="en-US"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38</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919178149"/>
              </p:ext>
            </p:extLst>
          </p:nvPr>
        </p:nvGraphicFramePr>
        <p:xfrm>
          <a:off x="527965" y="1196753"/>
          <a:ext cx="8088070" cy="3881656"/>
        </p:xfrm>
        <a:graphic>
          <a:graphicData uri="http://schemas.openxmlformats.org/drawingml/2006/table">
            <a:tbl>
              <a:tblPr firstRow="1" bandRow="1" bandCol="1">
                <a:tableStyleId>{7E9639D4-E3E2-4D34-9284-5A2195B3D0D7}</a:tableStyleId>
              </a:tblPr>
              <a:tblGrid>
                <a:gridCol w="939018">
                  <a:extLst>
                    <a:ext uri="{9D8B030D-6E8A-4147-A177-3AD203B41FA5}">
                      <a16:colId xmlns:a16="http://schemas.microsoft.com/office/drawing/2014/main" val="2282474714"/>
                    </a:ext>
                  </a:extLst>
                </a:gridCol>
                <a:gridCol w="7149052">
                  <a:extLst>
                    <a:ext uri="{9D8B030D-6E8A-4147-A177-3AD203B41FA5}">
                      <a16:colId xmlns:a16="http://schemas.microsoft.com/office/drawing/2014/main" val="2851682634"/>
                    </a:ext>
                  </a:extLst>
                </a:gridCol>
              </a:tblGrid>
              <a:tr h="251019">
                <a:tc>
                  <a:txBody>
                    <a:bodyPr/>
                    <a:lstStyle/>
                    <a:p>
                      <a:pPr algn="ctr"/>
                      <a:r>
                        <a:rPr kumimoji="1" lang="ja-JP" altLang="en-US" sz="1400"/>
                        <a:t>要素名</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gn="ctr"/>
                      <a:r>
                        <a:rPr kumimoji="1" lang="ja-JP" altLang="en-US" sz="1400" dirty="0"/>
                        <a:t>概要</a:t>
                      </a:r>
                      <a:endParaRPr kumimoji="1" lang="ja-JP" altLang="en-US"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762061068"/>
                  </a:ext>
                </a:extLst>
              </a:tr>
              <a:tr h="1062623">
                <a:tc>
                  <a:txBody>
                    <a:bodyPr/>
                    <a:lstStyle/>
                    <a:p>
                      <a:r>
                        <a:rPr kumimoji="1" lang="en-US" altLang="ja-JP" sz="1400" dirty="0"/>
                        <a:t>img</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t>画像を参照します。</a:t>
                      </a:r>
                      <a:endParaRPr kumimoji="1" lang="en-US" altLang="ja-JP" sz="1400" dirty="0"/>
                    </a:p>
                    <a:p>
                      <a:pPr>
                        <a:lnSpc>
                          <a:spcPct val="150000"/>
                        </a:lnSpc>
                      </a:pPr>
                      <a:r>
                        <a:rPr kumimoji="1" lang="en-US" altLang="ja-JP" sz="1400" dirty="0" err="1"/>
                        <a:t>src</a:t>
                      </a:r>
                      <a:r>
                        <a:rPr kumimoji="1" lang="ja-JP" altLang="en-US" sz="1400" dirty="0"/>
                        <a:t>属性：画像の参照先を指定します。</a:t>
                      </a:r>
                      <a:endParaRPr kumimoji="1" lang="en-US" altLang="ja-JP" sz="1400" dirty="0"/>
                    </a:p>
                    <a:p>
                      <a:pPr>
                        <a:lnSpc>
                          <a:spcPct val="100000"/>
                        </a:lnSpc>
                      </a:pPr>
                      <a:r>
                        <a:rPr kumimoji="1" lang="en-US" altLang="ja-JP" sz="1400" dirty="0"/>
                        <a:t>alt</a:t>
                      </a:r>
                      <a:r>
                        <a:rPr kumimoji="1" lang="ja-JP" altLang="en-US" sz="1400" dirty="0"/>
                        <a:t>属性：画像が何らかの理由で表示できなかった場合に、画像の変わりに表示する文字列を指定します。 </a:t>
                      </a:r>
                      <a:endParaRPr kumimoji="1" lang="en-US" altLang="ja-JP" sz="1400" dirty="0"/>
                    </a:p>
                    <a:p>
                      <a:pPr>
                        <a:lnSpc>
                          <a:spcPct val="150000"/>
                        </a:lnSpc>
                      </a:pPr>
                      <a:r>
                        <a:rPr kumimoji="1" lang="ja-JP" altLang="en-US" sz="1400" dirty="0"/>
                        <a:t>例：</a:t>
                      </a:r>
                      <a:r>
                        <a:rPr kumimoji="1" lang="en-US" altLang="ja-JP" sz="1400" dirty="0"/>
                        <a:t>&lt;img </a:t>
                      </a:r>
                      <a:r>
                        <a:rPr kumimoji="1" lang="en-US" altLang="ja-JP" sz="1400" dirty="0" err="1"/>
                        <a:t>src</a:t>
                      </a:r>
                      <a:r>
                        <a:rPr kumimoji="1" lang="en-US" altLang="ja-JP" sz="1400" dirty="0"/>
                        <a:t>="flower.jpg" alt="</a:t>
                      </a:r>
                      <a:r>
                        <a:rPr kumimoji="1" lang="ja-JP" altLang="en-US" sz="1400" dirty="0"/>
                        <a:t>花</a:t>
                      </a:r>
                      <a:r>
                        <a:rPr kumimoji="1" lang="en-US" altLang="ja-JP" sz="1400" dirty="0"/>
                        <a:t>"&gt;</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3611147804"/>
                  </a:ext>
                </a:extLst>
              </a:tr>
              <a:tr h="1062623">
                <a:tc>
                  <a:txBody>
                    <a:bodyPr/>
                    <a:lstStyle/>
                    <a:p>
                      <a:r>
                        <a:rPr kumimoji="1" lang="en-US" altLang="ja-JP" sz="1400">
                          <a:latin typeface="M+ 1mn" panose="020B0509020204020204" pitchFamily="49" charset="-128"/>
                          <a:ea typeface="M+ 1mn" panose="020B0509020204020204" pitchFamily="49" charset="-128"/>
                        </a:rPr>
                        <a:t>br</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a:latin typeface="M+ 1mn" panose="020B0509020204020204" pitchFamily="49" charset="-128"/>
                          <a:ea typeface="M+ 1mn" panose="020B0509020204020204" pitchFamily="49" charset="-128"/>
                        </a:rPr>
                        <a:t>改行を表します。</a:t>
                      </a:r>
                      <a:endParaRPr kumimoji="1" lang="en-US" altLang="ja-JP" sz="140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989115368"/>
                  </a:ext>
                </a:extLst>
              </a:tr>
              <a:tr h="1062623">
                <a:tc>
                  <a:txBody>
                    <a:bodyPr/>
                    <a:lstStyle/>
                    <a:p>
                      <a:r>
                        <a:rPr kumimoji="1" lang="en-US" altLang="ja-JP" sz="1400">
                          <a:latin typeface="M+ 1mn" panose="020B0509020204020204" pitchFamily="49" charset="-128"/>
                          <a:ea typeface="M+ 1mn" panose="020B0509020204020204" pitchFamily="49" charset="-128"/>
                        </a:rPr>
                        <a:t>meta</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a:latin typeface="M+ 1mn" panose="020B0509020204020204" pitchFamily="49" charset="-128"/>
                          <a:ea typeface="M+ 1mn" panose="020B0509020204020204" pitchFamily="49" charset="-128"/>
                        </a:rPr>
                        <a:t>メタデータを記述するための要素です。</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788436340"/>
                  </a:ext>
                </a:extLst>
              </a:tr>
            </a:tbl>
          </a:graphicData>
        </a:graphic>
      </p:graphicFrame>
    </p:spTree>
    <p:extLst>
      <p:ext uri="{BB962C8B-B14F-4D97-AF65-F5344CB8AC3E}">
        <p14:creationId xmlns:p14="http://schemas.microsoft.com/office/powerpoint/2010/main" val="2022643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&lt;body&gt;</a:t>
            </a:r>
            <a:r>
              <a:rPr lang="ja-JP" altLang="en-US"/>
              <a:t>タグ内に記述するタグの種類</a:t>
            </a:r>
            <a:endParaRPr lang="ja-JP" altLang="en-US" dirty="0"/>
          </a:p>
        </p:txBody>
      </p:sp>
      <p:sp>
        <p:nvSpPr>
          <p:cNvPr id="3" name="コンテンツ プレースホルダー 2"/>
          <p:cNvSpPr>
            <a:spLocks noGrp="1"/>
          </p:cNvSpPr>
          <p:nvPr>
            <p:ph idx="1"/>
          </p:nvPr>
        </p:nvSpPr>
        <p:spPr/>
        <p:txBody>
          <a:bodyPr/>
          <a:lstStyle/>
          <a:p>
            <a:r>
              <a:rPr lang="ja-JP" altLang="en-US"/>
              <a:t>すべての要素につけられる属性</a:t>
            </a:r>
            <a:endParaRPr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39</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521365253"/>
              </p:ext>
            </p:extLst>
          </p:nvPr>
        </p:nvGraphicFramePr>
        <p:xfrm>
          <a:off x="527965" y="1196752"/>
          <a:ext cx="8088070" cy="3038851"/>
        </p:xfrm>
        <a:graphic>
          <a:graphicData uri="http://schemas.openxmlformats.org/drawingml/2006/table">
            <a:tbl>
              <a:tblPr firstRow="1" bandRow="1" bandCol="1">
                <a:tableStyleId>{7E9639D4-E3E2-4D34-9284-5A2195B3D0D7}</a:tableStyleId>
              </a:tblPr>
              <a:tblGrid>
                <a:gridCol w="939018">
                  <a:extLst>
                    <a:ext uri="{9D8B030D-6E8A-4147-A177-3AD203B41FA5}">
                      <a16:colId xmlns:a16="http://schemas.microsoft.com/office/drawing/2014/main" val="2282474714"/>
                    </a:ext>
                  </a:extLst>
                </a:gridCol>
                <a:gridCol w="7149052">
                  <a:extLst>
                    <a:ext uri="{9D8B030D-6E8A-4147-A177-3AD203B41FA5}">
                      <a16:colId xmlns:a16="http://schemas.microsoft.com/office/drawing/2014/main" val="2851682634"/>
                    </a:ext>
                  </a:extLst>
                </a:gridCol>
              </a:tblGrid>
              <a:tr h="357753">
                <a:tc>
                  <a:txBody>
                    <a:bodyPr/>
                    <a:lstStyle/>
                    <a:p>
                      <a:pPr algn="ctr"/>
                      <a:r>
                        <a:rPr kumimoji="1" lang="ja-JP" altLang="en-US" sz="1400">
                          <a:latin typeface="M+ 1mn" panose="020B0509020204020204" pitchFamily="49" charset="-128"/>
                          <a:ea typeface="M+ 1mn" panose="020B0509020204020204" pitchFamily="49" charset="-128"/>
                        </a:rPr>
                        <a:t>属性名</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tc>
                <a:extLst>
                  <a:ext uri="{0D108BD9-81ED-4DB2-BD59-A6C34878D82A}">
                    <a16:rowId xmlns:a16="http://schemas.microsoft.com/office/drawing/2014/main" val="1762061068"/>
                  </a:ext>
                </a:extLst>
              </a:tr>
              <a:tr h="864000">
                <a:tc>
                  <a:txBody>
                    <a:bodyPr/>
                    <a:lstStyle/>
                    <a:p>
                      <a:r>
                        <a:rPr kumimoji="1" lang="en-US" altLang="ja-JP" sz="1400" dirty="0">
                          <a:latin typeface="M+ 1mn" panose="020B0509020204020204" pitchFamily="49" charset="-128"/>
                          <a:ea typeface="M+ 1mn" panose="020B0509020204020204" pitchFamily="49" charset="-128"/>
                        </a:rPr>
                        <a:t>id</a:t>
                      </a: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要素を識別する</a:t>
                      </a:r>
                      <a:r>
                        <a:rPr kumimoji="1" lang="ja-JP" altLang="en-US" sz="1400">
                          <a:latin typeface="M+ 1mn" panose="020B0509020204020204" pitchFamily="49" charset="-128"/>
                          <a:ea typeface="M+ 1mn" panose="020B0509020204020204" pitchFamily="49" charset="-128"/>
                        </a:rPr>
                        <a:t>ための属性です。</a:t>
                      </a:r>
                      <a:endParaRPr kumimoji="1" lang="en-US" altLang="ja-JP" sz="1400">
                        <a:latin typeface="M+ 1mn" panose="020B0509020204020204" pitchFamily="49" charset="-128"/>
                        <a:ea typeface="M+ 1mn" panose="020B0509020204020204" pitchFamily="49" charset="-128"/>
                      </a:endParaRPr>
                    </a:p>
                    <a:p>
                      <a:pPr>
                        <a:lnSpc>
                          <a:spcPct val="150000"/>
                        </a:lnSpc>
                      </a:pPr>
                      <a:r>
                        <a:rPr kumimoji="1" lang="ja-JP" altLang="en-US" sz="1400">
                          <a:latin typeface="M+ 1mn" panose="020B0509020204020204" pitchFamily="49" charset="-128"/>
                          <a:ea typeface="M+ 1mn" panose="020B0509020204020204" pitchFamily="49" charset="-128"/>
                        </a:rPr>
                        <a:t>なお、文書内</a:t>
                      </a:r>
                      <a:r>
                        <a:rPr kumimoji="1" lang="ja-JP" altLang="en-US" sz="1400" dirty="0">
                          <a:latin typeface="M+ 1mn" panose="020B0509020204020204" pitchFamily="49" charset="-128"/>
                          <a:ea typeface="M+ 1mn" panose="020B0509020204020204" pitchFamily="49" charset="-128"/>
                        </a:rPr>
                        <a:t>で重複する値を指定することはできません</a:t>
                      </a:r>
                      <a:r>
                        <a:rPr kumimoji="1" lang="ja-JP" altLang="en-US" sz="1400">
                          <a:latin typeface="M+ 1mn" panose="020B0509020204020204" pitchFamily="49" charset="-128"/>
                          <a:ea typeface="M+ 1mn" panose="020B0509020204020204" pitchFamily="49" charset="-128"/>
                        </a:rPr>
                        <a:t>。 </a:t>
                      </a:r>
                      <a:endParaRPr kumimoji="1" lang="en-US" altLang="ja-JP" sz="1400">
                        <a:latin typeface="M+ 1mn" panose="020B0509020204020204" pitchFamily="49" charset="-128"/>
                        <a:ea typeface="M+ 1mn" panose="020B0509020204020204" pitchFamily="49" charset="-128"/>
                      </a:endParaRPr>
                    </a:p>
                    <a:p>
                      <a:pPr>
                        <a:lnSpc>
                          <a:spcPct val="150000"/>
                        </a:lnSpc>
                      </a:pPr>
                      <a:r>
                        <a:rPr kumimoji="1" lang="en-US" altLang="ja-JP" sz="1400">
                          <a:latin typeface="M+ 1mn" panose="020B0509020204020204" pitchFamily="49" charset="-128"/>
                          <a:ea typeface="M+ 1mn" panose="020B0509020204020204" pitchFamily="49" charset="-128"/>
                        </a:rPr>
                        <a:t>id</a:t>
                      </a:r>
                      <a:r>
                        <a:rPr kumimoji="1" lang="ja-JP" altLang="en-US" sz="1400">
                          <a:latin typeface="M+ 1mn" panose="020B0509020204020204" pitchFamily="49" charset="-128"/>
                          <a:ea typeface="M+ 1mn" panose="020B0509020204020204" pitchFamily="49" charset="-128"/>
                        </a:rPr>
                        <a:t>を指定することで</a:t>
                      </a:r>
                      <a:r>
                        <a:rPr kumimoji="1" lang="en-US" altLang="ja-JP" sz="1400">
                          <a:latin typeface="M+ 1mn" panose="020B0509020204020204" pitchFamily="49" charset="-128"/>
                          <a:ea typeface="M+ 1mn" panose="020B0509020204020204" pitchFamily="49" charset="-128"/>
                        </a:rPr>
                        <a:t>CSS(</a:t>
                      </a:r>
                      <a:r>
                        <a:rPr kumimoji="1" lang="ja-JP" altLang="en-US" sz="1400">
                          <a:latin typeface="M+ 1mn" panose="020B0509020204020204" pitchFamily="49" charset="-128"/>
                          <a:ea typeface="M+ 1mn" panose="020B0509020204020204" pitchFamily="49" charset="-128"/>
                        </a:rPr>
                        <a:t>第</a:t>
                      </a:r>
                      <a:r>
                        <a:rPr kumimoji="1" lang="en-US" altLang="ja-JP" sz="1400">
                          <a:latin typeface="M+ 1mn" panose="020B0509020204020204" pitchFamily="49" charset="-128"/>
                          <a:ea typeface="M+ 1mn" panose="020B0509020204020204" pitchFamily="49" charset="-128"/>
                        </a:rPr>
                        <a:t>3</a:t>
                      </a:r>
                      <a:r>
                        <a:rPr kumimoji="1" lang="ja-JP" altLang="en-US" sz="1400">
                          <a:latin typeface="M+ 1mn" panose="020B0509020204020204" pitchFamily="49" charset="-128"/>
                          <a:ea typeface="M+ 1mn" panose="020B0509020204020204" pitchFamily="49" charset="-128"/>
                        </a:rPr>
                        <a:t>章</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や</a:t>
                      </a:r>
                      <a:r>
                        <a:rPr kumimoji="1" lang="en-US" altLang="ja-JP" sz="1400">
                          <a:latin typeface="M+ 1mn" panose="020B0509020204020204" pitchFamily="49" charset="-128"/>
                          <a:ea typeface="M+ 1mn" panose="020B0509020204020204" pitchFamily="49" charset="-128"/>
                        </a:rPr>
                        <a:t>JavaScript(4</a:t>
                      </a:r>
                      <a:r>
                        <a:rPr kumimoji="1" lang="ja-JP" altLang="en-US" sz="1400">
                          <a:latin typeface="M+ 1mn" panose="020B0509020204020204" pitchFamily="49" charset="-128"/>
                          <a:ea typeface="M+ 1mn" panose="020B0509020204020204" pitchFamily="49" charset="-128"/>
                        </a:rPr>
                        <a:t>章以降</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で装飾をしたり値を変化させたりすることができます。</a:t>
                      </a:r>
                      <a:endParaRPr kumimoji="1" lang="en-US" altLang="ja-JP" sz="1400" dirty="0">
                        <a:latin typeface="M+ 1mn" panose="020B0509020204020204" pitchFamily="49" charset="-128"/>
                        <a:ea typeface="M+ 1mn" panose="020B0509020204020204" pitchFamily="49" charset="-128"/>
                      </a:endParaRPr>
                    </a:p>
                    <a:p>
                      <a:pPr>
                        <a:lnSpc>
                          <a:spcPct val="150000"/>
                        </a:lnSpc>
                      </a:pPr>
                      <a:r>
                        <a:rPr kumimoji="1" lang="ja-JP" altLang="en-US" sz="1400" dirty="0">
                          <a:latin typeface="M+ 1mn" panose="020B0509020204020204" pitchFamily="49" charset="-128"/>
                          <a:ea typeface="M+ 1mn" panose="020B0509020204020204" pitchFamily="49" charset="-128"/>
                        </a:rPr>
                        <a:t>例：</a:t>
                      </a:r>
                      <a:r>
                        <a:rPr kumimoji="1" lang="en-US" altLang="ja-JP" sz="1400" dirty="0">
                          <a:latin typeface="M+ 1mn" panose="020B0509020204020204" pitchFamily="49" charset="-128"/>
                          <a:ea typeface="M+ 1mn" panose="020B0509020204020204" pitchFamily="49" charset="-128"/>
                        </a:rPr>
                        <a:t>&lt;div id="header"&gt;…&lt;/div&gt;</a:t>
                      </a:r>
                    </a:p>
                  </a:txBody>
                  <a:tcPr anchor="ctr"/>
                </a:tc>
                <a:extLst>
                  <a:ext uri="{0D108BD9-81ED-4DB2-BD59-A6C34878D82A}">
                    <a16:rowId xmlns:a16="http://schemas.microsoft.com/office/drawing/2014/main" val="3611147804"/>
                  </a:ext>
                </a:extLst>
              </a:tr>
              <a:tr h="864000">
                <a:tc>
                  <a:txBody>
                    <a:bodyPr/>
                    <a:lstStyle/>
                    <a:p>
                      <a:r>
                        <a:rPr kumimoji="1" lang="en-US" altLang="ja-JP" sz="1400" dirty="0">
                          <a:latin typeface="M+ 1mn" panose="020B0509020204020204" pitchFamily="49" charset="-128"/>
                          <a:ea typeface="M+ 1mn" panose="020B0509020204020204" pitchFamily="49" charset="-128"/>
                        </a:rPr>
                        <a:t>class</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a:latin typeface="M+ 1mn" panose="020B0509020204020204" pitchFamily="49" charset="-128"/>
                          <a:ea typeface="M+ 1mn" panose="020B0509020204020204" pitchFamily="49" charset="-128"/>
                        </a:rPr>
                        <a:t>要素をグループ分けするための属性です</a:t>
                      </a:r>
                      <a:endParaRPr kumimoji="1" lang="en-US" altLang="ja-JP" sz="1400">
                        <a:latin typeface="M+ 1mn" panose="020B0509020204020204" pitchFamily="49" charset="-128"/>
                        <a:ea typeface="M+ 1mn" panose="020B0509020204020204" pitchFamily="49" charset="-128"/>
                      </a:endParaRPr>
                    </a:p>
                    <a:p>
                      <a:pPr>
                        <a:lnSpc>
                          <a:spcPct val="150000"/>
                        </a:lnSpc>
                      </a:pPr>
                      <a:r>
                        <a:rPr kumimoji="1" lang="en-US" altLang="ja-JP" sz="1400">
                          <a:latin typeface="M+ 1mn" panose="020B0509020204020204" pitchFamily="49" charset="-128"/>
                          <a:ea typeface="M+ 1mn" panose="020B0509020204020204" pitchFamily="49" charset="-128"/>
                        </a:rPr>
                        <a:t>id</a:t>
                      </a:r>
                      <a:r>
                        <a:rPr kumimoji="1" lang="ja-JP" altLang="en-US" sz="1400">
                          <a:latin typeface="M+ 1mn" panose="020B0509020204020204" pitchFamily="49" charset="-128"/>
                          <a:ea typeface="M+ 1mn" panose="020B0509020204020204" pitchFamily="49" charset="-128"/>
                        </a:rPr>
                        <a:t>と異なり、文章内で同一の値を指定することができます。</a:t>
                      </a:r>
                      <a:endParaRPr kumimoji="1" lang="en-US" altLang="ja-JP" sz="1400">
                        <a:latin typeface="M+ 1mn" panose="020B0509020204020204" pitchFamily="49" charset="-128"/>
                        <a:ea typeface="M+ 1mn" panose="020B0509020204020204" pitchFamily="49" charset="-128"/>
                      </a:endParaRPr>
                    </a:p>
                    <a:p>
                      <a:pPr>
                        <a:lnSpc>
                          <a:spcPct val="150000"/>
                        </a:lnSpc>
                      </a:pPr>
                      <a:r>
                        <a:rPr kumimoji="1" lang="ja-JP" altLang="en-US" sz="1400">
                          <a:latin typeface="M+ 1mn" panose="020B0509020204020204" pitchFamily="49" charset="-128"/>
                          <a:ea typeface="M+ 1mn" panose="020B0509020204020204" pitchFamily="49" charset="-128"/>
                        </a:rPr>
                        <a:t>例</a:t>
                      </a:r>
                      <a:r>
                        <a:rPr kumimoji="1" lang="ja-JP" altLang="en-US" sz="1400" dirty="0">
                          <a:latin typeface="M+ 1mn" panose="020B0509020204020204" pitchFamily="49" charset="-128"/>
                          <a:ea typeface="M+ 1mn" panose="020B0509020204020204" pitchFamily="49" charset="-128"/>
                        </a:rPr>
                        <a:t>：</a:t>
                      </a:r>
                      <a:r>
                        <a:rPr kumimoji="1" lang="en-US" altLang="ja-JP" sz="1400" dirty="0">
                          <a:latin typeface="M+ 1mn" panose="020B0509020204020204" pitchFamily="49" charset="-128"/>
                          <a:ea typeface="M+ 1mn" panose="020B0509020204020204" pitchFamily="49" charset="-128"/>
                        </a:rPr>
                        <a:t>&lt;div class="container"&gt;…&lt;/div&gt;</a:t>
                      </a:r>
                    </a:p>
                  </a:txBody>
                  <a:tcPr anchor="ctr"/>
                </a:tc>
                <a:extLst>
                  <a:ext uri="{0D108BD9-81ED-4DB2-BD59-A6C34878D82A}">
                    <a16:rowId xmlns:a16="http://schemas.microsoft.com/office/drawing/2014/main" val="2231182597"/>
                  </a:ext>
                </a:extLst>
              </a:tr>
            </a:tbl>
          </a:graphicData>
        </a:graphic>
      </p:graphicFrame>
    </p:spTree>
    <p:extLst>
      <p:ext uri="{BB962C8B-B14F-4D97-AF65-F5344CB8AC3E}">
        <p14:creationId xmlns:p14="http://schemas.microsoft.com/office/powerpoint/2010/main" val="36243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p:txBody>
          <a:bodyPr/>
          <a:lstStyle/>
          <a:p>
            <a:pPr marL="0" indent="0">
              <a:buNone/>
            </a:pPr>
            <a:r>
              <a:rPr lang="en-US" altLang="ja-JP" b="1" dirty="0"/>
              <a:t>1.</a:t>
            </a:r>
            <a:r>
              <a:rPr lang="ja-JP" altLang="en-US" b="1"/>
              <a:t>教育版</a:t>
            </a:r>
            <a:r>
              <a:rPr lang="ja-JP" altLang="en-US"/>
              <a:t>公式サイト</a:t>
            </a:r>
            <a:r>
              <a:rPr lang="en-US" altLang="ja-JP"/>
              <a:t>URL</a:t>
            </a:r>
            <a:r>
              <a:rPr lang="ja-JP" altLang="en-US"/>
              <a:t>に</a:t>
            </a:r>
            <a:r>
              <a:rPr lang="ja-JP" altLang="en-US" dirty="0"/>
              <a:t>アクセス</a:t>
            </a:r>
          </a:p>
          <a:p>
            <a:pPr marL="457200" lvl="1" indent="0">
              <a:buNone/>
            </a:pPr>
            <a:r>
              <a:rPr lang="en-US" altLang="ja-JP" u="sng" dirty="0"/>
              <a:t>https://</a:t>
            </a:r>
            <a:r>
              <a:rPr lang="en-US" altLang="ja-JP" u="sng" dirty="0" err="1"/>
              <a:t>edu.monaca.io</a:t>
            </a:r>
            <a:r>
              <a:rPr lang="en-US" altLang="ja-JP" u="sng"/>
              <a:t>/</a:t>
            </a:r>
          </a:p>
          <a:p>
            <a:pPr marL="0" indent="0">
              <a:buNone/>
            </a:pPr>
            <a:r>
              <a:rPr lang="en-US" altLang="ja-JP" b="1"/>
              <a:t>2.</a:t>
            </a:r>
            <a:r>
              <a:rPr lang="ja-JP" altLang="en-US" b="1"/>
              <a:t>ログインを選択</a:t>
            </a:r>
            <a:endParaRPr lang="en-US" altLang="ja-JP" u="sng" dirty="0"/>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4</a:t>
            </a:fld>
            <a:endParaRPr kumimoji="1" lang="ja-JP" altLang="en-US" dirty="0"/>
          </a:p>
        </p:txBody>
      </p:sp>
      <p:pic>
        <p:nvPicPr>
          <p:cNvPr id="6" name="図 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247A9BC-3D54-A927-3409-E1725E4DC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233" y="2735519"/>
            <a:ext cx="6571534" cy="3462941"/>
          </a:xfrm>
          <a:prstGeom prst="rect">
            <a:avLst/>
          </a:prstGeom>
          <a:ln>
            <a:solidFill>
              <a:schemeClr val="tx1"/>
            </a:solidFill>
          </a:ln>
        </p:spPr>
      </p:pic>
      <p:sp>
        <p:nvSpPr>
          <p:cNvPr id="7" name="四角形: 角を丸くする 6">
            <a:extLst>
              <a:ext uri="{FF2B5EF4-FFF2-40B4-BE49-F238E27FC236}">
                <a16:creationId xmlns:a16="http://schemas.microsoft.com/office/drawing/2014/main" id="{66FE5A3D-31C3-8418-D4C0-19712EDEE008}"/>
              </a:ext>
            </a:extLst>
          </p:cNvPr>
          <p:cNvSpPr/>
          <p:nvPr/>
        </p:nvSpPr>
        <p:spPr>
          <a:xfrm>
            <a:off x="6444208" y="2742077"/>
            <a:ext cx="648072" cy="254875"/>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98047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リンク</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40</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778159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リンク</a:t>
            </a:r>
          </a:p>
        </p:txBody>
      </p:sp>
      <p:sp>
        <p:nvSpPr>
          <p:cNvPr id="3" name="コンテンツ プレースホルダー 2"/>
          <p:cNvSpPr>
            <a:spLocks noGrp="1"/>
          </p:cNvSpPr>
          <p:nvPr>
            <p:ph idx="1"/>
          </p:nvPr>
        </p:nvSpPr>
        <p:spPr/>
        <p:txBody>
          <a:bodyPr/>
          <a:lstStyle/>
          <a:p>
            <a:r>
              <a:rPr kumimoji="1" lang="ja-JP" altLang="en-US" dirty="0"/>
              <a:t>リンクの設定</a:t>
            </a:r>
            <a:endParaRPr kumimoji="1" lang="en-US" altLang="ja-JP" dirty="0"/>
          </a:p>
          <a:p>
            <a:pPr lvl="1"/>
            <a:r>
              <a:rPr lang="en-US" altLang="ja-JP"/>
              <a:t>a</a:t>
            </a:r>
            <a:r>
              <a:rPr lang="ja-JP" altLang="en-US"/>
              <a:t>タグ</a:t>
            </a:r>
            <a:r>
              <a:rPr lang="ja-JP" altLang="en-US" dirty="0"/>
              <a:t>を使用し、リンク先はパスを</a:t>
            </a:r>
            <a:r>
              <a:rPr lang="en-US" altLang="ja-JP" dirty="0" err="1"/>
              <a:t>href</a:t>
            </a:r>
            <a:r>
              <a:rPr lang="ja-JP" altLang="en-US" dirty="0"/>
              <a:t>属性の値</a:t>
            </a:r>
            <a:r>
              <a:rPr lang="ja-JP" altLang="en-US"/>
              <a:t>で指定します。</a:t>
            </a:r>
            <a:endParaRPr lang="en-US" altLang="ja-JP" dirty="0"/>
          </a:p>
          <a:p>
            <a:pPr lvl="1"/>
            <a:r>
              <a:rPr lang="ja-JP" altLang="en-US"/>
              <a:t>文法</a:t>
            </a:r>
            <a:endParaRPr lang="en-US" altLang="ja-JP"/>
          </a:p>
          <a:p>
            <a:pPr lvl="1"/>
            <a:endParaRPr lang="en-US" altLang="ja-JP"/>
          </a:p>
          <a:p>
            <a:pPr lvl="1"/>
            <a:endParaRPr lang="en-US" altLang="ja-JP"/>
          </a:p>
          <a:p>
            <a:pPr lvl="1"/>
            <a:r>
              <a:rPr lang="ja-JP" altLang="en-US"/>
              <a:t>絶対</a:t>
            </a:r>
            <a:r>
              <a:rPr lang="ja-JP" altLang="en-US" dirty="0"/>
              <a:t>パス指定</a:t>
            </a:r>
          </a:p>
          <a:p>
            <a:pPr lvl="2"/>
            <a:r>
              <a:rPr lang="ja-JP" altLang="en-US" dirty="0"/>
              <a:t>パスを全て記述</a:t>
            </a:r>
            <a:r>
              <a:rPr lang="ja-JP" altLang="en-US"/>
              <a:t>する方法です。</a:t>
            </a:r>
            <a:endParaRPr lang="en-US" altLang="ja-JP" dirty="0"/>
          </a:p>
          <a:p>
            <a:pPr lvl="1"/>
            <a:r>
              <a:rPr lang="ja-JP" altLang="en-US" dirty="0"/>
              <a:t>相対パス指定</a:t>
            </a:r>
            <a:endParaRPr lang="en-US" altLang="ja-JP" dirty="0"/>
          </a:p>
          <a:p>
            <a:pPr lvl="2"/>
            <a:r>
              <a:rPr lang="ja-JP" altLang="en-US" dirty="0"/>
              <a:t>現在のファイルからの相対的なパスを記述</a:t>
            </a:r>
            <a:r>
              <a:rPr lang="ja-JP" altLang="en-US"/>
              <a:t>する方法です。</a:t>
            </a:r>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41</a:t>
            </a:fld>
            <a:endParaRPr kumimoji="1" lang="ja-JP" altLang="en-US" dirty="0"/>
          </a:p>
        </p:txBody>
      </p:sp>
      <p:sp>
        <p:nvSpPr>
          <p:cNvPr id="12" name="正方形/長方形 11">
            <a:extLst>
              <a:ext uri="{FF2B5EF4-FFF2-40B4-BE49-F238E27FC236}">
                <a16:creationId xmlns:a16="http://schemas.microsoft.com/office/drawing/2014/main" id="{365753D6-15D3-44CB-965B-2C80FFDA6E93}"/>
              </a:ext>
            </a:extLst>
          </p:cNvPr>
          <p:cNvSpPr/>
          <p:nvPr/>
        </p:nvSpPr>
        <p:spPr>
          <a:xfrm>
            <a:off x="1547664" y="2276872"/>
            <a:ext cx="5307458"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&lt;a href="</a:t>
            </a:r>
            <a:r>
              <a:rPr lang="ja-JP" altLang="en-US">
                <a:latin typeface="M+ 1mn" panose="020B0509020204020204" pitchFamily="49" charset="-128"/>
                <a:ea typeface="M+ 1mn" panose="020B0509020204020204" pitchFamily="49" charset="-128"/>
              </a:rPr>
              <a:t>リンク先のパス</a:t>
            </a:r>
            <a:r>
              <a:rPr lang="en-US" altLang="ja-JP">
                <a:latin typeface="M+ 1mn" panose="020B0509020204020204" pitchFamily="49" charset="-128"/>
                <a:ea typeface="M+ 1mn" panose="020B0509020204020204" pitchFamily="49" charset="-128"/>
              </a:rPr>
              <a:t>"&gt;</a:t>
            </a:r>
            <a:r>
              <a:rPr lang="ja-JP" altLang="en-US">
                <a:latin typeface="M+ 1mn" panose="020B0509020204020204" pitchFamily="49" charset="-128"/>
                <a:ea typeface="M+ 1mn" panose="020B0509020204020204" pitchFamily="49" charset="-128"/>
              </a:rPr>
              <a:t>リンク文字列</a:t>
            </a:r>
            <a:r>
              <a:rPr lang="en-US" altLang="ja-JP">
                <a:latin typeface="M+ 1mn" panose="020B0509020204020204" pitchFamily="49" charset="-128"/>
                <a:ea typeface="M+ 1mn" panose="020B0509020204020204" pitchFamily="49" charset="-128"/>
              </a:rPr>
              <a:t>&lt;/a&gt;</a:t>
            </a:r>
          </a:p>
        </p:txBody>
      </p:sp>
    </p:spTree>
    <p:extLst>
      <p:ext uri="{BB962C8B-B14F-4D97-AF65-F5344CB8AC3E}">
        <p14:creationId xmlns:p14="http://schemas.microsoft.com/office/powerpoint/2010/main" val="3316516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リンク</a:t>
            </a:r>
          </a:p>
        </p:txBody>
      </p:sp>
      <p:sp>
        <p:nvSpPr>
          <p:cNvPr id="3" name="コンテンツ プレースホルダー 2"/>
          <p:cNvSpPr>
            <a:spLocks noGrp="1"/>
          </p:cNvSpPr>
          <p:nvPr>
            <p:ph idx="1"/>
          </p:nvPr>
        </p:nvSpPr>
        <p:spPr/>
        <p:txBody>
          <a:bodyPr/>
          <a:lstStyle/>
          <a:p>
            <a:r>
              <a:rPr lang="ja-JP" altLang="en-US" sz="2400" dirty="0"/>
              <a:t>相対パス指定</a:t>
            </a:r>
            <a:endParaRPr lang="en-US" altLang="ja-JP" sz="2400" dirty="0"/>
          </a:p>
          <a:p>
            <a:pPr lvl="1"/>
            <a:r>
              <a:rPr kumimoji="1" lang="ja-JP" altLang="en-US" sz="2000" dirty="0"/>
              <a:t>対象ファイルまでの位置を相対的に指定</a:t>
            </a:r>
            <a:r>
              <a:rPr kumimoji="1" lang="ja-JP" altLang="en-US" sz="2000"/>
              <a:t>する方法です。</a:t>
            </a:r>
            <a:endParaRPr kumimoji="1" lang="en-US" altLang="ja-JP" sz="2000" dirty="0"/>
          </a:p>
          <a:p>
            <a:pPr lvl="2"/>
            <a:r>
              <a:rPr kumimoji="1" lang="ja-JP" altLang="en-US" sz="1800" dirty="0"/>
              <a:t>下位のフォルダを指定するときは「</a:t>
            </a:r>
            <a:r>
              <a:rPr kumimoji="1" lang="en-US" altLang="ja-JP" sz="1800" dirty="0"/>
              <a:t>/</a:t>
            </a:r>
            <a:r>
              <a:rPr kumimoji="1" lang="ja-JP" altLang="en-US" sz="1800" dirty="0"/>
              <a:t>」</a:t>
            </a:r>
            <a:r>
              <a:rPr kumimoji="1" lang="ja-JP" altLang="en-US" sz="1800"/>
              <a:t>を</a:t>
            </a:r>
            <a:r>
              <a:rPr lang="ja-JP" altLang="en-US" sz="1800"/>
              <a:t>使用します。</a:t>
            </a:r>
            <a:endParaRPr kumimoji="1" lang="en-US" altLang="ja-JP" sz="1800" dirty="0"/>
          </a:p>
          <a:p>
            <a:pPr lvl="2"/>
            <a:r>
              <a:rPr lang="ja-JP" altLang="en-US" sz="1800" dirty="0"/>
              <a:t>上位のフォルダを指定するときは「</a:t>
            </a:r>
            <a:r>
              <a:rPr lang="en-US" altLang="ja-JP" sz="1800" dirty="0"/>
              <a:t>..</a:t>
            </a:r>
            <a:r>
              <a:rPr lang="ja-JP" altLang="en-US" sz="1800" dirty="0"/>
              <a:t>」と「</a:t>
            </a:r>
            <a:r>
              <a:rPr lang="en-US" altLang="ja-JP" sz="1800" dirty="0"/>
              <a:t>/</a:t>
            </a:r>
            <a:r>
              <a:rPr lang="ja-JP" altLang="en-US" sz="1800" dirty="0"/>
              <a:t>」</a:t>
            </a:r>
            <a:r>
              <a:rPr lang="ja-JP" altLang="en-US" sz="1800"/>
              <a:t>を使用します。</a:t>
            </a:r>
            <a:endParaRPr lang="en-US" altLang="ja-JP" sz="1800" dirty="0"/>
          </a:p>
          <a:p>
            <a:pPr lvl="1"/>
            <a:endParaRPr lang="en-US" altLang="ja-JP" sz="2000" dirty="0"/>
          </a:p>
          <a:p>
            <a:pPr lvl="1"/>
            <a:endParaRPr lang="en-US" altLang="ja-JP" sz="2000" dirty="0"/>
          </a:p>
          <a:p>
            <a:pPr lvl="1"/>
            <a:endParaRPr lang="en-US" altLang="ja-JP" sz="2000" dirty="0"/>
          </a:p>
          <a:p>
            <a:pPr lvl="1"/>
            <a:endParaRPr lang="en-US" altLang="ja-JP" sz="2000"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4752528" cy="338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42</a:t>
            </a:fld>
            <a:endParaRPr kumimoji="1" lang="ja-JP" altLang="en-US" dirty="0"/>
          </a:p>
        </p:txBody>
      </p:sp>
    </p:spTree>
    <p:extLst>
      <p:ext uri="{BB962C8B-B14F-4D97-AF65-F5344CB8AC3E}">
        <p14:creationId xmlns:p14="http://schemas.microsoft.com/office/powerpoint/2010/main" val="224916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43</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2183680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a:t>
            </a:r>
            <a:r>
              <a:rPr lang="ja-JP" altLang="en-US"/>
              <a:t>実習</a:t>
            </a:r>
            <a:r>
              <a:rPr lang="en-US" altLang="ja-JP"/>
              <a:t>】</a:t>
            </a:r>
            <a:r>
              <a:rPr lang="ja-JP" altLang="en-US"/>
              <a:t>リンク</a:t>
            </a:r>
            <a:endParaRPr lang="ja-JP" altLang="en-US" dirty="0"/>
          </a:p>
        </p:txBody>
      </p:sp>
      <p:sp>
        <p:nvSpPr>
          <p:cNvPr id="8" name="コンテンツ プレースホルダー 7">
            <a:extLst>
              <a:ext uri="{FF2B5EF4-FFF2-40B4-BE49-F238E27FC236}">
                <a16:creationId xmlns:a16="http://schemas.microsoft.com/office/drawing/2014/main" id="{7371D203-B613-4FC5-A713-4520933F9622}"/>
              </a:ext>
            </a:extLst>
          </p:cNvPr>
          <p:cNvSpPr>
            <a:spLocks noGrp="1"/>
          </p:cNvSpPr>
          <p:nvPr>
            <p:ph idx="1"/>
          </p:nvPr>
        </p:nvSpPr>
        <p:spPr/>
        <p:txBody>
          <a:bodyPr/>
          <a:lstStyle/>
          <a:p>
            <a:r>
              <a:rPr lang="ja-JP" altLang="en-US"/>
              <a:t>実習</a:t>
            </a:r>
            <a:endParaRPr kumimoji="1" lang="en-US" altLang="ja-JP"/>
          </a:p>
          <a:p>
            <a:pPr lvl="1"/>
            <a:r>
              <a:rPr lang="ja-JP" altLang="en-US"/>
              <a:t>リンクを</a:t>
            </a:r>
            <a:r>
              <a:rPr lang="en-US" altLang="ja-JP"/>
              <a:t>body</a:t>
            </a:r>
            <a:r>
              <a:rPr lang="ja-JP" altLang="en-US"/>
              <a:t>要素の中に記述します。</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44</a:t>
            </a:fld>
            <a:endParaRPr kumimoji="1" lang="ja-JP" altLang="en-US" dirty="0"/>
          </a:p>
        </p:txBody>
      </p:sp>
      <p:sp>
        <p:nvSpPr>
          <p:cNvPr id="15" name="正方形/長方形 14">
            <a:extLst>
              <a:ext uri="{FF2B5EF4-FFF2-40B4-BE49-F238E27FC236}">
                <a16:creationId xmlns:a16="http://schemas.microsoft.com/office/drawing/2014/main" id="{745DA384-992B-4CF1-824F-DB465EF3C122}"/>
              </a:ext>
            </a:extLst>
          </p:cNvPr>
          <p:cNvSpPr/>
          <p:nvPr/>
        </p:nvSpPr>
        <p:spPr>
          <a:xfrm>
            <a:off x="1043608" y="1916832"/>
            <a:ext cx="6739154" cy="10081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&lt;body&gt;</a:t>
            </a:r>
          </a:p>
          <a:p>
            <a:r>
              <a:rPr lang="en-US" altLang="ja-JP">
                <a:latin typeface="M+ 1mn" panose="020B0509020204020204" pitchFamily="49" charset="-128"/>
                <a:ea typeface="M+ 1mn" panose="020B0509020204020204" pitchFamily="49" charset="-128"/>
              </a:rPr>
              <a:t>    &lt;a href="https://edu.monaca.io/"&gt;Monaca</a:t>
            </a:r>
            <a:r>
              <a:rPr lang="ja-JP" altLang="en-US">
                <a:latin typeface="M+ 1mn" panose="020B0509020204020204" pitchFamily="49" charset="-128"/>
                <a:ea typeface="M+ 1mn" panose="020B0509020204020204" pitchFamily="49" charset="-128"/>
              </a:rPr>
              <a:t>へ</a:t>
            </a:r>
            <a:r>
              <a:rPr lang="en-US" altLang="ja-JP">
                <a:latin typeface="M+ 1mn" panose="020B0509020204020204" pitchFamily="49" charset="-128"/>
                <a:ea typeface="M+ 1mn" panose="020B0509020204020204" pitchFamily="49" charset="-128"/>
              </a:rPr>
              <a:t>&lt;/a&gt;</a:t>
            </a:r>
          </a:p>
          <a:p>
            <a:r>
              <a:rPr lang="en-US" altLang="ja-JP">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3316516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a:t>
            </a:r>
            <a:r>
              <a:rPr lang="ja-JP" altLang="en-US"/>
              <a:t>実習</a:t>
            </a:r>
            <a:r>
              <a:rPr lang="en-US" altLang="ja-JP"/>
              <a:t>】</a:t>
            </a:r>
            <a:r>
              <a:rPr lang="ja-JP" altLang="en-US"/>
              <a:t>リンク</a:t>
            </a:r>
            <a:endParaRPr lang="ja-JP" altLang="en-US" dirty="0"/>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7" name="テキスト ボックス 6"/>
          <p:cNvSpPr txBox="1"/>
          <p:nvPr/>
        </p:nvSpPr>
        <p:spPr>
          <a:xfrm>
            <a:off x="486916" y="5776173"/>
            <a:ext cx="8229600" cy="461665"/>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a:latin typeface="+mn-ea"/>
              </a:rPr>
              <a:t>※</a:t>
            </a:r>
            <a:r>
              <a:rPr lang="ja-JP" altLang="en-US" sz="1200">
                <a:latin typeface="+mn-ea"/>
              </a:rPr>
              <a:t>リンク先によってはプレビュー</a:t>
            </a:r>
            <a:r>
              <a:rPr lang="ja-JP" altLang="en-US" sz="1200" dirty="0">
                <a:latin typeface="+mn-ea"/>
              </a:rPr>
              <a:t>機能で動かない場合</a:t>
            </a:r>
            <a:r>
              <a:rPr lang="ja-JP" altLang="en-US" sz="1200">
                <a:latin typeface="+mn-ea"/>
              </a:rPr>
              <a:t>があります。</a:t>
            </a:r>
            <a:endParaRPr lang="en-US" altLang="ja-JP" sz="1200">
              <a:latin typeface="+mn-ea"/>
            </a:endParaRPr>
          </a:p>
          <a:p>
            <a:r>
              <a:rPr lang="ja-JP" altLang="en-US" sz="1200">
                <a:latin typeface="+mn-ea"/>
              </a:rPr>
              <a:t>フレームでの表示を禁止しているサイトはプレビューでは開けないため、</a:t>
            </a:r>
            <a:r>
              <a:rPr lang="en-US" altLang="ja-JP" sz="1200">
                <a:latin typeface="+mn-ea"/>
              </a:rPr>
              <a:t>Web</a:t>
            </a:r>
            <a:r>
              <a:rPr lang="ja-JP" altLang="en-US" sz="1200">
                <a:latin typeface="+mn-ea"/>
              </a:rPr>
              <a:t>公開機能</a:t>
            </a:r>
            <a:r>
              <a:rPr kumimoji="1" lang="ja-JP" altLang="en-US" sz="1200">
                <a:latin typeface="+mn-ea"/>
              </a:rPr>
              <a:t>で確認して下さい。</a:t>
            </a:r>
            <a:endParaRPr kumimoji="1" lang="ja-JP" altLang="en-US" sz="1200" dirty="0">
              <a:latin typeface="+mn-ea"/>
            </a:endParaRP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45</a:t>
            </a:fld>
            <a:endParaRPr kumimoji="1" lang="ja-JP" altLang="en-US" dirty="0"/>
          </a:p>
        </p:txBody>
      </p:sp>
      <p:pic>
        <p:nvPicPr>
          <p:cNvPr id="8" name="図 7">
            <a:extLst>
              <a:ext uri="{FF2B5EF4-FFF2-40B4-BE49-F238E27FC236}">
                <a16:creationId xmlns:a16="http://schemas.microsoft.com/office/drawing/2014/main" id="{8E0A8D2E-DD1C-4399-B888-257DC7AB6F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194010"/>
            <a:ext cx="2556826" cy="4149080"/>
          </a:xfrm>
          <a:prstGeom prst="rect">
            <a:avLst/>
          </a:prstGeom>
        </p:spPr>
      </p:pic>
    </p:spTree>
    <p:extLst>
      <p:ext uri="{BB962C8B-B14F-4D97-AF65-F5344CB8AC3E}">
        <p14:creationId xmlns:p14="http://schemas.microsoft.com/office/powerpoint/2010/main" val="3083992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相対パスによる</a:t>
            </a:r>
            <a:r>
              <a:rPr kumimoji="1" lang="ja-JP" altLang="en-US" dirty="0"/>
              <a:t>リンク</a:t>
            </a:r>
          </a:p>
        </p:txBody>
      </p:sp>
      <p:sp>
        <p:nvSpPr>
          <p:cNvPr id="3" name="コンテンツ プレースホルダー 2"/>
          <p:cNvSpPr>
            <a:spLocks noGrp="1"/>
          </p:cNvSpPr>
          <p:nvPr>
            <p:ph idx="1"/>
          </p:nvPr>
        </p:nvSpPr>
        <p:spPr/>
        <p:txBody>
          <a:bodyPr/>
          <a:lstStyle/>
          <a:p>
            <a:r>
              <a:rPr lang="ja-JP" altLang="en-US" dirty="0"/>
              <a:t>準備</a:t>
            </a:r>
            <a:endParaRPr kumimoji="1" lang="en-US" altLang="ja-JP" dirty="0"/>
          </a:p>
          <a:p>
            <a:pPr lvl="1"/>
            <a:r>
              <a:rPr lang="ja-JP" altLang="en-US" dirty="0"/>
              <a:t>別ファイル「</a:t>
            </a:r>
            <a:r>
              <a:rPr lang="en-US" altLang="ja-JP" dirty="0"/>
              <a:t>newPage.html</a:t>
            </a:r>
            <a:r>
              <a:rPr lang="ja-JP" altLang="en-US" dirty="0"/>
              <a:t>」</a:t>
            </a:r>
            <a:r>
              <a:rPr lang="ja-JP" altLang="en-US"/>
              <a:t>を確認します。</a:t>
            </a:r>
            <a:endParaRPr lang="en-US" altLang="ja-JP" dirty="0"/>
          </a:p>
          <a:p>
            <a:pPr>
              <a:lnSpc>
                <a:spcPct val="250000"/>
              </a:lnSpc>
            </a:pPr>
            <a:r>
              <a:rPr lang="ja-JP" altLang="en-US" dirty="0"/>
              <a:t>実習</a:t>
            </a:r>
            <a:endParaRPr lang="en-US" altLang="ja-JP" dirty="0"/>
          </a:p>
          <a:p>
            <a:pPr lvl="1"/>
            <a:r>
              <a:rPr lang="ja-JP" altLang="en-US" dirty="0"/>
              <a:t>相対パスの</a:t>
            </a:r>
            <a:r>
              <a:rPr lang="ja-JP" altLang="en-US"/>
              <a:t>リンクを追記して下さい。</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46</a:t>
            </a:fld>
            <a:endParaRPr kumimoji="1" lang="ja-JP" altLang="en-US" dirty="0"/>
          </a:p>
        </p:txBody>
      </p:sp>
      <p:sp>
        <p:nvSpPr>
          <p:cNvPr id="12" name="正方形/長方形 11">
            <a:extLst>
              <a:ext uri="{FF2B5EF4-FFF2-40B4-BE49-F238E27FC236}">
                <a16:creationId xmlns:a16="http://schemas.microsoft.com/office/drawing/2014/main" id="{AD6DC67E-2F21-428C-9121-71D1D686F25E}"/>
              </a:ext>
            </a:extLst>
          </p:cNvPr>
          <p:cNvSpPr/>
          <p:nvPr/>
        </p:nvSpPr>
        <p:spPr>
          <a:xfrm>
            <a:off x="971600" y="3435533"/>
            <a:ext cx="6739154" cy="129614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href="https://edu.monaca.io/"&gt;Monaca</a:t>
            </a:r>
            <a:r>
              <a:rPr lang="ja-JP" altLang="en-US">
                <a:solidFill>
                  <a:schemeClr val="tx1">
                    <a:lumMod val="50000"/>
                    <a:lumOff val="50000"/>
                  </a:schemeClr>
                </a:solidFill>
                <a:latin typeface="M+ 1mn" panose="020B0509020204020204" pitchFamily="49" charset="-128"/>
                <a:ea typeface="M+ 1mn" panose="020B0509020204020204" pitchFamily="49" charset="-128"/>
              </a:rPr>
              <a:t>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en-US" altLang="ja-JP">
                <a:latin typeface="M+ 1mn" panose="020B0509020204020204" pitchFamily="49" charset="-128"/>
                <a:ea typeface="M+ 1mn" panose="020B0509020204020204" pitchFamily="49" charset="-128"/>
              </a:rPr>
              <a:t>    &lt;a href="newPage.html"&gt;</a:t>
            </a:r>
            <a:r>
              <a:rPr lang="ja-JP" altLang="en-US">
                <a:latin typeface="M+ 1mn" panose="020B0509020204020204" pitchFamily="49" charset="-128"/>
                <a:ea typeface="M+ 1mn" panose="020B0509020204020204" pitchFamily="49" charset="-128"/>
              </a:rPr>
              <a:t>次の画面へ</a:t>
            </a:r>
            <a:r>
              <a:rPr lang="en-US" altLang="ja-JP">
                <a:latin typeface="M+ 1mn" panose="020B0509020204020204" pitchFamily="49" charset="-128"/>
                <a:ea typeface="M+ 1mn" panose="020B0509020204020204" pitchFamily="49" charset="-128"/>
              </a:rPr>
              <a:t>&lt;/a&gt;</a:t>
            </a:r>
          </a:p>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4163221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相対パスによる</a:t>
            </a:r>
            <a:r>
              <a:rPr kumimoji="1" lang="ja-JP" altLang="en-US" dirty="0"/>
              <a:t>リンク</a:t>
            </a:r>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47</a:t>
            </a:fld>
            <a:endParaRPr kumimoji="1" lang="ja-JP" altLang="en-US" dirty="0"/>
          </a:p>
        </p:txBody>
      </p:sp>
      <p:pic>
        <p:nvPicPr>
          <p:cNvPr id="7" name="図 6">
            <a:extLst>
              <a:ext uri="{FF2B5EF4-FFF2-40B4-BE49-F238E27FC236}">
                <a16:creationId xmlns:a16="http://schemas.microsoft.com/office/drawing/2014/main" id="{ED107AED-7336-40C4-8E1F-A7AD70AAE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8"/>
            <a:ext cx="2260080" cy="4374349"/>
          </a:xfrm>
          <a:prstGeom prst="rect">
            <a:avLst/>
          </a:prstGeom>
        </p:spPr>
      </p:pic>
    </p:spTree>
    <p:extLst>
      <p:ext uri="{BB962C8B-B14F-4D97-AF65-F5344CB8AC3E}">
        <p14:creationId xmlns:p14="http://schemas.microsoft.com/office/powerpoint/2010/main" val="3947440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画像の表示</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48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1243390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画像の表示</a:t>
            </a:r>
          </a:p>
        </p:txBody>
      </p:sp>
      <p:sp>
        <p:nvSpPr>
          <p:cNvPr id="5" name="コンテンツ プレースホルダー 4"/>
          <p:cNvSpPr>
            <a:spLocks noGrp="1"/>
          </p:cNvSpPr>
          <p:nvPr>
            <p:ph idx="1"/>
          </p:nvPr>
        </p:nvSpPr>
        <p:spPr>
          <a:xfrm>
            <a:off x="457200" y="515813"/>
            <a:ext cx="8229600" cy="1797655"/>
          </a:xfrm>
        </p:spPr>
        <p:txBody>
          <a:bodyPr/>
          <a:lstStyle/>
          <a:p>
            <a:r>
              <a:rPr lang="ja-JP" altLang="en-US" dirty="0"/>
              <a:t>画像を表示する方法</a:t>
            </a:r>
          </a:p>
          <a:p>
            <a:pPr lvl="1"/>
            <a:r>
              <a:rPr lang="en-US" altLang="ja-JP"/>
              <a:t>img</a:t>
            </a:r>
            <a:r>
              <a:rPr lang="ja-JP" altLang="en-US" dirty="0"/>
              <a:t>タグ</a:t>
            </a:r>
            <a:r>
              <a:rPr lang="ja-JP" altLang="en-US"/>
              <a:t>を記述します。</a:t>
            </a:r>
            <a:endParaRPr lang="en-US" altLang="ja-JP" dirty="0"/>
          </a:p>
          <a:p>
            <a:pPr lvl="1"/>
            <a:r>
              <a:rPr lang="ja-JP" altLang="en-US"/>
              <a:t>文法</a:t>
            </a:r>
            <a:endParaRPr lang="en-US" altLang="ja-JP"/>
          </a:p>
          <a:p>
            <a:pPr lvl="1"/>
            <a:endParaRPr lang="en-US" altLang="ja-JP"/>
          </a:p>
          <a:p>
            <a:pPr lvl="1"/>
            <a:endParaRPr lang="en-US" altLang="ja-JP"/>
          </a:p>
          <a:p>
            <a:pPr lvl="1"/>
            <a:r>
              <a:rPr lang="ja-JP" altLang="en-US"/>
              <a:t>記述例</a:t>
            </a:r>
            <a:endParaRPr lang="en-US" altLang="ja-JP" dirty="0"/>
          </a:p>
          <a:p>
            <a:pPr lvl="1"/>
            <a:endParaRPr lang="en-US" altLang="ja-JP" dirty="0"/>
          </a:p>
          <a:p>
            <a:pPr lvl="1"/>
            <a:endParaRPr lang="en-US" altLang="ja-JP" dirty="0"/>
          </a:p>
          <a:p>
            <a:pPr marL="457200" lvl="1" indent="0">
              <a:buNone/>
            </a:pPr>
            <a:endParaRPr lang="en-US" altLang="ja-JP" dirty="0"/>
          </a:p>
          <a:p>
            <a:endParaRPr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endParaRPr lang="en-US" altLang="ja-JP" dirty="0"/>
          </a:p>
        </p:txBody>
      </p:sp>
      <p:sp>
        <p:nvSpPr>
          <p:cNvPr id="3" name="スライド番号プレースホルダー 2"/>
          <p:cNvSpPr>
            <a:spLocks noGrp="1"/>
          </p:cNvSpPr>
          <p:nvPr>
            <p:ph type="sldNum" sz="quarter" idx="12"/>
          </p:nvPr>
        </p:nvSpPr>
        <p:spPr/>
        <p:txBody>
          <a:bodyPr/>
          <a:lstStyle/>
          <a:p>
            <a:fld id="{9E0D9298-421E-4926-815D-31B4285E3528}" type="slidenum">
              <a:rPr kumimoji="1" lang="ja-JP" altLang="en-US" smtClean="0"/>
              <a:pPr/>
              <a:t>49</a:t>
            </a:fld>
            <a:endParaRPr kumimoji="1" lang="ja-JP" altLang="en-US" dirty="0"/>
          </a:p>
        </p:txBody>
      </p:sp>
      <p:sp>
        <p:nvSpPr>
          <p:cNvPr id="22" name="正方形/長方形 21">
            <a:extLst>
              <a:ext uri="{FF2B5EF4-FFF2-40B4-BE49-F238E27FC236}">
                <a16:creationId xmlns:a16="http://schemas.microsoft.com/office/drawing/2014/main" id="{0F58D698-B111-4D55-AE89-71F1221CB646}"/>
              </a:ext>
            </a:extLst>
          </p:cNvPr>
          <p:cNvSpPr/>
          <p:nvPr/>
        </p:nvSpPr>
        <p:spPr>
          <a:xfrm>
            <a:off x="1619672" y="2234282"/>
            <a:ext cx="36249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&lt;img src="</a:t>
            </a:r>
            <a:r>
              <a:rPr lang="ja-JP" altLang="en-US">
                <a:latin typeface="M+ 1mn" panose="020B0509020204020204" pitchFamily="49" charset="-128"/>
                <a:ea typeface="M+ 1mn" panose="020B0509020204020204" pitchFamily="49" charset="-128"/>
              </a:rPr>
              <a:t>画像ファイルのパス</a:t>
            </a:r>
            <a:r>
              <a:rPr lang="en-US" altLang="ja-JP">
                <a:latin typeface="M+ 1mn" panose="020B0509020204020204" pitchFamily="49" charset="-128"/>
                <a:ea typeface="M+ 1mn" panose="020B0509020204020204" pitchFamily="49" charset="-128"/>
              </a:rPr>
              <a:t>"&gt;</a:t>
            </a:r>
          </a:p>
        </p:txBody>
      </p:sp>
      <p:sp>
        <p:nvSpPr>
          <p:cNvPr id="23" name="正方形/長方形 22">
            <a:extLst>
              <a:ext uri="{FF2B5EF4-FFF2-40B4-BE49-F238E27FC236}">
                <a16:creationId xmlns:a16="http://schemas.microsoft.com/office/drawing/2014/main" id="{CB985AE0-BAE2-4352-B0E1-2084807655CE}"/>
              </a:ext>
            </a:extLst>
          </p:cNvPr>
          <p:cNvSpPr/>
          <p:nvPr/>
        </p:nvSpPr>
        <p:spPr>
          <a:xfrm>
            <a:off x="1644445" y="3673656"/>
            <a:ext cx="36249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&lt;img src="monaca.jpg"&gt;</a:t>
            </a:r>
          </a:p>
        </p:txBody>
      </p:sp>
    </p:spTree>
    <p:extLst>
      <p:ext uri="{BB962C8B-B14F-4D97-AF65-F5344CB8AC3E}">
        <p14:creationId xmlns:p14="http://schemas.microsoft.com/office/powerpoint/2010/main" val="151092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17B563B-7A5C-E2E2-D303-E661387AF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158" y="1772816"/>
            <a:ext cx="3249684" cy="4385753"/>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p:txBody>
          <a:bodyPr/>
          <a:lstStyle/>
          <a:p>
            <a:pPr marL="0" indent="0">
              <a:buNone/>
            </a:pPr>
            <a:r>
              <a:rPr lang="en-US" altLang="ja-JP" b="1"/>
              <a:t>3.</a:t>
            </a:r>
            <a:r>
              <a:rPr lang="ja-JP" altLang="en-US" b="1"/>
              <a:t>アカウントカードの情報をフォームに入力</a:t>
            </a:r>
            <a:endParaRPr lang="ja-JP" altLang="en-US" dirty="0"/>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a:t>
            </a:fld>
            <a:endParaRPr kumimoji="1" lang="ja-JP" altLang="en-US" dirty="0"/>
          </a:p>
        </p:txBody>
      </p:sp>
      <p:sp>
        <p:nvSpPr>
          <p:cNvPr id="7" name="四角形: 角を丸くする 6">
            <a:extLst>
              <a:ext uri="{FF2B5EF4-FFF2-40B4-BE49-F238E27FC236}">
                <a16:creationId xmlns:a16="http://schemas.microsoft.com/office/drawing/2014/main" id="{66FE5A3D-31C3-8418-D4C0-19712EDEE008}"/>
              </a:ext>
            </a:extLst>
          </p:cNvPr>
          <p:cNvSpPr/>
          <p:nvPr/>
        </p:nvSpPr>
        <p:spPr>
          <a:xfrm>
            <a:off x="3137009" y="2381286"/>
            <a:ext cx="2880320" cy="18002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671465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50</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2</a:t>
            </a:r>
            <a:r>
              <a:rPr lang="ja-JP" altLang="en-US" dirty="0"/>
              <a:t>章</a:t>
            </a:r>
            <a:r>
              <a:rPr lang="en-US" altLang="ja-JP" dirty="0"/>
              <a:t> HTML</a:t>
            </a:r>
            <a:r>
              <a:rPr lang="ja-JP" altLang="en-US" dirty="0"/>
              <a:t>入門</a:t>
            </a:r>
            <a:endParaRPr kumimoji="1" lang="ja-JP" altLang="en-US" dirty="0"/>
          </a:p>
        </p:txBody>
      </p:sp>
    </p:spTree>
    <p:extLst>
      <p:ext uri="{BB962C8B-B14F-4D97-AF65-F5344CB8AC3E}">
        <p14:creationId xmlns:p14="http://schemas.microsoft.com/office/powerpoint/2010/main" val="204657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画像</a:t>
            </a:r>
            <a:endParaRPr kumimoji="1" lang="ja-JP" altLang="en-US" dirty="0"/>
          </a:p>
        </p:txBody>
      </p:sp>
      <p:sp>
        <p:nvSpPr>
          <p:cNvPr id="3" name="コンテンツ プレースホルダー 2"/>
          <p:cNvSpPr>
            <a:spLocks noGrp="1"/>
          </p:cNvSpPr>
          <p:nvPr>
            <p:ph idx="1"/>
          </p:nvPr>
        </p:nvSpPr>
        <p:spPr>
          <a:xfrm>
            <a:off x="457200" y="515813"/>
            <a:ext cx="8229600" cy="4281339"/>
          </a:xfrm>
        </p:spPr>
        <p:txBody>
          <a:bodyPr/>
          <a:lstStyle/>
          <a:p>
            <a:r>
              <a:rPr lang="ja-JP" altLang="en-US" dirty="0"/>
              <a:t>準備</a:t>
            </a:r>
            <a:endParaRPr kumimoji="1" lang="en-US" altLang="ja-JP" dirty="0"/>
          </a:p>
          <a:p>
            <a:pPr lvl="1"/>
            <a:r>
              <a:rPr lang="ja-JP" altLang="en-US" dirty="0"/>
              <a:t>画像ファイル「</a:t>
            </a:r>
            <a:r>
              <a:rPr lang="en-US" altLang="ja-JP" dirty="0"/>
              <a:t>monaca.jpg</a:t>
            </a:r>
            <a:r>
              <a:rPr lang="ja-JP" altLang="en-US" dirty="0"/>
              <a:t>」</a:t>
            </a:r>
            <a:r>
              <a:rPr lang="ja-JP" altLang="en-US"/>
              <a:t>を確認します。</a:t>
            </a:r>
            <a:endParaRPr lang="en-US" altLang="ja-JP" dirty="0"/>
          </a:p>
          <a:p>
            <a:pPr>
              <a:lnSpc>
                <a:spcPct val="250000"/>
              </a:lnSpc>
            </a:pPr>
            <a:r>
              <a:rPr lang="ja-JP" altLang="en-US" dirty="0"/>
              <a:t>実習</a:t>
            </a:r>
            <a:endParaRPr lang="en-US" altLang="ja-JP" dirty="0"/>
          </a:p>
          <a:p>
            <a:pPr lvl="1"/>
            <a:r>
              <a:rPr lang="en-US" altLang="ja-JP" dirty="0"/>
              <a:t>img</a:t>
            </a:r>
            <a:r>
              <a:rPr lang="ja-JP" altLang="en-US"/>
              <a:t>タグを追記して下さい。</a:t>
            </a:r>
            <a:endParaRPr lang="en-US" altLang="ja-JP" dirty="0"/>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51</a:t>
            </a:fld>
            <a:endParaRPr kumimoji="1" lang="ja-JP" altLang="en-US" dirty="0"/>
          </a:p>
        </p:txBody>
      </p:sp>
      <p:sp>
        <p:nvSpPr>
          <p:cNvPr id="13" name="正方形/長方形 12">
            <a:extLst>
              <a:ext uri="{FF2B5EF4-FFF2-40B4-BE49-F238E27FC236}">
                <a16:creationId xmlns:a16="http://schemas.microsoft.com/office/drawing/2014/main" id="{67D688AC-46D5-45AC-ABB6-FB58811ED915}"/>
              </a:ext>
            </a:extLst>
          </p:cNvPr>
          <p:cNvSpPr/>
          <p:nvPr/>
        </p:nvSpPr>
        <p:spPr>
          <a:xfrm>
            <a:off x="971600" y="3443955"/>
            <a:ext cx="6739154" cy="1569221"/>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t"/>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href="https://edu.monaca.io/"&gt;Monaca</a:t>
            </a:r>
            <a:r>
              <a:rPr lang="ja-JP" altLang="en-US">
                <a:solidFill>
                  <a:schemeClr val="tx1">
                    <a:lumMod val="50000"/>
                    <a:lumOff val="50000"/>
                  </a:schemeClr>
                </a:solidFill>
                <a:latin typeface="M+ 1mn" panose="020B0509020204020204" pitchFamily="49" charset="-128"/>
                <a:ea typeface="M+ 1mn" panose="020B0509020204020204" pitchFamily="49" charset="-128"/>
              </a:rPr>
              <a:t>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en-US" altLang="ja-JP">
                <a:solidFill>
                  <a:schemeClr val="tx1">
                    <a:lumMod val="50000"/>
                    <a:lumOff val="50000"/>
                  </a:schemeClr>
                </a:solidFill>
                <a:latin typeface="M+ 1mn" panose="020B0509020204020204" pitchFamily="49" charset="-128"/>
                <a:ea typeface="M+ 1mn" panose="020B0509020204020204" pitchFamily="49" charset="-128"/>
              </a:rPr>
              <a:t>    &lt;a href="newPage.html"&gt;</a:t>
            </a:r>
            <a:r>
              <a:rPr lang="ja-JP" altLang="en-US">
                <a:solidFill>
                  <a:schemeClr val="tx1">
                    <a:lumMod val="50000"/>
                    <a:lumOff val="50000"/>
                  </a:schemeClr>
                </a:solidFill>
                <a:latin typeface="M+ 1mn" panose="020B0509020204020204" pitchFamily="49" charset="-128"/>
                <a:ea typeface="M+ 1mn" panose="020B0509020204020204" pitchFamily="49" charset="-128"/>
              </a:rPr>
              <a:t>次の画面へ</a:t>
            </a:r>
            <a:r>
              <a:rPr lang="en-US" altLang="ja-JP">
                <a:solidFill>
                  <a:schemeClr val="tx1">
                    <a:lumMod val="50000"/>
                    <a:lumOff val="50000"/>
                  </a:schemeClr>
                </a:solidFill>
                <a:latin typeface="M+ 1mn" panose="020B0509020204020204" pitchFamily="49" charset="-128"/>
                <a:ea typeface="M+ 1mn" panose="020B0509020204020204" pitchFamily="49" charset="-128"/>
              </a:rPr>
              <a:t>&lt;/a&gt;</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&lt;img src="monaca.jpg"&gt;</a:t>
            </a:r>
          </a:p>
          <a:p>
            <a:r>
              <a:rPr lang="en-US" altLang="ja-JP">
                <a:solidFill>
                  <a:schemeClr val="tx1">
                    <a:lumMod val="50000"/>
                    <a:lumOff val="50000"/>
                  </a:schemeClr>
                </a:solidFill>
                <a:latin typeface="M+ 1mn" panose="020B0509020204020204" pitchFamily="49" charset="-128"/>
                <a:ea typeface="M+ 1mn" panose="020B0509020204020204" pitchFamily="49" charset="-128"/>
              </a:rPr>
              <a:t>&lt;/body&gt;</a:t>
            </a:r>
          </a:p>
        </p:txBody>
      </p:sp>
    </p:spTree>
    <p:extLst>
      <p:ext uri="{BB962C8B-B14F-4D97-AF65-F5344CB8AC3E}">
        <p14:creationId xmlns:p14="http://schemas.microsoft.com/office/powerpoint/2010/main" val="1589023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画像</a:t>
            </a:r>
            <a:endParaRPr kumimoji="1" lang="ja-JP" altLang="en-US" dirty="0"/>
          </a:p>
        </p:txBody>
      </p:sp>
      <p:sp>
        <p:nvSpPr>
          <p:cNvPr id="3" name="コンテンツ プレースホルダー 2"/>
          <p:cNvSpPr>
            <a:spLocks noGrp="1"/>
          </p:cNvSpPr>
          <p:nvPr>
            <p:ph idx="1"/>
          </p:nvPr>
        </p:nvSpPr>
        <p:spPr/>
        <p:txBody>
          <a:bodyPr/>
          <a:lstStyle/>
          <a:p>
            <a:r>
              <a:rPr lang="ja-JP" altLang="en-US" dirty="0"/>
              <a:t>実行結果</a:t>
            </a:r>
          </a:p>
        </p:txBody>
      </p:sp>
      <p:sp>
        <p:nvSpPr>
          <p:cNvPr id="5" name="テキスト プレースホルダー 4"/>
          <p:cNvSpPr>
            <a:spLocks noGrp="1"/>
          </p:cNvSpPr>
          <p:nvPr>
            <p:ph type="body" sz="quarter" idx="10"/>
          </p:nvPr>
        </p:nvSpPr>
        <p:spPr/>
        <p:txBody>
          <a:bodyPr>
            <a:normAutofit/>
          </a:bodyPr>
          <a:lstStyle/>
          <a:p>
            <a:r>
              <a:rPr lang="ja-JP" altLang="en-US" dirty="0"/>
              <a:t>第</a:t>
            </a:r>
            <a:r>
              <a:rPr lang="en-US" altLang="ja-JP" dirty="0"/>
              <a:t>2</a:t>
            </a:r>
            <a:r>
              <a:rPr lang="ja-JP" altLang="en-US" dirty="0"/>
              <a:t>章</a:t>
            </a:r>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52</a:t>
            </a:fld>
            <a:endParaRPr kumimoji="1" lang="ja-JP" altLang="en-US" dirty="0"/>
          </a:p>
        </p:txBody>
      </p:sp>
      <p:pic>
        <p:nvPicPr>
          <p:cNvPr id="7" name="図 6">
            <a:extLst>
              <a:ext uri="{FF2B5EF4-FFF2-40B4-BE49-F238E27FC236}">
                <a16:creationId xmlns:a16="http://schemas.microsoft.com/office/drawing/2014/main" id="{AE40BEE4-ACAD-443B-B5BE-5DA591880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01681"/>
            <a:ext cx="2694924" cy="4719607"/>
          </a:xfrm>
          <a:prstGeom prst="rect">
            <a:avLst/>
          </a:prstGeom>
          <a:ln>
            <a:solidFill>
              <a:schemeClr val="bg1">
                <a:lumMod val="75000"/>
              </a:schemeClr>
            </a:solidFill>
          </a:ln>
        </p:spPr>
      </p:pic>
    </p:spTree>
    <p:extLst>
      <p:ext uri="{BB962C8B-B14F-4D97-AF65-F5344CB8AC3E}">
        <p14:creationId xmlns:p14="http://schemas.microsoft.com/office/powerpoint/2010/main" val="2040649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3</a:t>
            </a:r>
            <a:r>
              <a:rPr lang="ja-JP" altLang="en-US" dirty="0"/>
              <a:t>章 </a:t>
            </a:r>
            <a:r>
              <a:rPr lang="en-US" altLang="ja-JP" dirty="0"/>
              <a:t>CSS</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53</a:t>
            </a:fld>
            <a:endParaRPr kumimoji="1" lang="ja-JP" altLang="en-US" dirty="0"/>
          </a:p>
        </p:txBody>
      </p:sp>
    </p:spTree>
    <p:extLst>
      <p:ext uri="{BB962C8B-B14F-4D97-AF65-F5344CB8AC3E}">
        <p14:creationId xmlns:p14="http://schemas.microsoft.com/office/powerpoint/2010/main" val="38460342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CSS</a:t>
            </a:r>
            <a:r>
              <a:rPr lang="ja-JP" altLang="en-US" dirty="0"/>
              <a:t>とは</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54</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3</a:t>
            </a:r>
            <a:r>
              <a:rPr lang="ja-JP" altLang="en-US" dirty="0"/>
              <a:t>章 </a:t>
            </a:r>
            <a:r>
              <a:rPr lang="en-US" altLang="ja-JP" dirty="0"/>
              <a:t>CSS</a:t>
            </a:r>
            <a:r>
              <a:rPr lang="ja-JP" altLang="en-US" dirty="0"/>
              <a:t>入門</a:t>
            </a:r>
          </a:p>
        </p:txBody>
      </p:sp>
    </p:spTree>
    <p:extLst>
      <p:ext uri="{BB962C8B-B14F-4D97-AF65-F5344CB8AC3E}">
        <p14:creationId xmlns:p14="http://schemas.microsoft.com/office/powerpoint/2010/main" val="2987414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a:t>
            </a:r>
            <a:r>
              <a:rPr lang="en-US" altLang="ja-JP" dirty="0"/>
              <a:t>Cascading Style Sheets</a:t>
            </a:r>
            <a:r>
              <a:rPr lang="ja-JP" altLang="en-US" dirty="0"/>
              <a:t>）とは</a:t>
            </a:r>
          </a:p>
          <a:p>
            <a:pPr lvl="1"/>
            <a:r>
              <a:rPr lang="en-US" altLang="ja-JP" dirty="0"/>
              <a:t>HTML</a:t>
            </a:r>
            <a:r>
              <a:rPr lang="ja-JP" altLang="en-US" dirty="0"/>
              <a:t>文章を装飾するため</a:t>
            </a:r>
            <a:r>
              <a:rPr lang="ja-JP" altLang="en-US"/>
              <a:t>の技術です。</a:t>
            </a:r>
            <a:endParaRPr lang="en-US" altLang="ja-JP" dirty="0"/>
          </a:p>
          <a:p>
            <a:pPr lvl="2"/>
            <a:r>
              <a:rPr lang="ja-JP" altLang="en-US" sz="1600"/>
              <a:t>例えば、文字の色</a:t>
            </a:r>
            <a:r>
              <a:rPr lang="ja-JP" altLang="en-US" sz="1600" dirty="0"/>
              <a:t>やサイズなどを</a:t>
            </a:r>
            <a:r>
              <a:rPr lang="ja-JP" altLang="en-US" sz="1600"/>
              <a:t>変更できます。</a:t>
            </a:r>
            <a:endParaRPr lang="en-US" altLang="ja-JP" sz="1600"/>
          </a:p>
          <a:p>
            <a:pPr lvl="2"/>
            <a:r>
              <a:rPr lang="ja-JP" altLang="en-US" sz="1600"/>
              <a:t>また、枠線を設定することもできます。</a:t>
            </a:r>
            <a:endParaRPr lang="en-US" altLang="ja-JP" sz="1600" dirty="0"/>
          </a:p>
          <a:p>
            <a:pPr lvl="1"/>
            <a:r>
              <a:rPr lang="ja-JP" altLang="en-US" dirty="0"/>
              <a:t>カスケーディングという</a:t>
            </a:r>
            <a:r>
              <a:rPr lang="ja-JP" altLang="en-US"/>
              <a:t>特徴があります。</a:t>
            </a:r>
            <a:endParaRPr lang="en-US" altLang="ja-JP"/>
          </a:p>
          <a:p>
            <a:pPr lvl="2"/>
            <a:r>
              <a:rPr lang="ja-JP" altLang="en-US" sz="1400"/>
              <a:t>例えば、ブラウザは内部的にスタイルを持っています</a:t>
            </a:r>
            <a:endParaRPr lang="en-US" altLang="ja-JP" sz="1400"/>
          </a:p>
          <a:p>
            <a:pPr lvl="3"/>
            <a:r>
              <a:rPr lang="ja-JP" altLang="en-US" sz="1400"/>
              <a:t>基本的に、</a:t>
            </a:r>
            <a:r>
              <a:rPr lang="en-US" altLang="ja-JP" sz="1400"/>
              <a:t>h1</a:t>
            </a:r>
            <a:r>
              <a:rPr lang="ja-JP" altLang="en-US" sz="1400"/>
              <a:t>要素は太くて大きい文字で表示されます</a:t>
            </a:r>
            <a:endParaRPr lang="en-US" altLang="ja-JP" sz="1400"/>
          </a:p>
          <a:p>
            <a:pPr lvl="2"/>
            <a:r>
              <a:rPr lang="en-US" altLang="ja-JP" sz="1400"/>
              <a:t>CSS</a:t>
            </a:r>
            <a:r>
              <a:rPr lang="ja-JP" altLang="en-US" sz="1400"/>
              <a:t>で</a:t>
            </a:r>
            <a:r>
              <a:rPr lang="en-US" altLang="ja-JP" sz="1400"/>
              <a:t>h1</a:t>
            </a:r>
            <a:r>
              <a:rPr lang="ja-JP" altLang="en-US" sz="1400"/>
              <a:t>要素のためのスタイルを記述すれば上書きできます</a:t>
            </a:r>
            <a:endParaRPr lang="en-US" altLang="ja-JP" sz="1400"/>
          </a:p>
          <a:p>
            <a:pPr lvl="3"/>
            <a:r>
              <a:rPr lang="en-US" altLang="ja-JP" sz="1400"/>
              <a:t>h1</a:t>
            </a:r>
            <a:r>
              <a:rPr lang="ja-JP" altLang="en-US" sz="1400"/>
              <a:t>要素を赤くする記述をした場合、太くて大きくて赤くなります</a:t>
            </a:r>
            <a:endParaRPr lang="en-US" altLang="ja-JP" sz="1400"/>
          </a:p>
          <a:p>
            <a:pPr lvl="3"/>
            <a:r>
              <a:rPr lang="en-US" altLang="ja-JP" sz="1400"/>
              <a:t>h1</a:t>
            </a:r>
            <a:r>
              <a:rPr lang="ja-JP" altLang="en-US" sz="1400"/>
              <a:t>要素を細くするする記述をした場合、細くて大きい文字で表示されます</a:t>
            </a:r>
            <a:endParaRPr lang="en-US" altLang="ja-JP" sz="140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55</a:t>
            </a:fld>
            <a:endParaRPr kumimoji="1" lang="ja-JP" altLang="en-US" dirty="0"/>
          </a:p>
        </p:txBody>
      </p:sp>
    </p:spTree>
    <p:extLst>
      <p:ext uri="{BB962C8B-B14F-4D97-AF65-F5344CB8AC3E}">
        <p14:creationId xmlns:p14="http://schemas.microsoft.com/office/powerpoint/2010/main" val="1638396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を</a:t>
            </a:r>
            <a:r>
              <a:rPr lang="en-US" altLang="ja-JP" dirty="0"/>
              <a:t>HTML</a:t>
            </a:r>
            <a:r>
              <a:rPr lang="ja-JP" altLang="en-US" dirty="0"/>
              <a:t>ファイルに読み込む方法</a:t>
            </a:r>
          </a:p>
          <a:p>
            <a:pPr lvl="1"/>
            <a:r>
              <a:rPr lang="ja-JP" altLang="en-US" dirty="0"/>
              <a:t>外部ファイル</a:t>
            </a:r>
            <a:endParaRPr lang="en-US" altLang="ja-JP" dirty="0"/>
          </a:p>
          <a:p>
            <a:pPr lvl="2"/>
            <a:r>
              <a:rPr lang="en-US" altLang="ja-JP" dirty="0"/>
              <a:t>link</a:t>
            </a:r>
            <a:r>
              <a:rPr lang="ja-JP" altLang="en-US" dirty="0"/>
              <a:t>タグで外部ファイルを指定</a:t>
            </a:r>
            <a:r>
              <a:rPr lang="ja-JP" altLang="en-US"/>
              <a:t>して読み込みます。</a:t>
            </a:r>
            <a:endParaRPr lang="en-US" altLang="ja-JP"/>
          </a:p>
          <a:p>
            <a:pPr lvl="2"/>
            <a:r>
              <a:rPr lang="ja-JP" altLang="en-US"/>
              <a:t>本書のサンプルは基本的に、この方式を採用しています。</a:t>
            </a:r>
            <a:endParaRPr lang="en-US" altLang="ja-JP" dirty="0"/>
          </a:p>
          <a:p>
            <a:pPr lvl="1"/>
            <a:r>
              <a:rPr lang="en-US" altLang="ja-JP" dirty="0"/>
              <a:t>style</a:t>
            </a:r>
            <a:r>
              <a:rPr lang="ja-JP" altLang="en-US" dirty="0"/>
              <a:t>タグ</a:t>
            </a:r>
            <a:endParaRPr lang="en-US" altLang="ja-JP" dirty="0"/>
          </a:p>
          <a:p>
            <a:pPr lvl="2"/>
            <a:r>
              <a:rPr lang="en-US" altLang="ja-JP" dirty="0"/>
              <a:t>style</a:t>
            </a:r>
            <a:r>
              <a:rPr lang="ja-JP" altLang="en-US" dirty="0"/>
              <a:t>タグの中</a:t>
            </a:r>
            <a:r>
              <a:rPr lang="ja-JP" altLang="en-US"/>
              <a:t>に記述します。</a:t>
            </a:r>
            <a:endParaRPr lang="en-US" altLang="ja-JP" dirty="0"/>
          </a:p>
          <a:p>
            <a:pPr lvl="1"/>
            <a:r>
              <a:rPr lang="en-US" altLang="ja-JP" dirty="0"/>
              <a:t>style</a:t>
            </a:r>
            <a:r>
              <a:rPr lang="ja-JP" altLang="en-US" dirty="0"/>
              <a:t>属性</a:t>
            </a:r>
            <a:endParaRPr lang="en-US" altLang="ja-JP" dirty="0"/>
          </a:p>
          <a:p>
            <a:pPr lvl="2"/>
            <a:r>
              <a:rPr lang="en-US" altLang="ja-JP" dirty="0"/>
              <a:t>style</a:t>
            </a:r>
            <a:r>
              <a:rPr lang="ja-JP" altLang="en-US"/>
              <a:t>属性の属性値として記述します。</a:t>
            </a:r>
            <a:endParaRPr lang="en-US" altLang="ja-JP"/>
          </a:p>
          <a:p>
            <a:pPr lvl="2"/>
            <a:r>
              <a:rPr lang="ja-JP" altLang="en-US"/>
              <a:t>優先順位が強い記述方法です。</a:t>
            </a:r>
            <a:endParaRPr lang="en-US" altLang="ja-JP"/>
          </a:p>
          <a:p>
            <a:pPr lvl="3"/>
            <a:r>
              <a:rPr lang="ja-JP" altLang="en-US"/>
              <a:t>一部の</a:t>
            </a:r>
            <a:r>
              <a:rPr lang="en-US" altLang="ja-JP"/>
              <a:t>HTML</a:t>
            </a:r>
            <a:r>
              <a:rPr lang="ja-JP" altLang="en-US"/>
              <a:t>要素を強制的に変更したいときに便利です。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56</a:t>
            </a:fld>
            <a:endParaRPr kumimoji="1" lang="ja-JP" altLang="en-US" dirty="0"/>
          </a:p>
        </p:txBody>
      </p:sp>
    </p:spTree>
    <p:extLst>
      <p:ext uri="{BB962C8B-B14F-4D97-AF65-F5344CB8AC3E}">
        <p14:creationId xmlns:p14="http://schemas.microsoft.com/office/powerpoint/2010/main" val="2941830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a:xfrm>
            <a:off x="457200" y="515814"/>
            <a:ext cx="8229600" cy="5085222"/>
          </a:xfrm>
        </p:spPr>
        <p:txBody>
          <a:bodyPr/>
          <a:lstStyle/>
          <a:p>
            <a:r>
              <a:rPr lang="en-US" altLang="ja-JP" dirty="0"/>
              <a:t>CSS</a:t>
            </a:r>
            <a:r>
              <a:rPr lang="ja-JP" altLang="en-US" dirty="0"/>
              <a:t>を</a:t>
            </a:r>
            <a:r>
              <a:rPr lang="en-US" altLang="ja-JP" dirty="0"/>
              <a:t>HTML</a:t>
            </a:r>
            <a:r>
              <a:rPr lang="ja-JP" altLang="en-US" dirty="0"/>
              <a:t>ファイルに読み込む方法（外部ファイル）</a:t>
            </a:r>
          </a:p>
          <a:p>
            <a:pPr lvl="1"/>
            <a:r>
              <a:rPr lang="en-US" altLang="ja-JP"/>
              <a:t>link</a:t>
            </a:r>
            <a:r>
              <a:rPr lang="ja-JP" altLang="en-US" dirty="0"/>
              <a:t>タグ</a:t>
            </a:r>
            <a:r>
              <a:rPr lang="ja-JP" altLang="en-US"/>
              <a:t>を記述し、</a:t>
            </a:r>
            <a:r>
              <a:rPr lang="en-US" altLang="ja-JP"/>
              <a:t>href</a:t>
            </a:r>
            <a:r>
              <a:rPr lang="ja-JP" altLang="en-US" dirty="0"/>
              <a:t>属性でパス</a:t>
            </a:r>
            <a:r>
              <a:rPr lang="ja-JP" altLang="en-US"/>
              <a:t>を指定します。</a:t>
            </a:r>
            <a:endParaRPr lang="en-US" altLang="ja-JP"/>
          </a:p>
          <a:p>
            <a:pPr lvl="1"/>
            <a:r>
              <a:rPr lang="ja-JP" altLang="en-US"/>
              <a:t>文法</a:t>
            </a:r>
            <a:endParaRPr lang="en-US" altLang="ja-JP"/>
          </a:p>
          <a:p>
            <a:pPr lvl="1"/>
            <a:endParaRPr lang="en-US" altLang="ja-JP"/>
          </a:p>
          <a:p>
            <a:pPr lvl="1"/>
            <a:endParaRPr lang="en-US" altLang="ja-JP"/>
          </a:p>
          <a:p>
            <a:pPr lvl="1"/>
            <a:r>
              <a:rPr lang="ja-JP" altLang="en-US"/>
              <a:t>記述例</a:t>
            </a:r>
            <a:endParaRPr lang="en-US" altLang="ja-JP" dirty="0"/>
          </a:p>
          <a:p>
            <a:pPr>
              <a:lnSpc>
                <a:spcPct val="200000"/>
              </a:lnSpc>
            </a:pPr>
            <a:endParaRPr lang="en-US" altLang="ja-JP" dirty="0"/>
          </a:p>
          <a:p>
            <a:pPr>
              <a:lnSpc>
                <a:spcPct val="200000"/>
              </a:lnSpc>
            </a:pPr>
            <a:endParaRPr lang="en-US" altLang="ja-JP" dirty="0"/>
          </a:p>
          <a:p>
            <a:pPr marL="457200" lvl="1" indent="0">
              <a:buNone/>
            </a:pPr>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57</a:t>
            </a:fld>
            <a:endParaRPr kumimoji="1" lang="ja-JP" altLang="en-US" dirty="0"/>
          </a:p>
        </p:txBody>
      </p:sp>
      <p:sp>
        <p:nvSpPr>
          <p:cNvPr id="21" name="正方形/長方形 20">
            <a:extLst>
              <a:ext uri="{FF2B5EF4-FFF2-40B4-BE49-F238E27FC236}">
                <a16:creationId xmlns:a16="http://schemas.microsoft.com/office/drawing/2014/main" id="{0A36F67E-72EF-481C-A5EC-C4C310F16752}"/>
              </a:ext>
            </a:extLst>
          </p:cNvPr>
          <p:cNvSpPr/>
          <p:nvPr/>
        </p:nvSpPr>
        <p:spPr>
          <a:xfrm>
            <a:off x="1691680" y="3686926"/>
            <a:ext cx="584366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&lt;link rel="stylesheet" href="css/style.css"&gt;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EAFBF02E-4D0D-47A7-92F3-3D6C21002EA6}"/>
              </a:ext>
            </a:extLst>
          </p:cNvPr>
          <p:cNvSpPr/>
          <p:nvPr/>
        </p:nvSpPr>
        <p:spPr>
          <a:xfrm>
            <a:off x="1763688" y="2276872"/>
            <a:ext cx="5843665"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&lt;link rel="stylesheet" href="CSS</a:t>
            </a:r>
            <a:r>
              <a:rPr lang="ja-JP" altLang="en-US">
                <a:latin typeface="M+ 1mn" panose="020B0509020204020204" pitchFamily="49" charset="-128"/>
                <a:ea typeface="M+ 1mn" panose="020B0509020204020204" pitchFamily="49" charset="-128"/>
              </a:rPr>
              <a:t>ファイルのパス</a:t>
            </a:r>
            <a:r>
              <a:rPr lang="en-US" altLang="ja-JP">
                <a:latin typeface="M+ 1mn" panose="020B0509020204020204" pitchFamily="49" charset="-128"/>
                <a:ea typeface="M+ 1mn" panose="020B0509020204020204" pitchFamily="49" charset="-128"/>
              </a:rPr>
              <a:t>"&gt;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899392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の</a:t>
            </a:r>
            <a:r>
              <a:rPr lang="ja-JP" altLang="en-US"/>
              <a:t>書き方（文法）</a:t>
            </a:r>
            <a:endParaRPr lang="ja-JP" altLang="en-US" dirty="0"/>
          </a:p>
          <a:p>
            <a:pPr lvl="1"/>
            <a:r>
              <a:rPr lang="ja-JP" altLang="en-US"/>
              <a:t>セレクタ</a:t>
            </a:r>
            <a:endParaRPr lang="en-US" altLang="ja-JP"/>
          </a:p>
          <a:p>
            <a:pPr lvl="2"/>
            <a:r>
              <a:rPr lang="ja-JP" altLang="en-US"/>
              <a:t>対象となる要素を指定します。</a:t>
            </a:r>
            <a:endParaRPr lang="en-US" altLang="ja-JP"/>
          </a:p>
          <a:p>
            <a:pPr lvl="1"/>
            <a:r>
              <a:rPr lang="ja-JP" altLang="en-US"/>
              <a:t>プロパティ</a:t>
            </a:r>
            <a:endParaRPr lang="en-US" altLang="ja-JP"/>
          </a:p>
          <a:p>
            <a:pPr lvl="2"/>
            <a:r>
              <a:rPr lang="ja-JP" altLang="en-US"/>
              <a:t>どのようなスタイルを適応するかを指定します。</a:t>
            </a:r>
            <a:endParaRPr lang="en-US" altLang="ja-JP"/>
          </a:p>
          <a:p>
            <a:pPr lvl="1"/>
            <a:r>
              <a:rPr lang="ja-JP" altLang="en-US"/>
              <a:t>文法</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58</a:t>
            </a:fld>
            <a:endParaRPr kumimoji="1" lang="ja-JP" altLang="en-US" dirty="0"/>
          </a:p>
        </p:txBody>
      </p:sp>
      <p:sp>
        <p:nvSpPr>
          <p:cNvPr id="13" name="正方形/長方形 12">
            <a:extLst>
              <a:ext uri="{FF2B5EF4-FFF2-40B4-BE49-F238E27FC236}">
                <a16:creationId xmlns:a16="http://schemas.microsoft.com/office/drawing/2014/main" id="{A7E0C6F9-F89C-4739-81CE-1118FF70929C}"/>
              </a:ext>
            </a:extLst>
          </p:cNvPr>
          <p:cNvSpPr/>
          <p:nvPr/>
        </p:nvSpPr>
        <p:spPr>
          <a:xfrm>
            <a:off x="1691680" y="3645024"/>
            <a:ext cx="5843665" cy="169254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セレクタ </a:t>
            </a:r>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        プロパティ</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　　    プロパティ</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a:t>
            </a:r>
            <a:r>
              <a:rPr lang="ja-JP" altLang="en-US">
                <a:latin typeface="M+ 1mn" panose="020B0509020204020204" pitchFamily="49" charset="-128"/>
                <a:ea typeface="M+ 1mn" panose="020B0509020204020204" pitchFamily="49" charset="-128"/>
              </a:rPr>
              <a:t>　　</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649795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CSS</a:t>
            </a:r>
            <a:r>
              <a:rPr lang="ja-JP" altLang="en-US" dirty="0"/>
              <a:t>とは</a:t>
            </a:r>
          </a:p>
        </p:txBody>
      </p:sp>
      <p:sp>
        <p:nvSpPr>
          <p:cNvPr id="5" name="コンテンツ プレースホルダー 4"/>
          <p:cNvSpPr>
            <a:spLocks noGrp="1"/>
          </p:cNvSpPr>
          <p:nvPr>
            <p:ph idx="1"/>
          </p:nvPr>
        </p:nvSpPr>
        <p:spPr/>
        <p:txBody>
          <a:bodyPr/>
          <a:lstStyle/>
          <a:p>
            <a:r>
              <a:rPr lang="en-US" altLang="ja-JP" dirty="0"/>
              <a:t>CSS</a:t>
            </a:r>
            <a:r>
              <a:rPr lang="ja-JP" altLang="en-US" dirty="0"/>
              <a:t>の</a:t>
            </a:r>
            <a:r>
              <a:rPr lang="ja-JP" altLang="en-US"/>
              <a:t>書き方（記述例）</a:t>
            </a:r>
            <a:endParaRPr lang="ja-JP" altLang="en-US" dirty="0"/>
          </a:p>
          <a:p>
            <a:pPr lvl="1"/>
            <a:r>
              <a:rPr lang="ja-JP" altLang="en-US" dirty="0"/>
              <a:t>セレクタ</a:t>
            </a:r>
            <a:endParaRPr lang="en-US" altLang="ja-JP" dirty="0"/>
          </a:p>
          <a:p>
            <a:pPr lvl="2"/>
            <a:r>
              <a:rPr lang="en-US" altLang="ja-JP" dirty="0"/>
              <a:t>p</a:t>
            </a:r>
            <a:r>
              <a:rPr lang="en-US" altLang="ja-JP"/>
              <a:t>(</a:t>
            </a:r>
            <a:r>
              <a:rPr lang="ja-JP" altLang="en-US" dirty="0"/>
              <a:t>パラグラフ</a:t>
            </a:r>
            <a:r>
              <a:rPr lang="en-US" altLang="ja-JP" dirty="0"/>
              <a:t>)</a:t>
            </a:r>
            <a:r>
              <a:rPr lang="ja-JP" altLang="en-US" dirty="0"/>
              <a:t>タグを</a:t>
            </a:r>
            <a:r>
              <a:rPr lang="ja-JP" altLang="en-US"/>
              <a:t>対象とします。</a:t>
            </a:r>
            <a:endParaRPr lang="en-US" altLang="ja-JP" dirty="0"/>
          </a:p>
          <a:p>
            <a:pPr lvl="1"/>
            <a:r>
              <a:rPr lang="ja-JP" altLang="en-US" dirty="0"/>
              <a:t>プロパティ</a:t>
            </a:r>
            <a:endParaRPr lang="en-US" altLang="ja-JP" dirty="0"/>
          </a:p>
          <a:p>
            <a:pPr lvl="2"/>
            <a:r>
              <a:rPr lang="ja-JP" altLang="en-US" dirty="0"/>
              <a:t>文字の色</a:t>
            </a:r>
            <a:r>
              <a:rPr lang="ja-JP" altLang="en-US"/>
              <a:t>を赤くします。</a:t>
            </a:r>
            <a:endParaRPr lang="en-US" altLang="ja-JP" dirty="0"/>
          </a:p>
          <a:p>
            <a:pPr lvl="2"/>
            <a:r>
              <a:rPr lang="ja-JP" altLang="en-US" dirty="0"/>
              <a:t>文字のサイズを</a:t>
            </a:r>
            <a:r>
              <a:rPr lang="en-US" altLang="ja-JP"/>
              <a:t>10px</a:t>
            </a:r>
            <a:r>
              <a:rPr lang="ja-JP" altLang="en-US"/>
              <a:t>にします。</a:t>
            </a:r>
            <a:endParaRPr lang="en-US" altLang="ja-JP"/>
          </a:p>
          <a:p>
            <a:pPr lvl="1"/>
            <a:r>
              <a:rPr lang="ja-JP" altLang="en-US"/>
              <a:t>記述例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59</a:t>
            </a:fld>
            <a:endParaRPr kumimoji="1" lang="ja-JP" altLang="en-US" dirty="0"/>
          </a:p>
        </p:txBody>
      </p:sp>
      <p:sp>
        <p:nvSpPr>
          <p:cNvPr id="12" name="正方形/長方形 11">
            <a:extLst>
              <a:ext uri="{FF2B5EF4-FFF2-40B4-BE49-F238E27FC236}">
                <a16:creationId xmlns:a16="http://schemas.microsoft.com/office/drawing/2014/main" id="{1DEE61C1-B020-497A-B31F-E4AE4A304943}"/>
              </a:ext>
            </a:extLst>
          </p:cNvPr>
          <p:cNvSpPr/>
          <p:nvPr/>
        </p:nvSpPr>
        <p:spPr>
          <a:xfrm>
            <a:off x="1691680" y="4221088"/>
            <a:ext cx="5843665" cy="1456653"/>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p {</a:t>
            </a:r>
          </a:p>
          <a:p>
            <a:r>
              <a:rPr lang="en-US" altLang="ja-JP">
                <a:latin typeface="M+ 1mn" panose="020B0509020204020204" pitchFamily="49" charset="-128"/>
                <a:ea typeface="M+ 1mn" panose="020B0509020204020204" pitchFamily="49" charset="-128"/>
              </a:rPr>
              <a:t>	color: red;</a:t>
            </a:r>
          </a:p>
          <a:p>
            <a:r>
              <a:rPr lang="en-US" altLang="ja-JP">
                <a:latin typeface="M+ 1mn" panose="020B0509020204020204" pitchFamily="49" charset="-128"/>
                <a:ea typeface="M+ 1mn" panose="020B0509020204020204" pitchFamily="49" charset="-128"/>
              </a:rPr>
              <a:t>	font-size: 10px;</a:t>
            </a:r>
          </a:p>
          <a:p>
            <a:r>
              <a:rPr lang="en-US" altLang="ja-JP">
                <a:latin typeface="M+ 1mn" panose="020B0509020204020204" pitchFamily="49" charset="-128"/>
                <a:ea typeface="M+ 1mn" panose="020B0509020204020204" pitchFamily="49" charset="-128"/>
              </a:rPr>
              <a:t>}</a:t>
            </a:r>
          </a:p>
        </p:txBody>
      </p:sp>
    </p:spTree>
    <p:extLst>
      <p:ext uri="{BB962C8B-B14F-4D97-AF65-F5344CB8AC3E}">
        <p14:creationId xmlns:p14="http://schemas.microsoft.com/office/powerpoint/2010/main" val="173436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p:txBody>
          <a:bodyPr/>
          <a:lstStyle/>
          <a:p>
            <a:pPr marL="0" indent="0">
              <a:buNone/>
            </a:pPr>
            <a:r>
              <a:rPr lang="en-US" altLang="ja-JP" b="1"/>
              <a:t>(</a:t>
            </a:r>
            <a:r>
              <a:rPr lang="ja-JP" altLang="en-US" b="1"/>
              <a:t>補足</a:t>
            </a:r>
            <a:r>
              <a:rPr lang="en-US" altLang="ja-JP" b="1"/>
              <a:t>)</a:t>
            </a:r>
            <a:r>
              <a:rPr lang="ja-JP" altLang="en-US" b="1"/>
              <a:t>後から</a:t>
            </a:r>
            <a:r>
              <a:rPr lang="en-US" altLang="ja-JP" b="1"/>
              <a:t>SSO</a:t>
            </a:r>
            <a:endParaRPr lang="ja-JP" altLang="en-US"/>
          </a:p>
          <a:p>
            <a:pPr lvl="1">
              <a:buFont typeface="Arial" panose="020B0604020202020204" pitchFamily="34" charset="0"/>
              <a:buChar char="•"/>
            </a:pPr>
            <a:r>
              <a:rPr lang="ja-JP" altLang="en-US"/>
              <a:t>配布されたアカウントに対して後から</a:t>
            </a:r>
            <a:r>
              <a:rPr lang="en-US" altLang="ja-JP"/>
              <a:t>Google</a:t>
            </a:r>
            <a:r>
              <a:rPr lang="ja-JP" altLang="en-US"/>
              <a:t>や</a:t>
            </a:r>
            <a:r>
              <a:rPr lang="en-US" altLang="ja-JP"/>
              <a:t>Microsoft</a:t>
            </a:r>
            <a:r>
              <a:rPr lang="ja-JP" altLang="en-US"/>
              <a:t>アカウントを連携することもできます。</a:t>
            </a:r>
            <a:endParaRPr lang="en-US" altLang="ja-JP"/>
          </a:p>
          <a:p>
            <a:pPr lvl="1">
              <a:buFont typeface="Arial" panose="020B0604020202020204" pitchFamily="34" charset="0"/>
              <a:buChar char="•"/>
            </a:pPr>
            <a:r>
              <a:rPr lang="ja-JP" altLang="en-US"/>
              <a:t>連携すれば毎回</a:t>
            </a:r>
            <a:r>
              <a:rPr lang="en-US" altLang="ja-JP"/>
              <a:t>Monaca</a:t>
            </a:r>
            <a:r>
              <a:rPr lang="ja-JP" altLang="en-US"/>
              <a:t>のパスワードを入力しなくて済みます。</a:t>
            </a:r>
            <a:endParaRPr lang="en-US" altLang="ja-JP"/>
          </a:p>
          <a:p>
            <a:pPr lvl="1">
              <a:buFont typeface="Arial" panose="020B0604020202020204" pitchFamily="34" charset="0"/>
              <a:buChar char="•"/>
            </a:pPr>
            <a:endParaRPr lang="en-US" altLang="ja-JP"/>
          </a:p>
          <a:p>
            <a:pPr lvl="1">
              <a:buFont typeface="Arial" panose="020B0604020202020204" pitchFamily="34" charset="0"/>
              <a:buChar char="•"/>
            </a:pPr>
            <a:endParaRPr lang="en-US" altLang="ja-JP" u="sng" dirty="0"/>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a:t>
            </a:fld>
            <a:endParaRPr kumimoji="1" lang="ja-JP" altLang="en-US" dirty="0"/>
          </a:p>
        </p:txBody>
      </p:sp>
      <p:pic>
        <p:nvPicPr>
          <p:cNvPr id="1026" name="Picture 2">
            <a:extLst>
              <a:ext uri="{FF2B5EF4-FFF2-40B4-BE49-F238E27FC236}">
                <a16:creationId xmlns:a16="http://schemas.microsoft.com/office/drawing/2014/main" id="{960205A1-1D53-5FFB-9860-CC33E9E34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076" y="2846636"/>
            <a:ext cx="3510099" cy="2207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3657E51-F07A-5A6F-0D5E-AC0999F8D4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74" y="2852936"/>
            <a:ext cx="3510099" cy="2207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矢印: 右 4">
            <a:extLst>
              <a:ext uri="{FF2B5EF4-FFF2-40B4-BE49-F238E27FC236}">
                <a16:creationId xmlns:a16="http://schemas.microsoft.com/office/drawing/2014/main" id="{8BBC5BEC-7523-72A6-84B4-74CA370E8BA3}"/>
              </a:ext>
            </a:extLst>
          </p:cNvPr>
          <p:cNvSpPr/>
          <p:nvPr/>
        </p:nvSpPr>
        <p:spPr>
          <a:xfrm>
            <a:off x="4335742" y="3717794"/>
            <a:ext cx="576064" cy="465511"/>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722837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nSpc>
                <a:spcPct val="150000"/>
              </a:lnSpc>
            </a:pPr>
            <a:r>
              <a:rPr lang="ja-JP" altLang="en-US" dirty="0"/>
              <a:t>セレクタの種類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60</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p>
        </p:txBody>
      </p:sp>
    </p:spTree>
    <p:extLst>
      <p:ext uri="{BB962C8B-B14F-4D97-AF65-F5344CB8AC3E}">
        <p14:creationId xmlns:p14="http://schemas.microsoft.com/office/powerpoint/2010/main" val="2469226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セレクタの種類</a:t>
            </a:r>
          </a:p>
        </p:txBody>
      </p:sp>
      <p:sp>
        <p:nvSpPr>
          <p:cNvPr id="5" name="コンテンツ プレースホルダー 4"/>
          <p:cNvSpPr>
            <a:spLocks noGrp="1"/>
          </p:cNvSpPr>
          <p:nvPr>
            <p:ph idx="1"/>
          </p:nvPr>
        </p:nvSpPr>
        <p:spPr/>
        <p:txBody>
          <a:bodyPr/>
          <a:lstStyle/>
          <a:p>
            <a:r>
              <a:rPr lang="ja-JP" altLang="en-US" dirty="0"/>
              <a:t>タグセレクタ</a:t>
            </a:r>
            <a:endParaRPr lang="en-US" altLang="ja-JP" dirty="0"/>
          </a:p>
          <a:p>
            <a:pPr lvl="1"/>
            <a:r>
              <a:rPr lang="ja-JP" altLang="en-US" dirty="0"/>
              <a:t>対象要素をタグ名</a:t>
            </a:r>
            <a:r>
              <a:rPr lang="ja-JP" altLang="en-US"/>
              <a:t>で指定します。</a:t>
            </a:r>
            <a:endParaRPr lang="en-US" altLang="ja-JP" dirty="0"/>
          </a:p>
          <a:p>
            <a:pPr>
              <a:lnSpc>
                <a:spcPct val="250000"/>
              </a:lnSpc>
            </a:pPr>
            <a:r>
              <a:rPr lang="en-US" altLang="ja-JP" dirty="0"/>
              <a:t>ID</a:t>
            </a:r>
            <a:r>
              <a:rPr lang="ja-JP" altLang="en-US" dirty="0"/>
              <a:t>セレクタ</a:t>
            </a:r>
            <a:endParaRPr lang="en-US" altLang="ja-JP" dirty="0"/>
          </a:p>
          <a:p>
            <a:pPr lvl="1"/>
            <a:r>
              <a:rPr lang="ja-JP" altLang="en-US" dirty="0"/>
              <a:t>対象要素を</a:t>
            </a:r>
            <a:r>
              <a:rPr lang="en-US" altLang="ja-JP" dirty="0"/>
              <a:t>ID</a:t>
            </a:r>
            <a:r>
              <a:rPr lang="ja-JP" altLang="en-US" dirty="0"/>
              <a:t>属性値</a:t>
            </a:r>
            <a:r>
              <a:rPr lang="ja-JP" altLang="en-US"/>
              <a:t>で指定します。</a:t>
            </a:r>
            <a:endParaRPr lang="en-US" altLang="ja-JP" dirty="0"/>
          </a:p>
          <a:p>
            <a:pPr lvl="2"/>
            <a:r>
              <a:rPr lang="ja-JP" altLang="en-US" dirty="0"/>
              <a:t>セレクタの先頭に</a:t>
            </a:r>
            <a:r>
              <a:rPr lang="en-US" altLang="ja-JP"/>
              <a:t>#</a:t>
            </a:r>
            <a:r>
              <a:rPr lang="ja-JP" altLang="en-US"/>
              <a:t>をつけます。</a:t>
            </a:r>
            <a:endParaRPr lang="en-US" altLang="ja-JP" dirty="0"/>
          </a:p>
          <a:p>
            <a:pPr>
              <a:lnSpc>
                <a:spcPct val="250000"/>
              </a:lnSpc>
            </a:pPr>
            <a:r>
              <a:rPr lang="ja-JP" altLang="en-US" dirty="0"/>
              <a:t>クラスセレクタ</a:t>
            </a:r>
            <a:endParaRPr lang="en-US" altLang="ja-JP" dirty="0"/>
          </a:p>
          <a:p>
            <a:pPr lvl="1"/>
            <a:r>
              <a:rPr lang="ja-JP" altLang="en-US" dirty="0"/>
              <a:t>対象要素をクラス値</a:t>
            </a:r>
            <a:r>
              <a:rPr lang="ja-JP" altLang="en-US"/>
              <a:t>で指定します。</a:t>
            </a:r>
            <a:endParaRPr lang="en-US" altLang="ja-JP" dirty="0"/>
          </a:p>
          <a:p>
            <a:pPr lvl="2"/>
            <a:r>
              <a:rPr lang="ja-JP" altLang="en-US" dirty="0"/>
              <a:t>セレクタの先頭に</a:t>
            </a:r>
            <a:r>
              <a:rPr lang="en-US" altLang="ja-JP" dirty="0"/>
              <a:t>.(</a:t>
            </a:r>
            <a:r>
              <a:rPr lang="ja-JP" altLang="en-US" dirty="0"/>
              <a:t>ドット</a:t>
            </a:r>
            <a:r>
              <a:rPr lang="en-US" altLang="ja-JP"/>
              <a:t>)</a:t>
            </a:r>
            <a:r>
              <a:rPr lang="ja-JP" altLang="en-US"/>
              <a:t>をつけます。</a:t>
            </a:r>
            <a:endParaRPr lang="en-US" altLang="ja-JP" dirty="0"/>
          </a:p>
          <a:p>
            <a:pPr marL="0" indent="0">
              <a:buNone/>
            </a:pPr>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61</a:t>
            </a:fld>
            <a:endParaRPr kumimoji="1" lang="ja-JP" altLang="en-US" dirty="0"/>
          </a:p>
        </p:txBody>
      </p:sp>
    </p:spTree>
    <p:extLst>
      <p:ext uri="{BB962C8B-B14F-4D97-AF65-F5344CB8AC3E}">
        <p14:creationId xmlns:p14="http://schemas.microsoft.com/office/powerpoint/2010/main" val="218185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62</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006161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タグセレクタ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ja-JP" altLang="en-US"/>
              <a:t>サポートページから本章のひな形をインポートして下さい。</a:t>
            </a:r>
            <a:endParaRPr lang="en-US" altLang="ja-JP"/>
          </a:p>
          <a:p>
            <a:pPr lvl="2"/>
            <a:r>
              <a:rPr lang="en-US" altLang="ja-JP"/>
              <a:t>※2</a:t>
            </a:r>
            <a:r>
              <a:rPr lang="ja-JP" altLang="en-US"/>
              <a:t>章の完成版から続けても大丈夫です。</a:t>
            </a:r>
            <a:endParaRPr lang="en-US" altLang="ja-JP"/>
          </a:p>
          <a:p>
            <a:pPr lvl="3"/>
            <a:r>
              <a:rPr lang="en-US" altLang="ja-JP"/>
              <a:t>※</a:t>
            </a:r>
            <a:r>
              <a:rPr lang="ja-JP" altLang="en-US"/>
              <a:t>ただしその場合、答え合わせ機能は使えません。</a:t>
            </a:r>
            <a:endParaRPr lang="en-US" altLang="ja-JP"/>
          </a:p>
          <a:p>
            <a:pPr lvl="1"/>
            <a:r>
              <a:rPr lang="en-US" altLang="ja-JP"/>
              <a:t>css</a:t>
            </a:r>
            <a:r>
              <a:rPr lang="ja-JP" altLang="en-US" dirty="0"/>
              <a:t>フォルダ内の</a:t>
            </a:r>
            <a:r>
              <a:rPr lang="en-US" altLang="ja-JP" dirty="0"/>
              <a:t>style.css</a:t>
            </a:r>
            <a:r>
              <a:rPr lang="ja-JP" altLang="en-US"/>
              <a:t>を編集して下さい。</a:t>
            </a:r>
            <a:endParaRPr lang="en-US" altLang="ja-JP"/>
          </a:p>
          <a:p>
            <a:pPr lvl="2"/>
            <a:r>
              <a:rPr lang="en-US" altLang="ja-JP"/>
              <a:t>a</a:t>
            </a:r>
            <a:r>
              <a:rPr lang="ja-JP" altLang="en-US"/>
              <a:t>要素の文字を大きくします。</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63</a:t>
            </a:fld>
            <a:endParaRPr kumimoji="1" lang="ja-JP" altLang="en-US" dirty="0"/>
          </a:p>
        </p:txBody>
      </p:sp>
      <p:sp>
        <p:nvSpPr>
          <p:cNvPr id="11" name="正方形/長方形 10">
            <a:extLst>
              <a:ext uri="{FF2B5EF4-FFF2-40B4-BE49-F238E27FC236}">
                <a16:creationId xmlns:a16="http://schemas.microsoft.com/office/drawing/2014/main" id="{A86D285D-B217-4880-961B-2D0EB94D1834}"/>
              </a:ext>
            </a:extLst>
          </p:cNvPr>
          <p:cNvSpPr/>
          <p:nvPr/>
        </p:nvSpPr>
        <p:spPr>
          <a:xfrm>
            <a:off x="1691680" y="3717032"/>
            <a:ext cx="5843665" cy="116037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 {</a:t>
            </a:r>
          </a:p>
          <a:p>
            <a:r>
              <a:rPr lang="en-US" altLang="ja-JP">
                <a:latin typeface="M+ 1mn" panose="020B0509020204020204" pitchFamily="49" charset="-128"/>
                <a:ea typeface="M+ 1mn" panose="020B0509020204020204" pitchFamily="49" charset="-128"/>
              </a:rPr>
              <a:t>    font-size: 30px;</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991497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タグセレクタ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64</a:t>
            </a:fld>
            <a:endParaRPr kumimoji="1" lang="ja-JP" altLang="en-US" dirty="0"/>
          </a:p>
        </p:txBody>
      </p:sp>
      <p:pic>
        <p:nvPicPr>
          <p:cNvPr id="8" name="図 7">
            <a:extLst>
              <a:ext uri="{FF2B5EF4-FFF2-40B4-BE49-F238E27FC236}">
                <a16:creationId xmlns:a16="http://schemas.microsoft.com/office/drawing/2014/main" id="{CA12A9DA-D59D-425B-9484-56B139748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268760"/>
            <a:ext cx="2979678" cy="4610500"/>
          </a:xfrm>
          <a:prstGeom prst="rect">
            <a:avLst/>
          </a:prstGeom>
          <a:ln>
            <a:solidFill>
              <a:schemeClr val="bg1">
                <a:lumMod val="75000"/>
              </a:schemeClr>
            </a:solidFill>
          </a:ln>
        </p:spPr>
      </p:pic>
    </p:spTree>
    <p:extLst>
      <p:ext uri="{BB962C8B-B14F-4D97-AF65-F5344CB8AC3E}">
        <p14:creationId xmlns:p14="http://schemas.microsoft.com/office/powerpoint/2010/main" val="3741627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】ID</a:t>
            </a:r>
            <a:r>
              <a:rPr lang="ja-JP" altLang="en-US" dirty="0"/>
              <a:t>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a</a:t>
            </a:r>
            <a:r>
              <a:rPr lang="ja-JP" altLang="en-US" dirty="0"/>
              <a:t>タグに</a:t>
            </a:r>
            <a:r>
              <a:rPr lang="en-US" altLang="ja-JP" dirty="0"/>
              <a:t>ID</a:t>
            </a:r>
            <a:r>
              <a:rPr lang="ja-JP" altLang="en-US" dirty="0"/>
              <a:t>属性</a:t>
            </a:r>
            <a:r>
              <a:rPr lang="ja-JP" altLang="en-US"/>
              <a:t>を付与して下さい。</a:t>
            </a:r>
            <a:endParaRPr lang="en-US" altLang="ja-JP" dirty="0"/>
          </a:p>
          <a:p>
            <a:pPr lvl="1"/>
            <a:endParaRPr lang="en-US" altLang="ja-JP" dirty="0"/>
          </a:p>
          <a:p>
            <a:pPr marL="457200" lvl="1" indent="0">
              <a:buNone/>
            </a:pPr>
            <a:endParaRPr lang="en-US" altLang="ja-JP" dirty="0"/>
          </a:p>
          <a:p>
            <a:pPr lvl="1">
              <a:lnSpc>
                <a:spcPct val="250000"/>
              </a:lnSpc>
            </a:pPr>
            <a:r>
              <a:rPr lang="en-US" altLang="ja-JP" dirty="0"/>
              <a:t>style.css</a:t>
            </a:r>
            <a:r>
              <a:rPr lang="ja-JP" altLang="en-US" dirty="0"/>
              <a:t>に</a:t>
            </a:r>
            <a:r>
              <a:rPr lang="en-US" altLang="ja-JP" dirty="0"/>
              <a:t>ID</a:t>
            </a:r>
            <a:r>
              <a:rPr lang="ja-JP" altLang="en-US" dirty="0"/>
              <a:t>セレクタを利用したスタイル</a:t>
            </a:r>
            <a:r>
              <a:rPr lang="ja-JP" altLang="en-US"/>
              <a:t>を記述して下さい。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65</a:t>
            </a:fld>
            <a:endParaRPr kumimoji="1" lang="ja-JP" altLang="en-US" dirty="0"/>
          </a:p>
        </p:txBody>
      </p:sp>
      <p:sp>
        <p:nvSpPr>
          <p:cNvPr id="13" name="正方形/長方形 12">
            <a:extLst>
              <a:ext uri="{FF2B5EF4-FFF2-40B4-BE49-F238E27FC236}">
                <a16:creationId xmlns:a16="http://schemas.microsoft.com/office/drawing/2014/main" id="{BBA6D6E7-3865-4760-88D7-9D02D8CE23E8}"/>
              </a:ext>
            </a:extLst>
          </p:cNvPr>
          <p:cNvSpPr/>
          <p:nvPr/>
        </p:nvSpPr>
        <p:spPr>
          <a:xfrm>
            <a:off x="1000053" y="1844824"/>
            <a:ext cx="7381854"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pt-BR" altLang="ja-JP">
                <a:latin typeface="M+ 1mn" panose="020B0509020204020204" pitchFamily="49" charset="-128"/>
                <a:ea typeface="M+ 1mn" panose="020B0509020204020204" pitchFamily="49" charset="-128"/>
              </a:rPr>
              <a:t>&lt;a href="https://edu.monaca.io/" id="target"&gt;Monaca</a:t>
            </a:r>
            <a:r>
              <a:rPr lang="ja-JP" altLang="pt-BR">
                <a:latin typeface="M+ 1mn" panose="020B0509020204020204" pitchFamily="49" charset="-128"/>
                <a:ea typeface="M+ 1mn" panose="020B0509020204020204" pitchFamily="49" charset="-128"/>
              </a:rPr>
              <a:t>へ</a:t>
            </a:r>
            <a:r>
              <a:rPr lang="pt-BR" altLang="ja-JP">
                <a:latin typeface="M+ 1mn" panose="020B0509020204020204" pitchFamily="49" charset="-128"/>
                <a:ea typeface="M+ 1mn" panose="020B0509020204020204" pitchFamily="49" charset="-128"/>
              </a:rPr>
              <a:t>&lt;/a&gt;</a:t>
            </a:r>
            <a:endParaRPr lang="ja-JP" altLang="en-US" dirty="0">
              <a:latin typeface="M+ 1mn" panose="020B0509020204020204" pitchFamily="49" charset="-128"/>
              <a:ea typeface="M+ 1mn" panose="020B0509020204020204" pitchFamily="49" charset="-128"/>
            </a:endParaRPr>
          </a:p>
        </p:txBody>
      </p:sp>
      <p:sp>
        <p:nvSpPr>
          <p:cNvPr id="14" name="正方形/長方形 13">
            <a:extLst>
              <a:ext uri="{FF2B5EF4-FFF2-40B4-BE49-F238E27FC236}">
                <a16:creationId xmlns:a16="http://schemas.microsoft.com/office/drawing/2014/main" id="{0BF7AFDE-A5E8-4EEA-AA83-2D90E4A813D9}"/>
              </a:ext>
            </a:extLst>
          </p:cNvPr>
          <p:cNvSpPr/>
          <p:nvPr/>
        </p:nvSpPr>
        <p:spPr>
          <a:xfrm>
            <a:off x="1023431" y="3438901"/>
            <a:ext cx="7381854" cy="11823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#target {</a:t>
            </a:r>
          </a:p>
          <a:p>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  </a:t>
            </a:r>
            <a:r>
              <a:rPr lang="en-US" altLang="ja-JP">
                <a:latin typeface="M+ 1mn" panose="020B0509020204020204" pitchFamily="49" charset="-128"/>
                <a:ea typeface="M+ 1mn" panose="020B0509020204020204" pitchFamily="49" charset="-128"/>
              </a:rPr>
              <a:t>color: red;</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286595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】ID</a:t>
            </a:r>
            <a:r>
              <a:rPr lang="ja-JP" altLang="en-US" dirty="0"/>
              <a:t>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a:p>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66</a:t>
            </a:fld>
            <a:endParaRPr kumimoji="1" lang="ja-JP" altLang="en-US" dirty="0"/>
          </a:p>
        </p:txBody>
      </p:sp>
      <p:grpSp>
        <p:nvGrpSpPr>
          <p:cNvPr id="8" name="グループ化 7"/>
          <p:cNvGrpSpPr/>
          <p:nvPr/>
        </p:nvGrpSpPr>
        <p:grpSpPr>
          <a:xfrm>
            <a:off x="1032226" y="1556790"/>
            <a:ext cx="1739574" cy="3312370"/>
            <a:chOff x="1032226" y="1556790"/>
            <a:chExt cx="1739574" cy="3312370"/>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226" y="1556790"/>
              <a:ext cx="1726243" cy="331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1033322" y="1556792"/>
              <a:ext cx="1738478" cy="3312368"/>
            </a:xfrm>
            <a:prstGeom prst="rect">
              <a:avLst/>
            </a:prstGeom>
            <a:noFill/>
            <a:ln w="9525">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grpSp>
    </p:spTree>
    <p:extLst>
      <p:ext uri="{BB962C8B-B14F-4D97-AF65-F5344CB8AC3E}">
        <p14:creationId xmlns:p14="http://schemas.microsoft.com/office/powerpoint/2010/main" val="1078532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クラスセレクタ</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a</a:t>
            </a:r>
            <a:r>
              <a:rPr lang="ja-JP" altLang="en-US" dirty="0"/>
              <a:t>タグにクラス属性</a:t>
            </a:r>
            <a:r>
              <a:rPr lang="ja-JP" altLang="en-US"/>
              <a:t>を付与して下さい。</a:t>
            </a:r>
            <a:endParaRPr lang="en-US" altLang="ja-JP" dirty="0"/>
          </a:p>
          <a:p>
            <a:pPr lvl="1"/>
            <a:endParaRPr lang="en-US" altLang="ja-JP" dirty="0"/>
          </a:p>
          <a:p>
            <a:pPr marL="457200" lvl="1" indent="0">
              <a:buNone/>
            </a:pPr>
            <a:endParaRPr lang="en-US" altLang="ja-JP" dirty="0"/>
          </a:p>
          <a:p>
            <a:pPr lvl="1">
              <a:lnSpc>
                <a:spcPct val="250000"/>
              </a:lnSpc>
            </a:pPr>
            <a:r>
              <a:rPr lang="en-US" altLang="ja-JP" dirty="0"/>
              <a:t>style.css</a:t>
            </a:r>
            <a:r>
              <a:rPr lang="ja-JP" altLang="en-US" dirty="0"/>
              <a:t>にクラスセレクタを利用したスタイル</a:t>
            </a:r>
            <a:r>
              <a:rPr lang="ja-JP" altLang="en-US"/>
              <a:t>を追記して下さい。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67</a:t>
            </a:fld>
            <a:endParaRPr kumimoji="1" lang="ja-JP" altLang="en-US" dirty="0"/>
          </a:p>
        </p:txBody>
      </p:sp>
      <p:sp>
        <p:nvSpPr>
          <p:cNvPr id="14" name="正方形/長方形 13">
            <a:extLst>
              <a:ext uri="{FF2B5EF4-FFF2-40B4-BE49-F238E27FC236}">
                <a16:creationId xmlns:a16="http://schemas.microsoft.com/office/drawing/2014/main" id="{99F31B45-2E81-4F6F-8B2F-54FEB00C78A5}"/>
              </a:ext>
            </a:extLst>
          </p:cNvPr>
          <p:cNvSpPr/>
          <p:nvPr/>
        </p:nvSpPr>
        <p:spPr>
          <a:xfrm>
            <a:off x="1012011" y="3443943"/>
            <a:ext cx="7381854" cy="1182312"/>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.bright {</a:t>
            </a:r>
          </a:p>
          <a:p>
            <a:r>
              <a:rPr lang="en-US" altLang="ja-JP">
                <a:latin typeface="M+ 1mn" panose="020B0509020204020204" pitchFamily="49" charset="-128"/>
                <a:ea typeface="M+ 1mn" panose="020B0509020204020204" pitchFamily="49" charset="-128"/>
              </a:rPr>
              <a:t>    background-color: yellow;</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D68B4DB4-35DB-430F-8539-3CAD91E30027}"/>
              </a:ext>
            </a:extLst>
          </p:cNvPr>
          <p:cNvSpPr/>
          <p:nvPr/>
        </p:nvSpPr>
        <p:spPr>
          <a:xfrm>
            <a:off x="1012011" y="1779400"/>
            <a:ext cx="7381854" cy="539019"/>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&lt;a href="newPage.html" class="bright"&gt;</a:t>
            </a:r>
            <a:r>
              <a:rPr lang="ja-JP" altLang="en-US">
                <a:latin typeface="M+ 1mn" panose="020B0509020204020204" pitchFamily="49" charset="-128"/>
                <a:ea typeface="M+ 1mn" panose="020B0509020204020204" pitchFamily="49" charset="-128"/>
              </a:rPr>
              <a:t>次の画面へ</a:t>
            </a:r>
            <a:r>
              <a:rPr lang="en-US" altLang="ja-JP">
                <a:latin typeface="M+ 1mn" panose="020B0509020204020204" pitchFamily="49" charset="-128"/>
                <a:ea typeface="M+ 1mn" panose="020B0509020204020204" pitchFamily="49" charset="-128"/>
              </a:rPr>
              <a:t>&lt;/a&gt;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93419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クラスセレクタ</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a:p>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68</a:t>
            </a:fld>
            <a:endParaRPr kumimoji="1" lang="ja-JP" altLang="en-US" dirty="0"/>
          </a:p>
        </p:txBody>
      </p:sp>
      <p:pic>
        <p:nvPicPr>
          <p:cNvPr id="7" name="図 6">
            <a:extLst>
              <a:ext uri="{FF2B5EF4-FFF2-40B4-BE49-F238E27FC236}">
                <a16:creationId xmlns:a16="http://schemas.microsoft.com/office/drawing/2014/main" id="{427BAAAC-0DC0-4F19-BE9A-B41021C9C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40768"/>
            <a:ext cx="2972058" cy="4610500"/>
          </a:xfrm>
          <a:prstGeom prst="rect">
            <a:avLst/>
          </a:prstGeom>
          <a:ln>
            <a:solidFill>
              <a:schemeClr val="bg1">
                <a:lumMod val="75000"/>
              </a:schemeClr>
            </a:solidFill>
          </a:ln>
        </p:spPr>
      </p:pic>
    </p:spTree>
    <p:extLst>
      <p:ext uri="{BB962C8B-B14F-4D97-AF65-F5344CB8AC3E}">
        <p14:creationId xmlns:p14="http://schemas.microsoft.com/office/powerpoint/2010/main" val="2802716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プロパティの種類</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69</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94643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a:t>(</a:t>
            </a:r>
            <a:r>
              <a:rPr kumimoji="1" lang="ja-JP" altLang="en-US"/>
              <a:t>自身でアカウント作成する場合</a:t>
            </a:r>
            <a:r>
              <a:rPr kumimoji="1" lang="en-US" altLang="ja-JP"/>
              <a:t>)Monaca</a:t>
            </a:r>
            <a:r>
              <a:rPr kumimoji="1" lang="ja-JP" altLang="en-US" dirty="0"/>
              <a:t>のアカウント登録</a:t>
            </a:r>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7</a:t>
            </a:fld>
            <a:endParaRPr kumimoji="1" lang="ja-JP" altLang="en-US" dirty="0"/>
          </a:p>
        </p:txBody>
      </p:sp>
      <p:sp>
        <p:nvSpPr>
          <p:cNvPr id="7" name="コンテンツ プレースホルダー 6"/>
          <p:cNvSpPr>
            <a:spLocks noGrp="1"/>
          </p:cNvSpPr>
          <p:nvPr>
            <p:ph sz="quarter" idx="17"/>
          </p:nvPr>
        </p:nvSpPr>
        <p:spPr/>
        <p:txBody>
          <a:bodyPr/>
          <a:lstStyle/>
          <a:p>
            <a:r>
              <a:rPr lang="ja-JP" altLang="en-US" dirty="0"/>
              <a:t>第</a:t>
            </a:r>
            <a:r>
              <a:rPr lang="en-US" altLang="ja-JP" dirty="0"/>
              <a:t>1</a:t>
            </a:r>
            <a:r>
              <a:rPr lang="ja-JP" altLang="en-US" dirty="0"/>
              <a:t>章 アプリ開発入門</a:t>
            </a:r>
            <a:endParaRPr kumimoji="1" lang="ja-JP" altLang="en-US" dirty="0"/>
          </a:p>
        </p:txBody>
      </p:sp>
    </p:spTree>
    <p:extLst>
      <p:ext uri="{BB962C8B-B14F-4D97-AF65-F5344CB8AC3E}">
        <p14:creationId xmlns:p14="http://schemas.microsoft.com/office/powerpoint/2010/main" val="770515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色を指定するプロパティ</a:t>
            </a:r>
            <a:endParaRPr lang="en-US" altLang="ja-JP" dirty="0"/>
          </a:p>
          <a:p>
            <a:endParaRPr lang="en-US" altLang="ja-JP" dirty="0"/>
          </a:p>
          <a:p>
            <a:endParaRPr lang="en-US" altLang="ja-JP" dirty="0"/>
          </a:p>
          <a:p>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2125579566"/>
              </p:ext>
            </p:extLst>
          </p:nvPr>
        </p:nvGraphicFramePr>
        <p:xfrm>
          <a:off x="527965" y="1196752"/>
          <a:ext cx="8088069" cy="2085753"/>
        </p:xfrm>
        <a:graphic>
          <a:graphicData uri="http://schemas.openxmlformats.org/drawingml/2006/table">
            <a:tbl>
              <a:tblPr firstRow="1" bandRow="1" bandCol="1">
                <a:tableStyleId>{7E9639D4-E3E2-4D34-9284-5A2195B3D0D7}</a:tableStyleId>
              </a:tblPr>
              <a:tblGrid>
                <a:gridCol w="2027811">
                  <a:extLst>
                    <a:ext uri="{9D8B030D-6E8A-4147-A177-3AD203B41FA5}">
                      <a16:colId xmlns:a16="http://schemas.microsoft.com/office/drawing/2014/main" val="2282474714"/>
                    </a:ext>
                  </a:extLst>
                </a:gridCol>
                <a:gridCol w="3030129">
                  <a:extLst>
                    <a:ext uri="{9D8B030D-6E8A-4147-A177-3AD203B41FA5}">
                      <a16:colId xmlns:a16="http://schemas.microsoft.com/office/drawing/2014/main" val="2851682634"/>
                    </a:ext>
                  </a:extLst>
                </a:gridCol>
                <a:gridCol w="3030129">
                  <a:extLst>
                    <a:ext uri="{9D8B030D-6E8A-4147-A177-3AD203B41FA5}">
                      <a16:colId xmlns:a16="http://schemas.microsoft.com/office/drawing/2014/main" val="1546128347"/>
                    </a:ext>
                  </a:extLst>
                </a:gridCol>
              </a:tblGrid>
              <a:tr h="357753">
                <a:tc>
                  <a:txBody>
                    <a:bodyPr/>
                    <a:lstStyle/>
                    <a:p>
                      <a:pPr algn="ctr"/>
                      <a:r>
                        <a:rPr kumimoji="1" lang="ja-JP" altLang="en-US" sz="1400" dirty="0">
                          <a:latin typeface="M+ 1mn" panose="020B0509020204020204" pitchFamily="49" charset="-128"/>
                          <a:ea typeface="M+ 1mn" panose="020B0509020204020204" pitchFamily="49" charset="-128"/>
                        </a:rPr>
                        <a:t>プロパティ</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説明</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例</a:t>
                      </a:r>
                    </a:p>
                  </a:txBody>
                  <a:tcPr anchor="ctr"/>
                </a:tc>
                <a:extLst>
                  <a:ext uri="{0D108BD9-81ED-4DB2-BD59-A6C34878D82A}">
                    <a16:rowId xmlns:a16="http://schemas.microsoft.com/office/drawing/2014/main" val="1762061068"/>
                  </a:ext>
                </a:extLst>
              </a:tr>
              <a:tr h="432000">
                <a:tc>
                  <a:txBody>
                    <a:bodyPr/>
                    <a:lstStyle/>
                    <a:p>
                      <a:r>
                        <a:rPr kumimoji="1" lang="en-US" altLang="ja-JP" sz="1400" dirty="0">
                          <a:latin typeface="M+ 1mn" panose="020B0509020204020204" pitchFamily="49" charset="-128"/>
                          <a:ea typeface="M+ 1mn" panose="020B0509020204020204" pitchFamily="49" charset="-128"/>
                        </a:rPr>
                        <a:t>color</a:t>
                      </a: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文字色を設定します。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color: red; </a:t>
                      </a:r>
                    </a:p>
                  </a:txBody>
                  <a:tcPr anchor="ctr"/>
                </a:tc>
                <a:extLst>
                  <a:ext uri="{0D108BD9-81ED-4DB2-BD59-A6C34878D82A}">
                    <a16:rowId xmlns:a16="http://schemas.microsoft.com/office/drawing/2014/main" val="3611147804"/>
                  </a:ext>
                </a:extLst>
              </a:tr>
              <a:tr h="432000">
                <a:tc>
                  <a:txBody>
                    <a:bodyPr/>
                    <a:lstStyle/>
                    <a:p>
                      <a:r>
                        <a:rPr kumimoji="1" lang="en-US" altLang="ja-JP" sz="1400" dirty="0">
                          <a:latin typeface="M+ 1mn" panose="020B0509020204020204" pitchFamily="49" charset="-128"/>
                          <a:ea typeface="M+ 1mn" panose="020B0509020204020204" pitchFamily="49" charset="-128"/>
                        </a:rPr>
                        <a:t>background-color</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背景色を設定します。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background-color: red; </a:t>
                      </a:r>
                    </a:p>
                  </a:txBody>
                  <a:tcPr anchor="ctr"/>
                </a:tc>
                <a:extLst>
                  <a:ext uri="{0D108BD9-81ED-4DB2-BD59-A6C34878D82A}">
                    <a16:rowId xmlns:a16="http://schemas.microsoft.com/office/drawing/2014/main" val="2231182597"/>
                  </a:ext>
                </a:extLst>
              </a:tr>
              <a:tr h="864000">
                <a:tc>
                  <a:txBody>
                    <a:bodyPr/>
                    <a:lstStyle/>
                    <a:p>
                      <a:r>
                        <a:rPr kumimoji="1" lang="en-US" altLang="ja-JP" sz="1400" dirty="0">
                          <a:latin typeface="M+ 1mn" panose="020B0509020204020204" pitchFamily="49" charset="-128"/>
                          <a:ea typeface="M+ 1mn" panose="020B0509020204020204" pitchFamily="49" charset="-128"/>
                        </a:rPr>
                        <a:t>border</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線の色（および線種と線 の太さ）を設定します。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border: solid 1px red; </a:t>
                      </a:r>
                      <a:r>
                        <a:rPr kumimoji="1" lang="ja-JP" altLang="en-US" sz="1400" dirty="0">
                          <a:latin typeface="M+ 1mn" panose="020B0509020204020204" pitchFamily="49" charset="-128"/>
                          <a:ea typeface="M+ 1mn" panose="020B0509020204020204" pitchFamily="49" charset="-128"/>
                        </a:rPr>
                        <a:t>線種、線の太さ、線の色の順に 設定します。 </a:t>
                      </a:r>
                      <a:r>
                        <a:rPr kumimoji="1" lang="en-US" altLang="ja-JP" sz="1400" dirty="0">
                          <a:latin typeface="M+ 1mn" panose="020B0509020204020204" pitchFamily="49" charset="-128"/>
                          <a:ea typeface="M+ 1mn" panose="020B0509020204020204" pitchFamily="49" charset="-128"/>
                        </a:rPr>
                        <a:t>solid</a:t>
                      </a:r>
                      <a:r>
                        <a:rPr kumimoji="1" lang="ja-JP" altLang="en-US" sz="1400" dirty="0">
                          <a:latin typeface="M+ 1mn" panose="020B0509020204020204" pitchFamily="49" charset="-128"/>
                          <a:ea typeface="M+ 1mn" panose="020B0509020204020204" pitchFamily="49" charset="-128"/>
                        </a:rPr>
                        <a:t>は直線を表します。</a:t>
                      </a:r>
                    </a:p>
                  </a:txBody>
                  <a:tcPr anchor="ctr"/>
                </a:tc>
                <a:extLst>
                  <a:ext uri="{0D108BD9-81ED-4DB2-BD59-A6C34878D82A}">
                    <a16:rowId xmlns:a16="http://schemas.microsoft.com/office/drawing/2014/main" val="2730659991"/>
                  </a:ext>
                </a:extLst>
              </a:tr>
            </a:tbl>
          </a:graphicData>
        </a:graphic>
      </p:graphicFrame>
      <p:sp>
        <p:nvSpPr>
          <p:cNvPr id="2" name="タイトル 1"/>
          <p:cNvSpPr>
            <a:spLocks noGrp="1"/>
          </p:cNvSpPr>
          <p:nvPr>
            <p:ph type="title"/>
          </p:nvPr>
        </p:nvSpPr>
        <p:spPr/>
        <p:txBody>
          <a:bodyPr>
            <a:normAutofit/>
          </a:bodyPr>
          <a:lstStyle/>
          <a:p>
            <a:r>
              <a:rPr lang="ja-JP" altLang="en-US" dirty="0"/>
              <a:t>プロパティの種類</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70</a:t>
            </a:fld>
            <a:endParaRPr kumimoji="1" lang="ja-JP" altLang="en-US" dirty="0"/>
          </a:p>
        </p:txBody>
      </p:sp>
    </p:spTree>
    <p:extLst>
      <p:ext uri="{BB962C8B-B14F-4D97-AF65-F5344CB8AC3E}">
        <p14:creationId xmlns:p14="http://schemas.microsoft.com/office/powerpoint/2010/main" val="2175518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プロパティの種類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カラーコード</a:t>
            </a:r>
            <a:endParaRPr kumimoji="1" lang="en-US" altLang="ja-JP" dirty="0"/>
          </a:p>
          <a:p>
            <a:pPr lvl="1"/>
            <a:r>
              <a:rPr kumimoji="1" lang="ja-JP" altLang="en-US" dirty="0"/>
              <a:t>光の三原色で色を</a:t>
            </a:r>
            <a:r>
              <a:rPr kumimoji="1" lang="ja-JP" altLang="en-US"/>
              <a:t>作る方法です。</a:t>
            </a:r>
            <a:endParaRPr kumimoji="1" lang="en-US" altLang="ja-JP" dirty="0"/>
          </a:p>
          <a:p>
            <a:pPr lvl="1"/>
            <a:r>
              <a:rPr lang="ja-JP" altLang="en-US" dirty="0"/>
              <a:t>カラーコードでは</a:t>
            </a:r>
            <a:r>
              <a:rPr lang="en-US" altLang="ja-JP" dirty="0"/>
              <a:t>16</a:t>
            </a:r>
            <a:r>
              <a:rPr lang="ja-JP" altLang="en-US" dirty="0"/>
              <a:t>進数</a:t>
            </a:r>
            <a:r>
              <a:rPr lang="ja-JP" altLang="en-US"/>
              <a:t>を使います。</a:t>
            </a:r>
            <a:endParaRPr kumimoji="1" lang="en-US" altLang="ja-JP" dirty="0"/>
          </a:p>
          <a:p>
            <a:pPr>
              <a:lnSpc>
                <a:spcPct val="250000"/>
              </a:lnSpc>
            </a:pPr>
            <a:r>
              <a:rPr lang="ja-JP" altLang="en-US" dirty="0"/>
              <a:t>カラーコードの例</a:t>
            </a:r>
            <a:endParaRPr lang="en-US" altLang="ja-JP" dirty="0"/>
          </a:p>
          <a:p>
            <a:pPr lvl="1"/>
            <a:r>
              <a:rPr kumimoji="1" lang="ja-JP" altLang="en-US" dirty="0"/>
              <a:t>紫の色</a:t>
            </a:r>
            <a:r>
              <a:rPr kumimoji="1" lang="ja-JP" altLang="en-US"/>
              <a:t>を作る例です。</a:t>
            </a:r>
            <a:endParaRPr kumimoji="1" lang="en-US" altLang="ja-JP" dirty="0"/>
          </a:p>
          <a:p>
            <a:pPr lvl="1"/>
            <a:endParaRPr lang="en-US" altLang="ja-JP" dirty="0"/>
          </a:p>
          <a:p>
            <a:pPr marL="914400" lvl="2" indent="0">
              <a:buNone/>
            </a:pPr>
            <a:endParaRPr lang="en-US" altLang="ja-JP" dirty="0"/>
          </a:p>
          <a:p>
            <a:pPr lvl="2"/>
            <a:r>
              <a:rPr lang="ja-JP" altLang="en-US" dirty="0"/>
              <a:t>赤が</a:t>
            </a:r>
            <a:r>
              <a:rPr lang="en-US" altLang="ja-JP" dirty="0" err="1"/>
              <a:t>ff</a:t>
            </a:r>
            <a:r>
              <a:rPr lang="ja-JP" altLang="en-US" dirty="0"/>
              <a:t>（</a:t>
            </a:r>
            <a:r>
              <a:rPr lang="en-US" altLang="ja-JP" dirty="0"/>
              <a:t>255</a:t>
            </a:r>
            <a:r>
              <a:rPr lang="ja-JP" altLang="en-US" dirty="0"/>
              <a:t>）緑が</a:t>
            </a:r>
            <a:r>
              <a:rPr lang="en-US" altLang="ja-JP" dirty="0"/>
              <a:t>00</a:t>
            </a:r>
            <a:r>
              <a:rPr lang="ja-JP" altLang="en-US" dirty="0"/>
              <a:t>（</a:t>
            </a:r>
            <a:r>
              <a:rPr lang="en-US" altLang="ja-JP" dirty="0"/>
              <a:t>0</a:t>
            </a:r>
            <a:r>
              <a:rPr lang="ja-JP" altLang="en-US" dirty="0"/>
              <a:t>）青が</a:t>
            </a:r>
            <a:r>
              <a:rPr lang="en-US" altLang="ja-JP" dirty="0" err="1"/>
              <a:t>ff</a:t>
            </a:r>
            <a:r>
              <a:rPr lang="ja-JP" altLang="en-US" dirty="0"/>
              <a:t>（</a:t>
            </a:r>
            <a:r>
              <a:rPr lang="en-US" altLang="ja-JP" dirty="0"/>
              <a:t>255</a:t>
            </a:r>
            <a:r>
              <a:rPr lang="ja-JP" altLang="en-US" dirty="0"/>
              <a:t>）</a:t>
            </a:r>
            <a:endParaRPr lang="en-US" altLang="ja-JP" dirty="0"/>
          </a:p>
          <a:p>
            <a:pPr lvl="2"/>
            <a:r>
              <a:rPr lang="ja-JP" altLang="en-US" dirty="0"/>
              <a:t>原色の赤と青を混ぜた色＝紫</a:t>
            </a:r>
            <a:r>
              <a:rPr lang="ja-JP" altLang="en-US"/>
              <a:t>になります。</a:t>
            </a:r>
            <a:endParaRPr lang="en-US" altLang="ja-JP" dirty="0"/>
          </a:p>
          <a:p>
            <a:pPr lvl="2"/>
            <a:endParaRPr kumimoji="1" lang="ja-JP" altLang="en-US"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71</a:t>
            </a:fld>
            <a:endParaRPr kumimoji="1" lang="ja-JP" altLang="en-US" dirty="0"/>
          </a:p>
        </p:txBody>
      </p:sp>
      <p:grpSp>
        <p:nvGrpSpPr>
          <p:cNvPr id="7" name="グループ化 6"/>
          <p:cNvGrpSpPr/>
          <p:nvPr/>
        </p:nvGrpSpPr>
        <p:grpSpPr>
          <a:xfrm>
            <a:off x="1015543" y="3717032"/>
            <a:ext cx="5860714" cy="504056"/>
            <a:chOff x="1000047" y="3036475"/>
            <a:chExt cx="7888597" cy="504056"/>
          </a:xfrm>
        </p:grpSpPr>
        <p:sp>
          <p:nvSpPr>
            <p:cNvPr id="8" name="正方形/長方形 7"/>
            <p:cNvSpPr/>
            <p:nvPr/>
          </p:nvSpPr>
          <p:spPr>
            <a:xfrm>
              <a:off x="1000047" y="3036475"/>
              <a:ext cx="7888597" cy="50405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9" name="テキスト ボックス 8"/>
            <p:cNvSpPr txBox="1"/>
            <p:nvPr/>
          </p:nvSpPr>
          <p:spPr>
            <a:xfrm>
              <a:off x="1009376" y="3103837"/>
              <a:ext cx="1336024" cy="369332"/>
            </a:xfrm>
            <a:prstGeom prst="rect">
              <a:avLst/>
            </a:prstGeom>
            <a:noFill/>
          </p:spPr>
          <p:txBody>
            <a:bodyPr wrap="none" rtlCol="0">
              <a:spAutoFit/>
            </a:bodyPr>
            <a:lstStyle/>
            <a:p>
              <a:r>
                <a:rPr lang="en-US" altLang="ja-JP" dirty="0">
                  <a:latin typeface="M+ 1mn" panose="020B0509020204020204" pitchFamily="49" charset="-128"/>
                  <a:ea typeface="M+ 1mn" panose="020B0509020204020204" pitchFamily="49" charset="-128"/>
                </a:rPr>
                <a:t>#</a:t>
              </a:r>
              <a:r>
                <a:rPr lang="en-US" altLang="ja-JP" dirty="0">
                  <a:solidFill>
                    <a:srgbClr val="FF0000"/>
                  </a:solidFill>
                  <a:latin typeface="M+ 1mn" panose="020B0509020204020204" pitchFamily="49" charset="-128"/>
                  <a:ea typeface="M+ 1mn" panose="020B0509020204020204" pitchFamily="49" charset="-128"/>
                </a:rPr>
                <a:t>ff</a:t>
              </a:r>
              <a:r>
                <a:rPr lang="en-US" altLang="ja-JP" dirty="0">
                  <a:solidFill>
                    <a:srgbClr val="00B050"/>
                  </a:solidFill>
                  <a:latin typeface="M+ 1mn" panose="020B0509020204020204" pitchFamily="49" charset="-128"/>
                  <a:ea typeface="M+ 1mn" panose="020B0509020204020204" pitchFamily="49" charset="-128"/>
                </a:rPr>
                <a:t>00</a:t>
              </a:r>
              <a:r>
                <a:rPr lang="en-US" altLang="ja-JP" dirty="0">
                  <a:solidFill>
                    <a:srgbClr val="0144FF"/>
                  </a:solidFill>
                  <a:latin typeface="M+ 1mn" panose="020B0509020204020204" pitchFamily="49" charset="-128"/>
                  <a:ea typeface="M+ 1mn" panose="020B0509020204020204" pitchFamily="49" charset="-128"/>
                </a:rPr>
                <a:t>ff</a:t>
              </a:r>
            </a:p>
          </p:txBody>
        </p:sp>
      </p:grpSp>
    </p:spTree>
    <p:extLst>
      <p:ext uri="{BB962C8B-B14F-4D97-AF65-F5344CB8AC3E}">
        <p14:creationId xmlns:p14="http://schemas.microsoft.com/office/powerpoint/2010/main" val="1072017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サイズや位置を指定するプロパティ</a:t>
            </a:r>
            <a:endParaRPr lang="en-US" altLang="ja-JP" dirty="0"/>
          </a:p>
          <a:p>
            <a:endParaRPr lang="en-US" altLang="ja-JP" dirty="0"/>
          </a:p>
          <a:p>
            <a:endParaRPr lang="en-US" altLang="ja-JP" dirty="0"/>
          </a:p>
          <a:p>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517295612"/>
              </p:ext>
            </p:extLst>
          </p:nvPr>
        </p:nvGraphicFramePr>
        <p:xfrm>
          <a:off x="527965" y="1268760"/>
          <a:ext cx="8088069" cy="3561753"/>
        </p:xfrm>
        <a:graphic>
          <a:graphicData uri="http://schemas.openxmlformats.org/drawingml/2006/table">
            <a:tbl>
              <a:tblPr firstRow="1" bandRow="1" bandCol="1">
                <a:tableStyleId>{7E9639D4-E3E2-4D34-9284-5A2195B3D0D7}</a:tableStyleId>
              </a:tblPr>
              <a:tblGrid>
                <a:gridCol w="2027811">
                  <a:extLst>
                    <a:ext uri="{9D8B030D-6E8A-4147-A177-3AD203B41FA5}">
                      <a16:colId xmlns:a16="http://schemas.microsoft.com/office/drawing/2014/main" val="2282474714"/>
                    </a:ext>
                  </a:extLst>
                </a:gridCol>
                <a:gridCol w="3030129">
                  <a:extLst>
                    <a:ext uri="{9D8B030D-6E8A-4147-A177-3AD203B41FA5}">
                      <a16:colId xmlns:a16="http://schemas.microsoft.com/office/drawing/2014/main" val="2851682634"/>
                    </a:ext>
                  </a:extLst>
                </a:gridCol>
                <a:gridCol w="3030129">
                  <a:extLst>
                    <a:ext uri="{9D8B030D-6E8A-4147-A177-3AD203B41FA5}">
                      <a16:colId xmlns:a16="http://schemas.microsoft.com/office/drawing/2014/main" val="1546128347"/>
                    </a:ext>
                  </a:extLst>
                </a:gridCol>
              </a:tblGrid>
              <a:tr h="357753">
                <a:tc>
                  <a:txBody>
                    <a:bodyPr/>
                    <a:lstStyle/>
                    <a:p>
                      <a:pPr algn="ctr"/>
                      <a:r>
                        <a:rPr kumimoji="1" lang="ja-JP" altLang="en-US" sz="1400" dirty="0">
                          <a:latin typeface="M+ 1mn" panose="020B0509020204020204" pitchFamily="49" charset="-128"/>
                          <a:ea typeface="M+ 1mn" panose="020B0509020204020204" pitchFamily="49" charset="-128"/>
                        </a:rPr>
                        <a:t>プロパティ</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説明</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例</a:t>
                      </a:r>
                    </a:p>
                  </a:txBody>
                  <a:tcPr anchor="ctr"/>
                </a:tc>
                <a:extLst>
                  <a:ext uri="{0D108BD9-81ED-4DB2-BD59-A6C34878D82A}">
                    <a16:rowId xmlns:a16="http://schemas.microsoft.com/office/drawing/2014/main" val="1762061068"/>
                  </a:ext>
                </a:extLst>
              </a:tr>
              <a:tr h="432000">
                <a:tc>
                  <a:txBody>
                    <a:bodyPr/>
                    <a:lstStyle/>
                    <a:p>
                      <a:r>
                        <a:rPr kumimoji="1" lang="en-US" altLang="ja-JP" sz="1400" dirty="0">
                          <a:latin typeface="M+ 1mn" panose="020B0509020204020204" pitchFamily="49" charset="-128"/>
                          <a:ea typeface="M+ 1mn" panose="020B0509020204020204" pitchFamily="49" charset="-128"/>
                        </a:rPr>
                        <a:t>font-size</a:t>
                      </a:r>
                    </a:p>
                  </a:txBody>
                  <a:tcPr anchor="ctr"/>
                </a:tc>
                <a:tc>
                  <a:txBody>
                    <a:bodyPr/>
                    <a:lstStyle/>
                    <a:p>
                      <a:pPr>
                        <a:lnSpc>
                          <a:spcPct val="150000"/>
                        </a:lnSpc>
                      </a:pPr>
                      <a:r>
                        <a:rPr kumimoji="1" lang="ja-JP" altLang="en-US" sz="1400">
                          <a:latin typeface="M+ 1mn" panose="020B0509020204020204" pitchFamily="49" charset="-128"/>
                          <a:ea typeface="M+ 1mn" panose="020B0509020204020204" pitchFamily="49" charset="-128"/>
                        </a:rPr>
                        <a:t>文字</a:t>
                      </a:r>
                      <a:r>
                        <a:rPr kumimoji="1" lang="ja-JP" altLang="en-US" sz="1400" dirty="0">
                          <a:latin typeface="M+ 1mn" panose="020B0509020204020204" pitchFamily="49" charset="-128"/>
                          <a:ea typeface="M+ 1mn" panose="020B0509020204020204" pitchFamily="49" charset="-128"/>
                        </a:rPr>
                        <a:t>のサイズを設定します。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font-size: 12px;</a:t>
                      </a:r>
                    </a:p>
                  </a:txBody>
                  <a:tcPr anchor="ctr"/>
                </a:tc>
                <a:extLst>
                  <a:ext uri="{0D108BD9-81ED-4DB2-BD59-A6C34878D82A}">
                    <a16:rowId xmlns:a16="http://schemas.microsoft.com/office/drawing/2014/main" val="3611147804"/>
                  </a:ext>
                </a:extLst>
              </a:tr>
              <a:tr h="1044000">
                <a:tc>
                  <a:txBody>
                    <a:bodyPr/>
                    <a:lstStyle/>
                    <a:p>
                      <a:r>
                        <a:rPr kumimoji="1" lang="en-US" altLang="ja-JP" sz="1400" dirty="0">
                          <a:latin typeface="M+ 1mn" panose="020B0509020204020204" pitchFamily="49" charset="-128"/>
                          <a:ea typeface="M+ 1mn" panose="020B0509020204020204" pitchFamily="49" charset="-128"/>
                        </a:rPr>
                        <a:t>text-align</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要素内の横方向の配置を設定します。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text-align: left;</a:t>
                      </a:r>
                      <a:r>
                        <a:rPr kumimoji="1" lang="ja-JP" altLang="en-US" sz="1400" dirty="0">
                          <a:latin typeface="M+ 1mn" panose="020B0509020204020204" pitchFamily="49" charset="-128"/>
                          <a:ea typeface="M+ 1mn" panose="020B0509020204020204" pitchFamily="49" charset="-128"/>
                        </a:rPr>
                        <a:t>（左寄せ）</a:t>
                      </a:r>
                      <a:endParaRPr kumimoji="1" lang="en-US" altLang="ja-JP" sz="1400" dirty="0">
                        <a:latin typeface="M+ 1mn" panose="020B0509020204020204" pitchFamily="49" charset="-128"/>
                        <a:ea typeface="M+ 1mn" panose="020B0509020204020204" pitchFamily="49" charset="-128"/>
                      </a:endParaRPr>
                    </a:p>
                    <a:p>
                      <a:r>
                        <a:rPr kumimoji="1" lang="en-US" altLang="ja-JP" sz="1400" dirty="0">
                          <a:latin typeface="M+ 1mn" panose="020B0509020204020204" pitchFamily="49" charset="-128"/>
                          <a:ea typeface="M+ 1mn" panose="020B0509020204020204" pitchFamily="49" charset="-128"/>
                        </a:rPr>
                        <a:t>text-align: right;</a:t>
                      </a:r>
                      <a:r>
                        <a:rPr kumimoji="1" lang="ja-JP" altLang="en-US" sz="1400" dirty="0">
                          <a:latin typeface="M+ 1mn" panose="020B0509020204020204" pitchFamily="49" charset="-128"/>
                          <a:ea typeface="M+ 1mn" panose="020B0509020204020204" pitchFamily="49" charset="-128"/>
                        </a:rPr>
                        <a:t>（右寄せ）</a:t>
                      </a:r>
                      <a:endParaRPr kumimoji="1" lang="en-US" altLang="ja-JP" sz="1400" dirty="0">
                        <a:latin typeface="M+ 1mn" panose="020B0509020204020204" pitchFamily="49" charset="-128"/>
                        <a:ea typeface="M+ 1mn" panose="020B0509020204020204" pitchFamily="49" charset="-128"/>
                      </a:endParaRPr>
                    </a:p>
                    <a:p>
                      <a:r>
                        <a:rPr kumimoji="1" lang="en-US" altLang="ja-JP" sz="1400" dirty="0">
                          <a:latin typeface="M+ 1mn" panose="020B0509020204020204" pitchFamily="49" charset="-128"/>
                          <a:ea typeface="M+ 1mn" panose="020B0509020204020204" pitchFamily="49" charset="-128"/>
                        </a:rPr>
                        <a:t>text-align: center;</a:t>
                      </a:r>
                      <a:r>
                        <a:rPr kumimoji="1" lang="ja-JP" altLang="en-US" sz="1400" dirty="0">
                          <a:latin typeface="M+ 1mn" panose="020B0509020204020204" pitchFamily="49" charset="-128"/>
                          <a:ea typeface="M+ 1mn" panose="020B0509020204020204" pitchFamily="49" charset="-128"/>
                        </a:rPr>
                        <a:t>（中央揃え）</a:t>
                      </a:r>
                      <a:endParaRPr kumimoji="1" lang="en-US" altLang="ja-JP" sz="1400" dirty="0">
                        <a:latin typeface="M+ 1mn" panose="020B0509020204020204" pitchFamily="49" charset="-128"/>
                        <a:ea typeface="M+ 1mn" panose="020B0509020204020204" pitchFamily="49" charset="-128"/>
                      </a:endParaRPr>
                    </a:p>
                    <a:p>
                      <a:r>
                        <a:rPr kumimoji="1" lang="en-US" altLang="ja-JP" sz="1400" dirty="0">
                          <a:latin typeface="M+ 1mn" panose="020B0509020204020204" pitchFamily="49" charset="-128"/>
                          <a:ea typeface="M+ 1mn" panose="020B0509020204020204" pitchFamily="49" charset="-128"/>
                        </a:rPr>
                        <a:t>text-align: justify;</a:t>
                      </a:r>
                      <a:r>
                        <a:rPr kumimoji="1" lang="ja-JP" altLang="en-US" sz="1400" dirty="0">
                          <a:latin typeface="M+ 1mn" panose="020B0509020204020204" pitchFamily="49" charset="-128"/>
                          <a:ea typeface="M+ 1mn" panose="020B0509020204020204" pitchFamily="49" charset="-128"/>
                        </a:rPr>
                        <a:t>（均等割付） </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2231182597"/>
                  </a:ext>
                </a:extLst>
              </a:tr>
              <a:tr h="432000">
                <a:tc>
                  <a:txBody>
                    <a:bodyPr/>
                    <a:lstStyle/>
                    <a:p>
                      <a:r>
                        <a:rPr kumimoji="1" lang="en-US" altLang="ja-JP" sz="1400" dirty="0">
                          <a:latin typeface="M+ 1mn" panose="020B0509020204020204" pitchFamily="49" charset="-128"/>
                          <a:ea typeface="M+ 1mn" panose="020B0509020204020204" pitchFamily="49" charset="-128"/>
                        </a:rPr>
                        <a:t>width</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要素の横幅を設定します。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width: 100px</a:t>
                      </a:r>
                    </a:p>
                  </a:txBody>
                  <a:tcPr anchor="ctr"/>
                </a:tc>
                <a:extLst>
                  <a:ext uri="{0D108BD9-81ED-4DB2-BD59-A6C34878D82A}">
                    <a16:rowId xmlns:a16="http://schemas.microsoft.com/office/drawing/2014/main" val="2730659991"/>
                  </a:ext>
                </a:extLst>
              </a:tr>
              <a:tr h="432000">
                <a:tc>
                  <a:txBody>
                    <a:bodyPr/>
                    <a:lstStyle/>
                    <a:p>
                      <a:r>
                        <a:rPr kumimoji="1" lang="en-US" altLang="ja-JP" sz="1400" dirty="0">
                          <a:latin typeface="M+ 1mn" panose="020B0509020204020204" pitchFamily="49" charset="-128"/>
                          <a:ea typeface="M+ 1mn" panose="020B0509020204020204" pitchFamily="49" charset="-128"/>
                        </a:rPr>
                        <a:t>height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要素の高さを設定します。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height: 300px;</a:t>
                      </a:r>
                    </a:p>
                  </a:txBody>
                  <a:tcPr anchor="ctr"/>
                </a:tc>
                <a:extLst>
                  <a:ext uri="{0D108BD9-81ED-4DB2-BD59-A6C34878D82A}">
                    <a16:rowId xmlns:a16="http://schemas.microsoft.com/office/drawing/2014/main" val="1257058556"/>
                  </a:ext>
                </a:extLst>
              </a:tr>
              <a:tr h="432000">
                <a:tc>
                  <a:txBody>
                    <a:bodyPr/>
                    <a:lstStyle/>
                    <a:p>
                      <a:r>
                        <a:rPr kumimoji="1" lang="en-US" altLang="ja-JP" sz="1400" dirty="0">
                          <a:latin typeface="M+ 1mn" panose="020B0509020204020204" pitchFamily="49" charset="-128"/>
                          <a:ea typeface="M+ 1mn" panose="020B0509020204020204" pitchFamily="49" charset="-128"/>
                        </a:rPr>
                        <a:t>margin</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枠線の外側の余白を設定します。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margin: 20px;</a:t>
                      </a:r>
                    </a:p>
                  </a:txBody>
                  <a:tcPr anchor="ctr"/>
                </a:tc>
                <a:extLst>
                  <a:ext uri="{0D108BD9-81ED-4DB2-BD59-A6C34878D82A}">
                    <a16:rowId xmlns:a16="http://schemas.microsoft.com/office/drawing/2014/main" val="129806885"/>
                  </a:ext>
                </a:extLst>
              </a:tr>
              <a:tr h="432000">
                <a:tc>
                  <a:txBody>
                    <a:bodyPr/>
                    <a:lstStyle/>
                    <a:p>
                      <a:r>
                        <a:rPr kumimoji="1" lang="en-US" altLang="ja-JP" sz="1400" dirty="0">
                          <a:latin typeface="M+ 1mn" panose="020B0509020204020204" pitchFamily="49" charset="-128"/>
                          <a:ea typeface="M+ 1mn" panose="020B0509020204020204" pitchFamily="49" charset="-128"/>
                        </a:rPr>
                        <a:t>padding</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枠線の内側の余白を設定します。</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padding: 10px; </a:t>
                      </a:r>
                    </a:p>
                  </a:txBody>
                  <a:tcPr anchor="ctr"/>
                </a:tc>
                <a:extLst>
                  <a:ext uri="{0D108BD9-81ED-4DB2-BD59-A6C34878D82A}">
                    <a16:rowId xmlns:a16="http://schemas.microsoft.com/office/drawing/2014/main" val="1976516289"/>
                  </a:ext>
                </a:extLst>
              </a:tr>
            </a:tbl>
          </a:graphicData>
        </a:graphic>
      </p:graphicFrame>
      <p:sp>
        <p:nvSpPr>
          <p:cNvPr id="2" name="タイトル 1"/>
          <p:cNvSpPr>
            <a:spLocks noGrp="1"/>
          </p:cNvSpPr>
          <p:nvPr>
            <p:ph type="title"/>
          </p:nvPr>
        </p:nvSpPr>
        <p:spPr/>
        <p:txBody>
          <a:bodyPr>
            <a:normAutofit/>
          </a:bodyPr>
          <a:lstStyle/>
          <a:p>
            <a:r>
              <a:rPr lang="ja-JP" altLang="en-US" dirty="0"/>
              <a:t>プロパティの種類</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72</a:t>
            </a:fld>
            <a:endParaRPr kumimoji="1" lang="ja-JP" altLang="en-US" dirty="0"/>
          </a:p>
        </p:txBody>
      </p:sp>
    </p:spTree>
    <p:extLst>
      <p:ext uri="{BB962C8B-B14F-4D97-AF65-F5344CB8AC3E}">
        <p14:creationId xmlns:p14="http://schemas.microsoft.com/office/powerpoint/2010/main" val="1884022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プロパティの種類</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margin</a:t>
            </a:r>
            <a:r>
              <a:rPr kumimoji="1" lang="ja-JP" altLang="en-US" dirty="0"/>
              <a:t>と</a:t>
            </a:r>
            <a:r>
              <a:rPr kumimoji="1" lang="en-US" altLang="ja-JP" dirty="0"/>
              <a:t>padding</a:t>
            </a:r>
          </a:p>
          <a:p>
            <a:pPr lvl="1"/>
            <a:r>
              <a:rPr lang="ja-JP" altLang="en-US" dirty="0"/>
              <a:t>どちらも余白の幅を指定</a:t>
            </a:r>
            <a:r>
              <a:rPr lang="ja-JP" altLang="en-US"/>
              <a:t>するプロパティです。</a:t>
            </a:r>
            <a:endParaRPr lang="en-US" altLang="ja-JP" dirty="0"/>
          </a:p>
          <a:p>
            <a:pPr lvl="1"/>
            <a:r>
              <a:rPr kumimoji="1" lang="en-US" altLang="ja-JP" dirty="0"/>
              <a:t>margin</a:t>
            </a:r>
            <a:r>
              <a:rPr kumimoji="1" lang="ja-JP" altLang="en-US" dirty="0"/>
              <a:t>は</a:t>
            </a:r>
            <a:r>
              <a:rPr kumimoji="1" lang="en-US" altLang="ja-JP" dirty="0"/>
              <a:t>border(</a:t>
            </a:r>
            <a:r>
              <a:rPr kumimoji="1" lang="ja-JP" altLang="en-US" dirty="0"/>
              <a:t>枠線</a:t>
            </a:r>
            <a:r>
              <a:rPr kumimoji="1" lang="en-US" altLang="ja-JP" dirty="0"/>
              <a:t>)</a:t>
            </a:r>
            <a:r>
              <a:rPr kumimoji="1" lang="ja-JP" altLang="en-US" dirty="0"/>
              <a:t>の外側</a:t>
            </a:r>
            <a:r>
              <a:rPr kumimoji="1" lang="ja-JP" altLang="en-US"/>
              <a:t>の余白です。</a:t>
            </a:r>
            <a:endParaRPr kumimoji="1" lang="en-US" altLang="ja-JP" dirty="0"/>
          </a:p>
          <a:p>
            <a:pPr lvl="1"/>
            <a:r>
              <a:rPr lang="en-US" altLang="ja-JP" dirty="0"/>
              <a:t>padding</a:t>
            </a:r>
            <a:r>
              <a:rPr lang="ja-JP" altLang="en-US" dirty="0"/>
              <a:t>は</a:t>
            </a:r>
            <a:r>
              <a:rPr lang="en-US" altLang="ja-JP" dirty="0"/>
              <a:t>border</a:t>
            </a:r>
            <a:r>
              <a:rPr lang="ja-JP" altLang="en-US" dirty="0"/>
              <a:t>の内側</a:t>
            </a:r>
            <a:r>
              <a:rPr lang="ja-JP" altLang="en-US"/>
              <a:t>の余白です。</a:t>
            </a:r>
            <a:endParaRPr kumimoji="1" lang="en-US" altLang="ja-JP" dirty="0"/>
          </a:p>
        </p:txBody>
      </p:sp>
      <p:sp>
        <p:nvSpPr>
          <p:cNvPr id="4" name="テキスト プレースホルダー 3"/>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5" name="スライド番号プレースホルダー 4"/>
          <p:cNvSpPr>
            <a:spLocks noGrp="1"/>
          </p:cNvSpPr>
          <p:nvPr>
            <p:ph type="sldNum" sz="quarter" idx="12"/>
          </p:nvPr>
        </p:nvSpPr>
        <p:spPr/>
        <p:txBody>
          <a:bodyPr/>
          <a:lstStyle/>
          <a:p>
            <a:fld id="{9E0D9298-421E-4926-815D-31B4285E3528}" type="slidenum">
              <a:rPr kumimoji="1" lang="ja-JP" altLang="en-US" smtClean="0"/>
              <a:pPr/>
              <a:t>73</a:t>
            </a:fld>
            <a:endParaRPr kumimoji="1" lang="ja-JP" altLang="en-US" dirty="0"/>
          </a:p>
        </p:txBody>
      </p:sp>
      <p:grpSp>
        <p:nvGrpSpPr>
          <p:cNvPr id="18" name="グループ化 17"/>
          <p:cNvGrpSpPr/>
          <p:nvPr/>
        </p:nvGrpSpPr>
        <p:grpSpPr>
          <a:xfrm>
            <a:off x="1320268" y="3140968"/>
            <a:ext cx="5927399" cy="2664296"/>
            <a:chOff x="228777" y="2852936"/>
            <a:chExt cx="5927399" cy="2664296"/>
          </a:xfrm>
        </p:grpSpPr>
        <p:sp>
          <p:nvSpPr>
            <p:cNvPr id="6" name="正方形/長方形 5"/>
            <p:cNvSpPr/>
            <p:nvPr/>
          </p:nvSpPr>
          <p:spPr>
            <a:xfrm>
              <a:off x="755576" y="2852936"/>
              <a:ext cx="5400600" cy="2664296"/>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7" name="正方形/長方形 6"/>
            <p:cNvSpPr/>
            <p:nvPr/>
          </p:nvSpPr>
          <p:spPr>
            <a:xfrm>
              <a:off x="1187624" y="3284984"/>
              <a:ext cx="4536504" cy="1800200"/>
            </a:xfrm>
            <a:prstGeom prst="rect">
              <a:avLst/>
            </a:prstGeom>
            <a:solidFill>
              <a:srgbClr val="FFFFCC"/>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9" name="正方形/長方形 8"/>
            <p:cNvSpPr/>
            <p:nvPr/>
          </p:nvSpPr>
          <p:spPr>
            <a:xfrm>
              <a:off x="1619672" y="3694523"/>
              <a:ext cx="3744416" cy="981122"/>
            </a:xfrm>
            <a:prstGeom prst="rect">
              <a:avLst/>
            </a:prstGeom>
            <a:no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8" name="矢印: 左右 7"/>
            <p:cNvSpPr/>
            <p:nvPr/>
          </p:nvSpPr>
          <p:spPr>
            <a:xfrm>
              <a:off x="755576" y="3573016"/>
              <a:ext cx="432048" cy="216024"/>
            </a:xfrm>
            <a:prstGeom prst="leftRightArrow">
              <a:avLst/>
            </a:prstGeom>
            <a:solidFill>
              <a:srgbClr val="FF5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3" name="矢印: 左右 12"/>
            <p:cNvSpPr/>
            <p:nvPr/>
          </p:nvSpPr>
          <p:spPr>
            <a:xfrm>
              <a:off x="1187624" y="3573016"/>
              <a:ext cx="432048" cy="216024"/>
            </a:xfrm>
            <a:prstGeom prst="leftRightArrow">
              <a:avLst/>
            </a:prstGeom>
            <a:solidFill>
              <a:srgbClr val="00B050"/>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メイリオ" panose="020B0604030504040204" pitchFamily="50" charset="-128"/>
              </a:endParaRPr>
            </a:p>
          </p:txBody>
        </p:sp>
        <p:sp>
          <p:nvSpPr>
            <p:cNvPr id="12" name="テキスト ボックス 11"/>
            <p:cNvSpPr txBox="1"/>
            <p:nvPr/>
          </p:nvSpPr>
          <p:spPr>
            <a:xfrm>
              <a:off x="3132711" y="2915652"/>
              <a:ext cx="646331" cy="369332"/>
            </a:xfrm>
            <a:prstGeom prst="rect">
              <a:avLst/>
            </a:prstGeom>
            <a:noFill/>
          </p:spPr>
          <p:txBody>
            <a:bodyPr wrap="none" rtlCol="0">
              <a:spAutoFit/>
            </a:bodyPr>
            <a:lstStyle/>
            <a:p>
              <a:r>
                <a:rPr kumimoji="1" lang="ja-JP" altLang="en-US" dirty="0">
                  <a:latin typeface="メイリオ" panose="020B0604030504040204" pitchFamily="50" charset="-128"/>
                </a:rPr>
                <a:t>要素</a:t>
              </a:r>
            </a:p>
          </p:txBody>
        </p:sp>
        <p:sp>
          <p:nvSpPr>
            <p:cNvPr id="15" name="テキスト ボックス 14"/>
            <p:cNvSpPr txBox="1"/>
            <p:nvPr/>
          </p:nvSpPr>
          <p:spPr>
            <a:xfrm>
              <a:off x="1753182" y="3866825"/>
              <a:ext cx="3491518" cy="646331"/>
            </a:xfrm>
            <a:prstGeom prst="rect">
              <a:avLst/>
            </a:prstGeom>
            <a:noFill/>
          </p:spPr>
          <p:txBody>
            <a:bodyPr wrap="square" rtlCol="0">
              <a:spAutoFit/>
            </a:bodyPr>
            <a:lstStyle/>
            <a:p>
              <a:r>
                <a:rPr kumimoji="1" lang="ja-JP" altLang="en-US" spc="300" dirty="0" err="1">
                  <a:latin typeface="メイリオ" panose="020B0604030504040204" pitchFamily="50" charset="-128"/>
                </a:rPr>
                <a:t>内容</a:t>
              </a:r>
              <a:r>
                <a:rPr lang="ja-JP" altLang="en-US" spc="300" dirty="0" err="1">
                  <a:latin typeface="メイリオ" panose="020B0604030504040204" pitchFamily="50" charset="-128"/>
                </a:rPr>
                <a:t>内容</a:t>
              </a:r>
              <a:r>
                <a:rPr lang="ja-JP" altLang="en-US" spc="300" dirty="0">
                  <a:latin typeface="メイリオ" panose="020B0604030504040204" pitchFamily="50" charset="-128"/>
                </a:rPr>
                <a:t>内容内容内容内容</a:t>
              </a:r>
              <a:endParaRPr lang="en-US" altLang="ja-JP" spc="300" dirty="0">
                <a:latin typeface="メイリオ" panose="020B0604030504040204" pitchFamily="50" charset="-128"/>
              </a:endParaRPr>
            </a:p>
            <a:p>
              <a:r>
                <a:rPr lang="ja-JP" altLang="en-US" spc="300" dirty="0" err="1">
                  <a:latin typeface="メイリオ" panose="020B0604030504040204" pitchFamily="50" charset="-128"/>
                </a:rPr>
                <a:t>内容内容</a:t>
              </a:r>
              <a:r>
                <a:rPr lang="ja-JP" altLang="en-US" spc="300" dirty="0">
                  <a:latin typeface="メイリオ" panose="020B0604030504040204" pitchFamily="50" charset="-128"/>
                </a:rPr>
                <a:t>内容内容内容内容</a:t>
              </a:r>
              <a:endParaRPr kumimoji="1" lang="ja-JP" altLang="en-US" spc="300" dirty="0">
                <a:latin typeface="メイリオ" panose="020B0604030504040204" pitchFamily="50" charset="-128"/>
              </a:endParaRPr>
            </a:p>
          </p:txBody>
        </p:sp>
        <p:sp>
          <p:nvSpPr>
            <p:cNvPr id="16" name="テキスト ボックス 15"/>
            <p:cNvSpPr txBox="1"/>
            <p:nvPr/>
          </p:nvSpPr>
          <p:spPr>
            <a:xfrm>
              <a:off x="228777" y="3275692"/>
              <a:ext cx="970137" cy="369332"/>
            </a:xfrm>
            <a:prstGeom prst="rect">
              <a:avLst/>
            </a:prstGeom>
            <a:noFill/>
          </p:spPr>
          <p:txBody>
            <a:bodyPr wrap="none" rtlCol="0">
              <a:spAutoFit/>
            </a:bodyPr>
            <a:lstStyle/>
            <a:p>
              <a:r>
                <a:rPr lang="en-US" altLang="ja-JP" dirty="0">
                  <a:solidFill>
                    <a:srgbClr val="FF5050"/>
                  </a:solidFill>
                  <a:latin typeface="+mn-ea"/>
                </a:rPr>
                <a:t>margin</a:t>
              </a:r>
              <a:endParaRPr kumimoji="1" lang="ja-JP" altLang="en-US" dirty="0">
                <a:solidFill>
                  <a:srgbClr val="FF5050"/>
                </a:solidFill>
                <a:latin typeface="+mn-ea"/>
              </a:endParaRPr>
            </a:p>
          </p:txBody>
        </p:sp>
        <p:sp>
          <p:nvSpPr>
            <p:cNvPr id="17" name="テキスト ボックス 16"/>
            <p:cNvSpPr txBox="1"/>
            <p:nvPr/>
          </p:nvSpPr>
          <p:spPr>
            <a:xfrm>
              <a:off x="1173536" y="3273574"/>
              <a:ext cx="1083951" cy="369332"/>
            </a:xfrm>
            <a:prstGeom prst="rect">
              <a:avLst/>
            </a:prstGeom>
            <a:noFill/>
          </p:spPr>
          <p:txBody>
            <a:bodyPr wrap="none" rtlCol="0">
              <a:spAutoFit/>
            </a:bodyPr>
            <a:lstStyle/>
            <a:p>
              <a:r>
                <a:rPr lang="en-US" altLang="ja-JP" dirty="0">
                  <a:solidFill>
                    <a:srgbClr val="00B050"/>
                  </a:solidFill>
                  <a:latin typeface="+mn-ea"/>
                </a:rPr>
                <a:t>padding</a:t>
              </a:r>
              <a:endParaRPr kumimoji="1" lang="ja-JP" altLang="en-US" dirty="0">
                <a:solidFill>
                  <a:srgbClr val="00B050"/>
                </a:solidFill>
                <a:latin typeface="+mn-ea"/>
              </a:endParaRPr>
            </a:p>
          </p:txBody>
        </p:sp>
      </p:grpSp>
    </p:spTree>
    <p:extLst>
      <p:ext uri="{BB962C8B-B14F-4D97-AF65-F5344CB8AC3E}">
        <p14:creationId xmlns:p14="http://schemas.microsoft.com/office/powerpoint/2010/main" val="4073422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実習②</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74</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3</a:t>
            </a:r>
            <a:r>
              <a:rPr lang="ja-JP" altLang="en-US" dirty="0"/>
              <a:t>章</a:t>
            </a:r>
            <a:r>
              <a:rPr lang="en-US" altLang="ja-JP" dirty="0"/>
              <a:t> CSS</a:t>
            </a:r>
            <a:r>
              <a:rPr lang="ja-JP" altLang="en-US" dirty="0"/>
              <a:t>入門</a:t>
            </a:r>
            <a:endParaRPr kumimoji="1" lang="ja-JP" altLang="en-US" dirty="0"/>
          </a:p>
        </p:txBody>
      </p:sp>
    </p:spTree>
    <p:extLst>
      <p:ext uri="{BB962C8B-B14F-4D97-AF65-F5344CB8AC3E}">
        <p14:creationId xmlns:p14="http://schemas.microsoft.com/office/powerpoint/2010/main" val="3080936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サイズや位置を指定するプロパティ</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style</a:t>
            </a:r>
            <a:r>
              <a:rPr lang="en-US" altLang="ja-JP"/>
              <a:t>.css</a:t>
            </a:r>
            <a:r>
              <a:rPr lang="ja-JP" altLang="en-US"/>
              <a:t>に以下のコードを追記して下さい。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75</a:t>
            </a:fld>
            <a:endParaRPr kumimoji="1" lang="ja-JP" altLang="en-US" dirty="0"/>
          </a:p>
        </p:txBody>
      </p:sp>
      <p:sp>
        <p:nvSpPr>
          <p:cNvPr id="11" name="正方形/長方形 10">
            <a:extLst>
              <a:ext uri="{FF2B5EF4-FFF2-40B4-BE49-F238E27FC236}">
                <a16:creationId xmlns:a16="http://schemas.microsoft.com/office/drawing/2014/main" id="{54997FCA-1E03-4BDA-8F0B-59A19E508202}"/>
              </a:ext>
            </a:extLst>
          </p:cNvPr>
          <p:cNvSpPr/>
          <p:nvPr/>
        </p:nvSpPr>
        <p:spPr>
          <a:xfrm>
            <a:off x="1043608" y="1988840"/>
            <a:ext cx="7381854" cy="183306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img {</a:t>
            </a:r>
          </a:p>
          <a:p>
            <a:r>
              <a:rPr lang="en-US" altLang="ja-JP">
                <a:latin typeface="M+ 1mn" panose="020B0509020204020204" pitchFamily="49" charset="-128"/>
                <a:ea typeface="M+ 1mn" panose="020B0509020204020204" pitchFamily="49" charset="-128"/>
              </a:rPr>
              <a:t>    width: 30%;</a:t>
            </a:r>
          </a:p>
          <a:p>
            <a:r>
              <a:rPr lang="en-US" altLang="ja-JP">
                <a:latin typeface="M+ 1mn" panose="020B0509020204020204" pitchFamily="49" charset="-128"/>
                <a:ea typeface="M+ 1mn" panose="020B0509020204020204" pitchFamily="49" charset="-128"/>
              </a:rPr>
              <a:t>    border: solid 3px #0000ff;</a:t>
            </a:r>
          </a:p>
          <a:p>
            <a:r>
              <a:rPr lang="en-US" altLang="ja-JP">
                <a:latin typeface="M+ 1mn" panose="020B0509020204020204" pitchFamily="49" charset="-128"/>
                <a:ea typeface="M+ 1mn" panose="020B0509020204020204" pitchFamily="49" charset="-128"/>
              </a:rPr>
              <a:t>    margin: 10px;</a:t>
            </a:r>
          </a:p>
          <a:p>
            <a:r>
              <a:rPr lang="en-US" altLang="ja-JP">
                <a:latin typeface="M+ 1mn" panose="020B0509020204020204" pitchFamily="49" charset="-128"/>
                <a:ea typeface="M+ 1mn" panose="020B0509020204020204" pitchFamily="49" charset="-128"/>
              </a:rPr>
              <a:t>    padding: 20px;</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4925292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サイズや位置を指定するプロパティ</a:t>
            </a:r>
          </a:p>
        </p:txBody>
      </p:sp>
      <p:sp>
        <p:nvSpPr>
          <p:cNvPr id="5" name="コンテンツ プレースホルダー 4"/>
          <p:cNvSpPr>
            <a:spLocks noGrp="1"/>
          </p:cNvSpPr>
          <p:nvPr>
            <p:ph idx="1"/>
          </p:nvPr>
        </p:nvSpPr>
        <p:spPr/>
        <p:txBody>
          <a:bodyPr/>
          <a:lstStyle/>
          <a:p>
            <a:r>
              <a:rPr lang="ja-JP" altLang="en-US" dirty="0"/>
              <a:t>実行結果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3</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76</a:t>
            </a:fld>
            <a:endParaRPr kumimoji="1" lang="ja-JP" altLang="en-US" dirty="0"/>
          </a:p>
        </p:txBody>
      </p:sp>
      <p:pic>
        <p:nvPicPr>
          <p:cNvPr id="9" name="図 8">
            <a:extLst>
              <a:ext uri="{FF2B5EF4-FFF2-40B4-BE49-F238E27FC236}">
                <a16:creationId xmlns:a16="http://schemas.microsoft.com/office/drawing/2014/main" id="{58DBB06C-CA98-42DF-AAE4-B2A5549B1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03587"/>
            <a:ext cx="2941575" cy="3840813"/>
          </a:xfrm>
          <a:prstGeom prst="rect">
            <a:avLst/>
          </a:prstGeom>
          <a:ln>
            <a:solidFill>
              <a:schemeClr val="bg1">
                <a:lumMod val="75000"/>
              </a:schemeClr>
            </a:solidFill>
          </a:ln>
        </p:spPr>
      </p:pic>
    </p:spTree>
    <p:extLst>
      <p:ext uri="{BB962C8B-B14F-4D97-AF65-F5344CB8AC3E}">
        <p14:creationId xmlns:p14="http://schemas.microsoft.com/office/powerpoint/2010/main" val="3145191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4</a:t>
            </a:r>
            <a:r>
              <a:rPr lang="ja-JP" altLang="en-US" dirty="0"/>
              <a:t>章 </a:t>
            </a:r>
            <a:r>
              <a:rPr lang="en-US" altLang="ja-JP" dirty="0"/>
              <a:t>JavaScript</a:t>
            </a:r>
            <a:r>
              <a:rPr lang="ja-JP" altLang="en-US" dirty="0"/>
              <a:t>入門</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77</a:t>
            </a:fld>
            <a:endParaRPr kumimoji="1" lang="ja-JP" altLang="en-US" dirty="0"/>
          </a:p>
        </p:txBody>
      </p:sp>
    </p:spTree>
    <p:extLst>
      <p:ext uri="{BB962C8B-B14F-4D97-AF65-F5344CB8AC3E}">
        <p14:creationId xmlns:p14="http://schemas.microsoft.com/office/powerpoint/2010/main" val="28836112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JavaScript</a:t>
            </a:r>
            <a:r>
              <a:rPr lang="ja-JP" altLang="en-US" dirty="0"/>
              <a:t>の書き方</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78</a:t>
            </a:fld>
            <a:endParaRPr kumimoji="1" lang="ja-JP" altLang="en-US" dirty="0"/>
          </a:p>
        </p:txBody>
      </p:sp>
      <p:sp>
        <p:nvSpPr>
          <p:cNvPr id="7" name="コンテンツ プレースホルダー 6"/>
          <p:cNvSpPr>
            <a:spLocks noGrp="1"/>
          </p:cNvSpPr>
          <p:nvPr>
            <p:ph sz="quarter" idx="17"/>
          </p:nvPr>
        </p:nvSpPr>
        <p:spPr/>
        <p:txBody>
          <a:bodyPr>
            <a:normAutofit/>
          </a:bodyPr>
          <a:lstStyle/>
          <a:p>
            <a:r>
              <a:rPr lang="ja-JP" altLang="en-US" dirty="0"/>
              <a:t>第</a:t>
            </a:r>
            <a:r>
              <a:rPr lang="en-US" altLang="ja-JP" dirty="0"/>
              <a:t>4</a:t>
            </a:r>
            <a:r>
              <a:rPr lang="ja-JP" altLang="en-US" dirty="0"/>
              <a:t>章 </a:t>
            </a:r>
            <a:r>
              <a:rPr lang="en-US" altLang="ja-JP" dirty="0"/>
              <a:t>JavaScript</a:t>
            </a:r>
            <a:r>
              <a:rPr lang="ja-JP" altLang="en-US" dirty="0"/>
              <a:t>入門</a:t>
            </a:r>
          </a:p>
        </p:txBody>
      </p:sp>
    </p:spTree>
    <p:extLst>
      <p:ext uri="{BB962C8B-B14F-4D97-AF65-F5344CB8AC3E}">
        <p14:creationId xmlns:p14="http://schemas.microsoft.com/office/powerpoint/2010/main" val="165248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a:t>■ </a:t>
            </a:r>
            <a:r>
              <a:rPr lang="en-US" altLang="ja-JP"/>
              <a:t>script</a:t>
            </a:r>
            <a:r>
              <a:rPr lang="ja-JP" altLang="en-US" dirty="0"/>
              <a:t>タグの中</a:t>
            </a:r>
            <a:r>
              <a:rPr lang="ja-JP" altLang="en-US"/>
              <a:t>に記述（本書での記述方法）</a:t>
            </a:r>
            <a:endParaRPr lang="en-US" altLang="ja-JP" dirty="0"/>
          </a:p>
          <a:p>
            <a:endParaRPr lang="en-US" altLang="ja-JP" dirty="0"/>
          </a:p>
          <a:p>
            <a:endParaRPr lang="en-US" altLang="ja-JP" dirty="0"/>
          </a:p>
          <a:p>
            <a:endParaRPr lang="en-US" altLang="ja-JP" dirty="0"/>
          </a:p>
          <a:p>
            <a:r>
              <a:rPr lang="ja-JP" altLang="en-US"/>
              <a:t>■ 外部</a:t>
            </a:r>
            <a:r>
              <a:rPr lang="ja-JP" altLang="en-US" dirty="0"/>
              <a:t>ファイル</a:t>
            </a:r>
            <a:r>
              <a:rPr lang="ja-JP" altLang="en-US"/>
              <a:t>に記述</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79</a:t>
            </a:fld>
            <a:endParaRPr kumimoji="1" lang="ja-JP" altLang="en-US" dirty="0"/>
          </a:p>
        </p:txBody>
      </p:sp>
      <p:sp>
        <p:nvSpPr>
          <p:cNvPr id="10" name="正方形/長方形 9">
            <a:extLst>
              <a:ext uri="{FF2B5EF4-FFF2-40B4-BE49-F238E27FC236}">
                <a16:creationId xmlns:a16="http://schemas.microsoft.com/office/drawing/2014/main" id="{B359A9F6-261B-4FA1-8CDC-794380D160A5}"/>
              </a:ext>
            </a:extLst>
          </p:cNvPr>
          <p:cNvSpPr/>
          <p:nvPr/>
        </p:nvSpPr>
        <p:spPr>
          <a:xfrm>
            <a:off x="1043608" y="1268760"/>
            <a:ext cx="7381854" cy="1040979"/>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&lt;script&gt;</a:t>
            </a:r>
          </a:p>
          <a:p>
            <a:r>
              <a:rPr lang="en-US" altLang="ja-JP">
                <a:latin typeface="M+ 1mn" panose="020B0509020204020204" pitchFamily="49" charset="-128"/>
                <a:ea typeface="M+ 1mn" panose="020B0509020204020204" pitchFamily="49" charset="-128"/>
              </a:rPr>
              <a:t>    alert("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a:t>
            </a:r>
          </a:p>
          <a:p>
            <a:r>
              <a:rPr lang="en-US" altLang="ja-JP">
                <a:latin typeface="M+ 1mn" panose="020B0509020204020204" pitchFamily="49" charset="-128"/>
                <a:ea typeface="M+ 1mn" panose="020B0509020204020204" pitchFamily="49" charset="-128"/>
              </a:rPr>
              <a:t>&lt;/script&gt;</a:t>
            </a:r>
            <a:endParaRPr lang="en-US" altLang="ja-JP" dirty="0">
              <a:latin typeface="M+ 1mn" panose="020B0509020204020204" pitchFamily="49" charset="-128"/>
              <a:ea typeface="M+ 1mn" panose="020B0509020204020204" pitchFamily="49" charset="-128"/>
            </a:endParaRPr>
          </a:p>
        </p:txBody>
      </p:sp>
      <p:sp>
        <p:nvSpPr>
          <p:cNvPr id="11" name="正方形/長方形 10">
            <a:extLst>
              <a:ext uri="{FF2B5EF4-FFF2-40B4-BE49-F238E27FC236}">
                <a16:creationId xmlns:a16="http://schemas.microsoft.com/office/drawing/2014/main" id="{5503F5AB-1425-4F0B-AF69-D858D4F3F287}"/>
              </a:ext>
            </a:extLst>
          </p:cNvPr>
          <p:cNvSpPr/>
          <p:nvPr/>
        </p:nvSpPr>
        <p:spPr>
          <a:xfrm>
            <a:off x="1044319" y="3717032"/>
            <a:ext cx="7381854"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&lt;script src="JavaScript</a:t>
            </a:r>
            <a:r>
              <a:rPr lang="ja-JP" altLang="en-US">
                <a:latin typeface="M+ 1mn" panose="020B0509020204020204" pitchFamily="49" charset="-128"/>
                <a:ea typeface="M+ 1mn" panose="020B0509020204020204" pitchFamily="49" charset="-128"/>
              </a:rPr>
              <a:t>ファイルのパス</a:t>
            </a:r>
            <a:r>
              <a:rPr lang="en-US" altLang="ja-JP">
                <a:latin typeface="M+ 1mn" panose="020B0509020204020204" pitchFamily="49" charset="-128"/>
                <a:ea typeface="M+ 1mn" panose="020B0509020204020204" pitchFamily="49" charset="-128"/>
              </a:rPr>
              <a:t>"&gt;&lt;/script&gt;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52350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Monaca </a:t>
            </a:r>
            <a:r>
              <a:rPr lang="ja-JP" altLang="en-US" dirty="0"/>
              <a:t>のアカウント登録</a:t>
            </a:r>
          </a:p>
        </p:txBody>
      </p:sp>
      <p:sp>
        <p:nvSpPr>
          <p:cNvPr id="9" name="コンテンツ プレースホルダー 8"/>
          <p:cNvSpPr>
            <a:spLocks noGrp="1"/>
          </p:cNvSpPr>
          <p:nvPr>
            <p:ph idx="1"/>
          </p:nvPr>
        </p:nvSpPr>
        <p:spPr/>
        <p:txBody>
          <a:bodyPr/>
          <a:lstStyle/>
          <a:p>
            <a:pPr marL="0" indent="0">
              <a:buNone/>
            </a:pPr>
            <a:r>
              <a:rPr lang="en-US" altLang="ja-JP" b="1" dirty="0"/>
              <a:t>1.</a:t>
            </a:r>
            <a:r>
              <a:rPr lang="ja-JP" altLang="en-US" b="1"/>
              <a:t>教育版</a:t>
            </a:r>
            <a:r>
              <a:rPr lang="ja-JP" altLang="en-US"/>
              <a:t>公式</a:t>
            </a:r>
            <a:r>
              <a:rPr lang="ja-JP" altLang="en-US" dirty="0"/>
              <a:t>サイト </a:t>
            </a:r>
            <a:r>
              <a:rPr lang="en-US" altLang="ja-JP" dirty="0"/>
              <a:t>URL </a:t>
            </a:r>
            <a:r>
              <a:rPr lang="ja-JP" altLang="en-US" dirty="0"/>
              <a:t>にアクセス</a:t>
            </a:r>
          </a:p>
          <a:p>
            <a:pPr marL="457200" lvl="1" indent="0">
              <a:buNone/>
            </a:pPr>
            <a:r>
              <a:rPr lang="en-US" altLang="ja-JP" u="sng" dirty="0"/>
              <a:t>https://</a:t>
            </a:r>
            <a:r>
              <a:rPr lang="en-US" altLang="ja-JP" u="sng" dirty="0" err="1"/>
              <a:t>edu.monaca.io</a:t>
            </a:r>
            <a:r>
              <a:rPr lang="en-US" altLang="ja-JP" u="sng"/>
              <a:t>/</a:t>
            </a:r>
          </a:p>
          <a:p>
            <a:pPr marL="0" indent="0">
              <a:buNone/>
            </a:pPr>
            <a:r>
              <a:rPr lang="en-US" altLang="ja-JP" b="1"/>
              <a:t>2.</a:t>
            </a:r>
            <a:r>
              <a:rPr lang="ja-JP" altLang="en-US" b="1"/>
              <a:t>アカウント作成を選択</a:t>
            </a:r>
            <a:endParaRPr lang="en-US" altLang="ja-JP" u="sng" dirty="0"/>
          </a:p>
        </p:txBody>
      </p:sp>
      <p:sp>
        <p:nvSpPr>
          <p:cNvPr id="3" name="テキスト プレースホルダー 2"/>
          <p:cNvSpPr>
            <a:spLocks noGrp="1"/>
          </p:cNvSpPr>
          <p:nvPr>
            <p:ph type="body" sz="quarter" idx="10"/>
          </p:nvPr>
        </p:nvSpPr>
        <p:spPr/>
        <p:txBody>
          <a:bodyPr>
            <a:normAutofit/>
          </a:bodyPr>
          <a:lstStyle/>
          <a:p>
            <a:r>
              <a:rPr kumimoji="1" lang="ja-JP" altLang="en-US" dirty="0"/>
              <a:t>第</a:t>
            </a:r>
            <a:r>
              <a:rPr kumimoji="1" lang="en-US" altLang="ja-JP" dirty="0"/>
              <a:t>1</a:t>
            </a:r>
            <a:r>
              <a:rPr kumimoji="1" lang="ja-JP" altLang="en-US" dirty="0"/>
              <a:t>章</a:t>
            </a:r>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a:t>
            </a:fld>
            <a:endParaRPr kumimoji="1" lang="ja-JP" altLang="en-US" dirty="0"/>
          </a:p>
        </p:txBody>
      </p:sp>
      <p:pic>
        <p:nvPicPr>
          <p:cNvPr id="6" name="図 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247A9BC-3D54-A927-3409-E1725E4DC7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598" y="2774370"/>
            <a:ext cx="6571534" cy="3462941"/>
          </a:xfrm>
          <a:prstGeom prst="rect">
            <a:avLst/>
          </a:prstGeom>
        </p:spPr>
      </p:pic>
      <p:sp>
        <p:nvSpPr>
          <p:cNvPr id="7" name="四角形: 角を丸くする 6">
            <a:extLst>
              <a:ext uri="{FF2B5EF4-FFF2-40B4-BE49-F238E27FC236}">
                <a16:creationId xmlns:a16="http://schemas.microsoft.com/office/drawing/2014/main" id="{66FE5A3D-31C3-8418-D4C0-19712EDEE008}"/>
              </a:ext>
            </a:extLst>
          </p:cNvPr>
          <p:cNvSpPr/>
          <p:nvPr/>
        </p:nvSpPr>
        <p:spPr>
          <a:xfrm>
            <a:off x="6716332" y="2762255"/>
            <a:ext cx="792088" cy="281474"/>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760609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書き方のルール</a:t>
            </a:r>
            <a:endParaRPr lang="en-US" altLang="ja-JP" dirty="0"/>
          </a:p>
          <a:p>
            <a:pPr lvl="1"/>
            <a:r>
              <a:rPr lang="ja-JP" altLang="en-US" dirty="0"/>
              <a:t>基本的に半角の英数字と記号のみ</a:t>
            </a:r>
            <a:r>
              <a:rPr lang="ja-JP" altLang="en-US"/>
              <a:t>を使用します。</a:t>
            </a:r>
            <a:endParaRPr lang="ja-JP" altLang="en-US" dirty="0"/>
          </a:p>
          <a:p>
            <a:pPr lvl="2"/>
            <a:r>
              <a:rPr lang="ja-JP" altLang="en-US" dirty="0"/>
              <a:t>「</a:t>
            </a:r>
            <a:r>
              <a:rPr lang="en-US" altLang="ja-JP" dirty="0"/>
              <a:t>'</a:t>
            </a:r>
            <a:r>
              <a:rPr lang="ja-JP" altLang="en-US" dirty="0"/>
              <a:t>」か「</a:t>
            </a:r>
            <a:r>
              <a:rPr lang="en-US" altLang="ja-JP" dirty="0"/>
              <a:t>"</a:t>
            </a:r>
            <a:r>
              <a:rPr lang="ja-JP" altLang="en-US" dirty="0"/>
              <a:t>」で括れば全角文字も</a:t>
            </a:r>
            <a:r>
              <a:rPr lang="ja-JP" altLang="en-US"/>
              <a:t>利用可能です。</a:t>
            </a:r>
            <a:endParaRPr lang="ja-JP" altLang="en-US" dirty="0"/>
          </a:p>
          <a:p>
            <a:pPr lvl="1"/>
            <a:r>
              <a:rPr lang="ja-JP" altLang="en-US" dirty="0"/>
              <a:t>大文字と小文字は別の文字と</a:t>
            </a:r>
            <a:r>
              <a:rPr lang="ja-JP" altLang="en-US"/>
              <a:t>して扱われます。</a:t>
            </a:r>
            <a:endParaRPr lang="ja-JP" altLang="en-US" dirty="0"/>
          </a:p>
          <a:p>
            <a:pPr lvl="1"/>
            <a:r>
              <a:rPr lang="ja-JP" altLang="en-US" dirty="0"/>
              <a:t>命令文の末尾には「</a:t>
            </a:r>
            <a:r>
              <a:rPr lang="en-US" altLang="ja-JP" dirty="0"/>
              <a:t>;</a:t>
            </a:r>
            <a:r>
              <a:rPr lang="ja-JP" altLang="en-US" dirty="0"/>
              <a:t>」</a:t>
            </a:r>
            <a:r>
              <a:rPr lang="ja-JP" altLang="en-US"/>
              <a:t>をつけます。</a:t>
            </a:r>
            <a:endParaRPr lang="ja-JP" altLang="en-US" dirty="0"/>
          </a:p>
          <a:p>
            <a:pPr lvl="1"/>
            <a:r>
              <a:rPr lang="ja-JP" altLang="en-US" dirty="0"/>
              <a:t>ひとまとまりの命令群を波かっこ</a:t>
            </a:r>
            <a:r>
              <a:rPr lang="en-US" altLang="ja-JP" dirty="0"/>
              <a:t>{ } </a:t>
            </a:r>
            <a:r>
              <a:rPr lang="ja-JP" altLang="en-US"/>
              <a:t>で囲みます。</a:t>
            </a:r>
            <a:endParaRPr lang="en-US" altLang="ja-JP" dirty="0"/>
          </a:p>
          <a:p>
            <a:pPr lvl="2"/>
            <a:r>
              <a:rPr lang="ja-JP" altLang="en-US" dirty="0"/>
              <a:t>囲まれた範囲をブロック</a:t>
            </a:r>
            <a:r>
              <a:rPr lang="ja-JP" altLang="en-US"/>
              <a:t>と呼びます。</a:t>
            </a:r>
            <a:endParaRPr lang="en-US" altLang="ja-JP" dirty="0"/>
          </a:p>
          <a:p>
            <a:pPr lvl="1"/>
            <a:r>
              <a:rPr lang="ja-JP" altLang="en-US" dirty="0"/>
              <a:t>改行や半角スペースは自由に</a:t>
            </a:r>
            <a:r>
              <a:rPr lang="ja-JP" altLang="en-US"/>
              <a:t>挿入できます。</a:t>
            </a:r>
            <a:endParaRPr lang="ja-JP" altLang="en-US"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80</a:t>
            </a:fld>
            <a:endParaRPr kumimoji="1" lang="ja-JP" altLang="en-US" dirty="0"/>
          </a:p>
        </p:txBody>
      </p:sp>
    </p:spTree>
    <p:extLst>
      <p:ext uri="{BB962C8B-B14F-4D97-AF65-F5344CB8AC3E}">
        <p14:creationId xmlns:p14="http://schemas.microsoft.com/office/powerpoint/2010/main" val="1958189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改行やスペース</a:t>
            </a:r>
            <a:r>
              <a:rPr lang="ja-JP" altLang="en-US"/>
              <a:t>の活用例</a:t>
            </a:r>
            <a:endParaRPr lang="en-US" altLang="ja-JP" dirty="0"/>
          </a:p>
          <a:p>
            <a:pPr lvl="1"/>
            <a:r>
              <a:rPr lang="ja-JP" altLang="en-US"/>
              <a:t>記述例</a:t>
            </a:r>
            <a:r>
              <a:rPr lang="en-US" altLang="ja-JP"/>
              <a:t>A</a:t>
            </a:r>
            <a:r>
              <a:rPr lang="ja-JP" altLang="en-US"/>
              <a:t>：改行とスペースを使わない場合</a:t>
            </a:r>
            <a:endParaRPr lang="en-US" altLang="ja-JP"/>
          </a:p>
          <a:p>
            <a:pPr lvl="1"/>
            <a:endParaRPr lang="en-US" altLang="ja-JP"/>
          </a:p>
          <a:p>
            <a:pPr lvl="1"/>
            <a:endParaRPr lang="en-US" altLang="ja-JP"/>
          </a:p>
          <a:p>
            <a:pPr lvl="1"/>
            <a:r>
              <a:rPr lang="ja-JP" altLang="en-US"/>
              <a:t>記述例</a:t>
            </a:r>
            <a:r>
              <a:rPr lang="en-US" altLang="ja-JP"/>
              <a:t>B</a:t>
            </a:r>
            <a:r>
              <a:rPr lang="ja-JP" altLang="en-US"/>
              <a:t>：改行とスペースを使った場合</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81</a:t>
            </a:fld>
            <a:endParaRPr kumimoji="1" lang="ja-JP" altLang="en-US" dirty="0"/>
          </a:p>
        </p:txBody>
      </p:sp>
      <p:sp>
        <p:nvSpPr>
          <p:cNvPr id="14" name="正方形/長方形 13">
            <a:extLst>
              <a:ext uri="{FF2B5EF4-FFF2-40B4-BE49-F238E27FC236}">
                <a16:creationId xmlns:a16="http://schemas.microsoft.com/office/drawing/2014/main" id="{E0C8FC25-21DE-431F-A1DF-940C3C1C4F45}"/>
              </a:ext>
            </a:extLst>
          </p:cNvPr>
          <p:cNvSpPr/>
          <p:nvPr/>
        </p:nvSpPr>
        <p:spPr>
          <a:xfrm>
            <a:off x="1475656" y="1916832"/>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for(i=0;i&lt;10;i++){alert(i);}</a:t>
            </a:r>
            <a:endParaRPr lang="en-US" altLang="ja-JP" dirty="0">
              <a:latin typeface="M+ 1mn" panose="020B0509020204020204" pitchFamily="49" charset="-128"/>
              <a:ea typeface="M+ 1mn" panose="020B0509020204020204" pitchFamily="49" charset="-128"/>
            </a:endParaRPr>
          </a:p>
        </p:txBody>
      </p:sp>
      <p:sp>
        <p:nvSpPr>
          <p:cNvPr id="16" name="正方形/長方形 15">
            <a:extLst>
              <a:ext uri="{FF2B5EF4-FFF2-40B4-BE49-F238E27FC236}">
                <a16:creationId xmlns:a16="http://schemas.microsoft.com/office/drawing/2014/main" id="{053E4347-0ABD-4AED-8A4F-F02AF20D2487}"/>
              </a:ext>
            </a:extLst>
          </p:cNvPr>
          <p:cNvSpPr/>
          <p:nvPr/>
        </p:nvSpPr>
        <p:spPr>
          <a:xfrm>
            <a:off x="1475656" y="3166337"/>
            <a:ext cx="5307458" cy="1232858"/>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for(i = 0; i &lt; 10; i++) {</a:t>
            </a:r>
          </a:p>
          <a:p>
            <a:r>
              <a:rPr lang="en-US" altLang="ja-JP">
                <a:latin typeface="M+ 1mn" panose="020B0509020204020204" pitchFamily="49" charset="-128"/>
                <a:ea typeface="M+ 1mn" panose="020B0509020204020204" pitchFamily="49" charset="-128"/>
              </a:rPr>
              <a:t>    alert(i);</a:t>
            </a:r>
          </a:p>
          <a:p>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513861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インデントとは</a:t>
            </a:r>
            <a:endParaRPr lang="en-US" altLang="ja-JP" dirty="0"/>
          </a:p>
          <a:p>
            <a:pPr lvl="1"/>
            <a:r>
              <a:rPr lang="ja-JP" altLang="en-US" dirty="0"/>
              <a:t>見やすいように字下げを</a:t>
            </a:r>
            <a:r>
              <a:rPr lang="ja-JP" altLang="en-US"/>
              <a:t>行うことです。</a:t>
            </a:r>
            <a:endParaRPr lang="en-US" altLang="ja-JP" dirty="0"/>
          </a:p>
          <a:p>
            <a:pPr lvl="2"/>
            <a:r>
              <a:rPr lang="ja-JP" altLang="en-US" dirty="0"/>
              <a:t>空白スペースやタブなど</a:t>
            </a:r>
            <a:r>
              <a:rPr lang="ja-JP" altLang="en-US"/>
              <a:t>を用います。</a:t>
            </a:r>
            <a:endParaRPr lang="en-US" altLang="ja-JP" dirty="0"/>
          </a:p>
          <a:p>
            <a:pPr lvl="2"/>
            <a:r>
              <a:rPr lang="ja-JP" altLang="en-US" dirty="0"/>
              <a:t>波かっこの対応関係が一目でわかるよう</a:t>
            </a:r>
            <a:r>
              <a:rPr lang="ja-JP" altLang="en-US"/>
              <a:t>になります。</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82</a:t>
            </a:fld>
            <a:endParaRPr kumimoji="1" lang="ja-JP" altLang="en-US" dirty="0"/>
          </a:p>
        </p:txBody>
      </p:sp>
    </p:spTree>
    <p:extLst>
      <p:ext uri="{BB962C8B-B14F-4D97-AF65-F5344CB8AC3E}">
        <p14:creationId xmlns:p14="http://schemas.microsoft.com/office/powerpoint/2010/main" val="1951919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JavaScript</a:t>
            </a:r>
            <a:r>
              <a:rPr lang="ja-JP" altLang="en-US" dirty="0"/>
              <a:t>の書き方</a:t>
            </a:r>
          </a:p>
        </p:txBody>
      </p:sp>
      <p:sp>
        <p:nvSpPr>
          <p:cNvPr id="5" name="コンテンツ プレースホルダー 4"/>
          <p:cNvSpPr>
            <a:spLocks noGrp="1"/>
          </p:cNvSpPr>
          <p:nvPr>
            <p:ph idx="1"/>
          </p:nvPr>
        </p:nvSpPr>
        <p:spPr/>
        <p:txBody>
          <a:bodyPr/>
          <a:lstStyle/>
          <a:p>
            <a:r>
              <a:rPr lang="ja-JP" altLang="en-US" dirty="0"/>
              <a:t>コメントとは</a:t>
            </a:r>
            <a:endParaRPr lang="en-US" altLang="ja-JP" dirty="0"/>
          </a:p>
          <a:p>
            <a:pPr lvl="1"/>
            <a:r>
              <a:rPr lang="ja-JP" altLang="en-US" dirty="0"/>
              <a:t>メモを書いたり命令を無効化</a:t>
            </a:r>
            <a:r>
              <a:rPr lang="ja-JP" altLang="en-US"/>
              <a:t>したりできます。</a:t>
            </a:r>
            <a:endParaRPr lang="en-US" altLang="ja-JP"/>
          </a:p>
          <a:p>
            <a:pPr lvl="1"/>
            <a:r>
              <a:rPr lang="ja-JP" altLang="en-US"/>
              <a:t>文法：一行コメント</a:t>
            </a:r>
            <a:endParaRPr lang="en-US" altLang="ja-JP"/>
          </a:p>
          <a:p>
            <a:pPr lvl="1"/>
            <a:endParaRPr lang="en-US" altLang="ja-JP"/>
          </a:p>
          <a:p>
            <a:pPr lvl="1"/>
            <a:endParaRPr lang="en-US" altLang="ja-JP"/>
          </a:p>
          <a:p>
            <a:pPr lvl="1"/>
            <a:r>
              <a:rPr lang="ja-JP" altLang="en-US"/>
              <a:t>文法：複数行コメント</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7" name="スライド番号プレースホルダー 6"/>
          <p:cNvSpPr>
            <a:spLocks noGrp="1"/>
          </p:cNvSpPr>
          <p:nvPr>
            <p:ph type="sldNum" sz="quarter" idx="12"/>
          </p:nvPr>
        </p:nvSpPr>
        <p:spPr/>
        <p:txBody>
          <a:bodyPr/>
          <a:lstStyle/>
          <a:p>
            <a:fld id="{9E0D9298-421E-4926-815D-31B4285E3528}" type="slidenum">
              <a:rPr kumimoji="1" lang="ja-JP" altLang="en-US" smtClean="0"/>
              <a:pPr/>
              <a:t>83</a:t>
            </a:fld>
            <a:endParaRPr kumimoji="1" lang="ja-JP" altLang="en-US" dirty="0"/>
          </a:p>
        </p:txBody>
      </p:sp>
      <p:sp>
        <p:nvSpPr>
          <p:cNvPr id="16" name="正方形/長方形 15">
            <a:extLst>
              <a:ext uri="{FF2B5EF4-FFF2-40B4-BE49-F238E27FC236}">
                <a16:creationId xmlns:a16="http://schemas.microsoft.com/office/drawing/2014/main" id="{87D4CED6-80F7-42B2-903F-72D36A2FDFA7}"/>
              </a:ext>
            </a:extLst>
          </p:cNvPr>
          <p:cNvSpPr/>
          <p:nvPr/>
        </p:nvSpPr>
        <p:spPr>
          <a:xfrm>
            <a:off x="1691680" y="2276872"/>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//alert("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18" name="正方形/長方形 17">
            <a:extLst>
              <a:ext uri="{FF2B5EF4-FFF2-40B4-BE49-F238E27FC236}">
                <a16:creationId xmlns:a16="http://schemas.microsoft.com/office/drawing/2014/main" id="{C567447B-9F93-4108-B107-E20C3ADAB2FF}"/>
              </a:ext>
            </a:extLst>
          </p:cNvPr>
          <p:cNvSpPr/>
          <p:nvPr/>
        </p:nvSpPr>
        <p:spPr>
          <a:xfrm>
            <a:off x="1691680" y="3792143"/>
            <a:ext cx="5307458" cy="142140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a:t>
            </a:r>
          </a:p>
          <a:p>
            <a:r>
              <a:rPr lang="ja-JP" altLang="en-US">
                <a:latin typeface="M+ 1mn" panose="020B0509020204020204" pitchFamily="49" charset="-128"/>
                <a:ea typeface="M+ 1mn" panose="020B0509020204020204" pitchFamily="49" charset="-128"/>
              </a:rPr>
              <a:t>コメントとして記述した内容は、</a:t>
            </a:r>
          </a:p>
          <a:p>
            <a:r>
              <a:rPr lang="ja-JP" altLang="en-US">
                <a:latin typeface="M+ 1mn" panose="020B0509020204020204" pitchFamily="49" charset="-128"/>
                <a:ea typeface="M+ 1mn" panose="020B0509020204020204" pitchFamily="49" charset="-128"/>
              </a:rPr>
              <a:t>スクリプトには影響しません。</a:t>
            </a:r>
          </a:p>
          <a:p>
            <a:r>
              <a:rPr lang="ja-JP" altLang="en-US">
                <a:latin typeface="M+ 1mn" panose="020B0509020204020204" pitchFamily="49" charset="-128"/>
                <a:ea typeface="M+ 1mn" panose="020B0509020204020204" pitchFamily="49" charset="-128"/>
              </a:rPr>
              <a:t>*</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566403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データの扱い方</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84</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4</a:t>
            </a:r>
            <a:r>
              <a:rPr lang="ja-JP" altLang="en-US" dirty="0"/>
              <a:t>章</a:t>
            </a:r>
            <a:r>
              <a:rPr lang="en-US" altLang="ja-JP" dirty="0"/>
              <a:t> JavaScript</a:t>
            </a:r>
            <a:r>
              <a:rPr lang="ja-JP" altLang="en-US" dirty="0"/>
              <a:t>入門</a:t>
            </a:r>
          </a:p>
        </p:txBody>
      </p:sp>
    </p:spTree>
    <p:extLst>
      <p:ext uri="{BB962C8B-B14F-4D97-AF65-F5344CB8AC3E}">
        <p14:creationId xmlns:p14="http://schemas.microsoft.com/office/powerpoint/2010/main" val="27654667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p:txBody>
          <a:bodyPr/>
          <a:lstStyle/>
          <a:p>
            <a:r>
              <a:rPr lang="ja-JP" altLang="en-US" dirty="0"/>
              <a:t>変数の作り方</a:t>
            </a:r>
            <a:endParaRPr lang="en-US" altLang="ja-JP" dirty="0"/>
          </a:p>
          <a:p>
            <a:pPr lvl="1"/>
            <a:r>
              <a:rPr lang="ja-JP" altLang="en-US" dirty="0"/>
              <a:t>メモリ上に変数を作る作業を変数の「宣言」</a:t>
            </a:r>
            <a:r>
              <a:rPr lang="ja-JP" altLang="en-US"/>
              <a:t>と言います。</a:t>
            </a:r>
            <a:endParaRPr lang="en-US" altLang="ja-JP" dirty="0"/>
          </a:p>
          <a:p>
            <a:pPr lvl="1"/>
            <a:r>
              <a:rPr lang="ja-JP" altLang="en-US" dirty="0"/>
              <a:t>変数は名前を付けて</a:t>
            </a:r>
            <a:r>
              <a:rPr lang="ja-JP" altLang="en-US"/>
              <a:t>管理できます。</a:t>
            </a:r>
            <a:endParaRPr lang="en-US" altLang="ja-JP"/>
          </a:p>
          <a:p>
            <a:pPr lvl="1"/>
            <a:r>
              <a:rPr lang="ja-JP" altLang="en-US"/>
              <a:t>文法：変数宣言の書式</a:t>
            </a:r>
            <a:endParaRPr lang="en-US" altLang="ja-JP"/>
          </a:p>
          <a:p>
            <a:pPr lvl="1"/>
            <a:endParaRPr lang="en-US" altLang="ja-JP"/>
          </a:p>
          <a:p>
            <a:pPr lvl="1"/>
            <a:endParaRPr lang="en-US" altLang="ja-JP"/>
          </a:p>
          <a:p>
            <a:pPr lvl="1"/>
            <a:r>
              <a:rPr lang="ja-JP" altLang="en-US"/>
              <a:t>記述例：</a:t>
            </a:r>
            <a:r>
              <a:rPr lang="en-US" altLang="ja-JP"/>
              <a:t>x</a:t>
            </a:r>
            <a:r>
              <a:rPr lang="ja-JP" altLang="en-US"/>
              <a:t>という名前の変数を作る</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85</a:t>
            </a:fld>
            <a:endParaRPr kumimoji="1" lang="ja-JP" altLang="en-US" dirty="0"/>
          </a:p>
        </p:txBody>
      </p:sp>
      <p:sp>
        <p:nvSpPr>
          <p:cNvPr id="20" name="正方形/長方形 19">
            <a:extLst>
              <a:ext uri="{FF2B5EF4-FFF2-40B4-BE49-F238E27FC236}">
                <a16:creationId xmlns:a16="http://schemas.microsoft.com/office/drawing/2014/main" id="{28708BD3-BDF1-4068-827C-DE400AA3462A}"/>
              </a:ext>
            </a:extLst>
          </p:cNvPr>
          <p:cNvSpPr/>
          <p:nvPr/>
        </p:nvSpPr>
        <p:spPr>
          <a:xfrm>
            <a:off x="1691680" y="2677997"/>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a:t>
            </a:r>
            <a:r>
              <a:rPr lang="ja-JP" altLang="en-US">
                <a:latin typeface="M+ 1mn" panose="020B0509020204020204" pitchFamily="49" charset="-128"/>
                <a:ea typeface="M+ 1mn" panose="020B0509020204020204" pitchFamily="49" charset="-128"/>
              </a:rPr>
              <a:t>変数名</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1" name="正方形/長方形 20">
            <a:extLst>
              <a:ext uri="{FF2B5EF4-FFF2-40B4-BE49-F238E27FC236}">
                <a16:creationId xmlns:a16="http://schemas.microsoft.com/office/drawing/2014/main" id="{1E983D3F-2218-48FB-AB81-6E1759E0D33D}"/>
              </a:ext>
            </a:extLst>
          </p:cNvPr>
          <p:cNvSpPr/>
          <p:nvPr/>
        </p:nvSpPr>
        <p:spPr>
          <a:xfrm>
            <a:off x="1691680" y="4180003"/>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x;</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085170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p:txBody>
          <a:bodyPr/>
          <a:lstStyle/>
          <a:p>
            <a:r>
              <a:rPr lang="ja-JP" altLang="en-US" dirty="0"/>
              <a:t>変数の使い方</a:t>
            </a:r>
            <a:endParaRPr lang="en-US" altLang="ja-JP" dirty="0"/>
          </a:p>
          <a:p>
            <a:pPr lvl="1"/>
            <a:r>
              <a:rPr lang="ja-JP" altLang="en-US" dirty="0"/>
              <a:t>変数を作った直後は空</a:t>
            </a:r>
            <a:r>
              <a:rPr lang="ja-JP" altLang="en-US"/>
              <a:t>の状態です。</a:t>
            </a:r>
            <a:endParaRPr lang="ja-JP" altLang="en-US" dirty="0"/>
          </a:p>
          <a:p>
            <a:pPr lvl="1"/>
            <a:r>
              <a:rPr lang="ja-JP" altLang="en-US" dirty="0"/>
              <a:t>変数にデータを入れるには代入</a:t>
            </a:r>
            <a:r>
              <a:rPr lang="ja-JP" altLang="en-US"/>
              <a:t>を行います。</a:t>
            </a:r>
            <a:endParaRPr lang="en-US" altLang="ja-JP" dirty="0"/>
          </a:p>
          <a:p>
            <a:pPr lvl="1"/>
            <a:r>
              <a:rPr lang="ja-JP" altLang="en-US" dirty="0"/>
              <a:t>宣言と代入は</a:t>
            </a:r>
            <a:r>
              <a:rPr lang="en-US" altLang="ja-JP" dirty="0"/>
              <a:t>1 </a:t>
            </a:r>
            <a:r>
              <a:rPr lang="ja-JP" altLang="en-US" dirty="0"/>
              <a:t>行にまとめて同時に行うこと</a:t>
            </a:r>
            <a:r>
              <a:rPr lang="ja-JP" altLang="en-US"/>
              <a:t>もできます。</a:t>
            </a:r>
            <a:endParaRPr lang="en-US" altLang="ja-JP"/>
          </a:p>
          <a:p>
            <a:pPr lvl="1"/>
            <a:r>
              <a:rPr lang="ja-JP" altLang="en-US"/>
              <a:t>文法：変数へ値を代入する</a:t>
            </a:r>
            <a:endParaRPr lang="en-US" altLang="ja-JP"/>
          </a:p>
          <a:p>
            <a:pPr lvl="1"/>
            <a:endParaRPr lang="en-US" altLang="ja-JP"/>
          </a:p>
          <a:p>
            <a:pPr lvl="1"/>
            <a:endParaRPr lang="en-US" altLang="ja-JP"/>
          </a:p>
          <a:p>
            <a:pPr lvl="1"/>
            <a:r>
              <a:rPr lang="ja-JP" altLang="en-US"/>
              <a:t>文法：変数の宣言と代入を同時に行う</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86</a:t>
            </a:fld>
            <a:endParaRPr kumimoji="1" lang="ja-JP" altLang="en-US" dirty="0"/>
          </a:p>
        </p:txBody>
      </p:sp>
      <p:sp>
        <p:nvSpPr>
          <p:cNvPr id="16" name="正方形/長方形 15">
            <a:extLst>
              <a:ext uri="{FF2B5EF4-FFF2-40B4-BE49-F238E27FC236}">
                <a16:creationId xmlns:a16="http://schemas.microsoft.com/office/drawing/2014/main" id="{FDEE0BE9-98DE-4589-879E-7B6529A87C7A}"/>
              </a:ext>
            </a:extLst>
          </p:cNvPr>
          <p:cNvSpPr/>
          <p:nvPr/>
        </p:nvSpPr>
        <p:spPr>
          <a:xfrm>
            <a:off x="1691680" y="3196542"/>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873CD00A-0113-4DF9-883A-EFA6C32BE505}"/>
              </a:ext>
            </a:extLst>
          </p:cNvPr>
          <p:cNvSpPr/>
          <p:nvPr/>
        </p:nvSpPr>
        <p:spPr>
          <a:xfrm>
            <a:off x="1698576" y="4608915"/>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a:t>
            </a:r>
            <a:r>
              <a:rPr lang="ja-JP" altLang="en-US">
                <a:latin typeface="M+ 1mn" panose="020B0509020204020204" pitchFamily="49" charset="-128"/>
                <a:ea typeface="M+ 1mn" panose="020B0509020204020204" pitchFamily="49" charset="-128"/>
              </a:rPr>
              <a:t>変数名 </a:t>
            </a:r>
            <a:r>
              <a:rPr lang="en-US" altLang="ja-JP">
                <a:latin typeface="M+ 1mn" panose="020B0509020204020204" pitchFamily="49" charset="-128"/>
                <a:ea typeface="M+ 1mn" panose="020B0509020204020204" pitchFamily="49" charset="-128"/>
              </a:rPr>
              <a:t>= </a:t>
            </a:r>
            <a:r>
              <a:rPr lang="ja-JP" altLang="en-US">
                <a:latin typeface="M+ 1mn" panose="020B0509020204020204" pitchFamily="49" charset="-128"/>
                <a:ea typeface="M+ 1mn" panose="020B0509020204020204" pitchFamily="49" charset="-128"/>
              </a:rPr>
              <a:t>値</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0475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データの扱い方</a:t>
            </a:r>
          </a:p>
        </p:txBody>
      </p:sp>
      <p:sp>
        <p:nvSpPr>
          <p:cNvPr id="5" name="コンテンツ プレースホルダー 4"/>
          <p:cNvSpPr>
            <a:spLocks noGrp="1"/>
          </p:cNvSpPr>
          <p:nvPr>
            <p:ph idx="1"/>
          </p:nvPr>
        </p:nvSpPr>
        <p:spPr>
          <a:xfrm>
            <a:off x="457200" y="515813"/>
            <a:ext cx="8229600" cy="4641379"/>
          </a:xfrm>
        </p:spPr>
        <p:txBody>
          <a:bodyPr/>
          <a:lstStyle/>
          <a:p>
            <a:r>
              <a:rPr lang="en-US" altLang="ja-JP" dirty="0"/>
              <a:t>JavaScript </a:t>
            </a:r>
            <a:r>
              <a:rPr lang="ja-JP" altLang="en-US" dirty="0"/>
              <a:t>から画面にデータを出力する</a:t>
            </a:r>
            <a:endParaRPr lang="en-US" altLang="ja-JP" dirty="0"/>
          </a:p>
          <a:p>
            <a:pPr lvl="1"/>
            <a:r>
              <a:rPr lang="en-US" altLang="ja-JP" dirty="0" err="1"/>
              <a:t>document</a:t>
            </a:r>
            <a:r>
              <a:rPr lang="en-US" altLang="ja-JP" err="1"/>
              <a:t>.</a:t>
            </a:r>
            <a:r>
              <a:rPr lang="en-US" altLang="ja-JP"/>
              <a:t>write()</a:t>
            </a:r>
            <a:r>
              <a:rPr lang="ja-JP" altLang="en-US"/>
              <a:t>で値</a:t>
            </a:r>
            <a:r>
              <a:rPr lang="ja-JP" altLang="en-US" dirty="0"/>
              <a:t>を画面に</a:t>
            </a:r>
            <a:r>
              <a:rPr lang="ja-JP" altLang="en-US"/>
              <a:t>出力できます。</a:t>
            </a:r>
            <a:endParaRPr lang="en-US" altLang="ja-JP" dirty="0"/>
          </a:p>
          <a:p>
            <a:pPr lvl="2"/>
            <a:r>
              <a:rPr lang="en-US" altLang="ja-JP"/>
              <a:t>※</a:t>
            </a:r>
            <a:r>
              <a:rPr lang="ja-JP" altLang="en-US"/>
              <a:t>簡単な方法ですが融通は利きません</a:t>
            </a:r>
            <a:endParaRPr lang="en-US" altLang="ja-JP"/>
          </a:p>
          <a:p>
            <a:pPr lvl="2"/>
            <a:r>
              <a:rPr lang="en-US" altLang="ja-JP"/>
              <a:t>※</a:t>
            </a:r>
            <a:r>
              <a:rPr lang="ja-JP" altLang="en-US"/>
              <a:t>実務では</a:t>
            </a:r>
            <a:r>
              <a:rPr lang="en-US" altLang="ja-JP"/>
              <a:t>DOM (8</a:t>
            </a:r>
            <a:r>
              <a:rPr lang="ja-JP" altLang="en-US"/>
              <a:t>章参照</a:t>
            </a:r>
            <a:r>
              <a:rPr lang="en-US" altLang="ja-JP"/>
              <a:t>)</a:t>
            </a:r>
            <a:r>
              <a:rPr lang="ja-JP" altLang="en-US"/>
              <a:t>を活用します</a:t>
            </a:r>
            <a:endParaRPr lang="en-US" altLang="ja-JP"/>
          </a:p>
          <a:p>
            <a:pPr lvl="1"/>
            <a:r>
              <a:rPr lang="ja-JP" altLang="en-US"/>
              <a:t>文法</a:t>
            </a:r>
            <a:endParaRPr lang="en-US" altLang="ja-JP"/>
          </a:p>
          <a:p>
            <a:pPr lvl="1"/>
            <a:endParaRPr lang="en-US" altLang="ja-JP"/>
          </a:p>
          <a:p>
            <a:pPr lvl="1"/>
            <a:endParaRPr lang="en-US" altLang="ja-JP"/>
          </a:p>
          <a:p>
            <a:pPr lvl="1"/>
            <a:r>
              <a:rPr lang="en-US" altLang="ja-JP"/>
              <a:t>(</a:t>
            </a:r>
            <a:r>
              <a:rPr lang="ja-JP" altLang="en-US"/>
              <a:t>参考</a:t>
            </a:r>
            <a:r>
              <a:rPr lang="en-US" altLang="ja-JP"/>
              <a:t>)</a:t>
            </a:r>
            <a:r>
              <a:rPr lang="ja-JP" altLang="en-US"/>
              <a:t>結果の出力位置</a:t>
            </a:r>
            <a:endParaRPr lang="en-US" altLang="ja-JP" dirty="0"/>
          </a:p>
          <a:p>
            <a:endParaRPr lang="en-US" altLang="ja-JP" dirty="0"/>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87</a:t>
            </a:fld>
            <a:endParaRPr kumimoji="1" lang="ja-JP" altLang="en-US" dirty="0"/>
          </a:p>
        </p:txBody>
      </p:sp>
      <p:sp>
        <p:nvSpPr>
          <p:cNvPr id="17" name="正方形/長方形 16">
            <a:extLst>
              <a:ext uri="{FF2B5EF4-FFF2-40B4-BE49-F238E27FC236}">
                <a16:creationId xmlns:a16="http://schemas.microsoft.com/office/drawing/2014/main" id="{84BF5EFD-EF8F-4EB8-A626-CE946575F06F}"/>
              </a:ext>
            </a:extLst>
          </p:cNvPr>
          <p:cNvSpPr/>
          <p:nvPr/>
        </p:nvSpPr>
        <p:spPr>
          <a:xfrm>
            <a:off x="1691680" y="3156346"/>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document.write(</a:t>
            </a:r>
            <a:r>
              <a:rPr lang="ja-JP" altLang="en-US">
                <a:latin typeface="M+ 1mn" panose="020B0509020204020204" pitchFamily="49" charset="-128"/>
                <a:ea typeface="M+ 1mn" panose="020B0509020204020204" pitchFamily="49" charset="-128"/>
              </a:rPr>
              <a:t>表示するデータ</a:t>
            </a:r>
            <a:r>
              <a:rPr lang="en-US" altLang="ja-JP">
                <a:latin typeface="M+ 1mn" panose="020B0509020204020204" pitchFamily="49" charset="-128"/>
                <a:ea typeface="M+ 1mn" panose="020B0509020204020204" pitchFamily="49" charset="-128"/>
              </a:rPr>
              <a:t>);</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D56A8578-E78C-474B-A7DF-1D30CF2E6AFD}"/>
              </a:ext>
            </a:extLst>
          </p:cNvPr>
          <p:cNvSpPr/>
          <p:nvPr/>
        </p:nvSpPr>
        <p:spPr>
          <a:xfrm>
            <a:off x="1691680" y="4839301"/>
            <a:ext cx="5307458" cy="1502886"/>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&lt;body&gt;</a:t>
            </a:r>
          </a:p>
          <a:p>
            <a:r>
              <a:rPr lang="en-US" altLang="ja-JP">
                <a:latin typeface="M+ 1mn" panose="020B0509020204020204" pitchFamily="49" charset="-128"/>
                <a:ea typeface="M+ 1mn" panose="020B0509020204020204" pitchFamily="49" charset="-128"/>
              </a:rPr>
              <a:t>	&lt;div&gt;</a:t>
            </a:r>
          </a:p>
          <a:p>
            <a:r>
              <a:rPr lang="en-US" altLang="ja-JP">
                <a:latin typeface="M+ 1mn" panose="020B0509020204020204" pitchFamily="49" charset="-128"/>
                <a:ea typeface="M+ 1mn" panose="020B0509020204020204" pitchFamily="49" charset="-128"/>
              </a:rPr>
              <a:t>		&lt;p&gt;</a:t>
            </a:r>
            <a:r>
              <a:rPr lang="ja-JP" altLang="en-US">
                <a:latin typeface="M+ 1mn" panose="020B0509020204020204" pitchFamily="49" charset="-128"/>
                <a:ea typeface="M+ 1mn" panose="020B0509020204020204" pitchFamily="49" charset="-128"/>
              </a:rPr>
              <a:t>こんにちは</a:t>
            </a:r>
            <a:r>
              <a:rPr lang="en-US" altLang="ja-JP">
                <a:latin typeface="M+ 1mn" panose="020B0509020204020204" pitchFamily="49" charset="-128"/>
                <a:ea typeface="M+ 1mn" panose="020B0509020204020204" pitchFamily="49" charset="-128"/>
              </a:rPr>
              <a:t>&lt;/p&gt;</a:t>
            </a:r>
          </a:p>
          <a:p>
            <a:r>
              <a:rPr lang="en-US" altLang="ja-JP">
                <a:latin typeface="M+ 1mn" panose="020B0509020204020204" pitchFamily="49" charset="-128"/>
                <a:ea typeface="M+ 1mn" panose="020B0509020204020204" pitchFamily="49" charset="-128"/>
              </a:rPr>
              <a:t>	&lt;/div&gt;</a:t>
            </a:r>
          </a:p>
          <a:p>
            <a:r>
              <a:rPr lang="en-US" altLang="ja-JP">
                <a:latin typeface="M+ 1mn" panose="020B0509020204020204" pitchFamily="49" charset="-128"/>
                <a:ea typeface="M+ 1mn" panose="020B0509020204020204" pitchFamily="49" charset="-128"/>
              </a:rPr>
              <a:t>&lt;/div&gt;</a:t>
            </a:r>
            <a:endParaRPr lang="en-US" altLang="ja-JP" dirty="0">
              <a:latin typeface="M+ 1mn" panose="020B0509020204020204" pitchFamily="49" charset="-128"/>
              <a:ea typeface="M+ 1mn" panose="020B0509020204020204" pitchFamily="49" charset="-128"/>
            </a:endParaRPr>
          </a:p>
        </p:txBody>
      </p:sp>
      <p:sp>
        <p:nvSpPr>
          <p:cNvPr id="7" name="吹き出し: 角を丸めた四角形 6"/>
          <p:cNvSpPr/>
          <p:nvPr/>
        </p:nvSpPr>
        <p:spPr>
          <a:xfrm>
            <a:off x="3110979" y="4768087"/>
            <a:ext cx="2922042" cy="330182"/>
          </a:xfrm>
          <a:prstGeom prst="wedgeRoundRectCallout">
            <a:avLst>
              <a:gd name="adj1" fmla="val -68658"/>
              <a:gd name="adj2" fmla="val 61218"/>
              <a:gd name="adj3" fmla="val 16667"/>
            </a:avLst>
          </a:prstGeom>
          <a:solidFill>
            <a:srgbClr val="BEE2FA"/>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latin typeface="M+ 1mn" panose="020B0509020204020204" pitchFamily="49" charset="-128"/>
                <a:ea typeface="M+ 1mn" panose="020B0509020204020204" pitchFamily="49" charset="-128"/>
              </a:rPr>
              <a:t>この位置に出力される</a:t>
            </a:r>
            <a:endParaRPr kumimoji="1" lang="ja-JP" altLang="en-US" sz="1200"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3860970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88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4</a:t>
            </a:r>
            <a:r>
              <a:rPr lang="ja-JP" altLang="en-US" dirty="0"/>
              <a:t>章</a:t>
            </a:r>
            <a:r>
              <a:rPr lang="en-US" altLang="ja-JP" dirty="0"/>
              <a:t> JavaScript</a:t>
            </a:r>
            <a:r>
              <a:rPr lang="ja-JP" altLang="en-US" dirty="0"/>
              <a:t>入門</a:t>
            </a:r>
            <a:endParaRPr kumimoji="1" lang="ja-JP" altLang="en-US" dirty="0"/>
          </a:p>
        </p:txBody>
      </p:sp>
    </p:spTree>
    <p:extLst>
      <p:ext uri="{BB962C8B-B14F-4D97-AF65-F5344CB8AC3E}">
        <p14:creationId xmlns:p14="http://schemas.microsoft.com/office/powerpoint/2010/main" val="6928934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a:t>
            </a:r>
            <a:r>
              <a:rPr lang="en-US" altLang="ja-JP"/>
              <a:t>html</a:t>
            </a:r>
            <a:r>
              <a:rPr lang="ja-JP" altLang="en-US"/>
              <a:t>の</a:t>
            </a:r>
            <a:r>
              <a:rPr lang="en-US" altLang="ja-JP"/>
              <a:t>script</a:t>
            </a:r>
            <a:r>
              <a:rPr lang="ja-JP" altLang="en-US"/>
              <a:t>タグ内と</a:t>
            </a:r>
            <a:r>
              <a:rPr lang="en-US" altLang="ja-JP"/>
              <a:t>body</a:t>
            </a:r>
            <a:r>
              <a:rPr lang="ja-JP" altLang="en-US"/>
              <a:t>タグ内を編集して下さい。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89</a:t>
            </a:fld>
            <a:endParaRPr kumimoji="1" lang="ja-JP" altLang="en-US" dirty="0"/>
          </a:p>
        </p:txBody>
      </p:sp>
      <p:sp>
        <p:nvSpPr>
          <p:cNvPr id="6" name="正方形/長方形 5">
            <a:extLst>
              <a:ext uri="{FF2B5EF4-FFF2-40B4-BE49-F238E27FC236}">
                <a16:creationId xmlns:a16="http://schemas.microsoft.com/office/drawing/2014/main" id="{22E3EDCF-89CF-417D-A334-3626780DBB05}"/>
              </a:ext>
            </a:extLst>
          </p:cNvPr>
          <p:cNvSpPr/>
          <p:nvPr/>
        </p:nvSpPr>
        <p:spPr>
          <a:xfrm>
            <a:off x="1691680" y="2008410"/>
            <a:ext cx="5760640" cy="2520280"/>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pPr algn="l"/>
            <a:r>
              <a:rPr lang="ja-JP" altLang="en-US">
                <a:solidFill>
                  <a:schemeClr val="tx1">
                    <a:lumMod val="50000"/>
                    <a:lumOff val="50000"/>
                  </a:schemeClr>
                </a:solidFill>
                <a:latin typeface="M+ 1mn" panose="020B0509020204020204" pitchFamily="49" charset="-128"/>
                <a:ea typeface="M+ 1mn" panose="020B0509020204020204" pitchFamily="49" charset="-128"/>
              </a:rPr>
              <a:t>    </a:t>
            </a:r>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&lt;script&gt;</a:t>
            </a:r>
          </a:p>
          <a:p>
            <a:pPr algn="l"/>
            <a:r>
              <a:rPr lang="ja-JP" altLang="en-US">
                <a:solidFill>
                  <a:schemeClr val="tx1"/>
                </a:solidFill>
                <a:latin typeface="M+ 1mn" panose="020B0509020204020204" pitchFamily="49" charset="-128"/>
                <a:ea typeface="M+ 1mn" panose="020B0509020204020204" pitchFamily="49" charset="-128"/>
              </a:rPr>
              <a:t>        </a:t>
            </a:r>
            <a:r>
              <a:rPr lang="en-US" altLang="ja-JP">
                <a:solidFill>
                  <a:schemeClr val="tx1"/>
                </a:solidFill>
                <a:latin typeface="M+ 1mn" panose="020B0509020204020204" pitchFamily="49" charset="-128"/>
                <a:ea typeface="M+ 1mn" panose="020B0509020204020204" pitchFamily="49" charset="-128"/>
              </a:rPr>
              <a:t>let</a:t>
            </a:r>
            <a:r>
              <a:rPr lang="en-US" altLang="ja-JP" sz="1800" b="0" i="0" u="none" strike="noStrike" baseline="0">
                <a:solidFill>
                  <a:schemeClr val="tx1"/>
                </a:solidFill>
                <a:latin typeface="M+ 1mn" panose="020B0509020204020204" pitchFamily="49" charset="-128"/>
                <a:ea typeface="M+ 1mn" panose="020B0509020204020204" pitchFamily="49" charset="-128"/>
              </a:rPr>
              <a:t> today = "2015 </a:t>
            </a:r>
            <a:r>
              <a:rPr lang="ja-JP" altLang="en-US" sz="1800" b="0" i="0" u="none" strike="noStrike" baseline="0">
                <a:solidFill>
                  <a:schemeClr val="tx1"/>
                </a:solidFill>
                <a:latin typeface="M+ 1mn" panose="020B0509020204020204" pitchFamily="49" charset="-128"/>
                <a:ea typeface="M+ 1mn" panose="020B0509020204020204" pitchFamily="49" charset="-128"/>
              </a:rPr>
              <a:t>年</a:t>
            </a:r>
            <a:r>
              <a:rPr lang="en-US" altLang="ja-JP" sz="1800" b="0" i="0" u="none" strike="noStrike" baseline="0">
                <a:solidFill>
                  <a:schemeClr val="tx1"/>
                </a:solidFill>
                <a:latin typeface="M+ 1mn" panose="020B0509020204020204" pitchFamily="49" charset="-128"/>
                <a:ea typeface="M+ 1mn" panose="020B0509020204020204" pitchFamily="49" charset="-128"/>
              </a:rPr>
              <a:t>09 </a:t>
            </a:r>
            <a:r>
              <a:rPr lang="ja-JP" altLang="en-US" sz="1800" b="0" i="0" u="none" strike="noStrike" baseline="0">
                <a:solidFill>
                  <a:schemeClr val="tx1"/>
                </a:solidFill>
                <a:latin typeface="M+ 1mn" panose="020B0509020204020204" pitchFamily="49" charset="-128"/>
                <a:ea typeface="M+ 1mn" panose="020B0509020204020204" pitchFamily="49" charset="-128"/>
              </a:rPr>
              <a:t>月</a:t>
            </a:r>
            <a:r>
              <a:rPr lang="en-US" altLang="ja-JP" sz="1800" b="0" i="0" u="none" strike="noStrike" baseline="0">
                <a:solidFill>
                  <a:schemeClr val="tx1"/>
                </a:solidFill>
                <a:latin typeface="M+ 1mn" panose="020B0509020204020204" pitchFamily="49" charset="-128"/>
                <a:ea typeface="M+ 1mn" panose="020B0509020204020204" pitchFamily="49" charset="-128"/>
              </a:rPr>
              <a:t>13 </a:t>
            </a:r>
            <a:r>
              <a:rPr lang="ja-JP" altLang="en-US" sz="1800" b="0" i="0" u="none" strike="noStrike" baseline="0">
                <a:solidFill>
                  <a:schemeClr val="tx1"/>
                </a:solidFill>
                <a:latin typeface="M+ 1mn" panose="020B0509020204020204" pitchFamily="49" charset="-128"/>
                <a:ea typeface="M+ 1mn" panose="020B0509020204020204" pitchFamily="49" charset="-128"/>
              </a:rPr>
              <a:t>日</a:t>
            </a:r>
            <a:r>
              <a:rPr lang="en-US" altLang="ja-JP" sz="1800" b="0" i="0" u="none" strike="noStrike" baseline="0">
                <a:solidFill>
                  <a:schemeClr val="tx1"/>
                </a:solidFill>
                <a:latin typeface="M+ 1mn" panose="020B0509020204020204" pitchFamily="49" charset="-128"/>
                <a:ea typeface="M+ 1mn" panose="020B0509020204020204" pitchFamily="49" charset="-128"/>
              </a:rPr>
              <a:t>";</a:t>
            </a:r>
          </a:p>
          <a:p>
            <a:pPr algn="l"/>
            <a:r>
              <a:rPr lang="en-US" altLang="ja-JP" sz="1800" b="0" i="0" u="none" strike="noStrike" baseline="0">
                <a:solidFill>
                  <a:schemeClr val="tx1"/>
                </a:solidFill>
                <a:latin typeface="M+ 1mn" panose="020B0509020204020204" pitchFamily="49" charset="-128"/>
                <a:ea typeface="M+ 1mn" panose="020B0509020204020204" pitchFamily="49" charset="-128"/>
              </a:rPr>
              <a:t>        document.write(today);</a:t>
            </a: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    &lt;/script&gt;</a:t>
            </a:r>
          </a:p>
          <a:p>
            <a:pPr algn="l"/>
            <a:r>
              <a:rPr lang="en-US" altLang="ja-JP">
                <a:solidFill>
                  <a:schemeClr val="tx1">
                    <a:lumMod val="50000"/>
                    <a:lumOff val="50000"/>
                  </a:schemeClr>
                </a:solidFill>
                <a:latin typeface="M+ 1mn" panose="020B0509020204020204" pitchFamily="49" charset="-128"/>
                <a:ea typeface="M+ 1mn" panose="020B0509020204020204" pitchFamily="49" charset="-128"/>
              </a:rPr>
              <a:t>&lt;/head&gt;</a:t>
            </a:r>
            <a:endPar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endParaRP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&lt;body&gt;</a:t>
            </a:r>
          </a:p>
          <a:p>
            <a:pPr algn="l"/>
            <a:r>
              <a:rPr lang="ja-JP" altLang="en-US" sz="1800" b="0" i="0" u="none" strike="noStrike" baseline="0">
                <a:solidFill>
                  <a:schemeClr val="tx1"/>
                </a:solidFill>
                <a:latin typeface="M+ 1mn" panose="020B0509020204020204" pitchFamily="49" charset="-128"/>
                <a:ea typeface="M+ 1mn" panose="020B0509020204020204" pitchFamily="49" charset="-128"/>
              </a:rPr>
              <a:t>    今日も一日がんばりましょう。</a:t>
            </a:r>
          </a:p>
          <a:p>
            <a:pPr algn="l"/>
            <a:r>
              <a:rPr lang="en-US" altLang="ja-JP" sz="1800" b="0" i="0" u="none" strike="noStrike" baseline="0">
                <a:solidFill>
                  <a:schemeClr val="tx1">
                    <a:lumMod val="50000"/>
                    <a:lumOff val="50000"/>
                  </a:schemeClr>
                </a:solidFill>
                <a:latin typeface="M+ 1mn" panose="020B0509020204020204" pitchFamily="49" charset="-128"/>
                <a:ea typeface="M+ 1mn" panose="020B0509020204020204" pitchFamily="49" charset="-128"/>
              </a:rPr>
              <a:t>&lt;/body&gt;</a:t>
            </a:r>
            <a:endParaRPr lang="en-US" altLang="ja-JP" dirty="0">
              <a:solidFill>
                <a:schemeClr val="tx1">
                  <a:lumMod val="50000"/>
                  <a:lumOff val="50000"/>
                </a:schemeClr>
              </a:solidFill>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121503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76EF59-39CC-4278-A389-419AB9B3FFE0}"/>
              </a:ext>
            </a:extLst>
          </p:cNvPr>
          <p:cNvPicPr>
            <a:picLocks noChangeAspect="1"/>
          </p:cNvPicPr>
          <p:nvPr/>
        </p:nvPicPr>
        <p:blipFill rotWithShape="1">
          <a:blip r:embed="rId2">
            <a:extLst>
              <a:ext uri="{28A0092B-C50C-407E-A947-70E740481C1C}">
                <a14:useLocalDpi xmlns:a14="http://schemas.microsoft.com/office/drawing/2010/main" val="0"/>
              </a:ext>
            </a:extLst>
          </a:blip>
          <a:srcRect l="29541" t="-1228" r="23194"/>
          <a:stretch/>
        </p:blipFill>
        <p:spPr>
          <a:xfrm>
            <a:off x="5805794" y="1556792"/>
            <a:ext cx="2904296" cy="4694021"/>
          </a:xfrm>
          <a:prstGeom prst="rect">
            <a:avLst/>
          </a:prstGeom>
          <a:ln>
            <a:solidFill>
              <a:schemeClr val="tx1"/>
            </a:solidFill>
          </a:ln>
        </p:spPr>
      </p:pic>
      <p:sp>
        <p:nvSpPr>
          <p:cNvPr id="2" name="タイトル 1"/>
          <p:cNvSpPr>
            <a:spLocks noGrp="1"/>
          </p:cNvSpPr>
          <p:nvPr>
            <p:ph type="title"/>
          </p:nvPr>
        </p:nvSpPr>
        <p:spPr/>
        <p:txBody>
          <a:bodyPr>
            <a:normAutofit/>
          </a:bodyPr>
          <a:lstStyle/>
          <a:p>
            <a:r>
              <a:rPr lang="en-US" altLang="ja-JP"/>
              <a:t>Monaca </a:t>
            </a:r>
            <a:r>
              <a:rPr lang="ja-JP" altLang="en-US"/>
              <a:t>のアカウント登録</a:t>
            </a:r>
            <a:endParaRPr lang="ja-JP" altLang="en-US" dirty="0"/>
          </a:p>
        </p:txBody>
      </p:sp>
      <p:sp>
        <p:nvSpPr>
          <p:cNvPr id="6" name="コンテンツ プレースホルダー 5"/>
          <p:cNvSpPr>
            <a:spLocks noGrp="1"/>
          </p:cNvSpPr>
          <p:nvPr>
            <p:ph idx="1"/>
          </p:nvPr>
        </p:nvSpPr>
        <p:spPr>
          <a:xfrm>
            <a:off x="251521" y="515813"/>
            <a:ext cx="8641654" cy="4785395"/>
          </a:xfrm>
        </p:spPr>
        <p:txBody>
          <a:bodyPr/>
          <a:lstStyle/>
          <a:p>
            <a:pPr marL="0" indent="0">
              <a:buNone/>
            </a:pPr>
            <a:r>
              <a:rPr lang="en-US" altLang="ja-JP" sz="1800" spc="-150"/>
              <a:t>※ </a:t>
            </a:r>
            <a:r>
              <a:rPr lang="ja-JP" altLang="en-US" sz="1800" spc="-150"/>
              <a:t>アカウント作成方法は複数存在します、先生の指示に従って作業を進めて下さい。</a:t>
            </a:r>
            <a:endParaRPr lang="en-US" altLang="ja-JP" sz="1800" spc="-150"/>
          </a:p>
        </p:txBody>
      </p:sp>
      <p:sp>
        <p:nvSpPr>
          <p:cNvPr id="8" name="テキスト プレースホルダー 7"/>
          <p:cNvSpPr>
            <a:spLocks noGrp="1"/>
          </p:cNvSpPr>
          <p:nvPr>
            <p:ph type="body" sz="quarter" idx="10"/>
          </p:nvPr>
        </p:nvSpPr>
        <p:spPr/>
        <p:txBody>
          <a:bodyPr>
            <a:normAutofit/>
          </a:bodyPr>
          <a:lstStyle/>
          <a:p>
            <a:r>
              <a:rPr lang="ja-JP" altLang="en-US" dirty="0"/>
              <a:t>第</a:t>
            </a:r>
            <a:r>
              <a:rPr lang="en-US" altLang="ja-JP" dirty="0"/>
              <a:t>1</a:t>
            </a:r>
            <a:r>
              <a:rPr lang="ja-JP" altLang="en-US" dirty="0"/>
              <a:t>章</a:t>
            </a:r>
          </a:p>
        </p:txBody>
      </p:sp>
      <p:sp>
        <p:nvSpPr>
          <p:cNvPr id="3" name="スライド番号プレースホルダー 2"/>
          <p:cNvSpPr>
            <a:spLocks noGrp="1"/>
          </p:cNvSpPr>
          <p:nvPr>
            <p:ph type="sldNum" sz="quarter" idx="12"/>
          </p:nvPr>
        </p:nvSpPr>
        <p:spPr/>
        <p:txBody>
          <a:bodyPr/>
          <a:lstStyle/>
          <a:p>
            <a:fld id="{9E0D9298-421E-4926-815D-31B4285E3528}" type="slidenum">
              <a:rPr kumimoji="1" lang="ja-JP" altLang="en-US" smtClean="0"/>
              <a:pPr/>
              <a:t>9</a:t>
            </a:fld>
            <a:endParaRPr kumimoji="1" lang="ja-JP" altLang="en-US" dirty="0"/>
          </a:p>
        </p:txBody>
      </p:sp>
      <p:sp>
        <p:nvSpPr>
          <p:cNvPr id="16" name="コンテンツ プレースホルダー 5">
            <a:extLst>
              <a:ext uri="{FF2B5EF4-FFF2-40B4-BE49-F238E27FC236}">
                <a16:creationId xmlns:a16="http://schemas.microsoft.com/office/drawing/2014/main" id="{D3FB2311-1447-49F5-B26B-AD1B0DC39312}"/>
              </a:ext>
            </a:extLst>
          </p:cNvPr>
          <p:cNvSpPr txBox="1">
            <a:spLocks/>
          </p:cNvSpPr>
          <p:nvPr/>
        </p:nvSpPr>
        <p:spPr>
          <a:xfrm>
            <a:off x="323528" y="1340768"/>
            <a:ext cx="5277171" cy="5112568"/>
          </a:xfrm>
          <a:prstGeom prst="rect">
            <a:avLst/>
          </a:prstGeom>
        </p:spPr>
        <p:txBody>
          <a:bodyPr vert="horz" lIns="91440" tIns="45720" rIns="91440" bIns="45720" rtlCol="0">
            <a:noAutofit/>
          </a:bodyPr>
          <a:lstStyle>
            <a:lvl1pPr marL="0" indent="0" algn="just" defTabSz="914400" rtl="0" eaLnBrk="1" latinLnBrk="0" hangingPunct="1">
              <a:lnSpc>
                <a:spcPct val="150000"/>
              </a:lnSpc>
              <a:spcBef>
                <a:spcPct val="20000"/>
              </a:spcBef>
              <a:buClr>
                <a:srgbClr val="007BFF"/>
              </a:buClr>
              <a:buFont typeface="Wingdings" panose="05000000000000000000" pitchFamily="2" charset="2"/>
              <a:buNone/>
              <a:defRPr kumimoji="1" sz="2400" kern="1200">
                <a:solidFill>
                  <a:srgbClr val="007BFF"/>
                </a:solidFill>
                <a:latin typeface="UD デジタル 教科書体 N-R" panose="02020400000000000000" pitchFamily="17" charset="-128"/>
                <a:ea typeface="UD デジタル 教科書体 N-R" panose="02020400000000000000" pitchFamily="17" charset="-128"/>
                <a:cs typeface="+mn-cs"/>
              </a:defRPr>
            </a:lvl1pPr>
            <a:lvl2pPr marL="914400" indent="-457200" algn="just" defTabSz="914400" rtl="0" eaLnBrk="1" latinLnBrk="0" hangingPunct="1">
              <a:lnSpc>
                <a:spcPct val="150000"/>
              </a:lnSpc>
              <a:spcBef>
                <a:spcPct val="20000"/>
              </a:spcBef>
              <a:buClr>
                <a:srgbClr val="007BFF"/>
              </a:buClr>
              <a:buFont typeface="Wingdings" panose="05000000000000000000" pitchFamily="2" charset="2"/>
              <a:buChar char="n"/>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257300" indent="-342900" algn="just" defTabSz="914400" rtl="0" eaLnBrk="1" latinLnBrk="0" hangingPunct="1">
              <a:lnSpc>
                <a:spcPct val="150000"/>
              </a:lnSpc>
              <a:spcBef>
                <a:spcPct val="20000"/>
              </a:spcBef>
              <a:buClr>
                <a:srgbClr val="007BFF"/>
              </a:buClr>
              <a:buFontTx/>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714500" indent="-342900" algn="just" defTabSz="914400" rtl="0" eaLnBrk="1" latinLnBrk="0" hangingPunct="1">
              <a:lnSpc>
                <a:spcPct val="150000"/>
              </a:lnSpc>
              <a:spcBef>
                <a:spcPct val="20000"/>
              </a:spcBef>
              <a:buClr>
                <a:srgbClr val="007BFF"/>
              </a:buClr>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171700" indent="-342900" algn="just" defTabSz="914400" rtl="0" eaLnBrk="1" latinLnBrk="0" hangingPunct="1">
              <a:lnSpc>
                <a:spcPct val="150000"/>
              </a:lnSpc>
              <a:spcBef>
                <a:spcPct val="20000"/>
              </a:spcBef>
              <a:buClr>
                <a:srgbClr val="007BFF"/>
              </a:buClr>
              <a:buFont typeface="Wingdings" panose="05000000000000000000" pitchFamily="2" charset="2"/>
              <a:buChar char="l"/>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spc="-150">
                <a:latin typeface="UD デジタル 教科書体 N-B" panose="02020700000000000000" pitchFamily="17" charset="-128"/>
                <a:ea typeface="UD デジタル 教科書体 N-B" panose="02020700000000000000" pitchFamily="17" charset="-128"/>
              </a:rPr>
              <a:t>3-A .</a:t>
            </a:r>
            <a:r>
              <a:rPr lang="ja-JP" altLang="en-US" sz="1800" spc="-150">
                <a:latin typeface="UD デジタル 教科書体 N-B" panose="02020700000000000000" pitchFamily="17" charset="-128"/>
                <a:ea typeface="UD デジタル 教科書体 N-B" panose="02020700000000000000" pitchFamily="17" charset="-128"/>
              </a:rPr>
              <a:t>メールアドレス方式</a:t>
            </a:r>
            <a:endParaRPr lang="en-US" altLang="ja-JP" sz="1800" spc="-150">
              <a:latin typeface="UD デジタル 教科書体 N-B" panose="02020700000000000000" pitchFamily="17" charset="-128"/>
              <a:ea typeface="UD デジタル 教科書体 N-B" panose="02020700000000000000" pitchFamily="17" charset="-128"/>
            </a:endParaRPr>
          </a:p>
          <a:p>
            <a:r>
              <a:rPr lang="ja-JP" altLang="en-US" sz="1800" spc="-150"/>
              <a:t>自身のメールアドレスと利用したいパスワードの文字を入力して「アカウント新規作成」を選択します。</a:t>
            </a:r>
            <a:endParaRPr lang="en-US" altLang="ja-JP" sz="1800" spc="-150"/>
          </a:p>
          <a:p>
            <a:endParaRPr lang="en-US" altLang="ja-JP" sz="1800" spc="-150"/>
          </a:p>
          <a:p>
            <a:r>
              <a:rPr lang="en-US" altLang="ja-JP" sz="1800" spc="-150">
                <a:latin typeface="UD デジタル 教科書体 N-B" panose="02020700000000000000" pitchFamily="17" charset="-128"/>
                <a:ea typeface="UD デジタル 教科書体 N-B" panose="02020700000000000000" pitchFamily="17" charset="-128"/>
              </a:rPr>
              <a:t>3-B.</a:t>
            </a:r>
            <a:r>
              <a:rPr lang="ja-JP" altLang="en-US" sz="1800" spc="-150">
                <a:latin typeface="UD デジタル 教科書体 N-B" panose="02020700000000000000" pitchFamily="17" charset="-128"/>
                <a:ea typeface="UD デジタル 教科書体 N-B" panose="02020700000000000000" pitchFamily="17" charset="-128"/>
              </a:rPr>
              <a:t>アカウント連携</a:t>
            </a:r>
            <a:r>
              <a:rPr lang="en-US" altLang="ja-JP" sz="1800" spc="-150">
                <a:latin typeface="UD デジタル 教科書体 N-B" panose="02020700000000000000" pitchFamily="17" charset="-128"/>
                <a:ea typeface="UD デジタル 教科書体 N-B" panose="02020700000000000000" pitchFamily="17" charset="-128"/>
              </a:rPr>
              <a:t>(SSO)</a:t>
            </a:r>
            <a:r>
              <a:rPr lang="ja-JP" altLang="en-US" sz="1800" spc="-150">
                <a:latin typeface="UD デジタル 教科書体 N-B" panose="02020700000000000000" pitchFamily="17" charset="-128"/>
                <a:ea typeface="UD デジタル 教科書体 N-B" panose="02020700000000000000" pitchFamily="17" charset="-128"/>
              </a:rPr>
              <a:t>方式</a:t>
            </a:r>
            <a:endParaRPr lang="en-US" altLang="ja-JP" sz="1800" spc="-150">
              <a:latin typeface="UD デジタル 教科書体 N-B" panose="02020700000000000000" pitchFamily="17" charset="-128"/>
              <a:ea typeface="UD デジタル 教科書体 N-B" panose="02020700000000000000" pitchFamily="17" charset="-128"/>
            </a:endParaRPr>
          </a:p>
          <a:p>
            <a:r>
              <a:rPr lang="ja-JP" altLang="en-US" sz="1800" spc="-150"/>
              <a:t>「</a:t>
            </a:r>
            <a:r>
              <a:rPr lang="en-US" altLang="ja-JP" sz="1800" spc="-150"/>
              <a:t>Google</a:t>
            </a:r>
            <a:r>
              <a:rPr lang="ja-JP" altLang="en-US" sz="1800" spc="-150"/>
              <a:t>アカウントで作成」や「</a:t>
            </a:r>
            <a:r>
              <a:rPr lang="en-US" altLang="ja-JP" sz="1800" spc="-150"/>
              <a:t>Microsoft</a:t>
            </a:r>
            <a:r>
              <a:rPr lang="ja-JP" altLang="en-US" sz="1800" spc="-150"/>
              <a:t>アカウントで作成」を選択します。</a:t>
            </a:r>
            <a:endParaRPr lang="en-US" altLang="ja-JP" sz="1800" spc="-150"/>
          </a:p>
        </p:txBody>
      </p:sp>
    </p:spTree>
    <p:extLst>
      <p:ext uri="{BB962C8B-B14F-4D97-AF65-F5344CB8AC3E}">
        <p14:creationId xmlns:p14="http://schemas.microsoft.com/office/powerpoint/2010/main" val="1991829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結果</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90</a:t>
            </a:fld>
            <a:endParaRPr kumimoji="1" lang="ja-JP" altLang="en-US" dirty="0"/>
          </a:p>
        </p:txBody>
      </p:sp>
      <p:pic>
        <p:nvPicPr>
          <p:cNvPr id="10" name="図 9">
            <a:extLst>
              <a:ext uri="{FF2B5EF4-FFF2-40B4-BE49-F238E27FC236}">
                <a16:creationId xmlns:a16="http://schemas.microsoft.com/office/drawing/2014/main" id="{6E4885FA-91EB-4C51-89E5-E9258755D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28800"/>
            <a:ext cx="3132091" cy="3208298"/>
          </a:xfrm>
          <a:prstGeom prst="rect">
            <a:avLst/>
          </a:prstGeom>
          <a:ln>
            <a:solidFill>
              <a:schemeClr val="bg1">
                <a:lumMod val="75000"/>
              </a:schemeClr>
            </a:solidFill>
          </a:ln>
        </p:spPr>
      </p:pic>
    </p:spTree>
    <p:extLst>
      <p:ext uri="{BB962C8B-B14F-4D97-AF65-F5344CB8AC3E}">
        <p14:creationId xmlns:p14="http://schemas.microsoft.com/office/powerpoint/2010/main" val="14732272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今日の日付を取得する</a:t>
            </a:r>
          </a:p>
        </p:txBody>
      </p:sp>
      <p:sp>
        <p:nvSpPr>
          <p:cNvPr id="5" name="コンテンツ プレースホルダー 4"/>
          <p:cNvSpPr>
            <a:spLocks noGrp="1"/>
          </p:cNvSpPr>
          <p:nvPr>
            <p:ph idx="1"/>
          </p:nvPr>
        </p:nvSpPr>
        <p:spPr/>
        <p:txBody>
          <a:bodyPr/>
          <a:lstStyle/>
          <a:p>
            <a:r>
              <a:rPr lang="ja-JP" altLang="en-US"/>
              <a:t>今日の日付をプログラムで取得する方法</a:t>
            </a:r>
            <a:endParaRPr lang="en-US" altLang="ja-JP"/>
          </a:p>
          <a:p>
            <a:pPr lvl="1"/>
            <a:r>
              <a:rPr lang="ja-JP" altLang="en-US"/>
              <a:t>日付オブジェクトの準備</a:t>
            </a:r>
            <a:endParaRPr lang="en-US" altLang="ja-JP"/>
          </a:p>
          <a:p>
            <a:pPr marL="457200" lvl="1" indent="0">
              <a:buNone/>
            </a:pPr>
            <a:endParaRPr lang="en-US" altLang="ja-JP"/>
          </a:p>
          <a:p>
            <a:pPr lvl="1">
              <a:lnSpc>
                <a:spcPct val="300000"/>
              </a:lnSpc>
            </a:pPr>
            <a:r>
              <a:rPr lang="ja-JP" altLang="en-US"/>
              <a:t>年を取得する命令</a:t>
            </a:r>
            <a:endParaRPr lang="en-US" altLang="ja-JP"/>
          </a:p>
          <a:p>
            <a:pPr marL="457200" lvl="1" indent="0">
              <a:buNone/>
            </a:pPr>
            <a:endParaRPr lang="en-US" altLang="ja-JP"/>
          </a:p>
          <a:p>
            <a:pPr lvl="1">
              <a:lnSpc>
                <a:spcPct val="250000"/>
              </a:lnSpc>
            </a:pPr>
            <a:r>
              <a:rPr lang="ja-JP" altLang="en-US"/>
              <a:t>月を取得する命令</a:t>
            </a:r>
            <a:endParaRPr lang="en-US" altLang="ja-JP"/>
          </a:p>
          <a:p>
            <a:pPr lvl="1"/>
            <a:endParaRPr lang="en-US" altLang="ja-JP"/>
          </a:p>
          <a:p>
            <a:pPr lvl="1">
              <a:lnSpc>
                <a:spcPct val="250000"/>
              </a:lnSpc>
            </a:pPr>
            <a:r>
              <a:rPr lang="ja-JP" altLang="en-US"/>
              <a:t>日を取得する命令</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91</a:t>
            </a:fld>
            <a:endParaRPr kumimoji="1" lang="ja-JP" altLang="en-US" dirty="0"/>
          </a:p>
        </p:txBody>
      </p:sp>
      <p:sp>
        <p:nvSpPr>
          <p:cNvPr id="18" name="正方形/長方形 17">
            <a:extLst>
              <a:ext uri="{FF2B5EF4-FFF2-40B4-BE49-F238E27FC236}">
                <a16:creationId xmlns:a16="http://schemas.microsoft.com/office/drawing/2014/main" id="{E691159F-2D60-4387-BA40-DB85CDF59F13}"/>
              </a:ext>
            </a:extLst>
          </p:cNvPr>
          <p:cNvSpPr/>
          <p:nvPr/>
        </p:nvSpPr>
        <p:spPr>
          <a:xfrm>
            <a:off x="1026600" y="1762123"/>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let </a:t>
            </a:r>
            <a:r>
              <a:rPr lang="ja-JP" altLang="en-US">
                <a:latin typeface="M+ 1mn" panose="020B0509020204020204" pitchFamily="49" charset="-128"/>
                <a:ea typeface="M+ 1mn" panose="020B0509020204020204" pitchFamily="49" charset="-128"/>
              </a:rPr>
              <a:t>変数 </a:t>
            </a:r>
            <a:r>
              <a:rPr lang="en-US" altLang="ja-JP">
                <a:latin typeface="M+ 1mn" panose="020B0509020204020204" pitchFamily="49" charset="-128"/>
                <a:ea typeface="M+ 1mn" panose="020B0509020204020204" pitchFamily="49" charset="-128"/>
              </a:rPr>
              <a:t>= new Date();</a:t>
            </a:r>
            <a:endParaRPr lang="en-US" altLang="ja-JP" dirty="0">
              <a:latin typeface="M+ 1mn" panose="020B0509020204020204" pitchFamily="49" charset="-128"/>
              <a:ea typeface="M+ 1mn" panose="020B0509020204020204" pitchFamily="49" charset="-128"/>
            </a:endParaRPr>
          </a:p>
        </p:txBody>
      </p:sp>
      <p:sp>
        <p:nvSpPr>
          <p:cNvPr id="22" name="正方形/長方形 21">
            <a:extLst>
              <a:ext uri="{FF2B5EF4-FFF2-40B4-BE49-F238E27FC236}">
                <a16:creationId xmlns:a16="http://schemas.microsoft.com/office/drawing/2014/main" id="{B401209C-4268-4FAF-A011-886FDAF89905}"/>
              </a:ext>
            </a:extLst>
          </p:cNvPr>
          <p:cNvSpPr/>
          <p:nvPr/>
        </p:nvSpPr>
        <p:spPr>
          <a:xfrm>
            <a:off x="1014708" y="2936905"/>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.getFullYear();</a:t>
            </a:r>
            <a:endParaRPr lang="en-US" altLang="ja-JP" dirty="0">
              <a:latin typeface="M+ 1mn" panose="020B0509020204020204" pitchFamily="49" charset="-128"/>
              <a:ea typeface="M+ 1mn" panose="020B0509020204020204" pitchFamily="49" charset="-128"/>
            </a:endParaRPr>
          </a:p>
        </p:txBody>
      </p:sp>
      <p:sp>
        <p:nvSpPr>
          <p:cNvPr id="25" name="正方形/長方形 24">
            <a:extLst>
              <a:ext uri="{FF2B5EF4-FFF2-40B4-BE49-F238E27FC236}">
                <a16:creationId xmlns:a16="http://schemas.microsoft.com/office/drawing/2014/main" id="{F1C017A9-0BC6-4A03-9F2A-D35ACF5C2DD6}"/>
              </a:ext>
            </a:extLst>
          </p:cNvPr>
          <p:cNvSpPr/>
          <p:nvPr/>
        </p:nvSpPr>
        <p:spPr>
          <a:xfrm>
            <a:off x="1014708" y="4183215"/>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.getMonth();</a:t>
            </a:r>
            <a:endParaRPr lang="en-US" altLang="ja-JP" dirty="0">
              <a:latin typeface="M+ 1mn" panose="020B0509020204020204" pitchFamily="49" charset="-128"/>
              <a:ea typeface="M+ 1mn" panose="020B0509020204020204" pitchFamily="49" charset="-128"/>
            </a:endParaRPr>
          </a:p>
        </p:txBody>
      </p:sp>
      <p:sp>
        <p:nvSpPr>
          <p:cNvPr id="27" name="正方形/長方形 26">
            <a:extLst>
              <a:ext uri="{FF2B5EF4-FFF2-40B4-BE49-F238E27FC236}">
                <a16:creationId xmlns:a16="http://schemas.microsoft.com/office/drawing/2014/main" id="{82DDD5A9-ED09-4A58-99B4-E34FFA312447}"/>
              </a:ext>
            </a:extLst>
          </p:cNvPr>
          <p:cNvSpPr/>
          <p:nvPr/>
        </p:nvSpPr>
        <p:spPr>
          <a:xfrm>
            <a:off x="1014708" y="5354111"/>
            <a:ext cx="5307458" cy="464915"/>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a:latin typeface="M+ 1mn" panose="020B0509020204020204" pitchFamily="49" charset="-128"/>
                <a:ea typeface="M+ 1mn" panose="020B0509020204020204" pitchFamily="49" charset="-128"/>
              </a:rPr>
              <a:t>変数</a:t>
            </a:r>
            <a:r>
              <a:rPr lang="en-US" altLang="ja-JP">
                <a:latin typeface="M+ 1mn" panose="020B0509020204020204" pitchFamily="49" charset="-128"/>
                <a:ea typeface="M+ 1mn" panose="020B0509020204020204" pitchFamily="49" charset="-128"/>
              </a:rPr>
              <a:t>.getDate();</a:t>
            </a:r>
            <a:endParaRPr lang="en-US" altLang="ja-JP"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427445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今日は何日？</a:t>
            </a:r>
          </a:p>
        </p:txBody>
      </p:sp>
      <p:sp>
        <p:nvSpPr>
          <p:cNvPr id="5" name="コンテンツ プレースホルダー 4"/>
          <p:cNvSpPr>
            <a:spLocks noGrp="1"/>
          </p:cNvSpPr>
          <p:nvPr>
            <p:ph idx="1"/>
          </p:nvPr>
        </p:nvSpPr>
        <p:spPr/>
        <p:txBody>
          <a:bodyPr/>
          <a:lstStyle/>
          <a:p>
            <a:r>
              <a:rPr lang="ja-JP" altLang="en-US" dirty="0"/>
              <a:t>実習</a:t>
            </a:r>
            <a:endParaRPr lang="en-US" altLang="ja-JP" dirty="0"/>
          </a:p>
          <a:p>
            <a:pPr lvl="1"/>
            <a:r>
              <a:rPr lang="en-US" altLang="ja-JP" dirty="0"/>
              <a:t>index.html</a:t>
            </a:r>
            <a:r>
              <a:rPr lang="ja-JP" altLang="en-US" dirty="0"/>
              <a:t>の</a:t>
            </a:r>
            <a:r>
              <a:rPr lang="en-US" altLang="ja-JP" dirty="0"/>
              <a:t>script</a:t>
            </a:r>
            <a:r>
              <a:rPr lang="ja-JP" altLang="en-US" dirty="0"/>
              <a:t>タグ内</a:t>
            </a:r>
            <a:r>
              <a:rPr lang="ja-JP" altLang="en-US"/>
              <a:t>を編集して下さい。</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4</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92</a:t>
            </a:fld>
            <a:endParaRPr kumimoji="1" lang="ja-JP" altLang="en-US" dirty="0"/>
          </a:p>
        </p:txBody>
      </p:sp>
      <p:sp>
        <p:nvSpPr>
          <p:cNvPr id="10" name="正方形/長方形 9">
            <a:extLst>
              <a:ext uri="{FF2B5EF4-FFF2-40B4-BE49-F238E27FC236}">
                <a16:creationId xmlns:a16="http://schemas.microsoft.com/office/drawing/2014/main" id="{C2FC551A-0F31-44D7-BE1C-F710DEA46437}"/>
              </a:ext>
            </a:extLst>
          </p:cNvPr>
          <p:cNvSpPr/>
          <p:nvPr/>
        </p:nvSpPr>
        <p:spPr>
          <a:xfrm>
            <a:off x="971600" y="1844824"/>
            <a:ext cx="7200800" cy="3312367"/>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日付に関する命令を使えるようにする</a:t>
            </a:r>
          </a:p>
          <a:p>
            <a:r>
              <a:rPr lang="en-US" altLang="ja-JP">
                <a:latin typeface="M+ 1mn" panose="020B0509020204020204" pitchFamily="49" charset="-128"/>
                <a:ea typeface="M+ 1mn" panose="020B0509020204020204" pitchFamily="49" charset="-128"/>
              </a:rPr>
              <a:t>    let date = new Date();</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年、月、日の取得</a:t>
            </a:r>
          </a:p>
          <a:p>
            <a:r>
              <a:rPr lang="en-US" altLang="ja-JP">
                <a:latin typeface="M+ 1mn" panose="020B0509020204020204" pitchFamily="49" charset="-128"/>
                <a:ea typeface="M+ 1mn" panose="020B0509020204020204" pitchFamily="49" charset="-128"/>
              </a:rPr>
              <a:t>    let year = date.getFullYear();</a:t>
            </a:r>
          </a:p>
          <a:p>
            <a:r>
              <a:rPr lang="en-US" altLang="ja-JP">
                <a:latin typeface="M+ 1mn" panose="020B0509020204020204" pitchFamily="49" charset="-128"/>
                <a:ea typeface="M+ 1mn" panose="020B0509020204020204" pitchFamily="49" charset="-128"/>
              </a:rPr>
              <a:t>    let month = date.getMonth() + 1;</a:t>
            </a:r>
          </a:p>
          <a:p>
            <a:r>
              <a:rPr lang="en-US" altLang="ja-JP">
                <a:latin typeface="M+ 1mn" panose="020B0509020204020204" pitchFamily="49" charset="-128"/>
                <a:ea typeface="M+ 1mn" panose="020B0509020204020204" pitchFamily="49" charset="-128"/>
              </a:rPr>
              <a:t>    var day = date.getDate();</a:t>
            </a:r>
          </a:p>
          <a:p>
            <a:r>
              <a:rPr lang="en-US" altLang="ja-JP">
                <a:latin typeface="M+ 1mn" panose="020B0509020204020204" pitchFamily="49" charset="-128"/>
                <a:ea typeface="M+ 1mn" panose="020B0509020204020204" pitchFamily="49" charset="-128"/>
              </a:rPr>
              <a:t>    // </a:t>
            </a:r>
            <a:r>
              <a:rPr lang="ja-JP" altLang="en-US">
                <a:latin typeface="M+ 1mn" panose="020B0509020204020204" pitchFamily="49" charset="-128"/>
                <a:ea typeface="M+ 1mn" panose="020B0509020204020204" pitchFamily="49" charset="-128"/>
              </a:rPr>
              <a:t>日本の表記にする</a:t>
            </a:r>
          </a:p>
          <a:p>
            <a:r>
              <a:rPr lang="en-US" altLang="ja-JP">
                <a:latin typeface="M+ 1mn" panose="020B0509020204020204" pitchFamily="49" charset="-128"/>
                <a:ea typeface="M+ 1mn" panose="020B0509020204020204" pitchFamily="49" charset="-128"/>
              </a:rPr>
              <a:t>    let today = year + " </a:t>
            </a:r>
            <a:r>
              <a:rPr lang="ja-JP" altLang="en-US">
                <a:latin typeface="M+ 1mn" panose="020B0509020204020204" pitchFamily="49" charset="-128"/>
                <a:ea typeface="M+ 1mn" panose="020B0509020204020204" pitchFamily="49" charset="-128"/>
              </a:rPr>
              <a:t>年</a:t>
            </a:r>
            <a:r>
              <a:rPr lang="en-US" altLang="ja-JP">
                <a:latin typeface="M+ 1mn" panose="020B0509020204020204" pitchFamily="49" charset="-128"/>
                <a:ea typeface="M+ 1mn" panose="020B0509020204020204" pitchFamily="49" charset="-128"/>
              </a:rPr>
              <a:t>" + month + " </a:t>
            </a:r>
            <a:r>
              <a:rPr lang="ja-JP" altLang="en-US">
                <a:latin typeface="M+ 1mn" panose="020B0509020204020204" pitchFamily="49" charset="-128"/>
                <a:ea typeface="M+ 1mn" panose="020B0509020204020204" pitchFamily="49" charset="-128"/>
              </a:rPr>
              <a:t>月</a:t>
            </a:r>
            <a:r>
              <a:rPr lang="en-US" altLang="ja-JP">
                <a:latin typeface="M+ 1mn" panose="020B0509020204020204" pitchFamily="49" charset="-128"/>
                <a:ea typeface="M+ 1mn" panose="020B0509020204020204" pitchFamily="49" charset="-128"/>
              </a:rPr>
              <a:t>" + day + " </a:t>
            </a:r>
            <a:r>
              <a:rPr lang="ja-JP" altLang="en-US">
                <a:latin typeface="M+ 1mn" panose="020B0509020204020204" pitchFamily="49" charset="-128"/>
                <a:ea typeface="M+ 1mn" panose="020B0509020204020204" pitchFamily="49" charset="-128"/>
              </a:rPr>
              <a:t>日</a:t>
            </a:r>
            <a:r>
              <a:rPr lang="en-US" altLang="ja-JP">
                <a:latin typeface="M+ 1mn" panose="020B0509020204020204" pitchFamily="49" charset="-128"/>
                <a:ea typeface="M+ 1mn" panose="020B0509020204020204" pitchFamily="49" charset="-128"/>
              </a:rPr>
              <a:t>";</a:t>
            </a:r>
          </a:p>
          <a:p>
            <a:r>
              <a:rPr lang="en-US" altLang="ja-JP">
                <a:solidFill>
                  <a:schemeClr val="tx1">
                    <a:lumMod val="50000"/>
                    <a:lumOff val="50000"/>
                  </a:schemeClr>
                </a:solidFill>
                <a:latin typeface="M+ 1mn" panose="020B0509020204020204" pitchFamily="49" charset="-128"/>
                <a:ea typeface="M+ 1mn" panose="020B0509020204020204" pitchFamily="49" charset="-128"/>
              </a:rPr>
              <a:t>    document.write(today);</a:t>
            </a:r>
          </a:p>
          <a:p>
            <a:r>
              <a:rPr lang="en-US" altLang="ja-JP">
                <a:solidFill>
                  <a:schemeClr val="tx1">
                    <a:lumMod val="50000"/>
                    <a:lumOff val="50000"/>
                  </a:schemeClr>
                </a:solidFill>
                <a:latin typeface="M+ 1mn" panose="020B0509020204020204" pitchFamily="49" charset="-128"/>
                <a:ea typeface="M+ 1mn" panose="020B0509020204020204" pitchFamily="49" charset="-128"/>
              </a:rPr>
              <a:t>&lt;/script&gt;</a:t>
            </a:r>
            <a:endParaRPr lang="ja-JP" altLang="en-US">
              <a:solidFill>
                <a:schemeClr val="tx1">
                  <a:lumMod val="50000"/>
                  <a:lumOff val="50000"/>
                </a:schemeClr>
              </a:solidFill>
              <a:latin typeface="M+ 1mn" panose="020B0509020204020204" pitchFamily="49" charset="-128"/>
              <a:ea typeface="M+ 1mn" panose="020B0509020204020204" pitchFamily="49" charset="-128"/>
            </a:endParaRPr>
          </a:p>
        </p:txBody>
      </p:sp>
      <p:sp>
        <p:nvSpPr>
          <p:cNvPr id="7" name="テキスト ボックス 6">
            <a:extLst>
              <a:ext uri="{FF2B5EF4-FFF2-40B4-BE49-F238E27FC236}">
                <a16:creationId xmlns:a16="http://schemas.microsoft.com/office/drawing/2014/main" id="{03484708-0787-4479-BF3B-6E5412243F77}"/>
              </a:ext>
            </a:extLst>
          </p:cNvPr>
          <p:cNvSpPr txBox="1"/>
          <p:nvPr/>
        </p:nvSpPr>
        <p:spPr>
          <a:xfrm>
            <a:off x="971600" y="5688049"/>
            <a:ext cx="7200800" cy="276999"/>
          </a:xfrm>
          <a:prstGeom prst="rect">
            <a:avLst/>
          </a:prstGeom>
          <a:ln w="12700">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a:latin typeface="+mn-ea"/>
              </a:rPr>
              <a:t>※</a:t>
            </a:r>
            <a:r>
              <a:rPr lang="ja-JP" altLang="en-US" sz="1200">
                <a:latin typeface="+mn-ea"/>
              </a:rPr>
              <a:t>コメント部分は記述しなくても問題ありません。</a:t>
            </a:r>
            <a:endParaRPr kumimoji="1" lang="ja-JP" altLang="en-US" sz="1200" dirty="0">
              <a:latin typeface="+mn-ea"/>
            </a:endParaRPr>
          </a:p>
        </p:txBody>
      </p:sp>
    </p:spTree>
    <p:extLst>
      <p:ext uri="{BB962C8B-B14F-4D97-AF65-F5344CB8AC3E}">
        <p14:creationId xmlns:p14="http://schemas.microsoft.com/office/powerpoint/2010/main" val="30911794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5</a:t>
            </a:r>
            <a:r>
              <a:rPr lang="ja-JP" altLang="en-US" dirty="0"/>
              <a:t>章 条件分岐</a:t>
            </a:r>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93</a:t>
            </a:fld>
            <a:endParaRPr kumimoji="1" lang="ja-JP" altLang="en-US" dirty="0"/>
          </a:p>
        </p:txBody>
      </p:sp>
    </p:spTree>
    <p:extLst>
      <p:ext uri="{BB962C8B-B14F-4D97-AF65-F5344CB8AC3E}">
        <p14:creationId xmlns:p14="http://schemas.microsoft.com/office/powerpoint/2010/main" val="33050407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a:t>if</a:t>
            </a:r>
            <a:r>
              <a:rPr lang="ja-JP" altLang="en-US" dirty="0"/>
              <a:t>文</a:t>
            </a:r>
            <a:endParaRPr kumimoji="1" lang="ja-JP" altLang="en-US" dirty="0"/>
          </a:p>
        </p:txBody>
      </p:sp>
      <p:sp>
        <p:nvSpPr>
          <p:cNvPr id="5" name="スライド番号プレースホルダー 4"/>
          <p:cNvSpPr>
            <a:spLocks noGrp="1"/>
          </p:cNvSpPr>
          <p:nvPr>
            <p:ph type="sldNum" sz="quarter" idx="16"/>
          </p:nvPr>
        </p:nvSpPr>
        <p:spPr/>
        <p:txBody>
          <a:bodyPr/>
          <a:lstStyle/>
          <a:p>
            <a:fld id="{9E0D9298-421E-4926-815D-31B4285E3528}" type="slidenum">
              <a:rPr kumimoji="1" lang="ja-JP" altLang="en-US" smtClean="0"/>
              <a:pPr/>
              <a:t>94</a:t>
            </a:fld>
            <a:endParaRPr kumimoji="1" lang="ja-JP" altLang="en-US" dirty="0"/>
          </a:p>
        </p:txBody>
      </p:sp>
      <p:sp>
        <p:nvSpPr>
          <p:cNvPr id="7" name="コンテンツ プレースホルダー 6"/>
          <p:cNvSpPr>
            <a:spLocks noGrp="1"/>
          </p:cNvSpPr>
          <p:nvPr>
            <p:ph sz="quarter" idx="17"/>
          </p:nvPr>
        </p:nvSpPr>
        <p:spPr/>
        <p:txBody>
          <a:bodyPr/>
          <a:lstStyle/>
          <a:p>
            <a:r>
              <a:rPr kumimoji="1" lang="ja-JP" altLang="en-US" dirty="0"/>
              <a:t>第</a:t>
            </a:r>
            <a:r>
              <a:rPr kumimoji="1" lang="en-US" altLang="ja-JP" dirty="0"/>
              <a:t>5</a:t>
            </a:r>
            <a:r>
              <a:rPr kumimoji="1" lang="ja-JP" altLang="en-US" dirty="0"/>
              <a:t>章 </a:t>
            </a:r>
            <a:r>
              <a:rPr lang="ja-JP" altLang="en-US" dirty="0"/>
              <a:t>条件分岐</a:t>
            </a:r>
          </a:p>
        </p:txBody>
      </p:sp>
    </p:spTree>
    <p:extLst>
      <p:ext uri="{BB962C8B-B14F-4D97-AF65-F5344CB8AC3E}">
        <p14:creationId xmlns:p14="http://schemas.microsoft.com/office/powerpoint/2010/main" val="3176917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ja-JP" altLang="en-US" dirty="0"/>
              <a:t>条件分岐とは</a:t>
            </a:r>
            <a:endParaRPr lang="en-US" altLang="ja-JP" dirty="0"/>
          </a:p>
          <a:p>
            <a:pPr lvl="1"/>
            <a:r>
              <a:rPr lang="ja-JP" altLang="en-US" dirty="0"/>
              <a:t>条件に応じて処理の流れを分岐</a:t>
            </a:r>
            <a:r>
              <a:rPr lang="ja-JP" altLang="en-US"/>
              <a:t>する仕組みです。</a:t>
            </a:r>
            <a:endParaRPr lang="en-US" altLang="ja-JP" dirty="0"/>
          </a:p>
          <a:p>
            <a:pPr lvl="1"/>
            <a:r>
              <a:rPr lang="en-US" altLang="ja-JP" dirty="0"/>
              <a:t>if</a:t>
            </a:r>
            <a:r>
              <a:rPr lang="ja-JP" altLang="en-US" dirty="0"/>
              <a:t>文は正しいか否かの</a:t>
            </a:r>
            <a:r>
              <a:rPr lang="en-US" altLang="ja-JP" dirty="0"/>
              <a:t>2</a:t>
            </a:r>
            <a:r>
              <a:rPr lang="ja-JP" altLang="en-US" dirty="0"/>
              <a:t>値</a:t>
            </a:r>
            <a:r>
              <a:rPr lang="en-US" altLang="ja-JP" dirty="0"/>
              <a:t>(</a:t>
            </a:r>
            <a:r>
              <a:rPr lang="ja-JP" altLang="en-US" dirty="0"/>
              <a:t>真偽値</a:t>
            </a:r>
            <a:r>
              <a:rPr lang="en-US" altLang="ja-JP" dirty="0"/>
              <a:t>)</a:t>
            </a:r>
            <a:r>
              <a:rPr lang="ja-JP" altLang="en-US" dirty="0"/>
              <a:t>を</a:t>
            </a:r>
            <a:r>
              <a:rPr lang="ja-JP" altLang="en-US"/>
              <a:t>使って分岐します。</a:t>
            </a:r>
            <a:endParaRPr lang="en-US" altLang="ja-JP" dirty="0"/>
          </a:p>
          <a:p>
            <a:pPr lvl="1"/>
            <a:r>
              <a:rPr lang="ja-JP" altLang="en-US" dirty="0"/>
              <a:t>条件は条件式で</a:t>
            </a:r>
            <a:r>
              <a:rPr lang="ja-JP" altLang="en-US"/>
              <a:t>記述できます。</a:t>
            </a:r>
            <a:endParaRPr lang="en-US" altLang="ja-JP" dirty="0"/>
          </a:p>
          <a:p>
            <a:pPr lvl="1"/>
            <a:endParaRPr lang="en-US" altLang="ja-JP" dirty="0"/>
          </a:p>
          <a:p>
            <a:pPr lvl="1"/>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95</a:t>
            </a:fld>
            <a:endParaRPr kumimoji="1" lang="ja-JP" altLang="en-US" dirty="0"/>
          </a:p>
        </p:txBody>
      </p:sp>
    </p:spTree>
    <p:extLst>
      <p:ext uri="{BB962C8B-B14F-4D97-AF65-F5344CB8AC3E}">
        <p14:creationId xmlns:p14="http://schemas.microsoft.com/office/powerpoint/2010/main" val="2489261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5" name="コンテンツ プレースホルダー 4"/>
          <p:cNvSpPr>
            <a:spLocks noGrp="1"/>
          </p:cNvSpPr>
          <p:nvPr>
            <p:ph idx="1"/>
          </p:nvPr>
        </p:nvSpPr>
        <p:spPr/>
        <p:txBody>
          <a:bodyPr/>
          <a:lstStyle/>
          <a:p>
            <a:r>
              <a:rPr lang="en-US" altLang="ja-JP" dirty="0"/>
              <a:t>if</a:t>
            </a:r>
            <a:r>
              <a:rPr lang="ja-JP" altLang="en-US" dirty="0"/>
              <a:t>文の書き方</a:t>
            </a:r>
            <a:endParaRPr lang="en-US" altLang="ja-JP" dirty="0"/>
          </a:p>
          <a:p>
            <a:pPr lvl="1"/>
            <a:r>
              <a:rPr lang="ja-JP" altLang="en-US"/>
              <a:t>条件が正しい</a:t>
            </a:r>
            <a:r>
              <a:rPr lang="ja-JP" altLang="en-US" dirty="0"/>
              <a:t>場合に実行する処理</a:t>
            </a:r>
            <a:r>
              <a:rPr lang="ja-JP" altLang="en-US"/>
              <a:t>を記述します。</a:t>
            </a:r>
            <a:endParaRPr lang="en-US" altLang="ja-JP" dirty="0"/>
          </a:p>
          <a:p>
            <a:pPr lvl="1"/>
            <a:r>
              <a:rPr lang="en-US" altLang="ja-JP" dirty="0"/>
              <a:t>else</a:t>
            </a:r>
            <a:r>
              <a:rPr lang="ja-JP" altLang="en-US" dirty="0"/>
              <a:t>を使うことで正しくない場合に実行する処理も</a:t>
            </a:r>
            <a:r>
              <a:rPr lang="ja-JP" altLang="en-US"/>
              <a:t>記述できます。</a:t>
            </a:r>
            <a:endParaRPr lang="en-US" altLang="ja-JP" dirty="0"/>
          </a:p>
          <a:p>
            <a:pPr lvl="2"/>
            <a:r>
              <a:rPr lang="en-US" altLang="ja-JP" dirty="0"/>
              <a:t>else</a:t>
            </a:r>
            <a:r>
              <a:rPr lang="ja-JP" altLang="en-US" dirty="0"/>
              <a:t>は省略</a:t>
            </a:r>
            <a:r>
              <a:rPr lang="ja-JP" altLang="en-US"/>
              <a:t>が可能です。</a:t>
            </a:r>
            <a:endParaRPr lang="en-US" altLang="ja-JP"/>
          </a:p>
          <a:p>
            <a:pPr lvl="1"/>
            <a:r>
              <a:rPr lang="ja-JP" altLang="en-US"/>
              <a:t>文法</a:t>
            </a:r>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6" name="スライド番号プレースホルダー 5"/>
          <p:cNvSpPr>
            <a:spLocks noGrp="1"/>
          </p:cNvSpPr>
          <p:nvPr>
            <p:ph type="sldNum" sz="quarter" idx="12"/>
          </p:nvPr>
        </p:nvSpPr>
        <p:spPr/>
        <p:txBody>
          <a:bodyPr/>
          <a:lstStyle/>
          <a:p>
            <a:fld id="{9E0D9298-421E-4926-815D-31B4285E3528}" type="slidenum">
              <a:rPr kumimoji="1" lang="ja-JP" altLang="en-US" smtClean="0"/>
              <a:pPr/>
              <a:t>96</a:t>
            </a:fld>
            <a:endParaRPr kumimoji="1" lang="ja-JP" altLang="en-US" dirty="0"/>
          </a:p>
        </p:txBody>
      </p:sp>
      <p:sp>
        <p:nvSpPr>
          <p:cNvPr id="15" name="正方形/長方形 14">
            <a:extLst>
              <a:ext uri="{FF2B5EF4-FFF2-40B4-BE49-F238E27FC236}">
                <a16:creationId xmlns:a16="http://schemas.microsoft.com/office/drawing/2014/main" id="{EA8C6664-F2A8-49B2-AB0B-47898297CE80}"/>
              </a:ext>
            </a:extLst>
          </p:cNvPr>
          <p:cNvSpPr/>
          <p:nvPr/>
        </p:nvSpPr>
        <p:spPr>
          <a:xfrm>
            <a:off x="1692375" y="3262499"/>
            <a:ext cx="6480025" cy="1656184"/>
          </a:xfrm>
          <a:prstGeom prst="rect">
            <a:avLst/>
          </a:prstGeom>
          <a:noFill/>
          <a:ln w="19050">
            <a:solidFill>
              <a:srgbClr val="646464"/>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a:latin typeface="M+ 1mn" panose="020B0509020204020204" pitchFamily="49" charset="-128"/>
                <a:ea typeface="M+ 1mn" panose="020B0509020204020204" pitchFamily="49" charset="-128"/>
              </a:rPr>
              <a:t>if (</a:t>
            </a:r>
            <a:r>
              <a:rPr lang="ja-JP" altLang="en-US">
                <a:latin typeface="M+ 1mn" panose="020B0509020204020204" pitchFamily="49" charset="-128"/>
                <a:ea typeface="M+ 1mn" panose="020B0509020204020204" pitchFamily="49" charset="-128"/>
              </a:rPr>
              <a:t>条件式</a:t>
            </a:r>
            <a:r>
              <a:rPr lang="en-US" altLang="ja-JP">
                <a:latin typeface="M+ 1mn" panose="020B0509020204020204" pitchFamily="49" charset="-128"/>
                <a:ea typeface="M+ 1mn" panose="020B0509020204020204" pitchFamily="49" charset="-128"/>
              </a:rPr>
              <a:t>) {</a:t>
            </a:r>
          </a:p>
          <a:p>
            <a:r>
              <a:rPr lang="ja-JP" altLang="en-US">
                <a:latin typeface="M+ 1mn" panose="020B0509020204020204" pitchFamily="49" charset="-128"/>
                <a:ea typeface="M+ 1mn" panose="020B0509020204020204" pitchFamily="49" charset="-128"/>
              </a:rPr>
              <a:t>    条件式が正しい場合に実行する処理</a:t>
            </a:r>
          </a:p>
          <a:p>
            <a:r>
              <a:rPr lang="en-US" altLang="ja-JP">
                <a:latin typeface="M+ 1mn" panose="020B0509020204020204" pitchFamily="49" charset="-128"/>
                <a:ea typeface="M+ 1mn" panose="020B0509020204020204" pitchFamily="49" charset="-128"/>
              </a:rPr>
              <a:t>} else {</a:t>
            </a:r>
          </a:p>
          <a:p>
            <a:r>
              <a:rPr lang="ja-JP" altLang="en-US">
                <a:latin typeface="M+ 1mn" panose="020B0509020204020204" pitchFamily="49" charset="-128"/>
                <a:ea typeface="M+ 1mn" panose="020B0509020204020204" pitchFamily="49" charset="-128"/>
              </a:rPr>
              <a:t>    条件式が正しくない場合に実行する処理</a:t>
            </a:r>
          </a:p>
          <a:p>
            <a:r>
              <a:rPr lang="en-US" altLang="ja-JP">
                <a:latin typeface="M+ 1mn" panose="020B0509020204020204" pitchFamily="49" charset="-128"/>
                <a:ea typeface="M+ 1mn" panose="020B0509020204020204" pitchFamily="49" charset="-128"/>
              </a:rPr>
              <a:t>}</a:t>
            </a:r>
            <a:endParaRPr lang="ja-JP" altLang="en-US" dirty="0">
              <a:latin typeface="M+ 1mn" panose="020B0509020204020204" pitchFamily="49" charset="-128"/>
              <a:ea typeface="M+ 1mn" panose="020B0509020204020204" pitchFamily="49" charset="-128"/>
            </a:endParaRPr>
          </a:p>
        </p:txBody>
      </p:sp>
    </p:spTree>
    <p:extLst>
      <p:ext uri="{BB962C8B-B14F-4D97-AF65-F5344CB8AC3E}">
        <p14:creationId xmlns:p14="http://schemas.microsoft.com/office/powerpoint/2010/main" val="25018033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r>
              <a:rPr lang="ja-JP" altLang="en-US" dirty="0"/>
              <a:t>条件式</a:t>
            </a:r>
            <a:endParaRPr lang="en-US" altLang="ja-JP" dirty="0"/>
          </a:p>
          <a:p>
            <a:pPr lvl="1"/>
            <a:r>
              <a:rPr lang="ja-JP" altLang="en-US" dirty="0"/>
              <a:t>比較演算式は「文字列」や「数値」を比較して真偽値</a:t>
            </a:r>
            <a:r>
              <a:rPr lang="ja-JP" altLang="en-US"/>
              <a:t>を返します。</a:t>
            </a:r>
            <a:endParaRPr lang="en-US" altLang="ja-JP" dirty="0"/>
          </a:p>
          <a:p>
            <a:pPr lvl="1"/>
            <a:endParaRPr lang="en-US" altLang="ja-JP" dirty="0"/>
          </a:p>
        </p:txBody>
      </p:sp>
      <p:graphicFrame>
        <p:nvGraphicFramePr>
          <p:cNvPr id="7" name="表 6"/>
          <p:cNvGraphicFramePr>
            <a:graphicFrameLocks noGrp="1"/>
          </p:cNvGraphicFramePr>
          <p:nvPr>
            <p:extLst>
              <p:ext uri="{D42A27DB-BD31-4B8C-83A1-F6EECF244321}">
                <p14:modId xmlns:p14="http://schemas.microsoft.com/office/powerpoint/2010/main" val="904649684"/>
              </p:ext>
            </p:extLst>
          </p:nvPr>
        </p:nvGraphicFramePr>
        <p:xfrm>
          <a:off x="971600" y="1847969"/>
          <a:ext cx="7921574" cy="3035438"/>
        </p:xfrm>
        <a:graphic>
          <a:graphicData uri="http://schemas.openxmlformats.org/drawingml/2006/table">
            <a:tbl>
              <a:tblPr firstRow="1" bandRow="1" bandCol="1">
                <a:tableStyleId>{7E9639D4-E3E2-4D34-9284-5A2195B3D0D7}</a:tableStyleId>
              </a:tblPr>
              <a:tblGrid>
                <a:gridCol w="1210285">
                  <a:extLst>
                    <a:ext uri="{9D8B030D-6E8A-4147-A177-3AD203B41FA5}">
                      <a16:colId xmlns:a16="http://schemas.microsoft.com/office/drawing/2014/main" val="2282474714"/>
                    </a:ext>
                  </a:extLst>
                </a:gridCol>
                <a:gridCol w="3244182">
                  <a:extLst>
                    <a:ext uri="{9D8B030D-6E8A-4147-A177-3AD203B41FA5}">
                      <a16:colId xmlns:a16="http://schemas.microsoft.com/office/drawing/2014/main" val="2851682634"/>
                    </a:ext>
                  </a:extLst>
                </a:gridCol>
                <a:gridCol w="1481040">
                  <a:extLst>
                    <a:ext uri="{9D8B030D-6E8A-4147-A177-3AD203B41FA5}">
                      <a16:colId xmlns:a16="http://schemas.microsoft.com/office/drawing/2014/main" val="1546128347"/>
                    </a:ext>
                  </a:extLst>
                </a:gridCol>
                <a:gridCol w="1986067">
                  <a:extLst>
                    <a:ext uri="{9D8B030D-6E8A-4147-A177-3AD203B41FA5}">
                      <a16:colId xmlns:a16="http://schemas.microsoft.com/office/drawing/2014/main" val="755637603"/>
                    </a:ext>
                  </a:extLst>
                </a:gridCol>
              </a:tblGrid>
              <a:tr h="357753">
                <a:tc>
                  <a:txBody>
                    <a:bodyPr/>
                    <a:lstStyle/>
                    <a:p>
                      <a:pPr algn="ctr"/>
                      <a:r>
                        <a:rPr kumimoji="1" lang="ja-JP" altLang="en-US" sz="1400" dirty="0">
                          <a:latin typeface="M+ 1mn" panose="020B0509020204020204" pitchFamily="49" charset="-128"/>
                          <a:ea typeface="M+ 1mn" panose="020B0509020204020204" pitchFamily="49" charset="-128"/>
                        </a:rPr>
                        <a:t>演算子</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概要</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条件式の例</a:t>
                      </a:r>
                    </a:p>
                  </a:txBody>
                  <a:tcPr anchor="ctr"/>
                </a:tc>
                <a:tc>
                  <a:txBody>
                    <a:bodyPr/>
                    <a:lstStyle/>
                    <a:p>
                      <a:pPr algn="ctr"/>
                      <a:r>
                        <a:rPr kumimoji="1" lang="ja-JP" altLang="en-US" sz="1400" dirty="0">
                          <a:latin typeface="M+ 1mn" panose="020B0509020204020204" pitchFamily="49" charset="-128"/>
                          <a:ea typeface="M+ 1mn" panose="020B0509020204020204" pitchFamily="49" charset="-128"/>
                        </a:rPr>
                        <a:t>結果</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762061068"/>
                  </a:ext>
                </a:extLst>
              </a:tr>
              <a:tr h="431905">
                <a:tc>
                  <a:txBody>
                    <a:bodyPr/>
                    <a:lstStyle/>
                    <a:p>
                      <a:r>
                        <a:rPr kumimoji="1" lang="en-US" altLang="ja-JP" sz="1400" dirty="0">
                          <a:latin typeface="M+ 1mn" panose="020B0509020204020204" pitchFamily="49" charset="-128"/>
                          <a:ea typeface="M+ 1mn" panose="020B0509020204020204" pitchFamily="49" charset="-128"/>
                        </a:rPr>
                        <a:t>==</a:t>
                      </a: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左辺と右辺が等しい場合は正しい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en-US" altLang="ja-JP" sz="1400" dirty="0">
                          <a:latin typeface="M+ 1mn" panose="020B0509020204020204" pitchFamily="49" charset="-128"/>
                          <a:ea typeface="M+ 1mn" panose="020B0509020204020204" pitchFamily="49" charset="-128"/>
                        </a:rPr>
                        <a:t>1 == 1</a:t>
                      </a:r>
                    </a:p>
                  </a:txBody>
                  <a:tcPr anchor="ctr"/>
                </a:tc>
                <a:tc>
                  <a:txBody>
                    <a:bodyPr/>
                    <a:lstStyle/>
                    <a:p>
                      <a:pPr>
                        <a:lnSpc>
                          <a:spcPct val="150000"/>
                        </a:lnSpc>
                      </a:pPr>
                      <a:r>
                        <a:rPr kumimoji="1" lang="en-US" altLang="ja-JP" sz="1400">
                          <a:latin typeface="M+ 1mn" panose="020B0509020204020204" pitchFamily="49" charset="-128"/>
                          <a:ea typeface="M+ 1mn" panose="020B0509020204020204" pitchFamily="49" charset="-128"/>
                        </a:rPr>
                        <a:t>true(</a:t>
                      </a:r>
                      <a:r>
                        <a:rPr kumimoji="1" lang="ja-JP" altLang="en-US" sz="1400">
                          <a:latin typeface="M+ 1mn" panose="020B0509020204020204" pitchFamily="49" charset="-128"/>
                          <a:ea typeface="M+ 1mn" panose="020B0509020204020204" pitchFamily="49" charset="-128"/>
                        </a:rPr>
                        <a:t>正しい</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 </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3611147804"/>
                  </a:ext>
                </a:extLst>
              </a:tr>
              <a:tr h="431905">
                <a:tc>
                  <a:txBody>
                    <a:bodyPr/>
                    <a:lstStyle/>
                    <a:p>
                      <a:r>
                        <a:rPr kumimoji="1" lang="en-US" altLang="ja-JP" sz="1400" dirty="0">
                          <a:latin typeface="M+ 1mn" panose="020B0509020204020204" pitchFamily="49" charset="-128"/>
                          <a:ea typeface="M+ 1mn" panose="020B0509020204020204" pitchFamily="49" charset="-128"/>
                        </a:rPr>
                        <a: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ja-JP" altLang="en-US" sz="1400" dirty="0">
                          <a:latin typeface="M+ 1mn" panose="020B0509020204020204" pitchFamily="49" charset="-128"/>
                          <a:ea typeface="M+ 1mn" panose="020B0509020204020204" pitchFamily="49" charset="-128"/>
                        </a:rPr>
                        <a:t>左辺と右辺が等しくない場合は正しい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 !=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latin typeface="M+ 1mn" panose="020B0509020204020204" pitchFamily="49" charset="-128"/>
                          <a:ea typeface="M+ 1mn" panose="020B0509020204020204" pitchFamily="49" charset="-128"/>
                        </a:rPr>
                        <a:t>true(</a:t>
                      </a:r>
                      <a:r>
                        <a:rPr kumimoji="1" lang="ja-JP" altLang="en-US" sz="1400">
                          <a:latin typeface="M+ 1mn" panose="020B0509020204020204" pitchFamily="49" charset="-128"/>
                          <a:ea typeface="M+ 1mn" panose="020B0509020204020204" pitchFamily="49" charset="-128"/>
                        </a:rPr>
                        <a:t>正しい</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 </a:t>
                      </a:r>
                      <a:endParaRPr kumimoji="1" lang="en-US" altLang="ja-JP" sz="1400">
                        <a:latin typeface="M+ 1mn" panose="020B0509020204020204" pitchFamily="49" charset="-128"/>
                        <a:ea typeface="M+ 1mn" panose="020B0509020204020204" pitchFamily="49" charset="-128"/>
                      </a:endParaRPr>
                    </a:p>
                    <a:p>
                      <a:r>
                        <a:rPr kumimoji="1" lang="ja-JP" altLang="en-US" sz="1400">
                          <a:latin typeface="M+ 1mn" panose="020B0509020204020204" pitchFamily="49" charset="-128"/>
                          <a:ea typeface="M+ 1mn" panose="020B0509020204020204" pitchFamily="49" charset="-128"/>
                        </a:rPr>
                        <a:t> </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2231182597"/>
                  </a:ext>
                </a:extLst>
              </a:tr>
              <a:tr h="431905">
                <a:tc>
                  <a:txBody>
                    <a:bodyPr/>
                    <a:lstStyle/>
                    <a:p>
                      <a:r>
                        <a:rPr kumimoji="1" lang="en-US" altLang="ja-JP" sz="1400" dirty="0">
                          <a:latin typeface="M+ 1mn" panose="020B0509020204020204" pitchFamily="49" charset="-128"/>
                          <a:ea typeface="M+ 1mn" panose="020B0509020204020204" pitchFamily="49" charset="-128"/>
                        </a:rPr>
                        <a:t>&lt;</a:t>
                      </a:r>
                    </a:p>
                  </a:txBody>
                  <a:tcPr anchor="ctr"/>
                </a:tc>
                <a:tc>
                  <a:txBody>
                    <a:bodyPr/>
                    <a:lstStyle/>
                    <a:p>
                      <a:pPr>
                        <a:lnSpc>
                          <a:spcPct val="100000"/>
                        </a:lnSpc>
                      </a:pPr>
                      <a:r>
                        <a:rPr kumimoji="1" lang="ja-JP" altLang="en-US" sz="1400" dirty="0">
                          <a:latin typeface="M+ 1mn" panose="020B0509020204020204" pitchFamily="49" charset="-128"/>
                          <a:ea typeface="M+ 1mn" panose="020B0509020204020204" pitchFamily="49" charset="-128"/>
                        </a:rPr>
                        <a:t>左辺が右辺より小さい場合は正しい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 &lt; 1</a:t>
                      </a:r>
                    </a:p>
                  </a:txBody>
                  <a:tcPr anchor="ctr"/>
                </a:tc>
                <a:tc>
                  <a:txBody>
                    <a:bodyPr/>
                    <a:lstStyle/>
                    <a:p>
                      <a:r>
                        <a:rPr kumimoji="1" lang="en-US" altLang="ja-JP" sz="1400">
                          <a:latin typeface="M+ 1mn" panose="020B0509020204020204" pitchFamily="49" charset="-128"/>
                          <a:ea typeface="M+ 1mn" panose="020B0509020204020204" pitchFamily="49" charset="-128"/>
                        </a:rPr>
                        <a:t>false(</a:t>
                      </a:r>
                      <a:r>
                        <a:rPr kumimoji="1" lang="ja-JP" altLang="en-US" sz="1400">
                          <a:latin typeface="M+ 1mn" panose="020B0509020204020204" pitchFamily="49" charset="-128"/>
                          <a:ea typeface="M+ 1mn" panose="020B0509020204020204" pitchFamily="49" charset="-128"/>
                        </a:rPr>
                        <a:t>正しくない</a:t>
                      </a:r>
                      <a:r>
                        <a:rPr kumimoji="1" lang="en-US" altLang="ja-JP" sz="1400">
                          <a:latin typeface="M+ 1mn" panose="020B0509020204020204" pitchFamily="49" charset="-128"/>
                          <a:ea typeface="M+ 1mn" panose="020B0509020204020204" pitchFamily="49" charset="-128"/>
                        </a:rPr>
                        <a:t>)</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2730659991"/>
                  </a:ext>
                </a:extLst>
              </a:tr>
              <a:tr h="431905">
                <a:tc>
                  <a:txBody>
                    <a:bodyPr/>
                    <a:lstStyle/>
                    <a:p>
                      <a:r>
                        <a:rPr kumimoji="1" lang="en-US" altLang="ja-JP" sz="1400" dirty="0">
                          <a:latin typeface="M+ 1mn" panose="020B0509020204020204" pitchFamily="49" charset="-128"/>
                          <a:ea typeface="M+ 1mn" panose="020B0509020204020204" pitchFamily="49" charset="-128"/>
                        </a:rPr>
                        <a:t>&lt;=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左辺が右辺以下の場合は正しい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a:latin typeface="M+ 1mn" panose="020B0509020204020204" pitchFamily="49" charset="-128"/>
                          <a:ea typeface="M+ 1mn" panose="020B0509020204020204" pitchFamily="49" charset="-128"/>
                        </a:rPr>
                        <a:t>1 &lt;= 1</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pPr>
                        <a:lnSpc>
                          <a:spcPct val="150000"/>
                        </a:lnSpc>
                      </a:pPr>
                      <a:r>
                        <a:rPr kumimoji="1" lang="en-US" altLang="ja-JP" sz="1400">
                          <a:latin typeface="M+ 1mn" panose="020B0509020204020204" pitchFamily="49" charset="-128"/>
                          <a:ea typeface="M+ 1mn" panose="020B0509020204020204" pitchFamily="49" charset="-128"/>
                        </a:rPr>
                        <a:t>true(</a:t>
                      </a:r>
                      <a:r>
                        <a:rPr kumimoji="1" lang="ja-JP" altLang="en-US" sz="1400">
                          <a:latin typeface="M+ 1mn" panose="020B0509020204020204" pitchFamily="49" charset="-128"/>
                          <a:ea typeface="M+ 1mn" panose="020B0509020204020204" pitchFamily="49" charset="-128"/>
                        </a:rPr>
                        <a:t>正しい</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 </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257058556"/>
                  </a:ext>
                </a:extLst>
              </a:tr>
              <a:tr h="431905">
                <a:tc>
                  <a:txBody>
                    <a:bodyPr/>
                    <a:lstStyle/>
                    <a:p>
                      <a:r>
                        <a:rPr kumimoji="1" lang="en-US" altLang="ja-JP" sz="1400" dirty="0">
                          <a:latin typeface="M+ 1mn" panose="020B0509020204020204" pitchFamily="49" charset="-128"/>
                          <a:ea typeface="M+ 1mn" panose="020B0509020204020204" pitchFamily="49" charset="-128"/>
                        </a:rPr>
                        <a:t>&gt;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左辺が右辺より大きい場合は正しい</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 &gt; 1</a:t>
                      </a:r>
                    </a:p>
                  </a:txBody>
                  <a:tcPr anchor="ctr"/>
                </a:tc>
                <a:tc>
                  <a:txBody>
                    <a:bodyPr/>
                    <a:lstStyle/>
                    <a:p>
                      <a:r>
                        <a:rPr kumimoji="1" lang="en-US" altLang="ja-JP" sz="1400">
                          <a:latin typeface="M+ 1mn" panose="020B0509020204020204" pitchFamily="49" charset="-128"/>
                          <a:ea typeface="M+ 1mn" panose="020B0509020204020204" pitchFamily="49" charset="-128"/>
                        </a:rPr>
                        <a:t>false(</a:t>
                      </a:r>
                      <a:r>
                        <a:rPr kumimoji="1" lang="ja-JP" altLang="en-US" sz="1400">
                          <a:latin typeface="M+ 1mn" panose="020B0509020204020204" pitchFamily="49" charset="-128"/>
                          <a:ea typeface="M+ 1mn" panose="020B0509020204020204" pitchFamily="49" charset="-128"/>
                        </a:rPr>
                        <a:t>正しくない</a:t>
                      </a:r>
                      <a:r>
                        <a:rPr kumimoji="1" lang="en-US" altLang="ja-JP" sz="1400">
                          <a:latin typeface="M+ 1mn" panose="020B0509020204020204" pitchFamily="49" charset="-128"/>
                          <a:ea typeface="M+ 1mn" panose="020B0509020204020204" pitchFamily="49" charset="-128"/>
                        </a:rPr>
                        <a:t>)</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29806885"/>
                  </a:ext>
                </a:extLst>
              </a:tr>
              <a:tr h="431905">
                <a:tc>
                  <a:txBody>
                    <a:bodyPr/>
                    <a:lstStyle/>
                    <a:p>
                      <a:r>
                        <a:rPr kumimoji="1" lang="en-US" altLang="ja-JP" sz="1400" dirty="0">
                          <a:latin typeface="M+ 1mn" panose="020B0509020204020204" pitchFamily="49" charset="-128"/>
                          <a:ea typeface="M+ 1mn" panose="020B0509020204020204" pitchFamily="49" charset="-128"/>
                        </a:rPr>
                        <a:t>&gt;=</a:t>
                      </a:r>
                      <a:endParaRPr kumimoji="1" lang="ja-JP" altLang="en-US" sz="1400" dirty="0">
                        <a:latin typeface="M+ 1mn" panose="020B0509020204020204" pitchFamily="49" charset="-128"/>
                        <a:ea typeface="M+ 1mn" panose="020B050902020402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 1mn" panose="020B0509020204020204" pitchFamily="49" charset="-128"/>
                          <a:ea typeface="M+ 1mn" panose="020B0509020204020204" pitchFamily="49" charset="-128"/>
                        </a:rPr>
                        <a:t>左辺が右辺以上の場合は正しい </a:t>
                      </a:r>
                      <a:endParaRPr kumimoji="1" lang="en-US" altLang="ja-JP" sz="1400" dirty="0">
                        <a:latin typeface="M+ 1mn" panose="020B0509020204020204" pitchFamily="49" charset="-128"/>
                        <a:ea typeface="M+ 1mn" panose="020B0509020204020204" pitchFamily="49" charset="-128"/>
                      </a:endParaRPr>
                    </a:p>
                  </a:txBody>
                  <a:tcPr anchor="ctr"/>
                </a:tc>
                <a:tc>
                  <a:txBody>
                    <a:bodyPr/>
                    <a:lstStyle/>
                    <a:p>
                      <a:r>
                        <a:rPr kumimoji="1" lang="en-US" altLang="ja-JP" sz="1400" dirty="0">
                          <a:latin typeface="M+ 1mn" panose="020B0509020204020204" pitchFamily="49" charset="-128"/>
                          <a:ea typeface="M+ 1mn" panose="020B0509020204020204" pitchFamily="49" charset="-128"/>
                        </a:rPr>
                        <a:t>1 &gt;=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a:latin typeface="M+ 1mn" panose="020B0509020204020204" pitchFamily="49" charset="-128"/>
                          <a:ea typeface="M+ 1mn" panose="020B0509020204020204" pitchFamily="49" charset="-128"/>
                        </a:rPr>
                        <a:t>true(</a:t>
                      </a:r>
                      <a:r>
                        <a:rPr kumimoji="1" lang="ja-JP" altLang="en-US" sz="1400">
                          <a:latin typeface="M+ 1mn" panose="020B0509020204020204" pitchFamily="49" charset="-128"/>
                          <a:ea typeface="M+ 1mn" panose="020B0509020204020204" pitchFamily="49" charset="-128"/>
                        </a:rPr>
                        <a:t>正しい</a:t>
                      </a:r>
                      <a:r>
                        <a:rPr kumimoji="1" lang="en-US" altLang="ja-JP" sz="1400">
                          <a:latin typeface="M+ 1mn" panose="020B0509020204020204" pitchFamily="49" charset="-128"/>
                          <a:ea typeface="M+ 1mn" panose="020B0509020204020204" pitchFamily="49" charset="-128"/>
                        </a:rPr>
                        <a:t>)</a:t>
                      </a:r>
                      <a:r>
                        <a:rPr kumimoji="1" lang="ja-JP" altLang="en-US" sz="1400">
                          <a:latin typeface="M+ 1mn" panose="020B0509020204020204" pitchFamily="49" charset="-128"/>
                          <a:ea typeface="M+ 1mn" panose="020B0509020204020204" pitchFamily="49" charset="-128"/>
                        </a:rPr>
                        <a:t>  </a:t>
                      </a:r>
                      <a:endParaRPr kumimoji="1" lang="en-US" altLang="ja-JP" sz="1400" dirty="0">
                        <a:latin typeface="M+ 1mn" panose="020B0509020204020204" pitchFamily="49" charset="-128"/>
                        <a:ea typeface="M+ 1mn" panose="020B0509020204020204" pitchFamily="49" charset="-128"/>
                      </a:endParaRPr>
                    </a:p>
                  </a:txBody>
                  <a:tcPr anchor="ctr"/>
                </a:tc>
                <a:extLst>
                  <a:ext uri="{0D108BD9-81ED-4DB2-BD59-A6C34878D82A}">
                    <a16:rowId xmlns:a16="http://schemas.microsoft.com/office/drawing/2014/main" val="1976516289"/>
                  </a:ext>
                </a:extLst>
              </a:tr>
            </a:tbl>
          </a:graphicData>
        </a:graphic>
      </p:graphicFrame>
      <p:sp>
        <p:nvSpPr>
          <p:cNvPr id="2" name="タイトル 1"/>
          <p:cNvSpPr>
            <a:spLocks noGrp="1"/>
          </p:cNvSpPr>
          <p:nvPr>
            <p:ph type="title"/>
          </p:nvPr>
        </p:nvSpPr>
        <p:spPr/>
        <p:txBody>
          <a:bodyPr>
            <a:normAutofit/>
          </a:bodyPr>
          <a:lstStyle/>
          <a:p>
            <a:r>
              <a:rPr lang="en-US" altLang="ja-JP" dirty="0"/>
              <a:t>if</a:t>
            </a:r>
            <a:r>
              <a:rPr lang="ja-JP" altLang="en-US" dirty="0"/>
              <a:t>文</a:t>
            </a:r>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97</a:t>
            </a:fld>
            <a:endParaRPr kumimoji="1" lang="ja-JP" altLang="en-US" dirty="0"/>
          </a:p>
        </p:txBody>
      </p:sp>
    </p:spTree>
    <p:extLst>
      <p:ext uri="{BB962C8B-B14F-4D97-AF65-F5344CB8AC3E}">
        <p14:creationId xmlns:p14="http://schemas.microsoft.com/office/powerpoint/2010/main" val="29638956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実習①</a:t>
            </a:r>
            <a:endParaRPr kumimoji="1" lang="ja-JP" altLang="en-US" dirty="0"/>
          </a:p>
        </p:txBody>
      </p:sp>
      <p:sp>
        <p:nvSpPr>
          <p:cNvPr id="6" name="スライド番号プレースホルダー 5"/>
          <p:cNvSpPr>
            <a:spLocks noGrp="1"/>
          </p:cNvSpPr>
          <p:nvPr>
            <p:ph type="sldNum" sz="quarter" idx="16"/>
          </p:nvPr>
        </p:nvSpPr>
        <p:spPr/>
        <p:txBody>
          <a:bodyPr/>
          <a:lstStyle/>
          <a:p>
            <a:fld id="{9E0D9298-421E-4926-815D-31B4285E3528}" type="slidenum">
              <a:rPr kumimoji="1" lang="ja-JP" altLang="en-US" smtClean="0"/>
              <a:pPr/>
              <a:t>98</a:t>
            </a:fld>
            <a:endParaRPr kumimoji="1" lang="ja-JP" altLang="en-US" dirty="0"/>
          </a:p>
        </p:txBody>
      </p:sp>
      <p:sp>
        <p:nvSpPr>
          <p:cNvPr id="3" name="コンテンツ プレースホルダー 2"/>
          <p:cNvSpPr>
            <a:spLocks noGrp="1"/>
          </p:cNvSpPr>
          <p:nvPr>
            <p:ph sz="quarter" idx="17"/>
          </p:nvPr>
        </p:nvSpPr>
        <p:spPr/>
        <p:txBody>
          <a:bodyPr/>
          <a:lstStyle/>
          <a:p>
            <a:r>
              <a:rPr lang="ja-JP" altLang="en-US" dirty="0"/>
              <a:t>第</a:t>
            </a:r>
            <a:r>
              <a:rPr lang="en-US" altLang="ja-JP" dirty="0"/>
              <a:t>5</a:t>
            </a:r>
            <a:r>
              <a:rPr lang="ja-JP" altLang="en-US" dirty="0"/>
              <a:t>章 条件分岐</a:t>
            </a:r>
          </a:p>
        </p:txBody>
      </p:sp>
    </p:spTree>
    <p:extLst>
      <p:ext uri="{BB962C8B-B14F-4D97-AF65-F5344CB8AC3E}">
        <p14:creationId xmlns:p14="http://schemas.microsoft.com/office/powerpoint/2010/main" val="31217260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a:t>
            </a:r>
            <a:r>
              <a:rPr lang="ja-JP" altLang="en-US" dirty="0"/>
              <a:t>実習</a:t>
            </a:r>
            <a:r>
              <a:rPr lang="en-US" altLang="ja-JP" dirty="0"/>
              <a:t>】</a:t>
            </a:r>
            <a:r>
              <a:rPr lang="ja-JP" altLang="en-US" dirty="0"/>
              <a:t>今日は日曜日？</a:t>
            </a:r>
          </a:p>
        </p:txBody>
      </p:sp>
      <p:sp>
        <p:nvSpPr>
          <p:cNvPr id="5" name="コンテンツ プレースホルダー 4"/>
          <p:cNvSpPr>
            <a:spLocks noGrp="1"/>
          </p:cNvSpPr>
          <p:nvPr>
            <p:ph idx="1"/>
          </p:nvPr>
        </p:nvSpPr>
        <p:spPr/>
        <p:txBody>
          <a:bodyPr/>
          <a:lstStyle/>
          <a:p>
            <a:r>
              <a:rPr lang="ja-JP" altLang="en-US" dirty="0"/>
              <a:t>準備</a:t>
            </a:r>
            <a:endParaRPr lang="en-US" altLang="ja-JP" dirty="0"/>
          </a:p>
          <a:p>
            <a:pPr lvl="1"/>
            <a:r>
              <a:rPr lang="ja-JP" altLang="en-US"/>
              <a:t>サポートページから本章のひな形をインポートして下さい。</a:t>
            </a:r>
            <a:endParaRPr lang="en-US" altLang="ja-JP"/>
          </a:p>
          <a:p>
            <a:endParaRPr lang="en-US" altLang="ja-JP" dirty="0"/>
          </a:p>
        </p:txBody>
      </p:sp>
      <p:sp>
        <p:nvSpPr>
          <p:cNvPr id="3" name="テキスト プレースホルダー 2"/>
          <p:cNvSpPr>
            <a:spLocks noGrp="1"/>
          </p:cNvSpPr>
          <p:nvPr>
            <p:ph type="body" sz="quarter" idx="10"/>
          </p:nvPr>
        </p:nvSpPr>
        <p:spPr/>
        <p:txBody>
          <a:bodyPr>
            <a:normAutofit/>
          </a:bodyPr>
          <a:lstStyle/>
          <a:p>
            <a:r>
              <a:rPr lang="ja-JP" altLang="en-US" dirty="0"/>
              <a:t>第</a:t>
            </a:r>
            <a:r>
              <a:rPr lang="en-US" altLang="ja-JP" dirty="0"/>
              <a:t>5</a:t>
            </a:r>
            <a:r>
              <a:rPr lang="ja-JP" altLang="en-US" dirty="0"/>
              <a:t>章</a:t>
            </a:r>
            <a:endParaRPr kumimoji="1" lang="ja-JP" altLang="en-US" dirty="0"/>
          </a:p>
        </p:txBody>
      </p:sp>
      <p:sp>
        <p:nvSpPr>
          <p:cNvPr id="4" name="スライド番号プレースホルダー 3"/>
          <p:cNvSpPr>
            <a:spLocks noGrp="1"/>
          </p:cNvSpPr>
          <p:nvPr>
            <p:ph type="sldNum" sz="quarter" idx="12"/>
          </p:nvPr>
        </p:nvSpPr>
        <p:spPr/>
        <p:txBody>
          <a:bodyPr/>
          <a:lstStyle/>
          <a:p>
            <a:fld id="{9E0D9298-421E-4926-815D-31B4285E3528}" type="slidenum">
              <a:rPr kumimoji="1" lang="ja-JP" altLang="en-US" smtClean="0"/>
              <a:pPr/>
              <a:t>99</a:t>
            </a:fld>
            <a:endParaRPr kumimoji="1" lang="ja-JP" altLang="en-US" dirty="0"/>
          </a:p>
        </p:txBody>
      </p:sp>
    </p:spTree>
    <p:extLst>
      <p:ext uri="{BB962C8B-B14F-4D97-AF65-F5344CB8AC3E}">
        <p14:creationId xmlns:p14="http://schemas.microsoft.com/office/powerpoint/2010/main" val="634812043"/>
      </p:ext>
    </p:extLst>
  </p:cSld>
  <p:clrMapOvr>
    <a:masterClrMapping/>
  </p:clrMapOvr>
</p:sld>
</file>

<file path=ppt/theme/theme1.xml><?xml version="1.0" encoding="utf-8"?>
<a:theme xmlns:a="http://schemas.openxmlformats.org/drawingml/2006/main" name="アシアルテンプレート岡本所長カスタ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kumimoji="1" sz="1400" smtClean="0">
            <a:latin typeface="UD デジタル 教科書体 N-R" panose="02020400000000000000" pitchFamily="17" charset="-128"/>
            <a:ea typeface="UD デジタル 教科書体 N-R" panose="02020400000000000000" pitchFamily="17" charset="-128"/>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9272</Words>
  <Application>Microsoft Office PowerPoint</Application>
  <PresentationFormat>画面に合わせる (4:3)</PresentationFormat>
  <Paragraphs>1995</Paragraphs>
  <Slides>202</Slides>
  <Notes>157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202</vt:i4>
      </vt:variant>
    </vt:vector>
  </HeadingPairs>
  <TitlesOfParts>
    <vt:vector size="210" baseType="lpstr">
      <vt:lpstr>M+ 1mn</vt:lpstr>
      <vt:lpstr>UD デジタル 教科書体 N-B</vt:lpstr>
      <vt:lpstr>UD デジタル 教科書体 N-R</vt:lpstr>
      <vt:lpstr>メイリオ</vt:lpstr>
      <vt:lpstr>Arial</vt:lpstr>
      <vt:lpstr>Calibri</vt:lpstr>
      <vt:lpstr>Wingdings</vt:lpstr>
      <vt:lpstr>アシアルテンプレート岡本所長カスタム</vt:lpstr>
      <vt:lpstr>PowerPoint プレゼンテーション</vt:lpstr>
      <vt:lpstr>第1章 アプリ開発入門</vt:lpstr>
      <vt:lpstr>(配布されたアカウントを使う場合)Monacaのログイン</vt:lpstr>
      <vt:lpstr>Monaca のアカウント登録</vt:lpstr>
      <vt:lpstr>Monaca のアカウント登録</vt:lpstr>
      <vt:lpstr>Monaca のアカウント登録</vt:lpstr>
      <vt:lpstr>(自身でアカウント作成する場合)Monacaのアカウント登録</vt:lpstr>
      <vt:lpstr>Monaca のアカウント登録</vt:lpstr>
      <vt:lpstr>Monaca のアカウント登録</vt:lpstr>
      <vt:lpstr>Monaca のアカウント登録</vt:lpstr>
      <vt:lpstr>Monaca ダッシュボードとプロジェクト</vt:lpstr>
      <vt:lpstr>Monaca ダッシュボードとプロジェクト</vt:lpstr>
      <vt:lpstr>Monaca ダッシュボードとプロジェクト</vt:lpstr>
      <vt:lpstr>Monaca ダッシュボードとプロジェクト</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プログラムを記述する</vt:lpstr>
      <vt:lpstr>Web公開機能の利用</vt:lpstr>
      <vt:lpstr>Web公開機能の利用</vt:lpstr>
      <vt:lpstr>Monaca for Study(デバッガーアプリ)の利用</vt:lpstr>
      <vt:lpstr>Monaca デバッガーの利用</vt:lpstr>
      <vt:lpstr>第2章 HTML入門</vt:lpstr>
      <vt:lpstr>HTMLとは</vt:lpstr>
      <vt:lpstr>HTMLとは</vt:lpstr>
      <vt:lpstr>HTMLとは</vt:lpstr>
      <vt:lpstr>HTMLとは</vt:lpstr>
      <vt:lpstr>HTMLとは</vt:lpstr>
      <vt:lpstr>HTMLとは</vt:lpstr>
      <vt:lpstr>HTMLとは</vt:lpstr>
      <vt:lpstr>&lt;body&gt;タグ内に記述するタグの種類</vt:lpstr>
      <vt:lpstr>&lt;body&gt;タグ内に記述するタグの種類</vt:lpstr>
      <vt:lpstr>&lt;body&gt;タグ内に記述するタグの種類</vt:lpstr>
      <vt:lpstr>&lt;body&gt;タグ内に記述するタグの種類</vt:lpstr>
      <vt:lpstr>リンク</vt:lpstr>
      <vt:lpstr>リンク</vt:lpstr>
      <vt:lpstr>リンク</vt:lpstr>
      <vt:lpstr>実習①</vt:lpstr>
      <vt:lpstr>【実習】リンク</vt:lpstr>
      <vt:lpstr>【実習】リンク</vt:lpstr>
      <vt:lpstr>【実習】相対パスによるリンク</vt:lpstr>
      <vt:lpstr>【実習】相対パスによるリンク</vt:lpstr>
      <vt:lpstr>画像の表示</vt:lpstr>
      <vt:lpstr>画像の表示</vt:lpstr>
      <vt:lpstr>実習②</vt:lpstr>
      <vt:lpstr>【実習】画像</vt:lpstr>
      <vt:lpstr>【実習】画像</vt:lpstr>
      <vt:lpstr>第3章 CSS入門</vt:lpstr>
      <vt:lpstr>CSSとは</vt:lpstr>
      <vt:lpstr>CSSとは</vt:lpstr>
      <vt:lpstr>CSSとは</vt:lpstr>
      <vt:lpstr>CSSとは</vt:lpstr>
      <vt:lpstr>CSSとは</vt:lpstr>
      <vt:lpstr>CSSとは</vt:lpstr>
      <vt:lpstr>セレクタの種類</vt:lpstr>
      <vt:lpstr>セレクタの種類</vt:lpstr>
      <vt:lpstr>実習①</vt:lpstr>
      <vt:lpstr>【実習】タグセレクタ</vt:lpstr>
      <vt:lpstr>【実習】タグセレクタ</vt:lpstr>
      <vt:lpstr>【実習】IDセレクタ</vt:lpstr>
      <vt:lpstr>【実習】IDセレクタ</vt:lpstr>
      <vt:lpstr>【実習】クラスセレクタ</vt:lpstr>
      <vt:lpstr>【実習】クラスセレクタ</vt:lpstr>
      <vt:lpstr>プロパティの種類</vt:lpstr>
      <vt:lpstr>プロパティの種類</vt:lpstr>
      <vt:lpstr>プロパティの種類</vt:lpstr>
      <vt:lpstr>プロパティの種類</vt:lpstr>
      <vt:lpstr>プロパティの種類</vt:lpstr>
      <vt:lpstr>実習②</vt:lpstr>
      <vt:lpstr>【実習】サイズや位置を指定するプロパティ</vt:lpstr>
      <vt:lpstr>【実習】サイズや位置を指定するプロパティ</vt:lpstr>
      <vt:lpstr>第4章 JavaScript入門</vt:lpstr>
      <vt:lpstr>JavaScriptの書き方</vt:lpstr>
      <vt:lpstr>JavaScriptの書き方</vt:lpstr>
      <vt:lpstr>JavaScriptの書き方</vt:lpstr>
      <vt:lpstr>JavaScriptの書き方</vt:lpstr>
      <vt:lpstr>JavaScriptの書き方</vt:lpstr>
      <vt:lpstr>JavaScriptの書き方</vt:lpstr>
      <vt:lpstr>データの扱い方</vt:lpstr>
      <vt:lpstr>データの扱い方</vt:lpstr>
      <vt:lpstr>データの扱い方</vt:lpstr>
      <vt:lpstr>データの扱い方</vt:lpstr>
      <vt:lpstr>実習</vt:lpstr>
      <vt:lpstr>【実習】今日は何日？</vt:lpstr>
      <vt:lpstr>【実習】今日は何日？</vt:lpstr>
      <vt:lpstr>今日の日付を取得する</vt:lpstr>
      <vt:lpstr>【実習】今日は何日？</vt:lpstr>
      <vt:lpstr>第5章 条件分岐</vt:lpstr>
      <vt:lpstr>if文</vt:lpstr>
      <vt:lpstr>if文</vt:lpstr>
      <vt:lpstr>if文</vt:lpstr>
      <vt:lpstr>if文</vt:lpstr>
      <vt:lpstr>実習①</vt:lpstr>
      <vt:lpstr>【実習】今日は日曜日？</vt:lpstr>
      <vt:lpstr>【実習】今日は日曜日？</vt:lpstr>
      <vt:lpstr>【実習】今日は日曜日？</vt:lpstr>
      <vt:lpstr>多方向分岐</vt:lpstr>
      <vt:lpstr>多方向分岐</vt:lpstr>
      <vt:lpstr>if文</vt:lpstr>
      <vt:lpstr>実習②</vt:lpstr>
      <vt:lpstr>【実習】曜日ごとに表示するメッセージを変更する</vt:lpstr>
      <vt:lpstr>【実習】曜日ごとに表示するメッセージを変更する</vt:lpstr>
      <vt:lpstr>【実習】今日は日曜日？</vt:lpstr>
      <vt:lpstr>第6章 関数</vt:lpstr>
      <vt:lpstr>関数</vt:lpstr>
      <vt:lpstr>関数</vt:lpstr>
      <vt:lpstr>関数</vt:lpstr>
      <vt:lpstr>実習①</vt:lpstr>
      <vt:lpstr>【実習】関数の練習</vt:lpstr>
      <vt:lpstr>【実習】関数の練習</vt:lpstr>
      <vt:lpstr>【実習】関数の練習</vt:lpstr>
      <vt:lpstr>引数がある関数</vt:lpstr>
      <vt:lpstr>引数がある関数</vt:lpstr>
      <vt:lpstr>実習②</vt:lpstr>
      <vt:lpstr>【実習】引数を受け取る関数の練習</vt:lpstr>
      <vt:lpstr>【実習】引数を受け取る関数の練習</vt:lpstr>
      <vt:lpstr>【実習】引数を受け取る関数の練習</vt:lpstr>
      <vt:lpstr>戻り値がある関数</vt:lpstr>
      <vt:lpstr>戻り値がある関数</vt:lpstr>
      <vt:lpstr>実習③</vt:lpstr>
      <vt:lpstr>【実習】戻り値を返す関数の練習</vt:lpstr>
      <vt:lpstr>【実習】戻り値を返す関数の練習</vt:lpstr>
      <vt:lpstr>【実習】戻り値を返す関数の練習</vt:lpstr>
      <vt:lpstr>実習④:西暦を和暦に変換する関数の定義と利用</vt:lpstr>
      <vt:lpstr>【実習】西暦を和暦に変換する関数の定義と利用</vt:lpstr>
      <vt:lpstr>【実習】西暦を和暦に変換する関数の定義と利用</vt:lpstr>
      <vt:lpstr>【実習】西暦を和暦に変換する関数の定義と利用</vt:lpstr>
      <vt:lpstr>第7章 イベント</vt:lpstr>
      <vt:lpstr>イベント</vt:lpstr>
      <vt:lpstr>イベント</vt:lpstr>
      <vt:lpstr>実習</vt:lpstr>
      <vt:lpstr>【実習】clickイベントの使い方</vt:lpstr>
      <vt:lpstr>【実習】clickイベントの使い方</vt:lpstr>
      <vt:lpstr>【実習】loadイベントの使い方</vt:lpstr>
      <vt:lpstr>【実習】loadイベントの使い方</vt:lpstr>
      <vt:lpstr>【実習】イベントの使い方</vt:lpstr>
      <vt:lpstr>【実習】イベントの使い方</vt:lpstr>
      <vt:lpstr>第8章 DOM</vt:lpstr>
      <vt:lpstr>DOM</vt:lpstr>
      <vt:lpstr>DOM</vt:lpstr>
      <vt:lpstr>DOM</vt:lpstr>
      <vt:lpstr>DOM</vt:lpstr>
      <vt:lpstr>実習</vt:lpstr>
      <vt:lpstr>【実習】あいさつ</vt:lpstr>
      <vt:lpstr>【実習】あいさつ</vt:lpstr>
      <vt:lpstr>【実習】あいさつ</vt:lpstr>
      <vt:lpstr>要素の属性変更</vt:lpstr>
      <vt:lpstr>要素の属性変更</vt:lpstr>
      <vt:lpstr>要素の属性変更</vt:lpstr>
      <vt:lpstr>実習②</vt:lpstr>
      <vt:lpstr>【実習】あいさつのカスタマイズ</vt:lpstr>
      <vt:lpstr>【実習】あいさつのカスタマイズ</vt:lpstr>
      <vt:lpstr>【実習】あいさつのカスタマイズ</vt:lpstr>
      <vt:lpstr>実習③</vt:lpstr>
      <vt:lpstr>【実習】あいさつのカスタマイズ</vt:lpstr>
      <vt:lpstr>【実習】あいさつのカスタマイズ</vt:lpstr>
      <vt:lpstr>【実習】あいさつのカスタマイズ</vt:lpstr>
      <vt:lpstr>第9章 フォーム</vt:lpstr>
      <vt:lpstr>フォーム</vt:lpstr>
      <vt:lpstr>フォーム</vt:lpstr>
      <vt:lpstr>フォーム</vt:lpstr>
      <vt:lpstr>フォーム</vt:lpstr>
      <vt:lpstr>実習</vt:lpstr>
      <vt:lpstr>【実習】フォームの練習</vt:lpstr>
      <vt:lpstr>【実習】フォームの練習</vt:lpstr>
      <vt:lpstr>【実習】フォームの練習</vt:lpstr>
      <vt:lpstr>第10章 いろいろな演算子</vt:lpstr>
      <vt:lpstr>いろいろな演算子</vt:lpstr>
      <vt:lpstr>いろいろな演算子</vt:lpstr>
      <vt:lpstr>いろいろな演算子</vt:lpstr>
      <vt:lpstr>いろいろな演算子</vt:lpstr>
      <vt:lpstr>いろいろな演算子</vt:lpstr>
      <vt:lpstr>いろいろな演算子</vt:lpstr>
      <vt:lpstr>実習</vt:lpstr>
      <vt:lpstr>【実習】BMI計算</vt:lpstr>
      <vt:lpstr>【実習】BMI計算</vt:lpstr>
      <vt:lpstr>【実習】BMI計算</vt:lpstr>
      <vt:lpstr>第11章 配列</vt:lpstr>
      <vt:lpstr>配列</vt:lpstr>
      <vt:lpstr>配列</vt:lpstr>
      <vt:lpstr>配列</vt:lpstr>
      <vt:lpstr>配列</vt:lpstr>
      <vt:lpstr>実習</vt:lpstr>
      <vt:lpstr>【実習】心理テスト</vt:lpstr>
      <vt:lpstr>【実習】心理テスト</vt:lpstr>
      <vt:lpstr>【実習】心理テスト</vt:lpstr>
      <vt:lpstr>第12章 繰り返し</vt:lpstr>
      <vt:lpstr>繰り返し</vt:lpstr>
      <vt:lpstr>繰り返し</vt:lpstr>
      <vt:lpstr>繰り返し</vt:lpstr>
      <vt:lpstr>実習</vt:lpstr>
      <vt:lpstr>【実習】繰り返しの練習</vt:lpstr>
      <vt:lpstr>【実習】繰り返しの練習</vt:lpstr>
      <vt:lpstr>【実習】繰り返しの練習</vt:lpstr>
      <vt:lpstr>【実習】繰り返しの練習</vt:lpstr>
      <vt:lpstr>【実習】繰り返しの練習</vt:lpstr>
      <vt:lpstr>【実習】繰り返しの練習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2019-04-01T02:19:52Z</dcterms:created>
  <dcterms:modified xsi:type="dcterms:W3CDTF">2024-07-05T02:05:46Z</dcterms:modified>
</cp:coreProperties>
</file>