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1"/>
  </p:notesMasterIdLst>
  <p:sldIdLst>
    <p:sldId id="843" r:id="rId2"/>
    <p:sldId id="515" r:id="rId3"/>
    <p:sldId id="844" r:id="rId4"/>
    <p:sldId id="845" r:id="rId5"/>
    <p:sldId id="846" r:id="rId6"/>
    <p:sldId id="847" r:id="rId7"/>
    <p:sldId id="512" r:id="rId8"/>
    <p:sldId id="513" r:id="rId9"/>
    <p:sldId id="511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" id="{F5F818AB-3B56-4ED6-99C9-3C032CA2C295}">
          <p14:sldIdLst>
            <p14:sldId id="843"/>
          </p14:sldIdLst>
        </p14:section>
        <p14:section name="本文" id="{FD0F778E-CF67-43B9-BEC6-E3EEA6BF9EA0}">
          <p14:sldIdLst>
            <p14:sldId id="515"/>
            <p14:sldId id="844"/>
            <p14:sldId id="845"/>
            <p14:sldId id="846"/>
            <p14:sldId id="847"/>
          </p14:sldIdLst>
        </p14:section>
        <p14:section name="補足資料" id="{A028F61C-9588-4FBE-A588-DF182A4EE9C3}">
          <p14:sldIdLst>
            <p14:sldId id="512"/>
            <p14:sldId id="513"/>
            <p14:sldId id="51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69"/>
    <p:restoredTop sz="96327"/>
  </p:normalViewPr>
  <p:slideViewPr>
    <p:cSldViewPr snapToGrid="0" snapToObjects="1">
      <p:cViewPr varScale="1">
        <p:scale>
          <a:sx n="100" d="100"/>
          <a:sy n="100" d="100"/>
        </p:scale>
        <p:origin x="168" y="1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B16CA-6E84-944D-A731-0F99D557CA61}" type="datetimeFigureOut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D5621-901E-0E4E-9D59-6E4936CBC9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590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570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5AA-7511-8545-942A-E7FA4F62E62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490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9140691" cy="6858000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-3312" y="6238"/>
            <a:ext cx="9144002" cy="6880733"/>
          </a:xfrm>
          <a:prstGeom prst="rect">
            <a:avLst/>
          </a:prstGeom>
          <a:solidFill>
            <a:srgbClr val="000000">
              <a:alpha val="50196"/>
            </a:srgbClr>
          </a:solidFill>
          <a:ln w="952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1509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7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2632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3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5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9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1422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0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1058DC-F5DD-41FE-95C3-79789001C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7BC5C2-8BB1-46B4-BCD7-3DEDCB536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874454-FD7C-492D-89FE-F0B260267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369AA8-DB65-4878-BF1E-3AAA4AA7C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E2A3DC-0C25-46EC-8745-FC2F447FC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083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D1C955-6C22-4059-84E6-950DC5D40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235260-8297-4EDF-B712-C858AFE2FA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4AB4908-C620-4ADB-B11C-02E16AD28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A729325-D383-4E66-AEB4-AF2B9CAE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A41CDB4-296C-466D-BEA9-7291ABC7E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DD8628-A3D1-4867-89D1-D84BCFCEB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744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31D51DA-D0E0-4A66-995A-41A99E8DE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40BC0CB-EAA0-4C49-9D9B-11A82F69F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0AC6F1A-519E-47AA-8734-2E6DEFF1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742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カラ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99592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sz="half" idx="13"/>
          </p:nvPr>
        </p:nvSpPr>
        <p:spPr>
          <a:xfrm>
            <a:off x="4824001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>
            <a:off x="90000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5" y="1188000"/>
            <a:ext cx="7348743" cy="1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87838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ノーマ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2117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="1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sp useBgFill="1"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99592" y="1728000"/>
            <a:ext cx="7344816" cy="3501208"/>
          </a:xfrm>
          <a:prstGeom prst="rect">
            <a:avLst/>
          </a:prstGeom>
        </p:spPr>
        <p:txBody>
          <a:bodyPr lIns="0" tIns="0" rIns="0" bIns="0" spcCol="0" anchor="t" anchorCtr="0">
            <a:norm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defRPr sz="1800"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3pPr>
            <a:lvl4pPr marL="10287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4pPr>
            <a:lvl5pPr>
              <a:defRPr sz="180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cxnSp>
        <p:nvCxnSpPr>
          <p:cNvPr id="5" name="直線コネクタ 4"/>
          <p:cNvCxnSpPr/>
          <p:nvPr userDrawn="1"/>
        </p:nvCxnSpPr>
        <p:spPr>
          <a:xfrm>
            <a:off x="887106" y="1173707"/>
            <a:ext cx="7383439" cy="0"/>
          </a:xfrm>
          <a:prstGeom prst="line">
            <a:avLst/>
          </a:prstGeom>
          <a:ln w="285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413881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5949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プレビュ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51520" y="515813"/>
            <a:ext cx="4104456" cy="5505475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図プレースホルダー 5">
            <a:extLst>
              <a:ext uri="{FF2B5EF4-FFF2-40B4-BE49-F238E27FC236}">
                <a16:creationId xmlns:a16="http://schemas.microsoft.com/office/drawing/2014/main" id="{743CB34E-FE3F-460C-8470-8A22E04DFE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88024" y="516892"/>
            <a:ext cx="4104456" cy="5504395"/>
          </a:xfrm>
          <a:ln>
            <a:solidFill>
              <a:schemeClr val="accent5"/>
            </a:solidFill>
          </a:ln>
        </p:spPr>
        <p:txBody>
          <a:bodyPr/>
          <a:lstStyle/>
          <a:p>
            <a:r>
              <a:rPr kumimoji="1" lang="ja-JP" altLang="en-US"/>
              <a:t>アイコンをクリックして図を追加</a:t>
            </a:r>
          </a:p>
        </p:txBody>
      </p:sp>
    </p:spTree>
    <p:extLst>
      <p:ext uri="{BB962C8B-B14F-4D97-AF65-F5344CB8AC3E}">
        <p14:creationId xmlns:p14="http://schemas.microsoft.com/office/powerpoint/2010/main" val="4094596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57BC2AE-4E44-AB49-8304-908CC7837B0D}"/>
              </a:ext>
            </a:extLst>
          </p:cNvPr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28239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871167C-E917-7B4C-A325-35D48A2E213B}"/>
              </a:ext>
            </a:extLst>
          </p:cNvPr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32333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節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3284984"/>
            <a:ext cx="9036496" cy="468052"/>
          </a:xfrm>
        </p:spPr>
        <p:txBody>
          <a:bodyPr>
            <a:normAutofit/>
          </a:bodyPr>
          <a:lstStyle>
            <a:lvl1pPr algn="l">
              <a:defRPr sz="2400" b="1" spc="170" baseline="0"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>
            <a:off x="0" y="3789040"/>
            <a:ext cx="9144000" cy="0"/>
          </a:xfrm>
          <a:prstGeom prst="line">
            <a:avLst/>
          </a:prstGeom>
          <a:ln w="38100">
            <a:solidFill>
              <a:srgbClr val="007B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コンテンツ プレースホルダー 5"/>
          <p:cNvSpPr>
            <a:spLocks noGrp="1"/>
          </p:cNvSpPr>
          <p:nvPr>
            <p:ph sz="quarter" idx="17"/>
          </p:nvPr>
        </p:nvSpPr>
        <p:spPr>
          <a:xfrm>
            <a:off x="144016" y="2708920"/>
            <a:ext cx="9036495" cy="554360"/>
          </a:xfrm>
        </p:spPr>
        <p:txBody>
          <a:bodyPr anchor="ctr"/>
          <a:lstStyle>
            <a:lvl1pPr marL="0" indent="0">
              <a:buNone/>
              <a:defRPr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6576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515813"/>
            <a:ext cx="8820472" cy="5505475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6842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988840"/>
            <a:ext cx="8820472" cy="4032448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0117494B-F873-4237-956E-805FB6A5A835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251520" y="515813"/>
            <a:ext cx="8640960" cy="1401019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</p:spTree>
    <p:extLst>
      <p:ext uri="{BB962C8B-B14F-4D97-AF65-F5344CB8AC3E}">
        <p14:creationId xmlns:p14="http://schemas.microsoft.com/office/powerpoint/2010/main" val="3475318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ベー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15813"/>
            <a:ext cx="8229600" cy="5505475"/>
          </a:xfrm>
        </p:spPr>
        <p:txBody>
          <a:bodyPr>
            <a:noAutofit/>
          </a:bodyPr>
          <a:lstStyle>
            <a:lvl1pPr marL="0" indent="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914400" indent="-4572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n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42900" algn="just">
              <a:lnSpc>
                <a:spcPct val="150000"/>
              </a:lnSpc>
              <a:buClr>
                <a:srgbClr val="007BFF"/>
              </a:buClr>
              <a:buFontTx/>
              <a:buChar char="└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l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910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0" y="6599045"/>
            <a:ext cx="9144000" cy="260647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</a:endParaRPr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79512" y="6545112"/>
            <a:ext cx="34196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9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Copyright ©  </a:t>
            </a:r>
            <a:r>
              <a:rPr lang="en-US" altLang="ja-JP" dirty="0" err="1"/>
              <a:t>Asial</a:t>
            </a:r>
            <a:r>
              <a:rPr lang="en-US" altLang="ja-JP" dirty="0"/>
              <a:t> Corporation. All Rights Reserved.</a:t>
            </a:r>
            <a:endParaRPr lang="ja-JP" altLang="en-US" dirty="0"/>
          </a:p>
        </p:txBody>
      </p:sp>
      <p:sp>
        <p:nvSpPr>
          <p:cNvPr id="13" name="スライド番号プレースホルダー 9"/>
          <p:cNvSpPr>
            <a:spLocks noGrp="1"/>
          </p:cNvSpPr>
          <p:nvPr>
            <p:ph type="sldNum" sz="quarter" idx="4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メイリオ" panose="020B0604030504040204" pitchFamily="50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80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75" r:id="rId10"/>
    <p:sldLayoutId id="2147483677" r:id="rId11"/>
    <p:sldLayoutId id="2147483688" r:id="rId12"/>
    <p:sldLayoutId id="2147483690" r:id="rId13"/>
    <p:sldLayoutId id="2147483691" r:id="rId14"/>
    <p:sldLayoutId id="2147483693" r:id="rId15"/>
    <p:sldLayoutId id="2147483694" r:id="rId16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400" kern="1200">
          <a:solidFill>
            <a:srgbClr val="333333"/>
          </a:solidFill>
          <a:latin typeface="UD デジタル 教科書体 NK-B" panose="02020700000000000000" pitchFamily="18" charset="-128"/>
          <a:ea typeface="UD デジタル 教科書体 NK-B" panose="02020700000000000000" pitchFamily="18" charset="-128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1pPr>
      <a:lvl2pPr marL="8001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2pPr>
      <a:lvl3pPr marL="12001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3pPr>
      <a:lvl4pPr marL="16573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4pPr>
      <a:lvl5pPr marL="21145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第</a:t>
            </a:r>
            <a:r>
              <a:rPr lang="en-US" altLang="ja-JP" dirty="0"/>
              <a:t>5</a:t>
            </a:r>
            <a:r>
              <a:rPr lang="ja-JP" altLang="en-US"/>
              <a:t>章 関数の定義と利用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1477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60A6A95-284F-A54D-9DC6-90DDCD4B43A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824001" y="2107141"/>
            <a:ext cx="3420000" cy="2788244"/>
          </a:xfrm>
        </p:spPr>
        <p:txBody>
          <a:bodyPr lIns="72000" tIns="72000">
            <a:normAutofit fontScale="92500"/>
          </a:bodyPr>
          <a:lstStyle/>
          <a:p>
            <a:r>
              <a:rPr lang="ja-JP" altLang="en-US"/>
              <a:t>プログラムの中で、</a:t>
            </a:r>
            <a:endParaRPr lang="en-US" altLang="ja-JP" dirty="0"/>
          </a:p>
          <a:p>
            <a:r>
              <a:rPr lang="ja-JP" altLang="en-US"/>
              <a:t>たびたび実行させたい機能を</a:t>
            </a:r>
            <a:endParaRPr lang="en-US" altLang="ja-JP" dirty="0"/>
          </a:p>
          <a:p>
            <a:r>
              <a:rPr lang="ja-JP" altLang="en-US"/>
              <a:t>関数にまとめておく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/>
              <a:t>定義した関数を、</a:t>
            </a:r>
            <a:endParaRPr lang="en-US" altLang="ja-JP" dirty="0"/>
          </a:p>
          <a:p>
            <a:r>
              <a:rPr lang="ja-JP" altLang="en-US"/>
              <a:t>プログラムの他の場所から</a:t>
            </a:r>
            <a:endParaRPr lang="en-US" altLang="ja-JP" dirty="0"/>
          </a:p>
          <a:p>
            <a:r>
              <a:rPr lang="ja-JP" altLang="en-US"/>
              <a:t>呼び出す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5A6EACB-9459-A143-BFF3-E992285A6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関数の呼び出し</a:t>
            </a:r>
          </a:p>
        </p:txBody>
      </p:sp>
      <p:sp>
        <p:nvSpPr>
          <p:cNvPr id="6" name="フローチャート: 処理 5">
            <a:extLst>
              <a:ext uri="{FF2B5EF4-FFF2-40B4-BE49-F238E27FC236}">
                <a16:creationId xmlns:a16="http://schemas.microsoft.com/office/drawing/2014/main" id="{51286425-70D4-E643-8677-122A11A629EB}"/>
              </a:ext>
            </a:extLst>
          </p:cNvPr>
          <p:cNvSpPr/>
          <p:nvPr/>
        </p:nvSpPr>
        <p:spPr>
          <a:xfrm>
            <a:off x="1003852" y="1878496"/>
            <a:ext cx="3707296" cy="3558208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5B8A0CC-E8EE-FF4F-8406-F35C25052E9B}"/>
              </a:ext>
            </a:extLst>
          </p:cNvPr>
          <p:cNvSpPr/>
          <p:nvPr/>
        </p:nvSpPr>
        <p:spPr>
          <a:xfrm>
            <a:off x="1182757" y="2107141"/>
            <a:ext cx="1679713" cy="795085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94DBC6F-2497-F543-9FC1-431648B079DE}"/>
              </a:ext>
            </a:extLst>
          </p:cNvPr>
          <p:cNvSpPr txBox="1"/>
          <p:nvPr/>
        </p:nvSpPr>
        <p:spPr>
          <a:xfrm>
            <a:off x="1182757" y="2107141"/>
            <a:ext cx="1311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販売プログラム</a:t>
            </a:r>
            <a:endParaRPr kumimoji="1" lang="ja-JP" altLang="en-US" sz="12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47C2822-E6A5-E848-97FE-A47AF0F9BD40}"/>
              </a:ext>
            </a:extLst>
          </p:cNvPr>
          <p:cNvSpPr/>
          <p:nvPr/>
        </p:nvSpPr>
        <p:spPr>
          <a:xfrm>
            <a:off x="1316934" y="2472393"/>
            <a:ext cx="1411357" cy="332938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9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消費税計算の呼び出し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078AC1D-09EB-CB48-BB4A-465633D7A3F3}"/>
              </a:ext>
            </a:extLst>
          </p:cNvPr>
          <p:cNvSpPr/>
          <p:nvPr/>
        </p:nvSpPr>
        <p:spPr>
          <a:xfrm>
            <a:off x="1182757" y="3251091"/>
            <a:ext cx="1679713" cy="795085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A58705E-4D16-3D43-BC85-007A5B0ED672}"/>
              </a:ext>
            </a:extLst>
          </p:cNvPr>
          <p:cNvSpPr txBox="1"/>
          <p:nvPr/>
        </p:nvSpPr>
        <p:spPr>
          <a:xfrm>
            <a:off x="1182757" y="3251091"/>
            <a:ext cx="1311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仕入プログラム</a:t>
            </a:r>
            <a:endParaRPr kumimoji="1" lang="ja-JP" altLang="en-US" sz="12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D914638D-0C59-D642-AB5D-40CD704C92AD}"/>
              </a:ext>
            </a:extLst>
          </p:cNvPr>
          <p:cNvSpPr/>
          <p:nvPr/>
        </p:nvSpPr>
        <p:spPr>
          <a:xfrm>
            <a:off x="1316934" y="3616343"/>
            <a:ext cx="1411357" cy="332938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9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消費税計算の呼び出し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C5511ED-A7FB-A741-8C55-461B68B7A1E1}"/>
              </a:ext>
            </a:extLst>
          </p:cNvPr>
          <p:cNvSpPr/>
          <p:nvPr/>
        </p:nvSpPr>
        <p:spPr>
          <a:xfrm>
            <a:off x="1182757" y="4395041"/>
            <a:ext cx="1679713" cy="795085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D4F6939-309B-5141-97D4-7AE522969F49}"/>
              </a:ext>
            </a:extLst>
          </p:cNvPr>
          <p:cNvSpPr txBox="1"/>
          <p:nvPr/>
        </p:nvSpPr>
        <p:spPr>
          <a:xfrm>
            <a:off x="1182757" y="4395041"/>
            <a:ext cx="14113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その他プログラム</a:t>
            </a:r>
            <a:endParaRPr kumimoji="1" lang="ja-JP" altLang="en-US" sz="12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A946180-3BDC-5740-A8C8-1A1CDC97B946}"/>
              </a:ext>
            </a:extLst>
          </p:cNvPr>
          <p:cNvSpPr/>
          <p:nvPr/>
        </p:nvSpPr>
        <p:spPr>
          <a:xfrm>
            <a:off x="1316934" y="4760293"/>
            <a:ext cx="1411357" cy="332938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9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消費税計算の呼び出し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767BF88B-745C-A241-83F9-B8583D3DEBF6}"/>
              </a:ext>
            </a:extLst>
          </p:cNvPr>
          <p:cNvSpPr/>
          <p:nvPr/>
        </p:nvSpPr>
        <p:spPr>
          <a:xfrm>
            <a:off x="3438939" y="3341360"/>
            <a:ext cx="1123122" cy="332938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9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消費税計算関数</a:t>
            </a:r>
            <a:r>
              <a:rPr kumimoji="1" lang="en-US" altLang="ja-JP" sz="9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()</a:t>
            </a:r>
            <a:endParaRPr kumimoji="1" lang="ja-JP" altLang="en-US" sz="9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E5D7903-56ED-AA41-9D8F-55AEF649EF38}"/>
              </a:ext>
            </a:extLst>
          </p:cNvPr>
          <p:cNvSpPr/>
          <p:nvPr/>
        </p:nvSpPr>
        <p:spPr>
          <a:xfrm>
            <a:off x="3438938" y="3648633"/>
            <a:ext cx="1123122" cy="332938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9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処理</a:t>
            </a:r>
            <a:endParaRPr kumimoji="1" lang="en-US" altLang="ja-JP" sz="9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r>
              <a:rPr lang="en-US" altLang="ja-JP" sz="9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…</a:t>
            </a:r>
            <a:endParaRPr kumimoji="1" lang="ja-JP" altLang="en-US" sz="9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0" name="右矢印 19">
            <a:extLst>
              <a:ext uri="{FF2B5EF4-FFF2-40B4-BE49-F238E27FC236}">
                <a16:creationId xmlns:a16="http://schemas.microsoft.com/office/drawing/2014/main" id="{32E28D64-7F8B-7A47-B2A8-B7A706069C34}"/>
              </a:ext>
            </a:extLst>
          </p:cNvPr>
          <p:cNvSpPr/>
          <p:nvPr/>
        </p:nvSpPr>
        <p:spPr>
          <a:xfrm rot="2408856">
            <a:off x="3002362" y="2868574"/>
            <a:ext cx="377687" cy="236043"/>
          </a:xfrm>
          <a:prstGeom prst="rightArrow">
            <a:avLst>
              <a:gd name="adj1" fmla="val 50000"/>
              <a:gd name="adj2" fmla="val 70897"/>
            </a:avLst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右矢印 20">
            <a:extLst>
              <a:ext uri="{FF2B5EF4-FFF2-40B4-BE49-F238E27FC236}">
                <a16:creationId xmlns:a16="http://schemas.microsoft.com/office/drawing/2014/main" id="{47A1E5CB-A500-0142-8FB1-B86FA9CE5951}"/>
              </a:ext>
            </a:extLst>
          </p:cNvPr>
          <p:cNvSpPr/>
          <p:nvPr/>
        </p:nvSpPr>
        <p:spPr>
          <a:xfrm rot="19200000">
            <a:off x="3002442" y="4161696"/>
            <a:ext cx="377687" cy="236043"/>
          </a:xfrm>
          <a:prstGeom prst="rightArrow">
            <a:avLst>
              <a:gd name="adj1" fmla="val 50000"/>
              <a:gd name="adj2" fmla="val 70897"/>
            </a:avLst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右矢印 21">
            <a:extLst>
              <a:ext uri="{FF2B5EF4-FFF2-40B4-BE49-F238E27FC236}">
                <a16:creationId xmlns:a16="http://schemas.microsoft.com/office/drawing/2014/main" id="{7AED5455-7B14-4349-AC2A-142B12DCBC45}"/>
              </a:ext>
            </a:extLst>
          </p:cNvPr>
          <p:cNvSpPr/>
          <p:nvPr/>
        </p:nvSpPr>
        <p:spPr>
          <a:xfrm>
            <a:off x="2978684" y="3539578"/>
            <a:ext cx="377687" cy="236043"/>
          </a:xfrm>
          <a:prstGeom prst="rightArrow">
            <a:avLst>
              <a:gd name="adj1" fmla="val 50000"/>
              <a:gd name="adj2" fmla="val 70897"/>
            </a:avLst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56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 descr="テキスト, 手紙&#10;&#10;自動的に生成された説明">
            <a:extLst>
              <a:ext uri="{FF2B5EF4-FFF2-40B4-BE49-F238E27FC236}">
                <a16:creationId xmlns:a16="http://schemas.microsoft.com/office/drawing/2014/main" id="{9583AF7C-179A-2D4B-819F-3B3928197D9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113" y="2219973"/>
            <a:ext cx="3419475" cy="2760954"/>
          </a:xfrm>
        </p:spPr>
      </p:pic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65EE31-4D38-2A48-B3B9-3070F8360922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kumimoji="1" lang="ja-JP" altLang="en-US"/>
              <a:t>それぞれの機能ごとに、</a:t>
            </a:r>
            <a:endParaRPr lang="en-US" altLang="ja-JP" dirty="0"/>
          </a:p>
          <a:p>
            <a:r>
              <a:rPr kumimoji="1" lang="ja-JP" altLang="en-US"/>
              <a:t>同じ消費税の計算を書かなければいけない</a:t>
            </a:r>
            <a:endParaRPr kumimoji="1"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dirty="0"/>
          </a:p>
          <a:p>
            <a:r>
              <a:rPr lang="ja-JP" altLang="en-US"/>
              <a:t>変更が発生したら（</a:t>
            </a:r>
            <a:r>
              <a:rPr lang="en-US" altLang="ja-JP" dirty="0"/>
              <a:t>※</a:t>
            </a:r>
            <a:r>
              <a:rPr lang="ja-JP" altLang="en-US"/>
              <a:t>税率が変わるなど）、</a:t>
            </a:r>
            <a:endParaRPr lang="en-US" altLang="ja-JP" dirty="0"/>
          </a:p>
          <a:p>
            <a:r>
              <a:rPr kumimoji="1" lang="ja-JP" altLang="en-US"/>
              <a:t>全ての消費税計算の処理を書き換えなければいけない</a:t>
            </a: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1D88A457-8A41-C145-ABC8-3B5B1F940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関数を使わないと</a:t>
            </a:r>
            <a:r>
              <a:rPr kumimoji="1" lang="en-US" altLang="ja-JP" dirty="0"/>
              <a:t>…</a:t>
            </a:r>
            <a:r>
              <a:rPr lang="ja-JP" altLang="en-US"/>
              <a:t>？</a:t>
            </a:r>
            <a:endParaRPr kumimoji="1" lang="ja-JP" altLang="en-US"/>
          </a:p>
        </p:txBody>
      </p:sp>
      <p:sp>
        <p:nvSpPr>
          <p:cNvPr id="7" name="右矢印 6">
            <a:extLst>
              <a:ext uri="{FF2B5EF4-FFF2-40B4-BE49-F238E27FC236}">
                <a16:creationId xmlns:a16="http://schemas.microsoft.com/office/drawing/2014/main" id="{59AD6B8C-B3A3-214F-A690-B2EDDF6316CB}"/>
              </a:ext>
            </a:extLst>
          </p:cNvPr>
          <p:cNvSpPr/>
          <p:nvPr/>
        </p:nvSpPr>
        <p:spPr>
          <a:xfrm>
            <a:off x="4953208" y="5277678"/>
            <a:ext cx="662399" cy="294128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E13E11D-8DC1-DF4E-A684-33BE726BADDC}"/>
              </a:ext>
            </a:extLst>
          </p:cNvPr>
          <p:cNvSpPr txBox="1"/>
          <p:nvPr/>
        </p:nvSpPr>
        <p:spPr>
          <a:xfrm>
            <a:off x="5754813" y="5191173"/>
            <a:ext cx="2220775" cy="562486"/>
          </a:xfrm>
          <a:prstGeom prst="rect">
            <a:avLst/>
          </a:prstGeom>
        </p:spPr>
        <p:txBody>
          <a:bodyPr wrap="none" lIns="0" tIns="0" rIns="0" bIns="0" rtlCol="0">
            <a:normAutofit/>
          </a:bodyPr>
          <a:lstStyle/>
          <a:p>
            <a:r>
              <a:rPr kumimoji="1" lang="ja-JP" altLang="en-US" sz="1600">
                <a:latin typeface="+mn-lt"/>
              </a:rPr>
              <a:t>関数を定義して</a:t>
            </a:r>
            <a:r>
              <a:rPr lang="ja-JP" altLang="en-US" sz="1600"/>
              <a:t>使えば、</a:t>
            </a:r>
            <a:endParaRPr lang="en-US" altLang="ja-JP" sz="1600" dirty="0"/>
          </a:p>
          <a:p>
            <a:r>
              <a:rPr kumimoji="1" lang="ja-JP" altLang="en-US" sz="1600">
                <a:latin typeface="+mn-lt"/>
              </a:rPr>
              <a:t>書き換えは一つだけ</a:t>
            </a:r>
            <a:endParaRPr kumimoji="1" lang="en-US" altLang="ja-JP" sz="1600" dirty="0">
              <a:latin typeface="+mn-lt"/>
            </a:endParaRPr>
          </a:p>
        </p:txBody>
      </p:sp>
      <p:sp>
        <p:nvSpPr>
          <p:cNvPr id="9" name="右矢印 8">
            <a:extLst>
              <a:ext uri="{FF2B5EF4-FFF2-40B4-BE49-F238E27FC236}">
                <a16:creationId xmlns:a16="http://schemas.microsoft.com/office/drawing/2014/main" id="{E853DBDB-303D-3948-9921-3A13B4077C27}"/>
              </a:ext>
            </a:extLst>
          </p:cNvPr>
          <p:cNvSpPr/>
          <p:nvPr/>
        </p:nvSpPr>
        <p:spPr>
          <a:xfrm>
            <a:off x="4920906" y="2940353"/>
            <a:ext cx="662399" cy="294128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5C335CA-4727-B644-A5C3-0A87C738D0E8}"/>
              </a:ext>
            </a:extLst>
          </p:cNvPr>
          <p:cNvSpPr txBox="1"/>
          <p:nvPr/>
        </p:nvSpPr>
        <p:spPr>
          <a:xfrm>
            <a:off x="5722511" y="2853848"/>
            <a:ext cx="2220775" cy="562486"/>
          </a:xfrm>
          <a:prstGeom prst="rect">
            <a:avLst/>
          </a:prstGeom>
        </p:spPr>
        <p:txBody>
          <a:bodyPr wrap="none" lIns="0" tIns="0" rIns="0" bIns="0" rtlCol="0">
            <a:normAutofit/>
          </a:bodyPr>
          <a:lstStyle/>
          <a:p>
            <a:r>
              <a:rPr kumimoji="1" lang="ja-JP" altLang="en-US" sz="1600">
                <a:latin typeface="+mn-lt"/>
              </a:rPr>
              <a:t>関数を書くのは一回だけ。</a:t>
            </a:r>
            <a:endParaRPr kumimoji="1" lang="en-US" altLang="ja-JP" sz="1600" dirty="0">
              <a:latin typeface="+mn-lt"/>
            </a:endParaRPr>
          </a:p>
          <a:p>
            <a:r>
              <a:rPr lang="ja-JP" altLang="en-US" sz="1600"/>
              <a:t>関数を呼び出して使う</a:t>
            </a:r>
            <a:endParaRPr kumimoji="1" lang="en-US" altLang="ja-JP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0960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61B8A7DA-2C2E-B448-87CE-FDD3008A9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組み込み関数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C3C4608-1491-744D-848F-413E8725E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プログラム言語が標準で備えている関数</a:t>
            </a:r>
            <a:endParaRPr lang="en-US" altLang="ja-JP" dirty="0"/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ja-JP" altLang="en-US"/>
              <a:t>入力（</a:t>
            </a:r>
            <a:r>
              <a:rPr lang="en-US" altLang="ja-JP" dirty="0"/>
              <a:t> input()</a:t>
            </a:r>
            <a:r>
              <a:rPr lang="ja-JP" altLang="en-US"/>
              <a:t> ）、出力（ </a:t>
            </a:r>
            <a:r>
              <a:rPr lang="en-US" altLang="ja-JP" dirty="0"/>
              <a:t>print() </a:t>
            </a:r>
            <a:r>
              <a:rPr lang="ja-JP" altLang="en-US"/>
              <a:t>）</a:t>
            </a:r>
            <a:endParaRPr lang="en-US" altLang="ja-JP" dirty="0"/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ja-JP" altLang="en-US"/>
              <a:t>乱数（</a:t>
            </a:r>
            <a:r>
              <a:rPr lang="en-US" altLang="ja-JP" dirty="0"/>
              <a:t> </a:t>
            </a:r>
            <a:r>
              <a:rPr lang="en-US" altLang="ja-JP" dirty="0" err="1"/>
              <a:t>random.randint</a:t>
            </a:r>
            <a:r>
              <a:rPr lang="en-US" altLang="ja-JP" dirty="0"/>
              <a:t>() </a:t>
            </a:r>
            <a:r>
              <a:rPr lang="ja-JP" altLang="en-US"/>
              <a:t>）</a:t>
            </a:r>
            <a:endParaRPr lang="en-US" altLang="ja-JP" dirty="0"/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ja-JP" altLang="en-US"/>
              <a:t>範囲を作る（</a:t>
            </a:r>
            <a:r>
              <a:rPr lang="en-US" altLang="ja-JP" dirty="0"/>
              <a:t> range() </a:t>
            </a:r>
            <a:r>
              <a:rPr lang="ja-JP" altLang="en-US"/>
              <a:t>）</a:t>
            </a:r>
            <a:endParaRPr lang="en-US" altLang="ja-JP" dirty="0"/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ja-JP" altLang="en-US"/>
              <a:t>日付・時刻を調べる</a:t>
            </a:r>
            <a:endParaRPr lang="en-US" altLang="ja-JP" dirty="0"/>
          </a:p>
          <a:p>
            <a:endParaRPr lang="en-US" altLang="ja-JP" dirty="0"/>
          </a:p>
          <a:p>
            <a:pPr lvl="1"/>
            <a:r>
              <a:rPr lang="en-US" altLang="ja-JP" dirty="0"/>
              <a:t>※from … import …</a:t>
            </a:r>
            <a:r>
              <a:rPr lang="ja-JP" altLang="en-US"/>
              <a:t>が必要なものもある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764368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C0F45F8-D818-FF43-A5DE-BB2669D99A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99591" y="1728000"/>
            <a:ext cx="3924821" cy="3744416"/>
          </a:xfrm>
        </p:spPr>
        <p:txBody>
          <a:bodyPr>
            <a:normAutofit fontScale="92500"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ja-JP" altLang="en-US"/>
              <a:t>関数定義のキーワード</a:t>
            </a:r>
            <a:r>
              <a:rPr lang="en-US" altLang="ja-JP" dirty="0"/>
              <a:t>: 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altLang="ja-JP" dirty="0"/>
              <a:t>def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ja-JP" altLang="en-US"/>
              <a:t>関数名</a:t>
            </a:r>
            <a:endParaRPr lang="en-US" altLang="ja-JP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ja-JP" altLang="en-US"/>
              <a:t>引数</a:t>
            </a:r>
            <a:endParaRPr lang="en-US" altLang="ja-JP" dirty="0"/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altLang="ja-JP" dirty="0"/>
              <a:t>( ) </a:t>
            </a:r>
            <a:r>
              <a:rPr lang="ja-JP" altLang="en-US"/>
              <a:t>で囲む</a:t>
            </a:r>
            <a:endParaRPr lang="en-US" altLang="ja-JP" dirty="0"/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ja-JP" altLang="en-US"/>
              <a:t>複数の引数を定義するときは</a:t>
            </a:r>
            <a:endParaRPr lang="en-US" altLang="ja-JP" dirty="0"/>
          </a:p>
          <a:p>
            <a:pPr lvl="2"/>
            <a:r>
              <a:rPr lang="en-US" altLang="ja-JP" dirty="0"/>
              <a:t>	 ", "</a:t>
            </a:r>
            <a:r>
              <a:rPr lang="ja-JP" altLang="en-US"/>
              <a:t>で区切る</a:t>
            </a:r>
            <a:endParaRPr lang="en-US" altLang="ja-JP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ja-JP" altLang="en-US"/>
              <a:t>戻り値</a:t>
            </a:r>
            <a:endParaRPr lang="en-US" altLang="ja-JP" dirty="0"/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altLang="ja-JP" dirty="0"/>
              <a:t>return </a:t>
            </a:r>
            <a:r>
              <a:rPr lang="ja-JP" altLang="en-US"/>
              <a:t>（値）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AA526682-2892-0C4F-AD01-2572D8DBF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関数の定義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14DB641-6C42-2748-B2C0-F6A0C18D491D}"/>
              </a:ext>
            </a:extLst>
          </p:cNvPr>
          <p:cNvSpPr txBox="1"/>
          <p:nvPr/>
        </p:nvSpPr>
        <p:spPr>
          <a:xfrm>
            <a:off x="5138057" y="1926771"/>
            <a:ext cx="3105944" cy="9144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 lIns="72000" tIns="72000" rIns="0" bIns="0" rtlCol="0">
            <a:normAutofit fontScale="92500" lnSpcReduction="20000"/>
          </a:bodyPr>
          <a:lstStyle/>
          <a:p>
            <a:r>
              <a:rPr lang="en-US" altLang="ja-JP" dirty="0"/>
              <a:t>def </a:t>
            </a:r>
            <a:r>
              <a:rPr lang="ja-JP" altLang="ja-JP"/>
              <a:t>関数名</a:t>
            </a:r>
            <a:r>
              <a:rPr lang="en-US" altLang="ja-JP" dirty="0"/>
              <a:t>(</a:t>
            </a:r>
            <a:r>
              <a:rPr lang="ja-JP" altLang="ja-JP"/>
              <a:t>引数</a:t>
            </a:r>
            <a:r>
              <a:rPr lang="en-US" altLang="ja-JP" dirty="0"/>
              <a:t>1, </a:t>
            </a:r>
            <a:r>
              <a:rPr lang="ja-JP" altLang="ja-JP"/>
              <a:t>引数</a:t>
            </a:r>
            <a:r>
              <a:rPr lang="en-US" altLang="ja-JP" dirty="0"/>
              <a:t>2, ...):</a:t>
            </a:r>
            <a:endParaRPr lang="ja-JP" altLang="ja-JP"/>
          </a:p>
          <a:p>
            <a:pPr lvl="1"/>
            <a:r>
              <a:rPr lang="ja-JP" altLang="ja-JP"/>
              <a:t>処理</a:t>
            </a:r>
            <a:r>
              <a:rPr lang="en-US" altLang="ja-JP" dirty="0"/>
              <a:t>1</a:t>
            </a:r>
            <a:endParaRPr lang="ja-JP" altLang="ja-JP"/>
          </a:p>
          <a:p>
            <a:pPr lvl="1"/>
            <a:r>
              <a:rPr lang="ja-JP" altLang="ja-JP"/>
              <a:t>処理</a:t>
            </a:r>
            <a:r>
              <a:rPr lang="en-US" altLang="ja-JP" dirty="0"/>
              <a:t>2</a:t>
            </a:r>
            <a:endParaRPr lang="ja-JP" altLang="ja-JP"/>
          </a:p>
          <a:p>
            <a:pPr lvl="1"/>
            <a:r>
              <a:rPr lang="en-US" altLang="ja-JP" dirty="0"/>
              <a:t>return </a:t>
            </a:r>
            <a:r>
              <a:rPr lang="ja-JP" altLang="ja-JP"/>
              <a:t>戻り値 </a:t>
            </a:r>
            <a:endParaRPr lang="ja-JP" altLang="en-US"/>
          </a:p>
          <a:p>
            <a:endParaRPr kumimoji="1" lang="ja-JP" alt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51375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60A081FF-2FAF-4247-917E-62C9DC656F8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/>
              <a:t>戻り値なし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A9ABDD-0220-124D-A3A9-49E935E4C6FC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kumimoji="1" lang="ja-JP" altLang="en-US"/>
              <a:t>戻り値あり</a:t>
            </a: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F534B458-3D10-CE46-A133-3CE451FCE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関数の戻り値の利用</a:t>
            </a:r>
          </a:p>
        </p:txBody>
      </p:sp>
      <p:pic>
        <p:nvPicPr>
          <p:cNvPr id="8" name="図 7" descr="ダイアグラム&#10;&#10;自動的に生成された説明">
            <a:extLst>
              <a:ext uri="{FF2B5EF4-FFF2-40B4-BE49-F238E27FC236}">
                <a16:creationId xmlns:a16="http://schemas.microsoft.com/office/drawing/2014/main" id="{0B640803-6078-B048-BA8E-865C9B959C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148895"/>
            <a:ext cx="3504124" cy="3863521"/>
          </a:xfrm>
          <a:prstGeom prst="rect">
            <a:avLst/>
          </a:prstGeom>
        </p:spPr>
      </p:pic>
      <p:pic>
        <p:nvPicPr>
          <p:cNvPr id="10" name="図 9" descr="ダイアグラム&#10;&#10;自動的に生成された説明">
            <a:extLst>
              <a:ext uri="{FF2B5EF4-FFF2-40B4-BE49-F238E27FC236}">
                <a16:creationId xmlns:a16="http://schemas.microsoft.com/office/drawing/2014/main" id="{AC76DFC3-FF63-0343-9614-6E93C10CF0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286" y="2061810"/>
            <a:ext cx="3583108" cy="395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200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A65B38-8F05-5D4A-B982-31ACA5BD2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組み込み関数の例</a:t>
            </a:r>
            <a:r>
              <a:rPr lang="en-US" altLang="ja-JP" dirty="0"/>
              <a:t>(1) </a:t>
            </a:r>
            <a:r>
              <a:rPr lang="ja-JP" altLang="en-US"/>
              <a:t>日付・時刻</a:t>
            </a:r>
            <a:endParaRPr kumimoji="1" lang="ja-JP" altLang="en-US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0E8E75E-6462-5C4B-9C2B-C4C55DFB84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1900092"/>
              </p:ext>
            </p:extLst>
          </p:nvPr>
        </p:nvGraphicFramePr>
        <p:xfrm>
          <a:off x="821397" y="1250606"/>
          <a:ext cx="7343774" cy="53086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365601">
                  <a:extLst>
                    <a:ext uri="{9D8B030D-6E8A-4147-A177-3AD203B41FA5}">
                      <a16:colId xmlns:a16="http://schemas.microsoft.com/office/drawing/2014/main" val="2775802515"/>
                    </a:ext>
                  </a:extLst>
                </a:gridCol>
                <a:gridCol w="4978173">
                  <a:extLst>
                    <a:ext uri="{9D8B030D-6E8A-4147-A177-3AD203B41FA5}">
                      <a16:colId xmlns:a16="http://schemas.microsoft.com/office/drawing/2014/main" val="14455870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/>
                        <a:t>組み込み関数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説明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8522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err="1"/>
                        <a:t>date.today</a:t>
                      </a:r>
                      <a:r>
                        <a:rPr kumimoji="1" lang="en-US" altLang="ja-JP" sz="1600" dirty="0"/>
                        <a:t>()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/>
                        <a:t>使用時の宣言</a:t>
                      </a:r>
                      <a:r>
                        <a:rPr kumimoji="1" lang="en-US" altLang="ja-JP" sz="1600" dirty="0"/>
                        <a:t>: from datetime import date</a:t>
                      </a:r>
                    </a:p>
                    <a:p>
                      <a:r>
                        <a:rPr kumimoji="1" lang="en-US" altLang="ja-JP" sz="1600" dirty="0" err="1"/>
                        <a:t>hiduke</a:t>
                      </a:r>
                      <a:r>
                        <a:rPr kumimoji="1" lang="en-US" altLang="ja-JP" sz="1600" dirty="0"/>
                        <a:t> = </a:t>
                      </a:r>
                      <a:r>
                        <a:rPr kumimoji="1" lang="en-US" altLang="ja-JP" sz="1600" dirty="0" err="1"/>
                        <a:t>date.today</a:t>
                      </a:r>
                      <a:r>
                        <a:rPr kumimoji="1" lang="en-US" altLang="ja-JP" sz="1600" dirty="0"/>
                        <a:t>()</a:t>
                      </a:r>
                    </a:p>
                    <a:p>
                      <a:endParaRPr kumimoji="1" lang="en-US" altLang="ja-JP" sz="1600" dirty="0"/>
                    </a:p>
                    <a:p>
                      <a:r>
                        <a:rPr kumimoji="1" lang="ja-JP" altLang="en-US" sz="1600"/>
                        <a:t>プログラムを実行したその日の日付を取得する。</a:t>
                      </a:r>
                      <a:endParaRPr kumimoji="1" lang="en-US" altLang="ja-JP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557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date.weekday</a:t>
                      </a: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</a:t>
                      </a:r>
                      <a:r>
                        <a:rPr lang="ja-JP" altLang="ja-JP" sz="1600">
                          <a:effectLst/>
                        </a:rPr>
                        <a:t> 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使用時の宣言</a:t>
                      </a: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from datetime import date</a:t>
                      </a:r>
                      <a:endParaRPr kumimoji="1" lang="ja-JP" altLang="ja-JP" sz="12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1" lang="en-US" altLang="ja-JP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youbi</a:t>
                      </a: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date( 2021,11,1).weekday()</a:t>
                      </a:r>
                      <a:endParaRPr kumimoji="1" lang="ja-JP" altLang="ja-JP" sz="12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1" lang="en-US" altLang="ja-JP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1" lang="ja-JP" altLang="ja-JP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指定した日付の曜日を数で返す。月曜日が</a:t>
                      </a: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kumimoji="1" lang="ja-JP" altLang="ja-JP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、火曜日が</a:t>
                      </a: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ja-JP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...</a:t>
                      </a:r>
                      <a:r>
                        <a:rPr kumimoji="1" lang="ja-JP" altLang="ja-JP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土曜日が</a:t>
                      </a: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kumimoji="1" lang="ja-JP" altLang="ja-JP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である。</a:t>
                      </a:r>
                      <a:r>
                        <a:rPr lang="ja-JP" altLang="ja-JP" sz="1600">
                          <a:effectLst/>
                        </a:rPr>
                        <a:t> </a:t>
                      </a:r>
                      <a:endParaRPr kumimoji="1" lang="en-US" altLang="ja-JP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5158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err="1"/>
                        <a:t>datetime.now</a:t>
                      </a:r>
                      <a:r>
                        <a:rPr kumimoji="1" lang="en-US" altLang="ja-JP" sz="1600" dirty="0"/>
                        <a:t>()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/>
                        <a:t>使用時の宣言</a:t>
                      </a:r>
                      <a:r>
                        <a:rPr kumimoji="1" lang="en-US" altLang="ja-JP" sz="1600" dirty="0"/>
                        <a:t>: from datetime import datetime</a:t>
                      </a:r>
                    </a:p>
                    <a:p>
                      <a:r>
                        <a:rPr kumimoji="1" lang="en-US" altLang="ja-JP" sz="1600" dirty="0" err="1"/>
                        <a:t>hiduke_jikoku</a:t>
                      </a:r>
                      <a:r>
                        <a:rPr kumimoji="1" lang="en-US" altLang="ja-JP" sz="1600" dirty="0"/>
                        <a:t> = </a:t>
                      </a:r>
                      <a:r>
                        <a:rPr kumimoji="1" lang="en-US" altLang="ja-JP" sz="1600" dirty="0" err="1"/>
                        <a:t>datetime.now</a:t>
                      </a:r>
                      <a:r>
                        <a:rPr kumimoji="1" lang="en-US" altLang="ja-JP" sz="1600" dirty="0"/>
                        <a:t>()</a:t>
                      </a:r>
                    </a:p>
                    <a:p>
                      <a:endParaRPr kumimoji="1" lang="en-US" altLang="ja-JP" sz="1600" dirty="0"/>
                    </a:p>
                    <a:p>
                      <a:r>
                        <a:rPr kumimoji="1" lang="ja-JP" altLang="en-US" sz="1600"/>
                        <a:t>現在の日付・時刻を取得する。</a:t>
                      </a:r>
                      <a:endParaRPr kumimoji="1" lang="en-US" altLang="ja-JP" sz="1600" dirty="0"/>
                    </a:p>
                    <a:p>
                      <a:r>
                        <a:rPr kumimoji="1" lang="ja-JP" altLang="en-US" sz="1600"/>
                        <a:t>年（</a:t>
                      </a:r>
                      <a:r>
                        <a:rPr kumimoji="1" lang="en-US" altLang="ja-JP" sz="1600" dirty="0" err="1"/>
                        <a:t>hiduke_jikoku.year</a:t>
                      </a:r>
                      <a:r>
                        <a:rPr kumimoji="1" lang="ja-JP" altLang="en-US" sz="1600"/>
                        <a:t>）、月（</a:t>
                      </a:r>
                      <a:r>
                        <a:rPr kumimoji="1" lang="en-US" altLang="ja-JP" sz="1600" dirty="0"/>
                        <a:t>month</a:t>
                      </a:r>
                      <a:r>
                        <a:rPr kumimoji="1" lang="ja-JP" altLang="en-US" sz="1600"/>
                        <a:t>）、日（</a:t>
                      </a:r>
                      <a:r>
                        <a:rPr kumimoji="1" lang="en-US" altLang="ja-JP" sz="1600" dirty="0"/>
                        <a:t>day</a:t>
                      </a:r>
                      <a:r>
                        <a:rPr kumimoji="1" lang="ja-JP" altLang="en-US" sz="1600"/>
                        <a:t>）</a:t>
                      </a:r>
                      <a:endParaRPr kumimoji="1" lang="en-US" altLang="ja-JP" sz="1600" dirty="0"/>
                    </a:p>
                    <a:p>
                      <a:r>
                        <a:rPr kumimoji="1" lang="ja-JP" altLang="en-US" sz="1600"/>
                        <a:t>時刻（</a:t>
                      </a:r>
                      <a:r>
                        <a:rPr kumimoji="1" lang="en-US" altLang="ja-JP" sz="1600" dirty="0"/>
                        <a:t>hour)</a:t>
                      </a:r>
                      <a:r>
                        <a:rPr kumimoji="1" lang="ja-JP" altLang="en-US" sz="1600"/>
                        <a:t>、分（</a:t>
                      </a:r>
                      <a:r>
                        <a:rPr kumimoji="1" lang="en-US" altLang="ja-JP" sz="1600" dirty="0"/>
                        <a:t>minute</a:t>
                      </a:r>
                      <a:r>
                        <a:rPr kumimoji="1" lang="ja-JP" altLang="en-US" sz="1600"/>
                        <a:t>）、秒（</a:t>
                      </a:r>
                      <a:r>
                        <a:rPr kumimoji="1" lang="en-US" altLang="ja-JP" sz="1600" dirty="0"/>
                        <a:t>second</a:t>
                      </a:r>
                      <a:r>
                        <a:rPr kumimoji="1" lang="ja-JP" altLang="en-US" sz="1600"/>
                        <a:t>）</a:t>
                      </a:r>
                      <a:endParaRPr kumimoji="1" lang="en-US" altLang="ja-JP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227054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600" dirty="0" err="1"/>
                        <a:t>time.time</a:t>
                      </a:r>
                      <a:r>
                        <a:rPr kumimoji="1" lang="en-US" altLang="ja-JP" sz="1600" dirty="0"/>
                        <a:t>()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/>
                        <a:t>使用時の宣言</a:t>
                      </a:r>
                      <a:r>
                        <a:rPr kumimoji="1" lang="en-US" altLang="ja-JP" sz="1600" dirty="0"/>
                        <a:t>: import time</a:t>
                      </a:r>
                    </a:p>
                    <a:p>
                      <a:endParaRPr kumimoji="1" lang="en-US" altLang="ja-JP" sz="16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POSIX</a:t>
                      </a:r>
                      <a:r>
                        <a:rPr kumimoji="1" lang="ja-JP" altLang="en-US" sz="1600"/>
                        <a:t>タイム（</a:t>
                      </a:r>
                      <a:r>
                        <a:rPr kumimoji="1" lang="en-US" altLang="ja-JP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1970</a:t>
                      </a:r>
                      <a:r>
                        <a:rPr kumimoji="1" lang="ja-JP" altLang="en-US" sz="12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12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12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日午前</a:t>
                      </a:r>
                      <a:r>
                        <a:rPr kumimoji="1" lang="en-US" altLang="ja-JP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kumimoji="1" lang="ja-JP" altLang="en-US" sz="12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時</a:t>
                      </a:r>
                      <a:r>
                        <a:rPr kumimoji="1" lang="en-US" altLang="ja-JP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kumimoji="1" lang="ja-JP" altLang="en-US" sz="12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kumimoji="1" lang="en-US" altLang="ja-JP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kumimoji="1" lang="ja-JP" altLang="en-US" sz="12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秒からの経過秒数）を取得する。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5632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3236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A65B38-8F05-5D4A-B982-31ACA5BD2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組み込み関数の例</a:t>
            </a:r>
            <a:r>
              <a:rPr lang="en-US" altLang="ja-JP" dirty="0"/>
              <a:t>(2)</a:t>
            </a:r>
            <a:endParaRPr kumimoji="1" lang="ja-JP" altLang="en-US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0E8E75E-6462-5C4B-9C2B-C4C55DFB84F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00113" y="1728788"/>
          <a:ext cx="7343774" cy="372364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365601">
                  <a:extLst>
                    <a:ext uri="{9D8B030D-6E8A-4147-A177-3AD203B41FA5}">
                      <a16:colId xmlns:a16="http://schemas.microsoft.com/office/drawing/2014/main" val="2775802515"/>
                    </a:ext>
                  </a:extLst>
                </a:gridCol>
                <a:gridCol w="4978173">
                  <a:extLst>
                    <a:ext uri="{9D8B030D-6E8A-4147-A177-3AD203B41FA5}">
                      <a16:colId xmlns:a16="http://schemas.microsoft.com/office/drawing/2014/main" val="14455870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/>
                        <a:t>組み込み関数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説明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8522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/>
                        <a:t>random.random</a:t>
                      </a:r>
                      <a:r>
                        <a:rPr kumimoji="1" lang="en-US" altLang="ja-JP" dirty="0"/>
                        <a:t>()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/>
                        <a:t>使用時の宣言</a:t>
                      </a:r>
                      <a:r>
                        <a:rPr kumimoji="1" lang="en-US" altLang="ja-JP" dirty="0"/>
                        <a:t>: import random</a:t>
                      </a:r>
                    </a:p>
                    <a:p>
                      <a:endParaRPr kumimoji="1" lang="en-US" altLang="ja-JP" dirty="0"/>
                    </a:p>
                    <a:p>
                      <a:r>
                        <a:rPr kumimoji="1" lang="en-US" altLang="ja-JP" dirty="0"/>
                        <a:t>0</a:t>
                      </a:r>
                      <a:r>
                        <a:rPr kumimoji="1" lang="ja-JP" altLang="en-US"/>
                        <a:t>から</a:t>
                      </a:r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/>
                        <a:t>の範囲で、ランダムな浮動小数点数を返す。</a:t>
                      </a:r>
                      <a:endParaRPr kumimoji="1" lang="en-US" altLang="ja-JP" dirty="0"/>
                    </a:p>
                    <a:p>
                      <a:r>
                        <a:rPr kumimoji="1" lang="ja-JP" altLang="en-US"/>
                        <a:t>引数は取らない。</a:t>
                      </a:r>
                      <a:endParaRPr kumimoji="1" lang="en-US" altLang="ja-JP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557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/>
                        <a:t>len</a:t>
                      </a:r>
                      <a:r>
                        <a:rPr kumimoji="1" lang="en-US" altLang="ja-JP" dirty="0"/>
                        <a:t>( </a:t>
                      </a:r>
                      <a:r>
                        <a:rPr kumimoji="1" lang="ja-JP" altLang="en-US"/>
                        <a:t>リスト</a:t>
                      </a:r>
                      <a:r>
                        <a:rPr kumimoji="1" lang="en-US" altLang="ja-JP" dirty="0"/>
                        <a:t> 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/>
                        <a:t>リストの要素数を調べることができる。</a:t>
                      </a:r>
                      <a:endParaRPr kumimoji="1" lang="en-US" altLang="ja-JP" dirty="0"/>
                    </a:p>
                    <a:p>
                      <a:r>
                        <a:rPr kumimoji="1" lang="en" altLang="ja-JP" sz="135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= [1,2,3]</a:t>
                      </a:r>
                    </a:p>
                    <a:p>
                      <a:r>
                        <a:rPr kumimoji="1" lang="en" altLang="ja-JP" sz="135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print( </a:t>
                      </a:r>
                      <a:r>
                        <a:rPr kumimoji="1" lang="en" altLang="ja-JP" sz="135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len</a:t>
                      </a:r>
                      <a:r>
                        <a:rPr kumimoji="1" lang="en" altLang="ja-JP" sz="135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(a) )  -&gt; 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2270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int( 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35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引数に渡した文字列から、整数のデータを作る。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563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float( 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35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引数に渡した文字列から、浮動小数点数のデータを作る。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359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/>
                        <a:t>math.sqrt</a:t>
                      </a:r>
                      <a:r>
                        <a:rPr kumimoji="1" lang="en-US" altLang="ja-JP" dirty="0"/>
                        <a:t>( </a:t>
                      </a:r>
                      <a:r>
                        <a:rPr kumimoji="1" lang="ja-JP" altLang="en-US"/>
                        <a:t>値 </a:t>
                      </a:r>
                      <a:r>
                        <a:rPr kumimoji="1" lang="en-US" altLang="ja-JP" dirty="0"/>
                        <a:t>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35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引数の値の平方根を返す。</a:t>
                      </a:r>
                      <a:r>
                        <a:rPr kumimoji="1" lang="en-US" altLang="ja-JP" sz="135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square root</a:t>
                      </a:r>
                      <a:endParaRPr kumimoji="1" lang="ja-JP" altLang="en-US" sz="1350" b="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88815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384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B24DFB6E-5432-024F-B394-691891EA6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関数の定義</a:t>
            </a: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68752EF7-445A-8E47-AB3B-E5D5ED4C904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00113" y="1728788"/>
          <a:ext cx="7343774" cy="37541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671887">
                  <a:extLst>
                    <a:ext uri="{9D8B030D-6E8A-4147-A177-3AD203B41FA5}">
                      <a16:colId xmlns:a16="http://schemas.microsoft.com/office/drawing/2014/main" val="639690077"/>
                    </a:ext>
                  </a:extLst>
                </a:gridCol>
                <a:gridCol w="3671887">
                  <a:extLst>
                    <a:ext uri="{9D8B030D-6E8A-4147-A177-3AD203B41FA5}">
                      <a16:colId xmlns:a16="http://schemas.microsoft.com/office/drawing/2014/main" val="7169257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/>
                        <a:t>構文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説明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83455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 </a:t>
                      </a:r>
                      <a:r>
                        <a:rPr kumimoji="1" lang="ja-JP" altLang="ja-JP" sz="135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関数名</a:t>
                      </a:r>
                      <a:r>
                        <a:rPr kumimoji="1" lang="en-US" altLang="ja-JP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1" lang="ja-JP" altLang="ja-JP" sz="135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引数</a:t>
                      </a:r>
                      <a:r>
                        <a:rPr kumimoji="1" lang="en-US" altLang="ja-JP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 </a:t>
                      </a:r>
                      <a:r>
                        <a:rPr kumimoji="1" lang="ja-JP" altLang="ja-JP" sz="135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引数</a:t>
                      </a:r>
                      <a:r>
                        <a:rPr kumimoji="1" lang="en-US" altLang="ja-JP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 ...):</a:t>
                      </a:r>
                      <a:endParaRPr kumimoji="1" lang="ja-JP" altLang="ja-JP" sz="135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1"/>
                      <a:r>
                        <a:rPr kumimoji="1" lang="ja-JP" altLang="ja-JP" sz="135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処理</a:t>
                      </a:r>
                      <a:r>
                        <a:rPr kumimoji="1" lang="en-US" altLang="ja-JP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lvl="1"/>
                      <a:r>
                        <a:rPr kumimoji="1" lang="ja-JP" altLang="en-US" sz="135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処理</a:t>
                      </a:r>
                      <a:r>
                        <a:rPr kumimoji="1" lang="en-US" altLang="ja-JP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1" lang="ja-JP" altLang="ja-JP" sz="135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1"/>
                      <a:r>
                        <a:rPr kumimoji="1" lang="en-US" altLang="ja-JP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return </a:t>
                      </a:r>
                      <a:r>
                        <a:rPr kumimoji="1" lang="ja-JP" altLang="ja-JP" sz="135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戻り値</a:t>
                      </a:r>
                      <a:r>
                        <a:rPr lang="ja-JP" altLang="ja-JP">
                          <a:effectLst/>
                        </a:rPr>
                        <a:t> 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def</a:t>
                      </a:r>
                      <a:r>
                        <a:rPr kumimoji="1" lang="ja-JP" altLang="en-US"/>
                        <a:t>キーワードに続いて、関数名を書く。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r>
                        <a:rPr kumimoji="1" lang="ja-JP" altLang="en-US"/>
                        <a:t>関数名の後ろに</a:t>
                      </a:r>
                      <a:r>
                        <a:rPr kumimoji="1" lang="en-US" altLang="ja-JP" dirty="0"/>
                        <a:t>( )</a:t>
                      </a:r>
                      <a:r>
                        <a:rPr kumimoji="1" lang="ja-JP" altLang="en-US"/>
                        <a:t>を書き、引数を書く。複数の引数を定義する場合、</a:t>
                      </a:r>
                      <a:r>
                        <a:rPr kumimoji="1" lang="en-US" altLang="ja-JP" dirty="0"/>
                        <a:t>", "</a:t>
                      </a:r>
                      <a:r>
                        <a:rPr kumimoji="1" lang="ja-JP" altLang="en-US"/>
                        <a:t>で区切って並べる。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r>
                        <a:rPr kumimoji="1" lang="ja-JP" altLang="en-US"/>
                        <a:t>関数内の処理は、インデントを揃える。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r>
                        <a:rPr kumimoji="1" lang="en-US" altLang="ja-JP" dirty="0"/>
                        <a:t>return</a:t>
                      </a:r>
                      <a:r>
                        <a:rPr kumimoji="1" lang="ja-JP" altLang="en-US"/>
                        <a:t>キーワードを使って、呼び出し元に返す値や変数を指定する。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5309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1793008"/>
      </p:ext>
    </p:extLst>
  </p:cSld>
  <p:clrMapOvr>
    <a:masterClrMapping/>
  </p:clrMapOvr>
</p:sld>
</file>

<file path=ppt/theme/theme1.xml><?xml version="1.0" encoding="utf-8"?>
<a:theme xmlns:a="http://schemas.openxmlformats.org/drawingml/2006/main" name="2020岡本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/>
      </a:spPr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コンピュータによる計算" id="{74F56FA4-01C7-6745-8003-8F6F73EA8DF7}" vid="{A8A0694B-FE15-3B48-B1B7-B6A6653A42A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2020岡本</Template>
  <TotalTime>22</TotalTime>
  <Words>624</Words>
  <Application>Microsoft Macintosh PowerPoint</Application>
  <PresentationFormat>画面に合わせる (4:3)</PresentationFormat>
  <Paragraphs>112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9" baseType="lpstr">
      <vt:lpstr>MonacakomiRegular</vt:lpstr>
      <vt:lpstr>UD Digi Kyokasho N-R</vt:lpstr>
      <vt:lpstr>UD Digi Kyokasho N-R</vt:lpstr>
      <vt:lpstr>UD デジタル 教科書体 NK-B</vt:lpstr>
      <vt:lpstr>メイリオ</vt:lpstr>
      <vt:lpstr>游ゴシック</vt:lpstr>
      <vt:lpstr>Arial</vt:lpstr>
      <vt:lpstr>Century Gothic</vt:lpstr>
      <vt:lpstr>Wingdings</vt:lpstr>
      <vt:lpstr>2020岡本</vt:lpstr>
      <vt:lpstr>第5章 関数の定義と利用</vt:lpstr>
      <vt:lpstr>関数の呼び出し</vt:lpstr>
      <vt:lpstr>関数を使わないと…？</vt:lpstr>
      <vt:lpstr>組み込み関数</vt:lpstr>
      <vt:lpstr>関数の定義</vt:lpstr>
      <vt:lpstr>関数の戻り値の利用</vt:lpstr>
      <vt:lpstr>組み込み関数の例(1) 日付・時刻</vt:lpstr>
      <vt:lpstr>組み込み関数の例(2)</vt:lpstr>
      <vt:lpstr>関数の定義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第5章 関数の定義と利用</dc:title>
  <dc:creator>Tetsuya Izawa</dc:creator>
  <cp:lastModifiedBy>Tetsuya Izawa</cp:lastModifiedBy>
  <cp:revision>2</cp:revision>
  <dcterms:created xsi:type="dcterms:W3CDTF">2022-02-28T05:46:28Z</dcterms:created>
  <dcterms:modified xsi:type="dcterms:W3CDTF">2022-03-01T08:50:36Z</dcterms:modified>
</cp:coreProperties>
</file>