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2"/>
  </p:notesMasterIdLst>
  <p:sldIdLst>
    <p:sldId id="843" r:id="rId2"/>
    <p:sldId id="526" r:id="rId3"/>
    <p:sldId id="520" r:id="rId4"/>
    <p:sldId id="521" r:id="rId5"/>
    <p:sldId id="844" r:id="rId6"/>
    <p:sldId id="845" r:id="rId7"/>
    <p:sldId id="846" r:id="rId8"/>
    <p:sldId id="847" r:id="rId9"/>
    <p:sldId id="848" r:id="rId10"/>
    <p:sldId id="849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89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9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9508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76020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3</a:t>
            </a:r>
            <a:r>
              <a:rPr lang="ja-JP" altLang="en-US"/>
              <a:t>章 配列（リスト）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A9499C-7D89-1945-9845-774B95CFD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配列を利用・操作するための機能</a:t>
            </a:r>
            <a:r>
              <a:rPr lang="en-US" altLang="ja-JP" dirty="0"/>
              <a:t>(2)</a:t>
            </a:r>
            <a:endParaRPr kumimoji="1" lang="ja-JP" altLang="en-US"/>
          </a:p>
        </p:txBody>
      </p:sp>
      <p:graphicFrame>
        <p:nvGraphicFramePr>
          <p:cNvPr id="7" name="表 5">
            <a:extLst>
              <a:ext uri="{FF2B5EF4-FFF2-40B4-BE49-F238E27FC236}">
                <a16:creationId xmlns:a16="http://schemas.microsoft.com/office/drawing/2014/main" id="{F71BD354-7DAD-B64E-9C1D-63CBC01B4BD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364996"/>
          <a:ext cx="7343774" cy="341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0842">
                  <a:extLst>
                    <a:ext uri="{9D8B030D-6E8A-4147-A177-3AD203B41FA5}">
                      <a16:colId xmlns:a16="http://schemas.microsoft.com/office/drawing/2014/main" val="1658658315"/>
                    </a:ext>
                  </a:extLst>
                </a:gridCol>
                <a:gridCol w="4782932">
                  <a:extLst>
                    <a:ext uri="{9D8B030D-6E8A-4147-A177-3AD203B41FA5}">
                      <a16:colId xmlns:a16="http://schemas.microsoft.com/office/drawing/2014/main" val="2247798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機能名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機能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72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.insert(</a:t>
                      </a:r>
                      <a:r>
                        <a:rPr kumimoji="1" lang="ja-JP" altLang="en-US" sz="1400"/>
                        <a:t>添え字</a:t>
                      </a:r>
                      <a:r>
                        <a:rPr kumimoji="1" lang="en-US" altLang="ja-JP" sz="1400" dirty="0"/>
                        <a:t>,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)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添え字で指定した番号の直前に、要素を追加する。</a:t>
                      </a:r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添え字が０の場合、先頭（０番目の前）に追加する。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a</a:t>
                      </a:r>
                      <a:r>
                        <a:rPr kumimoji="1" lang="ja-JP" altLang="en-US" sz="1400"/>
                        <a:t>が</a:t>
                      </a:r>
                      <a:r>
                        <a:rPr kumimoji="1" lang="en-US" altLang="ja-JP" sz="1400" dirty="0"/>
                        <a:t>[1,2,10]</a:t>
                      </a:r>
                      <a:r>
                        <a:rPr kumimoji="1" lang="ja-JP" altLang="en-US" sz="1400"/>
                        <a:t>のとき、</a:t>
                      </a:r>
                      <a:endParaRPr kumimoji="1" lang="en-US" altLang="ja-JP" sz="1400" dirty="0"/>
                    </a:p>
                    <a:p>
                      <a:r>
                        <a:rPr kumimoji="1" lang="en-US" altLang="ja-JP" sz="1400" dirty="0" err="1"/>
                        <a:t>a.insert</a:t>
                      </a:r>
                      <a:r>
                        <a:rPr kumimoji="1" lang="en-US" altLang="ja-JP" sz="1400" dirty="0"/>
                        <a:t>( 0, 100 )</a:t>
                      </a:r>
                      <a:r>
                        <a:rPr kumimoji="1" lang="ja-JP" altLang="en-US" sz="1400"/>
                        <a:t>　</a:t>
                      </a:r>
                      <a:r>
                        <a:rPr kumimoji="1" lang="en-US" altLang="ja-JP" sz="1400" dirty="0"/>
                        <a:t> # </a:t>
                      </a:r>
                      <a:r>
                        <a:rPr kumimoji="1" lang="ja-JP" altLang="en-US" sz="1400"/>
                        <a:t>とすると、</a:t>
                      </a:r>
                      <a:r>
                        <a:rPr kumimoji="1" lang="en-US" altLang="ja-JP" sz="1400" dirty="0"/>
                        <a:t>[100, 1, 2, 10]</a:t>
                      </a:r>
                      <a:r>
                        <a:rPr kumimoji="1" lang="ja-JP" altLang="en-US" sz="1400"/>
                        <a:t>となる。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26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.pop( </a:t>
                      </a:r>
                      <a:r>
                        <a:rPr kumimoji="1" lang="ja-JP" altLang="en-US" sz="1400"/>
                        <a:t>添え字</a:t>
                      </a:r>
                      <a:r>
                        <a:rPr kumimoji="1" lang="en-US" altLang="ja-JP" sz="1400" dirty="0"/>
                        <a:t> )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添え字で指定した配列の要素を取り出す。添え字を指定しなかった場合、配列の最後の要素を取り出す。その要素は配列から取り除かれる。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</a:t>
                      </a:r>
                      <a:r>
                        <a:rPr kumimoji="1" lang="en-US" altLang="ja-JP" sz="1400" dirty="0" err="1"/>
                        <a:t>a.pop</a:t>
                      </a:r>
                      <a:r>
                        <a:rPr kumimoji="1" lang="en-US" altLang="ja-JP" sz="1400" dirty="0"/>
                        <a:t>()  # </a:t>
                      </a:r>
                      <a:r>
                        <a:rPr kumimoji="1" lang="ja-JP" altLang="en-US" sz="1400"/>
                        <a:t>５が返され、配列の中身は</a:t>
                      </a:r>
                      <a:r>
                        <a:rPr kumimoji="1" lang="en-US" altLang="ja-JP" sz="1400" dirty="0"/>
                        <a:t>[1,2]</a:t>
                      </a:r>
                      <a:r>
                        <a:rPr kumimoji="1" lang="ja-JP" altLang="en-US" sz="1400"/>
                        <a:t>になる。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115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.remove(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 )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配列の中から指定した要素を取り除く。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</a:t>
                      </a:r>
                      <a:r>
                        <a:rPr kumimoji="1" lang="en-US" altLang="ja-JP" sz="1400" dirty="0" err="1"/>
                        <a:t>a.remove</a:t>
                      </a:r>
                      <a:r>
                        <a:rPr kumimoji="1" lang="en-US" altLang="ja-JP" sz="1400" dirty="0"/>
                        <a:t>(1)  # </a:t>
                      </a:r>
                      <a:r>
                        <a:rPr kumimoji="1" lang="ja-JP" altLang="en-US" sz="1400"/>
                        <a:t>配列の中身は</a:t>
                      </a:r>
                      <a:r>
                        <a:rPr kumimoji="1" lang="en-US" altLang="ja-JP" sz="1400" dirty="0"/>
                        <a:t>[2,10]</a:t>
                      </a:r>
                      <a:r>
                        <a:rPr kumimoji="1" lang="ja-JP" altLang="en-US" sz="1400"/>
                        <a:t>になる。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460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5464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A1893A-006B-324B-9A3A-B8969D359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一つのリストに７つの値を入れる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4569D0-1CAB-1D40-AEEF-E52F8058B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479522"/>
            <a:ext cx="7344816" cy="3501208"/>
          </a:xfrm>
        </p:spPr>
        <p:txBody>
          <a:bodyPr/>
          <a:lstStyle/>
          <a:p>
            <a:r>
              <a:rPr kumimoji="1" lang="ja-JP" altLang="en-US"/>
              <a:t>一つのリストに７つの値を入れ、番号を指定して使う</a:t>
            </a:r>
          </a:p>
        </p:txBody>
      </p:sp>
      <p:pic>
        <p:nvPicPr>
          <p:cNvPr id="5" name="図 4" descr="時計, 備え, 座る, 部屋 が含まれている画像&#10;&#10;自動的に生成された説明">
            <a:extLst>
              <a:ext uri="{FF2B5EF4-FFF2-40B4-BE49-F238E27FC236}">
                <a16:creationId xmlns:a16="http://schemas.microsoft.com/office/drawing/2014/main" id="{15CC4C4C-AA8D-C74C-BD1A-C322AFF503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21" y="2001476"/>
            <a:ext cx="4787900" cy="14859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9C0A88-50E9-8142-BE8C-486E60A50785}"/>
              </a:ext>
            </a:extLst>
          </p:cNvPr>
          <p:cNvSpPr txBox="1"/>
          <p:nvPr/>
        </p:nvSpPr>
        <p:spPr>
          <a:xfrm>
            <a:off x="920678" y="3697357"/>
            <a:ext cx="5353222" cy="22363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r>
              <a:rPr lang="en" altLang="ja-JP" dirty="0" err="1"/>
              <a:t>youbiList</a:t>
            </a:r>
            <a:r>
              <a:rPr lang="en" altLang="ja-JP" dirty="0"/>
              <a:t> = ["</a:t>
            </a:r>
            <a:r>
              <a:rPr lang="ja-JP" altLang="en-US"/>
              <a:t>月</a:t>
            </a:r>
            <a:r>
              <a:rPr lang="en-US" altLang="ja-JP" dirty="0"/>
              <a:t>","</a:t>
            </a:r>
            <a:r>
              <a:rPr lang="ja-JP" altLang="en-US"/>
              <a:t>火</a:t>
            </a:r>
            <a:r>
              <a:rPr lang="en-US" altLang="ja-JP" dirty="0"/>
              <a:t>","</a:t>
            </a:r>
            <a:r>
              <a:rPr lang="ja-JP" altLang="en-US"/>
              <a:t>水</a:t>
            </a:r>
            <a:r>
              <a:rPr lang="en-US" altLang="ja-JP" dirty="0"/>
              <a:t>","</a:t>
            </a:r>
            <a:r>
              <a:rPr lang="ja-JP" altLang="en-US"/>
              <a:t>木</a:t>
            </a:r>
            <a:r>
              <a:rPr lang="en-US" altLang="ja-JP" dirty="0"/>
              <a:t>","</a:t>
            </a:r>
            <a:r>
              <a:rPr lang="ja-JP" altLang="en-US"/>
              <a:t>金</a:t>
            </a:r>
            <a:r>
              <a:rPr lang="en-US" altLang="ja-JP" dirty="0"/>
              <a:t>","</a:t>
            </a:r>
            <a:r>
              <a:rPr lang="ja-JP" altLang="en-US"/>
              <a:t>土</a:t>
            </a:r>
            <a:r>
              <a:rPr lang="en-US" altLang="ja-JP" dirty="0"/>
              <a:t>","</a:t>
            </a:r>
            <a:r>
              <a:rPr lang="ja-JP" altLang="en-US"/>
              <a:t>日</a:t>
            </a:r>
            <a:r>
              <a:rPr lang="en-US" altLang="ja-JP" dirty="0"/>
              <a:t>"]</a:t>
            </a:r>
          </a:p>
          <a:p>
            <a:br>
              <a:rPr lang="en-US" altLang="ja-JP" dirty="0"/>
            </a:br>
            <a:r>
              <a:rPr lang="en" altLang="ja-JP" dirty="0"/>
              <a:t>from datetime import date</a:t>
            </a:r>
          </a:p>
          <a:p>
            <a:r>
              <a:rPr lang="en" altLang="ja-JP" dirty="0" err="1"/>
              <a:t>youbi</a:t>
            </a:r>
            <a:r>
              <a:rPr lang="en" altLang="ja-JP" dirty="0"/>
              <a:t> = date( 2021,11,1).weekday()</a:t>
            </a:r>
          </a:p>
          <a:p>
            <a:br>
              <a:rPr lang="en" altLang="ja-JP" dirty="0"/>
            </a:br>
            <a:r>
              <a:rPr lang="en" altLang="ja-JP" dirty="0"/>
              <a:t>print( </a:t>
            </a:r>
            <a:r>
              <a:rPr lang="en" altLang="ja-JP" dirty="0" err="1"/>
              <a:t>youbi</a:t>
            </a:r>
            <a:r>
              <a:rPr lang="en" altLang="ja-JP" dirty="0"/>
              <a:t> )</a:t>
            </a:r>
          </a:p>
          <a:p>
            <a:r>
              <a:rPr lang="en" altLang="ja-JP" dirty="0"/>
              <a:t>print( </a:t>
            </a:r>
            <a:r>
              <a:rPr lang="en" altLang="ja-JP" dirty="0" err="1"/>
              <a:t>youbiList</a:t>
            </a:r>
            <a:r>
              <a:rPr lang="en" altLang="ja-JP" dirty="0"/>
              <a:t>[</a:t>
            </a:r>
            <a:r>
              <a:rPr lang="en" altLang="ja-JP" dirty="0" err="1"/>
              <a:t>youbi</a:t>
            </a:r>
            <a:r>
              <a:rPr lang="en" altLang="ja-JP" dirty="0"/>
              <a:t>] )</a:t>
            </a:r>
          </a:p>
        </p:txBody>
      </p:sp>
      <p:sp>
        <p:nvSpPr>
          <p:cNvPr id="7" name="右矢印 6">
            <a:extLst>
              <a:ext uri="{FF2B5EF4-FFF2-40B4-BE49-F238E27FC236}">
                <a16:creationId xmlns:a16="http://schemas.microsoft.com/office/drawing/2014/main" id="{41C3351B-9643-FC44-8E74-1F21F89B53EB}"/>
              </a:ext>
            </a:extLst>
          </p:cNvPr>
          <p:cNvSpPr/>
          <p:nvPr/>
        </p:nvSpPr>
        <p:spPr>
          <a:xfrm>
            <a:off x="5705061" y="4472609"/>
            <a:ext cx="914400" cy="3429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D20D7F3-A9EB-E14D-9362-6EDDA54B783E}"/>
              </a:ext>
            </a:extLst>
          </p:cNvPr>
          <p:cNvSpPr txBox="1"/>
          <p:nvPr/>
        </p:nvSpPr>
        <p:spPr>
          <a:xfrm>
            <a:off x="6708913" y="4265741"/>
            <a:ext cx="1848678" cy="819979"/>
          </a:xfrm>
          <a:prstGeom prst="rect">
            <a:avLst/>
          </a:prstGeom>
        </p:spPr>
        <p:txBody>
          <a:bodyPr wrap="square" lIns="0" tIns="0" rIns="0" bIns="0" rtlCol="0">
            <a:normAutofit lnSpcReduction="10000"/>
          </a:bodyPr>
          <a:lstStyle/>
          <a:p>
            <a:r>
              <a:rPr kumimoji="1" lang="ja-JP" altLang="en-US" sz="1400"/>
              <a:t>指定した日付</a:t>
            </a:r>
            <a:endParaRPr kumimoji="1" lang="en-US" altLang="ja-JP" sz="1400" dirty="0"/>
          </a:p>
          <a:p>
            <a:r>
              <a:rPr kumimoji="1" lang="ja-JP" altLang="en-US" sz="1400"/>
              <a:t>（例：</a:t>
            </a:r>
            <a:r>
              <a:rPr kumimoji="1" lang="en-US" altLang="ja-JP" sz="1400" dirty="0"/>
              <a:t>2021</a:t>
            </a:r>
            <a:r>
              <a:rPr kumimoji="1" lang="ja-JP" altLang="en-US" sz="1400"/>
              <a:t>年</a:t>
            </a:r>
            <a:r>
              <a:rPr kumimoji="1" lang="en-US" altLang="ja-JP" sz="1400" dirty="0"/>
              <a:t>11</a:t>
            </a:r>
            <a:r>
              <a:rPr kumimoji="1" lang="ja-JP" altLang="en-US" sz="1400"/>
              <a:t>月１日）の曜日を表す数字を取り出す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CE32CEF-378C-5549-9E7A-213CFFC1D778}"/>
              </a:ext>
            </a:extLst>
          </p:cNvPr>
          <p:cNvSpPr txBox="1"/>
          <p:nvPr/>
        </p:nvSpPr>
        <p:spPr>
          <a:xfrm>
            <a:off x="6708913" y="5242889"/>
            <a:ext cx="1848678" cy="819979"/>
          </a:xfrm>
          <a:prstGeom prst="rect">
            <a:avLst/>
          </a:prstGeom>
        </p:spPr>
        <p:txBody>
          <a:bodyPr wrap="square" lIns="0" tIns="0" rIns="0" bIns="0" rtlCol="0">
            <a:normAutofit/>
          </a:bodyPr>
          <a:lstStyle/>
          <a:p>
            <a:r>
              <a:rPr kumimoji="1" lang="en-US" altLang="ja-JP" sz="1400" dirty="0" err="1"/>
              <a:t>youbiList</a:t>
            </a:r>
            <a:r>
              <a:rPr kumimoji="1" lang="ja-JP" altLang="en-US" sz="1400"/>
              <a:t>から</a:t>
            </a:r>
            <a:endParaRPr kumimoji="1" lang="en-US" altLang="ja-JP" sz="1400" dirty="0"/>
          </a:p>
          <a:p>
            <a:r>
              <a:rPr lang="ja-JP" altLang="en-US" sz="1400"/>
              <a:t>数字で番号を指定して</a:t>
            </a:r>
            <a:endParaRPr lang="en-US" altLang="ja-JP" sz="1400" dirty="0"/>
          </a:p>
          <a:p>
            <a:r>
              <a:rPr lang="ja-JP" altLang="en-US" sz="1400"/>
              <a:t>曜日の漢字を取り出す</a:t>
            </a:r>
            <a:endParaRPr kumimoji="1" lang="ja-JP" altLang="en-US" sz="1400" dirty="0"/>
          </a:p>
        </p:txBody>
      </p:sp>
      <p:sp>
        <p:nvSpPr>
          <p:cNvPr id="10" name="右矢印 9">
            <a:extLst>
              <a:ext uri="{FF2B5EF4-FFF2-40B4-BE49-F238E27FC236}">
                <a16:creationId xmlns:a16="http://schemas.microsoft.com/office/drawing/2014/main" id="{CA076FB9-9091-A849-8FE9-CA82ED93B1DB}"/>
              </a:ext>
            </a:extLst>
          </p:cNvPr>
          <p:cNvSpPr/>
          <p:nvPr/>
        </p:nvSpPr>
        <p:spPr>
          <a:xfrm>
            <a:off x="5705061" y="5370425"/>
            <a:ext cx="914400" cy="3429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820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6C162E93-10F1-1845-AF97-F03D355A8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リスト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BD9D76-FDC5-4D42-826F-E8F9C1351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一つの変数に複数の値を入れる</a:t>
            </a:r>
          </a:p>
        </p:txBody>
      </p:sp>
      <p:pic>
        <p:nvPicPr>
          <p:cNvPr id="5" name="図 4" descr="テーブル&#10;&#10;自動的に生成された説明">
            <a:extLst>
              <a:ext uri="{FF2B5EF4-FFF2-40B4-BE49-F238E27FC236}">
                <a16:creationId xmlns:a16="http://schemas.microsoft.com/office/drawing/2014/main" id="{B8DBA1B4-3726-5245-AC45-6E31CE7C5D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856" y="2284885"/>
            <a:ext cx="5344630" cy="155991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1B239E-7AFB-9044-AAEE-F49045D576A7}"/>
              </a:ext>
            </a:extLst>
          </p:cNvPr>
          <p:cNvSpPr txBox="1"/>
          <p:nvPr/>
        </p:nvSpPr>
        <p:spPr>
          <a:xfrm>
            <a:off x="3939865" y="4024249"/>
            <a:ext cx="2970189" cy="165440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/>
              <a:t>a = ["A","B","C"]</a:t>
            </a:r>
            <a:endParaRPr lang="ja-JP" altLang="ja-JP" sz="2000"/>
          </a:p>
          <a:p>
            <a:pPr>
              <a:lnSpc>
                <a:spcPct val="150000"/>
              </a:lnSpc>
            </a:pPr>
            <a:r>
              <a:rPr lang="en-US" altLang="ja-JP" sz="2000" dirty="0"/>
              <a:t>b = a[1]</a:t>
            </a:r>
            <a:endParaRPr lang="ja-JP" altLang="ja-JP" sz="2000"/>
          </a:p>
          <a:p>
            <a:pPr>
              <a:lnSpc>
                <a:spcPct val="150000"/>
              </a:lnSpc>
            </a:pPr>
            <a:r>
              <a:rPr lang="en-US" altLang="ja-JP" sz="2000" dirty="0"/>
              <a:t>print(b)</a:t>
            </a:r>
            <a:r>
              <a:rPr lang="ja-JP" altLang="ja-JP" sz="2800"/>
              <a:t> </a:t>
            </a:r>
            <a:endParaRPr kumimoji="1" lang="ja-JP" altLang="en-US" sz="2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84744E8-00F0-7944-BA42-72EA6705B4E2}"/>
              </a:ext>
            </a:extLst>
          </p:cNvPr>
          <p:cNvSpPr txBox="1"/>
          <p:nvPr/>
        </p:nvSpPr>
        <p:spPr>
          <a:xfrm>
            <a:off x="7521473" y="5222332"/>
            <a:ext cx="328983" cy="39029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72000" rIns="0" bIns="0" rtlCol="0">
            <a:normAutofit fontScale="92500" lnSpcReduction="10000"/>
          </a:bodyPr>
          <a:lstStyle/>
          <a:p>
            <a:r>
              <a:rPr kumimoji="1" lang="en-US" altLang="ja-JP" sz="2400" dirty="0">
                <a:latin typeface="+mn-lt"/>
              </a:rPr>
              <a:t>B</a:t>
            </a:r>
            <a:endParaRPr kumimoji="1" lang="ja-JP" altLang="en-US" sz="2400" dirty="0">
              <a:latin typeface="+mn-lt"/>
            </a:endParaRPr>
          </a:p>
        </p:txBody>
      </p:sp>
      <p:sp>
        <p:nvSpPr>
          <p:cNvPr id="8" name="右矢印 7">
            <a:extLst>
              <a:ext uri="{FF2B5EF4-FFF2-40B4-BE49-F238E27FC236}">
                <a16:creationId xmlns:a16="http://schemas.microsoft.com/office/drawing/2014/main" id="{77ED3B5D-EB2E-5640-919A-CCFB2F6829F4}"/>
              </a:ext>
            </a:extLst>
          </p:cNvPr>
          <p:cNvSpPr/>
          <p:nvPr/>
        </p:nvSpPr>
        <p:spPr>
          <a:xfrm>
            <a:off x="6423100" y="5278747"/>
            <a:ext cx="992458" cy="29037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6BAD2E46-7050-284E-A32A-806BD597C952}"/>
              </a:ext>
            </a:extLst>
          </p:cNvPr>
          <p:cNvSpPr/>
          <p:nvPr/>
        </p:nvSpPr>
        <p:spPr>
          <a:xfrm>
            <a:off x="1538782" y="4303796"/>
            <a:ext cx="2141033" cy="877700"/>
          </a:xfrm>
          <a:prstGeom prst="wedgeRoundRectCallout">
            <a:avLst>
              <a:gd name="adj1" fmla="val 65827"/>
              <a:gd name="adj2" fmla="val 898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変数名</a:t>
            </a:r>
            <a:r>
              <a:rPr kumimoji="1" lang="en-US" altLang="ja-JP" dirty="0"/>
              <a:t>[ </a:t>
            </a:r>
            <a:r>
              <a:rPr lang="ja-JP" altLang="en-US"/>
              <a:t>添字</a:t>
            </a:r>
            <a:r>
              <a:rPr lang="en-US" altLang="ja-JP" dirty="0"/>
              <a:t> ]</a:t>
            </a:r>
          </a:p>
          <a:p>
            <a:pPr algn="ctr"/>
            <a:r>
              <a:rPr kumimoji="1" lang="ja-JP" altLang="en-US"/>
              <a:t>で要素を操作する</a:t>
            </a:r>
          </a:p>
        </p:txBody>
      </p:sp>
    </p:spTree>
    <p:extLst>
      <p:ext uri="{BB962C8B-B14F-4D97-AF65-F5344CB8AC3E}">
        <p14:creationId xmlns:p14="http://schemas.microsoft.com/office/powerpoint/2010/main" val="7867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F11B72-EAF3-4B49-9670-F829D4D40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リストの操作</a:t>
            </a:r>
            <a:r>
              <a:rPr kumimoji="1" lang="en-US" altLang="ja-JP" dirty="0"/>
              <a:t>: </a:t>
            </a:r>
            <a:r>
              <a:rPr kumimoji="1" lang="ja-JP" altLang="en-US"/>
              <a:t>要素を置き換える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CC90A85-C6DD-B648-8777-A1CBDB98C8D4}"/>
              </a:ext>
            </a:extLst>
          </p:cNvPr>
          <p:cNvSpPr txBox="1"/>
          <p:nvPr/>
        </p:nvSpPr>
        <p:spPr>
          <a:xfrm>
            <a:off x="978829" y="2924311"/>
            <a:ext cx="2970189" cy="142197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/>
              <a:t>a = ["A","B","C"]</a:t>
            </a:r>
            <a:endParaRPr lang="ja-JP" altLang="ja-JP"/>
          </a:p>
          <a:p>
            <a:pPr>
              <a:lnSpc>
                <a:spcPct val="150000"/>
              </a:lnSpc>
            </a:pPr>
            <a:r>
              <a:rPr lang="en-US" altLang="ja-JP" dirty="0"/>
              <a:t>a[1]="D"</a:t>
            </a:r>
            <a:endParaRPr lang="ja-JP" altLang="ja-JP"/>
          </a:p>
          <a:p>
            <a:pPr>
              <a:lnSpc>
                <a:spcPct val="150000"/>
              </a:lnSpc>
            </a:pPr>
            <a:r>
              <a:rPr lang="en-US" altLang="ja-JP" dirty="0"/>
              <a:t>print(a[1])</a:t>
            </a:r>
            <a:r>
              <a:rPr lang="ja-JP" altLang="ja-JP" sz="2000"/>
              <a:t> </a:t>
            </a:r>
            <a:endParaRPr kumimoji="1" lang="ja-JP" altLang="en-US" sz="2800" dirty="0"/>
          </a:p>
        </p:txBody>
      </p:sp>
      <p:pic>
        <p:nvPicPr>
          <p:cNvPr id="6" name="図 5" descr="テーブル&#10;&#10;自動的に生成された説明">
            <a:extLst>
              <a:ext uri="{FF2B5EF4-FFF2-40B4-BE49-F238E27FC236}">
                <a16:creationId xmlns:a16="http://schemas.microsoft.com/office/drawing/2014/main" id="{47C5F89C-C8CD-3142-AA9E-16B0EBE8FD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809" y="4502401"/>
            <a:ext cx="4070361" cy="1188000"/>
          </a:xfrm>
          <a:prstGeom prst="rect">
            <a:avLst/>
          </a:prstGeom>
        </p:spPr>
      </p:pic>
      <p:pic>
        <p:nvPicPr>
          <p:cNvPr id="8" name="図 7" descr="テーブル&#10;&#10;自動的に生成された説明">
            <a:extLst>
              <a:ext uri="{FF2B5EF4-FFF2-40B4-BE49-F238E27FC236}">
                <a16:creationId xmlns:a16="http://schemas.microsoft.com/office/drawing/2014/main" id="{D6057A9B-624A-034E-A920-36E7C502AB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810" y="1869778"/>
            <a:ext cx="4070361" cy="1188000"/>
          </a:xfrm>
          <a:prstGeom prst="rect">
            <a:avLst/>
          </a:prstGeom>
        </p:spPr>
      </p:pic>
      <p:sp>
        <p:nvSpPr>
          <p:cNvPr id="10" name="下矢印吹き出し 9">
            <a:extLst>
              <a:ext uri="{FF2B5EF4-FFF2-40B4-BE49-F238E27FC236}">
                <a16:creationId xmlns:a16="http://schemas.microsoft.com/office/drawing/2014/main" id="{965963A4-DA5E-8A47-A771-2EE2C6B98E49}"/>
              </a:ext>
            </a:extLst>
          </p:cNvPr>
          <p:cNvSpPr/>
          <p:nvPr/>
        </p:nvSpPr>
        <p:spPr>
          <a:xfrm>
            <a:off x="5508702" y="3836013"/>
            <a:ext cx="1516566" cy="844802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a[1] = "D"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317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9349C7-7ECF-9447-BE77-4C49364B5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補足</a:t>
            </a:r>
            <a:r>
              <a:rPr kumimoji="1" lang="en-US" altLang="ja-JP" dirty="0"/>
              <a:t>: </a:t>
            </a:r>
            <a:r>
              <a:rPr kumimoji="1" lang="ja-JP" altLang="en-US"/>
              <a:t>リストの全てを表示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C53F5B-3663-C24D-BD76-70474A109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print( </a:t>
            </a:r>
            <a:r>
              <a:rPr kumimoji="1" lang="ja-JP" altLang="en-US"/>
              <a:t>リスト</a:t>
            </a:r>
            <a:r>
              <a:rPr kumimoji="1" lang="en-US" altLang="ja-JP" dirty="0"/>
              <a:t> 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/>
              <a:t>リスト全件を表示する</a:t>
            </a:r>
            <a:endParaRPr kumimoji="1"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/>
              <a:t>リストの全ての要素が</a:t>
            </a:r>
            <a:r>
              <a:rPr lang="en-US" altLang="ja-JP" dirty="0"/>
              <a:t> [ ] </a:t>
            </a:r>
            <a:r>
              <a:rPr lang="ja-JP" altLang="en-US"/>
              <a:t>で囲まれて表示される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F07F45-ED67-3443-B63F-7197BD4C9457}"/>
              </a:ext>
            </a:extLst>
          </p:cNvPr>
          <p:cNvSpPr txBox="1"/>
          <p:nvPr/>
        </p:nvSpPr>
        <p:spPr>
          <a:xfrm>
            <a:off x="1991246" y="3356519"/>
            <a:ext cx="2970189" cy="165440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/>
              <a:t>a = ["A","B","C"]</a:t>
            </a:r>
          </a:p>
          <a:p>
            <a:pPr>
              <a:lnSpc>
                <a:spcPct val="150000"/>
              </a:lnSpc>
            </a:pPr>
            <a:r>
              <a:rPr lang="en-US" altLang="ja-JP" sz="2000" dirty="0"/>
              <a:t>a[1]="D"</a:t>
            </a:r>
          </a:p>
          <a:p>
            <a:pPr>
              <a:lnSpc>
                <a:spcPct val="150000"/>
              </a:lnSpc>
            </a:pPr>
            <a:r>
              <a:rPr lang="en-US" altLang="ja-JP" sz="2000" dirty="0"/>
              <a:t>print(a[1])</a:t>
            </a:r>
          </a:p>
          <a:p>
            <a:pPr>
              <a:lnSpc>
                <a:spcPct val="150000"/>
              </a:lnSpc>
            </a:pPr>
            <a:r>
              <a:rPr lang="en-US" altLang="ja-JP" sz="2000" dirty="0"/>
              <a:t>print( a )</a:t>
            </a:r>
          </a:p>
        </p:txBody>
      </p:sp>
      <p:pic>
        <p:nvPicPr>
          <p:cNvPr id="6" name="図 5" descr="ロゴ&#10;&#10;自動的に生成された説明">
            <a:extLst>
              <a:ext uri="{FF2B5EF4-FFF2-40B4-BE49-F238E27FC236}">
                <a16:creationId xmlns:a16="http://schemas.microsoft.com/office/drawing/2014/main" id="{6DECAF7F-65CA-0047-A915-5D3A4C61AD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364" y="4097199"/>
            <a:ext cx="1566390" cy="9137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右矢印 6">
            <a:extLst>
              <a:ext uri="{FF2B5EF4-FFF2-40B4-BE49-F238E27FC236}">
                <a16:creationId xmlns:a16="http://schemas.microsoft.com/office/drawing/2014/main" id="{171E0595-D90B-8245-8402-327B1BA17CD7}"/>
              </a:ext>
            </a:extLst>
          </p:cNvPr>
          <p:cNvSpPr/>
          <p:nvPr/>
        </p:nvSpPr>
        <p:spPr>
          <a:xfrm>
            <a:off x="4493171" y="4304371"/>
            <a:ext cx="904019" cy="21556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>
            <a:extLst>
              <a:ext uri="{FF2B5EF4-FFF2-40B4-BE49-F238E27FC236}">
                <a16:creationId xmlns:a16="http://schemas.microsoft.com/office/drawing/2014/main" id="{C0943E89-33F6-B144-BB85-27186525183D}"/>
              </a:ext>
            </a:extLst>
          </p:cNvPr>
          <p:cNvSpPr/>
          <p:nvPr/>
        </p:nvSpPr>
        <p:spPr>
          <a:xfrm>
            <a:off x="4493171" y="4659006"/>
            <a:ext cx="904019" cy="21556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621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58A38DE-0928-DE48-A35B-9DA10FB88B4B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 lIns="108000"/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ja-JP" altLang="en-US"/>
              <a:t>空の配列を作り、変数</a:t>
            </a:r>
            <a:r>
              <a:rPr lang="en-US" altLang="ja-JP" dirty="0"/>
              <a:t>a</a:t>
            </a:r>
            <a:r>
              <a:rPr lang="ja-JP" altLang="en-US"/>
              <a:t>に代入する</a:t>
            </a:r>
            <a:endParaRPr lang="en-US" altLang="ja-JP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en-US" altLang="ja-JP" dirty="0" err="1"/>
              <a:t>a.append</a:t>
            </a:r>
            <a:r>
              <a:rPr lang="en-US" altLang="ja-JP" dirty="0"/>
              <a:t>(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で追加する</a:t>
            </a:r>
            <a:endParaRPr lang="en-US" altLang="ja-JP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en-US" altLang="ja-JP" dirty="0"/>
              <a:t>a</a:t>
            </a:r>
            <a:r>
              <a:rPr lang="ja-JP" altLang="en-US"/>
              <a:t>の</a:t>
            </a:r>
            <a:r>
              <a:rPr lang="en-US" altLang="ja-JP" dirty="0"/>
              <a:t>2</a:t>
            </a:r>
            <a:r>
              <a:rPr lang="ja-JP" altLang="en-US"/>
              <a:t>番目を表示する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23151D6-0EB1-0244-A484-72A37202A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リストの操作</a:t>
            </a:r>
            <a:r>
              <a:rPr lang="en-US" altLang="ja-JP" dirty="0"/>
              <a:t>: </a:t>
            </a:r>
            <a:br>
              <a:rPr lang="en-US" altLang="ja-JP" dirty="0"/>
            </a:br>
            <a:r>
              <a:rPr lang="ja-JP" altLang="en-US"/>
              <a:t>空のリストを作り、要素を追加する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969B9B-D482-F045-A743-0424EFBF25F4}"/>
              </a:ext>
            </a:extLst>
          </p:cNvPr>
          <p:cNvSpPr txBox="1"/>
          <p:nvPr/>
        </p:nvSpPr>
        <p:spPr>
          <a:xfrm>
            <a:off x="1094819" y="1734846"/>
            <a:ext cx="3225181" cy="321367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/>
              <a:t>a = []</a:t>
            </a:r>
            <a:endParaRPr lang="ja-JP" altLang="ja-JP"/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(10)</a:t>
            </a:r>
            <a:endParaRPr lang="ja-JP" altLang="ja-JP"/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("A")</a:t>
            </a:r>
            <a:endParaRPr lang="ja-JP" altLang="ja-JP"/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("</a:t>
            </a:r>
            <a:r>
              <a:rPr lang="ja-JP" altLang="ja-JP"/>
              <a:t>こんにちは</a:t>
            </a:r>
            <a:r>
              <a:rPr lang="en-US" altLang="ja-JP" dirty="0"/>
              <a:t>")</a:t>
            </a:r>
            <a:endParaRPr lang="ja-JP" altLang="ja-JP"/>
          </a:p>
          <a:p>
            <a:pPr>
              <a:lnSpc>
                <a:spcPct val="200000"/>
              </a:lnSpc>
            </a:pPr>
            <a:r>
              <a:rPr lang="en-US" altLang="ja-JP" dirty="0"/>
              <a:t>print( a[2] )</a:t>
            </a:r>
            <a:r>
              <a:rPr lang="ja-JP" altLang="ja-JP"/>
              <a:t> </a:t>
            </a:r>
            <a:endParaRPr kumimoji="1" lang="ja-JP" altLang="en-US" sz="2800" dirty="0"/>
          </a:p>
        </p:txBody>
      </p:sp>
      <p:pic>
        <p:nvPicPr>
          <p:cNvPr id="10" name="図 9" descr="テーブル&#10;&#10;自動的に生成された説明">
            <a:extLst>
              <a:ext uri="{FF2B5EF4-FFF2-40B4-BE49-F238E27FC236}">
                <a16:creationId xmlns:a16="http://schemas.microsoft.com/office/drawing/2014/main" id="{0DE296AC-A875-F646-B930-C9CF63EC9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033" y="3755328"/>
            <a:ext cx="3193967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337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C362EBE-06E6-864A-82E4-DB123D49D34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824001" y="1326558"/>
            <a:ext cx="3420000" cy="3744416"/>
          </a:xfrm>
        </p:spPr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ja-JP" altLang="en-US"/>
              <a:t>空の配列を作り、変数</a:t>
            </a:r>
            <a:r>
              <a:rPr lang="en-US" altLang="ja-JP" dirty="0"/>
              <a:t>a</a:t>
            </a:r>
            <a:r>
              <a:rPr lang="ja-JP" altLang="en-US"/>
              <a:t>に代入する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dirty="0" err="1"/>
              <a:t>a.append</a:t>
            </a:r>
            <a:r>
              <a:rPr lang="en-US" altLang="ja-JP" dirty="0"/>
              <a:t>(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で追加する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dirty="0" err="1"/>
              <a:t>a.insert</a:t>
            </a:r>
            <a:r>
              <a:rPr lang="en-US" altLang="ja-JP" dirty="0"/>
              <a:t>(</a:t>
            </a:r>
            <a:r>
              <a:rPr lang="ja-JP" altLang="en-US"/>
              <a:t>位置</a:t>
            </a:r>
            <a:r>
              <a:rPr lang="en-US" altLang="ja-JP" dirty="0"/>
              <a:t>,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で挿入する</a:t>
            </a:r>
            <a:endParaRPr lang="en-US" altLang="ja-JP" dirty="0"/>
          </a:p>
          <a:p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3FB892-3EB7-E34E-9560-A9760D34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リストの操作</a:t>
            </a:r>
            <a:r>
              <a:rPr kumimoji="1" lang="en-US" altLang="ja-JP" dirty="0"/>
              <a:t>:</a:t>
            </a:r>
            <a:r>
              <a:rPr kumimoji="1" lang="ja-JP" altLang="en-US"/>
              <a:t>要素を挿入する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21C0BB7-2EDA-8D4F-8DAF-EA4D2DD63E97}"/>
              </a:ext>
            </a:extLst>
          </p:cNvPr>
          <p:cNvSpPr txBox="1"/>
          <p:nvPr/>
        </p:nvSpPr>
        <p:spPr>
          <a:xfrm>
            <a:off x="1094819" y="1734846"/>
            <a:ext cx="3225181" cy="35396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/>
              <a:t>a = []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(10)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("A")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("</a:t>
            </a:r>
            <a:r>
              <a:rPr lang="ja-JP" altLang="en-US"/>
              <a:t>こんにちは</a:t>
            </a:r>
            <a:r>
              <a:rPr lang="en-US" altLang="ja-JP" dirty="0"/>
              <a:t>")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a.insert</a:t>
            </a:r>
            <a:r>
              <a:rPr lang="en-US" altLang="ja-JP" dirty="0"/>
              <a:t>(2,"B")</a:t>
            </a:r>
          </a:p>
          <a:p>
            <a:pPr>
              <a:lnSpc>
                <a:spcPct val="200000"/>
              </a:lnSpc>
            </a:pPr>
            <a:r>
              <a:rPr lang="en-US" altLang="ja-JP" dirty="0"/>
              <a:t>print( a[2] ) </a:t>
            </a:r>
            <a:endParaRPr kumimoji="1" lang="ja-JP" altLang="en-US" sz="2800" dirty="0"/>
          </a:p>
        </p:txBody>
      </p:sp>
      <p:pic>
        <p:nvPicPr>
          <p:cNvPr id="10" name="図 9" descr="テーブル&#10;&#10;自動的に生成された説明">
            <a:extLst>
              <a:ext uri="{FF2B5EF4-FFF2-40B4-BE49-F238E27FC236}">
                <a16:creationId xmlns:a16="http://schemas.microsoft.com/office/drawing/2014/main" id="{B8473BCA-3F4D-2B45-B137-B83092A74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116" y="2695963"/>
            <a:ext cx="2885193" cy="1073151"/>
          </a:xfrm>
          <a:prstGeom prst="rect">
            <a:avLst/>
          </a:prstGeom>
        </p:spPr>
      </p:pic>
      <p:pic>
        <p:nvPicPr>
          <p:cNvPr id="12" name="図 11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58767E83-AC47-8140-88A2-08F4BC299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965" y="4665482"/>
            <a:ext cx="3543098" cy="1073150"/>
          </a:xfrm>
          <a:prstGeom prst="rect">
            <a:avLst/>
          </a:prstGeom>
        </p:spPr>
      </p:pic>
      <p:sp>
        <p:nvSpPr>
          <p:cNvPr id="13" name="下矢印吹き出し 12">
            <a:extLst>
              <a:ext uri="{FF2B5EF4-FFF2-40B4-BE49-F238E27FC236}">
                <a16:creationId xmlns:a16="http://schemas.microsoft.com/office/drawing/2014/main" id="{BCB82845-C32C-4145-9FB2-FF7AA66DB4B3}"/>
              </a:ext>
            </a:extLst>
          </p:cNvPr>
          <p:cNvSpPr/>
          <p:nvPr/>
        </p:nvSpPr>
        <p:spPr>
          <a:xfrm>
            <a:off x="6286907" y="4296560"/>
            <a:ext cx="1856735" cy="621131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a.insert</a:t>
            </a:r>
            <a:r>
              <a:rPr kumimoji="1" lang="en-US" altLang="ja-JP" dirty="0"/>
              <a:t>(2,"B")</a:t>
            </a:r>
            <a:endParaRPr kumimoji="1" lang="ja-JP" altLang="en-US"/>
          </a:p>
        </p:txBody>
      </p:sp>
      <p:sp>
        <p:nvSpPr>
          <p:cNvPr id="14" name="角丸四角形吹き出し 13">
            <a:extLst>
              <a:ext uri="{FF2B5EF4-FFF2-40B4-BE49-F238E27FC236}">
                <a16:creationId xmlns:a16="http://schemas.microsoft.com/office/drawing/2014/main" id="{6BE9BA8C-F09B-1D40-AAA7-AD20258E8F24}"/>
              </a:ext>
            </a:extLst>
          </p:cNvPr>
          <p:cNvSpPr/>
          <p:nvPr/>
        </p:nvSpPr>
        <p:spPr>
          <a:xfrm>
            <a:off x="6581856" y="5738632"/>
            <a:ext cx="1776294" cy="461446"/>
          </a:xfrm>
          <a:prstGeom prst="wedgeRoundRectCallout">
            <a:avLst>
              <a:gd name="adj1" fmla="val 19931"/>
              <a:gd name="adj2" fmla="val -8532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後の要素は後ろに</a:t>
            </a:r>
            <a:endParaRPr lang="en-US" altLang="ja-JP" sz="1400" dirty="0"/>
          </a:p>
          <a:p>
            <a:pPr algn="ctr"/>
            <a:r>
              <a:rPr lang="ja-JP" altLang="en-US" sz="1400"/>
              <a:t>ずれる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073759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C362EBE-06E6-864A-82E4-DB123D49D34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824001" y="1326558"/>
            <a:ext cx="3420000" cy="3744416"/>
          </a:xfrm>
        </p:spPr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ja-JP" altLang="en-US"/>
              <a:t>空の配列を作り、変数</a:t>
            </a:r>
            <a:r>
              <a:rPr lang="en-US" altLang="ja-JP" dirty="0"/>
              <a:t>a</a:t>
            </a:r>
            <a:r>
              <a:rPr lang="ja-JP" altLang="en-US"/>
              <a:t>に代入する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dirty="0" err="1"/>
              <a:t>a.append</a:t>
            </a:r>
            <a:r>
              <a:rPr lang="en-US" altLang="ja-JP" dirty="0"/>
              <a:t>(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で追加する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dirty="0" err="1"/>
              <a:t>a.insert</a:t>
            </a:r>
            <a:r>
              <a:rPr lang="en-US" altLang="ja-JP" dirty="0"/>
              <a:t>(</a:t>
            </a:r>
            <a:r>
              <a:rPr lang="ja-JP" altLang="en-US"/>
              <a:t>位置</a:t>
            </a:r>
            <a:r>
              <a:rPr lang="en-US" altLang="ja-JP" dirty="0"/>
              <a:t>,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で挿入する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endParaRPr lang="en-US" altLang="ja-JP" dirty="0"/>
          </a:p>
          <a:p>
            <a:endParaRPr lang="en-US" altLang="ja-JP" dirty="0"/>
          </a:p>
          <a:p>
            <a:pPr marL="457200" indent="-457200">
              <a:buFont typeface="+mj-ea"/>
              <a:buAutoNum type="circleNumDbPlain" startAt="4"/>
            </a:pPr>
            <a:r>
              <a:rPr lang="en-US" altLang="ja-JP" dirty="0" err="1"/>
              <a:t>a.pop</a:t>
            </a:r>
            <a:r>
              <a:rPr lang="en-US" altLang="ja-JP" dirty="0"/>
              <a:t>(</a:t>
            </a:r>
            <a:r>
              <a:rPr lang="ja-JP" altLang="en-US"/>
              <a:t>位置</a:t>
            </a:r>
            <a:r>
              <a:rPr lang="en-US" altLang="ja-JP" dirty="0"/>
              <a:t>)</a:t>
            </a:r>
            <a:r>
              <a:rPr lang="ja-JP" altLang="en-US"/>
              <a:t>で値を取り出し、削除する</a:t>
            </a:r>
            <a:endParaRPr lang="en-US" altLang="ja-JP" dirty="0"/>
          </a:p>
          <a:p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3FB892-3EB7-E34E-9560-A9760D34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リストの操作</a:t>
            </a:r>
            <a:r>
              <a:rPr kumimoji="1" lang="en-US" altLang="ja-JP" dirty="0"/>
              <a:t>:</a:t>
            </a:r>
            <a:r>
              <a:rPr kumimoji="1" lang="ja-JP" altLang="en-US"/>
              <a:t>要素を削除する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21C0BB7-2EDA-8D4F-8DAF-EA4D2DD63E97}"/>
              </a:ext>
            </a:extLst>
          </p:cNvPr>
          <p:cNvSpPr txBox="1"/>
          <p:nvPr/>
        </p:nvSpPr>
        <p:spPr>
          <a:xfrm>
            <a:off x="1094819" y="1734846"/>
            <a:ext cx="3225181" cy="41195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/>
              <a:t>a = []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(10)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("A")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a.append</a:t>
            </a:r>
            <a:r>
              <a:rPr lang="en-US" altLang="ja-JP" dirty="0"/>
              <a:t>("</a:t>
            </a:r>
            <a:r>
              <a:rPr lang="ja-JP" altLang="en-US"/>
              <a:t>こんにちは</a:t>
            </a:r>
            <a:r>
              <a:rPr lang="en-US" altLang="ja-JP" dirty="0"/>
              <a:t>")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a.insert</a:t>
            </a:r>
            <a:r>
              <a:rPr lang="en-US" altLang="ja-JP" dirty="0"/>
              <a:t>(2,"B")</a:t>
            </a:r>
          </a:p>
          <a:p>
            <a:pPr>
              <a:lnSpc>
                <a:spcPct val="200000"/>
              </a:lnSpc>
            </a:pPr>
            <a:r>
              <a:rPr lang="en-US" altLang="ja-JP" dirty="0" err="1"/>
              <a:t>a.pop</a:t>
            </a:r>
            <a:r>
              <a:rPr lang="en-US" altLang="ja-JP" dirty="0"/>
              <a:t>(0)</a:t>
            </a:r>
          </a:p>
          <a:p>
            <a:pPr>
              <a:lnSpc>
                <a:spcPct val="200000"/>
              </a:lnSpc>
            </a:pPr>
            <a:r>
              <a:rPr lang="en-US" altLang="ja-JP" dirty="0"/>
              <a:t>print( a[2] ) </a:t>
            </a:r>
            <a:endParaRPr kumimoji="1" lang="ja-JP" altLang="en-US" sz="2800" dirty="0"/>
          </a:p>
        </p:txBody>
      </p:sp>
      <p:pic>
        <p:nvPicPr>
          <p:cNvPr id="12" name="図 11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58767E83-AC47-8140-88A2-08F4BC299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027" y="3429000"/>
            <a:ext cx="3009948" cy="911667"/>
          </a:xfrm>
          <a:prstGeom prst="rect">
            <a:avLst/>
          </a:prstGeom>
        </p:spPr>
      </p:pic>
      <p:pic>
        <p:nvPicPr>
          <p:cNvPr id="4" name="図 3" descr="テーブル&#10;&#10;低い精度で自動的に生成された説明">
            <a:extLst>
              <a:ext uri="{FF2B5EF4-FFF2-40B4-BE49-F238E27FC236}">
                <a16:creationId xmlns:a16="http://schemas.microsoft.com/office/drawing/2014/main" id="{7E57193D-9270-0543-84F3-9CECADA87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184" y="4780830"/>
            <a:ext cx="2660997" cy="105125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5D86BA-ED27-E14F-92C9-38F3550C1E39}"/>
              </a:ext>
            </a:extLst>
          </p:cNvPr>
          <p:cNvSpPr txBox="1"/>
          <p:nvPr/>
        </p:nvSpPr>
        <p:spPr>
          <a:xfrm>
            <a:off x="4886120" y="5719182"/>
            <a:ext cx="535432" cy="3568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0" tIns="72000" rIns="0" bIns="0" rtlCol="0" anchor="ctr" anchorCtr="0">
            <a:normAutofit fontScale="92500" lnSpcReduction="20000"/>
          </a:bodyPr>
          <a:lstStyle/>
          <a:p>
            <a:pPr algn="ctr"/>
            <a:r>
              <a:rPr kumimoji="1" lang="en-US" altLang="ja-JP" sz="2400" dirty="0">
                <a:ln>
                  <a:solidFill>
                    <a:schemeClr val="accent1"/>
                  </a:solidFill>
                </a:ln>
                <a:latin typeface="+mn-lt"/>
              </a:rPr>
              <a:t>10</a:t>
            </a:r>
            <a:endParaRPr kumimoji="1" lang="ja-JP" altLang="en-US" sz="2400" dirty="0">
              <a:ln>
                <a:solidFill>
                  <a:schemeClr val="accent1"/>
                </a:solidFill>
              </a:ln>
              <a:latin typeface="+mn-lt"/>
            </a:endParaRPr>
          </a:p>
        </p:txBody>
      </p:sp>
      <p:sp>
        <p:nvSpPr>
          <p:cNvPr id="8" name="曲折矢印 7">
            <a:extLst>
              <a:ext uri="{FF2B5EF4-FFF2-40B4-BE49-F238E27FC236}">
                <a16:creationId xmlns:a16="http://schemas.microsoft.com/office/drawing/2014/main" id="{1F06DD91-C253-F148-902D-E347C122F3C2}"/>
              </a:ext>
            </a:extLst>
          </p:cNvPr>
          <p:cNvSpPr/>
          <p:nvPr/>
        </p:nvSpPr>
        <p:spPr>
          <a:xfrm rot="10800000">
            <a:off x="5388183" y="5517066"/>
            <a:ext cx="399299" cy="480897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角丸四角形吹き出し 14">
            <a:extLst>
              <a:ext uri="{FF2B5EF4-FFF2-40B4-BE49-F238E27FC236}">
                <a16:creationId xmlns:a16="http://schemas.microsoft.com/office/drawing/2014/main" id="{775339C3-2723-624B-82E7-9B284C5B40AB}"/>
              </a:ext>
            </a:extLst>
          </p:cNvPr>
          <p:cNvSpPr/>
          <p:nvPr/>
        </p:nvSpPr>
        <p:spPr>
          <a:xfrm>
            <a:off x="5899776" y="5743897"/>
            <a:ext cx="2149406" cy="461446"/>
          </a:xfrm>
          <a:prstGeom prst="wedgeRoundRectCallout">
            <a:avLst>
              <a:gd name="adj1" fmla="val -33214"/>
              <a:gd name="adj2" fmla="val -7566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後の要素は前にずれる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276345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716177B8-4892-9246-8A06-5486AC4E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配列を利用・操作するための機能</a:t>
            </a:r>
            <a:r>
              <a:rPr lang="en-US" altLang="ja-JP" dirty="0"/>
              <a:t>(1)</a:t>
            </a:r>
            <a:endParaRPr lang="ja-JP" altLang="en-US"/>
          </a:p>
        </p:txBody>
      </p:sp>
      <p:graphicFrame>
        <p:nvGraphicFramePr>
          <p:cNvPr id="4" name="表 5">
            <a:extLst>
              <a:ext uri="{FF2B5EF4-FFF2-40B4-BE49-F238E27FC236}">
                <a16:creationId xmlns:a16="http://schemas.microsoft.com/office/drawing/2014/main" id="{D8A6795A-916D-6D43-828F-A54E6AC6D04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374830"/>
          <a:ext cx="7343774" cy="509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0842">
                  <a:extLst>
                    <a:ext uri="{9D8B030D-6E8A-4147-A177-3AD203B41FA5}">
                      <a16:colId xmlns:a16="http://schemas.microsoft.com/office/drawing/2014/main" val="1658658315"/>
                    </a:ext>
                  </a:extLst>
                </a:gridCol>
                <a:gridCol w="4782932">
                  <a:extLst>
                    <a:ext uri="{9D8B030D-6E8A-4147-A177-3AD203B41FA5}">
                      <a16:colId xmlns:a16="http://schemas.microsoft.com/office/drawing/2014/main" val="2247798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機能名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機能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72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 = []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空の配列を作成し、変数に代入する。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a = []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277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 = [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1,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2, … ]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1</a:t>
                      </a:r>
                      <a:r>
                        <a:rPr kumimoji="1" lang="ja-JP" altLang="en-US" sz="1400"/>
                        <a:t>、要素</a:t>
                      </a:r>
                      <a:r>
                        <a:rPr kumimoji="1" lang="en-US" altLang="ja-JP" sz="1400" dirty="0"/>
                        <a:t>2</a:t>
                      </a:r>
                      <a:r>
                        <a:rPr kumimoji="1" lang="ja-JP" altLang="en-US" sz="1400"/>
                        <a:t>、・・・を持つ配列を作成し、変数に代入する。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a = [ 1, 2, 5 ]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23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[ </a:t>
                      </a:r>
                      <a:r>
                        <a:rPr kumimoji="1" lang="ja-JP" altLang="en-US" sz="1400"/>
                        <a:t>添え字</a:t>
                      </a:r>
                      <a:r>
                        <a:rPr kumimoji="1" lang="en-US" altLang="ja-JP" sz="1400" dirty="0"/>
                        <a:t> ]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配列の要素を指定する。配列の要素の値を取得したり、配列の要素に代入できる。添え字は０から始まる数値。つまり、</a:t>
                      </a:r>
                      <a:r>
                        <a:rPr kumimoji="1" lang="en-US" altLang="ja-JP" sz="1400" dirty="0"/>
                        <a:t>0</a:t>
                      </a:r>
                      <a:r>
                        <a:rPr kumimoji="1" lang="ja-JP" altLang="en-US" sz="1400"/>
                        <a:t>番目から数える。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a[1]   #</a:t>
                      </a:r>
                      <a:r>
                        <a:rPr kumimoji="1" lang="ja-JP" altLang="en-US" sz="1400"/>
                        <a:t> 上の例なら、２が得られる（０番目の次、</a:t>
                      </a:r>
                      <a:r>
                        <a:rPr kumimoji="1" lang="en-US" altLang="ja-JP" sz="1400" dirty="0"/>
                        <a:t>1</a:t>
                      </a:r>
                      <a:r>
                        <a:rPr kumimoji="1" lang="ja-JP" altLang="en-US" sz="1400"/>
                        <a:t>番目）</a:t>
                      </a:r>
                      <a:endParaRPr kumimoji="1" lang="en-US" altLang="ja-JP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654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.length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配列の要素数を調べる。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</a:t>
                      </a:r>
                      <a:r>
                        <a:rPr kumimoji="1" lang="en-US" altLang="ja-JP" sz="1400" dirty="0" err="1"/>
                        <a:t>a.length</a:t>
                      </a:r>
                      <a:r>
                        <a:rPr kumimoji="1" lang="en-US" altLang="ja-JP" sz="1400" dirty="0"/>
                        <a:t> # </a:t>
                      </a:r>
                      <a:r>
                        <a:rPr kumimoji="1" lang="ja-JP" altLang="en-US" sz="1400"/>
                        <a:t>上の例なら、３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275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.append(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 )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配列に、指定している要素を付け足す。要素は配列の最後に追加される。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</a:t>
                      </a:r>
                      <a:r>
                        <a:rPr kumimoji="1" lang="en-US" altLang="ja-JP" sz="1400" dirty="0" err="1"/>
                        <a:t>a.append</a:t>
                      </a:r>
                      <a:r>
                        <a:rPr kumimoji="1" lang="en-US" altLang="ja-JP" sz="1400" dirty="0"/>
                        <a:t>( 10 )  # </a:t>
                      </a:r>
                      <a:r>
                        <a:rPr kumimoji="1" lang="ja-JP" altLang="en-US" sz="1400"/>
                        <a:t>配列の中身は</a:t>
                      </a:r>
                      <a:r>
                        <a:rPr kumimoji="1" lang="en-US" altLang="ja-JP" sz="1400" dirty="0"/>
                        <a:t>[1,2,10]</a:t>
                      </a:r>
                      <a:r>
                        <a:rPr kumimoji="1" lang="ja-JP" altLang="en-US" sz="1400"/>
                        <a:t>になる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17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861253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542</TotalTime>
  <Words>886</Words>
  <Application>Microsoft Macintosh PowerPoint</Application>
  <PresentationFormat>画面に合わせる (4:3)</PresentationFormat>
  <Paragraphs>119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MonacakomiRegular</vt:lpstr>
      <vt:lpstr>UD デジタル 教科書体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第3章 配列（リスト）</vt:lpstr>
      <vt:lpstr>一つのリストに７つの値を入れる</vt:lpstr>
      <vt:lpstr>リスト</vt:lpstr>
      <vt:lpstr>リストの操作: 要素を置き換える</vt:lpstr>
      <vt:lpstr>補足: リストの全てを表示</vt:lpstr>
      <vt:lpstr>リストの操作:  空のリストを作り、要素を追加する</vt:lpstr>
      <vt:lpstr>リストの操作:要素を挿入する</vt:lpstr>
      <vt:lpstr>リストの操作:要素を削除する</vt:lpstr>
      <vt:lpstr>配列を利用・操作するための機能(1)</vt:lpstr>
      <vt:lpstr>配列を利用・操作するための機能(2)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配列（リスト）</dc:title>
  <dc:creator>Tetsuya Izawa</dc:creator>
  <cp:lastModifiedBy>Tetsuya Izawa</cp:lastModifiedBy>
  <cp:revision>5</cp:revision>
  <dcterms:created xsi:type="dcterms:W3CDTF">2022-02-28T00:45:02Z</dcterms:created>
  <dcterms:modified xsi:type="dcterms:W3CDTF">2022-03-25T05:05:49Z</dcterms:modified>
</cp:coreProperties>
</file>