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1"/>
  </p:notesMasterIdLst>
  <p:sldIdLst>
    <p:sldId id="843" r:id="rId2"/>
    <p:sldId id="513" r:id="rId3"/>
    <p:sldId id="514" r:id="rId4"/>
    <p:sldId id="846" r:id="rId5"/>
    <p:sldId id="515" r:id="rId6"/>
    <p:sldId id="516" r:id="rId7"/>
    <p:sldId id="517" r:id="rId8"/>
    <p:sldId id="511" r:id="rId9"/>
    <p:sldId id="518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F5F818AB-3B56-4ED6-99C9-3C032CA2C295}">
          <p14:sldIdLst>
            <p14:sldId id="843"/>
          </p14:sldIdLst>
        </p14:section>
        <p14:section name="順次実行" id="{A028F61C-9588-4FBE-A588-DF182A4EE9C3}">
          <p14:sldIdLst>
            <p14:sldId id="513"/>
          </p14:sldIdLst>
        </p14:section>
        <p14:section name="変数" id="{7E5D75E5-C0C2-C646-B074-1F09D75FE321}">
          <p14:sldIdLst>
            <p14:sldId id="514"/>
            <p14:sldId id="846"/>
          </p14:sldIdLst>
        </p14:section>
        <p14:section name="数値と計算" id="{57549423-6313-234A-A243-C5C76A7CE86C}">
          <p14:sldIdLst>
            <p14:sldId id="515"/>
          </p14:sldIdLst>
        </p14:section>
        <p14:section name="入力を受け付ける" id="{A6479A63-770B-E14F-958A-57EA1A99BBB4}">
          <p14:sldIdLst>
            <p14:sldId id="516"/>
          </p14:sldIdLst>
        </p14:section>
        <p14:section name="補足資料" id="{4FC69784-153A-BC47-B866-C376A3C41748}">
          <p14:sldIdLst>
            <p14:sldId id="517"/>
            <p14:sldId id="511"/>
            <p14:sldId id="5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97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21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19484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1</a:t>
            </a:r>
            <a:r>
              <a:rPr lang="ja-JP" altLang="en-US"/>
              <a:t>章 順次実行と変数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636250A-E295-E941-AF0F-2F07AAD8F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順次実行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1DDC1B-20EE-7C44-B7B5-FB1315E24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プログラムに書かれた順に、処理を実行する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コンピュータが、プログラムを上から下へ読み、書いてある順番通りに実行する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それぞれの処理を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回だけ実行する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※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これだけでは本格的なプログラムにならないが、だいじな基本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他に、「選択（分岐）」「繰り返し（反復）」がある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E81E640-7D74-0C45-A869-F27B5DB56D0B}"/>
              </a:ext>
            </a:extLst>
          </p:cNvPr>
          <p:cNvSpPr txBox="1"/>
          <p:nvPr/>
        </p:nvSpPr>
        <p:spPr>
          <a:xfrm>
            <a:off x="2643596" y="3435178"/>
            <a:ext cx="3856808" cy="7772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print("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print("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プログラミング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7" name="下矢印 6">
            <a:extLst>
              <a:ext uri="{FF2B5EF4-FFF2-40B4-BE49-F238E27FC236}">
                <a16:creationId xmlns:a16="http://schemas.microsoft.com/office/drawing/2014/main" id="{B6C11F3A-4685-6848-8982-DC2386EC334F}"/>
              </a:ext>
            </a:extLst>
          </p:cNvPr>
          <p:cNvSpPr/>
          <p:nvPr/>
        </p:nvSpPr>
        <p:spPr>
          <a:xfrm>
            <a:off x="2275236" y="3554558"/>
            <a:ext cx="264160" cy="53848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06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変数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9616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値を代入できる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繰り返し代入できる。最後に代入した値だけ保持する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代入しておいた値を、後から参照できる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に入れておいた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“Hello"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print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(a)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で使っている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1414282" y="2857500"/>
            <a:ext cx="3157717" cy="9247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"Hello"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print(a)</a:t>
            </a:r>
            <a:endParaRPr kumimoji="1" lang="ja-JP" altLang="en-US" sz="32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0D24F66-ADE4-DD43-8D93-A850C047B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854" y="3022969"/>
            <a:ext cx="1069340" cy="5899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右矢印 5">
            <a:extLst>
              <a:ext uri="{FF2B5EF4-FFF2-40B4-BE49-F238E27FC236}">
                <a16:creationId xmlns:a16="http://schemas.microsoft.com/office/drawing/2014/main" id="{0B5F0EA1-B12A-0F43-95E2-2C2BA71DA97B}"/>
              </a:ext>
            </a:extLst>
          </p:cNvPr>
          <p:cNvSpPr/>
          <p:nvPr/>
        </p:nvSpPr>
        <p:spPr>
          <a:xfrm>
            <a:off x="4304709" y="3170447"/>
            <a:ext cx="1563959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740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変数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9616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最後に代入した値だけ保持する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0" indent="0">
              <a:buNone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/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に、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2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回代入している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/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実行結果はどうなるだろうか？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2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Hello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」と表示するだろうか？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2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それとも、「こんにちは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と表示するだろうか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2914312" y="2127710"/>
            <a:ext cx="3157717" cy="120787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"Hello"</a:t>
            </a: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"</a:t>
            </a:r>
            <a:r>
              <a:rPr lang="ja-JP" altLang="en-US" sz="2400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print(a)</a:t>
            </a:r>
            <a:endParaRPr kumimoji="1" lang="ja-JP" altLang="en-US" sz="32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043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8E1DE5-6F31-8043-B7DA-04CF897DD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数値と計算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70F471-70E2-774D-92C0-21DF21A4E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/>
              <a:t>プログラムの中で、数値を扱う</a:t>
            </a:r>
            <a:endParaRPr kumimoji="1"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kumimoji="1" lang="ja-JP" altLang="en-US"/>
              <a:t>計算することもできる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2616A6-88D4-5B46-A149-F77D9F849CF8}"/>
              </a:ext>
            </a:extLst>
          </p:cNvPr>
          <p:cNvSpPr txBox="1"/>
          <p:nvPr/>
        </p:nvSpPr>
        <p:spPr>
          <a:xfrm>
            <a:off x="2040845" y="2631791"/>
            <a:ext cx="5114867" cy="28561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b = 10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print(b)</a:t>
            </a:r>
          </a:p>
          <a:p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c = b + 10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print(c)</a:t>
            </a:r>
          </a:p>
          <a:p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print("b =" ,</a:t>
            </a:r>
            <a:r>
              <a:rPr lang="en-US" altLang="ja-JP" sz="2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b,"c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=",c)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32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5" name="角丸四角形吹き出し 4">
            <a:extLst>
              <a:ext uri="{FF2B5EF4-FFF2-40B4-BE49-F238E27FC236}">
                <a16:creationId xmlns:a16="http://schemas.microsoft.com/office/drawing/2014/main" id="{8F8953AA-B49E-C84A-8D89-E9B54E81C496}"/>
              </a:ext>
            </a:extLst>
          </p:cNvPr>
          <p:cNvSpPr/>
          <p:nvPr/>
        </p:nvSpPr>
        <p:spPr>
          <a:xfrm>
            <a:off x="5632709" y="3876419"/>
            <a:ext cx="2579620" cy="833120"/>
          </a:xfrm>
          <a:prstGeom prst="wedgeRoundRectCallout">
            <a:avLst>
              <a:gd name="adj1" fmla="val -69451"/>
              <a:gd name="adj2" fmla="val -2207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 + 10</a:t>
            </a:r>
            <a:r>
              <a:rPr lang="en-US" altLang="ja-JP" dirty="0"/>
              <a:t> </a:t>
            </a:r>
            <a:r>
              <a:rPr lang="ja-JP" altLang="en-US"/>
              <a:t>の計算結果を</a:t>
            </a:r>
            <a:endParaRPr lang="en-US" altLang="ja-JP" dirty="0"/>
          </a:p>
          <a:p>
            <a:pPr algn="ctr"/>
            <a:r>
              <a:rPr lang="en-US" altLang="ja-JP" dirty="0"/>
              <a:t>c</a:t>
            </a:r>
            <a:r>
              <a:rPr lang="ja-JP" altLang="en-US"/>
              <a:t>に代入している</a:t>
            </a:r>
            <a:endParaRPr kumimoji="1" lang="ja-JP" altLang="en-US"/>
          </a:p>
        </p:txBody>
      </p:sp>
      <p:sp>
        <p:nvSpPr>
          <p:cNvPr id="6" name="下矢印 5">
            <a:extLst>
              <a:ext uri="{FF2B5EF4-FFF2-40B4-BE49-F238E27FC236}">
                <a16:creationId xmlns:a16="http://schemas.microsoft.com/office/drawing/2014/main" id="{B873A63B-333F-9C4B-BDC0-231C3B512EC2}"/>
              </a:ext>
            </a:extLst>
          </p:cNvPr>
          <p:cNvSpPr/>
          <p:nvPr/>
        </p:nvSpPr>
        <p:spPr>
          <a:xfrm>
            <a:off x="1646648" y="2931626"/>
            <a:ext cx="264160" cy="83312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吹き出し 6">
            <a:extLst>
              <a:ext uri="{FF2B5EF4-FFF2-40B4-BE49-F238E27FC236}">
                <a16:creationId xmlns:a16="http://schemas.microsoft.com/office/drawing/2014/main" id="{8F2EADD2-595B-1144-9FDB-3477158E2331}"/>
              </a:ext>
            </a:extLst>
          </p:cNvPr>
          <p:cNvSpPr/>
          <p:nvPr/>
        </p:nvSpPr>
        <p:spPr>
          <a:xfrm>
            <a:off x="5632709" y="2465213"/>
            <a:ext cx="2579620" cy="1141206"/>
          </a:xfrm>
          <a:prstGeom prst="wedgeRoundRectCallout">
            <a:avLst>
              <a:gd name="adj1" fmla="val -69460"/>
              <a:gd name="adj2" fmla="val 2011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kumimoji="1" lang="ja-JP" altLang="en-US"/>
              <a:t>たくさん処理が</a:t>
            </a:r>
            <a:endParaRPr kumimoji="1" lang="en-US" altLang="ja-JP" dirty="0"/>
          </a:p>
          <a:p>
            <a:pPr algn="ctr"/>
            <a:r>
              <a:rPr kumimoji="1" lang="ja-JP" altLang="en-US"/>
              <a:t>並んでいる</a:t>
            </a:r>
            <a:endParaRPr kumimoji="1" lang="en-US" altLang="ja-JP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ja-JP" altLang="en-US"/>
              <a:t>順次実行している</a:t>
            </a:r>
            <a:endParaRPr kumimoji="1" lang="ja-JP" altLang="en-US"/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A525021B-E45E-A445-94E2-4BB91BA88BD1}"/>
              </a:ext>
            </a:extLst>
          </p:cNvPr>
          <p:cNvSpPr/>
          <p:nvPr/>
        </p:nvSpPr>
        <p:spPr>
          <a:xfrm>
            <a:off x="4158912" y="5615742"/>
            <a:ext cx="4053417" cy="701357"/>
          </a:xfrm>
          <a:prstGeom prst="wedgeRoundRectCallout">
            <a:avLst>
              <a:gd name="adj1" fmla="val -31315"/>
              <a:gd name="adj2" fmla="val -8589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変数</a:t>
            </a:r>
            <a:r>
              <a:rPr kumimoji="1" lang="en-US" altLang="ja-JP" dirty="0"/>
              <a:t>b, c</a:t>
            </a:r>
            <a:r>
              <a:rPr lang="ja-JP" altLang="en-US"/>
              <a:t>を</a:t>
            </a:r>
            <a:r>
              <a:rPr kumimoji="1" lang="ja-JP" altLang="en-US"/>
              <a:t>もう一度参照している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文字を結合している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42558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770196-456A-5046-96EC-BD515171A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ユーザーからの入力を受け付ける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5AFEE5-5CA8-E54B-96E6-B6DD455B5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ユーザー（プログラムを動かしている人）の操作、入力を受け付ける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入力の結果を使って、プログラムの動作を変える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6383D3-2A37-A846-89E9-E4AF0363BF9C}"/>
              </a:ext>
            </a:extLst>
          </p:cNvPr>
          <p:cNvSpPr txBox="1"/>
          <p:nvPr/>
        </p:nvSpPr>
        <p:spPr>
          <a:xfrm>
            <a:off x="1162878" y="3357880"/>
            <a:ext cx="4740965" cy="270267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input("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名前は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?")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名前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:",a)</a:t>
            </a:r>
          </a:p>
          <a:p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b = input("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年齢は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?")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b = int(b)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年齢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:",b)</a:t>
            </a:r>
            <a:r>
              <a:rPr lang="ja-JP" altLang="ja-JP" sz="40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lang="ja-JP" altLang="en-US" sz="40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7" name="角丸四角形吹き出し 6">
            <a:extLst>
              <a:ext uri="{FF2B5EF4-FFF2-40B4-BE49-F238E27FC236}">
                <a16:creationId xmlns:a16="http://schemas.microsoft.com/office/drawing/2014/main" id="{30724D1B-6730-E444-9D6D-621244D72294}"/>
              </a:ext>
            </a:extLst>
          </p:cNvPr>
          <p:cNvSpPr/>
          <p:nvPr/>
        </p:nvSpPr>
        <p:spPr>
          <a:xfrm>
            <a:off x="5443226" y="3069299"/>
            <a:ext cx="2750792" cy="1088864"/>
          </a:xfrm>
          <a:prstGeom prst="wedgeRoundRectCallout">
            <a:avLst>
              <a:gd name="adj1" fmla="val -55126"/>
              <a:gd name="adj2" fmla="val -2025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input( )</a:t>
            </a:r>
            <a:r>
              <a:rPr lang="ja-JP" altLang="en-US"/>
              <a:t>で入力を受け付ける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入力された値は、変数</a:t>
            </a:r>
            <a:r>
              <a:rPr kumimoji="1" lang="en-US" altLang="ja-JP" dirty="0"/>
              <a:t>a</a:t>
            </a:r>
            <a:r>
              <a:rPr kumimoji="1" lang="ja-JP" altLang="en-US"/>
              <a:t>に代入される</a:t>
            </a:r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E8EF8F61-8B7D-524D-9BD7-C61625A10AF0}"/>
              </a:ext>
            </a:extLst>
          </p:cNvPr>
          <p:cNvSpPr/>
          <p:nvPr/>
        </p:nvSpPr>
        <p:spPr>
          <a:xfrm>
            <a:off x="5443226" y="4262957"/>
            <a:ext cx="2750792" cy="892523"/>
          </a:xfrm>
          <a:prstGeom prst="wedgeRoundRectCallout">
            <a:avLst>
              <a:gd name="adj1" fmla="val -59606"/>
              <a:gd name="adj2" fmla="val -1816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input( )</a:t>
            </a:r>
            <a:r>
              <a:rPr lang="ja-JP" altLang="en-US"/>
              <a:t>で受け付けた値が</a:t>
            </a:r>
            <a:r>
              <a:rPr kumimoji="1" lang="ja-JP" altLang="en-US"/>
              <a:t>、変数</a:t>
            </a:r>
            <a:r>
              <a:rPr lang="en-US" altLang="ja-JP" dirty="0"/>
              <a:t>b</a:t>
            </a:r>
            <a:r>
              <a:rPr kumimoji="1" lang="ja-JP" altLang="en-US"/>
              <a:t>に代入される</a:t>
            </a:r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E944FC47-72F5-3E4F-BC57-2127BB92C81E}"/>
              </a:ext>
            </a:extLst>
          </p:cNvPr>
          <p:cNvSpPr/>
          <p:nvPr/>
        </p:nvSpPr>
        <p:spPr>
          <a:xfrm>
            <a:off x="4759873" y="5260273"/>
            <a:ext cx="3434145" cy="1088865"/>
          </a:xfrm>
          <a:prstGeom prst="wedgeRoundRectCallout">
            <a:avLst>
              <a:gd name="adj1" fmla="val -69522"/>
              <a:gd name="adj2" fmla="val -4449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変数</a:t>
            </a:r>
            <a:r>
              <a:rPr lang="en-US" altLang="ja-JP" dirty="0"/>
              <a:t>b</a:t>
            </a:r>
            <a:r>
              <a:rPr lang="ja-JP" altLang="en-US"/>
              <a:t>の中の文字列の値を数値に変換する。その値を再び変数</a:t>
            </a:r>
            <a:r>
              <a:rPr lang="en-US" altLang="ja-JP" dirty="0"/>
              <a:t>b</a:t>
            </a:r>
            <a:r>
              <a:rPr kumimoji="1" lang="ja-JP" altLang="en-US"/>
              <a:t>に代入する</a:t>
            </a:r>
          </a:p>
        </p:txBody>
      </p:sp>
    </p:spTree>
    <p:extLst>
      <p:ext uri="{BB962C8B-B14F-4D97-AF65-F5344CB8AC3E}">
        <p14:creationId xmlns:p14="http://schemas.microsoft.com/office/powerpoint/2010/main" val="1001959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C9B26-58F6-8E4F-888D-19BC62C48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表示（出力）と入力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A62AB6F-6387-3D46-920E-1FC3EA568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4C66766-BE35-AA48-9F17-F6098E2136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9831550"/>
              </p:ext>
            </p:extLst>
          </p:nvPr>
        </p:nvGraphicFramePr>
        <p:xfrm>
          <a:off x="900113" y="1728788"/>
          <a:ext cx="7343774" cy="34798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396540">
                  <a:extLst>
                    <a:ext uri="{9D8B030D-6E8A-4147-A177-3AD203B41FA5}">
                      <a16:colId xmlns:a16="http://schemas.microsoft.com/office/drawing/2014/main" val="1820750118"/>
                    </a:ext>
                  </a:extLst>
                </a:gridCol>
                <a:gridCol w="4947234">
                  <a:extLst>
                    <a:ext uri="{9D8B030D-6E8A-4147-A177-3AD203B41FA5}">
                      <a16:colId xmlns:a16="http://schemas.microsoft.com/office/drawing/2014/main" val="2023070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関数名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動作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555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print( 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カッコの中に入れられた値を、画面に表示する。</a:t>
                      </a:r>
                      <a:endParaRPr kumimoji="1" lang="en-US" altLang="ja-JP" sz="1600" dirty="0"/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カッコの中には、値を入れてもよいし（</a:t>
                      </a:r>
                      <a:r>
                        <a:rPr kumimoji="1" lang="en-US" altLang="ja-JP" sz="1600" dirty="0"/>
                        <a:t>"Hello"</a:t>
                      </a:r>
                      <a:r>
                        <a:rPr kumimoji="1" lang="ja-JP" altLang="en-US" sz="1600"/>
                        <a:t>、</a:t>
                      </a:r>
                      <a:r>
                        <a:rPr kumimoji="1" lang="en-US" altLang="ja-JP" sz="1600" dirty="0"/>
                        <a:t>16</a:t>
                      </a:r>
                      <a:r>
                        <a:rPr kumimoji="1" lang="ja-JP" altLang="en-US" sz="1600"/>
                        <a:t>など）、変数を入れてもよい（</a:t>
                      </a:r>
                      <a:r>
                        <a:rPr kumimoji="1" lang="en-US" altLang="ja-JP" sz="1600" dirty="0"/>
                        <a:t>a, b</a:t>
                      </a:r>
                      <a:r>
                        <a:rPr kumimoji="1" lang="ja-JP" altLang="en-US" sz="1600"/>
                        <a:t>など）。</a:t>
                      </a:r>
                      <a:endParaRPr kumimoji="1" lang="en-US" altLang="ja-JP" sz="1600" dirty="0"/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複数の値をカンマで区切って、カッコの中に書くこともできる。その場合、書いた順に表示される。</a:t>
                      </a: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30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input( 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ユーザーに値を入力するよう求める。</a:t>
                      </a:r>
                      <a:endParaRPr kumimoji="1" lang="en-US" altLang="ja-JP" sz="1600" dirty="0"/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カッコの中に入れた文字列は、入力を求める画面に表示される（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名前は？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、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年齢は？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など）</a:t>
                      </a:r>
                      <a:endParaRPr kumimoji="1" lang="en-US" altLang="ja-JP" sz="1600" dirty="0"/>
                    </a:p>
                    <a:p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8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885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C886725B-D09E-8A4F-A8FB-73D9854EA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値の型を変換する関数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43770FA-FCA1-6346-91D7-532600AE9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2DCE3F2A-BF8A-6743-B5B6-FF95FB79C1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9466436"/>
              </p:ext>
            </p:extLst>
          </p:nvPr>
        </p:nvGraphicFramePr>
        <p:xfrm>
          <a:off x="900113" y="1728788"/>
          <a:ext cx="7343774" cy="39674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396540">
                  <a:extLst>
                    <a:ext uri="{9D8B030D-6E8A-4147-A177-3AD203B41FA5}">
                      <a16:colId xmlns:a16="http://schemas.microsoft.com/office/drawing/2014/main" val="1820750118"/>
                    </a:ext>
                  </a:extLst>
                </a:gridCol>
                <a:gridCol w="4947234">
                  <a:extLst>
                    <a:ext uri="{9D8B030D-6E8A-4147-A177-3AD203B41FA5}">
                      <a16:colId xmlns:a16="http://schemas.microsoft.com/office/drawing/2014/main" val="2023070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関数名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動作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555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int( 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int( "16" )</a:t>
                      </a:r>
                      <a:r>
                        <a:rPr kumimoji="1" lang="ja-JP" altLang="en-US" sz="1600"/>
                        <a:t>のように、整数として扱える文字列が渡されたとき、数値型の値に変換する。</a:t>
                      </a:r>
                      <a:endParaRPr kumimoji="1" lang="en-US" altLang="ja-JP" sz="1600" dirty="0"/>
                    </a:p>
                    <a:p>
                      <a:r>
                        <a:rPr kumimoji="1" lang="en-US" altLang="ja-JP" sz="1600" dirty="0"/>
                        <a:t>a = int("16") </a:t>
                      </a:r>
                      <a:r>
                        <a:rPr kumimoji="1" lang="ja-JP" altLang="en-US" sz="1600"/>
                        <a:t>とすると、</a:t>
                      </a:r>
                      <a:r>
                        <a:rPr kumimoji="1" lang="en-US" altLang="ja-JP" sz="1600" dirty="0"/>
                        <a:t> </a:t>
                      </a:r>
                      <a:r>
                        <a:rPr kumimoji="1" lang="ja-JP" altLang="en-US" sz="1600"/>
                        <a:t>変数</a:t>
                      </a:r>
                      <a:r>
                        <a:rPr kumimoji="1" lang="en-US" altLang="ja-JP" sz="1600" dirty="0"/>
                        <a:t>a</a:t>
                      </a:r>
                      <a:r>
                        <a:rPr kumimoji="1" lang="ja-JP" altLang="en-US" sz="1600"/>
                        <a:t>には</a:t>
                      </a:r>
                      <a:r>
                        <a:rPr kumimoji="1" lang="en-US" altLang="ja-JP" sz="1600" dirty="0"/>
                        <a:t>16</a:t>
                      </a:r>
                      <a:r>
                        <a:rPr kumimoji="1" lang="ja-JP" altLang="en-US" sz="1600"/>
                        <a:t>という数値の型の値が（</a:t>
                      </a:r>
                      <a:r>
                        <a:rPr kumimoji="1" lang="en-US" altLang="ja-JP" sz="1600" dirty="0"/>
                        <a:t>"16"</a:t>
                      </a:r>
                      <a:r>
                        <a:rPr kumimoji="1" lang="ja-JP" altLang="en-US" sz="1600"/>
                        <a:t>という文字列の値ではなく）代入される。</a:t>
                      </a:r>
                      <a:endParaRPr kumimoji="1" lang="en-US" altLang="ja-JP" sz="1600" dirty="0"/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整数として扱えない文字列が渡された場合、プログラムを実行した時にエラーになる。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30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float( )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float("174.5")</a:t>
                      </a:r>
                      <a:r>
                        <a:rPr kumimoji="1" lang="ja-JP" altLang="en-US" sz="1600"/>
                        <a:t>のように、小数点を含む数値として扱える文字列が渡されたとき、数（浮動小数点数）に変換する。</a:t>
                      </a:r>
                      <a:endParaRPr kumimoji="1" lang="en-US" altLang="ja-JP" sz="1600" dirty="0"/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浮動小数点数として扱えない文字列が渡された場合、プログラムを実行した時にエラーになる。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8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242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1CB27-9FAA-074A-A068-C04BFE450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算術演算子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10A79BD0-B36A-BA4A-8CF1-EF1107EEE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53CD76DF-E98D-A24C-A343-ECAE2DB934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1967954"/>
              </p:ext>
            </p:extLst>
          </p:nvPr>
        </p:nvGraphicFramePr>
        <p:xfrm>
          <a:off x="900113" y="1728788"/>
          <a:ext cx="7343774" cy="3653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316">
                  <a:extLst>
                    <a:ext uri="{9D8B030D-6E8A-4147-A177-3AD203B41FA5}">
                      <a16:colId xmlns:a16="http://schemas.microsoft.com/office/drawing/2014/main" val="481922989"/>
                    </a:ext>
                  </a:extLst>
                </a:gridCol>
                <a:gridCol w="5522458">
                  <a:extLst>
                    <a:ext uri="{9D8B030D-6E8A-4147-A177-3AD203B41FA5}">
                      <a16:colId xmlns:a16="http://schemas.microsoft.com/office/drawing/2014/main" val="197234090"/>
                    </a:ext>
                  </a:extLst>
                </a:gridCol>
              </a:tblGrid>
              <a:tr h="449082">
                <a:tc>
                  <a:txBody>
                    <a:bodyPr/>
                    <a:lstStyle/>
                    <a:p>
                      <a:r>
                        <a:rPr kumimoji="1" lang="ja-JP" altLang="en-US"/>
                        <a:t>演算子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動作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294110"/>
                  </a:ext>
                </a:extLst>
              </a:tr>
              <a:tr h="6090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/>
                        <a:t>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数値の足し算を行う。</a:t>
                      </a:r>
                    </a:p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※文字列に対して使うと、文字列をつなげることができる。</a:t>
                      </a:r>
                      <a:r>
                        <a:rPr lang="ja-JP" altLang="ja-JP" sz="16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kumimoji="1" lang="ja-JP" altLang="en-US" sz="16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451635"/>
                  </a:ext>
                </a:extLst>
              </a:tr>
              <a:tr h="5536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-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数値の引き算を行う。</a:t>
                      </a:r>
                      <a:r>
                        <a:rPr lang="ja-JP" altLang="ja-JP" sz="16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kumimoji="1" lang="ja-JP" altLang="en-US" sz="16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852962"/>
                  </a:ext>
                </a:extLst>
              </a:tr>
              <a:tr h="6090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*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数値の掛け算を行う。</a:t>
                      </a:r>
                    </a:p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※文字列と数値の掛け算を行うと、文字列を繰り返すことができる。</a:t>
                      </a:r>
                      <a:r>
                        <a:rPr lang="ja-JP" altLang="ja-JP" sz="16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kumimoji="1" lang="ja-JP" altLang="en-US" sz="16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673067"/>
                  </a:ext>
                </a:extLst>
              </a:tr>
              <a:tr h="4873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/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数値の割り算を行う。</a:t>
                      </a:r>
                      <a:r>
                        <a:rPr lang="ja-JP" altLang="ja-JP" sz="16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kumimoji="1" lang="ja-JP" altLang="en-US" sz="16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351028"/>
                  </a:ext>
                </a:extLst>
              </a:tr>
              <a:tr h="5813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%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数値の割り算を行い、余りを得る。剰余計算。</a:t>
                      </a:r>
                    </a:p>
                    <a:p>
                      <a:pPr algn="just"/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例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: 10%3 -&gt; 1  </a:t>
                      </a:r>
                      <a:endParaRPr lang="ja-JP" sz="1600" kern="100">
                        <a:effectLst/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割る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は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余り１。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は余りを返す。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3202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928060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55</TotalTime>
  <Words>767</Words>
  <Application>Microsoft Macintosh PowerPoint</Application>
  <PresentationFormat>画面に合わせる (4:3)</PresentationFormat>
  <Paragraphs>111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20" baseType="lpstr">
      <vt:lpstr>Monacakomi</vt:lpstr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第1章 順次実行と変数</vt:lpstr>
      <vt:lpstr>順次実行</vt:lpstr>
      <vt:lpstr>変数</vt:lpstr>
      <vt:lpstr>変数</vt:lpstr>
      <vt:lpstr>数値と計算</vt:lpstr>
      <vt:lpstr>ユーザーからの入力を受け付ける</vt:lpstr>
      <vt:lpstr>表示（出力）と入力</vt:lpstr>
      <vt:lpstr>値の型を変換する関数</vt:lpstr>
      <vt:lpstr>算術演算子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第1章 順次実行と変数</dc:title>
  <dc:creator>Tetsuya Izawa</dc:creator>
  <cp:lastModifiedBy>Tetsuya Izawa</cp:lastModifiedBy>
  <cp:revision>4</cp:revision>
  <dcterms:created xsi:type="dcterms:W3CDTF">2022-02-25T01:02:36Z</dcterms:created>
  <dcterms:modified xsi:type="dcterms:W3CDTF">2022-03-01T08:15:34Z</dcterms:modified>
</cp:coreProperties>
</file>