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8"/>
  </p:notesMasterIdLst>
  <p:sldIdLst>
    <p:sldId id="843" r:id="rId2"/>
    <p:sldId id="844" r:id="rId3"/>
    <p:sldId id="845" r:id="rId4"/>
    <p:sldId id="513" r:id="rId5"/>
    <p:sldId id="515" r:id="rId6"/>
    <p:sldId id="516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0B546D5D-5DB4-9343-8327-3110AB0E3C51}">
          <p14:sldIdLst>
            <p14:sldId id="843"/>
          </p14:sldIdLst>
        </p14:section>
        <p14:section name="本文" id="{32C7DF68-8788-084F-9E1F-EA9111D26C5F}">
          <p14:sldIdLst>
            <p14:sldId id="844"/>
            <p14:sldId id="845"/>
            <p14:sldId id="513"/>
            <p14:sldId id="515"/>
          </p14:sldIdLst>
        </p14:section>
        <p14:section name="補足資料" id="{2D839BD5-F375-0041-94CA-1DF5A678031F}">
          <p14:sldIdLst>
            <p14:sldId id="51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54"/>
    <p:restoredTop sz="96327"/>
  </p:normalViewPr>
  <p:slideViewPr>
    <p:cSldViewPr snapToGrid="0" snapToObjects="1">
      <p:cViewPr varScale="1">
        <p:scale>
          <a:sx n="95" d="100"/>
          <a:sy n="95" d="100"/>
        </p:scale>
        <p:origin x="184" y="1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35119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78663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第６章 繰り返し（反復）と</a:t>
            </a:r>
            <a:br>
              <a:rPr lang="ja-JP" altLang="en-US"/>
            </a:br>
            <a:r>
              <a:rPr lang="ja-JP" altLang="en-US"/>
              <a:t>選択（分岐）の組み合わせ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B01285D8-9525-234E-BD8B-28972198DF3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9" y="1488882"/>
            <a:ext cx="5411349" cy="3303770"/>
          </a:xfrm>
        </p:spPr>
      </p:pic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BBCF58-530E-724B-84B2-13422DCA589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446313" y="4283765"/>
            <a:ext cx="3445356" cy="1848678"/>
          </a:xfrm>
          <a:ln>
            <a:solidFill>
              <a:schemeClr val="accent6">
                <a:shade val="50000"/>
              </a:schemeClr>
            </a:solidFill>
          </a:ln>
        </p:spPr>
        <p:txBody>
          <a:bodyPr lIns="108000" tIns="72000"/>
          <a:lstStyle/>
          <a:p>
            <a:pPr lvl="1"/>
            <a:r>
              <a:rPr lang="en" altLang="ja-JP" sz="1500" dirty="0">
                <a:latin typeface="+mn-lt"/>
              </a:rPr>
              <a:t>for </a:t>
            </a:r>
            <a:r>
              <a:rPr lang="en" altLang="ja-JP" sz="1500" dirty="0" err="1">
                <a:latin typeface="+mn-lt"/>
              </a:rPr>
              <a:t>i</a:t>
            </a:r>
            <a:r>
              <a:rPr lang="en" altLang="ja-JP" sz="1500" dirty="0">
                <a:latin typeface="+mn-lt"/>
              </a:rPr>
              <a:t> in range(1,11):</a:t>
            </a:r>
          </a:p>
          <a:p>
            <a:pPr lvl="2"/>
            <a:r>
              <a:rPr lang="en" altLang="ja-JP" sz="1500" dirty="0">
                <a:latin typeface="+mn-lt"/>
              </a:rPr>
              <a:t>if </a:t>
            </a:r>
            <a:r>
              <a:rPr lang="en" altLang="ja-JP" sz="1500" dirty="0" err="1">
                <a:latin typeface="+mn-lt"/>
              </a:rPr>
              <a:t>i</a:t>
            </a:r>
            <a:r>
              <a:rPr lang="en" altLang="ja-JP" sz="1500" dirty="0">
                <a:latin typeface="+mn-lt"/>
              </a:rPr>
              <a:t> % 2 == 0:</a:t>
            </a:r>
          </a:p>
          <a:p>
            <a:pPr lvl="3"/>
            <a:r>
              <a:rPr lang="en" altLang="ja-JP" sz="1500" dirty="0">
                <a:latin typeface="+mn-lt"/>
              </a:rPr>
              <a:t>print(</a:t>
            </a:r>
            <a:r>
              <a:rPr lang="en" altLang="ja-JP" sz="1500" dirty="0" err="1">
                <a:latin typeface="+mn-lt"/>
              </a:rPr>
              <a:t>i</a:t>
            </a:r>
            <a:r>
              <a:rPr lang="en" altLang="ja-JP" sz="1500" dirty="0">
                <a:latin typeface="+mn-lt"/>
              </a:rPr>
              <a:t>,"</a:t>
            </a:r>
            <a:r>
              <a:rPr lang="ja-JP" altLang="en-US" sz="1500">
                <a:latin typeface="+mn-lt"/>
              </a:rPr>
              <a:t>は偶数です</a:t>
            </a:r>
            <a:r>
              <a:rPr lang="en-US" altLang="ja-JP" sz="1500" dirty="0">
                <a:latin typeface="+mn-lt"/>
              </a:rPr>
              <a:t>")</a:t>
            </a:r>
          </a:p>
          <a:p>
            <a:pPr lvl="2"/>
            <a:r>
              <a:rPr lang="en" altLang="ja-JP" sz="1500" dirty="0">
                <a:latin typeface="+mn-lt"/>
              </a:rPr>
              <a:t>else:</a:t>
            </a:r>
          </a:p>
          <a:p>
            <a:pPr lvl="3"/>
            <a:r>
              <a:rPr lang="en" altLang="ja-JP" sz="1500" dirty="0">
                <a:latin typeface="+mn-lt"/>
              </a:rPr>
              <a:t>print(</a:t>
            </a:r>
            <a:r>
              <a:rPr lang="en" altLang="ja-JP" sz="1500" dirty="0" err="1">
                <a:latin typeface="+mn-lt"/>
              </a:rPr>
              <a:t>i</a:t>
            </a:r>
            <a:r>
              <a:rPr lang="en" altLang="ja-JP" sz="1500" dirty="0">
                <a:latin typeface="+mn-lt"/>
              </a:rPr>
              <a:t>,"</a:t>
            </a:r>
            <a:r>
              <a:rPr lang="ja-JP" altLang="en-US" sz="1500">
                <a:latin typeface="+mn-lt"/>
              </a:rPr>
              <a:t>は奇数です</a:t>
            </a:r>
            <a:r>
              <a:rPr lang="en-US" altLang="ja-JP" sz="1500" dirty="0">
                <a:latin typeface="+mn-lt"/>
              </a:rPr>
              <a:t>")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9ABF8491-E66F-8847-BEF0-3C21EA4E6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繰り返しと選択の組み合わせ</a:t>
            </a:r>
          </a:p>
        </p:txBody>
      </p:sp>
    </p:spTree>
    <p:extLst>
      <p:ext uri="{BB962C8B-B14F-4D97-AF65-F5344CB8AC3E}">
        <p14:creationId xmlns:p14="http://schemas.microsoft.com/office/powerpoint/2010/main" val="1958475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 descr="テキスト&#10;&#10;自動的に生成された説明">
            <a:extLst>
              <a:ext uri="{FF2B5EF4-FFF2-40B4-BE49-F238E27FC236}">
                <a16:creationId xmlns:a16="http://schemas.microsoft.com/office/drawing/2014/main" id="{F997629C-A566-9649-9F9F-4A84DD2A331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2012950"/>
            <a:ext cx="2159000" cy="3175000"/>
          </a:xfrm>
        </p:spPr>
      </p:pic>
      <p:pic>
        <p:nvPicPr>
          <p:cNvPr id="11" name="コンテンツ プレースホルダー 10" descr="テキスト&#10;&#10;自動的に生成された説明">
            <a:extLst>
              <a:ext uri="{FF2B5EF4-FFF2-40B4-BE49-F238E27FC236}">
                <a16:creationId xmlns:a16="http://schemas.microsoft.com/office/drawing/2014/main" id="{C316ECF4-F7C2-264E-82A9-3653BA1560FC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413" y="2197118"/>
            <a:ext cx="3419475" cy="2806665"/>
          </a:xfrm>
        </p:spPr>
      </p:pic>
      <p:sp>
        <p:nvSpPr>
          <p:cNvPr id="5" name="タイトル 4">
            <a:extLst>
              <a:ext uri="{FF2B5EF4-FFF2-40B4-BE49-F238E27FC236}">
                <a16:creationId xmlns:a16="http://schemas.microsoft.com/office/drawing/2014/main" id="{F1EB9EBA-CB11-0447-928B-0091DD323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九九を作る：「一の段」の繰り返し</a:t>
            </a:r>
          </a:p>
        </p:txBody>
      </p:sp>
      <p:sp>
        <p:nvSpPr>
          <p:cNvPr id="12" name="右矢印 11">
            <a:extLst>
              <a:ext uri="{FF2B5EF4-FFF2-40B4-BE49-F238E27FC236}">
                <a16:creationId xmlns:a16="http://schemas.microsoft.com/office/drawing/2014/main" id="{2CA962DB-58F8-184A-99FA-E135A4050374}"/>
              </a:ext>
            </a:extLst>
          </p:cNvPr>
          <p:cNvSpPr/>
          <p:nvPr/>
        </p:nvSpPr>
        <p:spPr>
          <a:xfrm>
            <a:off x="3931962" y="2554356"/>
            <a:ext cx="775252" cy="6858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866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コンテンツ プレースホルダー 11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3F6926FF-A8B8-EE4A-9EBF-19EB48282083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140" y="1728788"/>
            <a:ext cx="2718021" cy="3743325"/>
          </a:xfrm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35266D49-5B06-4F4D-8B81-69EBE59A3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「段」を繰り返す⇨九九にする</a:t>
            </a:r>
            <a:endParaRPr kumimoji="1" lang="ja-JP" altLang="en-US"/>
          </a:p>
        </p:txBody>
      </p:sp>
      <p:pic>
        <p:nvPicPr>
          <p:cNvPr id="10" name="コンテンツ プレースホルダー 9" descr="テキスト&#10;&#10;自動的に生成された説明">
            <a:extLst>
              <a:ext uri="{FF2B5EF4-FFF2-40B4-BE49-F238E27FC236}">
                <a16:creationId xmlns:a16="http://schemas.microsoft.com/office/drawing/2014/main" id="{600F765C-15CA-F04C-AD78-9E9C767BE5A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13" y="2197118"/>
            <a:ext cx="3419475" cy="2806665"/>
          </a:xfrm>
        </p:spPr>
      </p:pic>
      <p:sp>
        <p:nvSpPr>
          <p:cNvPr id="13" name="左大かっこ 12">
            <a:extLst>
              <a:ext uri="{FF2B5EF4-FFF2-40B4-BE49-F238E27FC236}">
                <a16:creationId xmlns:a16="http://schemas.microsoft.com/office/drawing/2014/main" id="{D86F8AB2-520D-7849-87D6-173150C4B49D}"/>
              </a:ext>
            </a:extLst>
          </p:cNvPr>
          <p:cNvSpPr/>
          <p:nvPr/>
        </p:nvSpPr>
        <p:spPr>
          <a:xfrm>
            <a:off x="4870174" y="2703443"/>
            <a:ext cx="304966" cy="2077279"/>
          </a:xfrm>
          <a:prstGeom prst="leftBracket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>
            <a:extLst>
              <a:ext uri="{FF2B5EF4-FFF2-40B4-BE49-F238E27FC236}">
                <a16:creationId xmlns:a16="http://schemas.microsoft.com/office/drawing/2014/main" id="{83E61FE6-91C8-6145-8772-F3F334FBBE3D}"/>
              </a:ext>
            </a:extLst>
          </p:cNvPr>
          <p:cNvSpPr/>
          <p:nvPr/>
        </p:nvSpPr>
        <p:spPr>
          <a:xfrm>
            <a:off x="4319588" y="3548269"/>
            <a:ext cx="431316" cy="38762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057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781814D0-5144-6444-B1FD-7FE920C0A9E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452" y="1376168"/>
            <a:ext cx="2683768" cy="4613875"/>
          </a:xfrm>
        </p:spPr>
      </p:pic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C0FD97-2918-7B43-81D7-91AEAC13588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974910" y="1466740"/>
            <a:ext cx="4101638" cy="3744416"/>
          </a:xfrm>
        </p:spPr>
        <p:txBody>
          <a:bodyPr>
            <a:normAutofit/>
          </a:bodyPr>
          <a:lstStyle/>
          <a:p>
            <a:r>
              <a:rPr kumimoji="1" lang="ja-JP" altLang="en-US" sz="2000"/>
              <a:t>外側の繰り返し</a:t>
            </a:r>
            <a:endParaRPr kumimoji="1" lang="en-US" altLang="ja-JP" sz="2000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 sz="1600"/>
              <a:t>「</a:t>
            </a:r>
            <a:r>
              <a:rPr lang="en-US" altLang="ja-JP" sz="1600" dirty="0"/>
              <a:t>n</a:t>
            </a:r>
            <a:r>
              <a:rPr lang="ja-JP" altLang="en-US" sz="1600"/>
              <a:t>の段」を表示</a:t>
            </a:r>
            <a:endParaRPr lang="en-US" altLang="ja-JP" sz="1600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kumimoji="1" lang="ja-JP" altLang="en-US" sz="1600"/>
              <a:t>内側の繰り返し</a:t>
            </a:r>
            <a:endParaRPr kumimoji="1" lang="en-US" altLang="ja-JP" sz="1600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 sz="1600"/>
              <a:t>改行</a:t>
            </a:r>
            <a:endParaRPr kumimoji="1" lang="en-US" altLang="ja-JP" sz="1600" dirty="0"/>
          </a:p>
          <a:p>
            <a:r>
              <a:rPr lang="ja-JP" altLang="en-US" sz="2000"/>
              <a:t>内側の繰り返し</a:t>
            </a:r>
            <a:endParaRPr lang="en-US" altLang="ja-JP" sz="2000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/>
              <a:t>×1</a:t>
            </a:r>
            <a:r>
              <a:rPr kumimoji="1" lang="ja-JP" altLang="en-US" sz="1600"/>
              <a:t>から</a:t>
            </a:r>
            <a:r>
              <a:rPr kumimoji="1" lang="en-US" altLang="ja-JP" sz="1600" dirty="0"/>
              <a:t>×9</a:t>
            </a:r>
            <a:r>
              <a:rPr kumimoji="1" lang="ja-JP" altLang="en-US" sz="1600"/>
              <a:t>までの掛け算を表示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9E4D0E8-EF82-DF49-B727-07161B117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二重の繰り返し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7E0B731-DD39-E649-A9B7-199EA787F629}"/>
              </a:ext>
            </a:extLst>
          </p:cNvPr>
          <p:cNvSpPr txBox="1"/>
          <p:nvPr/>
        </p:nvSpPr>
        <p:spPr>
          <a:xfrm>
            <a:off x="3974910" y="3972320"/>
            <a:ext cx="3939380" cy="195551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72000" rIns="0" bIns="0" rtlCol="0">
            <a:normAutofit/>
          </a:bodyPr>
          <a:lstStyle/>
          <a:p>
            <a:r>
              <a:rPr lang="en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kotae</a:t>
            </a:r>
            <a:r>
              <a:rPr lang="en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= 0</a:t>
            </a:r>
          </a:p>
          <a:p>
            <a:r>
              <a:rPr lang="en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for n in range(1,10):</a:t>
            </a:r>
          </a:p>
          <a:p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　　</a:t>
            </a:r>
            <a:r>
              <a:rPr lang="en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print(n,"</a:t>
            </a:r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の段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")</a:t>
            </a:r>
          </a:p>
          <a:p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　　</a:t>
            </a:r>
            <a:r>
              <a:rPr lang="en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for </a:t>
            </a:r>
            <a:r>
              <a:rPr lang="en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in range(1,10):</a:t>
            </a:r>
          </a:p>
          <a:p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　　　　</a:t>
            </a:r>
            <a:r>
              <a:rPr lang="en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kotae</a:t>
            </a:r>
            <a:r>
              <a:rPr lang="en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= n*</a:t>
            </a:r>
            <a:r>
              <a:rPr lang="en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endParaRPr lang="en" altLang="ja-JP" sz="16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　　　　</a:t>
            </a:r>
            <a:r>
              <a:rPr lang="en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 </a:t>
            </a:r>
            <a:r>
              <a:rPr lang="en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kotae</a:t>
            </a:r>
            <a:r>
              <a:rPr lang="en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, end=' ')</a:t>
            </a:r>
          </a:p>
          <a:p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　　</a:t>
            </a:r>
            <a:r>
              <a:rPr lang="en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print()</a:t>
            </a:r>
          </a:p>
          <a:p>
            <a:endParaRPr kumimoji="1" lang="ja-JP" altLang="en-US" sz="20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8750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83BD8F-72E5-6041-8F00-EED1D8ED5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関数</a:t>
            </a:r>
            <a:r>
              <a:rPr kumimoji="1" lang="en-US" altLang="ja-JP" dirty="0"/>
              <a:t>print()</a:t>
            </a:r>
            <a:r>
              <a:rPr kumimoji="1" lang="ja-JP" altLang="en-US"/>
              <a:t>のオプション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BC0A9EB6-1E5B-314C-B8C2-068F2A89711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728788"/>
          <a:ext cx="7343774" cy="194076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186695">
                  <a:extLst>
                    <a:ext uri="{9D8B030D-6E8A-4147-A177-3AD203B41FA5}">
                      <a16:colId xmlns:a16="http://schemas.microsoft.com/office/drawing/2014/main" val="1073013444"/>
                    </a:ext>
                  </a:extLst>
                </a:gridCol>
                <a:gridCol w="4157079">
                  <a:extLst>
                    <a:ext uri="{9D8B030D-6E8A-4147-A177-3AD203B41FA5}">
                      <a16:colId xmlns:a16="http://schemas.microsoft.com/office/drawing/2014/main" val="951501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/>
                        <a:t>オプション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22533"/>
                  </a:ext>
                </a:extLst>
              </a:tr>
              <a:tr h="6808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print( </a:t>
                      </a:r>
                      <a:r>
                        <a:rPr kumimoji="1" lang="ja-JP" altLang="en-US"/>
                        <a:t>値</a:t>
                      </a:r>
                      <a:r>
                        <a:rPr kumimoji="1" lang="en-US" altLang="ja-JP" dirty="0"/>
                        <a:t>, end='</a:t>
                      </a:r>
                      <a:r>
                        <a:rPr kumimoji="1" lang="ja-JP" altLang="en-US"/>
                        <a:t>最後に表示する値</a:t>
                      </a:r>
                      <a:r>
                        <a:rPr kumimoji="1" lang="en-US" altLang="ja-JP" dirty="0"/>
                        <a:t>' 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「値」の後に、</a:t>
                      </a:r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end=</a:t>
                      </a:r>
                      <a:r>
                        <a:rPr kumimoji="1" lang="ja-JP" altLang="en-US"/>
                        <a:t>で指定した値を末尾に付け足して表示する。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114599"/>
                  </a:ext>
                </a:extLst>
              </a:tr>
              <a:tr h="655526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print()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引数無しで</a:t>
                      </a:r>
                      <a:r>
                        <a:rPr kumimoji="1" lang="en-US" altLang="ja-JP" dirty="0"/>
                        <a:t>print()</a:t>
                      </a:r>
                      <a:r>
                        <a:rPr kumimoji="1" lang="ja-JP" altLang="en-US"/>
                        <a:t>を実行する。</a:t>
                      </a:r>
                      <a:endParaRPr kumimoji="1" lang="en-US" altLang="ja-JP" dirty="0"/>
                    </a:p>
                    <a:p>
                      <a:r>
                        <a:rPr kumimoji="1" lang="ja-JP" altLang="en-US"/>
                        <a:t>改行だけ出力される。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839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418744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40</TotalTime>
  <Words>200</Words>
  <Application>Microsoft Macintosh PowerPoint</Application>
  <PresentationFormat>画面に合わせる (4:3)</PresentationFormat>
  <Paragraphs>34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Monacakomi</vt:lpstr>
      <vt:lpstr>MonacakomiRegular</vt:lpstr>
      <vt:lpstr>UD デジタル 教科書体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第６章 繰り返し（反復）と 選択（分岐）の組み合わせ</vt:lpstr>
      <vt:lpstr>繰り返しと選択の組み合わせ</vt:lpstr>
      <vt:lpstr>九九を作る：「一の段」の繰り返し</vt:lpstr>
      <vt:lpstr>「段」を繰り返す⇨九九にする</vt:lpstr>
      <vt:lpstr>二重の繰り返し</vt:lpstr>
      <vt:lpstr>関数print()のオプション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第６章 繰り返し（反復）と 選択（分岐）の組み合わせ</dc:title>
  <dc:creator>Tetsuya Izawa</dc:creator>
  <cp:lastModifiedBy>Tetsuya Izawa</cp:lastModifiedBy>
  <cp:revision>2</cp:revision>
  <dcterms:created xsi:type="dcterms:W3CDTF">2022-02-28T06:07:37Z</dcterms:created>
  <dcterms:modified xsi:type="dcterms:W3CDTF">2022-03-01T08:54:41Z</dcterms:modified>
</cp:coreProperties>
</file>