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510" r:id="rId2"/>
    <p:sldId id="541" r:id="rId3"/>
    <p:sldId id="1017" r:id="rId4"/>
    <p:sldId id="1071" r:id="rId5"/>
    <p:sldId id="1072" r:id="rId6"/>
    <p:sldId id="1073" r:id="rId7"/>
    <p:sldId id="1074" r:id="rId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1C6730B-34D3-4D19-A1CB-097DFD1E53C0}">
          <p14:sldIdLst>
            <p14:sldId id="510"/>
          </p14:sldIdLst>
        </p14:section>
        <p14:section name="サンプル" id="{963C48AA-D261-44B8-8606-196D15D1F1F3}">
          <p14:sldIdLst>
            <p14:sldId id="541"/>
            <p14:sldId id="1017"/>
            <p14:sldId id="1071"/>
            <p14:sldId id="1072"/>
            <p14:sldId id="1073"/>
            <p14:sldId id="10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FF"/>
    <a:srgbClr val="FFACAC"/>
    <a:srgbClr val="007BFF"/>
    <a:srgbClr val="FF5050"/>
    <a:srgbClr val="000000"/>
    <a:srgbClr val="BEE2FA"/>
    <a:srgbClr val="DBEFFD"/>
    <a:srgbClr val="62AEF4"/>
    <a:srgbClr val="7C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577" autoAdjust="0"/>
  </p:normalViewPr>
  <p:slideViewPr>
    <p:cSldViewPr>
      <p:cViewPr varScale="1">
        <p:scale>
          <a:sx n="108" d="100"/>
          <a:sy n="108" d="100"/>
        </p:scale>
        <p:origin x="77" y="475"/>
      </p:cViewPr>
      <p:guideLst>
        <p:guide orient="horz" pos="42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24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6967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2"/>
            <a:ext cx="2949787" cy="496967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C667AC03-8C51-475D-B622-96A1C8F5E7CF}" type="datetimeFigureOut">
              <a:rPr kumimoji="1" lang="ja-JP" altLang="en-US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/>
              <a:t>2022/12/26</a:t>
            </a:fld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8"/>
            <a:ext cx="2949787" cy="49696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C22AC06-8FF0-402A-A8D4-EC443B2B51A3}" type="slidenum">
              <a:rPr kumimoji="1" lang="ja-JP" altLang="en-US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pPr/>
              <a:t>‹#›</a:t>
            </a:fld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17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03DBDFE6-349D-475F-88FD-2EE4F300759D}" type="datetimeFigureOut">
              <a:rPr kumimoji="1" lang="ja-JP" altLang="en-US" smtClean="0"/>
              <a:pPr/>
              <a:t>2022/12/26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5125" cy="4471988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8B3B45EC-A74E-44C4-8A52-0288515150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50950" y="1279525"/>
            <a:ext cx="4603750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0883-0409-4E10-A901-139183229EC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23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85AA-7511-8545-942A-E7FA4F62E6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4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0691" cy="6858000"/>
          </a:xfrm>
          <a:prstGeom prst="rect">
            <a:avLst/>
          </a:prstGeom>
        </p:spPr>
      </p:pic>
      <p:sp>
        <p:nvSpPr>
          <p:cNvPr id="15" name="正方形/長方形 14"/>
          <p:cNvSpPr/>
          <p:nvPr userDrawn="1"/>
        </p:nvSpPr>
        <p:spPr>
          <a:xfrm>
            <a:off x="-3312" y="6238"/>
            <a:ext cx="9144002" cy="6880733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8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000" y="5710112"/>
            <a:ext cx="9846000" cy="16073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0000" y="1728000"/>
            <a:ext cx="7380000" cy="14311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ts val="3900"/>
              </a:lnSpc>
              <a:defRPr sz="3750" b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-B" panose="02020700000000000000" pitchFamily="17" charset="-128"/>
              </a:defRPr>
            </a:lvl1pPr>
          </a:lstStyle>
          <a:p>
            <a:r>
              <a:rPr kumimoji="1" lang="ja-JP" altLang="en-US" dirty="0"/>
              <a:t>タイトル太さ</a:t>
            </a:r>
            <a:r>
              <a:rPr kumimoji="1" lang="en-US" altLang="ja-JP" dirty="0"/>
              <a:t>E</a:t>
            </a:r>
            <a:r>
              <a:rPr kumimoji="1" lang="ja-JP" altLang="en-US" dirty="0"/>
              <a:t>の</a:t>
            </a:r>
            <a:r>
              <a:rPr kumimoji="1" lang="en-US" altLang="ja-JP" dirty="0"/>
              <a:t>50pt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00000" y="3312000"/>
            <a:ext cx="7380000" cy="549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>
                <a:solidFill>
                  <a:srgbClr val="0061B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UD デジタル 教科書体 N-B" panose="02020700000000000000" pitchFamily="17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サブタイトル太さ</a:t>
            </a:r>
            <a:r>
              <a:rPr kumimoji="1" lang="en-US" altLang="ja-JP" dirty="0"/>
              <a:t>D</a:t>
            </a:r>
            <a:r>
              <a:rPr kumimoji="1" lang="ja-JP" altLang="en-US" dirty="0"/>
              <a:t>の</a:t>
            </a:r>
            <a:r>
              <a:rPr kumimoji="1" lang="en-US" altLang="ja-JP" dirty="0"/>
              <a:t>32pt</a:t>
            </a:r>
            <a:r>
              <a:rPr kumimoji="1" lang="ja-JP" altLang="en-US" dirty="0"/>
              <a:t>色</a:t>
            </a:r>
            <a:endParaRPr kumimoji="1" lang="en-US" altLang="ja-JP" dirty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88" y="540004"/>
            <a:ext cx="1801372" cy="396241"/>
          </a:xfrm>
          <a:prstGeom prst="rect">
            <a:avLst/>
          </a:prstGeom>
        </p:spPr>
      </p:pic>
      <p:sp>
        <p:nvSpPr>
          <p:cNvPr id="21" name="テキスト プレースホルダー 20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6" y="3960001"/>
            <a:ext cx="7380287" cy="4559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US" altLang="ja-JP" sz="2700" b="0" dirty="0">
                <a:latin typeface="Monacakomi" panose="020B0509020204020204" pitchFamily="49" charset="-128"/>
                <a:ea typeface="UD デジタル 教科書体 N-B" panose="02020700000000000000" pitchFamily="17" charset="-128"/>
                <a:cs typeface="UD デジタル 教科書体 N-B" panose="02020700000000000000" pitchFamily="17" charset="-128"/>
              </a:defRPr>
            </a:lvl1pPr>
          </a:lstStyle>
          <a:p>
            <a:r>
              <a:rPr lang="ja-JP" altLang="en-US" sz="1800" dirty="0">
                <a:latin typeface="+mn-lt"/>
              </a:rPr>
              <a:t>アシアル株式会社  足有太郎</a:t>
            </a:r>
            <a:endParaRPr lang="en-US" altLang="ja-JP" sz="1800" dirty="0">
              <a:latin typeface="+mn-lt"/>
            </a:endParaRPr>
          </a:p>
        </p:txBody>
      </p:sp>
      <p:sp>
        <p:nvSpPr>
          <p:cNvPr id="11" name="スライド番号プレースホルダー 5"/>
          <p:cNvSpPr txBox="1">
            <a:spLocks/>
          </p:cNvSpPr>
          <p:nvPr userDrawn="1"/>
        </p:nvSpPr>
        <p:spPr>
          <a:xfrm>
            <a:off x="8221172" y="6333297"/>
            <a:ext cx="540000" cy="3622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2BF5FF-66F5-42AA-9C63-A7070F4E7373}" type="slidenum">
              <a:rPr lang="ja-JP" altLang="en-US" sz="1400" b="1" smtClean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/>
              </a:rPr>
              <a:pPr algn="ctr"/>
              <a:t>‹#›</a:t>
            </a:fld>
            <a:endParaRPr lang="ja-JP" altLang="en-US" sz="1400" b="1" dirty="0">
              <a:solidFill>
                <a:schemeClr val="accen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/>
            </a:endParaRPr>
          </a:p>
        </p:txBody>
      </p:sp>
      <p:sp>
        <p:nvSpPr>
          <p:cNvPr id="12" name="フッター プレースホルダー 4"/>
          <p:cNvSpPr txBox="1">
            <a:spLocks/>
          </p:cNvSpPr>
          <p:nvPr userDrawn="1"/>
        </p:nvSpPr>
        <p:spPr>
          <a:xfrm>
            <a:off x="2112579" y="6396876"/>
            <a:ext cx="584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825" kern="1200">
                <a:solidFill>
                  <a:schemeClr val="bg1"/>
                </a:solidFill>
                <a:latin typeface="FOT-筑紫ゴシック Pro R" pitchFamily="18" charset="-128"/>
                <a:ea typeface="FOT-筑紫ゴシック Pro R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1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/>
              </a:rPr>
              <a:t>https://edu.monaca.io/       Copyright © Asial Corporation. All Right Reserved.</a:t>
            </a:r>
            <a:endParaRPr lang="ja-JP" altLang="en-US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7105846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34000" y="782704"/>
            <a:ext cx="8658480" cy="5526616"/>
          </a:xfrm>
        </p:spPr>
        <p:txBody>
          <a:bodyPr>
            <a:noAutofit/>
          </a:bodyPr>
          <a:lstStyle>
            <a:lvl1pPr marL="3429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80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en-US" altLang="ja-JP"/>
              <a:t>Lv1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87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プレビュ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51520" y="782704"/>
            <a:ext cx="4104456" cy="5526616"/>
          </a:xfrm>
        </p:spPr>
        <p:txBody>
          <a:bodyPr>
            <a:noAutofit/>
          </a:bodyPr>
          <a:lstStyle>
            <a:lvl1pPr marL="0" indent="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└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/>
              <a:t>タイトル</a:t>
            </a:r>
            <a:r>
              <a:rPr kumimoji="1" lang="en-US" altLang="ja-JP"/>
              <a:t>(Lv1)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743CB34E-FE3F-460C-8470-8A22E04DF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8024" y="783730"/>
            <a:ext cx="4104456" cy="5525531"/>
          </a:xfrm>
          <a:ln>
            <a:solidFill>
              <a:schemeClr val="accent5"/>
            </a:solidFill>
          </a:ln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9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/>
              <a:t>タイトル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34000" y="692696"/>
            <a:ext cx="8658480" cy="5616624"/>
          </a:xfrm>
        </p:spPr>
        <p:txBody>
          <a:bodyPr>
            <a:noAutofit/>
          </a:bodyPr>
          <a:lstStyle>
            <a:lvl1pPr marL="3429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Char char="n"/>
              <a:defRPr sz="280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en-US" altLang="ja-JP"/>
              <a:t>Lv1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2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2817000"/>
            <a:ext cx="9144000" cy="1224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2816932"/>
            <a:ext cx="9036496" cy="1224136"/>
          </a:xfrm>
        </p:spPr>
        <p:txBody>
          <a:bodyPr>
            <a:normAutofit/>
          </a:bodyPr>
          <a:lstStyle>
            <a:lvl1pPr algn="l">
              <a:defRPr sz="2800" b="0" spc="170" baseline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14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節の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3284984"/>
            <a:ext cx="9036496" cy="468052"/>
          </a:xfrm>
        </p:spPr>
        <p:txBody>
          <a:bodyPr>
            <a:normAutofit/>
          </a:bodyPr>
          <a:lstStyle>
            <a:lvl1pPr algn="l">
              <a:defRPr sz="2400" b="0" spc="170" baseline="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0" y="3789040"/>
            <a:ext cx="9144000" cy="0"/>
          </a:xfrm>
          <a:prstGeom prst="line">
            <a:avLst/>
          </a:prstGeom>
          <a:ln w="38100">
            <a:solidFill>
              <a:srgbClr val="007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ー 5"/>
          <p:cNvSpPr>
            <a:spLocks noGrp="1"/>
          </p:cNvSpPr>
          <p:nvPr>
            <p:ph sz="quarter" idx="17"/>
          </p:nvPr>
        </p:nvSpPr>
        <p:spPr>
          <a:xfrm>
            <a:off x="144016" y="2708920"/>
            <a:ext cx="9036495" cy="5543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007B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5105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ソースコー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647A0A-1835-48D8-8585-A096A359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376A69-B14F-420C-BA7E-28D9A04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9A4A0C-44DA-4DFF-B2AA-EB1F67B43671}"/>
              </a:ext>
            </a:extLst>
          </p:cNvPr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CA10F8BA-A160-4FEB-A137-B74BB02B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F13DF4A-FD23-4375-A8FE-E2A14746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820472" cy="5616624"/>
          </a:xfrm>
          <a:ln w="15875">
            <a:solidFill>
              <a:srgbClr val="646464"/>
            </a:solidFill>
          </a:ln>
        </p:spPr>
        <p:txBody>
          <a:bodyPr>
            <a:noAutofit/>
          </a:bodyPr>
          <a:lstStyle>
            <a:lvl1pPr marL="0" indent="0" algn="l" eaLnBrk="0" hangingPunct="0">
              <a:lnSpc>
                <a:spcPct val="90000"/>
              </a:lnSpc>
              <a:spcBef>
                <a:spcPts val="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2396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ソースコー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647A0A-1835-48D8-8585-A096A3593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6376A69-B14F-420C-BA7E-28D9A04A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9A4A0C-44DA-4DFF-B2AA-EB1F67B43671}"/>
              </a:ext>
            </a:extLst>
          </p:cNvPr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CA10F8BA-A160-4FEB-A137-B74BB02B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F13DF4A-FD23-4375-A8FE-E2A14746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76872"/>
            <a:ext cx="8820472" cy="4032448"/>
          </a:xfrm>
          <a:ln w="15875">
            <a:solidFill>
              <a:srgbClr val="646464"/>
            </a:solidFill>
          </a:ln>
        </p:spPr>
        <p:txBody>
          <a:bodyPr>
            <a:noAutofit/>
          </a:bodyPr>
          <a:lstStyle>
            <a:lvl1pPr marL="0" indent="0" algn="l" eaLnBrk="0" hangingPunct="0">
              <a:lnSpc>
                <a:spcPct val="90000"/>
              </a:lnSpc>
              <a:spcBef>
                <a:spcPts val="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onacakomiRegular" panose="020B0509020204020204" pitchFamily="49" charset="-128"/>
                <a:ea typeface="MonacakomiRegular" panose="020B0509020204020204" pitchFamily="49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endParaRPr kumimoji="1" lang="en-US" altLang="ja-JP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17494B-F873-4237-956E-805FB6A5A83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1520" y="764704"/>
            <a:ext cx="8640960" cy="1401019"/>
          </a:xfrm>
        </p:spPr>
        <p:txBody>
          <a:bodyPr>
            <a:noAutofit/>
          </a:bodyPr>
          <a:lstStyle>
            <a:lvl1pPr marL="0" indent="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 marL="742950" indent="-384175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85200" algn="just">
              <a:lnSpc>
                <a:spcPct val="120000"/>
              </a:lnSpc>
              <a:spcBef>
                <a:spcPts val="1200"/>
              </a:spcBef>
              <a:buClr>
                <a:srgbClr val="007BFF"/>
              </a:buClr>
              <a:buFont typeface="UD デジタル 教科書体 N-R" panose="02020400000000000000" pitchFamily="17" charset="-128"/>
              <a:buChar char="・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/>
              <a:t>タイトル</a:t>
            </a:r>
            <a:r>
              <a:rPr kumimoji="1" lang="en-US" altLang="ja-JP"/>
              <a:t>(Lv1)</a:t>
            </a:r>
          </a:p>
          <a:p>
            <a:pPr lvl="1"/>
            <a:r>
              <a:rPr kumimoji="1" lang="en-US" altLang="ja-JP"/>
              <a:t>Lv2</a:t>
            </a:r>
          </a:p>
          <a:p>
            <a:pPr lvl="2"/>
            <a:r>
              <a:rPr kumimoji="1" lang="en-US" altLang="ja-JP"/>
              <a:t>Lv3</a:t>
            </a:r>
          </a:p>
          <a:p>
            <a:pPr lvl="3"/>
            <a:r>
              <a:rPr kumimoji="1" lang="en-US" altLang="ja-JP"/>
              <a:t>Lv4</a:t>
            </a:r>
          </a:p>
        </p:txBody>
      </p:sp>
    </p:spTree>
    <p:extLst>
      <p:ext uri="{BB962C8B-B14F-4D97-AF65-F5344CB8AC3E}">
        <p14:creationId xmlns:p14="http://schemas.microsoft.com/office/powerpoint/2010/main" val="20781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・ベー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72808" cy="393138"/>
          </a:xfrm>
        </p:spPr>
        <p:txBody>
          <a:bodyPr anchor="ctr">
            <a:noAutofit/>
          </a:bodyPr>
          <a:lstStyle>
            <a:lvl1pPr algn="l">
              <a:defRPr sz="1400" b="0" spc="170" baseline="0">
                <a:solidFill>
                  <a:srgbClr val="646464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82704"/>
            <a:ext cx="8229600" cy="5238584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None/>
              <a:defRPr sz="2400">
                <a:solidFill>
                  <a:srgbClr val="007B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  <a:lvl2pPr marL="914400" indent="-45720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Char char="n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2pPr>
            <a:lvl3pPr marL="1257300" indent="-342900" algn="just">
              <a:lnSpc>
                <a:spcPct val="150000"/>
              </a:lnSpc>
              <a:buClr>
                <a:srgbClr val="007BFF"/>
              </a:buClr>
              <a:buFontTx/>
              <a:buChar char="└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3pPr>
            <a:lvl4pPr marL="1714500" indent="-342900" algn="just">
              <a:lnSpc>
                <a:spcPct val="150000"/>
              </a:lnSpc>
              <a:buClr>
                <a:srgbClr val="007BFF"/>
              </a:buClr>
              <a:buFont typeface="Arial" panose="020B0604020202020204" pitchFamily="34" charset="0"/>
              <a:buChar char="•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4pPr>
            <a:lvl5pPr marL="2171700" indent="-342900" algn="just">
              <a:lnSpc>
                <a:spcPct val="150000"/>
              </a:lnSpc>
              <a:buClr>
                <a:srgbClr val="007BFF"/>
              </a:buClr>
              <a:buFont typeface="Wingdings" panose="05000000000000000000" pitchFamily="2" charset="2"/>
              <a:buChar char="l"/>
              <a:defRPr sz="1800">
                <a:solidFill>
                  <a:srgbClr val="333333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234000" y="404664"/>
            <a:ext cx="8910000" cy="1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4283968" y="44624"/>
            <a:ext cx="4716016" cy="393138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400" b="0" spc="170" baseline="0">
                <a:solidFill>
                  <a:srgbClr val="007BFF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550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9045"/>
            <a:ext cx="9144000" cy="260647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79512" y="6545112"/>
            <a:ext cx="3419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Copyright ©  </a:t>
            </a:r>
            <a:r>
              <a:rPr lang="en-US" altLang="ja-JP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Asial</a:t>
            </a:r>
            <a:r>
              <a:rPr lang="en-US" altLang="ja-JP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Corporation. All Rights Reserved.</a:t>
            </a:r>
            <a:endParaRPr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3543300" y="6557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defRPr>
            </a:lvl1pPr>
          </a:lstStyle>
          <a:p>
            <a:fld id="{9E0D9298-421E-4926-815D-31B4285E3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49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9" r:id="rId3"/>
    <p:sldLayoutId id="2147483677" r:id="rId4"/>
    <p:sldLayoutId id="2147483673" r:id="rId5"/>
    <p:sldLayoutId id="2147483674" r:id="rId6"/>
    <p:sldLayoutId id="2147483678" r:id="rId7"/>
    <p:sldLayoutId id="2147483680" r:id="rId8"/>
    <p:sldLayoutId id="2147483667" r:id="rId9"/>
    <p:sldLayoutId id="214748368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kern="1200">
          <a:solidFill>
            <a:srgbClr val="333333"/>
          </a:solidFill>
          <a:latin typeface="UD デジタル 教科書体 N-B" panose="02020700000000000000" pitchFamily="17" charset="-128"/>
          <a:ea typeface="UD デジタル 教科書体 N-B" panose="02020700000000000000" pitchFamily="17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rgbClr val="333333"/>
          </a:solidFill>
          <a:latin typeface="UD デジタル 教科書体 N-R" panose="02020400000000000000" pitchFamily="17" charset="-128"/>
          <a:ea typeface="UD デジタル 教科書体 N-R" panose="02020400000000000000" pitchFamily="1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633492"/>
            <a:ext cx="8640960" cy="208354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4200"/>
              </a:spcAft>
            </a:pPr>
            <a:r>
              <a:rPr lang="ja-JP" altLang="en-US" sz="3200" dirty="0">
                <a:solidFill>
                  <a:schemeClr val="accent1"/>
                </a:solidFill>
              </a:rPr>
              <a:t>地図アプリ編</a:t>
            </a:r>
            <a:br>
              <a:rPr lang="en-US" altLang="ja-JP" sz="3600" dirty="0">
                <a:solidFill>
                  <a:schemeClr val="accent1"/>
                </a:solidFill>
              </a:rPr>
            </a:br>
            <a:br>
              <a:rPr lang="en-US" altLang="ja-JP" sz="3600" dirty="0">
                <a:solidFill>
                  <a:schemeClr val="accent1"/>
                </a:solidFill>
              </a:rPr>
            </a:br>
            <a:r>
              <a:rPr lang="ja-JP" altLang="en-US" sz="2000" dirty="0"/>
              <a:t>　～オリジナルの地図を作ろう</a:t>
            </a:r>
            <a:r>
              <a:rPr lang="ja-JP" altLang="en-US" sz="2000" b="0" dirty="0"/>
              <a:t>～</a:t>
            </a:r>
            <a:endParaRPr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xfrm>
            <a:off x="900116" y="5037144"/>
            <a:ext cx="7380287" cy="104912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ja-JP" altLang="en-US" sz="2400" b="0" dirty="0">
                <a:solidFill>
                  <a:schemeClr val="tx1"/>
                </a:solidFill>
              </a:rPr>
              <a:t>アシアル株式会社</a:t>
            </a:r>
            <a:endParaRPr lang="en-US" altLang="ja-JP" sz="2400" b="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ja-JP" altLang="en-US" sz="2400" b="0">
                <a:solidFill>
                  <a:schemeClr val="tx1"/>
                </a:solidFill>
              </a:rPr>
              <a:t>アシアル情報教育研究所</a:t>
            </a:r>
            <a:endParaRPr lang="en-US" altLang="ja-JP" sz="2400" b="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ja-JP" altLang="en-US" sz="2400" b="0" dirty="0">
                <a:solidFill>
                  <a:schemeClr val="tx1"/>
                </a:solidFill>
              </a:rPr>
              <a:t>岡本 雄樹</a:t>
            </a:r>
            <a:endParaRPr lang="en-US" altLang="ja-JP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5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実習：地図アプリの初期設定</a:t>
            </a:r>
            <a:br>
              <a:rPr lang="en-US" altLang="ja-JP" dirty="0"/>
            </a:br>
            <a:endParaRPr kumimoji="1"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0D9298-421E-4926-815D-31B4285E352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6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CF0BF-ED6F-469B-A41C-BE3F04E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4BF9BA-11B6-46F1-8295-D1566A59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0" y="782704"/>
            <a:ext cx="5366700" cy="5526616"/>
          </a:xfrm>
        </p:spPr>
        <p:txBody>
          <a:bodyPr/>
          <a:lstStyle/>
          <a:p>
            <a:r>
              <a:rPr lang="ja-JP" altLang="en-US" dirty="0"/>
              <a:t>起動画面</a:t>
            </a:r>
            <a:endParaRPr lang="en-US" altLang="ja-JP" dirty="0"/>
          </a:p>
          <a:p>
            <a:pPr lvl="1"/>
            <a:r>
              <a:rPr lang="ja-JP" altLang="en-US" dirty="0"/>
              <a:t>マーカー（ピン）</a:t>
            </a:r>
            <a:endParaRPr lang="en-US" altLang="ja-JP" dirty="0"/>
          </a:p>
          <a:p>
            <a:pPr lvl="2"/>
            <a:r>
              <a:rPr lang="ja-JP" altLang="en-US" dirty="0"/>
              <a:t>タップすると吹き出しが出ます。</a:t>
            </a:r>
            <a:endParaRPr lang="en-US" altLang="ja-JP" dirty="0"/>
          </a:p>
          <a:p>
            <a:pPr lvl="2"/>
            <a:r>
              <a:rPr lang="ja-JP" altLang="en-US" dirty="0"/>
              <a:t>吹き出しは閉じられます。</a:t>
            </a:r>
            <a:endParaRPr lang="en-US" altLang="ja-JP" dirty="0"/>
          </a:p>
          <a:p>
            <a:pPr lvl="2"/>
            <a:r>
              <a:rPr lang="ja-JP" altLang="en-US" dirty="0"/>
              <a:t>別のマーカーをタップすると別の吹き出しが表示されます。</a:t>
            </a:r>
            <a:endParaRPr lang="en-US" altLang="ja-JP" dirty="0"/>
          </a:p>
          <a:p>
            <a:pPr lvl="1"/>
            <a:r>
              <a:rPr lang="ja-JP" altLang="en-US" dirty="0"/>
              <a:t>「＋」「</a:t>
            </a:r>
            <a:r>
              <a:rPr lang="en-US" altLang="ja-JP" dirty="0"/>
              <a:t>-</a:t>
            </a:r>
            <a:r>
              <a:rPr lang="ja-JP" altLang="en-US" dirty="0"/>
              <a:t>」</a:t>
            </a:r>
            <a:endParaRPr lang="en-US" altLang="ja-JP" dirty="0"/>
          </a:p>
          <a:p>
            <a:pPr lvl="2"/>
            <a:r>
              <a:rPr lang="ja-JP" altLang="en-US" dirty="0"/>
              <a:t>地図を拡大・縮小します。</a:t>
            </a:r>
            <a:endParaRPr lang="en-US" altLang="ja-JP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C809A9E-4999-4F3A-B222-E7F31250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アプリ紹介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91DAE-319B-4D48-BB57-48B77A6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9" name="図 8" descr="マップ&#10;&#10;自動的に生成された説明">
            <a:extLst>
              <a:ext uri="{FF2B5EF4-FFF2-40B4-BE49-F238E27FC236}">
                <a16:creationId xmlns:a16="http://schemas.microsoft.com/office/drawing/2014/main" id="{F49B29F8-A63C-97AF-8E24-1004E0CF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40" y="1268760"/>
            <a:ext cx="2880959" cy="20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CF0BF-ED6F-469B-A41C-BE3F04E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4BF9BA-11B6-46F1-8295-D1566A59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0" y="782704"/>
            <a:ext cx="4716016" cy="5526616"/>
          </a:xfrm>
        </p:spPr>
        <p:txBody>
          <a:bodyPr/>
          <a:lstStyle/>
          <a:p>
            <a:r>
              <a:rPr lang="ja-JP" altLang="en-US" dirty="0"/>
              <a:t>カスタマイズ①</a:t>
            </a:r>
            <a:endParaRPr lang="en-US" altLang="ja-JP" dirty="0"/>
          </a:p>
          <a:p>
            <a:pPr lvl="1"/>
            <a:r>
              <a:rPr lang="ja-JP" altLang="en-US" dirty="0"/>
              <a:t>中心値の位置情報を、東京駅に変更してみましょう。</a:t>
            </a:r>
            <a:endParaRPr lang="en-US" altLang="ja-JP" dirty="0"/>
          </a:p>
          <a:p>
            <a:pPr lvl="2"/>
            <a:r>
              <a:rPr lang="ja-JP" altLang="en-US" dirty="0"/>
              <a:t>ソースコード中に記載されている東京駅のマーカーの緯度経度をコピペするとスムーズに変更できます。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C809A9E-4999-4F3A-B222-E7F31250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アプリ紹介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91DAE-319B-4D48-BB57-48B77A6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C62988E8-9F0D-4BB2-4386-AB5EB1C1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10" y="1340768"/>
            <a:ext cx="3593606" cy="230547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6A1057-6BA9-CAC6-5E49-9DF49DC04154}"/>
              </a:ext>
            </a:extLst>
          </p:cNvPr>
          <p:cNvSpPr/>
          <p:nvPr/>
        </p:nvSpPr>
        <p:spPr>
          <a:xfrm>
            <a:off x="398933" y="5301208"/>
            <a:ext cx="8346134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let map =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MonacakomiRegular"/>
              </a:rPr>
              <a:t>L.map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('map').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MonacakomiRegular"/>
              </a:rPr>
              <a:t>setView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([35.6252318250572,139.24357759757], 13);</a:t>
            </a:r>
          </a:p>
        </p:txBody>
      </p:sp>
    </p:spTree>
    <p:extLst>
      <p:ext uri="{BB962C8B-B14F-4D97-AF65-F5344CB8AC3E}">
        <p14:creationId xmlns:p14="http://schemas.microsoft.com/office/powerpoint/2010/main" val="133365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CF0BF-ED6F-469B-A41C-BE3F04E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4BF9BA-11B6-46F1-8295-D1566A59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0" y="782704"/>
            <a:ext cx="4716016" cy="5526616"/>
          </a:xfrm>
        </p:spPr>
        <p:txBody>
          <a:bodyPr/>
          <a:lstStyle/>
          <a:p>
            <a:r>
              <a:rPr lang="ja-JP" altLang="en-US" dirty="0"/>
              <a:t>カスタマイズ②</a:t>
            </a:r>
            <a:endParaRPr lang="en-US" altLang="ja-JP" dirty="0"/>
          </a:p>
          <a:p>
            <a:pPr lvl="1"/>
            <a:r>
              <a:rPr lang="ja-JP" altLang="en-US" dirty="0"/>
              <a:t>ズームレベルを変更して広域で表示してみましょう。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C809A9E-4999-4F3A-B222-E7F31250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アプリ紹介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91DAE-319B-4D48-BB57-48B77A6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6A1057-6BA9-CAC6-5E49-9DF49DC04154}"/>
              </a:ext>
            </a:extLst>
          </p:cNvPr>
          <p:cNvSpPr/>
          <p:nvPr/>
        </p:nvSpPr>
        <p:spPr>
          <a:xfrm>
            <a:off x="398933" y="5301208"/>
            <a:ext cx="8346134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let map =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MonacakomiRegular"/>
              </a:rPr>
              <a:t>L.map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('map').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MonacakomiRegular"/>
              </a:rPr>
              <a:t>setView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MonacakomiRegular"/>
              </a:rPr>
              <a:t>([35.6252318250572,139.24357759757], 8);</a:t>
            </a:r>
          </a:p>
        </p:txBody>
      </p:sp>
      <p:pic>
        <p:nvPicPr>
          <p:cNvPr id="5" name="図 4" descr="グラフ, マップ&#10;&#10;自動的に生成された説明">
            <a:extLst>
              <a:ext uri="{FF2B5EF4-FFF2-40B4-BE49-F238E27FC236}">
                <a16:creationId xmlns:a16="http://schemas.microsoft.com/office/drawing/2014/main" id="{E68A8A47-1485-DCA9-B417-EFC505187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76" y="1268760"/>
            <a:ext cx="2910632" cy="34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CF0BF-ED6F-469B-A41C-BE3F04E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4BF9BA-11B6-46F1-8295-D1566A59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0" y="782704"/>
            <a:ext cx="4716016" cy="5526616"/>
          </a:xfrm>
        </p:spPr>
        <p:txBody>
          <a:bodyPr/>
          <a:lstStyle/>
          <a:p>
            <a:r>
              <a:rPr lang="ja-JP" altLang="en-US" dirty="0"/>
              <a:t>カスタマイズ③</a:t>
            </a:r>
            <a:endParaRPr lang="en-US" altLang="ja-JP" dirty="0"/>
          </a:p>
          <a:p>
            <a:pPr lvl="1"/>
            <a:r>
              <a:rPr lang="ja-JP" altLang="en-US" dirty="0"/>
              <a:t>タイルを変更してみよう。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C809A9E-4999-4F3A-B222-E7F31250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アプリ紹介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91DAE-319B-4D48-BB57-48B77A6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6A1057-6BA9-CAC6-5E49-9DF49DC04154}"/>
              </a:ext>
            </a:extLst>
          </p:cNvPr>
          <p:cNvSpPr/>
          <p:nvPr/>
        </p:nvSpPr>
        <p:spPr>
          <a:xfrm>
            <a:off x="398933" y="4509120"/>
            <a:ext cx="8346134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L.tileLayer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('https://cyberjapandata.gsi.go.jp/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xyz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/std/{z}/{x}/{y}.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png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', {</a:t>
            </a: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  attribution: "&lt;a 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href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='https://maps.gsi.go.jp/development/ichiran.html' target='_blank'&gt;</a:t>
            </a:r>
            <a:r>
              <a:rPr lang="ja-JP" altLang="en-US" sz="1200" b="0" dirty="0">
                <a:solidFill>
                  <a:schemeClr val="tx1"/>
                </a:solidFill>
                <a:effectLst/>
                <a:latin typeface="MonacakomiRegular"/>
              </a:rPr>
              <a:t>地理院タイル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&lt;/a&gt;"</a:t>
            </a: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}).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addTo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(map);</a:t>
            </a:r>
          </a:p>
          <a:p>
            <a:endParaRPr lang="en-US" altLang="ja-JP" sz="1200" b="0" dirty="0">
              <a:solidFill>
                <a:schemeClr val="tx1"/>
              </a:solidFill>
              <a:effectLst/>
              <a:latin typeface="MonacakomiRegular"/>
            </a:endParaRP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/*</a:t>
            </a:r>
          </a:p>
          <a:p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L.tileLayer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('https://tile.openstreetmap.org/{z}/{x}/{y}.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png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', {</a:t>
            </a: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    attribution: '&amp;copy; &lt;a 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href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="https://www.openstreetmap.org/copyright"&gt;OpenStreetMap&lt;/a&gt; contributors'</a:t>
            </a: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}).</a:t>
            </a:r>
            <a:r>
              <a:rPr lang="en-US" altLang="ja-JP" sz="1200" b="0" dirty="0" err="1">
                <a:solidFill>
                  <a:schemeClr val="tx1"/>
                </a:solidFill>
                <a:effectLst/>
                <a:latin typeface="MonacakomiRegular"/>
              </a:rPr>
              <a:t>addTo</a:t>
            </a:r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(map);</a:t>
            </a:r>
          </a:p>
          <a:p>
            <a:r>
              <a:rPr lang="en-US" altLang="ja-JP" sz="1200" b="0" dirty="0">
                <a:solidFill>
                  <a:schemeClr val="tx1"/>
                </a:solidFill>
                <a:effectLst/>
                <a:latin typeface="MonacakomiRegular"/>
              </a:rPr>
              <a:t>*/</a:t>
            </a:r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C2A592FA-EF43-CD62-662F-4BF77CC47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2489762" cy="30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CF0BF-ED6F-469B-A41C-BE3F04E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4BF9BA-11B6-46F1-8295-D1566A59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0" y="782704"/>
            <a:ext cx="8586472" cy="5526616"/>
          </a:xfrm>
        </p:spPr>
        <p:txBody>
          <a:bodyPr/>
          <a:lstStyle/>
          <a:p>
            <a:r>
              <a:rPr lang="ja-JP" altLang="en-US" sz="2400" dirty="0"/>
              <a:t>スポットの緯度経度を調べる方法</a:t>
            </a:r>
            <a:endParaRPr lang="en-US" altLang="ja-JP" sz="2400" dirty="0"/>
          </a:p>
          <a:p>
            <a:pPr lvl="1"/>
            <a:r>
              <a:rPr lang="ja-JP" altLang="en-US" sz="2000" dirty="0"/>
              <a:t>地理院地図にアクセス</a:t>
            </a:r>
            <a:endParaRPr lang="en-US" altLang="ja-JP" sz="2000" dirty="0"/>
          </a:p>
          <a:p>
            <a:pPr lvl="1"/>
            <a:r>
              <a:rPr lang="ja-JP" altLang="en-US" sz="2000" dirty="0"/>
              <a:t>スポットを検索して地図上から探す</a:t>
            </a:r>
            <a:endParaRPr lang="en-US" altLang="ja-JP" sz="2000" dirty="0"/>
          </a:p>
          <a:p>
            <a:pPr lvl="1"/>
            <a:r>
              <a:rPr lang="ja-JP" altLang="en-US" sz="2000" dirty="0"/>
              <a:t>検索結果をクリック</a:t>
            </a:r>
            <a:endParaRPr lang="en-US" altLang="ja-JP" sz="2000" dirty="0"/>
          </a:p>
          <a:p>
            <a:pPr lvl="1"/>
            <a:r>
              <a:rPr lang="ja-JP" altLang="en-US" sz="2000" dirty="0"/>
              <a:t>旗をクリックして緯度経度を表示（必要に応じてコピー）</a:t>
            </a: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BC809A9E-4999-4F3A-B222-E7F312500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アプリ紹介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91DAE-319B-4D48-BB57-48B77A6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9298-421E-4926-815D-31B4285E352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9B5F1E46-44D5-6A95-DAB8-1006B1F69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28" y="4185116"/>
            <a:ext cx="3608137" cy="2102162"/>
          </a:xfrm>
          <a:prstGeom prst="rect">
            <a:avLst/>
          </a:prstGeom>
        </p:spPr>
      </p:pic>
      <p:pic>
        <p:nvPicPr>
          <p:cNvPr id="8" name="図 7" descr="マップ&#10;&#10;自動的に生成された説明">
            <a:extLst>
              <a:ext uri="{FF2B5EF4-FFF2-40B4-BE49-F238E27FC236}">
                <a16:creationId xmlns:a16="http://schemas.microsoft.com/office/drawing/2014/main" id="{DED45E85-0C00-6877-CEC6-1D3EB83B9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6" y="4185116"/>
            <a:ext cx="3196087" cy="2109363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5D6987ED-A210-DE0A-D60A-100FD57A8BB6}"/>
              </a:ext>
            </a:extLst>
          </p:cNvPr>
          <p:cNvSpPr/>
          <p:nvPr/>
        </p:nvSpPr>
        <p:spPr>
          <a:xfrm>
            <a:off x="4120271" y="4876157"/>
            <a:ext cx="504056" cy="72008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500589"/>
      </p:ext>
    </p:extLst>
  </p:cSld>
  <p:clrMapOvr>
    <a:masterClrMapping/>
  </p:clrMapOvr>
</p:sld>
</file>

<file path=ppt/theme/theme1.xml><?xml version="1.0" encoding="utf-8"?>
<a:theme xmlns:a="http://schemas.openxmlformats.org/drawingml/2006/main" name="2020岡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画面に合わせる (4:3)</PresentationFormat>
  <Paragraphs>48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Monacakomi</vt:lpstr>
      <vt:lpstr>MonacakomiRegular</vt:lpstr>
      <vt:lpstr>UD デジタル 教科書体 N-B</vt:lpstr>
      <vt:lpstr>UD デジタル 教科書体 NK-B</vt:lpstr>
      <vt:lpstr>UD デジタル 教科書体 N-R</vt:lpstr>
      <vt:lpstr>Arial</vt:lpstr>
      <vt:lpstr>Calibri</vt:lpstr>
      <vt:lpstr>Century Gothic</vt:lpstr>
      <vt:lpstr>Wingdings</vt:lpstr>
      <vt:lpstr>2020岡本</vt:lpstr>
      <vt:lpstr>地図アプリ編  　～オリジナルの地図を作ろう～</vt:lpstr>
      <vt:lpstr>実習：地図アプリの初期設定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2019-04-01T02:19:52Z</dcterms:created>
  <dcterms:modified xsi:type="dcterms:W3CDTF">2022-12-26T13:12:48Z</dcterms:modified>
</cp:coreProperties>
</file>