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61" r:id="rId4"/>
    <p:sldId id="263" r:id="rId5"/>
    <p:sldId id="266" r:id="rId6"/>
    <p:sldId id="269" r:id="rId7"/>
    <p:sldId id="270" r:id="rId8"/>
    <p:sldId id="272" r:id="rId9"/>
    <p:sldId id="258" r:id="rId10"/>
    <p:sldId id="257" r:id="rId11"/>
    <p:sldId id="259" r:id="rId12"/>
    <p:sldId id="273" r:id="rId13"/>
    <p:sldId id="275" r:id="rId14"/>
    <p:sldId id="274" r:id="rId15"/>
    <p:sldId id="277" r:id="rId16"/>
  </p:sldIdLst>
  <p:sldSz cx="6858000" cy="9906000" type="A4"/>
  <p:notesSz cx="6858000"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60" autoAdjust="0"/>
    <p:restoredTop sz="94660"/>
  </p:normalViewPr>
  <p:slideViewPr>
    <p:cSldViewPr snapToGrid="0">
      <p:cViewPr varScale="1">
        <p:scale>
          <a:sx n="117" d="100"/>
          <a:sy n="117" d="100"/>
        </p:scale>
        <p:origin x="75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876EB8B-730E-48F8-A319-050F7B496244}" type="datetimeFigureOut">
              <a:rPr kumimoji="1" lang="ja-JP" altLang="en-US" smtClean="0"/>
              <a:t>2022/4/27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4056414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76EB8B-730E-48F8-A319-050F7B496244}" type="datetimeFigureOut">
              <a:rPr kumimoji="1" lang="ja-JP" altLang="en-US" smtClean="0"/>
              <a:t>2022/4/27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454482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76EB8B-730E-48F8-A319-050F7B496244}" type="datetimeFigureOut">
              <a:rPr kumimoji="1" lang="ja-JP" altLang="en-US" smtClean="0"/>
              <a:t>2022/4/27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2996966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76EB8B-730E-48F8-A319-050F7B496244}" type="datetimeFigureOut">
              <a:rPr kumimoji="1" lang="ja-JP" altLang="en-US" smtClean="0"/>
              <a:t>2022/4/27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1711112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876EB8B-730E-48F8-A319-050F7B496244}" type="datetimeFigureOut">
              <a:rPr kumimoji="1" lang="ja-JP" altLang="en-US" smtClean="0"/>
              <a:t>2022/4/27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3958932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876EB8B-730E-48F8-A319-050F7B496244}" type="datetimeFigureOut">
              <a:rPr kumimoji="1" lang="ja-JP" altLang="en-US" smtClean="0"/>
              <a:t>2022/4/27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269593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876EB8B-730E-48F8-A319-050F7B496244}" type="datetimeFigureOut">
              <a:rPr kumimoji="1" lang="ja-JP" altLang="en-US" smtClean="0"/>
              <a:t>2022/4/27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2633835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876EB8B-730E-48F8-A319-050F7B496244}" type="datetimeFigureOut">
              <a:rPr kumimoji="1" lang="ja-JP" altLang="en-US" smtClean="0"/>
              <a:t>2022/4/27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165021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76EB8B-730E-48F8-A319-050F7B496244}" type="datetimeFigureOut">
              <a:rPr kumimoji="1" lang="ja-JP" altLang="en-US" smtClean="0"/>
              <a:t>2022/4/27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3458582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876EB8B-730E-48F8-A319-050F7B496244}" type="datetimeFigureOut">
              <a:rPr kumimoji="1" lang="ja-JP" altLang="en-US" smtClean="0"/>
              <a:t>2022/4/27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4277481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876EB8B-730E-48F8-A319-050F7B496244}" type="datetimeFigureOut">
              <a:rPr kumimoji="1" lang="ja-JP" altLang="en-US" smtClean="0"/>
              <a:t>2022/4/27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3656830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876EB8B-730E-48F8-A319-050F7B496244}" type="datetimeFigureOut">
              <a:rPr kumimoji="1" lang="ja-JP" altLang="en-US" smtClean="0"/>
              <a:t>2022/4/27</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2553510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FF3F7E-B98E-4B72-B4E0-D992ED3E48A9}"/>
              </a:ext>
            </a:extLst>
          </p:cNvPr>
          <p:cNvSpPr>
            <a:spLocks noGrp="1"/>
          </p:cNvSpPr>
          <p:nvPr>
            <p:ph type="ctrTitle"/>
          </p:nvPr>
        </p:nvSpPr>
        <p:spPr>
          <a:xfrm>
            <a:off x="114301" y="649705"/>
            <a:ext cx="6640829" cy="1212246"/>
          </a:xfrm>
        </p:spPr>
        <p:style>
          <a:lnRef idx="2">
            <a:schemeClr val="dk1"/>
          </a:lnRef>
          <a:fillRef idx="1">
            <a:schemeClr val="lt1"/>
          </a:fillRef>
          <a:effectRef idx="0">
            <a:schemeClr val="dk1"/>
          </a:effectRef>
          <a:fontRef idx="minor">
            <a:schemeClr val="dk1"/>
          </a:fontRef>
        </p:style>
        <p:txBody>
          <a:bodyPr>
            <a:normAutofit/>
          </a:bodyPr>
          <a:lstStyle/>
          <a:p>
            <a:r>
              <a:rPr lang="ja-JP" altLang="en-US" sz="4000"/>
              <a:t>アプリ</a:t>
            </a:r>
            <a:br>
              <a:rPr lang="en-US" altLang="ja-JP" sz="4000"/>
            </a:br>
            <a:r>
              <a:rPr lang="ja-JP" altLang="en-US" sz="4000"/>
              <a:t>プログラミングシート</a:t>
            </a:r>
          </a:p>
        </p:txBody>
      </p:sp>
      <p:sp>
        <p:nvSpPr>
          <p:cNvPr id="5" name="字幕 4">
            <a:extLst>
              <a:ext uri="{FF2B5EF4-FFF2-40B4-BE49-F238E27FC236}">
                <a16:creationId xmlns:a16="http://schemas.microsoft.com/office/drawing/2014/main" id="{13A46BEA-C938-4ADA-A3CF-6AE556751F17}"/>
              </a:ext>
            </a:extLst>
          </p:cNvPr>
          <p:cNvSpPr>
            <a:spLocks noGrp="1"/>
          </p:cNvSpPr>
          <p:nvPr>
            <p:ph type="subTitle" idx="1"/>
          </p:nvPr>
        </p:nvSpPr>
        <p:spPr>
          <a:xfrm>
            <a:off x="754123" y="4621774"/>
            <a:ext cx="5143500" cy="662451"/>
          </a:xfrm>
        </p:spPr>
        <p:txBody>
          <a:bodyPr>
            <a:normAutofit/>
          </a:bodyPr>
          <a:lstStyle/>
          <a:p>
            <a:r>
              <a:rPr lang="ja-JP" altLang="en-US" sz="4000"/>
              <a:t>おみくじアプリ編</a:t>
            </a:r>
          </a:p>
        </p:txBody>
      </p:sp>
    </p:spTree>
    <p:extLst>
      <p:ext uri="{BB962C8B-B14F-4D97-AF65-F5344CB8AC3E}">
        <p14:creationId xmlns:p14="http://schemas.microsoft.com/office/powerpoint/2010/main" val="2551440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テキスト ボックス 72">
            <a:extLst>
              <a:ext uri="{FF2B5EF4-FFF2-40B4-BE49-F238E27FC236}">
                <a16:creationId xmlns:a16="http://schemas.microsoft.com/office/drawing/2014/main" id="{092272B1-815D-4961-913B-7F0D8F210920}"/>
              </a:ext>
            </a:extLst>
          </p:cNvPr>
          <p:cNvSpPr txBox="1"/>
          <p:nvPr/>
        </p:nvSpPr>
        <p:spPr>
          <a:xfrm>
            <a:off x="555171" y="166124"/>
            <a:ext cx="5760720" cy="400110"/>
          </a:xfrm>
          <a:prstGeom prst="rect">
            <a:avLst/>
          </a:prstGeom>
          <a:noFill/>
        </p:spPr>
        <p:txBody>
          <a:bodyPr wrap="square">
            <a:spAutoFit/>
          </a:bodyPr>
          <a:lstStyle/>
          <a:p>
            <a:pPr algn="ctr"/>
            <a:r>
              <a:rPr kumimoji="1" lang="ja-JP" altLang="en-US" sz="2000">
                <a:solidFill>
                  <a:schemeClr val="tx1"/>
                </a:solidFill>
                <a:latin typeface="UD デジタル 教科書体 N-B" panose="02020700000000000000" pitchFamily="17" charset="-128"/>
                <a:ea typeface="UD デジタル 教科書体 N-B" panose="02020700000000000000" pitchFamily="17" charset="-128"/>
              </a:rPr>
              <a:t>おみくじアプリのフローチャート</a:t>
            </a:r>
          </a:p>
        </p:txBody>
      </p:sp>
      <p:pic>
        <p:nvPicPr>
          <p:cNvPr id="10" name="図 9">
            <a:extLst>
              <a:ext uri="{FF2B5EF4-FFF2-40B4-BE49-F238E27FC236}">
                <a16:creationId xmlns:a16="http://schemas.microsoft.com/office/drawing/2014/main" id="{5AE6BD9C-44E3-473F-B7AA-4F31525E55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171" y="857249"/>
            <a:ext cx="4745492" cy="9004471"/>
          </a:xfrm>
          <a:prstGeom prst="rect">
            <a:avLst/>
          </a:prstGeom>
        </p:spPr>
      </p:pic>
    </p:spTree>
    <p:extLst>
      <p:ext uri="{BB962C8B-B14F-4D97-AF65-F5344CB8AC3E}">
        <p14:creationId xmlns:p14="http://schemas.microsoft.com/office/powerpoint/2010/main" val="227811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テキスト ボックス 60">
            <a:extLst>
              <a:ext uri="{FF2B5EF4-FFF2-40B4-BE49-F238E27FC236}">
                <a16:creationId xmlns:a16="http://schemas.microsoft.com/office/drawing/2014/main" id="{5364B177-53D7-4114-A650-2ECF41EEC4B4}"/>
              </a:ext>
            </a:extLst>
          </p:cNvPr>
          <p:cNvSpPr txBox="1"/>
          <p:nvPr/>
        </p:nvSpPr>
        <p:spPr>
          <a:xfrm>
            <a:off x="216152" y="166124"/>
            <a:ext cx="6452176" cy="400110"/>
          </a:xfrm>
          <a:prstGeom prst="rect">
            <a:avLst/>
          </a:prstGeom>
          <a:noFill/>
        </p:spPr>
        <p:txBody>
          <a:bodyPr wrap="square">
            <a:spAutoFit/>
          </a:bodyPr>
          <a:lstStyle/>
          <a:p>
            <a:pPr algn="ctr"/>
            <a:r>
              <a:rPr kumimoji="1" lang="ja-JP" altLang="en-US" sz="2000">
                <a:solidFill>
                  <a:schemeClr val="tx1"/>
                </a:solidFill>
                <a:latin typeface="UD デジタル 教科書体 N-B" panose="02020700000000000000" pitchFamily="17" charset="-128"/>
                <a:ea typeface="UD デジタル 教科書体 N-B" panose="02020700000000000000" pitchFamily="17" charset="-128"/>
              </a:rPr>
              <a:t>カスタマイズ① </a:t>
            </a:r>
            <a:r>
              <a:rPr kumimoji="1" lang="ja-JP" altLang="en-US" sz="2000">
                <a:latin typeface="UD デジタル 教科書体 N-B" panose="02020700000000000000" pitchFamily="17" charset="-128"/>
                <a:ea typeface="UD デジタル 教科書体 N-B" panose="02020700000000000000" pitchFamily="17" charset="-128"/>
              </a:rPr>
              <a:t>おみくじの結果を追加してみよう</a:t>
            </a:r>
            <a:endParaRPr kumimoji="1" lang="ja-JP" altLang="en-US" sz="200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18" name="図 17" descr="写真 copy.PNG">
            <a:extLst>
              <a:ext uri="{FF2B5EF4-FFF2-40B4-BE49-F238E27FC236}">
                <a16:creationId xmlns:a16="http://schemas.microsoft.com/office/drawing/2014/main" id="{853EAF78-4936-498D-B5A3-359910AC74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7790" y="1510246"/>
            <a:ext cx="499567" cy="749350"/>
          </a:xfrm>
          <a:prstGeom prst="rect">
            <a:avLst/>
          </a:prstGeom>
        </p:spPr>
      </p:pic>
      <p:pic>
        <p:nvPicPr>
          <p:cNvPr id="19" name="図 18" descr="写真.PNG">
            <a:extLst>
              <a:ext uri="{FF2B5EF4-FFF2-40B4-BE49-F238E27FC236}">
                <a16:creationId xmlns:a16="http://schemas.microsoft.com/office/drawing/2014/main" id="{AB9B83AA-F5EE-45EF-9777-95F4B34EC7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8272" y="860776"/>
            <a:ext cx="451468" cy="677203"/>
          </a:xfrm>
          <a:prstGeom prst="rect">
            <a:avLst/>
          </a:prstGeom>
        </p:spPr>
      </p:pic>
      <p:pic>
        <p:nvPicPr>
          <p:cNvPr id="20" name="図 19" descr="写真 copy.PNG">
            <a:extLst>
              <a:ext uri="{FF2B5EF4-FFF2-40B4-BE49-F238E27FC236}">
                <a16:creationId xmlns:a16="http://schemas.microsoft.com/office/drawing/2014/main" id="{DD0D1E9D-5652-4AA3-83E4-5537BB0765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092" y="1199378"/>
            <a:ext cx="1093413" cy="1640120"/>
          </a:xfrm>
          <a:prstGeom prst="rect">
            <a:avLst/>
          </a:prstGeom>
        </p:spPr>
      </p:pic>
      <p:pic>
        <p:nvPicPr>
          <p:cNvPr id="21" name="図 20">
            <a:extLst>
              <a:ext uri="{FF2B5EF4-FFF2-40B4-BE49-F238E27FC236}">
                <a16:creationId xmlns:a16="http://schemas.microsoft.com/office/drawing/2014/main" id="{C434F8B2-61B6-4768-957B-313932043C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4515" y="2102302"/>
            <a:ext cx="480689" cy="768480"/>
          </a:xfrm>
          <a:prstGeom prst="rect">
            <a:avLst/>
          </a:prstGeom>
        </p:spPr>
      </p:pic>
      <p:sp>
        <p:nvSpPr>
          <p:cNvPr id="22" name="右矢印 13">
            <a:extLst>
              <a:ext uri="{FF2B5EF4-FFF2-40B4-BE49-F238E27FC236}">
                <a16:creationId xmlns:a16="http://schemas.microsoft.com/office/drawing/2014/main" id="{CA38E435-D676-4C85-915A-819268FE01AB}"/>
              </a:ext>
            </a:extLst>
          </p:cNvPr>
          <p:cNvSpPr/>
          <p:nvPr/>
        </p:nvSpPr>
        <p:spPr>
          <a:xfrm rot="2700000">
            <a:off x="1523915" y="2176512"/>
            <a:ext cx="443340" cy="296676"/>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23" name="右矢印 14">
            <a:extLst>
              <a:ext uri="{FF2B5EF4-FFF2-40B4-BE49-F238E27FC236}">
                <a16:creationId xmlns:a16="http://schemas.microsoft.com/office/drawing/2014/main" id="{E8366029-FBBC-49F8-AC4B-68AD05295FCA}"/>
              </a:ext>
            </a:extLst>
          </p:cNvPr>
          <p:cNvSpPr/>
          <p:nvPr/>
        </p:nvSpPr>
        <p:spPr>
          <a:xfrm rot="18900000">
            <a:off x="1548405" y="1285236"/>
            <a:ext cx="443340" cy="2966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24" name="右矢印 15">
            <a:extLst>
              <a:ext uri="{FF2B5EF4-FFF2-40B4-BE49-F238E27FC236}">
                <a16:creationId xmlns:a16="http://schemas.microsoft.com/office/drawing/2014/main" id="{6EA08B5E-5FEA-4B55-970F-91622D754F68}"/>
              </a:ext>
            </a:extLst>
          </p:cNvPr>
          <p:cNvSpPr/>
          <p:nvPr/>
        </p:nvSpPr>
        <p:spPr>
          <a:xfrm>
            <a:off x="1834686" y="1711520"/>
            <a:ext cx="443340" cy="2966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94" name="テキスト ボックス 93">
            <a:extLst>
              <a:ext uri="{FF2B5EF4-FFF2-40B4-BE49-F238E27FC236}">
                <a16:creationId xmlns:a16="http://schemas.microsoft.com/office/drawing/2014/main" id="{32B2993E-336E-4117-B433-F538A03544FE}"/>
              </a:ext>
            </a:extLst>
          </p:cNvPr>
          <p:cNvSpPr txBox="1"/>
          <p:nvPr/>
        </p:nvSpPr>
        <p:spPr>
          <a:xfrm>
            <a:off x="3621409" y="1856049"/>
            <a:ext cx="3086381"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171450" indent="-171450">
              <a:buFont typeface="Arial" panose="020B0604020202020204" pitchFamily="34" charset="0"/>
              <a:buChar char="•"/>
            </a:pPr>
            <a:r>
              <a:rPr kumimoji="1" lang="ja-JP" altLang="en-US" sz="1400">
                <a:latin typeface="UD デジタル 教科書体 N-R" panose="02020400000000000000" pitchFamily="17" charset="-128"/>
                <a:ea typeface="UD デジタル 教科書体 N-R" panose="02020400000000000000" pitchFamily="17" charset="-128"/>
              </a:rPr>
              <a:t>乱数</a:t>
            </a:r>
            <a:r>
              <a:rPr kumimoji="1" lang="ja-JP" altLang="en-US" sz="1400" dirty="0">
                <a:latin typeface="UD デジタル 教科書体 N-R" panose="02020400000000000000" pitchFamily="17" charset="-128"/>
                <a:ea typeface="UD デジタル 教科書体 N-R" panose="02020400000000000000" pitchFamily="17" charset="-128"/>
              </a:rPr>
              <a:t>の範囲を</a:t>
            </a:r>
            <a:r>
              <a:rPr kumimoji="1" lang="en-US" altLang="ja-JP" sz="1400" dirty="0">
                <a:latin typeface="UD デジタル 教科書体 N-R" panose="02020400000000000000" pitchFamily="17" charset="-128"/>
                <a:ea typeface="UD デジタル 教科書体 N-R" panose="02020400000000000000" pitchFamily="17" charset="-128"/>
              </a:rPr>
              <a:t>1</a:t>
            </a:r>
            <a:r>
              <a:rPr kumimoji="1" lang="ja-JP" altLang="en-US" sz="1400" dirty="0">
                <a:latin typeface="UD デジタル 教科書体 N-R" panose="02020400000000000000" pitchFamily="17" charset="-128"/>
                <a:ea typeface="UD デジタル 教科書体 N-R" panose="02020400000000000000" pitchFamily="17" charset="-128"/>
              </a:rPr>
              <a:t>大きくする</a:t>
            </a:r>
            <a:endParaRPr kumimoji="1" lang="en-US" altLang="ja-JP" sz="1400" dirty="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ja-JP" altLang="en-US" sz="1400" dirty="0">
                <a:latin typeface="UD デジタル 教科書体 N-R" panose="02020400000000000000" pitchFamily="17" charset="-128"/>
                <a:ea typeface="UD デジタル 教科書体 N-R" panose="02020400000000000000" pitchFamily="17" charset="-128"/>
              </a:rPr>
              <a:t>乱数の結果</a:t>
            </a:r>
            <a:r>
              <a:rPr kumimoji="1" lang="ja-JP" altLang="en-US" sz="1400">
                <a:latin typeface="UD デジタル 教科書体 N-R" panose="02020400000000000000" pitchFamily="17" charset="-128"/>
                <a:ea typeface="UD デジタル 教科書体 N-R" panose="02020400000000000000" pitchFamily="17" charset="-128"/>
              </a:rPr>
              <a:t>によって</a:t>
            </a:r>
            <a:r>
              <a:rPr kumimoji="1" lang="en-US" altLang="ja-JP" sz="1400">
                <a:latin typeface="UD デジタル 教科書体 N-R" panose="02020400000000000000" pitchFamily="17" charset="-128"/>
                <a:ea typeface="UD デジタル 教科書体 N-R" panose="02020400000000000000" pitchFamily="17" charset="-128"/>
              </a:rPr>
              <a:t>『daikyo.png』</a:t>
            </a:r>
            <a:r>
              <a:rPr kumimoji="1" lang="ja-JP" altLang="en-US" sz="1400">
                <a:latin typeface="UD デジタル 教科書体 N-R" panose="02020400000000000000" pitchFamily="17" charset="-128"/>
                <a:ea typeface="UD デジタル 教科書体 N-R" panose="02020400000000000000" pitchFamily="17" charset="-128"/>
              </a:rPr>
              <a:t>が</a:t>
            </a:r>
            <a:r>
              <a:rPr kumimoji="1" lang="ja-JP" altLang="en-US" sz="1400" dirty="0">
                <a:latin typeface="UD デジタル 教科書体 N-R" panose="02020400000000000000" pitchFamily="17" charset="-128"/>
                <a:ea typeface="UD デジタル 教科書体 N-R" panose="02020400000000000000" pitchFamily="17" charset="-128"/>
              </a:rPr>
              <a:t>選ばれるようにする</a:t>
            </a:r>
            <a:endParaRPr kumimoji="1" lang="en-US" altLang="ja-JP" sz="1400" dirty="0">
              <a:latin typeface="UD デジタル 教科書体 N-R" panose="02020400000000000000" pitchFamily="17" charset="-128"/>
              <a:ea typeface="UD デジタル 教科書体 N-R" panose="02020400000000000000" pitchFamily="17" charset="-128"/>
            </a:endParaRPr>
          </a:p>
        </p:txBody>
      </p:sp>
      <p:cxnSp>
        <p:nvCxnSpPr>
          <p:cNvPr id="96" name="直線コネクタ 95">
            <a:extLst>
              <a:ext uri="{FF2B5EF4-FFF2-40B4-BE49-F238E27FC236}">
                <a16:creationId xmlns:a16="http://schemas.microsoft.com/office/drawing/2014/main" id="{72C7F446-AD4C-4FB8-8E59-B4D5333FE2CD}"/>
              </a:ext>
            </a:extLst>
          </p:cNvPr>
          <p:cNvCxnSpPr/>
          <p:nvPr/>
        </p:nvCxnSpPr>
        <p:spPr>
          <a:xfrm>
            <a:off x="-9818" y="3118618"/>
            <a:ext cx="6858000" cy="37549"/>
          </a:xfrm>
          <a:prstGeom prst="line">
            <a:avLst/>
          </a:prstGeom>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B962BAD7-4D90-4CE0-B0D3-E5D5F46CD8C4}"/>
              </a:ext>
            </a:extLst>
          </p:cNvPr>
          <p:cNvSpPr txBox="1"/>
          <p:nvPr/>
        </p:nvSpPr>
        <p:spPr>
          <a:xfrm>
            <a:off x="217010" y="3840235"/>
            <a:ext cx="6640990" cy="5478423"/>
          </a:xfrm>
          <a:prstGeom prst="rect">
            <a:avLst/>
          </a:prstGeom>
          <a:noFill/>
        </p:spPr>
        <p:txBody>
          <a:bodyPr wrap="square" rtlCol="0">
            <a:spAutoFit/>
          </a:bodyPr>
          <a:lstStyle/>
          <a:p>
            <a:r>
              <a:rPr lang="en-US" altLang="ja-JP" sz="1400" b="0">
                <a:solidFill>
                  <a:srgbClr val="383838"/>
                </a:solidFill>
                <a:effectLst/>
                <a:latin typeface="Monacakomi" panose="020B0509020204020204" pitchFamily="49" charset="-128"/>
                <a:ea typeface="Monacakomi" panose="020B0509020204020204" pitchFamily="49" charset="-128"/>
              </a:rPr>
              <a:t>&lt;</a:t>
            </a:r>
            <a:r>
              <a:rPr lang="en-US" altLang="ja-JP" sz="1400" b="0">
                <a:solidFill>
                  <a:srgbClr val="800000"/>
                </a:solidFill>
                <a:effectLst/>
                <a:latin typeface="Monacakomi" panose="020B0509020204020204" pitchFamily="49" charset="-128"/>
                <a:ea typeface="Monacakomi" panose="020B0509020204020204" pitchFamily="49" charset="-128"/>
              </a:rPr>
              <a:t>script</a:t>
            </a:r>
            <a:r>
              <a:rPr lang="en-US" altLang="ja-JP" sz="1400" b="0">
                <a:solidFill>
                  <a:srgbClr val="383838"/>
                </a:solidFill>
                <a:effectLst/>
                <a:latin typeface="Monacakomi" panose="020B0509020204020204" pitchFamily="49" charset="-128"/>
                <a:ea typeface="Monacakomi" panose="020B0509020204020204" pitchFamily="49" charset="-128"/>
              </a:rPr>
              <a:t>&gt;</a:t>
            </a:r>
            <a:endParaRPr lang="en-US" altLang="ja-JP" sz="1400" b="0">
              <a:solidFill>
                <a:srgbClr val="000000"/>
              </a:solidFill>
              <a:effectLst/>
              <a:latin typeface="Monacakomi" panose="020B0509020204020204" pitchFamily="49" charset="-128"/>
              <a:ea typeface="Monacakomi" panose="020B0509020204020204" pitchFamily="49" charset="-128"/>
            </a:endParaRPr>
          </a:p>
          <a:p>
            <a:r>
              <a:rPr lang="en-US" altLang="ja-JP" sz="1400" b="0">
                <a:solidFill>
                  <a:srgbClr val="0000FF"/>
                </a:solidFill>
                <a:effectLst/>
                <a:latin typeface="Monacakomi" panose="020B0509020204020204" pitchFamily="49" charset="-128"/>
                <a:ea typeface="Monacakomi" panose="020B0509020204020204" pitchFamily="49" charset="-128"/>
              </a:rPr>
              <a:t>function</a:t>
            </a:r>
            <a:r>
              <a:rPr lang="en-US" altLang="ja-JP" sz="1400" b="0">
                <a:solidFill>
                  <a:srgbClr val="000000"/>
                </a:solidFill>
                <a:effectLst/>
                <a:latin typeface="Monacakomi" panose="020B0509020204020204" pitchFamily="49" charset="-128"/>
                <a:ea typeface="Monacakomi" panose="020B0509020204020204" pitchFamily="49" charset="-128"/>
              </a:rPr>
              <a:t> play() {</a:t>
            </a:r>
          </a:p>
          <a:p>
            <a:r>
              <a:rPr lang="en-US" altLang="ja-JP" sz="1400" b="0">
                <a:solidFill>
                  <a:srgbClr val="008000"/>
                </a:solidFill>
                <a:effectLst/>
                <a:latin typeface="Monacakomi" panose="020B0509020204020204" pitchFamily="49" charset="-128"/>
                <a:ea typeface="Monacakomi" panose="020B0509020204020204" pitchFamily="49" charset="-128"/>
              </a:rPr>
              <a:t>    // 0</a:t>
            </a:r>
            <a:r>
              <a:rPr lang="ja-JP" altLang="en-US" sz="1400" b="0">
                <a:solidFill>
                  <a:srgbClr val="008000"/>
                </a:solidFill>
                <a:effectLst/>
                <a:latin typeface="Monacakomi" panose="020B0509020204020204" pitchFamily="49" charset="-128"/>
                <a:ea typeface="Monacakomi" panose="020B0509020204020204" pitchFamily="49" charset="-128"/>
              </a:rPr>
              <a:t>～</a:t>
            </a:r>
            <a:r>
              <a:rPr lang="en-US" altLang="ja-JP" sz="1400">
                <a:solidFill>
                  <a:srgbClr val="008000"/>
                </a:solidFill>
                <a:latin typeface="Monacakomi" panose="020B0509020204020204" pitchFamily="49" charset="-128"/>
                <a:ea typeface="Monacakomi" panose="020B0509020204020204" pitchFamily="49" charset="-128"/>
              </a:rPr>
              <a:t>5</a:t>
            </a:r>
            <a:r>
              <a:rPr lang="ja-JP" altLang="en-US" sz="1400" b="0">
                <a:solidFill>
                  <a:srgbClr val="008000"/>
                </a:solidFill>
                <a:effectLst/>
                <a:latin typeface="Monacakomi" panose="020B0509020204020204" pitchFamily="49" charset="-128"/>
                <a:ea typeface="Monacakomi" panose="020B0509020204020204" pitchFamily="49" charset="-128"/>
              </a:rPr>
              <a:t>の範囲のランダムな値を得る</a:t>
            </a:r>
            <a:endParaRPr lang="ja-JP" altLang="en-US" sz="1400" b="0">
              <a:solidFill>
                <a:srgbClr val="000000"/>
              </a:solidFill>
              <a:effectLst/>
              <a:latin typeface="Monacakomi" panose="020B0509020204020204" pitchFamily="49" charset="-128"/>
              <a:ea typeface="Monacakomi" panose="020B0509020204020204" pitchFamily="49" charset="-128"/>
            </a:endParaRPr>
          </a:p>
          <a:p>
            <a:r>
              <a:rPr lang="en-US" altLang="ja-JP" sz="1400" b="0">
                <a:solidFill>
                  <a:srgbClr val="0000FF"/>
                </a:solidFill>
                <a:effectLst/>
                <a:latin typeface="Monacakomi" panose="020B0509020204020204" pitchFamily="49" charset="-128"/>
                <a:ea typeface="Monacakomi" panose="020B0509020204020204" pitchFamily="49" charset="-128"/>
              </a:rPr>
              <a:t>    var</a:t>
            </a:r>
            <a:r>
              <a:rPr lang="en-US" altLang="ja-JP" sz="1400" b="0">
                <a:solidFill>
                  <a:srgbClr val="000000"/>
                </a:solidFill>
                <a:effectLst/>
                <a:latin typeface="Monacakomi" panose="020B0509020204020204" pitchFamily="49" charset="-128"/>
                <a:ea typeface="Monacakomi" panose="020B0509020204020204" pitchFamily="49" charset="-128"/>
              </a:rPr>
              <a:t> no = Math.floor(Math.random() * 6);</a:t>
            </a:r>
          </a:p>
          <a:p>
            <a:r>
              <a:rPr lang="en-US" altLang="ja-JP" sz="1400" b="0">
                <a:solidFill>
                  <a:srgbClr val="008000"/>
                </a:solidFill>
                <a:effectLst/>
                <a:latin typeface="Monacakomi" panose="020B0509020204020204" pitchFamily="49" charset="-128"/>
                <a:ea typeface="Monacakomi" panose="020B0509020204020204" pitchFamily="49" charset="-128"/>
              </a:rPr>
              <a:t>    // </a:t>
            </a:r>
            <a:r>
              <a:rPr lang="ja-JP" altLang="en-US" sz="1400" b="0">
                <a:solidFill>
                  <a:srgbClr val="008000"/>
                </a:solidFill>
                <a:effectLst/>
                <a:latin typeface="Monacakomi" panose="020B0509020204020204" pitchFamily="49" charset="-128"/>
                <a:ea typeface="Monacakomi" panose="020B0509020204020204" pitchFamily="49" charset="-128"/>
              </a:rPr>
              <a:t>ランダム値に応じて表示する画像を変える</a:t>
            </a:r>
            <a:endParaRPr lang="ja-JP" altLang="en-US" sz="1400" b="0">
              <a:solidFill>
                <a:srgbClr val="000000"/>
              </a:solidFill>
              <a:effectLst/>
              <a:latin typeface="Monacakomi" panose="020B0509020204020204" pitchFamily="49" charset="-128"/>
              <a:ea typeface="Monacakomi" panose="020B0509020204020204" pitchFamily="49" charset="-128"/>
            </a:endParaRPr>
          </a:p>
          <a:p>
            <a:r>
              <a:rPr lang="en-US" altLang="ja-JP" sz="1400" b="0">
                <a:solidFill>
                  <a:srgbClr val="0000FF"/>
                </a:solidFill>
                <a:effectLst/>
                <a:latin typeface="Monacakomi" panose="020B0509020204020204" pitchFamily="49" charset="-128"/>
                <a:ea typeface="Monacakomi" panose="020B0509020204020204" pitchFamily="49" charset="-128"/>
              </a:rPr>
              <a:t>    var</a:t>
            </a:r>
            <a:r>
              <a:rPr lang="en-US" altLang="ja-JP" sz="1400" b="0">
                <a:solidFill>
                  <a:srgbClr val="000000"/>
                </a:solidFill>
                <a:effectLst/>
                <a:latin typeface="Monacakomi" panose="020B0509020204020204" pitchFamily="49" charset="-128"/>
                <a:ea typeface="Monacakomi" panose="020B0509020204020204" pitchFamily="49" charset="-128"/>
              </a:rPr>
              <a:t> image_name;</a:t>
            </a:r>
          </a:p>
          <a:p>
            <a:r>
              <a:rPr lang="en-US" altLang="ja-JP" sz="1400" b="0">
                <a:solidFill>
                  <a:srgbClr val="0000FF"/>
                </a:solidFill>
                <a:effectLst/>
                <a:latin typeface="Monacakomi" panose="020B0509020204020204" pitchFamily="49" charset="-128"/>
                <a:ea typeface="Monacakomi" panose="020B0509020204020204" pitchFamily="49" charset="-128"/>
              </a:rPr>
              <a:t>    if</a:t>
            </a:r>
            <a:r>
              <a:rPr lang="en-US" altLang="ja-JP" sz="1400" b="0">
                <a:solidFill>
                  <a:srgbClr val="000000"/>
                </a:solidFill>
                <a:effectLst/>
                <a:latin typeface="Monacakomi" panose="020B0509020204020204" pitchFamily="49" charset="-128"/>
                <a:ea typeface="Monacakomi" panose="020B0509020204020204" pitchFamily="49" charset="-128"/>
              </a:rPr>
              <a:t> (no == </a:t>
            </a:r>
            <a:r>
              <a:rPr lang="en-US" altLang="ja-JP" sz="1400" b="0">
                <a:solidFill>
                  <a:srgbClr val="09885A"/>
                </a:solidFill>
                <a:effectLst/>
                <a:latin typeface="Monacakomi" panose="020B0509020204020204" pitchFamily="49" charset="-128"/>
                <a:ea typeface="Monacakomi" panose="020B0509020204020204" pitchFamily="49" charset="-128"/>
              </a:rPr>
              <a:t>0</a:t>
            </a:r>
            <a:r>
              <a:rPr lang="en-US" altLang="ja-JP" sz="1400" b="0">
                <a:solidFill>
                  <a:srgbClr val="000000"/>
                </a:solidFill>
                <a:effectLst/>
                <a:latin typeface="Monacakomi" panose="020B0509020204020204" pitchFamily="49" charset="-128"/>
                <a:ea typeface="Monacakomi" panose="020B0509020204020204" pitchFamily="49" charset="-128"/>
              </a:rPr>
              <a:t>) {</a:t>
            </a:r>
          </a:p>
          <a:p>
            <a:r>
              <a:rPr lang="en-US" altLang="ja-JP" sz="1400" b="0">
                <a:solidFill>
                  <a:srgbClr val="000000"/>
                </a:solidFill>
                <a:effectLst/>
                <a:latin typeface="Monacakomi" panose="020B0509020204020204" pitchFamily="49" charset="-128"/>
                <a:ea typeface="Monacakomi" panose="020B0509020204020204" pitchFamily="49" charset="-128"/>
              </a:rPr>
              <a:t>        image_name = </a:t>
            </a:r>
            <a:r>
              <a:rPr lang="en-US" altLang="ja-JP" sz="1400" b="0">
                <a:solidFill>
                  <a:srgbClr val="A31515"/>
                </a:solidFill>
                <a:effectLst/>
                <a:latin typeface="Monacakomi" panose="020B0509020204020204" pitchFamily="49" charset="-128"/>
                <a:ea typeface="Monacakomi" panose="020B0509020204020204" pitchFamily="49" charset="-128"/>
              </a:rPr>
              <a:t>"daikichi.png"</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    } </a:t>
            </a:r>
            <a:r>
              <a:rPr lang="en-US" altLang="ja-JP" sz="1400" b="0">
                <a:solidFill>
                  <a:srgbClr val="0000FF"/>
                </a:solidFill>
                <a:effectLst/>
                <a:latin typeface="Monacakomi" panose="020B0509020204020204" pitchFamily="49" charset="-128"/>
                <a:ea typeface="Monacakomi" panose="020B0509020204020204" pitchFamily="49" charset="-128"/>
              </a:rPr>
              <a:t>else</a:t>
            </a:r>
            <a:r>
              <a:rPr lang="en-US" altLang="ja-JP" sz="1400" b="0">
                <a:solidFill>
                  <a:srgbClr val="000000"/>
                </a:solidFill>
                <a:effectLst/>
                <a:latin typeface="Monacakomi" panose="020B0509020204020204" pitchFamily="49" charset="-128"/>
                <a:ea typeface="Monacakomi" panose="020B0509020204020204" pitchFamily="49" charset="-128"/>
              </a:rPr>
              <a:t> </a:t>
            </a:r>
            <a:r>
              <a:rPr lang="en-US" altLang="ja-JP" sz="1400" b="0">
                <a:solidFill>
                  <a:srgbClr val="0000FF"/>
                </a:solidFill>
                <a:effectLst/>
                <a:latin typeface="Monacakomi" panose="020B0509020204020204" pitchFamily="49" charset="-128"/>
                <a:ea typeface="Monacakomi" panose="020B0509020204020204" pitchFamily="49" charset="-128"/>
              </a:rPr>
              <a:t>if</a:t>
            </a:r>
            <a:r>
              <a:rPr lang="en-US" altLang="ja-JP" sz="1400" b="0">
                <a:solidFill>
                  <a:srgbClr val="000000"/>
                </a:solidFill>
                <a:effectLst/>
                <a:latin typeface="Monacakomi" panose="020B0509020204020204" pitchFamily="49" charset="-128"/>
                <a:ea typeface="Monacakomi" panose="020B0509020204020204" pitchFamily="49" charset="-128"/>
              </a:rPr>
              <a:t> (no == </a:t>
            </a:r>
            <a:r>
              <a:rPr lang="en-US" altLang="ja-JP" sz="1400" b="0">
                <a:solidFill>
                  <a:srgbClr val="09885A"/>
                </a:solidFill>
                <a:effectLst/>
                <a:latin typeface="Monacakomi" panose="020B0509020204020204" pitchFamily="49" charset="-128"/>
                <a:ea typeface="Monacakomi" panose="020B0509020204020204" pitchFamily="49" charset="-128"/>
              </a:rPr>
              <a:t>1</a:t>
            </a:r>
            <a:r>
              <a:rPr lang="en-US" altLang="ja-JP" sz="1400" b="0">
                <a:solidFill>
                  <a:srgbClr val="000000"/>
                </a:solidFill>
                <a:effectLst/>
                <a:latin typeface="Monacakomi" panose="020B0509020204020204" pitchFamily="49" charset="-128"/>
                <a:ea typeface="Monacakomi" panose="020B0509020204020204" pitchFamily="49" charset="-128"/>
              </a:rPr>
              <a:t>) {</a:t>
            </a:r>
          </a:p>
          <a:p>
            <a:r>
              <a:rPr lang="en-US" altLang="ja-JP" sz="1400" b="0">
                <a:solidFill>
                  <a:srgbClr val="000000"/>
                </a:solidFill>
                <a:effectLst/>
                <a:latin typeface="Monacakomi" panose="020B0509020204020204" pitchFamily="49" charset="-128"/>
                <a:ea typeface="Monacakomi" panose="020B0509020204020204" pitchFamily="49" charset="-128"/>
              </a:rPr>
              <a:t>        image_name = </a:t>
            </a:r>
            <a:r>
              <a:rPr lang="en-US" altLang="ja-JP" sz="1400" b="0">
                <a:solidFill>
                  <a:srgbClr val="A31515"/>
                </a:solidFill>
                <a:effectLst/>
                <a:latin typeface="Monacakomi" panose="020B0509020204020204" pitchFamily="49" charset="-128"/>
                <a:ea typeface="Monacakomi" panose="020B0509020204020204" pitchFamily="49" charset="-128"/>
              </a:rPr>
              <a:t>"chuukichi.png"</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    } </a:t>
            </a:r>
            <a:r>
              <a:rPr lang="en-US" altLang="ja-JP" sz="1400" b="0">
                <a:solidFill>
                  <a:srgbClr val="0000FF"/>
                </a:solidFill>
                <a:effectLst/>
                <a:latin typeface="Monacakomi" panose="020B0509020204020204" pitchFamily="49" charset="-128"/>
                <a:ea typeface="Monacakomi" panose="020B0509020204020204" pitchFamily="49" charset="-128"/>
              </a:rPr>
              <a:t>else</a:t>
            </a:r>
            <a:r>
              <a:rPr lang="en-US" altLang="ja-JP" sz="1400" b="0">
                <a:solidFill>
                  <a:srgbClr val="000000"/>
                </a:solidFill>
                <a:effectLst/>
                <a:latin typeface="Monacakomi" panose="020B0509020204020204" pitchFamily="49" charset="-128"/>
                <a:ea typeface="Monacakomi" panose="020B0509020204020204" pitchFamily="49" charset="-128"/>
              </a:rPr>
              <a:t> </a:t>
            </a:r>
            <a:r>
              <a:rPr lang="en-US" altLang="ja-JP" sz="1400" b="0">
                <a:solidFill>
                  <a:srgbClr val="0000FF"/>
                </a:solidFill>
                <a:effectLst/>
                <a:latin typeface="Monacakomi" panose="020B0509020204020204" pitchFamily="49" charset="-128"/>
                <a:ea typeface="Monacakomi" panose="020B0509020204020204" pitchFamily="49" charset="-128"/>
              </a:rPr>
              <a:t>if</a:t>
            </a:r>
            <a:r>
              <a:rPr lang="en-US" altLang="ja-JP" sz="1400" b="0">
                <a:solidFill>
                  <a:srgbClr val="000000"/>
                </a:solidFill>
                <a:effectLst/>
                <a:latin typeface="Monacakomi" panose="020B0509020204020204" pitchFamily="49" charset="-128"/>
                <a:ea typeface="Monacakomi" panose="020B0509020204020204" pitchFamily="49" charset="-128"/>
              </a:rPr>
              <a:t> (no == </a:t>
            </a:r>
            <a:r>
              <a:rPr lang="en-US" altLang="ja-JP" sz="1400" b="0">
                <a:solidFill>
                  <a:srgbClr val="09885A"/>
                </a:solidFill>
                <a:effectLst/>
                <a:latin typeface="Monacakomi" panose="020B0509020204020204" pitchFamily="49" charset="-128"/>
                <a:ea typeface="Monacakomi" panose="020B0509020204020204" pitchFamily="49" charset="-128"/>
              </a:rPr>
              <a:t>2</a:t>
            </a:r>
            <a:r>
              <a:rPr lang="en-US" altLang="ja-JP" sz="1400" b="0">
                <a:solidFill>
                  <a:srgbClr val="000000"/>
                </a:solidFill>
                <a:effectLst/>
                <a:latin typeface="Monacakomi" panose="020B0509020204020204" pitchFamily="49" charset="-128"/>
                <a:ea typeface="Monacakomi" panose="020B0509020204020204" pitchFamily="49" charset="-128"/>
              </a:rPr>
              <a:t>) {</a:t>
            </a:r>
          </a:p>
          <a:p>
            <a:r>
              <a:rPr lang="en-US" altLang="ja-JP" sz="1400" b="0">
                <a:solidFill>
                  <a:srgbClr val="000000"/>
                </a:solidFill>
                <a:effectLst/>
                <a:latin typeface="Monacakomi" panose="020B0509020204020204" pitchFamily="49" charset="-128"/>
                <a:ea typeface="Monacakomi" panose="020B0509020204020204" pitchFamily="49" charset="-128"/>
              </a:rPr>
              <a:t>        image_name = </a:t>
            </a:r>
            <a:r>
              <a:rPr lang="en-US" altLang="ja-JP" sz="1400" b="0">
                <a:solidFill>
                  <a:srgbClr val="A31515"/>
                </a:solidFill>
                <a:effectLst/>
                <a:latin typeface="Monacakomi" panose="020B0509020204020204" pitchFamily="49" charset="-128"/>
                <a:ea typeface="Monacakomi" panose="020B0509020204020204" pitchFamily="49" charset="-128"/>
              </a:rPr>
              <a:t>"shoukichi.png"</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    } </a:t>
            </a:r>
            <a:r>
              <a:rPr lang="en-US" altLang="ja-JP" sz="1400" b="0">
                <a:solidFill>
                  <a:srgbClr val="0000FF"/>
                </a:solidFill>
                <a:effectLst/>
                <a:latin typeface="Monacakomi" panose="020B0509020204020204" pitchFamily="49" charset="-128"/>
                <a:ea typeface="Monacakomi" panose="020B0509020204020204" pitchFamily="49" charset="-128"/>
              </a:rPr>
              <a:t>else</a:t>
            </a:r>
            <a:r>
              <a:rPr lang="en-US" altLang="ja-JP" sz="1400" b="0">
                <a:solidFill>
                  <a:srgbClr val="000000"/>
                </a:solidFill>
                <a:effectLst/>
                <a:latin typeface="Monacakomi" panose="020B0509020204020204" pitchFamily="49" charset="-128"/>
                <a:ea typeface="Monacakomi" panose="020B0509020204020204" pitchFamily="49" charset="-128"/>
              </a:rPr>
              <a:t> </a:t>
            </a:r>
            <a:r>
              <a:rPr lang="en-US" altLang="ja-JP" sz="1400" b="0">
                <a:solidFill>
                  <a:srgbClr val="0000FF"/>
                </a:solidFill>
                <a:effectLst/>
                <a:latin typeface="Monacakomi" panose="020B0509020204020204" pitchFamily="49" charset="-128"/>
                <a:ea typeface="Monacakomi" panose="020B0509020204020204" pitchFamily="49" charset="-128"/>
              </a:rPr>
              <a:t>if</a:t>
            </a:r>
            <a:r>
              <a:rPr lang="en-US" altLang="ja-JP" sz="1400" b="0">
                <a:solidFill>
                  <a:srgbClr val="000000"/>
                </a:solidFill>
                <a:effectLst/>
                <a:latin typeface="Monacakomi" panose="020B0509020204020204" pitchFamily="49" charset="-128"/>
                <a:ea typeface="Monacakomi" panose="020B0509020204020204" pitchFamily="49" charset="-128"/>
              </a:rPr>
              <a:t> (no == </a:t>
            </a:r>
            <a:r>
              <a:rPr lang="en-US" altLang="ja-JP" sz="1400" b="0">
                <a:solidFill>
                  <a:srgbClr val="09885A"/>
                </a:solidFill>
                <a:effectLst/>
                <a:latin typeface="Monacakomi" panose="020B0509020204020204" pitchFamily="49" charset="-128"/>
                <a:ea typeface="Monacakomi" panose="020B0509020204020204" pitchFamily="49" charset="-128"/>
              </a:rPr>
              <a:t>3</a:t>
            </a:r>
            <a:r>
              <a:rPr lang="en-US" altLang="ja-JP" sz="1400" b="0">
                <a:solidFill>
                  <a:srgbClr val="000000"/>
                </a:solidFill>
                <a:effectLst/>
                <a:latin typeface="Monacakomi" panose="020B0509020204020204" pitchFamily="49" charset="-128"/>
                <a:ea typeface="Monacakomi" panose="020B0509020204020204" pitchFamily="49" charset="-128"/>
              </a:rPr>
              <a:t>) {</a:t>
            </a:r>
          </a:p>
          <a:p>
            <a:r>
              <a:rPr lang="en-US" altLang="ja-JP" sz="1400" b="0">
                <a:solidFill>
                  <a:srgbClr val="000000"/>
                </a:solidFill>
                <a:effectLst/>
                <a:latin typeface="Monacakomi" panose="020B0509020204020204" pitchFamily="49" charset="-128"/>
                <a:ea typeface="Monacakomi" panose="020B0509020204020204" pitchFamily="49" charset="-128"/>
              </a:rPr>
              <a:t>        image_name = </a:t>
            </a:r>
            <a:r>
              <a:rPr lang="en-US" altLang="ja-JP" sz="1400" b="0">
                <a:solidFill>
                  <a:srgbClr val="A31515"/>
                </a:solidFill>
                <a:effectLst/>
                <a:latin typeface="Monacakomi" panose="020B0509020204020204" pitchFamily="49" charset="-128"/>
                <a:ea typeface="Monacakomi" panose="020B0509020204020204" pitchFamily="49" charset="-128"/>
              </a:rPr>
              <a:t>"suekichi.png"</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    } </a:t>
            </a:r>
            <a:r>
              <a:rPr lang="en-US" altLang="ja-JP" sz="1400" b="0">
                <a:solidFill>
                  <a:srgbClr val="0000FF"/>
                </a:solidFill>
                <a:effectLst/>
                <a:latin typeface="Monacakomi" panose="020B0509020204020204" pitchFamily="49" charset="-128"/>
                <a:ea typeface="Monacakomi" panose="020B0509020204020204" pitchFamily="49" charset="-128"/>
              </a:rPr>
              <a:t>else</a:t>
            </a:r>
            <a:r>
              <a:rPr lang="en-US" altLang="ja-JP" sz="1400" b="0">
                <a:solidFill>
                  <a:srgbClr val="000000"/>
                </a:solidFill>
                <a:effectLst/>
                <a:latin typeface="Monacakomi" panose="020B0509020204020204" pitchFamily="49" charset="-128"/>
                <a:ea typeface="Monacakomi" panose="020B0509020204020204" pitchFamily="49" charset="-128"/>
              </a:rPr>
              <a:t> </a:t>
            </a:r>
            <a:r>
              <a:rPr lang="en-US" altLang="ja-JP" sz="1400" b="0">
                <a:solidFill>
                  <a:srgbClr val="0000FF"/>
                </a:solidFill>
                <a:effectLst/>
                <a:latin typeface="Monacakomi" panose="020B0509020204020204" pitchFamily="49" charset="-128"/>
                <a:ea typeface="Monacakomi" panose="020B0509020204020204" pitchFamily="49" charset="-128"/>
              </a:rPr>
              <a:t>if</a:t>
            </a:r>
            <a:r>
              <a:rPr lang="en-US" altLang="ja-JP" sz="1400" b="0">
                <a:solidFill>
                  <a:srgbClr val="000000"/>
                </a:solidFill>
                <a:effectLst/>
                <a:latin typeface="Monacakomi" panose="020B0509020204020204" pitchFamily="49" charset="-128"/>
                <a:ea typeface="Monacakomi" panose="020B0509020204020204" pitchFamily="49" charset="-128"/>
              </a:rPr>
              <a:t> (no == </a:t>
            </a:r>
            <a:r>
              <a:rPr lang="en-US" altLang="ja-JP" sz="1400" b="0">
                <a:solidFill>
                  <a:srgbClr val="09885A"/>
                </a:solidFill>
                <a:effectLst/>
                <a:latin typeface="Monacakomi" panose="020B0509020204020204" pitchFamily="49" charset="-128"/>
                <a:ea typeface="Monacakomi" panose="020B0509020204020204" pitchFamily="49" charset="-128"/>
              </a:rPr>
              <a:t>4</a:t>
            </a:r>
            <a:r>
              <a:rPr lang="en-US" altLang="ja-JP" sz="1400" b="0">
                <a:solidFill>
                  <a:srgbClr val="000000"/>
                </a:solidFill>
                <a:effectLst/>
                <a:latin typeface="Monacakomi" panose="020B0509020204020204" pitchFamily="49" charset="-128"/>
                <a:ea typeface="Monacakomi" panose="020B0509020204020204" pitchFamily="49" charset="-128"/>
              </a:rPr>
              <a:t>) {</a:t>
            </a:r>
          </a:p>
          <a:p>
            <a:r>
              <a:rPr lang="en-US" altLang="ja-JP" sz="1400" b="0">
                <a:solidFill>
                  <a:srgbClr val="000000"/>
                </a:solidFill>
                <a:effectLst/>
                <a:latin typeface="Monacakomi" panose="020B0509020204020204" pitchFamily="49" charset="-128"/>
                <a:ea typeface="Monacakomi" panose="020B0509020204020204" pitchFamily="49" charset="-128"/>
              </a:rPr>
              <a:t>        image_name = </a:t>
            </a:r>
            <a:r>
              <a:rPr lang="en-US" altLang="ja-JP" sz="1400" b="0">
                <a:solidFill>
                  <a:srgbClr val="A31515"/>
                </a:solidFill>
                <a:effectLst/>
                <a:latin typeface="Monacakomi" panose="020B0509020204020204" pitchFamily="49" charset="-128"/>
                <a:ea typeface="Monacakomi" panose="020B0509020204020204" pitchFamily="49" charset="-128"/>
              </a:rPr>
              <a:t>"kyou.png"</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    } </a:t>
            </a:r>
            <a:r>
              <a:rPr lang="en-US" altLang="ja-JP" sz="1400" b="0">
                <a:solidFill>
                  <a:srgbClr val="0000FF"/>
                </a:solidFill>
                <a:effectLst/>
                <a:latin typeface="Monacakomi" panose="020B0509020204020204" pitchFamily="49" charset="-128"/>
                <a:ea typeface="Monacakomi" panose="020B0509020204020204" pitchFamily="49" charset="-128"/>
              </a:rPr>
              <a:t>else</a:t>
            </a:r>
            <a:r>
              <a:rPr lang="en-US" altLang="ja-JP" sz="1400" b="0">
                <a:solidFill>
                  <a:srgbClr val="000000"/>
                </a:solidFill>
                <a:effectLst/>
                <a:latin typeface="Monacakomi" panose="020B0509020204020204" pitchFamily="49" charset="-128"/>
                <a:ea typeface="Monacakomi" panose="020B0509020204020204" pitchFamily="49" charset="-128"/>
              </a:rPr>
              <a:t> {</a:t>
            </a:r>
          </a:p>
          <a:p>
            <a:r>
              <a:rPr lang="en-US" altLang="ja-JP" sz="1400" b="0">
                <a:solidFill>
                  <a:srgbClr val="000000"/>
                </a:solidFill>
                <a:effectLst/>
                <a:latin typeface="Monacakomi" panose="020B0509020204020204" pitchFamily="49" charset="-128"/>
                <a:ea typeface="Monacakomi" panose="020B0509020204020204" pitchFamily="49" charset="-128"/>
              </a:rPr>
              <a:t>        image_name = </a:t>
            </a:r>
            <a:r>
              <a:rPr lang="en-US" altLang="ja-JP" sz="1400" b="0">
                <a:solidFill>
                  <a:srgbClr val="A31515"/>
                </a:solidFill>
                <a:effectLst/>
                <a:latin typeface="Monacakomi" panose="020B0509020204020204" pitchFamily="49" charset="-128"/>
                <a:ea typeface="Monacakomi" panose="020B0509020204020204" pitchFamily="49" charset="-128"/>
              </a:rPr>
              <a:t>"daikyou.png"</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    } </a:t>
            </a:r>
          </a:p>
          <a:p>
            <a:r>
              <a:rPr lang="en-US" altLang="ja-JP" sz="1400" b="0">
                <a:solidFill>
                  <a:srgbClr val="000000"/>
                </a:solidFill>
                <a:effectLst/>
                <a:latin typeface="Monacakomi" panose="020B0509020204020204" pitchFamily="49" charset="-128"/>
                <a:ea typeface="Monacakomi" panose="020B0509020204020204" pitchFamily="49" charset="-128"/>
              </a:rPr>
              <a:t>    alert(</a:t>
            </a:r>
            <a:r>
              <a:rPr lang="en-US" altLang="ja-JP" sz="1400" b="0">
                <a:solidFill>
                  <a:srgbClr val="A31515"/>
                </a:solidFill>
                <a:effectLst/>
                <a:latin typeface="Monacakomi" panose="020B0509020204020204" pitchFamily="49" charset="-128"/>
                <a:ea typeface="Monacakomi" panose="020B0509020204020204" pitchFamily="49" charset="-128"/>
              </a:rPr>
              <a:t>"</a:t>
            </a:r>
            <a:r>
              <a:rPr lang="ja-JP" altLang="en-US" sz="1400" b="0">
                <a:solidFill>
                  <a:srgbClr val="A31515"/>
                </a:solidFill>
                <a:effectLst/>
                <a:latin typeface="Monacakomi" panose="020B0509020204020204" pitchFamily="49" charset="-128"/>
                <a:ea typeface="Monacakomi" panose="020B0509020204020204" pitchFamily="49" charset="-128"/>
              </a:rPr>
              <a:t>おみくじが出ました！さて結果は？</a:t>
            </a:r>
            <a:r>
              <a:rPr lang="en-US" altLang="ja-JP" sz="1400" b="0">
                <a:solidFill>
                  <a:srgbClr val="A31515"/>
                </a:solidFill>
                <a:effectLst/>
                <a:latin typeface="Monacakomi" panose="020B0509020204020204" pitchFamily="49" charset="-128"/>
                <a:ea typeface="Monacakomi" panose="020B0509020204020204" pitchFamily="49" charset="-128"/>
              </a:rPr>
              <a:t>"</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8000"/>
                </a:solidFill>
                <a:effectLst/>
                <a:latin typeface="Monacakomi" panose="020B0509020204020204" pitchFamily="49" charset="-128"/>
                <a:ea typeface="Monacakomi" panose="020B0509020204020204" pitchFamily="49" charset="-128"/>
              </a:rPr>
              <a:t>    // </a:t>
            </a:r>
            <a:r>
              <a:rPr lang="ja-JP" altLang="en-US" sz="1400" b="0">
                <a:solidFill>
                  <a:srgbClr val="008000"/>
                </a:solidFill>
                <a:effectLst/>
                <a:latin typeface="Monacakomi" panose="020B0509020204020204" pitchFamily="49" charset="-128"/>
                <a:ea typeface="Monacakomi" panose="020B0509020204020204" pitchFamily="49" charset="-128"/>
              </a:rPr>
              <a:t>画像と文字列の差し替え</a:t>
            </a:r>
            <a:endParaRPr lang="ja-JP" altLang="en-US" sz="1400" b="0">
              <a:solidFill>
                <a:srgbClr val="000000"/>
              </a:solidFill>
              <a:effectLst/>
              <a:latin typeface="Monacakomi" panose="020B0509020204020204" pitchFamily="49" charset="-128"/>
              <a:ea typeface="Monacakomi" panose="020B0509020204020204" pitchFamily="49" charset="-128"/>
            </a:endParaRPr>
          </a:p>
          <a:p>
            <a:r>
              <a:rPr lang="en-US" altLang="ja-JP" sz="1400" b="0">
                <a:solidFill>
                  <a:srgbClr val="000000"/>
                </a:solidFill>
                <a:effectLst/>
                <a:latin typeface="Monacakomi" panose="020B0509020204020204" pitchFamily="49" charset="-128"/>
                <a:ea typeface="Monacakomi" panose="020B0509020204020204" pitchFamily="49" charset="-128"/>
              </a:rPr>
              <a:t>    document.getElementById(</a:t>
            </a:r>
            <a:r>
              <a:rPr lang="en-US" altLang="ja-JP" sz="1400" b="0">
                <a:solidFill>
                  <a:srgbClr val="A31515"/>
                </a:solidFill>
                <a:effectLst/>
                <a:latin typeface="Monacakomi" panose="020B0509020204020204" pitchFamily="49" charset="-128"/>
                <a:ea typeface="Monacakomi" panose="020B0509020204020204" pitchFamily="49" charset="-128"/>
              </a:rPr>
              <a:t>"omikuji"</a:t>
            </a:r>
            <a:r>
              <a:rPr lang="en-US" altLang="ja-JP" sz="1400" b="0">
                <a:solidFill>
                  <a:srgbClr val="000000"/>
                </a:solidFill>
                <a:effectLst/>
                <a:latin typeface="Monacakomi" panose="020B0509020204020204" pitchFamily="49" charset="-128"/>
                <a:ea typeface="Monacakomi" panose="020B0509020204020204" pitchFamily="49" charset="-128"/>
              </a:rPr>
              <a:t>).src = </a:t>
            </a:r>
            <a:r>
              <a:rPr lang="en-US" altLang="ja-JP" sz="1400" b="0">
                <a:solidFill>
                  <a:srgbClr val="A31515"/>
                </a:solidFill>
                <a:effectLst/>
                <a:latin typeface="Monacakomi" panose="020B0509020204020204" pitchFamily="49" charset="-128"/>
                <a:ea typeface="Monacakomi" panose="020B0509020204020204" pitchFamily="49" charset="-128"/>
              </a:rPr>
              <a:t>"images/"</a:t>
            </a:r>
            <a:r>
              <a:rPr lang="en-US" altLang="ja-JP" sz="1400" b="0">
                <a:solidFill>
                  <a:srgbClr val="000000"/>
                </a:solidFill>
                <a:effectLst/>
                <a:latin typeface="Monacakomi" panose="020B0509020204020204" pitchFamily="49" charset="-128"/>
                <a:ea typeface="Monacakomi" panose="020B0509020204020204" pitchFamily="49" charset="-128"/>
              </a:rPr>
              <a:t> + image_name;</a:t>
            </a:r>
          </a:p>
          <a:p>
            <a:r>
              <a:rPr lang="en-US" altLang="ja-JP" sz="1400" b="0">
                <a:solidFill>
                  <a:srgbClr val="000000"/>
                </a:solidFill>
                <a:effectLst/>
                <a:latin typeface="Monacakomi" panose="020B0509020204020204" pitchFamily="49" charset="-128"/>
                <a:ea typeface="Monacakomi" panose="020B0509020204020204" pitchFamily="49" charset="-128"/>
              </a:rPr>
              <a:t>    document.getElementById(</a:t>
            </a:r>
            <a:r>
              <a:rPr lang="en-US" altLang="ja-JP" sz="1400" b="0">
                <a:solidFill>
                  <a:srgbClr val="A31515"/>
                </a:solidFill>
                <a:effectLst/>
                <a:latin typeface="Monacakomi" panose="020B0509020204020204" pitchFamily="49" charset="-128"/>
                <a:ea typeface="Monacakomi" panose="020B0509020204020204" pitchFamily="49" charset="-128"/>
              </a:rPr>
              <a:t>"playBtn"</a:t>
            </a:r>
            <a:r>
              <a:rPr lang="en-US" altLang="ja-JP" sz="1400" b="0">
                <a:solidFill>
                  <a:srgbClr val="000000"/>
                </a:solidFill>
                <a:effectLst/>
                <a:latin typeface="Monacakomi" panose="020B0509020204020204" pitchFamily="49" charset="-128"/>
                <a:ea typeface="Monacakomi" panose="020B0509020204020204" pitchFamily="49" charset="-128"/>
              </a:rPr>
              <a:t>).innerHTML = </a:t>
            </a:r>
            <a:r>
              <a:rPr lang="en-US" altLang="ja-JP" sz="1400" b="0">
                <a:solidFill>
                  <a:srgbClr val="A31515"/>
                </a:solidFill>
                <a:effectLst/>
                <a:latin typeface="Monacakomi" panose="020B0509020204020204" pitchFamily="49" charset="-128"/>
                <a:ea typeface="Monacakomi" panose="020B0509020204020204" pitchFamily="49" charset="-128"/>
              </a:rPr>
              <a:t>"</a:t>
            </a:r>
            <a:r>
              <a:rPr lang="ja-JP" altLang="en-US" sz="1400" b="0">
                <a:solidFill>
                  <a:srgbClr val="A31515"/>
                </a:solidFill>
                <a:effectLst/>
                <a:latin typeface="Monacakomi" panose="020B0509020204020204" pitchFamily="49" charset="-128"/>
                <a:ea typeface="Monacakomi" panose="020B0509020204020204" pitchFamily="49" charset="-128"/>
              </a:rPr>
              <a:t>やりなおす</a:t>
            </a:r>
            <a:r>
              <a:rPr lang="en-US" altLang="ja-JP" sz="1400" b="0">
                <a:solidFill>
                  <a:srgbClr val="A31515"/>
                </a:solidFill>
                <a:effectLst/>
                <a:latin typeface="Monacakomi" panose="020B0509020204020204" pitchFamily="49" charset="-128"/>
                <a:ea typeface="Monacakomi" panose="020B0509020204020204" pitchFamily="49" charset="-128"/>
              </a:rPr>
              <a:t>"</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383838"/>
                </a:solidFill>
                <a:effectLst/>
                <a:latin typeface="Monacakomi" panose="020B0509020204020204" pitchFamily="49" charset="-128"/>
                <a:ea typeface="Monacakomi" panose="020B0509020204020204" pitchFamily="49" charset="-128"/>
              </a:rPr>
              <a:t>&lt;/</a:t>
            </a:r>
            <a:r>
              <a:rPr lang="en-US" altLang="ja-JP" sz="1400" b="0">
                <a:solidFill>
                  <a:srgbClr val="800000"/>
                </a:solidFill>
                <a:effectLst/>
                <a:latin typeface="Monacakomi" panose="020B0509020204020204" pitchFamily="49" charset="-128"/>
                <a:ea typeface="Monacakomi" panose="020B0509020204020204" pitchFamily="49" charset="-128"/>
              </a:rPr>
              <a:t>script</a:t>
            </a:r>
            <a:r>
              <a:rPr lang="en-US" altLang="ja-JP" sz="1400" b="0">
                <a:solidFill>
                  <a:srgbClr val="383838"/>
                </a:solidFill>
                <a:effectLst/>
                <a:latin typeface="Monacakomi" panose="020B0509020204020204" pitchFamily="49" charset="-128"/>
                <a:ea typeface="Monacakomi" panose="020B0509020204020204" pitchFamily="49" charset="-128"/>
              </a:rPr>
              <a:t>&gt;</a:t>
            </a:r>
            <a:endParaRPr lang="en-US" altLang="ja-JP" sz="1400" b="0">
              <a:solidFill>
                <a:srgbClr val="000000"/>
              </a:solidFill>
              <a:effectLst/>
              <a:latin typeface="Monacakomi" panose="020B0509020204020204" pitchFamily="49" charset="-128"/>
              <a:ea typeface="Monacakomi" panose="020B0509020204020204" pitchFamily="49" charset="-128"/>
            </a:endParaRPr>
          </a:p>
        </p:txBody>
      </p:sp>
      <p:sp>
        <p:nvSpPr>
          <p:cNvPr id="76" name="角丸四角形 85">
            <a:extLst>
              <a:ext uri="{FF2B5EF4-FFF2-40B4-BE49-F238E27FC236}">
                <a16:creationId xmlns:a16="http://schemas.microsoft.com/office/drawing/2014/main" id="{56F4C862-744F-44B0-940E-18040BDC503C}"/>
              </a:ext>
            </a:extLst>
          </p:cNvPr>
          <p:cNvSpPr/>
          <p:nvPr/>
        </p:nvSpPr>
        <p:spPr>
          <a:xfrm>
            <a:off x="217009" y="4303868"/>
            <a:ext cx="6531561" cy="42612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r"/>
            <a:r>
              <a:rPr kumimoji="1" lang="ja-JP" altLang="en-US" sz="1200">
                <a:latin typeface="UD デジタル 教科書体 N-R" panose="02020400000000000000" pitchFamily="17" charset="-128"/>
                <a:ea typeface="UD デジタル 教科書体 N-R" panose="02020400000000000000" pitchFamily="17" charset="-128"/>
              </a:rPr>
              <a:t>①乱数の範囲を</a:t>
            </a:r>
            <a:r>
              <a:rPr kumimoji="1" lang="en-US" altLang="ja-JP" sz="1200">
                <a:latin typeface="UD デジタル 教科書体 N-R" panose="02020400000000000000" pitchFamily="17" charset="-128"/>
                <a:ea typeface="UD デジタル 教科書体 N-R" panose="02020400000000000000" pitchFamily="17" charset="-128"/>
              </a:rPr>
              <a:t>0</a:t>
            </a:r>
            <a:r>
              <a:rPr kumimoji="1" lang="ja-JP" altLang="en-US" sz="1200">
                <a:latin typeface="UD デジタル 教科書体 N-R" panose="02020400000000000000" pitchFamily="17" charset="-128"/>
                <a:ea typeface="UD デジタル 教科書体 N-R" panose="02020400000000000000" pitchFamily="17" charset="-128"/>
              </a:rPr>
              <a:t>～</a:t>
            </a:r>
            <a:r>
              <a:rPr kumimoji="1" lang="en-US" altLang="ja-JP" sz="1200">
                <a:latin typeface="UD デジタル 教科書体 N-R" panose="02020400000000000000" pitchFamily="17" charset="-128"/>
                <a:ea typeface="UD デジタル 教科書体 N-R" panose="02020400000000000000" pitchFamily="17" charset="-128"/>
              </a:rPr>
              <a:t>5</a:t>
            </a:r>
            <a:r>
              <a:rPr kumimoji="1" lang="ja-JP" altLang="en-US" sz="1200">
                <a:latin typeface="UD デジタル 教科書体 N-R" panose="02020400000000000000" pitchFamily="17" charset="-128"/>
                <a:ea typeface="UD デジタル 教科書体 N-R" panose="02020400000000000000" pitchFamily="17" charset="-128"/>
              </a:rPr>
              <a:t>としたいので</a:t>
            </a:r>
            <a:endParaRPr kumimoji="1" lang="en-US" altLang="ja-JP" sz="1200">
              <a:latin typeface="UD デジタル 教科書体 N-R" panose="02020400000000000000" pitchFamily="17" charset="-128"/>
              <a:ea typeface="UD デジタル 教科書体 N-R" panose="02020400000000000000" pitchFamily="17" charset="-128"/>
            </a:endParaRPr>
          </a:p>
          <a:p>
            <a:pPr algn="r"/>
            <a:r>
              <a:rPr kumimoji="1" lang="en-US" altLang="ja-JP" sz="1200">
                <a:latin typeface="UD デジタル 教科書体 N-R" panose="02020400000000000000" pitchFamily="17" charset="-128"/>
                <a:ea typeface="UD デジタル 教科書体 N-R" panose="02020400000000000000" pitchFamily="17" charset="-128"/>
              </a:rPr>
              <a:t> 『6』</a:t>
            </a:r>
            <a:r>
              <a:rPr kumimoji="1" lang="ja-JP" altLang="en-US" sz="1200">
                <a:latin typeface="UD デジタル 教科書体 N-R" panose="02020400000000000000" pitchFamily="17" charset="-128"/>
                <a:ea typeface="UD デジタル 教科書体 N-R" panose="02020400000000000000" pitchFamily="17" charset="-128"/>
              </a:rPr>
              <a:t>に変更</a:t>
            </a:r>
          </a:p>
        </p:txBody>
      </p:sp>
      <p:sp>
        <p:nvSpPr>
          <p:cNvPr id="77" name="角丸四角形 86">
            <a:extLst>
              <a:ext uri="{FF2B5EF4-FFF2-40B4-BE49-F238E27FC236}">
                <a16:creationId xmlns:a16="http://schemas.microsoft.com/office/drawing/2014/main" id="{AD7C2BC2-50E3-41F1-960E-244B429837F3}"/>
              </a:ext>
            </a:extLst>
          </p:cNvPr>
          <p:cNvSpPr/>
          <p:nvPr/>
        </p:nvSpPr>
        <p:spPr>
          <a:xfrm>
            <a:off x="230451" y="6877594"/>
            <a:ext cx="6531561" cy="1064623"/>
          </a:xfrm>
          <a:prstGeom prst="roundRect">
            <a:avLst>
              <a:gd name="adj" fmla="val 3471"/>
            </a:avLst>
          </a:prstGeom>
          <a:noFill/>
        </p:spPr>
        <p:style>
          <a:lnRef idx="2">
            <a:schemeClr val="accent1"/>
          </a:lnRef>
          <a:fillRef idx="1">
            <a:schemeClr val="lt1"/>
          </a:fillRef>
          <a:effectRef idx="0">
            <a:schemeClr val="accent1"/>
          </a:effectRef>
          <a:fontRef idx="minor">
            <a:schemeClr val="dk1"/>
          </a:fontRef>
        </p:style>
        <p:txBody>
          <a:bodyPr rtlCol="0" anchor="ctr"/>
          <a:lstStyle/>
          <a:p>
            <a:pPr algn="r"/>
            <a:r>
              <a:rPr kumimoji="1" lang="ja-JP" altLang="en-US" sz="1400">
                <a:latin typeface="UD デジタル 教科書体 N-R" panose="02020400000000000000" pitchFamily="17" charset="-128"/>
                <a:ea typeface="UD デジタル 教科書体 N-R" panose="02020400000000000000" pitchFamily="17" charset="-128"/>
              </a:rPr>
              <a:t>②乱数が</a:t>
            </a:r>
            <a:r>
              <a:rPr kumimoji="1" lang="en-US" altLang="ja-JP" sz="1400">
                <a:latin typeface="UD デジタル 教科書体 N-R" panose="02020400000000000000" pitchFamily="17" charset="-128"/>
                <a:ea typeface="UD デジタル 教科書体 N-R" panose="02020400000000000000" pitchFamily="17" charset="-128"/>
              </a:rPr>
              <a:t>4</a:t>
            </a:r>
            <a:r>
              <a:rPr kumimoji="1" lang="ja-JP" altLang="en-US" sz="1400">
                <a:latin typeface="UD デジタル 教科書体 N-R" panose="02020400000000000000" pitchFamily="17" charset="-128"/>
                <a:ea typeface="UD デジタル 教科書体 N-R" panose="02020400000000000000" pitchFamily="17" charset="-128"/>
              </a:rPr>
              <a:t>なら凶</a:t>
            </a:r>
            <a:endParaRPr kumimoji="1" lang="en-US" altLang="ja-JP" sz="1400">
              <a:latin typeface="UD デジタル 教科書体 N-R" panose="02020400000000000000" pitchFamily="17" charset="-128"/>
              <a:ea typeface="UD デジタル 教科書体 N-R" panose="02020400000000000000" pitchFamily="17" charset="-128"/>
            </a:endParaRPr>
          </a:p>
          <a:p>
            <a:pPr algn="r"/>
            <a:r>
              <a:rPr kumimoji="1" lang="ja-JP" altLang="en-US" sz="1400">
                <a:latin typeface="UD デジタル 教科書体 N-R" panose="02020400000000000000" pitchFamily="17" charset="-128"/>
                <a:ea typeface="UD デジタル 教科書体 N-R" panose="02020400000000000000" pitchFamily="17" charset="-128"/>
              </a:rPr>
              <a:t>それ以上なら大凶に変更</a:t>
            </a:r>
            <a:endParaRPr kumimoji="1" lang="en-US" altLang="ja-JP" sz="1400" dirty="0">
              <a:latin typeface="UD デジタル 教科書体 N-R" panose="02020400000000000000" pitchFamily="17" charset="-128"/>
              <a:ea typeface="UD デジタル 教科書体 N-R" panose="02020400000000000000" pitchFamily="17" charset="-128"/>
            </a:endParaRPr>
          </a:p>
        </p:txBody>
      </p:sp>
      <p:sp>
        <p:nvSpPr>
          <p:cNvPr id="79" name="テキスト ボックス 78">
            <a:extLst>
              <a:ext uri="{FF2B5EF4-FFF2-40B4-BE49-F238E27FC236}">
                <a16:creationId xmlns:a16="http://schemas.microsoft.com/office/drawing/2014/main" id="{4441A0A6-880E-4AA5-9BFE-BE353A913566}"/>
              </a:ext>
            </a:extLst>
          </p:cNvPr>
          <p:cNvSpPr txBox="1"/>
          <p:nvPr/>
        </p:nvSpPr>
        <p:spPr>
          <a:xfrm>
            <a:off x="613450" y="3264574"/>
            <a:ext cx="5727088" cy="400110"/>
          </a:xfrm>
          <a:prstGeom prst="rect">
            <a:avLst/>
          </a:prstGeom>
          <a:noFill/>
        </p:spPr>
        <p:txBody>
          <a:bodyPr wrap="square">
            <a:spAutoFit/>
          </a:bodyPr>
          <a:lstStyle/>
          <a:p>
            <a:pPr algn="ctr"/>
            <a:r>
              <a:rPr kumimoji="1" lang="ja-JP" altLang="en-US" sz="2000">
                <a:solidFill>
                  <a:schemeClr val="tx1"/>
                </a:solidFill>
                <a:latin typeface="UD デジタル 教科書体 N-B" panose="02020700000000000000" pitchFamily="17" charset="-128"/>
                <a:ea typeface="UD デジタル 教科書体 N-B" panose="02020700000000000000" pitchFamily="17" charset="-128"/>
              </a:rPr>
              <a:t>プログラムを</a:t>
            </a:r>
            <a:r>
              <a:rPr kumimoji="1" lang="ja-JP" altLang="en-US" sz="2000">
                <a:latin typeface="UD デジタル 教科書体 N-B" panose="02020700000000000000" pitchFamily="17" charset="-128"/>
                <a:ea typeface="UD デジタル 教科書体 N-B" panose="02020700000000000000" pitchFamily="17" charset="-128"/>
              </a:rPr>
              <a:t>変更</a:t>
            </a:r>
            <a:endParaRPr kumimoji="1" lang="ja-JP" altLang="en-US" sz="2000">
              <a:solidFill>
                <a:schemeClr val="tx1"/>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700838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テキスト ボックス 60">
            <a:extLst>
              <a:ext uri="{FF2B5EF4-FFF2-40B4-BE49-F238E27FC236}">
                <a16:creationId xmlns:a16="http://schemas.microsoft.com/office/drawing/2014/main" id="{5364B177-53D7-4114-A650-2ECF41EEC4B4}"/>
              </a:ext>
            </a:extLst>
          </p:cNvPr>
          <p:cNvSpPr txBox="1"/>
          <p:nvPr/>
        </p:nvSpPr>
        <p:spPr>
          <a:xfrm>
            <a:off x="216152" y="166124"/>
            <a:ext cx="6452176" cy="400110"/>
          </a:xfrm>
          <a:prstGeom prst="rect">
            <a:avLst/>
          </a:prstGeom>
          <a:noFill/>
        </p:spPr>
        <p:txBody>
          <a:bodyPr wrap="square">
            <a:spAutoFit/>
          </a:bodyPr>
          <a:lstStyle/>
          <a:p>
            <a:pPr algn="ctr"/>
            <a:r>
              <a:rPr kumimoji="1" lang="ja-JP" altLang="en-US" sz="2000">
                <a:solidFill>
                  <a:schemeClr val="tx1"/>
                </a:solidFill>
                <a:latin typeface="UD デジタル 教科書体 N-B" panose="02020700000000000000" pitchFamily="17" charset="-128"/>
                <a:ea typeface="UD デジタル 教科書体 N-B" panose="02020700000000000000" pitchFamily="17" charset="-128"/>
              </a:rPr>
              <a:t>カスタマイズ① </a:t>
            </a:r>
            <a:r>
              <a:rPr kumimoji="1" lang="ja-JP" altLang="en-US" sz="2000">
                <a:latin typeface="UD デジタル 教科書体 N-B" panose="02020700000000000000" pitchFamily="17" charset="-128"/>
                <a:ea typeface="UD デジタル 教科書体 N-B" panose="02020700000000000000" pitchFamily="17" charset="-128"/>
              </a:rPr>
              <a:t>おみくじの結果を追加してみよう</a:t>
            </a:r>
            <a:endParaRPr kumimoji="1" lang="ja-JP" altLang="en-US" sz="200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8" name="図 7">
            <a:extLst>
              <a:ext uri="{FF2B5EF4-FFF2-40B4-BE49-F238E27FC236}">
                <a16:creationId xmlns:a16="http://schemas.microsoft.com/office/drawing/2014/main" id="{80A294E5-70DB-428A-AE6B-E2209B3CE7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600" y="1207293"/>
            <a:ext cx="5230800" cy="8434387"/>
          </a:xfrm>
          <a:prstGeom prst="rect">
            <a:avLst/>
          </a:prstGeom>
        </p:spPr>
      </p:pic>
    </p:spTree>
    <p:extLst>
      <p:ext uri="{BB962C8B-B14F-4D97-AF65-F5344CB8AC3E}">
        <p14:creationId xmlns:p14="http://schemas.microsoft.com/office/powerpoint/2010/main" val="3938995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テキスト ボックス 60">
            <a:extLst>
              <a:ext uri="{FF2B5EF4-FFF2-40B4-BE49-F238E27FC236}">
                <a16:creationId xmlns:a16="http://schemas.microsoft.com/office/drawing/2014/main" id="{5364B177-53D7-4114-A650-2ECF41EEC4B4}"/>
              </a:ext>
            </a:extLst>
          </p:cNvPr>
          <p:cNvSpPr txBox="1"/>
          <p:nvPr/>
        </p:nvSpPr>
        <p:spPr>
          <a:xfrm>
            <a:off x="216152" y="166124"/>
            <a:ext cx="6452176" cy="369332"/>
          </a:xfrm>
          <a:prstGeom prst="rect">
            <a:avLst/>
          </a:prstGeom>
          <a:noFill/>
        </p:spPr>
        <p:txBody>
          <a:bodyPr wrap="square">
            <a:spAutoFit/>
          </a:bodyPr>
          <a:lstStyle/>
          <a:p>
            <a:r>
              <a:rPr kumimoji="1" lang="ja-JP" altLang="en-US">
                <a:latin typeface="UD デジタル 教科書体 N-B" panose="02020700000000000000" pitchFamily="17" charset="-128"/>
                <a:ea typeface="UD デジタル 教科書体 N-B" panose="02020700000000000000" pitchFamily="17" charset="-128"/>
              </a:rPr>
              <a:t>カスタマイズ②おみくじに一言メッセージを追加してみよう</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94" name="テキスト ボックス 93">
            <a:extLst>
              <a:ext uri="{FF2B5EF4-FFF2-40B4-BE49-F238E27FC236}">
                <a16:creationId xmlns:a16="http://schemas.microsoft.com/office/drawing/2014/main" id="{32B2993E-336E-4117-B433-F538A03544FE}"/>
              </a:ext>
            </a:extLst>
          </p:cNvPr>
          <p:cNvSpPr txBox="1"/>
          <p:nvPr/>
        </p:nvSpPr>
        <p:spPr>
          <a:xfrm>
            <a:off x="3609832" y="1835224"/>
            <a:ext cx="3058495"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おみくじ結果の画像の下に任意のメッセージを表示する。</a:t>
            </a:r>
            <a:endParaRPr kumimoji="1" lang="en-US" altLang="ja-JP" sz="1400">
              <a:solidFill>
                <a:schemeClr val="tx1"/>
              </a:solidFill>
              <a:latin typeface="UD デジタル 教科書体 N-R" panose="02020400000000000000" pitchFamily="17" charset="-128"/>
              <a:ea typeface="UD デジタル 教科書体 N-R" panose="02020400000000000000" pitchFamily="17" charset="-128"/>
            </a:endParaRPr>
          </a:p>
          <a:p>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メッセージの内容はなんでも構いません</a:t>
            </a:r>
            <a:endParaRPr kumimoji="1" lang="en-US" altLang="ja-JP" sz="1400">
              <a:solidFill>
                <a:schemeClr val="tx1"/>
              </a:solidFill>
              <a:latin typeface="UD デジタル 教科書体 N-R" panose="02020400000000000000" pitchFamily="17" charset="-128"/>
              <a:ea typeface="UD デジタル 教科書体 N-R" panose="02020400000000000000" pitchFamily="17" charset="-128"/>
            </a:endParaRPr>
          </a:p>
        </p:txBody>
      </p:sp>
      <p:cxnSp>
        <p:nvCxnSpPr>
          <p:cNvPr id="96" name="直線コネクタ 95">
            <a:extLst>
              <a:ext uri="{FF2B5EF4-FFF2-40B4-BE49-F238E27FC236}">
                <a16:creationId xmlns:a16="http://schemas.microsoft.com/office/drawing/2014/main" id="{72C7F446-AD4C-4FB8-8E59-B4D5333FE2CD}"/>
              </a:ext>
            </a:extLst>
          </p:cNvPr>
          <p:cNvCxnSpPr/>
          <p:nvPr/>
        </p:nvCxnSpPr>
        <p:spPr>
          <a:xfrm>
            <a:off x="-9818" y="3118618"/>
            <a:ext cx="6858000" cy="37549"/>
          </a:xfrm>
          <a:prstGeom prst="line">
            <a:avLst/>
          </a:prstGeom>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B962BAD7-4D90-4CE0-B0D3-E5D5F46CD8C4}"/>
              </a:ext>
            </a:extLst>
          </p:cNvPr>
          <p:cNvSpPr txBox="1"/>
          <p:nvPr/>
        </p:nvSpPr>
        <p:spPr>
          <a:xfrm>
            <a:off x="217010" y="3840235"/>
            <a:ext cx="6640990" cy="6124754"/>
          </a:xfrm>
          <a:prstGeom prst="rect">
            <a:avLst/>
          </a:prstGeom>
          <a:noFill/>
        </p:spPr>
        <p:txBody>
          <a:bodyPr wrap="square" rtlCol="0">
            <a:spAutoFit/>
          </a:bodyPr>
          <a:lstStyle/>
          <a:p>
            <a:r>
              <a:rPr lang="en-US" altLang="ja-JP" sz="1400" b="0">
                <a:solidFill>
                  <a:srgbClr val="008000"/>
                </a:solidFill>
                <a:effectLst/>
                <a:latin typeface="Monacakomi" panose="020B0509020204020204" pitchFamily="49" charset="-128"/>
                <a:ea typeface="Monacakomi" panose="020B0509020204020204" pitchFamily="49" charset="-128"/>
              </a:rPr>
              <a:t>// </a:t>
            </a:r>
            <a:r>
              <a:rPr lang="ja-JP" altLang="en-US" sz="1400" b="0">
                <a:solidFill>
                  <a:srgbClr val="008000"/>
                </a:solidFill>
                <a:effectLst/>
                <a:latin typeface="Monacakomi" panose="020B0509020204020204" pitchFamily="49" charset="-128"/>
                <a:ea typeface="Monacakomi" panose="020B0509020204020204" pitchFamily="49" charset="-128"/>
              </a:rPr>
              <a:t>ランダム値に応じて表示する画像を変える</a:t>
            </a:r>
            <a:endParaRPr lang="ja-JP" altLang="en-US" sz="1400" b="0">
              <a:solidFill>
                <a:srgbClr val="000000"/>
              </a:solidFill>
              <a:effectLst/>
              <a:latin typeface="Monacakomi" panose="020B0509020204020204" pitchFamily="49" charset="-128"/>
              <a:ea typeface="Monacakomi" panose="020B0509020204020204" pitchFamily="49" charset="-128"/>
            </a:endParaRPr>
          </a:p>
          <a:p>
            <a:r>
              <a:rPr lang="en-US" altLang="ja-JP" sz="1400" b="0">
                <a:solidFill>
                  <a:srgbClr val="0000FF"/>
                </a:solidFill>
                <a:effectLst/>
                <a:latin typeface="Monacakomi" panose="020B0509020204020204" pitchFamily="49" charset="-128"/>
                <a:ea typeface="Monacakomi" panose="020B0509020204020204" pitchFamily="49" charset="-128"/>
              </a:rPr>
              <a:t>var</a:t>
            </a:r>
            <a:r>
              <a:rPr lang="en-US" altLang="ja-JP" sz="1400" b="0">
                <a:solidFill>
                  <a:srgbClr val="000000"/>
                </a:solidFill>
                <a:effectLst/>
                <a:latin typeface="Monacakomi" panose="020B0509020204020204" pitchFamily="49" charset="-128"/>
                <a:ea typeface="Monacakomi" panose="020B0509020204020204" pitchFamily="49" charset="-128"/>
              </a:rPr>
              <a:t> image_name;</a:t>
            </a:r>
          </a:p>
          <a:p>
            <a:r>
              <a:rPr lang="en-US" altLang="ja-JP" sz="1400" b="0">
                <a:solidFill>
                  <a:srgbClr val="0000FF"/>
                </a:solidFill>
                <a:effectLst/>
                <a:latin typeface="Monacakomi" panose="020B0509020204020204" pitchFamily="49" charset="-128"/>
                <a:ea typeface="Monacakomi" panose="020B0509020204020204" pitchFamily="49" charset="-128"/>
              </a:rPr>
              <a:t>var</a:t>
            </a:r>
            <a:r>
              <a:rPr lang="en-US" altLang="ja-JP" sz="1400" b="0">
                <a:solidFill>
                  <a:srgbClr val="000000"/>
                </a:solidFill>
                <a:effectLst/>
                <a:latin typeface="Monacakomi" panose="020B0509020204020204" pitchFamily="49" charset="-128"/>
                <a:ea typeface="Monacakomi" panose="020B0509020204020204" pitchFamily="49" charset="-128"/>
              </a:rPr>
              <a:t> message;</a:t>
            </a:r>
          </a:p>
          <a:p>
            <a:r>
              <a:rPr lang="en-US" altLang="ja-JP" sz="1400" b="0">
                <a:solidFill>
                  <a:srgbClr val="0000FF"/>
                </a:solidFill>
                <a:effectLst/>
                <a:latin typeface="Monacakomi" panose="020B0509020204020204" pitchFamily="49" charset="-128"/>
                <a:ea typeface="Monacakomi" panose="020B0509020204020204" pitchFamily="49" charset="-128"/>
              </a:rPr>
              <a:t>if</a:t>
            </a:r>
            <a:r>
              <a:rPr lang="en-US" altLang="ja-JP" sz="1400" b="0">
                <a:solidFill>
                  <a:srgbClr val="000000"/>
                </a:solidFill>
                <a:effectLst/>
                <a:latin typeface="Monacakomi" panose="020B0509020204020204" pitchFamily="49" charset="-128"/>
                <a:ea typeface="Monacakomi" panose="020B0509020204020204" pitchFamily="49" charset="-128"/>
              </a:rPr>
              <a:t> (no == </a:t>
            </a:r>
            <a:r>
              <a:rPr lang="en-US" altLang="ja-JP" sz="1400" b="0">
                <a:solidFill>
                  <a:srgbClr val="09885A"/>
                </a:solidFill>
                <a:effectLst/>
                <a:latin typeface="Monacakomi" panose="020B0509020204020204" pitchFamily="49" charset="-128"/>
                <a:ea typeface="Monacakomi" panose="020B0509020204020204" pitchFamily="49" charset="-128"/>
              </a:rPr>
              <a:t>0</a:t>
            </a:r>
            <a:r>
              <a:rPr lang="en-US" altLang="ja-JP" sz="1400" b="0">
                <a:solidFill>
                  <a:srgbClr val="000000"/>
                </a:solidFill>
                <a:effectLst/>
                <a:latin typeface="Monacakomi" panose="020B0509020204020204" pitchFamily="49" charset="-128"/>
                <a:ea typeface="Monacakomi" panose="020B0509020204020204" pitchFamily="49" charset="-128"/>
              </a:rPr>
              <a:t>) {</a:t>
            </a:r>
          </a:p>
          <a:p>
            <a:r>
              <a:rPr lang="ja-JP" altLang="en-US" sz="1400">
                <a:solidFill>
                  <a:srgbClr val="000000"/>
                </a:solidFill>
                <a:latin typeface="Monacakomi" panose="020B0509020204020204" pitchFamily="49" charset="-128"/>
                <a:ea typeface="Monacakomi" panose="020B0509020204020204" pitchFamily="49" charset="-128"/>
              </a:rPr>
              <a:t>    </a:t>
            </a:r>
            <a:r>
              <a:rPr lang="en-US" altLang="ja-JP" sz="1400" b="0">
                <a:solidFill>
                  <a:srgbClr val="000000"/>
                </a:solidFill>
                <a:effectLst/>
                <a:latin typeface="Monacakomi" panose="020B0509020204020204" pitchFamily="49" charset="-128"/>
                <a:ea typeface="Monacakomi" panose="020B0509020204020204" pitchFamily="49" charset="-128"/>
              </a:rPr>
              <a:t>image_name = </a:t>
            </a:r>
            <a:r>
              <a:rPr lang="en-US" altLang="ja-JP" sz="1400" b="0">
                <a:solidFill>
                  <a:srgbClr val="A31515"/>
                </a:solidFill>
                <a:effectLst/>
                <a:latin typeface="Monacakomi" panose="020B0509020204020204" pitchFamily="49" charset="-128"/>
                <a:ea typeface="Monacakomi" panose="020B0509020204020204" pitchFamily="49" charset="-128"/>
              </a:rPr>
              <a:t>"daikichi.png"</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message = </a:t>
            </a:r>
            <a:r>
              <a:rPr lang="en-US" altLang="ja-JP" sz="1400" b="0">
                <a:solidFill>
                  <a:srgbClr val="A31515"/>
                </a:solidFill>
                <a:effectLst/>
                <a:latin typeface="Monacakomi" panose="020B0509020204020204" pitchFamily="49" charset="-128"/>
                <a:ea typeface="Monacakomi" panose="020B0509020204020204" pitchFamily="49" charset="-128"/>
              </a:rPr>
              <a:t>"</a:t>
            </a:r>
            <a:r>
              <a:rPr lang="ja-JP" altLang="en-US" sz="1400" b="0">
                <a:solidFill>
                  <a:srgbClr val="A31515"/>
                </a:solidFill>
                <a:effectLst/>
                <a:latin typeface="Monacakomi" panose="020B0509020204020204" pitchFamily="49" charset="-128"/>
                <a:ea typeface="Monacakomi" panose="020B0509020204020204" pitchFamily="49" charset="-128"/>
              </a:rPr>
              <a:t>大吉です</a:t>
            </a:r>
            <a:r>
              <a:rPr lang="en-US" altLang="ja-JP" sz="1400" b="0">
                <a:solidFill>
                  <a:srgbClr val="A31515"/>
                </a:solidFill>
                <a:effectLst/>
                <a:latin typeface="Monacakomi" panose="020B0509020204020204" pitchFamily="49" charset="-128"/>
                <a:ea typeface="Monacakomi" panose="020B0509020204020204" pitchFamily="49" charset="-128"/>
              </a:rPr>
              <a:t>"</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 </a:t>
            </a:r>
            <a:r>
              <a:rPr lang="en-US" altLang="ja-JP" sz="1400" b="0">
                <a:solidFill>
                  <a:srgbClr val="0000FF"/>
                </a:solidFill>
                <a:effectLst/>
                <a:latin typeface="Monacakomi" panose="020B0509020204020204" pitchFamily="49" charset="-128"/>
                <a:ea typeface="Monacakomi" panose="020B0509020204020204" pitchFamily="49" charset="-128"/>
              </a:rPr>
              <a:t>else</a:t>
            </a:r>
            <a:r>
              <a:rPr lang="en-US" altLang="ja-JP" sz="1400" b="0">
                <a:solidFill>
                  <a:srgbClr val="000000"/>
                </a:solidFill>
                <a:effectLst/>
                <a:latin typeface="Monacakomi" panose="020B0509020204020204" pitchFamily="49" charset="-128"/>
                <a:ea typeface="Monacakomi" panose="020B0509020204020204" pitchFamily="49" charset="-128"/>
              </a:rPr>
              <a:t> </a:t>
            </a:r>
            <a:r>
              <a:rPr lang="en-US" altLang="ja-JP" sz="1400" b="0">
                <a:solidFill>
                  <a:srgbClr val="0000FF"/>
                </a:solidFill>
                <a:effectLst/>
                <a:latin typeface="Monacakomi" panose="020B0509020204020204" pitchFamily="49" charset="-128"/>
                <a:ea typeface="Monacakomi" panose="020B0509020204020204" pitchFamily="49" charset="-128"/>
              </a:rPr>
              <a:t>if</a:t>
            </a:r>
            <a:r>
              <a:rPr lang="en-US" altLang="ja-JP" sz="1400" b="0">
                <a:solidFill>
                  <a:srgbClr val="000000"/>
                </a:solidFill>
                <a:effectLst/>
                <a:latin typeface="Monacakomi" panose="020B0509020204020204" pitchFamily="49" charset="-128"/>
                <a:ea typeface="Monacakomi" panose="020B0509020204020204" pitchFamily="49" charset="-128"/>
              </a:rPr>
              <a:t> (no == </a:t>
            </a:r>
            <a:r>
              <a:rPr lang="en-US" altLang="ja-JP" sz="1400" b="0">
                <a:solidFill>
                  <a:srgbClr val="09885A"/>
                </a:solidFill>
                <a:effectLst/>
                <a:latin typeface="Monacakomi" panose="020B0509020204020204" pitchFamily="49" charset="-128"/>
                <a:ea typeface="Monacakomi" panose="020B0509020204020204" pitchFamily="49" charset="-128"/>
              </a:rPr>
              <a:t>1</a:t>
            </a:r>
            <a:r>
              <a:rPr lang="en-US" altLang="ja-JP" sz="1400" b="0">
                <a:solidFill>
                  <a:srgbClr val="000000"/>
                </a:solidFill>
                <a:effectLst/>
                <a:latin typeface="Monacakomi" panose="020B0509020204020204" pitchFamily="49" charset="-128"/>
                <a:ea typeface="Monacakomi" panose="020B0509020204020204" pitchFamily="49" charset="-128"/>
              </a:rPr>
              <a:t>) {</a:t>
            </a:r>
          </a:p>
          <a:p>
            <a:r>
              <a:rPr lang="en-US" altLang="ja-JP" sz="1400" b="0">
                <a:solidFill>
                  <a:srgbClr val="000000"/>
                </a:solidFill>
                <a:effectLst/>
                <a:latin typeface="Monacakomi" panose="020B0509020204020204" pitchFamily="49" charset="-128"/>
                <a:ea typeface="Monacakomi" panose="020B0509020204020204" pitchFamily="49" charset="-128"/>
              </a:rPr>
              <a:t>    image_name = </a:t>
            </a:r>
            <a:r>
              <a:rPr lang="en-US" altLang="ja-JP" sz="1400" b="0">
                <a:solidFill>
                  <a:srgbClr val="A31515"/>
                </a:solidFill>
                <a:effectLst/>
                <a:latin typeface="Monacakomi" panose="020B0509020204020204" pitchFamily="49" charset="-128"/>
                <a:ea typeface="Monacakomi" panose="020B0509020204020204" pitchFamily="49" charset="-128"/>
              </a:rPr>
              <a:t>"chuukichi.png"</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    message = </a:t>
            </a:r>
            <a:r>
              <a:rPr lang="en-US" altLang="ja-JP" sz="1400" b="0">
                <a:solidFill>
                  <a:srgbClr val="A31515"/>
                </a:solidFill>
                <a:effectLst/>
                <a:latin typeface="Monacakomi" panose="020B0509020204020204" pitchFamily="49" charset="-128"/>
                <a:ea typeface="Monacakomi" panose="020B0509020204020204" pitchFamily="49" charset="-128"/>
              </a:rPr>
              <a:t>"</a:t>
            </a:r>
            <a:r>
              <a:rPr lang="ja-JP" altLang="en-US" sz="1400" b="0">
                <a:solidFill>
                  <a:srgbClr val="A31515"/>
                </a:solidFill>
                <a:effectLst/>
                <a:latin typeface="Monacakomi" panose="020B0509020204020204" pitchFamily="49" charset="-128"/>
                <a:ea typeface="Monacakomi" panose="020B0509020204020204" pitchFamily="49" charset="-128"/>
              </a:rPr>
              <a:t>中吉です</a:t>
            </a:r>
            <a:r>
              <a:rPr lang="en-US" altLang="ja-JP" sz="1400" b="0">
                <a:solidFill>
                  <a:srgbClr val="A31515"/>
                </a:solidFill>
                <a:effectLst/>
                <a:latin typeface="Monacakomi" panose="020B0509020204020204" pitchFamily="49" charset="-128"/>
                <a:ea typeface="Monacakomi" panose="020B0509020204020204" pitchFamily="49" charset="-128"/>
              </a:rPr>
              <a:t>"</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 </a:t>
            </a:r>
            <a:r>
              <a:rPr lang="en-US" altLang="ja-JP" sz="1400" b="0">
                <a:solidFill>
                  <a:srgbClr val="0000FF"/>
                </a:solidFill>
                <a:effectLst/>
                <a:latin typeface="Monacakomi" panose="020B0509020204020204" pitchFamily="49" charset="-128"/>
                <a:ea typeface="Monacakomi" panose="020B0509020204020204" pitchFamily="49" charset="-128"/>
              </a:rPr>
              <a:t>else</a:t>
            </a:r>
            <a:r>
              <a:rPr lang="en-US" altLang="ja-JP" sz="1400" b="0">
                <a:solidFill>
                  <a:srgbClr val="000000"/>
                </a:solidFill>
                <a:effectLst/>
                <a:latin typeface="Monacakomi" panose="020B0509020204020204" pitchFamily="49" charset="-128"/>
                <a:ea typeface="Monacakomi" panose="020B0509020204020204" pitchFamily="49" charset="-128"/>
              </a:rPr>
              <a:t> </a:t>
            </a:r>
            <a:r>
              <a:rPr lang="en-US" altLang="ja-JP" sz="1400" b="0">
                <a:solidFill>
                  <a:srgbClr val="0000FF"/>
                </a:solidFill>
                <a:effectLst/>
                <a:latin typeface="Monacakomi" panose="020B0509020204020204" pitchFamily="49" charset="-128"/>
                <a:ea typeface="Monacakomi" panose="020B0509020204020204" pitchFamily="49" charset="-128"/>
              </a:rPr>
              <a:t>if</a:t>
            </a:r>
            <a:r>
              <a:rPr lang="en-US" altLang="ja-JP" sz="1400" b="0">
                <a:solidFill>
                  <a:srgbClr val="000000"/>
                </a:solidFill>
                <a:effectLst/>
                <a:latin typeface="Monacakomi" panose="020B0509020204020204" pitchFamily="49" charset="-128"/>
                <a:ea typeface="Monacakomi" panose="020B0509020204020204" pitchFamily="49" charset="-128"/>
              </a:rPr>
              <a:t> (no == </a:t>
            </a:r>
            <a:r>
              <a:rPr lang="en-US" altLang="ja-JP" sz="1400" b="0">
                <a:solidFill>
                  <a:srgbClr val="09885A"/>
                </a:solidFill>
                <a:effectLst/>
                <a:latin typeface="Monacakomi" panose="020B0509020204020204" pitchFamily="49" charset="-128"/>
                <a:ea typeface="Monacakomi" panose="020B0509020204020204" pitchFamily="49" charset="-128"/>
              </a:rPr>
              <a:t>2</a:t>
            </a:r>
            <a:r>
              <a:rPr lang="en-US" altLang="ja-JP" sz="1400" b="0">
                <a:solidFill>
                  <a:srgbClr val="000000"/>
                </a:solidFill>
                <a:effectLst/>
                <a:latin typeface="Monacakomi" panose="020B0509020204020204" pitchFamily="49" charset="-128"/>
                <a:ea typeface="Monacakomi" panose="020B0509020204020204" pitchFamily="49" charset="-128"/>
              </a:rPr>
              <a:t>) {</a:t>
            </a:r>
          </a:p>
          <a:p>
            <a:r>
              <a:rPr lang="en-US" altLang="ja-JP" sz="1400" b="0">
                <a:solidFill>
                  <a:srgbClr val="000000"/>
                </a:solidFill>
                <a:effectLst/>
                <a:latin typeface="Monacakomi" panose="020B0509020204020204" pitchFamily="49" charset="-128"/>
                <a:ea typeface="Monacakomi" panose="020B0509020204020204" pitchFamily="49" charset="-128"/>
              </a:rPr>
              <a:t>    image_name = </a:t>
            </a:r>
            <a:r>
              <a:rPr lang="en-US" altLang="ja-JP" sz="1400" b="0">
                <a:solidFill>
                  <a:srgbClr val="A31515"/>
                </a:solidFill>
                <a:effectLst/>
                <a:latin typeface="Monacakomi" panose="020B0509020204020204" pitchFamily="49" charset="-128"/>
                <a:ea typeface="Monacakomi" panose="020B0509020204020204" pitchFamily="49" charset="-128"/>
              </a:rPr>
              <a:t>"shoukichi.png"</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    message = </a:t>
            </a:r>
            <a:r>
              <a:rPr lang="en-US" altLang="ja-JP" sz="1400" b="0">
                <a:solidFill>
                  <a:srgbClr val="A31515"/>
                </a:solidFill>
                <a:effectLst/>
                <a:latin typeface="Monacakomi" panose="020B0509020204020204" pitchFamily="49" charset="-128"/>
                <a:ea typeface="Monacakomi" panose="020B0509020204020204" pitchFamily="49" charset="-128"/>
              </a:rPr>
              <a:t>"</a:t>
            </a:r>
            <a:r>
              <a:rPr lang="ja-JP" altLang="en-US" sz="1400" b="0">
                <a:solidFill>
                  <a:srgbClr val="A31515"/>
                </a:solidFill>
                <a:effectLst/>
                <a:latin typeface="Monacakomi" panose="020B0509020204020204" pitchFamily="49" charset="-128"/>
                <a:ea typeface="Monacakomi" panose="020B0509020204020204" pitchFamily="49" charset="-128"/>
              </a:rPr>
              <a:t>小吉です</a:t>
            </a:r>
            <a:r>
              <a:rPr lang="en-US" altLang="ja-JP" sz="1400" b="0">
                <a:solidFill>
                  <a:srgbClr val="A31515"/>
                </a:solidFill>
                <a:effectLst/>
                <a:latin typeface="Monacakomi" panose="020B0509020204020204" pitchFamily="49" charset="-128"/>
                <a:ea typeface="Monacakomi" panose="020B0509020204020204" pitchFamily="49" charset="-128"/>
              </a:rPr>
              <a:t>"</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 </a:t>
            </a:r>
            <a:r>
              <a:rPr lang="en-US" altLang="ja-JP" sz="1400" b="0">
                <a:solidFill>
                  <a:srgbClr val="0000FF"/>
                </a:solidFill>
                <a:effectLst/>
                <a:latin typeface="Monacakomi" panose="020B0509020204020204" pitchFamily="49" charset="-128"/>
                <a:ea typeface="Monacakomi" panose="020B0509020204020204" pitchFamily="49" charset="-128"/>
              </a:rPr>
              <a:t>else</a:t>
            </a:r>
            <a:r>
              <a:rPr lang="en-US" altLang="ja-JP" sz="1400" b="0">
                <a:solidFill>
                  <a:srgbClr val="000000"/>
                </a:solidFill>
                <a:effectLst/>
                <a:latin typeface="Monacakomi" panose="020B0509020204020204" pitchFamily="49" charset="-128"/>
                <a:ea typeface="Monacakomi" panose="020B0509020204020204" pitchFamily="49" charset="-128"/>
              </a:rPr>
              <a:t> </a:t>
            </a:r>
            <a:r>
              <a:rPr lang="en-US" altLang="ja-JP" sz="1400" b="0">
                <a:solidFill>
                  <a:srgbClr val="0000FF"/>
                </a:solidFill>
                <a:effectLst/>
                <a:latin typeface="Monacakomi" panose="020B0509020204020204" pitchFamily="49" charset="-128"/>
                <a:ea typeface="Monacakomi" panose="020B0509020204020204" pitchFamily="49" charset="-128"/>
              </a:rPr>
              <a:t>if</a:t>
            </a:r>
            <a:r>
              <a:rPr lang="en-US" altLang="ja-JP" sz="1400" b="0">
                <a:solidFill>
                  <a:srgbClr val="000000"/>
                </a:solidFill>
                <a:effectLst/>
                <a:latin typeface="Monacakomi" panose="020B0509020204020204" pitchFamily="49" charset="-128"/>
                <a:ea typeface="Monacakomi" panose="020B0509020204020204" pitchFamily="49" charset="-128"/>
              </a:rPr>
              <a:t> (no == </a:t>
            </a:r>
            <a:r>
              <a:rPr lang="en-US" altLang="ja-JP" sz="1400" b="0">
                <a:solidFill>
                  <a:srgbClr val="09885A"/>
                </a:solidFill>
                <a:effectLst/>
                <a:latin typeface="Monacakomi" panose="020B0509020204020204" pitchFamily="49" charset="-128"/>
                <a:ea typeface="Monacakomi" panose="020B0509020204020204" pitchFamily="49" charset="-128"/>
              </a:rPr>
              <a:t>3</a:t>
            </a:r>
            <a:r>
              <a:rPr lang="en-US" altLang="ja-JP" sz="1400" b="0">
                <a:solidFill>
                  <a:srgbClr val="000000"/>
                </a:solidFill>
                <a:effectLst/>
                <a:latin typeface="Monacakomi" panose="020B0509020204020204" pitchFamily="49" charset="-128"/>
                <a:ea typeface="Monacakomi" panose="020B0509020204020204" pitchFamily="49" charset="-128"/>
              </a:rPr>
              <a:t>) {</a:t>
            </a:r>
          </a:p>
          <a:p>
            <a:r>
              <a:rPr lang="en-US" altLang="ja-JP" sz="1400" b="0">
                <a:solidFill>
                  <a:srgbClr val="000000"/>
                </a:solidFill>
                <a:effectLst/>
                <a:latin typeface="Monacakomi" panose="020B0509020204020204" pitchFamily="49" charset="-128"/>
                <a:ea typeface="Monacakomi" panose="020B0509020204020204" pitchFamily="49" charset="-128"/>
              </a:rPr>
              <a:t>    image_name = </a:t>
            </a:r>
            <a:r>
              <a:rPr lang="en-US" altLang="ja-JP" sz="1400" b="0">
                <a:solidFill>
                  <a:srgbClr val="A31515"/>
                </a:solidFill>
                <a:effectLst/>
                <a:latin typeface="Monacakomi" panose="020B0509020204020204" pitchFamily="49" charset="-128"/>
                <a:ea typeface="Monacakomi" panose="020B0509020204020204" pitchFamily="49" charset="-128"/>
              </a:rPr>
              <a:t>"suekichi.png"</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    message = </a:t>
            </a:r>
            <a:r>
              <a:rPr lang="en-US" altLang="ja-JP" sz="1400" b="0">
                <a:solidFill>
                  <a:srgbClr val="A31515"/>
                </a:solidFill>
                <a:effectLst/>
                <a:latin typeface="Monacakomi" panose="020B0509020204020204" pitchFamily="49" charset="-128"/>
                <a:ea typeface="Monacakomi" panose="020B0509020204020204" pitchFamily="49" charset="-128"/>
              </a:rPr>
              <a:t>"</a:t>
            </a:r>
            <a:r>
              <a:rPr lang="ja-JP" altLang="en-US" sz="1400" b="0">
                <a:solidFill>
                  <a:srgbClr val="A31515"/>
                </a:solidFill>
                <a:effectLst/>
                <a:latin typeface="Monacakomi" panose="020B0509020204020204" pitchFamily="49" charset="-128"/>
                <a:ea typeface="Monacakomi" panose="020B0509020204020204" pitchFamily="49" charset="-128"/>
              </a:rPr>
              <a:t>末吉です</a:t>
            </a:r>
            <a:r>
              <a:rPr lang="en-US" altLang="ja-JP" sz="1400" b="0">
                <a:solidFill>
                  <a:srgbClr val="A31515"/>
                </a:solidFill>
                <a:effectLst/>
                <a:latin typeface="Monacakomi" panose="020B0509020204020204" pitchFamily="49" charset="-128"/>
                <a:ea typeface="Monacakomi" panose="020B0509020204020204" pitchFamily="49" charset="-128"/>
              </a:rPr>
              <a:t>"</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 </a:t>
            </a:r>
            <a:r>
              <a:rPr lang="en-US" altLang="ja-JP" sz="1400" b="0">
                <a:solidFill>
                  <a:srgbClr val="0000FF"/>
                </a:solidFill>
                <a:effectLst/>
                <a:latin typeface="Monacakomi" panose="020B0509020204020204" pitchFamily="49" charset="-128"/>
                <a:ea typeface="Monacakomi" panose="020B0509020204020204" pitchFamily="49" charset="-128"/>
              </a:rPr>
              <a:t>else</a:t>
            </a:r>
            <a:r>
              <a:rPr lang="en-US" altLang="ja-JP" sz="1400" b="0">
                <a:solidFill>
                  <a:srgbClr val="000000"/>
                </a:solidFill>
                <a:effectLst/>
                <a:latin typeface="Monacakomi" panose="020B0509020204020204" pitchFamily="49" charset="-128"/>
                <a:ea typeface="Monacakomi" panose="020B0509020204020204" pitchFamily="49" charset="-128"/>
              </a:rPr>
              <a:t> </a:t>
            </a:r>
            <a:r>
              <a:rPr lang="en-US" altLang="ja-JP" sz="1400" b="0">
                <a:solidFill>
                  <a:srgbClr val="0000FF"/>
                </a:solidFill>
                <a:effectLst/>
                <a:latin typeface="Monacakomi" panose="020B0509020204020204" pitchFamily="49" charset="-128"/>
                <a:ea typeface="Monacakomi" panose="020B0509020204020204" pitchFamily="49" charset="-128"/>
              </a:rPr>
              <a:t>if</a:t>
            </a:r>
            <a:r>
              <a:rPr lang="en-US" altLang="ja-JP" sz="1400" b="0">
                <a:solidFill>
                  <a:srgbClr val="000000"/>
                </a:solidFill>
                <a:effectLst/>
                <a:latin typeface="Monacakomi" panose="020B0509020204020204" pitchFamily="49" charset="-128"/>
                <a:ea typeface="Monacakomi" panose="020B0509020204020204" pitchFamily="49" charset="-128"/>
              </a:rPr>
              <a:t> (no == </a:t>
            </a:r>
            <a:r>
              <a:rPr lang="en-US" altLang="ja-JP" sz="1400" b="0">
                <a:solidFill>
                  <a:srgbClr val="09885A"/>
                </a:solidFill>
                <a:effectLst/>
                <a:latin typeface="Monacakomi" panose="020B0509020204020204" pitchFamily="49" charset="-128"/>
                <a:ea typeface="Monacakomi" panose="020B0509020204020204" pitchFamily="49" charset="-128"/>
              </a:rPr>
              <a:t>4</a:t>
            </a:r>
            <a:r>
              <a:rPr lang="en-US" altLang="ja-JP" sz="1400" b="0">
                <a:solidFill>
                  <a:srgbClr val="000000"/>
                </a:solidFill>
                <a:effectLst/>
                <a:latin typeface="Monacakomi" panose="020B0509020204020204" pitchFamily="49" charset="-128"/>
                <a:ea typeface="Monacakomi" panose="020B0509020204020204" pitchFamily="49" charset="-128"/>
              </a:rPr>
              <a:t>) {</a:t>
            </a:r>
          </a:p>
          <a:p>
            <a:r>
              <a:rPr lang="en-US" altLang="ja-JP" sz="1400" b="0">
                <a:solidFill>
                  <a:srgbClr val="000000"/>
                </a:solidFill>
                <a:effectLst/>
                <a:latin typeface="Monacakomi" panose="020B0509020204020204" pitchFamily="49" charset="-128"/>
                <a:ea typeface="Monacakomi" panose="020B0509020204020204" pitchFamily="49" charset="-128"/>
              </a:rPr>
              <a:t>    image_name = </a:t>
            </a:r>
            <a:r>
              <a:rPr lang="en-US" altLang="ja-JP" sz="1400" b="0">
                <a:solidFill>
                  <a:srgbClr val="A31515"/>
                </a:solidFill>
                <a:effectLst/>
                <a:latin typeface="Monacakomi" panose="020B0509020204020204" pitchFamily="49" charset="-128"/>
                <a:ea typeface="Monacakomi" panose="020B0509020204020204" pitchFamily="49" charset="-128"/>
              </a:rPr>
              <a:t>"kyou.png"</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    message = </a:t>
            </a:r>
            <a:r>
              <a:rPr lang="en-US" altLang="ja-JP" sz="1400" b="0">
                <a:solidFill>
                  <a:srgbClr val="A31515"/>
                </a:solidFill>
                <a:effectLst/>
                <a:latin typeface="Monacakomi" panose="020B0509020204020204" pitchFamily="49" charset="-128"/>
                <a:ea typeface="Monacakomi" panose="020B0509020204020204" pitchFamily="49" charset="-128"/>
              </a:rPr>
              <a:t>"</a:t>
            </a:r>
            <a:r>
              <a:rPr lang="ja-JP" altLang="en-US" sz="1400" b="0">
                <a:solidFill>
                  <a:srgbClr val="A31515"/>
                </a:solidFill>
                <a:effectLst/>
                <a:latin typeface="Monacakomi" panose="020B0509020204020204" pitchFamily="49" charset="-128"/>
                <a:ea typeface="Monacakomi" panose="020B0509020204020204" pitchFamily="49" charset="-128"/>
              </a:rPr>
              <a:t>凶です</a:t>
            </a:r>
            <a:r>
              <a:rPr lang="en-US" altLang="ja-JP" sz="1400" b="0">
                <a:solidFill>
                  <a:srgbClr val="A31515"/>
                </a:solidFill>
                <a:effectLst/>
                <a:latin typeface="Monacakomi" panose="020B0509020204020204" pitchFamily="49" charset="-128"/>
                <a:ea typeface="Monacakomi" panose="020B0509020204020204" pitchFamily="49" charset="-128"/>
              </a:rPr>
              <a:t>"</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 </a:t>
            </a:r>
            <a:r>
              <a:rPr lang="en-US" altLang="ja-JP" sz="1400" b="0">
                <a:solidFill>
                  <a:srgbClr val="0000FF"/>
                </a:solidFill>
                <a:effectLst/>
                <a:latin typeface="Monacakomi" panose="020B0509020204020204" pitchFamily="49" charset="-128"/>
                <a:ea typeface="Monacakomi" panose="020B0509020204020204" pitchFamily="49" charset="-128"/>
              </a:rPr>
              <a:t>else</a:t>
            </a:r>
            <a:r>
              <a:rPr lang="en-US" altLang="ja-JP" sz="1400" b="0">
                <a:solidFill>
                  <a:srgbClr val="000000"/>
                </a:solidFill>
                <a:effectLst/>
                <a:latin typeface="Monacakomi" panose="020B0509020204020204" pitchFamily="49" charset="-128"/>
                <a:ea typeface="Monacakomi" panose="020B0509020204020204" pitchFamily="49" charset="-128"/>
              </a:rPr>
              <a:t> {</a:t>
            </a:r>
          </a:p>
          <a:p>
            <a:r>
              <a:rPr lang="en-US" altLang="ja-JP" sz="1400" b="0">
                <a:solidFill>
                  <a:srgbClr val="000000"/>
                </a:solidFill>
                <a:effectLst/>
                <a:latin typeface="Monacakomi" panose="020B0509020204020204" pitchFamily="49" charset="-128"/>
                <a:ea typeface="Monacakomi" panose="020B0509020204020204" pitchFamily="49" charset="-128"/>
              </a:rPr>
              <a:t>    image_name = </a:t>
            </a:r>
            <a:r>
              <a:rPr lang="en-US" altLang="ja-JP" sz="1400" b="0">
                <a:solidFill>
                  <a:srgbClr val="A31515"/>
                </a:solidFill>
                <a:effectLst/>
                <a:latin typeface="Monacakomi" panose="020B0509020204020204" pitchFamily="49" charset="-128"/>
                <a:ea typeface="Monacakomi" panose="020B0509020204020204" pitchFamily="49" charset="-128"/>
              </a:rPr>
              <a:t>"daikyou.png"</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    message = </a:t>
            </a:r>
            <a:r>
              <a:rPr lang="en-US" altLang="ja-JP" sz="1400" b="0">
                <a:solidFill>
                  <a:srgbClr val="A31515"/>
                </a:solidFill>
                <a:effectLst/>
                <a:latin typeface="Monacakomi" panose="020B0509020204020204" pitchFamily="49" charset="-128"/>
                <a:ea typeface="Monacakomi" panose="020B0509020204020204" pitchFamily="49" charset="-128"/>
              </a:rPr>
              <a:t>"</a:t>
            </a:r>
            <a:r>
              <a:rPr lang="ja-JP" altLang="en-US" sz="1400" b="0">
                <a:solidFill>
                  <a:srgbClr val="A31515"/>
                </a:solidFill>
                <a:effectLst/>
                <a:latin typeface="Monacakomi" panose="020B0509020204020204" pitchFamily="49" charset="-128"/>
                <a:ea typeface="Monacakomi" panose="020B0509020204020204" pitchFamily="49" charset="-128"/>
              </a:rPr>
              <a:t>大凶です</a:t>
            </a:r>
            <a:r>
              <a:rPr lang="en-US" altLang="ja-JP" sz="1400" b="0">
                <a:solidFill>
                  <a:srgbClr val="A31515"/>
                </a:solidFill>
                <a:effectLst/>
                <a:latin typeface="Monacakomi" panose="020B0509020204020204" pitchFamily="49" charset="-128"/>
                <a:ea typeface="Monacakomi" panose="020B0509020204020204" pitchFamily="49" charset="-128"/>
              </a:rPr>
              <a:t>"</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 </a:t>
            </a:r>
          </a:p>
          <a:p>
            <a:r>
              <a:rPr lang="en-US" altLang="ja-JP" sz="1400" b="0">
                <a:solidFill>
                  <a:srgbClr val="000000"/>
                </a:solidFill>
                <a:effectLst/>
                <a:latin typeface="Monacakomi" panose="020B0509020204020204" pitchFamily="49" charset="-128"/>
                <a:ea typeface="Monacakomi" panose="020B0509020204020204" pitchFamily="49" charset="-128"/>
              </a:rPr>
              <a:t>alert(</a:t>
            </a:r>
            <a:r>
              <a:rPr lang="en-US" altLang="ja-JP" sz="1400" b="0">
                <a:solidFill>
                  <a:srgbClr val="A31515"/>
                </a:solidFill>
                <a:effectLst/>
                <a:latin typeface="Monacakomi" panose="020B0509020204020204" pitchFamily="49" charset="-128"/>
                <a:ea typeface="Monacakomi" panose="020B0509020204020204" pitchFamily="49" charset="-128"/>
              </a:rPr>
              <a:t>"</a:t>
            </a:r>
            <a:r>
              <a:rPr lang="ja-JP" altLang="en-US" sz="1400" b="0">
                <a:solidFill>
                  <a:srgbClr val="A31515"/>
                </a:solidFill>
                <a:effectLst/>
                <a:latin typeface="Monacakomi" panose="020B0509020204020204" pitchFamily="49" charset="-128"/>
                <a:ea typeface="Monacakomi" panose="020B0509020204020204" pitchFamily="49" charset="-128"/>
              </a:rPr>
              <a:t>おみくじが出ました！さて結果は？</a:t>
            </a:r>
            <a:r>
              <a:rPr lang="en-US" altLang="ja-JP" sz="1400" b="0">
                <a:solidFill>
                  <a:srgbClr val="A31515"/>
                </a:solidFill>
                <a:effectLst/>
                <a:latin typeface="Monacakomi" panose="020B0509020204020204" pitchFamily="49" charset="-128"/>
                <a:ea typeface="Monacakomi" panose="020B0509020204020204" pitchFamily="49" charset="-128"/>
              </a:rPr>
              <a:t>"</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8000"/>
                </a:solidFill>
                <a:effectLst/>
                <a:latin typeface="Monacakomi" panose="020B0509020204020204" pitchFamily="49" charset="-128"/>
                <a:ea typeface="Monacakomi" panose="020B0509020204020204" pitchFamily="49" charset="-128"/>
              </a:rPr>
              <a:t>// </a:t>
            </a:r>
            <a:r>
              <a:rPr lang="ja-JP" altLang="en-US" sz="1400" b="0">
                <a:solidFill>
                  <a:srgbClr val="008000"/>
                </a:solidFill>
                <a:effectLst/>
                <a:latin typeface="Monacakomi" panose="020B0509020204020204" pitchFamily="49" charset="-128"/>
                <a:ea typeface="Monacakomi" panose="020B0509020204020204" pitchFamily="49" charset="-128"/>
              </a:rPr>
              <a:t>画像と文字列の差し替え</a:t>
            </a:r>
            <a:endParaRPr lang="ja-JP" altLang="en-US" sz="1400" b="0">
              <a:solidFill>
                <a:srgbClr val="000000"/>
              </a:solidFill>
              <a:effectLst/>
              <a:latin typeface="Monacakomi" panose="020B0509020204020204" pitchFamily="49" charset="-128"/>
              <a:ea typeface="Monacakomi" panose="020B0509020204020204" pitchFamily="49" charset="-128"/>
            </a:endParaRPr>
          </a:p>
          <a:p>
            <a:r>
              <a:rPr lang="en-US" altLang="ja-JP" sz="1400" b="0">
                <a:solidFill>
                  <a:srgbClr val="000000"/>
                </a:solidFill>
                <a:effectLst/>
                <a:latin typeface="Monacakomi" panose="020B0509020204020204" pitchFamily="49" charset="-128"/>
                <a:ea typeface="Monacakomi" panose="020B0509020204020204" pitchFamily="49" charset="-128"/>
              </a:rPr>
              <a:t>document.getElementById(</a:t>
            </a:r>
            <a:r>
              <a:rPr lang="en-US" altLang="ja-JP" sz="1400" b="0">
                <a:solidFill>
                  <a:srgbClr val="A31515"/>
                </a:solidFill>
                <a:effectLst/>
                <a:latin typeface="Monacakomi" panose="020B0509020204020204" pitchFamily="49" charset="-128"/>
                <a:ea typeface="Monacakomi" panose="020B0509020204020204" pitchFamily="49" charset="-128"/>
              </a:rPr>
              <a:t>"omikuji"</a:t>
            </a:r>
            <a:r>
              <a:rPr lang="en-US" altLang="ja-JP" sz="1400" b="0">
                <a:solidFill>
                  <a:srgbClr val="000000"/>
                </a:solidFill>
                <a:effectLst/>
                <a:latin typeface="Monacakomi" panose="020B0509020204020204" pitchFamily="49" charset="-128"/>
                <a:ea typeface="Monacakomi" panose="020B0509020204020204" pitchFamily="49" charset="-128"/>
              </a:rPr>
              <a:t>).src = </a:t>
            </a:r>
            <a:r>
              <a:rPr lang="en-US" altLang="ja-JP" sz="1400" b="0">
                <a:solidFill>
                  <a:srgbClr val="A31515"/>
                </a:solidFill>
                <a:effectLst/>
                <a:latin typeface="Monacakomi" panose="020B0509020204020204" pitchFamily="49" charset="-128"/>
                <a:ea typeface="Monacakomi" panose="020B0509020204020204" pitchFamily="49" charset="-128"/>
              </a:rPr>
              <a:t>"images/"</a:t>
            </a:r>
            <a:r>
              <a:rPr lang="en-US" altLang="ja-JP" sz="1400" b="0">
                <a:solidFill>
                  <a:srgbClr val="000000"/>
                </a:solidFill>
                <a:effectLst/>
                <a:latin typeface="Monacakomi" panose="020B0509020204020204" pitchFamily="49" charset="-128"/>
                <a:ea typeface="Monacakomi" panose="020B0509020204020204" pitchFamily="49" charset="-128"/>
              </a:rPr>
              <a:t> + image_name;</a:t>
            </a:r>
          </a:p>
          <a:p>
            <a:r>
              <a:rPr lang="en-US" altLang="ja-JP" sz="1400" b="0">
                <a:solidFill>
                  <a:srgbClr val="000000"/>
                </a:solidFill>
                <a:effectLst/>
                <a:latin typeface="Monacakomi" panose="020B0509020204020204" pitchFamily="49" charset="-128"/>
                <a:ea typeface="Monacakomi" panose="020B0509020204020204" pitchFamily="49" charset="-128"/>
              </a:rPr>
              <a:t>document.getElementById(</a:t>
            </a:r>
            <a:r>
              <a:rPr lang="en-US" altLang="ja-JP" sz="1400" b="0">
                <a:solidFill>
                  <a:srgbClr val="A31515"/>
                </a:solidFill>
                <a:effectLst/>
                <a:latin typeface="Monacakomi" panose="020B0509020204020204" pitchFamily="49" charset="-128"/>
                <a:ea typeface="Monacakomi" panose="020B0509020204020204" pitchFamily="49" charset="-128"/>
              </a:rPr>
              <a:t>"message"</a:t>
            </a:r>
            <a:r>
              <a:rPr lang="en-US" altLang="ja-JP" sz="1400" b="0">
                <a:solidFill>
                  <a:srgbClr val="000000"/>
                </a:solidFill>
                <a:effectLst/>
                <a:latin typeface="Monacakomi" panose="020B0509020204020204" pitchFamily="49" charset="-128"/>
                <a:ea typeface="Monacakomi" panose="020B0509020204020204" pitchFamily="49" charset="-128"/>
              </a:rPr>
              <a:t>).innerHTML = message;</a:t>
            </a:r>
          </a:p>
          <a:p>
            <a:r>
              <a:rPr lang="en-US" altLang="ja-JP" sz="1400" b="0">
                <a:solidFill>
                  <a:srgbClr val="000000"/>
                </a:solidFill>
                <a:effectLst/>
                <a:latin typeface="Monacakomi" panose="020B0509020204020204" pitchFamily="49" charset="-128"/>
                <a:ea typeface="Monacakomi" panose="020B0509020204020204" pitchFamily="49" charset="-128"/>
              </a:rPr>
              <a:t>document.getElementById(</a:t>
            </a:r>
            <a:r>
              <a:rPr lang="en-US" altLang="ja-JP" sz="1400" b="0">
                <a:solidFill>
                  <a:srgbClr val="A31515"/>
                </a:solidFill>
                <a:effectLst/>
                <a:latin typeface="Monacakomi" panose="020B0509020204020204" pitchFamily="49" charset="-128"/>
                <a:ea typeface="Monacakomi" panose="020B0509020204020204" pitchFamily="49" charset="-128"/>
              </a:rPr>
              <a:t>"playBtn"</a:t>
            </a:r>
            <a:r>
              <a:rPr lang="en-US" altLang="ja-JP" sz="1400" b="0">
                <a:solidFill>
                  <a:srgbClr val="000000"/>
                </a:solidFill>
                <a:effectLst/>
                <a:latin typeface="Monacakomi" panose="020B0509020204020204" pitchFamily="49" charset="-128"/>
                <a:ea typeface="Monacakomi" panose="020B0509020204020204" pitchFamily="49" charset="-128"/>
              </a:rPr>
              <a:t>).innerHTML = </a:t>
            </a:r>
            <a:r>
              <a:rPr lang="en-US" altLang="ja-JP" sz="1400" b="0">
                <a:solidFill>
                  <a:srgbClr val="A31515"/>
                </a:solidFill>
                <a:effectLst/>
                <a:latin typeface="Monacakomi" panose="020B0509020204020204" pitchFamily="49" charset="-128"/>
                <a:ea typeface="Monacakomi" panose="020B0509020204020204" pitchFamily="49" charset="-128"/>
              </a:rPr>
              <a:t>"</a:t>
            </a:r>
            <a:r>
              <a:rPr lang="ja-JP" altLang="en-US" sz="1400" b="0">
                <a:solidFill>
                  <a:srgbClr val="A31515"/>
                </a:solidFill>
                <a:effectLst/>
                <a:latin typeface="Monacakomi" panose="020B0509020204020204" pitchFamily="49" charset="-128"/>
                <a:ea typeface="Monacakomi" panose="020B0509020204020204" pitchFamily="49" charset="-128"/>
              </a:rPr>
              <a:t>やりなおす</a:t>
            </a:r>
            <a:r>
              <a:rPr lang="en-US" altLang="ja-JP" sz="1400" b="0">
                <a:solidFill>
                  <a:srgbClr val="A31515"/>
                </a:solidFill>
                <a:effectLst/>
                <a:latin typeface="Monacakomi" panose="020B0509020204020204" pitchFamily="49" charset="-128"/>
                <a:ea typeface="Monacakomi" panose="020B0509020204020204" pitchFamily="49" charset="-128"/>
              </a:rPr>
              <a:t>"</a:t>
            </a:r>
            <a:r>
              <a:rPr lang="en-US" altLang="ja-JP" sz="1400" b="0">
                <a:solidFill>
                  <a:srgbClr val="000000"/>
                </a:solidFill>
                <a:effectLst/>
                <a:latin typeface="Monacakomi" panose="020B0509020204020204" pitchFamily="49" charset="-128"/>
                <a:ea typeface="Monacakomi" panose="020B0509020204020204" pitchFamily="49" charset="-128"/>
              </a:rPr>
              <a:t>;</a:t>
            </a:r>
          </a:p>
          <a:p>
            <a:endParaRPr lang="en-US" altLang="ja-JP" sz="1400" b="0">
              <a:solidFill>
                <a:srgbClr val="000000"/>
              </a:solidFill>
              <a:effectLst/>
              <a:latin typeface="Monacakomi" panose="020B0509020204020204" pitchFamily="49" charset="-128"/>
              <a:ea typeface="Monacakomi" panose="020B0509020204020204" pitchFamily="49" charset="-128"/>
            </a:endParaRPr>
          </a:p>
        </p:txBody>
      </p:sp>
      <p:sp>
        <p:nvSpPr>
          <p:cNvPr id="76" name="角丸四角形 85">
            <a:extLst>
              <a:ext uri="{FF2B5EF4-FFF2-40B4-BE49-F238E27FC236}">
                <a16:creationId xmlns:a16="http://schemas.microsoft.com/office/drawing/2014/main" id="{56F4C862-744F-44B0-940E-18040BDC503C}"/>
              </a:ext>
            </a:extLst>
          </p:cNvPr>
          <p:cNvSpPr/>
          <p:nvPr/>
        </p:nvSpPr>
        <p:spPr>
          <a:xfrm>
            <a:off x="211213" y="4348752"/>
            <a:ext cx="6531561" cy="19595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r"/>
            <a:r>
              <a:rPr kumimoji="1" lang="ja-JP" altLang="en-US" sz="1200">
                <a:latin typeface="UD デジタル 教科書体 N-R" panose="02020400000000000000" pitchFamily="17" charset="-128"/>
                <a:ea typeface="UD デジタル 教科書体 N-R" panose="02020400000000000000" pitchFamily="17" charset="-128"/>
              </a:rPr>
              <a:t>①メッセージ用の変数を宣言</a:t>
            </a:r>
            <a:endParaRPr kumimoji="1" lang="en-US" altLang="ja-JP" sz="1200">
              <a:latin typeface="UD デジタル 教科書体 N-R" panose="02020400000000000000" pitchFamily="17" charset="-128"/>
              <a:ea typeface="UD デジタル 教科書体 N-R" panose="02020400000000000000" pitchFamily="17" charset="-128"/>
            </a:endParaRPr>
          </a:p>
        </p:txBody>
      </p:sp>
      <p:sp>
        <p:nvSpPr>
          <p:cNvPr id="79" name="テキスト ボックス 78">
            <a:extLst>
              <a:ext uri="{FF2B5EF4-FFF2-40B4-BE49-F238E27FC236}">
                <a16:creationId xmlns:a16="http://schemas.microsoft.com/office/drawing/2014/main" id="{4441A0A6-880E-4AA5-9BFE-BE353A913566}"/>
              </a:ext>
            </a:extLst>
          </p:cNvPr>
          <p:cNvSpPr txBox="1"/>
          <p:nvPr/>
        </p:nvSpPr>
        <p:spPr>
          <a:xfrm>
            <a:off x="613450" y="3264574"/>
            <a:ext cx="5727088" cy="400110"/>
          </a:xfrm>
          <a:prstGeom prst="rect">
            <a:avLst/>
          </a:prstGeom>
          <a:noFill/>
        </p:spPr>
        <p:txBody>
          <a:bodyPr wrap="square">
            <a:spAutoFit/>
          </a:bodyPr>
          <a:lstStyle/>
          <a:p>
            <a:pPr algn="ctr"/>
            <a:r>
              <a:rPr kumimoji="1" lang="ja-JP" altLang="en-US" sz="2000">
                <a:solidFill>
                  <a:schemeClr val="tx1"/>
                </a:solidFill>
                <a:latin typeface="UD デジタル 教科書体 N-B" panose="02020700000000000000" pitchFamily="17" charset="-128"/>
                <a:ea typeface="UD デジタル 教科書体 N-B" panose="02020700000000000000" pitchFamily="17" charset="-128"/>
              </a:rPr>
              <a:t>プログラムを</a:t>
            </a:r>
            <a:r>
              <a:rPr kumimoji="1" lang="ja-JP" altLang="en-US" sz="2000">
                <a:latin typeface="UD デジタル 教科書体 N-B" panose="02020700000000000000" pitchFamily="17" charset="-128"/>
                <a:ea typeface="UD デジタル 教科書体 N-B" panose="02020700000000000000" pitchFamily="17" charset="-128"/>
              </a:rPr>
              <a:t>変更</a:t>
            </a:r>
            <a:endParaRPr kumimoji="1" lang="ja-JP" altLang="en-US" sz="200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3" name="図 2">
            <a:extLst>
              <a:ext uri="{FF2B5EF4-FFF2-40B4-BE49-F238E27FC236}">
                <a16:creationId xmlns:a16="http://schemas.microsoft.com/office/drawing/2014/main" id="{D7D19289-FFE2-4640-9803-0DC9AF410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683" y="653375"/>
            <a:ext cx="1194879" cy="2185040"/>
          </a:xfrm>
          <a:prstGeom prst="rect">
            <a:avLst/>
          </a:prstGeom>
        </p:spPr>
      </p:pic>
      <p:sp>
        <p:nvSpPr>
          <p:cNvPr id="25" name="角丸四角形 85">
            <a:extLst>
              <a:ext uri="{FF2B5EF4-FFF2-40B4-BE49-F238E27FC236}">
                <a16:creationId xmlns:a16="http://schemas.microsoft.com/office/drawing/2014/main" id="{F198E3B7-9489-460A-BAE2-64406F02DF42}"/>
              </a:ext>
            </a:extLst>
          </p:cNvPr>
          <p:cNvSpPr/>
          <p:nvPr/>
        </p:nvSpPr>
        <p:spPr>
          <a:xfrm>
            <a:off x="176459" y="4955245"/>
            <a:ext cx="6531561" cy="19595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r"/>
            <a:r>
              <a:rPr kumimoji="1" lang="ja-JP" altLang="en-US" sz="1200">
                <a:latin typeface="UD デジタル 教科書体 N-R" panose="02020400000000000000" pitchFamily="17" charset="-128"/>
                <a:ea typeface="UD デジタル 教科書体 N-R" panose="02020400000000000000" pitchFamily="17" charset="-128"/>
              </a:rPr>
              <a:t>②分岐毎にメッセージを設定</a:t>
            </a:r>
            <a:endParaRPr kumimoji="1" lang="en-US" altLang="ja-JP" sz="1200">
              <a:latin typeface="UD デジタル 教科書体 N-R" panose="02020400000000000000" pitchFamily="17" charset="-128"/>
              <a:ea typeface="UD デジタル 教科書体 N-R" panose="02020400000000000000" pitchFamily="17" charset="-128"/>
            </a:endParaRPr>
          </a:p>
        </p:txBody>
      </p:sp>
      <p:sp>
        <p:nvSpPr>
          <p:cNvPr id="26" name="角丸四角形 85">
            <a:extLst>
              <a:ext uri="{FF2B5EF4-FFF2-40B4-BE49-F238E27FC236}">
                <a16:creationId xmlns:a16="http://schemas.microsoft.com/office/drawing/2014/main" id="{14AC802A-D29D-43D3-9088-AEA4BCE2B412}"/>
              </a:ext>
            </a:extLst>
          </p:cNvPr>
          <p:cNvSpPr/>
          <p:nvPr/>
        </p:nvSpPr>
        <p:spPr>
          <a:xfrm>
            <a:off x="211213" y="9225330"/>
            <a:ext cx="6531561" cy="19595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r"/>
            <a:r>
              <a:rPr kumimoji="1" lang="ja-JP" altLang="en-US" sz="1200">
                <a:latin typeface="UD デジタル 教科書体 N-R" panose="02020400000000000000" pitchFamily="17" charset="-128"/>
                <a:ea typeface="UD デジタル 教科書体 N-R" panose="02020400000000000000" pitchFamily="17" charset="-128"/>
              </a:rPr>
              <a:t>③</a:t>
            </a:r>
            <a:r>
              <a:rPr kumimoji="1" lang="en-US" altLang="ja-JP" sz="1200">
                <a:latin typeface="UD デジタル 教科書体 N-R" panose="02020400000000000000" pitchFamily="17" charset="-128"/>
                <a:ea typeface="UD デジタル 教科書体 N-R" panose="02020400000000000000" pitchFamily="17" charset="-128"/>
              </a:rPr>
              <a:t>DOM</a:t>
            </a:r>
            <a:r>
              <a:rPr kumimoji="1" lang="ja-JP" altLang="en-US" sz="1200">
                <a:latin typeface="UD デジタル 教科書体 N-R" panose="02020400000000000000" pitchFamily="17" charset="-128"/>
                <a:ea typeface="UD デジタル 教科書体 N-R" panose="02020400000000000000" pitchFamily="17" charset="-128"/>
              </a:rPr>
              <a:t>で画面に反映</a:t>
            </a:r>
            <a:endParaRPr kumimoji="1" lang="en-US" altLang="ja-JP" sz="1200">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862641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テキスト ボックス 60">
            <a:extLst>
              <a:ext uri="{FF2B5EF4-FFF2-40B4-BE49-F238E27FC236}">
                <a16:creationId xmlns:a16="http://schemas.microsoft.com/office/drawing/2014/main" id="{5364B177-53D7-4114-A650-2ECF41EEC4B4}"/>
              </a:ext>
            </a:extLst>
          </p:cNvPr>
          <p:cNvSpPr txBox="1"/>
          <p:nvPr/>
        </p:nvSpPr>
        <p:spPr>
          <a:xfrm>
            <a:off x="216152" y="166124"/>
            <a:ext cx="6452176" cy="369332"/>
          </a:xfrm>
          <a:prstGeom prst="rect">
            <a:avLst/>
          </a:prstGeom>
          <a:noFill/>
        </p:spPr>
        <p:txBody>
          <a:bodyPr wrap="square">
            <a:spAutoFit/>
          </a:bodyPr>
          <a:lstStyle/>
          <a:p>
            <a:r>
              <a:rPr kumimoji="1" lang="ja-JP" altLang="en-US">
                <a:latin typeface="UD デジタル 教科書体 N-B" panose="02020700000000000000" pitchFamily="17" charset="-128"/>
                <a:ea typeface="UD デジタル 教科書体 N-B" panose="02020700000000000000" pitchFamily="17" charset="-128"/>
              </a:rPr>
              <a:t>カスタマイズ②おみくじに一言メッセージを追加してみよう</a:t>
            </a:r>
            <a:endParaRPr kumimoji="1" lang="en-US" altLang="ja-JP" dirty="0">
              <a:latin typeface="UD デジタル 教科書体 N-B" panose="02020700000000000000" pitchFamily="17" charset="-128"/>
              <a:ea typeface="UD デジタル 教科書体 N-B" panose="02020700000000000000" pitchFamily="17" charset="-128"/>
            </a:endParaRPr>
          </a:p>
        </p:txBody>
      </p:sp>
      <p:pic>
        <p:nvPicPr>
          <p:cNvPr id="4" name="図 3">
            <a:extLst>
              <a:ext uri="{FF2B5EF4-FFF2-40B4-BE49-F238E27FC236}">
                <a16:creationId xmlns:a16="http://schemas.microsoft.com/office/drawing/2014/main" id="{62D3FD2A-0EE4-4380-B0AC-FC90BD0222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824" y="992981"/>
            <a:ext cx="5495844" cy="8605837"/>
          </a:xfrm>
          <a:prstGeom prst="rect">
            <a:avLst/>
          </a:prstGeom>
        </p:spPr>
      </p:pic>
    </p:spTree>
    <p:extLst>
      <p:ext uri="{BB962C8B-B14F-4D97-AF65-F5344CB8AC3E}">
        <p14:creationId xmlns:p14="http://schemas.microsoft.com/office/powerpoint/2010/main" val="2836009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FF3F7E-B98E-4B72-B4E0-D992ED3E48A9}"/>
              </a:ext>
            </a:extLst>
          </p:cNvPr>
          <p:cNvSpPr>
            <a:spLocks noGrp="1"/>
          </p:cNvSpPr>
          <p:nvPr>
            <p:ph type="ctrTitle"/>
          </p:nvPr>
        </p:nvSpPr>
        <p:spPr>
          <a:xfrm>
            <a:off x="514350" y="57086"/>
            <a:ext cx="5829300" cy="743014"/>
          </a:xfrm>
        </p:spPr>
        <p:txBody>
          <a:bodyPr>
            <a:normAutofit/>
          </a:bodyPr>
          <a:lstStyle/>
          <a:p>
            <a:r>
              <a:rPr lang="ja-JP" altLang="en-US" sz="4000">
                <a:latin typeface="UD デジタル 教科書体 N-B" panose="02020700000000000000" pitchFamily="17" charset="-128"/>
                <a:ea typeface="UD デジタル 教科書体 N-B" panose="02020700000000000000" pitchFamily="17" charset="-128"/>
              </a:rPr>
              <a:t>確認テスト</a:t>
            </a:r>
          </a:p>
        </p:txBody>
      </p:sp>
      <p:graphicFrame>
        <p:nvGraphicFramePr>
          <p:cNvPr id="2" name="表 2">
            <a:extLst>
              <a:ext uri="{FF2B5EF4-FFF2-40B4-BE49-F238E27FC236}">
                <a16:creationId xmlns:a16="http://schemas.microsoft.com/office/drawing/2014/main" id="{A1482BBC-C29B-42EA-A81C-09E6DB0222AA}"/>
              </a:ext>
            </a:extLst>
          </p:cNvPr>
          <p:cNvGraphicFramePr>
            <a:graphicFrameLocks noGrp="1"/>
          </p:cNvGraphicFramePr>
          <p:nvPr>
            <p:extLst>
              <p:ext uri="{D42A27DB-BD31-4B8C-83A1-F6EECF244321}">
                <p14:modId xmlns:p14="http://schemas.microsoft.com/office/powerpoint/2010/main" val="1913289879"/>
              </p:ext>
            </p:extLst>
          </p:nvPr>
        </p:nvGraphicFramePr>
        <p:xfrm>
          <a:off x="164671" y="1341520"/>
          <a:ext cx="6527382" cy="5769142"/>
        </p:xfrm>
        <a:graphic>
          <a:graphicData uri="http://schemas.openxmlformats.org/drawingml/2006/table">
            <a:tbl>
              <a:tblPr firstRow="1" bandRow="1">
                <a:tableStyleId>{7E9639D4-E3E2-4D34-9284-5A2195B3D0D7}</a:tableStyleId>
              </a:tblPr>
              <a:tblGrid>
                <a:gridCol w="4009123">
                  <a:extLst>
                    <a:ext uri="{9D8B030D-6E8A-4147-A177-3AD203B41FA5}">
                      <a16:colId xmlns:a16="http://schemas.microsoft.com/office/drawing/2014/main" val="953771404"/>
                    </a:ext>
                  </a:extLst>
                </a:gridCol>
                <a:gridCol w="2518259">
                  <a:extLst>
                    <a:ext uri="{9D8B030D-6E8A-4147-A177-3AD203B41FA5}">
                      <a16:colId xmlns:a16="http://schemas.microsoft.com/office/drawing/2014/main" val="2232448268"/>
                    </a:ext>
                  </a:extLst>
                </a:gridCol>
              </a:tblGrid>
              <a:tr h="527496">
                <a:tc>
                  <a:txBody>
                    <a:bodyPr/>
                    <a:lstStyle/>
                    <a:p>
                      <a:pPr algn="ctr"/>
                      <a:r>
                        <a:rPr kumimoji="1" lang="ja-JP" altLang="en-US" sz="1400" b="0">
                          <a:latin typeface="UD デジタル 教科書体 N-B" panose="02020700000000000000" pitchFamily="17" charset="-128"/>
                          <a:ea typeface="UD デジタル 教科書体 N-B" panose="02020700000000000000" pitchFamily="17" charset="-128"/>
                        </a:rPr>
                        <a:t>問題</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latin typeface="UD デジタル 教科書体 N-B" panose="02020700000000000000" pitchFamily="17" charset="-128"/>
                          <a:ea typeface="UD デジタル 教科書体 N-B" panose="02020700000000000000" pitchFamily="17" charset="-128"/>
                        </a:rPr>
                        <a:t>回答</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71850"/>
                  </a:ext>
                </a:extLst>
              </a:tr>
              <a:tr h="708146">
                <a:tc>
                  <a:txBody>
                    <a:bodyPr/>
                    <a:lstStyle/>
                    <a:p>
                      <a:pPr algn="l"/>
                      <a:r>
                        <a:rPr kumimoji="1" lang="en-US" altLang="ja-JP" sz="1200">
                          <a:latin typeface="UD デジタル 教科書体 N-R" panose="02020400000000000000" pitchFamily="17" charset="-128"/>
                          <a:ea typeface="UD デジタル 教科書体 N-R" panose="02020400000000000000" pitchFamily="17" charset="-128"/>
                        </a:rPr>
                        <a:t>0</a:t>
                      </a:r>
                      <a:r>
                        <a:rPr kumimoji="1" lang="ja-JP" altLang="en-US" sz="1200">
                          <a:latin typeface="UD デジタル 教科書体 N-R" panose="02020400000000000000" pitchFamily="17" charset="-128"/>
                          <a:ea typeface="UD デジタル 教科書体 N-R" panose="02020400000000000000" pitchFamily="17" charset="-128"/>
                        </a:rPr>
                        <a:t>～</a:t>
                      </a:r>
                      <a:r>
                        <a:rPr kumimoji="1" lang="en-US" altLang="ja-JP" sz="1200">
                          <a:latin typeface="UD デジタル 教科書体 N-R" panose="02020400000000000000" pitchFamily="17" charset="-128"/>
                          <a:ea typeface="UD デジタル 教科書体 N-R" panose="02020400000000000000" pitchFamily="17" charset="-128"/>
                        </a:rPr>
                        <a:t>0.999...</a:t>
                      </a:r>
                      <a:r>
                        <a:rPr kumimoji="1" lang="ja-JP" altLang="en-US" sz="1200">
                          <a:latin typeface="UD デジタル 教科書体 N-R" panose="02020400000000000000" pitchFamily="17" charset="-128"/>
                          <a:ea typeface="UD デジタル 教科書体 N-R" panose="02020400000000000000" pitchFamily="17" charset="-128"/>
                        </a:rPr>
                        <a:t>の範囲の乱数を取得するために使う命令を選択して下さい</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en-US" altLang="ja-JP" sz="1200">
                          <a:latin typeface="UD デジタル 教科書体 N-R" panose="02020400000000000000" pitchFamily="17" charset="-128"/>
                          <a:ea typeface="UD デジタル 教科書体 N-R" panose="02020400000000000000" pitchFamily="17" charset="-128"/>
                        </a:rPr>
                        <a:t>Math.random()</a:t>
                      </a:r>
                    </a:p>
                    <a:p>
                      <a:pPr marL="171450" indent="-171450">
                        <a:buFont typeface="Arial" panose="020B0604020202020204" pitchFamily="34" charset="0"/>
                        <a:buChar char="•"/>
                      </a:pPr>
                      <a:r>
                        <a:rPr kumimoji="1" lang="en-US" altLang="ja-JP" sz="1200">
                          <a:latin typeface="UD デジタル 教科書体 N-R" panose="02020400000000000000" pitchFamily="17" charset="-128"/>
                          <a:ea typeface="UD デジタル 教科書体 N-R" panose="02020400000000000000" pitchFamily="17" charset="-128"/>
                        </a:rPr>
                        <a:t>Math.floor()</a:t>
                      </a:r>
                    </a:p>
                    <a:p>
                      <a:pPr marL="171450" indent="-171450">
                        <a:buFont typeface="Arial" panose="020B0604020202020204" pitchFamily="34" charset="0"/>
                        <a:buChar char="•"/>
                      </a:pPr>
                      <a:r>
                        <a:rPr kumimoji="1" lang="en-US" altLang="ja-JP" sz="1200">
                          <a:latin typeface="UD デジタル 教科書体 N-R" panose="02020400000000000000" pitchFamily="17" charset="-128"/>
                          <a:ea typeface="UD デジタル 教科書体 N-R" panose="02020400000000000000" pitchFamily="17" charset="-128"/>
                        </a:rPr>
                        <a:t>Math.ceil()</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820021"/>
                  </a:ext>
                </a:extLst>
              </a:tr>
              <a:tr h="855414">
                <a:tc>
                  <a:txBody>
                    <a:bodyPr/>
                    <a:lstStyle/>
                    <a:p>
                      <a:pPr algn="l"/>
                      <a:r>
                        <a:rPr kumimoji="1" lang="ja-JP" altLang="en-US" sz="1200">
                          <a:latin typeface="UD デジタル 教科書体 N-R" panose="02020400000000000000" pitchFamily="17" charset="-128"/>
                          <a:ea typeface="UD デジタル 教科書体 N-R" panose="02020400000000000000" pitchFamily="17" charset="-128"/>
                        </a:rPr>
                        <a:t>おみくじアプリでは</a:t>
                      </a:r>
                      <a:r>
                        <a:rPr kumimoji="1" lang="en-US" altLang="ja-JP" sz="1200">
                          <a:latin typeface="UD デジタル 教科書体 N-R" panose="02020400000000000000" pitchFamily="17" charset="-128"/>
                          <a:ea typeface="UD デジタル 教科書体 N-R" panose="02020400000000000000" pitchFamily="17" charset="-128"/>
                        </a:rPr>
                        <a:t>0</a:t>
                      </a:r>
                      <a:r>
                        <a:rPr kumimoji="1" lang="ja-JP" altLang="en-US" sz="1200">
                          <a:latin typeface="UD デジタル 教科書体 N-R" panose="02020400000000000000" pitchFamily="17" charset="-128"/>
                          <a:ea typeface="UD デジタル 教科書体 N-R" panose="02020400000000000000" pitchFamily="17" charset="-128"/>
                        </a:rPr>
                        <a:t>～</a:t>
                      </a:r>
                      <a:r>
                        <a:rPr kumimoji="1" lang="en-US" altLang="ja-JP" sz="1200">
                          <a:latin typeface="UD デジタル 教科書体 N-R" panose="02020400000000000000" pitchFamily="17" charset="-128"/>
                          <a:ea typeface="UD デジタル 教科書体 N-R" panose="02020400000000000000" pitchFamily="17" charset="-128"/>
                        </a:rPr>
                        <a:t>0.999...</a:t>
                      </a:r>
                      <a:r>
                        <a:rPr kumimoji="1" lang="ja-JP" altLang="en-US" sz="1200">
                          <a:latin typeface="UD デジタル 教科書体 N-R" panose="02020400000000000000" pitchFamily="17" charset="-128"/>
                          <a:ea typeface="UD デジタル 教科書体 N-R" panose="02020400000000000000" pitchFamily="17" charset="-128"/>
                        </a:rPr>
                        <a:t>の範囲の乱数を掛け算して、</a:t>
                      </a:r>
                      <a:r>
                        <a:rPr kumimoji="1" lang="en-US" altLang="ja-JP" sz="1200">
                          <a:latin typeface="UD デジタル 教科書体 N-R" panose="02020400000000000000" pitchFamily="17" charset="-128"/>
                          <a:ea typeface="UD デジタル 教科書体 N-R" panose="02020400000000000000" pitchFamily="17" charset="-128"/>
                        </a:rPr>
                        <a:t>0</a:t>
                      </a:r>
                      <a:r>
                        <a:rPr kumimoji="1" lang="ja-JP" altLang="en-US" sz="1200">
                          <a:latin typeface="UD デジタル 教科書体 N-R" panose="02020400000000000000" pitchFamily="17" charset="-128"/>
                          <a:ea typeface="UD デジタル 教科書体 N-R" panose="02020400000000000000" pitchFamily="17" charset="-128"/>
                        </a:rPr>
                        <a:t>～</a:t>
                      </a:r>
                      <a:r>
                        <a:rPr kumimoji="1" lang="en-US" altLang="ja-JP" sz="1200">
                          <a:latin typeface="UD デジタル 教科書体 N-R" panose="02020400000000000000" pitchFamily="17" charset="-128"/>
                          <a:ea typeface="UD デジタル 教科書体 N-R" panose="02020400000000000000" pitchFamily="17" charset="-128"/>
                        </a:rPr>
                        <a:t>5</a:t>
                      </a:r>
                      <a:r>
                        <a:rPr kumimoji="1" lang="ja-JP" altLang="en-US" sz="1200">
                          <a:latin typeface="UD デジタル 教科書体 N-R" panose="02020400000000000000" pitchFamily="17" charset="-128"/>
                          <a:ea typeface="UD デジタル 教科書体 N-R" panose="02020400000000000000" pitchFamily="17" charset="-128"/>
                        </a:rPr>
                        <a:t>の範囲の整数を取得した。小数点を切り捨てるために使用した命令を選択して下さい</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en-US" altLang="ja-JP" sz="1200">
                          <a:latin typeface="UD デジタル 教科書体 N-R" panose="02020400000000000000" pitchFamily="17" charset="-128"/>
                          <a:ea typeface="UD デジタル 教科書体 N-R" panose="02020400000000000000" pitchFamily="17" charset="-128"/>
                        </a:rPr>
                        <a:t>Math.random()</a:t>
                      </a:r>
                    </a:p>
                    <a:p>
                      <a:pPr marL="171450" indent="-171450">
                        <a:buFont typeface="Arial" panose="020B0604020202020204" pitchFamily="34" charset="0"/>
                        <a:buChar char="•"/>
                      </a:pPr>
                      <a:r>
                        <a:rPr kumimoji="1" lang="en-US" altLang="ja-JP" sz="1200">
                          <a:latin typeface="UD デジタル 教科書体 N-R" panose="02020400000000000000" pitchFamily="17" charset="-128"/>
                          <a:ea typeface="UD デジタル 教科書体 N-R" panose="02020400000000000000" pitchFamily="17" charset="-128"/>
                        </a:rPr>
                        <a:t>Math.floor()</a:t>
                      </a:r>
                    </a:p>
                    <a:p>
                      <a:pPr marL="171450" indent="-171450">
                        <a:buFont typeface="Arial" panose="020B0604020202020204" pitchFamily="34" charset="0"/>
                        <a:buChar char="•"/>
                      </a:pPr>
                      <a:r>
                        <a:rPr kumimoji="1" lang="en-US" altLang="ja-JP" sz="1200">
                          <a:latin typeface="UD デジタル 教科書体 N-R" panose="02020400000000000000" pitchFamily="17" charset="-128"/>
                          <a:ea typeface="UD デジタル 教科書体 N-R" panose="02020400000000000000" pitchFamily="17" charset="-128"/>
                        </a:rPr>
                        <a:t>Math.ceil()</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026192"/>
                  </a:ext>
                </a:extLst>
              </a:tr>
              <a:tr h="855414">
                <a:tc>
                  <a:txBody>
                    <a:bodyPr/>
                    <a:lstStyle/>
                    <a:p>
                      <a:pPr algn="l"/>
                      <a:r>
                        <a:rPr kumimoji="1" lang="ja-JP" altLang="en-US" sz="1200">
                          <a:latin typeface="UD デジタル 教科書体 N-R" panose="02020400000000000000" pitchFamily="17" charset="-128"/>
                          <a:ea typeface="UD デジタル 教科書体 N-R" panose="02020400000000000000" pitchFamily="17" charset="-128"/>
                        </a:rPr>
                        <a:t>おみくじアプリの乱数プログラムを応用し、サイコロの用な</a:t>
                      </a:r>
                      <a:r>
                        <a:rPr kumimoji="1" lang="en-US" altLang="ja-JP" sz="1200">
                          <a:latin typeface="UD デジタル 教科書体 N-R" panose="02020400000000000000" pitchFamily="17" charset="-128"/>
                          <a:ea typeface="UD デジタル 教科書体 N-R" panose="02020400000000000000" pitchFamily="17" charset="-128"/>
                        </a:rPr>
                        <a:t>『1</a:t>
                      </a:r>
                      <a:r>
                        <a:rPr kumimoji="1" lang="ja-JP" altLang="en-US" sz="1200">
                          <a:latin typeface="UD デジタル 教科書体 N-R" panose="02020400000000000000" pitchFamily="17" charset="-128"/>
                          <a:ea typeface="UD デジタル 教科書体 N-R" panose="02020400000000000000" pitchFamily="17" charset="-128"/>
                        </a:rPr>
                        <a:t>～</a:t>
                      </a:r>
                      <a:r>
                        <a:rPr kumimoji="1" lang="en-US" altLang="ja-JP" sz="1200">
                          <a:latin typeface="UD デジタル 教科書体 N-R" panose="02020400000000000000" pitchFamily="17" charset="-128"/>
                          <a:ea typeface="UD デジタル 教科書体 N-R" panose="02020400000000000000" pitchFamily="17" charset="-128"/>
                        </a:rPr>
                        <a:t>6』</a:t>
                      </a:r>
                      <a:r>
                        <a:rPr kumimoji="1" lang="ja-JP" altLang="en-US" sz="1200">
                          <a:latin typeface="UD デジタル 教科書体 N-R" panose="02020400000000000000" pitchFamily="17" charset="-128"/>
                          <a:ea typeface="UD デジタル 教科書体 N-R" panose="02020400000000000000" pitchFamily="17" charset="-128"/>
                        </a:rPr>
                        <a:t>の整数を取得したい。</a:t>
                      </a:r>
                      <a:endParaRPr kumimoji="1" lang="en-US" altLang="ja-JP" sz="1200">
                        <a:latin typeface="UD デジタル 教科書体 N-R" panose="02020400000000000000" pitchFamily="17" charset="-128"/>
                        <a:ea typeface="UD デジタル 教科書体 N-R" panose="02020400000000000000" pitchFamily="17" charset="-128"/>
                      </a:endParaRPr>
                    </a:p>
                    <a:p>
                      <a:pPr algn="l"/>
                      <a:endParaRPr kumimoji="1" lang="en-US" altLang="ja-JP" sz="1200">
                        <a:latin typeface="UD デジタル 教科書体 N-R" panose="02020400000000000000" pitchFamily="17" charset="-128"/>
                        <a:ea typeface="UD デジタル 教科書体 N-R" panose="02020400000000000000" pitchFamily="17" charset="-128"/>
                      </a:endParaRPr>
                    </a:p>
                    <a:p>
                      <a:pPr algn="l"/>
                      <a:r>
                        <a:rPr kumimoji="1" lang="ja-JP" altLang="en-US" sz="1200">
                          <a:latin typeface="UD デジタル 教科書体 N-R" panose="02020400000000000000" pitchFamily="17" charset="-128"/>
                          <a:ea typeface="UD デジタル 教科書体 N-R" panose="02020400000000000000" pitchFamily="17" charset="-128"/>
                        </a:rPr>
                        <a:t>しかし、おみくじアプリのプログラムでは</a:t>
                      </a:r>
                      <a:r>
                        <a:rPr kumimoji="1" lang="en-US" altLang="ja-JP" sz="1200">
                          <a:latin typeface="UD デジタル 教科書体 N-R" panose="02020400000000000000" pitchFamily="17" charset="-128"/>
                          <a:ea typeface="UD デジタル 教科書体 N-R" panose="02020400000000000000" pitchFamily="17" charset="-128"/>
                        </a:rPr>
                        <a:t>0</a:t>
                      </a:r>
                      <a:r>
                        <a:rPr kumimoji="1" lang="ja-JP" altLang="en-US" sz="1200">
                          <a:latin typeface="UD デジタル 教科書体 N-R" panose="02020400000000000000" pitchFamily="17" charset="-128"/>
                          <a:ea typeface="UD デジタル 教科書体 N-R" panose="02020400000000000000" pitchFamily="17" charset="-128"/>
                        </a:rPr>
                        <a:t>～</a:t>
                      </a:r>
                      <a:r>
                        <a:rPr kumimoji="1" lang="en-US" altLang="ja-JP" sz="1200">
                          <a:latin typeface="UD デジタル 教科書体 N-R" panose="02020400000000000000" pitchFamily="17" charset="-128"/>
                          <a:ea typeface="UD デジタル 教科書体 N-R" panose="02020400000000000000" pitchFamily="17" charset="-128"/>
                        </a:rPr>
                        <a:t>5</a:t>
                      </a:r>
                      <a:r>
                        <a:rPr kumimoji="1" lang="ja-JP" altLang="en-US" sz="1200">
                          <a:latin typeface="UD デジタル 教科書体 N-R" panose="02020400000000000000" pitchFamily="17" charset="-128"/>
                          <a:ea typeface="UD デジタル 教科書体 N-R" panose="02020400000000000000" pitchFamily="17" charset="-128"/>
                        </a:rPr>
                        <a:t>の範囲の整数しか取得できず、</a:t>
                      </a:r>
                      <a:r>
                        <a:rPr kumimoji="1" lang="en-US" altLang="ja-JP" sz="1200">
                          <a:latin typeface="UD デジタル 教科書体 N-R" panose="02020400000000000000" pitchFamily="17" charset="-128"/>
                          <a:ea typeface="UD デジタル 教科書体 N-R" panose="02020400000000000000" pitchFamily="17" charset="-128"/>
                        </a:rPr>
                        <a:t>0</a:t>
                      </a:r>
                      <a:r>
                        <a:rPr kumimoji="1" lang="ja-JP" altLang="en-US" sz="1200">
                          <a:latin typeface="UD デジタル 教科書体 N-R" panose="02020400000000000000" pitchFamily="17" charset="-128"/>
                          <a:ea typeface="UD デジタル 教科書体 N-R" panose="02020400000000000000" pitchFamily="17" charset="-128"/>
                        </a:rPr>
                        <a:t>が返ってきてしまう。</a:t>
                      </a:r>
                      <a:endParaRPr kumimoji="1" lang="en-US" altLang="ja-JP" sz="1200">
                        <a:latin typeface="UD デジタル 教科書体 N-R" panose="02020400000000000000" pitchFamily="17" charset="-128"/>
                        <a:ea typeface="UD デジタル 教科書体 N-R" panose="02020400000000000000" pitchFamily="17" charset="-128"/>
                      </a:endParaRPr>
                    </a:p>
                    <a:p>
                      <a:pPr algn="l"/>
                      <a:endParaRPr kumimoji="1" lang="en-US" altLang="ja-JP" sz="1200">
                        <a:latin typeface="UD デジタル 教科書体 N-R" panose="02020400000000000000" pitchFamily="17" charset="-128"/>
                        <a:ea typeface="UD デジタル 教科書体 N-R" panose="02020400000000000000" pitchFamily="17" charset="-128"/>
                      </a:endParaRPr>
                    </a:p>
                    <a:p>
                      <a:pPr algn="l"/>
                      <a:r>
                        <a:rPr kumimoji="1" lang="en-US" altLang="ja-JP" sz="1200">
                          <a:latin typeface="UD デジタル 教科書体 N-R" panose="02020400000000000000" pitchFamily="17" charset="-128"/>
                          <a:ea typeface="UD デジタル 教科書体 N-R" panose="02020400000000000000" pitchFamily="17" charset="-128"/>
                        </a:rPr>
                        <a:t>1</a:t>
                      </a:r>
                      <a:r>
                        <a:rPr kumimoji="1" lang="ja-JP" altLang="en-US" sz="1200">
                          <a:latin typeface="UD デジタル 教科書体 N-R" panose="02020400000000000000" pitchFamily="17" charset="-128"/>
                          <a:ea typeface="UD デジタル 教科書体 N-R" panose="02020400000000000000" pitchFamily="17" charset="-128"/>
                        </a:rPr>
                        <a:t>～</a:t>
                      </a:r>
                      <a:r>
                        <a:rPr kumimoji="1" lang="en-US" altLang="ja-JP" sz="1200">
                          <a:latin typeface="UD デジタル 教科書体 N-R" panose="02020400000000000000" pitchFamily="17" charset="-128"/>
                          <a:ea typeface="UD デジタル 教科書体 N-R" panose="02020400000000000000" pitchFamily="17" charset="-128"/>
                        </a:rPr>
                        <a:t>6</a:t>
                      </a:r>
                      <a:r>
                        <a:rPr kumimoji="1" lang="ja-JP" altLang="en-US" sz="1200">
                          <a:latin typeface="UD デジタル 教科書体 N-R" panose="02020400000000000000" pitchFamily="17" charset="-128"/>
                          <a:ea typeface="UD デジタル 教科書体 N-R" panose="02020400000000000000" pitchFamily="17" charset="-128"/>
                        </a:rPr>
                        <a:t>の整数を求めるには、どのような改造を行えばよいか記述して下さい。</a:t>
                      </a:r>
                      <a:endParaRPr kumimoji="1" lang="en-US" altLang="ja-JP"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6136973"/>
                  </a:ext>
                </a:extLst>
              </a:tr>
              <a:tr h="855414">
                <a:tc>
                  <a:txBody>
                    <a:bodyPr/>
                    <a:lstStyle/>
                    <a:p>
                      <a:pPr algn="l"/>
                      <a:r>
                        <a:rPr kumimoji="1" lang="ja-JP" altLang="en-US" sz="1200">
                          <a:latin typeface="UD デジタル 教科書体 N-R" panose="02020400000000000000" pitchFamily="17" charset="-128"/>
                          <a:ea typeface="UD デジタル 教科書体 N-R" panose="02020400000000000000" pitchFamily="17" charset="-128"/>
                        </a:rPr>
                        <a:t>おみくじアプリでは全ての条件に当てはまらなかったときに式を実行するため、ある構文を使用して凶や大凶を出していました。</a:t>
                      </a:r>
                      <a:endParaRPr kumimoji="1" lang="en-US" altLang="ja-JP" sz="1200">
                        <a:latin typeface="UD デジタル 教科書体 N-R" panose="02020400000000000000" pitchFamily="17" charset="-128"/>
                        <a:ea typeface="UD デジタル 教科書体 N-R" panose="02020400000000000000" pitchFamily="17" charset="-128"/>
                      </a:endParaRPr>
                    </a:p>
                    <a:p>
                      <a:pPr algn="l"/>
                      <a:endParaRPr kumimoji="1" lang="en-US" altLang="ja-JP" sz="1200">
                        <a:latin typeface="UD デジタル 教科書体 N-R" panose="02020400000000000000" pitchFamily="17" charset="-128"/>
                        <a:ea typeface="UD デジタル 教科書体 N-R" panose="02020400000000000000" pitchFamily="17" charset="-128"/>
                      </a:endParaRPr>
                    </a:p>
                    <a:p>
                      <a:pPr algn="l"/>
                      <a:r>
                        <a:rPr kumimoji="1" lang="ja-JP" altLang="en-US" sz="1200">
                          <a:latin typeface="UD デジタル 教科書体 N-R" panose="02020400000000000000" pitchFamily="17" charset="-128"/>
                          <a:ea typeface="UD デジタル 教科書体 N-R" panose="02020400000000000000" pitchFamily="17" charset="-128"/>
                        </a:rPr>
                        <a:t>全ての条件に当てはまらなかったときに式を実行する構文を選択して下さい。</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en-US" altLang="ja-JP" sz="1200">
                          <a:latin typeface="UD デジタル 教科書体 N-R" panose="02020400000000000000" pitchFamily="17" charset="-128"/>
                          <a:ea typeface="UD デジタル 教科書体 N-R" panose="02020400000000000000" pitchFamily="17" charset="-128"/>
                        </a:rPr>
                        <a:t>if</a:t>
                      </a:r>
                    </a:p>
                    <a:p>
                      <a:pPr marL="171450" indent="-171450">
                        <a:buFont typeface="Arial" panose="020B0604020202020204" pitchFamily="34" charset="0"/>
                        <a:buChar char="•"/>
                      </a:pPr>
                      <a:r>
                        <a:rPr kumimoji="1" lang="en-US" altLang="ja-JP" sz="1200">
                          <a:latin typeface="UD デジタル 教科書体 N-R" panose="02020400000000000000" pitchFamily="17" charset="-128"/>
                          <a:ea typeface="UD デジタル 教科書体 N-R" panose="02020400000000000000" pitchFamily="17" charset="-128"/>
                        </a:rPr>
                        <a:t>else</a:t>
                      </a:r>
                    </a:p>
                    <a:p>
                      <a:pPr marL="171450" indent="-171450">
                        <a:buFont typeface="Arial" panose="020B0604020202020204" pitchFamily="34" charset="0"/>
                        <a:buChar char="•"/>
                      </a:pPr>
                      <a:r>
                        <a:rPr kumimoji="1" lang="en-US" altLang="ja-JP" sz="1200">
                          <a:latin typeface="UD デジタル 教科書体 N-R" panose="02020400000000000000" pitchFamily="17" charset="-128"/>
                          <a:ea typeface="UD デジタル 教科書体 N-R" panose="02020400000000000000" pitchFamily="17" charset="-128"/>
                        </a:rPr>
                        <a:t>else if</a:t>
                      </a:r>
                    </a:p>
                    <a:p>
                      <a:pPr marL="171450" indent="-171450">
                        <a:buFont typeface="Arial" panose="020B0604020202020204" pitchFamily="34" charset="0"/>
                        <a:buChar char="•"/>
                      </a:pPr>
                      <a:r>
                        <a:rPr kumimoji="1" lang="en-US" altLang="ja-JP" sz="1200">
                          <a:latin typeface="UD デジタル 教科書体 N-R" panose="02020400000000000000" pitchFamily="17" charset="-128"/>
                          <a:ea typeface="UD デジタル 教科書体 N-R" panose="02020400000000000000" pitchFamily="17" charset="-128"/>
                        </a:rPr>
                        <a:t>function</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8417996"/>
                  </a:ext>
                </a:extLst>
              </a:tr>
              <a:tr h="855414">
                <a:tc>
                  <a:txBody>
                    <a:bodyPr/>
                    <a:lstStyle/>
                    <a:p>
                      <a:pPr algn="l"/>
                      <a:r>
                        <a:rPr kumimoji="1" lang="ja-JP" altLang="en-US" sz="1200">
                          <a:latin typeface="UD デジタル 教科書体 N-R" panose="02020400000000000000" pitchFamily="17" charset="-128"/>
                          <a:ea typeface="UD デジタル 教科書体 N-R" panose="02020400000000000000" pitchFamily="17" charset="-128"/>
                        </a:rPr>
                        <a:t>おみくじアプリで大吉が出る確率を他の結果よりも高めたい。どのような改造を行えば実現できるか、あなたの考えを記述して下さい。</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1202643"/>
                  </a:ext>
                </a:extLst>
              </a:tr>
            </a:tbl>
          </a:graphicData>
        </a:graphic>
      </p:graphicFrame>
      <p:sp>
        <p:nvSpPr>
          <p:cNvPr id="6" name="タイトル 3">
            <a:extLst>
              <a:ext uri="{FF2B5EF4-FFF2-40B4-BE49-F238E27FC236}">
                <a16:creationId xmlns:a16="http://schemas.microsoft.com/office/drawing/2014/main" id="{BDC140E4-F386-4D28-9B90-E94F73655D95}"/>
              </a:ext>
            </a:extLst>
          </p:cNvPr>
          <p:cNvSpPr txBox="1">
            <a:spLocks/>
          </p:cNvSpPr>
          <p:nvPr/>
        </p:nvSpPr>
        <p:spPr>
          <a:xfrm>
            <a:off x="164672" y="8564479"/>
            <a:ext cx="6528655" cy="121224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ctr" defTabSz="685800" rtl="0" eaLnBrk="1" latinLnBrk="0" hangingPunct="1">
              <a:lnSpc>
                <a:spcPct val="90000"/>
              </a:lnSpc>
              <a:spcBef>
                <a:spcPct val="0"/>
              </a:spcBef>
              <a:buNone/>
              <a:defRPr kumimoji="1"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kumimoji="1" lang="ja-JP" altLang="en-US" sz="1400">
                <a:latin typeface="UD デジタル 教科書体 N-R" panose="02020400000000000000" pitchFamily="17" charset="-128"/>
                <a:ea typeface="UD デジタル 教科書体 N-R" panose="02020400000000000000" pitchFamily="17" charset="-128"/>
              </a:rPr>
              <a:t>記述問題は実際のプログラムで回答頂いても構いません。</a:t>
            </a:r>
            <a:endParaRPr kumimoji="1" lang="en-US" altLang="ja-JP" sz="1400">
              <a:latin typeface="UD デジタル 教科書体 N-R" panose="02020400000000000000" pitchFamily="17" charset="-128"/>
              <a:ea typeface="UD デジタル 教科書体 N-R" panose="02020400000000000000" pitchFamily="17" charset="-128"/>
            </a:endParaRPr>
          </a:p>
          <a:p>
            <a:pPr algn="l"/>
            <a:r>
              <a:rPr kumimoji="1" lang="ja-JP" altLang="en-US" sz="1400">
                <a:latin typeface="UD デジタル 教科書体 N-R" panose="02020400000000000000" pitchFamily="17" charset="-128"/>
                <a:ea typeface="UD デジタル 教科書体 N-R" panose="02020400000000000000" pitchFamily="17" charset="-128"/>
              </a:rPr>
              <a:t>また、</a:t>
            </a:r>
            <a:r>
              <a:rPr kumimoji="1" lang="en-US" altLang="ja-JP" sz="1400">
                <a:latin typeface="UD デジタル 教科書体 N-R" panose="02020400000000000000" pitchFamily="17" charset="-128"/>
                <a:ea typeface="UD デジタル 教科書体 N-R" panose="02020400000000000000" pitchFamily="17" charset="-128"/>
              </a:rPr>
              <a:t>JavaScript</a:t>
            </a:r>
            <a:r>
              <a:rPr kumimoji="1" lang="ja-JP" altLang="en-US" sz="1400">
                <a:latin typeface="UD デジタル 教科書体 N-R" panose="02020400000000000000" pitchFamily="17" charset="-128"/>
                <a:ea typeface="UD デジタル 教科書体 N-R" panose="02020400000000000000" pitchFamily="17" charset="-128"/>
              </a:rPr>
              <a:t>の文法に従っていなくても考え方が正しければ正解とします。</a:t>
            </a:r>
          </a:p>
        </p:txBody>
      </p:sp>
    </p:spTree>
    <p:extLst>
      <p:ext uri="{BB962C8B-B14F-4D97-AF65-F5344CB8AC3E}">
        <p14:creationId xmlns:p14="http://schemas.microsoft.com/office/powerpoint/2010/main" val="4180646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FF3F7E-B98E-4B72-B4E0-D992ED3E48A9}"/>
              </a:ext>
            </a:extLst>
          </p:cNvPr>
          <p:cNvSpPr>
            <a:spLocks noGrp="1"/>
          </p:cNvSpPr>
          <p:nvPr>
            <p:ph type="ctrTitle"/>
          </p:nvPr>
        </p:nvSpPr>
        <p:spPr>
          <a:xfrm>
            <a:off x="514350" y="57086"/>
            <a:ext cx="5829300" cy="743014"/>
          </a:xfrm>
        </p:spPr>
        <p:txBody>
          <a:bodyPr>
            <a:normAutofit/>
          </a:bodyPr>
          <a:lstStyle/>
          <a:p>
            <a:r>
              <a:rPr lang="ja-JP" altLang="en-US" sz="4000">
                <a:latin typeface="UD デジタル 教科書体 N-B" panose="02020700000000000000" pitchFamily="17" charset="-128"/>
                <a:ea typeface="UD デジタル 教科書体 N-B" panose="02020700000000000000" pitchFamily="17" charset="-128"/>
              </a:rPr>
              <a:t>学習目標</a:t>
            </a:r>
          </a:p>
        </p:txBody>
      </p:sp>
      <p:graphicFrame>
        <p:nvGraphicFramePr>
          <p:cNvPr id="2" name="表 2">
            <a:extLst>
              <a:ext uri="{FF2B5EF4-FFF2-40B4-BE49-F238E27FC236}">
                <a16:creationId xmlns:a16="http://schemas.microsoft.com/office/drawing/2014/main" id="{A1482BBC-C29B-42EA-A81C-09E6DB0222AA}"/>
              </a:ext>
            </a:extLst>
          </p:cNvPr>
          <p:cNvGraphicFramePr>
            <a:graphicFrameLocks noGrp="1"/>
          </p:cNvGraphicFramePr>
          <p:nvPr>
            <p:extLst>
              <p:ext uri="{D42A27DB-BD31-4B8C-83A1-F6EECF244321}">
                <p14:modId xmlns:p14="http://schemas.microsoft.com/office/powerpoint/2010/main" val="224118158"/>
              </p:ext>
            </p:extLst>
          </p:nvPr>
        </p:nvGraphicFramePr>
        <p:xfrm>
          <a:off x="164671" y="1341520"/>
          <a:ext cx="6527382" cy="3088240"/>
        </p:xfrm>
        <a:graphic>
          <a:graphicData uri="http://schemas.openxmlformats.org/drawingml/2006/table">
            <a:tbl>
              <a:tblPr firstRow="1" bandRow="1">
                <a:tableStyleId>{7E9639D4-E3E2-4D34-9284-5A2195B3D0D7}</a:tableStyleId>
              </a:tblPr>
              <a:tblGrid>
                <a:gridCol w="2016929">
                  <a:extLst>
                    <a:ext uri="{9D8B030D-6E8A-4147-A177-3AD203B41FA5}">
                      <a16:colId xmlns:a16="http://schemas.microsoft.com/office/drawing/2014/main" val="953771404"/>
                    </a:ext>
                  </a:extLst>
                </a:gridCol>
                <a:gridCol w="4510453">
                  <a:extLst>
                    <a:ext uri="{9D8B030D-6E8A-4147-A177-3AD203B41FA5}">
                      <a16:colId xmlns:a16="http://schemas.microsoft.com/office/drawing/2014/main" val="2232448268"/>
                    </a:ext>
                  </a:extLst>
                </a:gridCol>
              </a:tblGrid>
              <a:tr h="527496">
                <a:tc>
                  <a:txBody>
                    <a:bodyPr/>
                    <a:lstStyle/>
                    <a:p>
                      <a:pPr algn="ctr"/>
                      <a:r>
                        <a:rPr kumimoji="1" lang="ja-JP" altLang="en-US" sz="1400" b="0">
                          <a:latin typeface="UD デジタル 教科書体 N-B" panose="02020700000000000000" pitchFamily="17" charset="-128"/>
                          <a:ea typeface="UD デジタル 教科書体 N-B" panose="02020700000000000000" pitchFamily="17" charset="-128"/>
                        </a:rPr>
                        <a:t>観点</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latin typeface="UD デジタル 教科書体 N-B" panose="02020700000000000000" pitchFamily="17" charset="-128"/>
                          <a:ea typeface="UD デジタル 教科書体 N-B" panose="02020700000000000000" pitchFamily="17" charset="-128"/>
                        </a:rPr>
                        <a:t>学習目標</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71850"/>
                  </a:ext>
                </a:extLst>
              </a:tr>
              <a:tr h="997184">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知識・技能</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・比較演算子による真偽判定を理解する</a:t>
                      </a:r>
                      <a:endParaRPr kumimoji="1" lang="en-US" altLang="ja-JP" sz="120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・条件によって処理を振り分けることを理解し、テキストプログラミングで条件式を追加できるようになる。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368689"/>
                  </a:ext>
                </a:extLst>
              </a:tr>
              <a:tr h="708146">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思考力・判断力・表現力</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・乱数により結果が毎回変化することを理解した上で、確率の変更方法や画像の差し替えなどを検討し、実践する。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820021"/>
                  </a:ext>
                </a:extLst>
              </a:tr>
              <a:tr h="855414">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学びに向かう力</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実際の、箱に入ったおみくじとの相違点に着目して、乱数の仕組みを探究する。また、ゲームやギャンブルなどにおける乱数や確率の扱いを探究する。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026192"/>
                  </a:ext>
                </a:extLst>
              </a:tr>
            </a:tbl>
          </a:graphicData>
        </a:graphic>
      </p:graphicFrame>
    </p:spTree>
    <p:extLst>
      <p:ext uri="{BB962C8B-B14F-4D97-AF65-F5344CB8AC3E}">
        <p14:creationId xmlns:p14="http://schemas.microsoft.com/office/powerpoint/2010/main" val="128824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FF3F7E-B98E-4B72-B4E0-D992ED3E48A9}"/>
              </a:ext>
            </a:extLst>
          </p:cNvPr>
          <p:cNvSpPr>
            <a:spLocks noGrp="1"/>
          </p:cNvSpPr>
          <p:nvPr>
            <p:ph type="ctrTitle"/>
          </p:nvPr>
        </p:nvSpPr>
        <p:spPr>
          <a:xfrm>
            <a:off x="514350" y="57086"/>
            <a:ext cx="5829300" cy="743014"/>
          </a:xfrm>
        </p:spPr>
        <p:txBody>
          <a:bodyPr>
            <a:normAutofit/>
          </a:bodyPr>
          <a:lstStyle/>
          <a:p>
            <a:r>
              <a:rPr lang="ja-JP" altLang="en-US" sz="4000">
                <a:latin typeface="UD デジタル 教科書体 N-B" panose="02020700000000000000" pitchFamily="17" charset="-128"/>
                <a:ea typeface="UD デジタル 教科書体 N-B" panose="02020700000000000000" pitchFamily="17" charset="-128"/>
              </a:rPr>
              <a:t>単元の流れ</a:t>
            </a:r>
          </a:p>
        </p:txBody>
      </p:sp>
      <p:graphicFrame>
        <p:nvGraphicFramePr>
          <p:cNvPr id="2" name="表 2">
            <a:extLst>
              <a:ext uri="{FF2B5EF4-FFF2-40B4-BE49-F238E27FC236}">
                <a16:creationId xmlns:a16="http://schemas.microsoft.com/office/drawing/2014/main" id="{A1482BBC-C29B-42EA-A81C-09E6DB0222AA}"/>
              </a:ext>
            </a:extLst>
          </p:cNvPr>
          <p:cNvGraphicFramePr>
            <a:graphicFrameLocks noGrp="1"/>
          </p:cNvGraphicFramePr>
          <p:nvPr>
            <p:extLst>
              <p:ext uri="{D42A27DB-BD31-4B8C-83A1-F6EECF244321}">
                <p14:modId xmlns:p14="http://schemas.microsoft.com/office/powerpoint/2010/main" val="3095661933"/>
              </p:ext>
            </p:extLst>
          </p:nvPr>
        </p:nvGraphicFramePr>
        <p:xfrm>
          <a:off x="164672" y="1341521"/>
          <a:ext cx="6528655" cy="3936421"/>
        </p:xfrm>
        <a:graphic>
          <a:graphicData uri="http://schemas.openxmlformats.org/drawingml/2006/table">
            <a:tbl>
              <a:tblPr firstRow="1" bandRow="1">
                <a:tableStyleId>{7E9639D4-E3E2-4D34-9284-5A2195B3D0D7}</a:tableStyleId>
              </a:tblPr>
              <a:tblGrid>
                <a:gridCol w="633183">
                  <a:extLst>
                    <a:ext uri="{9D8B030D-6E8A-4147-A177-3AD203B41FA5}">
                      <a16:colId xmlns:a16="http://schemas.microsoft.com/office/drawing/2014/main" val="953771404"/>
                    </a:ext>
                  </a:extLst>
                </a:gridCol>
                <a:gridCol w="2644208">
                  <a:extLst>
                    <a:ext uri="{9D8B030D-6E8A-4147-A177-3AD203B41FA5}">
                      <a16:colId xmlns:a16="http://schemas.microsoft.com/office/drawing/2014/main" val="2232448268"/>
                    </a:ext>
                  </a:extLst>
                </a:gridCol>
                <a:gridCol w="3251264">
                  <a:extLst>
                    <a:ext uri="{9D8B030D-6E8A-4147-A177-3AD203B41FA5}">
                      <a16:colId xmlns:a16="http://schemas.microsoft.com/office/drawing/2014/main" val="1405033761"/>
                    </a:ext>
                  </a:extLst>
                </a:gridCol>
              </a:tblGrid>
              <a:tr h="531986">
                <a:tc>
                  <a:txBody>
                    <a:bodyPr/>
                    <a:lstStyle/>
                    <a:p>
                      <a:pPr algn="ctr"/>
                      <a:r>
                        <a:rPr kumimoji="1" lang="ja-JP" altLang="en-US" sz="1400" b="0">
                          <a:latin typeface="UD デジタル 教科書体 N-B" panose="02020700000000000000" pitchFamily="17" charset="-128"/>
                          <a:ea typeface="UD デジタル 教科書体 N-B" panose="02020700000000000000" pitchFamily="17" charset="-128"/>
                        </a:rPr>
                        <a:t>コマ</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latin typeface="UD デジタル 教科書体 N-B" panose="02020700000000000000" pitchFamily="17" charset="-128"/>
                          <a:ea typeface="UD デジタル 教科書体 N-B" panose="02020700000000000000" pitchFamily="17" charset="-128"/>
                        </a:rPr>
                        <a:t>内容</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latin typeface="UD デジタル 教科書体 N-B" panose="02020700000000000000" pitchFamily="17" charset="-128"/>
                          <a:ea typeface="UD デジタル 教科書体 N-B" panose="02020700000000000000" pitchFamily="17" charset="-128"/>
                        </a:rPr>
                        <a:t>狙い</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71850"/>
                  </a:ext>
                </a:extLst>
              </a:tr>
              <a:tr h="1005672">
                <a:tc>
                  <a:txBody>
                    <a:bodyPr/>
                    <a:lstStyle/>
                    <a:p>
                      <a:pPr algn="ctr"/>
                      <a:r>
                        <a:rPr kumimoji="1" lang="en-US" altLang="ja-JP" sz="1200">
                          <a:latin typeface="UD デジタル 教科書体 N-R" panose="02020400000000000000" pitchFamily="17" charset="-128"/>
                          <a:ea typeface="UD デジタル 教科書体 N-R" panose="02020400000000000000" pitchFamily="17" charset="-128"/>
                        </a:rPr>
                        <a:t>1</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おみくじアプリの仕組みを理解する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乱数と条件分岐を活用し、結果をランダムに振り分けていることを理解させる。</a:t>
                      </a:r>
                      <a:endParaRPr kumimoji="1" lang="en-US" altLang="ja-JP" sz="1200">
                        <a:latin typeface="UD デジタル 教科書体 N-R" panose="02020400000000000000" pitchFamily="17" charset="-128"/>
                        <a:ea typeface="UD デジタル 教科書体 N-R" panose="02020400000000000000" pitchFamily="17" charset="-128"/>
                      </a:endParaRPr>
                    </a:p>
                    <a:p>
                      <a:endParaRPr kumimoji="1" lang="en-US" altLang="ja-JP" sz="120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ランダムな画像表示を実現するために、条件分岐の際に各画像のファイル名を変数に代入していることを理解させる。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368689"/>
                  </a:ext>
                </a:extLst>
              </a:tr>
              <a:tr h="714174">
                <a:tc>
                  <a:txBody>
                    <a:bodyPr/>
                    <a:lstStyle/>
                    <a:p>
                      <a:pPr algn="ctr"/>
                      <a:r>
                        <a:rPr kumimoji="1" lang="en-US" altLang="ja-JP" sz="1200">
                          <a:latin typeface="UD デジタル 教科書体 N-R" panose="02020400000000000000" pitchFamily="17" charset="-128"/>
                          <a:ea typeface="UD デジタル 教科書体 N-R" panose="02020400000000000000" pitchFamily="17" charset="-128"/>
                        </a:rPr>
                        <a:t>2</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おみくじの結果を増やす</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条件分岐の処理を追加する実習を通じて、プログラミングに対して自信を付けさせる。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820021"/>
                  </a:ext>
                </a:extLst>
              </a:tr>
              <a:tr h="599109">
                <a:tc>
                  <a:txBody>
                    <a:bodyPr/>
                    <a:lstStyle/>
                    <a:p>
                      <a:pPr algn="ctr"/>
                      <a:r>
                        <a:rPr kumimoji="1" lang="en-US" altLang="ja-JP" sz="1200">
                          <a:latin typeface="UD デジタル 教科書体 N-R" panose="02020400000000000000" pitchFamily="17" charset="-128"/>
                          <a:ea typeface="UD デジタル 教科書体 N-R" panose="02020400000000000000" pitchFamily="17" charset="-128"/>
                        </a:rPr>
                        <a:t>3</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おみくじの結果とともにメッセージを表示させる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独自のメッセージを追加する実習を通じて、変数のイメージを寄り明確にする。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026192"/>
                  </a:ext>
                </a:extLst>
              </a:tr>
              <a:tr h="531986">
                <a:tc>
                  <a:txBody>
                    <a:bodyPr/>
                    <a:lstStyle/>
                    <a:p>
                      <a:pPr algn="ctr"/>
                      <a:r>
                        <a:rPr kumimoji="1" lang="en-US" altLang="ja-JP" sz="1200">
                          <a:latin typeface="UD デジタル 教科書体 N-R" panose="02020400000000000000" pitchFamily="17" charset="-128"/>
                          <a:ea typeface="UD デジタル 教科書体 N-R" panose="02020400000000000000" pitchFamily="17" charset="-128"/>
                        </a:rPr>
                        <a:t>4</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200">
                          <a:latin typeface="UD デジタル 教科書体 N-R" panose="02020400000000000000" pitchFamily="17" charset="-128"/>
                          <a:ea typeface="UD デジタル 教科書体 N-R" panose="02020400000000000000" pitchFamily="17" charset="-128"/>
                        </a:rPr>
                        <a:t>おみくじアプリをひな形から完成させる</a:t>
                      </a:r>
                      <a:endParaRPr kumimoji="1" lang="en-US" altLang="ja-JP" sz="120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ja-JP" altLang="en-US" sz="1200">
                          <a:latin typeface="UD デジタル 教科書体 N-R" panose="02020400000000000000" pitchFamily="17" charset="-128"/>
                          <a:ea typeface="UD デジタル 教科書体 N-R" panose="02020400000000000000" pitchFamily="17" charset="-128"/>
                        </a:rPr>
                        <a:t>独自アプリを作る</a:t>
                      </a:r>
                      <a:endParaRPr kumimoji="1" lang="en-US" altLang="ja-JP"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プログラム部分をイチから記述する、あるいはカスタマイズして独自アプリに仕立てることで、変数・分岐・乱数などの基本的な仕組みに対する理解をさらに深める。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6159776"/>
                  </a:ext>
                </a:extLst>
              </a:tr>
            </a:tbl>
          </a:graphicData>
        </a:graphic>
      </p:graphicFrame>
      <p:sp>
        <p:nvSpPr>
          <p:cNvPr id="6" name="タイトル 3">
            <a:extLst>
              <a:ext uri="{FF2B5EF4-FFF2-40B4-BE49-F238E27FC236}">
                <a16:creationId xmlns:a16="http://schemas.microsoft.com/office/drawing/2014/main" id="{C1DDD0CD-4F2F-4CCF-B772-DE8AF229994D}"/>
              </a:ext>
            </a:extLst>
          </p:cNvPr>
          <p:cNvSpPr txBox="1">
            <a:spLocks/>
          </p:cNvSpPr>
          <p:nvPr/>
        </p:nvSpPr>
        <p:spPr>
          <a:xfrm>
            <a:off x="164672" y="8564479"/>
            <a:ext cx="6528655" cy="121224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ctr" defTabSz="685800" rtl="0" eaLnBrk="1" latinLnBrk="0" hangingPunct="1">
              <a:lnSpc>
                <a:spcPct val="90000"/>
              </a:lnSpc>
              <a:spcBef>
                <a:spcPct val="0"/>
              </a:spcBef>
              <a:buNone/>
              <a:defRPr kumimoji="1"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ja-JP" altLang="en-US" sz="1400">
                <a:latin typeface="UD デジタル 教科書体 N-R" panose="02020400000000000000" pitchFamily="17" charset="-128"/>
                <a:ea typeface="UD デジタル 教科書体 N-R" panose="02020400000000000000" pitchFamily="17" charset="-128"/>
              </a:rPr>
              <a:t>おみくじアプリの指導は４コマ分示しているが、必ずしも４まで行う必要は無い。</a:t>
            </a:r>
            <a:r>
              <a:rPr lang="en-US" altLang="ja-JP" sz="1400">
                <a:latin typeface="UD デジタル 教科書体 N-R" panose="02020400000000000000" pitchFamily="17" charset="-128"/>
                <a:ea typeface="UD デジタル 教科書体 N-R" panose="02020400000000000000" pitchFamily="17" charset="-128"/>
              </a:rPr>
              <a:t>1</a:t>
            </a:r>
            <a:r>
              <a:rPr lang="ja-JP" altLang="en-US" sz="1400">
                <a:latin typeface="UD デジタル 教科書体 N-R" panose="02020400000000000000" pitchFamily="17" charset="-128"/>
                <a:ea typeface="UD デジタル 教科書体 N-R" panose="02020400000000000000" pitchFamily="17" charset="-128"/>
              </a:rPr>
              <a:t>～</a:t>
            </a:r>
            <a:r>
              <a:rPr lang="en-US" altLang="ja-JP" sz="1400">
                <a:latin typeface="UD デジタル 教科書体 N-R" panose="02020400000000000000" pitchFamily="17" charset="-128"/>
                <a:ea typeface="UD デジタル 教科書体 N-R" panose="02020400000000000000" pitchFamily="17" charset="-128"/>
              </a:rPr>
              <a:t>2</a:t>
            </a:r>
            <a:r>
              <a:rPr lang="ja-JP" altLang="en-US" sz="1400">
                <a:latin typeface="UD デジタル 教科書体 N-R" panose="02020400000000000000" pitchFamily="17" charset="-128"/>
                <a:ea typeface="UD デジタル 教科書体 N-R" panose="02020400000000000000" pitchFamily="17" charset="-128"/>
              </a:rPr>
              <a:t>だけでも、変数・分岐・乱数などの仕組みの学習は行うことが可能である。</a:t>
            </a:r>
          </a:p>
        </p:txBody>
      </p:sp>
    </p:spTree>
    <p:extLst>
      <p:ext uri="{BB962C8B-B14F-4D97-AF65-F5344CB8AC3E}">
        <p14:creationId xmlns:p14="http://schemas.microsoft.com/office/powerpoint/2010/main" val="2659788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FF3F7E-B98E-4B72-B4E0-D992ED3E48A9}"/>
              </a:ext>
            </a:extLst>
          </p:cNvPr>
          <p:cNvSpPr>
            <a:spLocks noGrp="1"/>
          </p:cNvSpPr>
          <p:nvPr>
            <p:ph type="ctrTitle"/>
          </p:nvPr>
        </p:nvSpPr>
        <p:spPr>
          <a:xfrm>
            <a:off x="514350" y="57086"/>
            <a:ext cx="5829300" cy="743014"/>
          </a:xfrm>
        </p:spPr>
        <p:txBody>
          <a:bodyPr>
            <a:normAutofit/>
          </a:bodyPr>
          <a:lstStyle/>
          <a:p>
            <a:r>
              <a:rPr lang="en-US" altLang="ja-JP" sz="4000">
                <a:latin typeface="UD デジタル 教科書体 N-B" panose="02020700000000000000" pitchFamily="17" charset="-128"/>
                <a:ea typeface="UD デジタル 教科書体 N-B" panose="02020700000000000000" pitchFamily="17" charset="-128"/>
              </a:rPr>
              <a:t>1</a:t>
            </a:r>
            <a:r>
              <a:rPr lang="ja-JP" altLang="en-US" sz="4000">
                <a:latin typeface="UD デジタル 教科書体 N-B" panose="02020700000000000000" pitchFamily="17" charset="-128"/>
                <a:ea typeface="UD デジタル 教科書体 N-B" panose="02020700000000000000" pitchFamily="17" charset="-128"/>
              </a:rPr>
              <a:t>コマ目の指導</a:t>
            </a:r>
          </a:p>
        </p:txBody>
      </p:sp>
      <p:graphicFrame>
        <p:nvGraphicFramePr>
          <p:cNvPr id="2" name="表 2">
            <a:extLst>
              <a:ext uri="{FF2B5EF4-FFF2-40B4-BE49-F238E27FC236}">
                <a16:creationId xmlns:a16="http://schemas.microsoft.com/office/drawing/2014/main" id="{A1482BBC-C29B-42EA-A81C-09E6DB0222AA}"/>
              </a:ext>
            </a:extLst>
          </p:cNvPr>
          <p:cNvGraphicFramePr>
            <a:graphicFrameLocks noGrp="1"/>
          </p:cNvGraphicFramePr>
          <p:nvPr>
            <p:extLst>
              <p:ext uri="{D42A27DB-BD31-4B8C-83A1-F6EECF244321}">
                <p14:modId xmlns:p14="http://schemas.microsoft.com/office/powerpoint/2010/main" val="2418852093"/>
              </p:ext>
            </p:extLst>
          </p:nvPr>
        </p:nvGraphicFramePr>
        <p:xfrm>
          <a:off x="167679" y="1359568"/>
          <a:ext cx="6522641" cy="6006250"/>
        </p:xfrm>
        <a:graphic>
          <a:graphicData uri="http://schemas.openxmlformats.org/drawingml/2006/table">
            <a:tbl>
              <a:tblPr firstRow="1" bandRow="1">
                <a:tableStyleId>{7E9639D4-E3E2-4D34-9284-5A2195B3D0D7}</a:tableStyleId>
              </a:tblPr>
              <a:tblGrid>
                <a:gridCol w="1072280">
                  <a:extLst>
                    <a:ext uri="{9D8B030D-6E8A-4147-A177-3AD203B41FA5}">
                      <a16:colId xmlns:a16="http://schemas.microsoft.com/office/drawing/2014/main" val="953771404"/>
                    </a:ext>
                  </a:extLst>
                </a:gridCol>
                <a:gridCol w="5450361">
                  <a:extLst>
                    <a:ext uri="{9D8B030D-6E8A-4147-A177-3AD203B41FA5}">
                      <a16:colId xmlns:a16="http://schemas.microsoft.com/office/drawing/2014/main" val="2232448268"/>
                    </a:ext>
                  </a:extLst>
                </a:gridCol>
              </a:tblGrid>
              <a:tr h="531986">
                <a:tc>
                  <a:txBody>
                    <a:bodyPr/>
                    <a:lstStyle/>
                    <a:p>
                      <a:pPr algn="ctr"/>
                      <a:r>
                        <a:rPr kumimoji="1" lang="ja-JP" altLang="en-US" sz="1400" b="0">
                          <a:latin typeface="UD デジタル 教科書体 N-B" panose="02020700000000000000" pitchFamily="17" charset="-128"/>
                          <a:ea typeface="UD デジタル 教科書体 N-B" panose="02020700000000000000" pitchFamily="17" charset="-128"/>
                        </a:rPr>
                        <a:t>過程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latin typeface="UD デジタル 教科書体 N-B" panose="02020700000000000000" pitchFamily="17" charset="-128"/>
                          <a:ea typeface="UD デジタル 教科書体 N-B" panose="02020700000000000000" pitchFamily="17" charset="-128"/>
                        </a:rPr>
                        <a:t>内容</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71850"/>
                  </a:ext>
                </a:extLst>
              </a:tr>
              <a:tr h="1005672">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導入</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おみくじアプリの制作を通じて、変数・条件分岐・乱数などの仕組みを学べることを伝える。</a:t>
                      </a:r>
                      <a:endParaRPr kumimoji="1" lang="en-US" altLang="ja-JP" sz="1200">
                        <a:latin typeface="UD デジタル 教科書体 N-R" panose="02020400000000000000" pitchFamily="17" charset="-128"/>
                        <a:ea typeface="UD デジタル 教科書体 N-R" panose="02020400000000000000" pitchFamily="17" charset="-128"/>
                      </a:endParaRPr>
                    </a:p>
                    <a:p>
                      <a:endParaRPr kumimoji="1" lang="en-US" altLang="ja-JP" sz="120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アプリのインポートを促す。</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368689"/>
                  </a:ext>
                </a:extLst>
              </a:tr>
              <a:tr h="714174">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展開</a:t>
                      </a:r>
                      <a:r>
                        <a:rPr kumimoji="1" lang="en-US" altLang="ja-JP" sz="1200">
                          <a:latin typeface="UD デジタル 教科書体 N-R" panose="02020400000000000000" pitchFamily="17" charset="-128"/>
                          <a:ea typeface="UD デジタル 教科書体 N-R" panose="02020400000000000000" pitchFamily="17" charset="-128"/>
                        </a:rPr>
                        <a:t>1</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アプリの動作をデモンストレーションし、ボタンを押下するたびに結果が変わることを説明する。</a:t>
                      </a:r>
                      <a:endParaRPr kumimoji="1" lang="en-US" altLang="ja-JP" sz="1200">
                        <a:latin typeface="UD デジタル 教科書体 N-R" panose="02020400000000000000" pitchFamily="17" charset="-128"/>
                        <a:ea typeface="UD デジタル 教科書体 N-R" panose="02020400000000000000" pitchFamily="17" charset="-128"/>
                      </a:endParaRPr>
                    </a:p>
                    <a:p>
                      <a:endParaRPr kumimoji="1" lang="en-US" altLang="ja-JP" sz="120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フローチャートを活用し、乱数の値に応じて条件分岐していることを説明する。</a:t>
                      </a:r>
                      <a:endParaRPr kumimoji="1" lang="en-US" altLang="ja-JP" sz="1200">
                        <a:latin typeface="UD デジタル 教科書体 N-R" panose="02020400000000000000" pitchFamily="17" charset="-128"/>
                        <a:ea typeface="UD デジタル 教科書体 N-R" panose="02020400000000000000" pitchFamily="17" charset="-128"/>
                      </a:endParaRPr>
                    </a:p>
                    <a:p>
                      <a:endParaRPr kumimoji="1" lang="en-US" altLang="ja-JP" sz="1200">
                        <a:latin typeface="UD デジタル 教科書体 N-R" panose="02020400000000000000" pitchFamily="17" charset="-128"/>
                        <a:ea typeface="UD デジタル 教科書体 N-R" panose="02020400000000000000" pitchFamily="17" charset="-128"/>
                      </a:endParaRPr>
                    </a:p>
                    <a:p>
                      <a:r>
                        <a:rPr kumimoji="1" lang="en-US" altLang="ja-JP" sz="1200">
                          <a:latin typeface="UD デジタル 教科書体 N-R" panose="02020400000000000000" pitchFamily="17" charset="-128"/>
                          <a:ea typeface="UD デジタル 教科書体 N-R" panose="02020400000000000000" pitchFamily="17" charset="-128"/>
                        </a:rPr>
                        <a:t>Math.random()</a:t>
                      </a:r>
                      <a:r>
                        <a:rPr kumimoji="1" lang="ja-JP" altLang="en-US" sz="1200">
                          <a:latin typeface="UD デジタル 教科書体 N-R" panose="02020400000000000000" pitchFamily="17" charset="-128"/>
                          <a:ea typeface="UD デジタル 教科書体 N-R" panose="02020400000000000000" pitchFamily="17" charset="-128"/>
                        </a:rPr>
                        <a:t>に数値の</a:t>
                      </a:r>
                      <a:r>
                        <a:rPr kumimoji="1" lang="en-US" altLang="ja-JP" sz="1200">
                          <a:latin typeface="UD デジタル 教科書体 N-R" panose="02020400000000000000" pitchFamily="17" charset="-128"/>
                          <a:ea typeface="UD デジタル 教科書体 N-R" panose="02020400000000000000" pitchFamily="17" charset="-128"/>
                        </a:rPr>
                        <a:t>5</a:t>
                      </a:r>
                      <a:r>
                        <a:rPr kumimoji="1" lang="ja-JP" altLang="en-US" sz="1200">
                          <a:latin typeface="UD デジタル 教科書体 N-R" panose="02020400000000000000" pitchFamily="17" charset="-128"/>
                          <a:ea typeface="UD デジタル 教科書体 N-R" panose="02020400000000000000" pitchFamily="17" charset="-128"/>
                        </a:rPr>
                        <a:t>を掛け算している部分を</a:t>
                      </a:r>
                      <a:r>
                        <a:rPr kumimoji="1" lang="en-US" altLang="ja-JP" sz="1200">
                          <a:latin typeface="UD デジタル 教科書体 N-R" panose="02020400000000000000" pitchFamily="17" charset="-128"/>
                          <a:ea typeface="UD デジタル 教科書体 N-R" panose="02020400000000000000" pitchFamily="17" charset="-128"/>
                        </a:rPr>
                        <a:t>6</a:t>
                      </a:r>
                      <a:r>
                        <a:rPr kumimoji="1" lang="ja-JP" altLang="en-US" sz="1200">
                          <a:latin typeface="UD デジタル 教科書体 N-R" panose="02020400000000000000" pitchFamily="17" charset="-128"/>
                          <a:ea typeface="UD デジタル 教科書体 N-R" panose="02020400000000000000" pitchFamily="17" charset="-128"/>
                        </a:rPr>
                        <a:t>に変更すると</a:t>
                      </a:r>
                      <a:r>
                        <a:rPr kumimoji="1" lang="en-US" altLang="ja-JP" sz="120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凶</a:t>
                      </a:r>
                      <a:r>
                        <a:rPr kumimoji="1" lang="en-US" altLang="ja-JP" sz="120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がでやすくなることを示しつつ、</a:t>
                      </a:r>
                      <a:r>
                        <a:rPr kumimoji="1" lang="en-US" altLang="ja-JP" sz="1200">
                          <a:latin typeface="UD デジタル 教科書体 N-R" panose="02020400000000000000" pitchFamily="17" charset="-128"/>
                          <a:ea typeface="UD デジタル 教科書体 N-R" panose="02020400000000000000" pitchFamily="17" charset="-128"/>
                        </a:rPr>
                        <a:t>else</a:t>
                      </a:r>
                      <a:r>
                        <a:rPr kumimoji="1" lang="ja-JP" altLang="en-US" sz="1200">
                          <a:latin typeface="UD デジタル 教科書体 N-R" panose="02020400000000000000" pitchFamily="17" charset="-128"/>
                          <a:ea typeface="UD デジタル 教科書体 N-R" panose="02020400000000000000" pitchFamily="17" charset="-128"/>
                        </a:rPr>
                        <a:t>文の役割を説明する。</a:t>
                      </a:r>
                      <a:endParaRPr kumimoji="1" lang="en-US" altLang="ja-JP" sz="1200">
                        <a:latin typeface="UD デジタル 教科書体 N-R" panose="02020400000000000000" pitchFamily="17" charset="-128"/>
                        <a:ea typeface="UD デジタル 教科書体 N-R" panose="02020400000000000000" pitchFamily="17" charset="-128"/>
                      </a:endParaRPr>
                    </a:p>
                    <a:p>
                      <a:endParaRPr kumimoji="1" lang="en-US" altLang="ja-JP" sz="1200">
                        <a:latin typeface="UD デジタル 教科書体 N-R" panose="02020400000000000000" pitchFamily="17" charset="-128"/>
                        <a:ea typeface="UD デジタル 教科書体 N-R" panose="02020400000000000000" pitchFamily="17" charset="-128"/>
                      </a:endParaRPr>
                    </a:p>
                    <a:p>
                      <a:r>
                        <a:rPr kumimoji="1" lang="en-US" altLang="ja-JP" sz="1200">
                          <a:latin typeface="UD デジタル 教科書体 N-R" panose="02020400000000000000" pitchFamily="17" charset="-128"/>
                          <a:ea typeface="UD デジタル 教科書体 N-R" panose="02020400000000000000" pitchFamily="17" charset="-128"/>
                        </a:rPr>
                        <a:t>else</a:t>
                      </a:r>
                      <a:r>
                        <a:rPr kumimoji="1" lang="ja-JP" altLang="en-US" sz="1200">
                          <a:latin typeface="UD デジタル 教科書体 N-R" panose="02020400000000000000" pitchFamily="17" charset="-128"/>
                          <a:ea typeface="UD デジタル 教科書体 N-R" panose="02020400000000000000" pitchFamily="17" charset="-128"/>
                        </a:rPr>
                        <a:t>文は、</a:t>
                      </a:r>
                      <a:r>
                        <a:rPr kumimoji="1" lang="en-US" altLang="ja-JP" sz="1200">
                          <a:latin typeface="UD デジタル 教科書体 N-R" panose="02020400000000000000" pitchFamily="17" charset="-128"/>
                          <a:ea typeface="UD デジタル 教科書体 N-R" panose="02020400000000000000" pitchFamily="17" charset="-128"/>
                        </a:rPr>
                        <a:t>if</a:t>
                      </a:r>
                      <a:r>
                        <a:rPr kumimoji="1" lang="ja-JP" altLang="en-US" sz="1200">
                          <a:latin typeface="UD デジタル 教科書体 N-R" panose="02020400000000000000" pitchFamily="17" charset="-128"/>
                          <a:ea typeface="UD デジタル 教科書体 N-R" panose="02020400000000000000" pitchFamily="17" charset="-128"/>
                        </a:rPr>
                        <a:t>や</a:t>
                      </a:r>
                      <a:r>
                        <a:rPr kumimoji="1" lang="en-US" altLang="ja-JP" sz="1200">
                          <a:latin typeface="UD デジタル 教科書体 N-R" panose="02020400000000000000" pitchFamily="17" charset="-128"/>
                          <a:ea typeface="UD デジタル 教科書体 N-R" panose="02020400000000000000" pitchFamily="17" charset="-128"/>
                        </a:rPr>
                        <a:t>else if</a:t>
                      </a:r>
                      <a:r>
                        <a:rPr kumimoji="1" lang="ja-JP" altLang="en-US" sz="1200">
                          <a:latin typeface="UD デジタル 教科書体 N-R" panose="02020400000000000000" pitchFamily="17" charset="-128"/>
                          <a:ea typeface="UD デジタル 教科書体 N-R" panose="02020400000000000000" pitchFamily="17" charset="-128"/>
                        </a:rPr>
                        <a:t>の条件に当てはまらなかった場合に実行されるため、乱数部分の値を</a:t>
                      </a:r>
                      <a:r>
                        <a:rPr kumimoji="1" lang="en-US" altLang="ja-JP" sz="1200">
                          <a:latin typeface="UD デジタル 教科書体 N-R" panose="02020400000000000000" pitchFamily="17" charset="-128"/>
                          <a:ea typeface="UD デジタル 教科書体 N-R" panose="02020400000000000000" pitchFamily="17" charset="-128"/>
                        </a:rPr>
                        <a:t>6</a:t>
                      </a:r>
                      <a:r>
                        <a:rPr kumimoji="1" lang="ja-JP" altLang="en-US" sz="1200">
                          <a:latin typeface="UD デジタル 教科書体 N-R" panose="02020400000000000000" pitchFamily="17" charset="-128"/>
                          <a:ea typeface="UD デジタル 教科書体 N-R" panose="02020400000000000000" pitchFamily="17" charset="-128"/>
                        </a:rPr>
                        <a:t>以上の数字にした場合は</a:t>
                      </a:r>
                      <a:r>
                        <a:rPr kumimoji="1" lang="en-US" altLang="ja-JP" sz="1200">
                          <a:latin typeface="UD デジタル 教科書体 N-R" panose="02020400000000000000" pitchFamily="17" charset="-128"/>
                          <a:ea typeface="UD デジタル 教科書体 N-R" panose="02020400000000000000" pitchFamily="17" charset="-128"/>
                        </a:rPr>
                        <a:t>else</a:t>
                      </a:r>
                      <a:r>
                        <a:rPr kumimoji="1" lang="ja-JP" altLang="en-US" sz="1200">
                          <a:latin typeface="UD デジタル 教科書体 N-R" panose="02020400000000000000" pitchFamily="17" charset="-128"/>
                          <a:ea typeface="UD デジタル 教科書体 N-R" panose="02020400000000000000" pitchFamily="17" charset="-128"/>
                        </a:rPr>
                        <a:t>文が呼ばれる確率が高くなる。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820021"/>
                  </a:ext>
                </a:extLst>
              </a:tr>
              <a:tr h="1297172">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展開</a:t>
                      </a:r>
                      <a:r>
                        <a:rPr kumimoji="1" lang="en-US" altLang="ja-JP" sz="1200">
                          <a:latin typeface="UD デジタル 教科書体 N-R" panose="02020400000000000000" pitchFamily="17" charset="-128"/>
                          <a:ea typeface="UD デジタル 教科書体 N-R" panose="02020400000000000000" pitchFamily="17" charset="-128"/>
                        </a:rPr>
                        <a:t>2</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ボタンが押されたときにプログラムが実行されていることを確認する。</a:t>
                      </a:r>
                      <a:endParaRPr kumimoji="1" lang="en-US" altLang="ja-JP" sz="1200">
                        <a:latin typeface="UD デジタル 教科書体 N-R" panose="02020400000000000000" pitchFamily="17" charset="-128"/>
                        <a:ea typeface="UD デジタル 教科書体 N-R" panose="02020400000000000000" pitchFamily="17" charset="-128"/>
                      </a:endParaRPr>
                    </a:p>
                    <a:p>
                      <a:endParaRPr kumimoji="1" lang="en-US" altLang="ja-JP" sz="120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デモンストレーションとして、</a:t>
                      </a:r>
                      <a:r>
                        <a:rPr kumimoji="1" lang="en-US" altLang="ja-JP" sz="1200">
                          <a:latin typeface="UD デジタル 教科書体 N-R" panose="02020400000000000000" pitchFamily="17" charset="-128"/>
                          <a:ea typeface="UD デジタル 教科書体 N-R" panose="02020400000000000000" pitchFamily="17" charset="-128"/>
                        </a:rPr>
                        <a:t>body</a:t>
                      </a:r>
                      <a:r>
                        <a:rPr kumimoji="1" lang="ja-JP" altLang="en-US" sz="1200">
                          <a:latin typeface="UD デジタル 教科書体 N-R" panose="02020400000000000000" pitchFamily="17" charset="-128"/>
                          <a:ea typeface="UD デジタル 教科書体 N-R" panose="02020400000000000000" pitchFamily="17" charset="-128"/>
                        </a:rPr>
                        <a:t>タグを以下のように改造するとアプリ起動のタイミングでおみくじを実行しても良い。</a:t>
                      </a:r>
                      <a:endParaRPr kumimoji="1" lang="en-US" altLang="ja-JP" sz="1200">
                        <a:latin typeface="UD デジタル 教科書体 N-R" panose="02020400000000000000" pitchFamily="17" charset="-128"/>
                        <a:ea typeface="UD デジタル 教科書体 N-R" panose="02020400000000000000" pitchFamily="17" charset="-128"/>
                      </a:endParaRPr>
                    </a:p>
                    <a:p>
                      <a:r>
                        <a:rPr kumimoji="1" lang="en-US" altLang="ja-JP" sz="1200">
                          <a:latin typeface="UD デジタル 教科書体 N-R" panose="02020400000000000000" pitchFamily="17" charset="-128"/>
                          <a:ea typeface="UD デジタル 教科書体 N-R" panose="02020400000000000000" pitchFamily="17" charset="-128"/>
                        </a:rPr>
                        <a:t>&lt;body onload=play()&gt;</a:t>
                      </a:r>
                    </a:p>
                    <a:p>
                      <a:endParaRPr kumimoji="1" lang="en-US" altLang="ja-JP" sz="120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おみくじのプログラムの本体が</a:t>
                      </a:r>
                      <a:r>
                        <a:rPr kumimoji="1" lang="en-US" altLang="ja-JP" sz="1200">
                          <a:latin typeface="UD デジタル 教科書体 N-R" panose="02020400000000000000" pitchFamily="17" charset="-128"/>
                          <a:ea typeface="UD デジタル 教科書体 N-R" panose="02020400000000000000" pitchFamily="17" charset="-128"/>
                        </a:rPr>
                        <a:t>play()</a:t>
                      </a:r>
                      <a:r>
                        <a:rPr kumimoji="1" lang="ja-JP" altLang="en-US" sz="1200">
                          <a:latin typeface="UD デジタル 教科書体 N-R" panose="02020400000000000000" pitchFamily="17" charset="-128"/>
                          <a:ea typeface="UD デジタル 教科書体 N-R" panose="02020400000000000000" pitchFamily="17" charset="-128"/>
                        </a:rPr>
                        <a:t>関数として記述されており、ボタンの押下など、なんらかのイベントに応じて</a:t>
                      </a:r>
                      <a:r>
                        <a:rPr kumimoji="1" lang="en-US" altLang="ja-JP" sz="1200">
                          <a:latin typeface="UD デジタル 教科書体 N-R" panose="02020400000000000000" pitchFamily="17" charset="-128"/>
                          <a:ea typeface="UD デジタル 教科書体 N-R" panose="02020400000000000000" pitchFamily="17" charset="-128"/>
                        </a:rPr>
                        <a:t>play()</a:t>
                      </a:r>
                      <a:r>
                        <a:rPr kumimoji="1" lang="ja-JP" altLang="en-US" sz="1200">
                          <a:latin typeface="UD デジタル 教科書体 N-R" panose="02020400000000000000" pitchFamily="17" charset="-128"/>
                          <a:ea typeface="UD デジタル 教科書体 N-R" panose="02020400000000000000" pitchFamily="17" charset="-128"/>
                        </a:rPr>
                        <a:t>関数が呼び出されていることを説明する。</a:t>
                      </a:r>
                      <a:endParaRPr kumimoji="1" lang="en-US" altLang="ja-JP" sz="1200">
                        <a:latin typeface="UD デジタル 教科書体 N-R" panose="02020400000000000000" pitchFamily="17" charset="-128"/>
                        <a:ea typeface="UD デジタル 教科書体 N-R" panose="02020400000000000000" pitchFamily="17" charset="-128"/>
                      </a:endParaRPr>
                    </a:p>
                    <a:p>
                      <a:endParaRPr kumimoji="1" lang="en-US" altLang="ja-JP" sz="120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乱数や関数・イベントなどに対する興味・関心が引き出せれば本コマの指導は成功とする。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026192"/>
                  </a:ext>
                </a:extLst>
              </a:tr>
            </a:tbl>
          </a:graphicData>
        </a:graphic>
      </p:graphicFrame>
    </p:spTree>
    <p:extLst>
      <p:ext uri="{BB962C8B-B14F-4D97-AF65-F5344CB8AC3E}">
        <p14:creationId xmlns:p14="http://schemas.microsoft.com/office/powerpoint/2010/main" val="4027081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FF3F7E-B98E-4B72-B4E0-D992ED3E48A9}"/>
              </a:ext>
            </a:extLst>
          </p:cNvPr>
          <p:cNvSpPr>
            <a:spLocks noGrp="1"/>
          </p:cNvSpPr>
          <p:nvPr>
            <p:ph type="ctrTitle"/>
          </p:nvPr>
        </p:nvSpPr>
        <p:spPr>
          <a:xfrm>
            <a:off x="514350" y="57086"/>
            <a:ext cx="5829300" cy="743014"/>
          </a:xfrm>
        </p:spPr>
        <p:txBody>
          <a:bodyPr>
            <a:normAutofit/>
          </a:bodyPr>
          <a:lstStyle/>
          <a:p>
            <a:r>
              <a:rPr lang="en-US" altLang="ja-JP" sz="4000">
                <a:latin typeface="UD デジタル 教科書体 N-B" panose="02020700000000000000" pitchFamily="17" charset="-128"/>
                <a:ea typeface="UD デジタル 教科書体 N-B" panose="02020700000000000000" pitchFamily="17" charset="-128"/>
              </a:rPr>
              <a:t>2</a:t>
            </a:r>
            <a:r>
              <a:rPr lang="ja-JP" altLang="en-US" sz="4000">
                <a:latin typeface="UD デジタル 教科書体 N-B" panose="02020700000000000000" pitchFamily="17" charset="-128"/>
                <a:ea typeface="UD デジタル 教科書体 N-B" panose="02020700000000000000" pitchFamily="17" charset="-128"/>
              </a:rPr>
              <a:t>コマ目の指導</a:t>
            </a:r>
          </a:p>
        </p:txBody>
      </p:sp>
      <p:graphicFrame>
        <p:nvGraphicFramePr>
          <p:cNvPr id="2" name="表 2">
            <a:extLst>
              <a:ext uri="{FF2B5EF4-FFF2-40B4-BE49-F238E27FC236}">
                <a16:creationId xmlns:a16="http://schemas.microsoft.com/office/drawing/2014/main" id="{A1482BBC-C29B-42EA-A81C-09E6DB0222AA}"/>
              </a:ext>
            </a:extLst>
          </p:cNvPr>
          <p:cNvGraphicFramePr>
            <a:graphicFrameLocks noGrp="1"/>
          </p:cNvGraphicFramePr>
          <p:nvPr>
            <p:extLst>
              <p:ext uri="{D42A27DB-BD31-4B8C-83A1-F6EECF244321}">
                <p14:modId xmlns:p14="http://schemas.microsoft.com/office/powerpoint/2010/main" val="808074267"/>
              </p:ext>
            </p:extLst>
          </p:nvPr>
        </p:nvGraphicFramePr>
        <p:xfrm>
          <a:off x="167679" y="1359568"/>
          <a:ext cx="6522641" cy="7143434"/>
        </p:xfrm>
        <a:graphic>
          <a:graphicData uri="http://schemas.openxmlformats.org/drawingml/2006/table">
            <a:tbl>
              <a:tblPr firstRow="1" bandRow="1">
                <a:tableStyleId>{7E9639D4-E3E2-4D34-9284-5A2195B3D0D7}</a:tableStyleId>
              </a:tblPr>
              <a:tblGrid>
                <a:gridCol w="1072280">
                  <a:extLst>
                    <a:ext uri="{9D8B030D-6E8A-4147-A177-3AD203B41FA5}">
                      <a16:colId xmlns:a16="http://schemas.microsoft.com/office/drawing/2014/main" val="953771404"/>
                    </a:ext>
                  </a:extLst>
                </a:gridCol>
                <a:gridCol w="5450361">
                  <a:extLst>
                    <a:ext uri="{9D8B030D-6E8A-4147-A177-3AD203B41FA5}">
                      <a16:colId xmlns:a16="http://schemas.microsoft.com/office/drawing/2014/main" val="2232448268"/>
                    </a:ext>
                  </a:extLst>
                </a:gridCol>
              </a:tblGrid>
              <a:tr h="531986">
                <a:tc>
                  <a:txBody>
                    <a:bodyPr/>
                    <a:lstStyle/>
                    <a:p>
                      <a:pPr algn="ctr"/>
                      <a:r>
                        <a:rPr kumimoji="1" lang="ja-JP" altLang="en-US" sz="1400" b="0">
                          <a:latin typeface="UD デジタル 教科書体 N-B" panose="02020700000000000000" pitchFamily="17" charset="-128"/>
                          <a:ea typeface="UD デジタル 教科書体 N-B" panose="02020700000000000000" pitchFamily="17" charset="-128"/>
                        </a:rPr>
                        <a:t>過程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latin typeface="UD デジタル 教科書体 N-B" panose="02020700000000000000" pitchFamily="17" charset="-128"/>
                          <a:ea typeface="UD デジタル 教科書体 N-B" panose="02020700000000000000" pitchFamily="17" charset="-128"/>
                        </a:rPr>
                        <a:t>内容</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71850"/>
                  </a:ext>
                </a:extLst>
              </a:tr>
              <a:tr h="1005672">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導入</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前回までの学習内容として、乱数と条件分岐によっておみくじの結果が変わることを確認する。</a:t>
                      </a:r>
                      <a:endParaRPr kumimoji="1" lang="en-US" altLang="ja-JP" sz="120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また、今回のカスタマイズではプログラムを追加することで結果のパターンを増やせることを学ぶ。</a:t>
                      </a:r>
                      <a:endParaRPr kumimoji="1" lang="en-US" altLang="ja-JP" sz="1200">
                        <a:latin typeface="UD デジタル 教科書体 N-R" panose="02020400000000000000" pitchFamily="17" charset="-128"/>
                        <a:ea typeface="UD デジタル 教科書体 N-R" panose="02020400000000000000" pitchFamily="17" charset="-128"/>
                      </a:endParaRPr>
                    </a:p>
                    <a:p>
                      <a:endParaRPr kumimoji="1" lang="en-US" altLang="ja-JP" sz="120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前段では、結果として追加する</a:t>
                      </a:r>
                      <a:r>
                        <a:rPr kumimoji="1" lang="en-US" altLang="ja-JP" sz="120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大凶</a:t>
                      </a:r>
                      <a:r>
                        <a:rPr kumimoji="1" lang="en-US" altLang="ja-JP" sz="120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の画像を用意する学習を行う。画像は</a:t>
                      </a:r>
                      <a:r>
                        <a:rPr kumimoji="1" lang="en-US" altLang="ja-JP" sz="1200">
                          <a:latin typeface="UD デジタル 教科書体 N-R" panose="02020400000000000000" pitchFamily="17" charset="-128"/>
                          <a:ea typeface="UD デジタル 教科書体 N-R" panose="02020400000000000000" pitchFamily="17" charset="-128"/>
                        </a:rPr>
                        <a:t>Monaca</a:t>
                      </a:r>
                      <a:r>
                        <a:rPr kumimoji="1" lang="ja-JP" altLang="en-US" sz="1200">
                          <a:latin typeface="UD デジタル 教科書体 N-R" panose="02020400000000000000" pitchFamily="17" charset="-128"/>
                          <a:ea typeface="UD デジタル 教科書体 N-R" panose="02020400000000000000" pitchFamily="17" charset="-128"/>
                        </a:rPr>
                        <a:t>の</a:t>
                      </a:r>
                      <a:r>
                        <a:rPr kumimoji="1" lang="en-US" altLang="ja-JP" sz="1200">
                          <a:latin typeface="UD デジタル 教科書体 N-R" panose="02020400000000000000" pitchFamily="17" charset="-128"/>
                          <a:ea typeface="UD デジタル 教科書体 N-R" panose="02020400000000000000" pitchFamily="17" charset="-128"/>
                        </a:rPr>
                        <a:t>Web</a:t>
                      </a:r>
                      <a:r>
                        <a:rPr kumimoji="1" lang="ja-JP" altLang="en-US" sz="1200">
                          <a:latin typeface="UD デジタル 教科書体 N-R" panose="02020400000000000000" pitchFamily="17" charset="-128"/>
                          <a:ea typeface="UD デジタル 教科書体 N-R" panose="02020400000000000000" pitchFamily="17" charset="-128"/>
                        </a:rPr>
                        <a:t>サイトからダウンロードできる。ブラウザの機能で</a:t>
                      </a:r>
                      <a:r>
                        <a:rPr kumimoji="1" lang="en-US" altLang="ja-JP" sz="120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右クリックして保存</a:t>
                      </a:r>
                      <a:r>
                        <a:rPr kumimoji="1" lang="en-US" altLang="ja-JP" sz="120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などを活用されたい。このような操作を通じて、</a:t>
                      </a:r>
                      <a:r>
                        <a:rPr kumimoji="1" lang="en-US" altLang="ja-JP" sz="1200">
                          <a:latin typeface="UD デジタル 教科書体 N-R" panose="02020400000000000000" pitchFamily="17" charset="-128"/>
                          <a:ea typeface="UD デジタル 教科書体 N-R" panose="02020400000000000000" pitchFamily="17" charset="-128"/>
                        </a:rPr>
                        <a:t>Web</a:t>
                      </a:r>
                      <a:r>
                        <a:rPr kumimoji="1" lang="ja-JP" altLang="en-US" sz="1200">
                          <a:latin typeface="UD デジタル 教科書体 N-R" panose="02020400000000000000" pitchFamily="17" charset="-128"/>
                          <a:ea typeface="UD デジタル 教科書体 N-R" panose="02020400000000000000" pitchFamily="17" charset="-128"/>
                        </a:rPr>
                        <a:t>やファイルの仕組みの学習に繋げることもできる。</a:t>
                      </a:r>
                      <a:endParaRPr kumimoji="1" lang="en-US" altLang="ja-JP" sz="1200">
                        <a:latin typeface="UD デジタル 教科書体 N-R" panose="02020400000000000000" pitchFamily="17" charset="-128"/>
                        <a:ea typeface="UD デジタル 教科書体 N-R" panose="02020400000000000000" pitchFamily="17" charset="-128"/>
                      </a:endParaRPr>
                    </a:p>
                    <a:p>
                      <a:endParaRPr kumimoji="1" lang="en-US" altLang="ja-JP" sz="120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なお、</a:t>
                      </a:r>
                      <a:r>
                        <a:rPr kumimoji="1" lang="en-US" altLang="ja-JP" sz="1200">
                          <a:latin typeface="UD デジタル 教科書体 N-R" panose="02020400000000000000" pitchFamily="17" charset="-128"/>
                          <a:ea typeface="UD デジタル 教科書体 N-R" panose="02020400000000000000" pitchFamily="17" charset="-128"/>
                        </a:rPr>
                        <a:t>OS</a:t>
                      </a:r>
                      <a:r>
                        <a:rPr kumimoji="1" lang="ja-JP" altLang="en-US" sz="1200">
                          <a:latin typeface="UD デジタル 教科書体 N-R" panose="02020400000000000000" pitchFamily="17" charset="-128"/>
                          <a:ea typeface="UD デジタル 教科書体 N-R" panose="02020400000000000000" pitchFamily="17" charset="-128"/>
                        </a:rPr>
                        <a:t>などの関係で操作が難しい場合は、大凶の画像をアップロード済みのプロジェクトを指導者が用意して配布する形でも構わない。。</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368689"/>
                  </a:ext>
                </a:extLst>
              </a:tr>
              <a:tr h="714174">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展開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a:buFont typeface="+mj-lt"/>
                        <a:buAutoNum type="arabicPeriod"/>
                      </a:pPr>
                      <a:r>
                        <a:rPr kumimoji="1" lang="ja-JP" altLang="en-US" sz="1200">
                          <a:latin typeface="UD デジタル 教科書体 N-R" panose="02020400000000000000" pitchFamily="17" charset="-128"/>
                          <a:ea typeface="UD デジタル 教科書体 N-R" panose="02020400000000000000" pitchFamily="17" charset="-128"/>
                        </a:rPr>
                        <a:t>シートにて、おみくじの結果に大凶を追加するカスタマイズの課題を提示する。</a:t>
                      </a:r>
                      <a:endParaRPr kumimoji="1" lang="en-US" altLang="ja-JP" sz="1200">
                        <a:latin typeface="UD デジタル 教科書体 N-R" panose="02020400000000000000" pitchFamily="17" charset="-128"/>
                        <a:ea typeface="UD デジタル 教科書体 N-R" panose="02020400000000000000" pitchFamily="17" charset="-128"/>
                      </a:endParaRPr>
                    </a:p>
                    <a:p>
                      <a:pPr marL="228600" indent="-228600">
                        <a:buFont typeface="+mj-lt"/>
                        <a:buAutoNum type="arabicPeriod"/>
                      </a:pPr>
                      <a:r>
                        <a:rPr kumimoji="1" lang="ja-JP" altLang="en-US" sz="1200">
                          <a:latin typeface="UD デジタル 教科書体 N-R" panose="02020400000000000000" pitchFamily="17" charset="-128"/>
                          <a:ea typeface="UD デジタル 教科書体 N-R" panose="02020400000000000000" pitchFamily="17" charset="-128"/>
                        </a:rPr>
                        <a:t>生徒にフローチャート上で変更が必要な箇所を考察させる。</a:t>
                      </a:r>
                      <a:endParaRPr kumimoji="1" lang="en-US" altLang="ja-JP" sz="1200">
                        <a:latin typeface="UD デジタル 教科書体 N-R" panose="02020400000000000000" pitchFamily="17" charset="-128"/>
                        <a:ea typeface="UD デジタル 教科書体 N-R" panose="02020400000000000000" pitchFamily="17" charset="-128"/>
                      </a:endParaRPr>
                    </a:p>
                    <a:p>
                      <a:pPr marL="228600" indent="-228600">
                        <a:buFont typeface="+mj-lt"/>
                        <a:buAutoNum type="arabicPeriod"/>
                      </a:pPr>
                      <a:r>
                        <a:rPr kumimoji="1" lang="ja-JP" altLang="en-US" sz="1200">
                          <a:latin typeface="UD デジタル 教科書体 N-R" panose="02020400000000000000" pitchFamily="17" charset="-128"/>
                          <a:ea typeface="UD デジタル 教科書体 N-R" panose="02020400000000000000" pitchFamily="17" charset="-128"/>
                        </a:rPr>
                        <a:t>指導者が画像のアップロードおよびプログラムの変更を実演し、動作の説明を行う。大凶が表示されるまで何度もおみくじをひく。上手く動作しないときは、ソースコードを全員で確認する。</a:t>
                      </a:r>
                      <a:endParaRPr kumimoji="1" lang="en-US" altLang="ja-JP" sz="1200">
                        <a:latin typeface="UD デジタル 教科書体 N-R" panose="02020400000000000000" pitchFamily="17" charset="-128"/>
                        <a:ea typeface="UD デジタル 教科書体 N-R" panose="02020400000000000000" pitchFamily="17" charset="-128"/>
                      </a:endParaRPr>
                    </a:p>
                    <a:p>
                      <a:pPr marL="228600" indent="-228600">
                        <a:buFont typeface="+mj-lt"/>
                        <a:buAutoNum type="arabicPeriod"/>
                      </a:pPr>
                      <a:r>
                        <a:rPr kumimoji="1" lang="ja-JP" altLang="en-US" sz="1200">
                          <a:latin typeface="UD デジタル 教科書体 N-R" panose="02020400000000000000" pitchFamily="17" charset="-128"/>
                          <a:ea typeface="UD デジタル 教科書体 N-R" panose="02020400000000000000" pitchFamily="17" charset="-128"/>
                        </a:rPr>
                        <a:t>生徒に実習を行わせる。</a:t>
                      </a:r>
                      <a:endParaRPr kumimoji="1" lang="en-US" altLang="ja-JP" sz="1200">
                        <a:latin typeface="UD デジタル 教科書体 N-R" panose="02020400000000000000" pitchFamily="17" charset="-128"/>
                        <a:ea typeface="UD デジタル 教科書体 N-R" panose="02020400000000000000" pitchFamily="17" charset="-128"/>
                      </a:endParaRPr>
                    </a:p>
                    <a:p>
                      <a:pPr marL="0" indent="0">
                        <a:buFont typeface="+mj-lt"/>
                        <a:buNone/>
                      </a:pPr>
                      <a:endParaRPr kumimoji="1" lang="en-US" altLang="ja-JP" sz="1200">
                        <a:latin typeface="UD デジタル 教科書体 N-R" panose="02020400000000000000" pitchFamily="17" charset="-128"/>
                        <a:ea typeface="UD デジタル 教科書体 N-R" panose="02020400000000000000" pitchFamily="17" charset="-128"/>
                      </a:endParaRPr>
                    </a:p>
                    <a:p>
                      <a:pPr marL="228600" indent="-228600">
                        <a:buFont typeface="+mj-lt"/>
                        <a:buAutoNum type="arabicPeriod"/>
                      </a:pPr>
                      <a:endParaRPr kumimoji="1" lang="en-US" altLang="ja-JP" sz="1200">
                        <a:latin typeface="UD デジタル 教科書体 N-R" panose="02020400000000000000" pitchFamily="17" charset="-128"/>
                        <a:ea typeface="UD デジタル 教科書体 N-R" panose="02020400000000000000" pitchFamily="17" charset="-128"/>
                      </a:endParaRPr>
                    </a:p>
                    <a:p>
                      <a:pPr marL="228600" indent="-228600">
                        <a:buFont typeface="+mj-lt"/>
                        <a:buAutoNum type="arabicPeriod"/>
                      </a:pP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820021"/>
                  </a:ext>
                </a:extLst>
              </a:tr>
              <a:tr h="1297172">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まとめ</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200">
                          <a:latin typeface="UD デジタル 教科書体 N-R" panose="02020400000000000000" pitchFamily="17" charset="-128"/>
                          <a:ea typeface="UD デジタル 教科書体 N-R" panose="02020400000000000000" pitchFamily="17" charset="-128"/>
                        </a:rPr>
                        <a:t>おみくじアプリの挙動を通じて、フローチャートにおける条件分岐と、テキストプログラミングにおける</a:t>
                      </a:r>
                      <a:r>
                        <a:rPr kumimoji="1" lang="en-US" altLang="ja-JP" sz="1200">
                          <a:latin typeface="UD デジタル 教科書体 N-R" panose="02020400000000000000" pitchFamily="17" charset="-128"/>
                          <a:ea typeface="UD デジタル 教科書体 N-R" panose="02020400000000000000" pitchFamily="17" charset="-128"/>
                        </a:rPr>
                        <a:t>if</a:t>
                      </a:r>
                      <a:r>
                        <a:rPr kumimoji="1" lang="ja-JP" altLang="en-US" sz="1200">
                          <a:latin typeface="UD デジタル 教科書体 N-R" panose="02020400000000000000" pitchFamily="17" charset="-128"/>
                          <a:ea typeface="UD デジタル 教科書体 N-R" panose="02020400000000000000" pitchFamily="17" charset="-128"/>
                        </a:rPr>
                        <a:t>文の処理の関係を理解させる。</a:t>
                      </a:r>
                      <a:endParaRPr kumimoji="1" lang="en-US" altLang="ja-JP" sz="120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ja-JP" altLang="en-US" sz="1200">
                          <a:latin typeface="UD デジタル 教科書体 N-R" panose="02020400000000000000" pitchFamily="17" charset="-128"/>
                          <a:ea typeface="UD デジタル 教科書体 N-R" panose="02020400000000000000" pitchFamily="17" charset="-128"/>
                        </a:rPr>
                        <a:t>乱数の値を扱う変数と、ファイル名を扱う変数の</a:t>
                      </a:r>
                      <a:r>
                        <a:rPr kumimoji="1" lang="en-US" altLang="ja-JP" sz="1200">
                          <a:latin typeface="UD デジタル 教科書体 N-R" panose="02020400000000000000" pitchFamily="17" charset="-128"/>
                          <a:ea typeface="UD デジタル 教科書体 N-R" panose="02020400000000000000" pitchFamily="17" charset="-128"/>
                        </a:rPr>
                        <a:t>2</a:t>
                      </a:r>
                      <a:r>
                        <a:rPr kumimoji="1" lang="ja-JP" altLang="en-US" sz="1200">
                          <a:latin typeface="UD デジタル 教科書体 N-R" panose="02020400000000000000" pitchFamily="17" charset="-128"/>
                          <a:ea typeface="UD デジタル 教科書体 N-R" panose="02020400000000000000" pitchFamily="17" charset="-128"/>
                        </a:rPr>
                        <a:t>つの変数があることを理解させる。</a:t>
                      </a:r>
                      <a:endParaRPr kumimoji="1" lang="en-US" altLang="ja-JP" sz="120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ja-JP" altLang="en-US" sz="1200">
                          <a:latin typeface="UD デジタル 教科書体 N-R" panose="02020400000000000000" pitchFamily="17" charset="-128"/>
                          <a:ea typeface="UD デジタル 教科書体 N-R" panose="02020400000000000000" pitchFamily="17" charset="-128"/>
                        </a:rPr>
                        <a:t>逐次処理と条件分岐によって、任意のファイル名が変数にランダムに格納されることを理解させる。</a:t>
                      </a:r>
                      <a:endParaRPr kumimoji="1" lang="en-US" altLang="ja-JP" sz="120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ja-JP" altLang="en-US" sz="1200">
                          <a:latin typeface="UD デジタル 教科書体 N-R" panose="02020400000000000000" pitchFamily="17" charset="-128"/>
                          <a:ea typeface="UD デジタル 教科書体 N-R" panose="02020400000000000000" pitchFamily="17" charset="-128"/>
                        </a:rPr>
                        <a:t>変数の変化を確認するために、</a:t>
                      </a:r>
                      <a:r>
                        <a:rPr kumimoji="1" lang="en-US" altLang="ja-JP" sz="1200">
                          <a:latin typeface="UD デジタル 教科書体 N-R" panose="02020400000000000000" pitchFamily="17" charset="-128"/>
                          <a:ea typeface="UD デジタル 教科書体 N-R" panose="02020400000000000000" pitchFamily="17" charset="-128"/>
                        </a:rPr>
                        <a:t>alert()</a:t>
                      </a:r>
                      <a:r>
                        <a:rPr kumimoji="1" lang="ja-JP" altLang="en-US" sz="1200">
                          <a:latin typeface="UD デジタル 教科書体 N-R" panose="02020400000000000000" pitchFamily="17" charset="-128"/>
                          <a:ea typeface="UD デジタル 教科書体 N-R" panose="02020400000000000000" pitchFamily="17" charset="-128"/>
                        </a:rPr>
                        <a:t>命令や</a:t>
                      </a:r>
                      <a:r>
                        <a:rPr kumimoji="1" lang="en-US" altLang="ja-JP" sz="1200">
                          <a:latin typeface="UD デジタル 教科書体 N-R" panose="02020400000000000000" pitchFamily="17" charset="-128"/>
                          <a:ea typeface="UD デジタル 教科書体 N-R" panose="02020400000000000000" pitchFamily="17" charset="-128"/>
                        </a:rPr>
                        <a:t>console.log()</a:t>
                      </a:r>
                      <a:r>
                        <a:rPr kumimoji="1" lang="ja-JP" altLang="en-US" sz="1200">
                          <a:latin typeface="UD デジタル 教科書体 N-R" panose="02020400000000000000" pitchFamily="17" charset="-128"/>
                          <a:ea typeface="UD デジタル 教科書体 N-R" panose="02020400000000000000" pitchFamily="17" charset="-128"/>
                        </a:rPr>
                        <a:t>命令を併用してデモンストレーションしても良い。</a:t>
                      </a:r>
                      <a:endParaRPr kumimoji="1" lang="en-US" altLang="ja-JP" sz="1200">
                        <a:latin typeface="UD デジタル 教科書体 N-R" panose="02020400000000000000" pitchFamily="17" charset="-128"/>
                        <a:ea typeface="UD デジタル 教科書体 N-R" panose="02020400000000000000" pitchFamily="17" charset="-128"/>
                      </a:endParaRPr>
                    </a:p>
                    <a:p>
                      <a:pPr marL="0" indent="0">
                        <a:buFont typeface="Arial" panose="020B0604020202020204" pitchFamily="34" charset="0"/>
                        <a:buNone/>
                      </a:pPr>
                      <a:endParaRPr kumimoji="1" lang="en-US" altLang="ja-JP" sz="120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乱数生成や分岐の条件を変更することで、アプリの挙動も変化することを理解させ、パラメーターの変更に自ら興味・関心を持って挑戦できるようになれば、本コマの指導は成功とする。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026192"/>
                  </a:ext>
                </a:extLst>
              </a:tr>
            </a:tbl>
          </a:graphicData>
        </a:graphic>
      </p:graphicFrame>
    </p:spTree>
    <p:extLst>
      <p:ext uri="{BB962C8B-B14F-4D97-AF65-F5344CB8AC3E}">
        <p14:creationId xmlns:p14="http://schemas.microsoft.com/office/powerpoint/2010/main" val="4223233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FF3F7E-B98E-4B72-B4E0-D992ED3E48A9}"/>
              </a:ext>
            </a:extLst>
          </p:cNvPr>
          <p:cNvSpPr>
            <a:spLocks noGrp="1"/>
          </p:cNvSpPr>
          <p:nvPr>
            <p:ph type="ctrTitle"/>
          </p:nvPr>
        </p:nvSpPr>
        <p:spPr>
          <a:xfrm>
            <a:off x="514350" y="57086"/>
            <a:ext cx="5829300" cy="743014"/>
          </a:xfrm>
        </p:spPr>
        <p:txBody>
          <a:bodyPr>
            <a:normAutofit/>
          </a:bodyPr>
          <a:lstStyle/>
          <a:p>
            <a:r>
              <a:rPr lang="en-US" altLang="ja-JP" sz="4000">
                <a:latin typeface="UD デジタル 教科書体 N-B" panose="02020700000000000000" pitchFamily="17" charset="-128"/>
                <a:ea typeface="UD デジタル 教科書体 N-B" panose="02020700000000000000" pitchFamily="17" charset="-128"/>
              </a:rPr>
              <a:t>3</a:t>
            </a:r>
            <a:r>
              <a:rPr lang="ja-JP" altLang="en-US" sz="4000">
                <a:latin typeface="UD デジタル 教科書体 N-B" panose="02020700000000000000" pitchFamily="17" charset="-128"/>
                <a:ea typeface="UD デジタル 教科書体 N-B" panose="02020700000000000000" pitchFamily="17" charset="-128"/>
              </a:rPr>
              <a:t>コマ目の指導</a:t>
            </a:r>
          </a:p>
        </p:txBody>
      </p:sp>
      <p:graphicFrame>
        <p:nvGraphicFramePr>
          <p:cNvPr id="2" name="表 2">
            <a:extLst>
              <a:ext uri="{FF2B5EF4-FFF2-40B4-BE49-F238E27FC236}">
                <a16:creationId xmlns:a16="http://schemas.microsoft.com/office/drawing/2014/main" id="{A1482BBC-C29B-42EA-A81C-09E6DB0222AA}"/>
              </a:ext>
            </a:extLst>
          </p:cNvPr>
          <p:cNvGraphicFramePr>
            <a:graphicFrameLocks noGrp="1"/>
          </p:cNvGraphicFramePr>
          <p:nvPr>
            <p:extLst>
              <p:ext uri="{D42A27DB-BD31-4B8C-83A1-F6EECF244321}">
                <p14:modId xmlns:p14="http://schemas.microsoft.com/office/powerpoint/2010/main" val="1261085392"/>
              </p:ext>
            </p:extLst>
          </p:nvPr>
        </p:nvGraphicFramePr>
        <p:xfrm>
          <a:off x="167679" y="1359568"/>
          <a:ext cx="6522641" cy="5497514"/>
        </p:xfrm>
        <a:graphic>
          <a:graphicData uri="http://schemas.openxmlformats.org/drawingml/2006/table">
            <a:tbl>
              <a:tblPr firstRow="1" bandRow="1">
                <a:tableStyleId>{7E9639D4-E3E2-4D34-9284-5A2195B3D0D7}</a:tableStyleId>
              </a:tblPr>
              <a:tblGrid>
                <a:gridCol w="1072280">
                  <a:extLst>
                    <a:ext uri="{9D8B030D-6E8A-4147-A177-3AD203B41FA5}">
                      <a16:colId xmlns:a16="http://schemas.microsoft.com/office/drawing/2014/main" val="953771404"/>
                    </a:ext>
                  </a:extLst>
                </a:gridCol>
                <a:gridCol w="5450361">
                  <a:extLst>
                    <a:ext uri="{9D8B030D-6E8A-4147-A177-3AD203B41FA5}">
                      <a16:colId xmlns:a16="http://schemas.microsoft.com/office/drawing/2014/main" val="2232448268"/>
                    </a:ext>
                  </a:extLst>
                </a:gridCol>
              </a:tblGrid>
              <a:tr h="531986">
                <a:tc>
                  <a:txBody>
                    <a:bodyPr/>
                    <a:lstStyle/>
                    <a:p>
                      <a:pPr algn="ctr"/>
                      <a:r>
                        <a:rPr kumimoji="1" lang="ja-JP" altLang="en-US" sz="1400" b="0">
                          <a:latin typeface="UD デジタル 教科書体 N-B" panose="02020700000000000000" pitchFamily="17" charset="-128"/>
                          <a:ea typeface="UD デジタル 教科書体 N-B" panose="02020700000000000000" pitchFamily="17" charset="-128"/>
                        </a:rPr>
                        <a:t>過程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latin typeface="UD デジタル 教科書体 N-B" panose="02020700000000000000" pitchFamily="17" charset="-128"/>
                          <a:ea typeface="UD デジタル 教科書体 N-B" panose="02020700000000000000" pitchFamily="17" charset="-128"/>
                        </a:rPr>
                        <a:t>内容</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71850"/>
                  </a:ext>
                </a:extLst>
              </a:tr>
              <a:tr h="1005672">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導入</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前回までの学習内容として、プログラムを追加することで結果のパターンを増やせることを確認する。</a:t>
                      </a:r>
                      <a:endParaRPr kumimoji="1" lang="en-US" altLang="ja-JP" sz="120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今回のカスタマイズでは、結果画像の下部に独自のメッセージを表示できることを学習する。</a:t>
                      </a:r>
                      <a:endParaRPr kumimoji="1" lang="en-US" altLang="ja-JP" sz="1200">
                        <a:latin typeface="UD デジタル 教科書体 N-R" panose="02020400000000000000" pitchFamily="17" charset="-128"/>
                        <a:ea typeface="UD デジタル 教科書体 N-R" panose="02020400000000000000" pitchFamily="17" charset="-128"/>
                      </a:endParaRPr>
                    </a:p>
                    <a:p>
                      <a:endParaRPr kumimoji="1" lang="en-US" altLang="ja-JP" sz="120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乱数と条件分岐により独自の一言メッセージを出せることを通じて、乱数や変数の仕組みを再確認し、理解度を深められるように指導を行う。</a:t>
                      </a:r>
                      <a:endParaRPr kumimoji="1" lang="en-US" altLang="ja-JP" sz="1200">
                        <a:latin typeface="UD デジタル 教科書体 N-R" panose="02020400000000000000" pitchFamily="17" charset="-128"/>
                        <a:ea typeface="UD デジタル 教科書体 N-R" panose="02020400000000000000" pitchFamily="17" charset="-128"/>
                      </a:endParaRPr>
                    </a:p>
                    <a:p>
                      <a:endParaRPr kumimoji="1" lang="en-US" altLang="ja-JP" sz="120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また、早く進んでいる生徒がおみくじアプリを独自にカスタムし、</a:t>
                      </a:r>
                      <a:r>
                        <a:rPr kumimoji="1" lang="en-US" altLang="ja-JP" sz="120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今日のデザートアプリ</a:t>
                      </a:r>
                      <a:r>
                        <a:rPr kumimoji="1" lang="en-US" altLang="ja-JP" sz="120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など、独自のアプリにカスタムを進めることも想定する。４コマ目の実習も行う場合は３コマ目のタイミングで素材集めなどを指示する。</a:t>
                      </a:r>
                      <a:endParaRPr kumimoji="1" lang="en-US" altLang="ja-JP"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368689"/>
                  </a:ext>
                </a:extLst>
              </a:tr>
              <a:tr h="714174">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展開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a:buFont typeface="+mj-lt"/>
                        <a:buAutoNum type="arabicPeriod"/>
                      </a:pPr>
                      <a:r>
                        <a:rPr kumimoji="1" lang="ja-JP" altLang="en-US" sz="1200">
                          <a:latin typeface="UD デジタル 教科書体 N-R" panose="02020400000000000000" pitchFamily="17" charset="-128"/>
                          <a:ea typeface="UD デジタル 教科書体 N-R" panose="02020400000000000000" pitchFamily="17" charset="-128"/>
                        </a:rPr>
                        <a:t>シートにて、おみくじの結果に一言メッセージを追加するカスタマイズの課題を提示する。</a:t>
                      </a:r>
                      <a:endParaRPr kumimoji="1" lang="en-US" altLang="ja-JP" sz="1200">
                        <a:latin typeface="UD デジタル 教科書体 N-R" panose="02020400000000000000" pitchFamily="17" charset="-128"/>
                        <a:ea typeface="UD デジタル 教科書体 N-R" panose="02020400000000000000" pitchFamily="17" charset="-128"/>
                      </a:endParaRPr>
                    </a:p>
                    <a:p>
                      <a:pPr marL="228600" indent="-228600">
                        <a:buFont typeface="+mj-lt"/>
                        <a:buAutoNum type="arabicPeriod"/>
                      </a:pPr>
                      <a:r>
                        <a:rPr kumimoji="1" lang="ja-JP" altLang="en-US" sz="1200">
                          <a:latin typeface="UD デジタル 教科書体 N-R" panose="02020400000000000000" pitchFamily="17" charset="-128"/>
                          <a:ea typeface="UD デジタル 教科書体 N-R" panose="02020400000000000000" pitchFamily="17" charset="-128"/>
                        </a:rPr>
                        <a:t>生徒にフローチャート上で変更が必要な箇所を考察させる。</a:t>
                      </a:r>
                      <a:endParaRPr kumimoji="1" lang="en-US" altLang="ja-JP" sz="1200">
                        <a:latin typeface="UD デジタル 教科書体 N-R" panose="02020400000000000000" pitchFamily="17" charset="-128"/>
                        <a:ea typeface="UD デジタル 教科書体 N-R" panose="02020400000000000000" pitchFamily="17" charset="-128"/>
                      </a:endParaRPr>
                    </a:p>
                    <a:p>
                      <a:pPr marL="228600" indent="-228600">
                        <a:buFont typeface="+mj-lt"/>
                        <a:buAutoNum type="arabicPeriod"/>
                      </a:pPr>
                      <a:r>
                        <a:rPr kumimoji="1" lang="ja-JP" altLang="en-US" sz="1200">
                          <a:latin typeface="UD デジタル 教科書体 N-R" panose="02020400000000000000" pitchFamily="17" charset="-128"/>
                          <a:ea typeface="UD デジタル 教科書体 N-R" panose="02020400000000000000" pitchFamily="17" charset="-128"/>
                        </a:rPr>
                        <a:t>指導者がプログラムの変更を実演し、動作の説明を行う。</a:t>
                      </a:r>
                      <a:endParaRPr kumimoji="1" lang="en-US" altLang="ja-JP" sz="1200">
                        <a:latin typeface="UD デジタル 教科書体 N-R" panose="02020400000000000000" pitchFamily="17" charset="-128"/>
                        <a:ea typeface="UD デジタル 教科書体 N-R" panose="02020400000000000000" pitchFamily="17" charset="-128"/>
                      </a:endParaRPr>
                    </a:p>
                    <a:p>
                      <a:pPr marL="228600" indent="-228600">
                        <a:buFont typeface="+mj-lt"/>
                        <a:buAutoNum type="arabicPeriod"/>
                      </a:pPr>
                      <a:r>
                        <a:rPr kumimoji="1" lang="ja-JP" altLang="en-US" sz="1200">
                          <a:latin typeface="UD デジタル 教科書体 N-R" panose="02020400000000000000" pitchFamily="17" charset="-128"/>
                          <a:ea typeface="UD デジタル 教科書体 N-R" panose="02020400000000000000" pitchFamily="17" charset="-128"/>
                        </a:rPr>
                        <a:t>生徒に実習を行わせる。</a:t>
                      </a:r>
                      <a:endParaRPr kumimoji="1" lang="en-US" altLang="ja-JP" sz="1200">
                        <a:latin typeface="UD デジタル 教科書体 N-R" panose="02020400000000000000" pitchFamily="17" charset="-128"/>
                        <a:ea typeface="UD デジタル 教科書体 N-R" panose="02020400000000000000" pitchFamily="17" charset="-128"/>
                      </a:endParaRPr>
                    </a:p>
                    <a:p>
                      <a:pPr marL="228600" indent="-228600">
                        <a:buFont typeface="+mj-lt"/>
                        <a:buAutoNum type="arabicPeriod"/>
                      </a:pP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820021"/>
                  </a:ext>
                </a:extLst>
              </a:tr>
              <a:tr h="1297172">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まとめ</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200">
                          <a:latin typeface="UD デジタル 教科書体 N-R" panose="02020400000000000000" pitchFamily="17" charset="-128"/>
                          <a:ea typeface="UD デジタル 教科書体 N-R" panose="02020400000000000000" pitchFamily="17" charset="-128"/>
                        </a:rPr>
                        <a:t>おみくじアプリのカスタマイズを通じて、変数・乱数・分岐の理解を深める。</a:t>
                      </a:r>
                      <a:endParaRPr kumimoji="1" lang="en-US" altLang="ja-JP" sz="120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ja-JP" altLang="en-US" sz="1200">
                          <a:latin typeface="UD デジタル 教科書体 N-R" panose="02020400000000000000" pitchFamily="17" charset="-128"/>
                          <a:ea typeface="UD デジタル 教科書体 N-R" panose="02020400000000000000" pitchFamily="17" charset="-128"/>
                        </a:rPr>
                        <a:t>オリジナルのアプリ制作に進んでも良い、その場合</a:t>
                      </a:r>
                      <a:r>
                        <a:rPr kumimoji="1" lang="en-US" altLang="ja-JP" sz="120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あんこエデュケーション</a:t>
                      </a:r>
                      <a:r>
                        <a:rPr kumimoji="1" lang="en-US" altLang="ja-JP" sz="120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のイラスト素材集にあるフルーツ画像などを使うこともできる。</a:t>
                      </a:r>
                      <a:endParaRPr kumimoji="1" lang="en-US" altLang="ja-JP" sz="120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endParaRPr kumimoji="1" lang="en-US" altLang="ja-JP" sz="120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プログラムの構文に馴れ、プログラミングに対して自信を持って挑戦できるようになれば、本コマの指導は成功とする。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026192"/>
                  </a:ext>
                </a:extLst>
              </a:tr>
            </a:tbl>
          </a:graphicData>
        </a:graphic>
      </p:graphicFrame>
    </p:spTree>
    <p:extLst>
      <p:ext uri="{BB962C8B-B14F-4D97-AF65-F5344CB8AC3E}">
        <p14:creationId xmlns:p14="http://schemas.microsoft.com/office/powerpoint/2010/main" val="1951799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FF3F7E-B98E-4B72-B4E0-D992ED3E48A9}"/>
              </a:ext>
            </a:extLst>
          </p:cNvPr>
          <p:cNvSpPr>
            <a:spLocks noGrp="1"/>
          </p:cNvSpPr>
          <p:nvPr>
            <p:ph type="ctrTitle"/>
          </p:nvPr>
        </p:nvSpPr>
        <p:spPr>
          <a:xfrm>
            <a:off x="514350" y="57086"/>
            <a:ext cx="5829300" cy="743014"/>
          </a:xfrm>
        </p:spPr>
        <p:txBody>
          <a:bodyPr>
            <a:normAutofit/>
          </a:bodyPr>
          <a:lstStyle/>
          <a:p>
            <a:r>
              <a:rPr lang="en-US" altLang="ja-JP" sz="4000">
                <a:latin typeface="UD デジタル 教科書体 N-B" panose="02020700000000000000" pitchFamily="17" charset="-128"/>
                <a:ea typeface="UD デジタル 教科書体 N-B" panose="02020700000000000000" pitchFamily="17" charset="-128"/>
              </a:rPr>
              <a:t>4</a:t>
            </a:r>
            <a:r>
              <a:rPr lang="ja-JP" altLang="en-US" sz="4000">
                <a:latin typeface="UD デジタル 教科書体 N-B" panose="02020700000000000000" pitchFamily="17" charset="-128"/>
                <a:ea typeface="UD デジタル 教科書体 N-B" panose="02020700000000000000" pitchFamily="17" charset="-128"/>
              </a:rPr>
              <a:t>コマ目の指導</a:t>
            </a:r>
          </a:p>
        </p:txBody>
      </p:sp>
      <p:graphicFrame>
        <p:nvGraphicFramePr>
          <p:cNvPr id="2" name="表 2">
            <a:extLst>
              <a:ext uri="{FF2B5EF4-FFF2-40B4-BE49-F238E27FC236}">
                <a16:creationId xmlns:a16="http://schemas.microsoft.com/office/drawing/2014/main" id="{A1482BBC-C29B-42EA-A81C-09E6DB0222AA}"/>
              </a:ext>
            </a:extLst>
          </p:cNvPr>
          <p:cNvGraphicFramePr>
            <a:graphicFrameLocks noGrp="1"/>
          </p:cNvGraphicFramePr>
          <p:nvPr>
            <p:extLst>
              <p:ext uri="{D42A27DB-BD31-4B8C-83A1-F6EECF244321}">
                <p14:modId xmlns:p14="http://schemas.microsoft.com/office/powerpoint/2010/main" val="4187175239"/>
              </p:ext>
            </p:extLst>
          </p:nvPr>
        </p:nvGraphicFramePr>
        <p:xfrm>
          <a:off x="167679" y="1359568"/>
          <a:ext cx="6522641" cy="5994450"/>
        </p:xfrm>
        <a:graphic>
          <a:graphicData uri="http://schemas.openxmlformats.org/drawingml/2006/table">
            <a:tbl>
              <a:tblPr firstRow="1" bandRow="1">
                <a:tableStyleId>{7E9639D4-E3E2-4D34-9284-5A2195B3D0D7}</a:tableStyleId>
              </a:tblPr>
              <a:tblGrid>
                <a:gridCol w="1072280">
                  <a:extLst>
                    <a:ext uri="{9D8B030D-6E8A-4147-A177-3AD203B41FA5}">
                      <a16:colId xmlns:a16="http://schemas.microsoft.com/office/drawing/2014/main" val="953771404"/>
                    </a:ext>
                  </a:extLst>
                </a:gridCol>
                <a:gridCol w="5450361">
                  <a:extLst>
                    <a:ext uri="{9D8B030D-6E8A-4147-A177-3AD203B41FA5}">
                      <a16:colId xmlns:a16="http://schemas.microsoft.com/office/drawing/2014/main" val="2232448268"/>
                    </a:ext>
                  </a:extLst>
                </a:gridCol>
              </a:tblGrid>
              <a:tr h="531986">
                <a:tc>
                  <a:txBody>
                    <a:bodyPr/>
                    <a:lstStyle/>
                    <a:p>
                      <a:pPr algn="ctr"/>
                      <a:r>
                        <a:rPr kumimoji="1" lang="ja-JP" altLang="en-US" sz="1400" b="0">
                          <a:latin typeface="UD デジタル 教科書体 N-B" panose="02020700000000000000" pitchFamily="17" charset="-128"/>
                          <a:ea typeface="UD デジタル 教科書体 N-B" panose="02020700000000000000" pitchFamily="17" charset="-128"/>
                        </a:rPr>
                        <a:t>過程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latin typeface="UD デジタル 教科書体 N-B" panose="02020700000000000000" pitchFamily="17" charset="-128"/>
                          <a:ea typeface="UD デジタル 教科書体 N-B" panose="02020700000000000000" pitchFamily="17" charset="-128"/>
                        </a:rPr>
                        <a:t>内容</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71850"/>
                  </a:ext>
                </a:extLst>
              </a:tr>
              <a:tr h="1005672">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導入</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前回までの学習内容として、結果画像の下部に独自のメッセージを表示できることを確認する。</a:t>
                      </a:r>
                      <a:endParaRPr kumimoji="1" lang="en-US" altLang="ja-JP" sz="1200">
                        <a:latin typeface="UD デジタル 教科書体 N-R" panose="02020400000000000000" pitchFamily="17" charset="-128"/>
                        <a:ea typeface="UD デジタル 教科書体 N-R" panose="02020400000000000000" pitchFamily="17" charset="-128"/>
                      </a:endParaRPr>
                    </a:p>
                    <a:p>
                      <a:endParaRPr kumimoji="1" lang="en-US" altLang="ja-JP" sz="120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４コマ目では、以下２つの展開が考えられる</a:t>
                      </a:r>
                      <a:endParaRPr kumimoji="1" lang="en-US" altLang="ja-JP" sz="1200">
                        <a:latin typeface="UD デジタル 教科書体 N-R" panose="02020400000000000000" pitchFamily="17" charset="-128"/>
                        <a:ea typeface="UD デジタル 教科書体 N-R" panose="02020400000000000000" pitchFamily="17" charset="-128"/>
                      </a:endParaRPr>
                    </a:p>
                    <a:p>
                      <a:endParaRPr kumimoji="1" lang="en-US" altLang="ja-JP" sz="120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ja-JP" altLang="en-US" sz="1200">
                          <a:latin typeface="UD デジタル 教科書体 N-R" panose="02020400000000000000" pitchFamily="17" charset="-128"/>
                          <a:ea typeface="UD デジタル 教科書体 N-R" panose="02020400000000000000" pitchFamily="17" charset="-128"/>
                        </a:rPr>
                        <a:t>おみくじアプリをひな形から完成させる</a:t>
                      </a:r>
                      <a:endParaRPr kumimoji="1" lang="en-US" altLang="ja-JP" sz="120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ja-JP" altLang="en-US" sz="1200">
                          <a:latin typeface="UD デジタル 教科書体 N-R" panose="02020400000000000000" pitchFamily="17" charset="-128"/>
                          <a:ea typeface="UD デジタル 教科書体 N-R" panose="02020400000000000000" pitchFamily="17" charset="-128"/>
                        </a:rPr>
                        <a:t>独自アプリを作る</a:t>
                      </a:r>
                      <a:endParaRPr kumimoji="1" lang="en-US" altLang="ja-JP" sz="1200">
                        <a:latin typeface="UD デジタル 教科書体 N-R" panose="02020400000000000000" pitchFamily="17" charset="-128"/>
                        <a:ea typeface="UD デジタル 教科書体 N-R" panose="02020400000000000000" pitchFamily="17" charset="-128"/>
                      </a:endParaRPr>
                    </a:p>
                    <a:p>
                      <a:endParaRPr kumimoji="1" lang="en-US" altLang="ja-JP" sz="120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独自アプリを作るカスタマイズでは、素材画像やメッセージの準備などが必要なため、可能な場合は３コマ目までに指示を行っておく。なお、あんこエデュケーションの素材をそのまま使うことも可能である。</a:t>
                      </a:r>
                      <a:endParaRPr kumimoji="1" lang="en-US" altLang="ja-JP"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368689"/>
                  </a:ext>
                </a:extLst>
              </a:tr>
              <a:tr h="714174">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展開①</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mj-lt"/>
                        <a:buNone/>
                      </a:pPr>
                      <a:r>
                        <a:rPr kumimoji="1" lang="ja-JP" altLang="en-US" sz="1200">
                          <a:latin typeface="UD デジタル 教科書体 N-R" panose="02020400000000000000" pitchFamily="17" charset="-128"/>
                          <a:ea typeface="UD デジタル 教科書体 N-R" panose="02020400000000000000" pitchFamily="17" charset="-128"/>
                        </a:rPr>
                        <a:t>おみくじアプリのソースコードを参考にプログラムを組み立てる。</a:t>
                      </a:r>
                      <a:endParaRPr kumimoji="1" lang="en-US" altLang="ja-JP" sz="1200">
                        <a:latin typeface="UD デジタル 教科書体 N-R" panose="02020400000000000000" pitchFamily="17" charset="-128"/>
                        <a:ea typeface="UD デジタル 教科書体 N-R" panose="02020400000000000000" pitchFamily="17" charset="-128"/>
                      </a:endParaRPr>
                    </a:p>
                    <a:p>
                      <a:pPr marL="0" indent="0">
                        <a:buFont typeface="+mj-lt"/>
                        <a:buNone/>
                      </a:pPr>
                      <a:endParaRPr kumimoji="1" lang="en-US" altLang="ja-JP" sz="1200">
                        <a:latin typeface="UD デジタル 教科書体 N-R" panose="02020400000000000000" pitchFamily="17" charset="-128"/>
                        <a:ea typeface="UD デジタル 教科書体 N-R" panose="02020400000000000000" pitchFamily="17" charset="-128"/>
                      </a:endParaRPr>
                    </a:p>
                    <a:p>
                      <a:pPr marL="0" indent="0">
                        <a:buFont typeface="+mj-lt"/>
                        <a:buNone/>
                      </a:pPr>
                      <a:r>
                        <a:rPr kumimoji="1" lang="ja-JP" altLang="en-US" sz="1200">
                          <a:latin typeface="UD デジタル 教科書体 N-R" panose="02020400000000000000" pitchFamily="17" charset="-128"/>
                          <a:ea typeface="UD デジタル 教科書体 N-R" panose="02020400000000000000" pitchFamily="17" charset="-128"/>
                        </a:rPr>
                        <a:t>なお、幾つかのブロックに分けて動作確認しながら実習を進めることで、躓きを軽減できる。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820021"/>
                  </a:ext>
                </a:extLst>
              </a:tr>
              <a:tr h="714174">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展開②</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mj-lt"/>
                        <a:buNone/>
                      </a:pPr>
                      <a:r>
                        <a:rPr kumimoji="1" lang="ja-JP" altLang="en-US" sz="1200">
                          <a:latin typeface="UD デジタル 教科書体 N-R" panose="02020400000000000000" pitchFamily="17" charset="-128"/>
                          <a:ea typeface="UD デジタル 教科書体 N-R" panose="02020400000000000000" pitchFamily="17" charset="-128"/>
                        </a:rPr>
                        <a:t>独自アプリを作る場合は、完成版のおみくじアプリの画像などを差し替える形で行う。３コマ目で作成した、メッセージ表示に対応させたおみくじアプリを使っても良い。</a:t>
                      </a:r>
                      <a:endParaRPr kumimoji="1" lang="en-US" altLang="ja-JP" sz="1200">
                        <a:latin typeface="UD デジタル 教科書体 N-R" panose="02020400000000000000" pitchFamily="17" charset="-128"/>
                        <a:ea typeface="UD デジタル 教科書体 N-R" panose="02020400000000000000" pitchFamily="17" charset="-128"/>
                      </a:endParaRPr>
                    </a:p>
                    <a:p>
                      <a:pPr marL="0" indent="0">
                        <a:buFont typeface="+mj-lt"/>
                        <a:buNone/>
                      </a:pPr>
                      <a:r>
                        <a:rPr kumimoji="1" lang="en-US" altLang="ja-JP" sz="120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上手く行かなかったときに途中からやり直したい</a:t>
                      </a:r>
                      <a:r>
                        <a:rPr kumimoji="1" lang="en-US" altLang="ja-JP" sz="120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という場合に備えて、プロジェクトの複製機能も活用されたい。</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6911750"/>
                  </a:ext>
                </a:extLst>
              </a:tr>
              <a:tr h="1297172">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まとめ</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200">
                          <a:latin typeface="UD デジタル 教科書体 N-R" panose="02020400000000000000" pitchFamily="17" charset="-128"/>
                          <a:ea typeface="UD デジタル 教科書体 N-R" panose="02020400000000000000" pitchFamily="17" charset="-128"/>
                        </a:rPr>
                        <a:t>おみくじアプリのカスタマイズを通じて、変数・乱数・分岐の理解を深める。</a:t>
                      </a:r>
                      <a:endParaRPr kumimoji="1" lang="en-US" altLang="ja-JP" sz="120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ja-JP" altLang="en-US" sz="1200">
                          <a:latin typeface="UD デジタル 教科書体 N-R" panose="02020400000000000000" pitchFamily="17" charset="-128"/>
                          <a:ea typeface="UD デジタル 教科書体 N-R" panose="02020400000000000000" pitchFamily="17" charset="-128"/>
                        </a:rPr>
                        <a:t>オリジナルのアプリ制作に進んでも良い、その場合</a:t>
                      </a:r>
                      <a:r>
                        <a:rPr kumimoji="1" lang="en-US" altLang="ja-JP" sz="120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あんこエデュケーション</a:t>
                      </a:r>
                      <a:r>
                        <a:rPr kumimoji="1" lang="en-US" altLang="ja-JP" sz="120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のイラスト素材集にあるフルーツ画像などを使うこともできる。</a:t>
                      </a:r>
                      <a:endParaRPr kumimoji="1" lang="en-US" altLang="ja-JP" sz="120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endParaRPr kumimoji="1" lang="en-US" altLang="ja-JP" sz="120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プログラムの構文に馴れ、プログラミングに対して自信を持って挑戦できるようになれば、本コマの指導は成功とする。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026192"/>
                  </a:ext>
                </a:extLst>
              </a:tr>
            </a:tbl>
          </a:graphicData>
        </a:graphic>
      </p:graphicFrame>
    </p:spTree>
    <p:extLst>
      <p:ext uri="{BB962C8B-B14F-4D97-AF65-F5344CB8AC3E}">
        <p14:creationId xmlns:p14="http://schemas.microsoft.com/office/powerpoint/2010/main" val="2872950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直線コネクタ 53">
            <a:extLst>
              <a:ext uri="{FF2B5EF4-FFF2-40B4-BE49-F238E27FC236}">
                <a16:creationId xmlns:a16="http://schemas.microsoft.com/office/drawing/2014/main" id="{BB0C2F51-29F6-494E-9C5A-AA580E511AE8}"/>
              </a:ext>
            </a:extLst>
          </p:cNvPr>
          <p:cNvCxnSpPr/>
          <p:nvPr/>
        </p:nvCxnSpPr>
        <p:spPr>
          <a:xfrm>
            <a:off x="28134" y="2782147"/>
            <a:ext cx="6858000" cy="37549"/>
          </a:xfrm>
          <a:prstGeom prst="line">
            <a:avLst/>
          </a:prstGeom>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5364B177-53D7-4114-A650-2ECF41EEC4B4}"/>
              </a:ext>
            </a:extLst>
          </p:cNvPr>
          <p:cNvSpPr txBox="1"/>
          <p:nvPr/>
        </p:nvSpPr>
        <p:spPr>
          <a:xfrm>
            <a:off x="174202" y="2947266"/>
            <a:ext cx="3433368" cy="369332"/>
          </a:xfrm>
          <a:prstGeom prst="rect">
            <a:avLst/>
          </a:prstGeom>
          <a:noFill/>
        </p:spPr>
        <p:txBody>
          <a:bodyPr wrap="square">
            <a:spAutoFit/>
          </a:bodyPr>
          <a:lstStyle/>
          <a:p>
            <a:r>
              <a:rPr kumimoji="1" lang="ja-JP" altLang="en-US" sz="1800">
                <a:solidFill>
                  <a:schemeClr val="tx1"/>
                </a:solidFill>
                <a:latin typeface="UD デジタル 教科書体 N-B" panose="02020700000000000000" pitchFamily="17" charset="-128"/>
                <a:ea typeface="UD デジタル 教科書体 N-B" panose="02020700000000000000" pitchFamily="17" charset="-128"/>
              </a:rPr>
              <a:t>学習内容</a:t>
            </a:r>
            <a:endParaRPr kumimoji="1" lang="en-US" altLang="ja-JP" sz="180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62" name="図 61" descr="写真 copy.PNG">
            <a:extLst>
              <a:ext uri="{FF2B5EF4-FFF2-40B4-BE49-F238E27FC236}">
                <a16:creationId xmlns:a16="http://schemas.microsoft.com/office/drawing/2014/main" id="{97E815DD-E007-42E1-A77F-F0B21DCECB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0886" y="1853546"/>
            <a:ext cx="452140" cy="678211"/>
          </a:xfrm>
          <a:prstGeom prst="rect">
            <a:avLst/>
          </a:prstGeom>
        </p:spPr>
      </p:pic>
      <p:pic>
        <p:nvPicPr>
          <p:cNvPr id="63" name="図 62" descr="写真.PNG">
            <a:extLst>
              <a:ext uri="{FF2B5EF4-FFF2-40B4-BE49-F238E27FC236}">
                <a16:creationId xmlns:a16="http://schemas.microsoft.com/office/drawing/2014/main" id="{2EBDAB06-2A6B-4F8B-A77F-ED6EB082C1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4442" y="1106415"/>
            <a:ext cx="438584" cy="657877"/>
          </a:xfrm>
          <a:prstGeom prst="rect">
            <a:avLst/>
          </a:prstGeom>
        </p:spPr>
      </p:pic>
      <p:pic>
        <p:nvPicPr>
          <p:cNvPr id="64" name="図 63" descr="写真 copy.PNG">
            <a:extLst>
              <a:ext uri="{FF2B5EF4-FFF2-40B4-BE49-F238E27FC236}">
                <a16:creationId xmlns:a16="http://schemas.microsoft.com/office/drawing/2014/main" id="{F3677089-A220-4E0E-AC39-495171608E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352" y="1113950"/>
            <a:ext cx="869244" cy="1303866"/>
          </a:xfrm>
          <a:prstGeom prst="rect">
            <a:avLst/>
          </a:prstGeom>
        </p:spPr>
      </p:pic>
      <p:grpSp>
        <p:nvGrpSpPr>
          <p:cNvPr id="65" name="グループ化 64">
            <a:extLst>
              <a:ext uri="{FF2B5EF4-FFF2-40B4-BE49-F238E27FC236}">
                <a16:creationId xmlns:a16="http://schemas.microsoft.com/office/drawing/2014/main" id="{CC6A5E41-9960-4902-B317-C1120E959231}"/>
              </a:ext>
            </a:extLst>
          </p:cNvPr>
          <p:cNvGrpSpPr/>
          <p:nvPr/>
        </p:nvGrpSpPr>
        <p:grpSpPr>
          <a:xfrm>
            <a:off x="1277757" y="1295277"/>
            <a:ext cx="451979" cy="887584"/>
            <a:chOff x="1990873" y="2619479"/>
            <a:chExt cx="1111436" cy="1292585"/>
          </a:xfrm>
        </p:grpSpPr>
        <p:sp>
          <p:nvSpPr>
            <p:cNvPr id="66" name="右矢印 74">
              <a:extLst>
                <a:ext uri="{FF2B5EF4-FFF2-40B4-BE49-F238E27FC236}">
                  <a16:creationId xmlns:a16="http://schemas.microsoft.com/office/drawing/2014/main" id="{E27CE8FB-EE1A-4A2E-B836-AF47AF296F23}"/>
                </a:ext>
              </a:extLst>
            </p:cNvPr>
            <p:cNvSpPr/>
            <p:nvPr/>
          </p:nvSpPr>
          <p:spPr>
            <a:xfrm rot="1734240">
              <a:off x="1993983" y="3480016"/>
              <a:ext cx="1090192" cy="4320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67" name="右矢印 75">
              <a:extLst>
                <a:ext uri="{FF2B5EF4-FFF2-40B4-BE49-F238E27FC236}">
                  <a16:creationId xmlns:a16="http://schemas.microsoft.com/office/drawing/2014/main" id="{3487CD9A-1B8A-4360-BD3D-B2C83A0DB270}"/>
                </a:ext>
              </a:extLst>
            </p:cNvPr>
            <p:cNvSpPr/>
            <p:nvPr/>
          </p:nvSpPr>
          <p:spPr>
            <a:xfrm rot="19755405">
              <a:off x="1990873" y="2619479"/>
              <a:ext cx="1111436" cy="4320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UD デジタル 教科書体 NK-B" panose="02020700000000000000" pitchFamily="18" charset="-128"/>
                <a:ea typeface="UD デジタル 教科書体 NK-B" panose="02020700000000000000" pitchFamily="18" charset="-128"/>
              </a:endParaRPr>
            </a:p>
          </p:txBody>
        </p:sp>
      </p:grpSp>
      <p:sp>
        <p:nvSpPr>
          <p:cNvPr id="69" name="テキスト ボックス 68">
            <a:extLst>
              <a:ext uri="{FF2B5EF4-FFF2-40B4-BE49-F238E27FC236}">
                <a16:creationId xmlns:a16="http://schemas.microsoft.com/office/drawing/2014/main" id="{2AE7A495-4031-422D-A6FB-28067B98729E}"/>
              </a:ext>
            </a:extLst>
          </p:cNvPr>
          <p:cNvSpPr txBox="1"/>
          <p:nvPr/>
        </p:nvSpPr>
        <p:spPr>
          <a:xfrm>
            <a:off x="205106" y="585432"/>
            <a:ext cx="3477048" cy="369332"/>
          </a:xfrm>
          <a:prstGeom prst="rect">
            <a:avLst/>
          </a:prstGeom>
          <a:noFill/>
        </p:spPr>
        <p:txBody>
          <a:bodyPr wrap="square">
            <a:spAutoFit/>
          </a:bodyPr>
          <a:lstStyle/>
          <a:p>
            <a:r>
              <a:rPr kumimoji="1" lang="ja-JP" altLang="en-US" sz="1800">
                <a:solidFill>
                  <a:schemeClr val="tx1"/>
                </a:solidFill>
                <a:latin typeface="UD デジタル 教科書体 N-B" panose="02020700000000000000" pitchFamily="17" charset="-128"/>
                <a:ea typeface="UD デジタル 教科書体 N-B" panose="02020700000000000000" pitchFamily="17" charset="-128"/>
              </a:rPr>
              <a:t>アプリの概要</a:t>
            </a:r>
          </a:p>
        </p:txBody>
      </p:sp>
      <p:sp>
        <p:nvSpPr>
          <p:cNvPr id="71" name="テキスト ボックス 70">
            <a:extLst>
              <a:ext uri="{FF2B5EF4-FFF2-40B4-BE49-F238E27FC236}">
                <a16:creationId xmlns:a16="http://schemas.microsoft.com/office/drawing/2014/main" id="{D3654801-773B-43C4-87F5-1513D5D37FFD}"/>
              </a:ext>
            </a:extLst>
          </p:cNvPr>
          <p:cNvSpPr txBox="1"/>
          <p:nvPr/>
        </p:nvSpPr>
        <p:spPr>
          <a:xfrm>
            <a:off x="3429000" y="1071794"/>
            <a:ext cx="3239588"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200"/>
              <a:t>ボタンを押すと、「大吉」「中吉」「凶」などの結果をランダムに表示するアプリを作成します。</a:t>
            </a:r>
            <a:endParaRPr lang="en-US" altLang="ja-JP" sz="1200"/>
          </a:p>
          <a:p>
            <a:endParaRPr lang="en-US" altLang="ja-JP" sz="1200"/>
          </a:p>
          <a:p>
            <a:r>
              <a:rPr lang="ja-JP" altLang="en-US" sz="1200"/>
              <a:t>このアプリを題材として、ランダム値を取得する方法と、条件に応じて画像を差し替える方法を学びます。</a:t>
            </a:r>
            <a:endParaRPr kumimoji="1" lang="ja-JP" altLang="en-US" sz="1200" dirty="0"/>
          </a:p>
        </p:txBody>
      </p:sp>
      <p:sp>
        <p:nvSpPr>
          <p:cNvPr id="73" name="テキスト ボックス 72">
            <a:extLst>
              <a:ext uri="{FF2B5EF4-FFF2-40B4-BE49-F238E27FC236}">
                <a16:creationId xmlns:a16="http://schemas.microsoft.com/office/drawing/2014/main" id="{092272B1-815D-4961-913B-7F0D8F210920}"/>
              </a:ext>
            </a:extLst>
          </p:cNvPr>
          <p:cNvSpPr txBox="1"/>
          <p:nvPr/>
        </p:nvSpPr>
        <p:spPr>
          <a:xfrm>
            <a:off x="1476869" y="166124"/>
            <a:ext cx="3960530" cy="400110"/>
          </a:xfrm>
          <a:prstGeom prst="rect">
            <a:avLst/>
          </a:prstGeom>
          <a:noFill/>
        </p:spPr>
        <p:txBody>
          <a:bodyPr wrap="square">
            <a:spAutoFit/>
          </a:bodyPr>
          <a:lstStyle/>
          <a:p>
            <a:pPr algn="ctr"/>
            <a:r>
              <a:rPr kumimoji="1" lang="ja-JP" altLang="en-US" sz="2000">
                <a:solidFill>
                  <a:schemeClr val="tx1"/>
                </a:solidFill>
                <a:latin typeface="UD デジタル 教科書体 N-B" panose="02020700000000000000" pitchFamily="17" charset="-128"/>
                <a:ea typeface="UD デジタル 教科書体 N-B" panose="02020700000000000000" pitchFamily="17" charset="-128"/>
              </a:rPr>
              <a:t>おみくじアプリ</a:t>
            </a:r>
          </a:p>
        </p:txBody>
      </p:sp>
      <p:graphicFrame>
        <p:nvGraphicFramePr>
          <p:cNvPr id="60" name="表 2">
            <a:extLst>
              <a:ext uri="{FF2B5EF4-FFF2-40B4-BE49-F238E27FC236}">
                <a16:creationId xmlns:a16="http://schemas.microsoft.com/office/drawing/2014/main" id="{09783C2B-CD76-49E7-9C8A-5BEC86BF066B}"/>
              </a:ext>
            </a:extLst>
          </p:cNvPr>
          <p:cNvGraphicFramePr>
            <a:graphicFrameLocks noGrp="1"/>
          </p:cNvGraphicFramePr>
          <p:nvPr>
            <p:extLst>
              <p:ext uri="{D42A27DB-BD31-4B8C-83A1-F6EECF244321}">
                <p14:modId xmlns:p14="http://schemas.microsoft.com/office/powerpoint/2010/main" val="1392083698"/>
              </p:ext>
            </p:extLst>
          </p:nvPr>
        </p:nvGraphicFramePr>
        <p:xfrm>
          <a:off x="205106" y="3444169"/>
          <a:ext cx="6522641" cy="4829687"/>
        </p:xfrm>
        <a:graphic>
          <a:graphicData uri="http://schemas.openxmlformats.org/drawingml/2006/table">
            <a:tbl>
              <a:tblPr firstRow="1" bandRow="1">
                <a:tableStyleId>{7E9639D4-E3E2-4D34-9284-5A2195B3D0D7}</a:tableStyleId>
              </a:tblPr>
              <a:tblGrid>
                <a:gridCol w="1264465">
                  <a:extLst>
                    <a:ext uri="{9D8B030D-6E8A-4147-A177-3AD203B41FA5}">
                      <a16:colId xmlns:a16="http://schemas.microsoft.com/office/drawing/2014/main" val="953771404"/>
                    </a:ext>
                  </a:extLst>
                </a:gridCol>
                <a:gridCol w="5258176">
                  <a:extLst>
                    <a:ext uri="{9D8B030D-6E8A-4147-A177-3AD203B41FA5}">
                      <a16:colId xmlns:a16="http://schemas.microsoft.com/office/drawing/2014/main" val="2232448268"/>
                    </a:ext>
                  </a:extLst>
                </a:gridCol>
              </a:tblGrid>
              <a:tr h="449407">
                <a:tc>
                  <a:txBody>
                    <a:bodyPr/>
                    <a:lstStyle/>
                    <a:p>
                      <a:pPr algn="ctr"/>
                      <a:r>
                        <a:rPr kumimoji="1" lang="ja-JP" altLang="en-US" sz="1400" b="0">
                          <a:latin typeface="UD デジタル 教科書体 N-B" panose="02020700000000000000" pitchFamily="17" charset="-128"/>
                          <a:ea typeface="UD デジタル 教科書体 N-B" panose="02020700000000000000" pitchFamily="17" charset="-128"/>
                        </a:rPr>
                        <a:t>要素技術</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latin typeface="UD デジタル 教科書体 N-B" panose="02020700000000000000" pitchFamily="17" charset="-128"/>
                          <a:ea typeface="UD デジタル 教科書体 N-B" panose="02020700000000000000" pitchFamily="17" charset="-128"/>
                        </a:rPr>
                        <a:t>内容</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71850"/>
                  </a:ext>
                </a:extLst>
              </a:tr>
              <a:tr h="365415">
                <a:tc>
                  <a:txBody>
                    <a:bodyPr/>
                    <a:lstStyle/>
                    <a:p>
                      <a:pPr algn="ctr"/>
                      <a:r>
                        <a:rPr kumimoji="1" lang="en-US" altLang="ja-JP" sz="1200">
                          <a:latin typeface="UD デジタル 教科書体 N-R" panose="02020400000000000000" pitchFamily="17" charset="-128"/>
                          <a:ea typeface="UD デジタル 教科書体 N-R" panose="02020400000000000000" pitchFamily="17" charset="-128"/>
                        </a:rPr>
                        <a:t>HTML</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起動画面の画像やボタンなどは</a:t>
                      </a:r>
                      <a:r>
                        <a:rPr kumimoji="1" lang="en-US" altLang="ja-JP" sz="1200">
                          <a:latin typeface="UD デジタル 教科書体 N-R" panose="02020400000000000000" pitchFamily="17" charset="-128"/>
                          <a:ea typeface="UD デジタル 教科書体 N-R" panose="02020400000000000000" pitchFamily="17" charset="-128"/>
                        </a:rPr>
                        <a:t>HTML</a:t>
                      </a:r>
                      <a:r>
                        <a:rPr kumimoji="1" lang="ja-JP" altLang="en-US" sz="1200">
                          <a:latin typeface="UD デジタル 教科書体 N-R" panose="02020400000000000000" pitchFamily="17" charset="-128"/>
                          <a:ea typeface="UD デジタル 教科書体 N-R" panose="02020400000000000000" pitchFamily="17" charset="-128"/>
                        </a:rPr>
                        <a:t>により記述されています。</a:t>
                      </a:r>
                      <a:endParaRPr kumimoji="1" lang="en-US" altLang="ja-JP"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368689"/>
                  </a:ext>
                </a:extLst>
              </a:tr>
              <a:tr h="391748">
                <a:tc>
                  <a:txBody>
                    <a:bodyPr/>
                    <a:lstStyle/>
                    <a:p>
                      <a:pPr algn="ctr"/>
                      <a:r>
                        <a:rPr kumimoji="1" lang="en-US" altLang="ja-JP" sz="1200">
                          <a:latin typeface="UD デジタル 教科書体 N-R" panose="02020400000000000000" pitchFamily="17" charset="-128"/>
                          <a:ea typeface="UD デジタル 教科書体 N-R" panose="02020400000000000000" pitchFamily="17" charset="-128"/>
                        </a:rPr>
                        <a:t>CSS</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画像やボタンの中央寄せ、背景画像などは</a:t>
                      </a:r>
                      <a:r>
                        <a:rPr kumimoji="1" lang="en-US" altLang="ja-JP" sz="1200">
                          <a:latin typeface="UD デジタル 教科書体 N-R" panose="02020400000000000000" pitchFamily="17" charset="-128"/>
                          <a:ea typeface="UD デジタル 教科書体 N-R" panose="02020400000000000000" pitchFamily="17" charset="-128"/>
                        </a:rPr>
                        <a:t>CSS</a:t>
                      </a:r>
                      <a:r>
                        <a:rPr kumimoji="1" lang="ja-JP" altLang="en-US" sz="1200">
                          <a:latin typeface="UD デジタル 教科書体 N-R" panose="02020400000000000000" pitchFamily="17" charset="-128"/>
                          <a:ea typeface="UD デジタル 教科書体 N-R" panose="02020400000000000000" pitchFamily="17" charset="-128"/>
                        </a:rPr>
                        <a:t>による実現されています。</a:t>
                      </a:r>
                      <a:endParaRPr kumimoji="1" lang="en-US" altLang="ja-JP"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5944531"/>
                  </a:ext>
                </a:extLst>
              </a:tr>
              <a:tr h="574290">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変数</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mj-lt"/>
                        <a:buNone/>
                      </a:pPr>
                      <a:r>
                        <a:rPr kumimoji="1" lang="ja-JP" altLang="en-US" sz="1200">
                          <a:latin typeface="UD デジタル 教科書体 N-R" panose="02020400000000000000" pitchFamily="17" charset="-128"/>
                          <a:ea typeface="UD デジタル 教科書体 N-R" panose="02020400000000000000" pitchFamily="17" charset="-128"/>
                        </a:rPr>
                        <a:t>おみくじの結果として表示する画像のファイル名などを変数に一時的に格納しています。</a:t>
                      </a:r>
                      <a:endParaRPr kumimoji="1" lang="en-US" altLang="ja-JP" sz="1200">
                        <a:latin typeface="UD デジタル 教科書体 N-R" panose="02020400000000000000" pitchFamily="17" charset="-128"/>
                        <a:ea typeface="UD デジタル 教科書体 N-R" panose="02020400000000000000" pitchFamily="17" charset="-128"/>
                      </a:endParaRPr>
                    </a:p>
                    <a:p>
                      <a:pPr marL="0" indent="0">
                        <a:buFont typeface="+mj-lt"/>
                        <a:buNone/>
                      </a:pPr>
                      <a:endParaRPr kumimoji="1" lang="en-US" altLang="ja-JP"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820021"/>
                  </a:ext>
                </a:extLst>
              </a:tr>
              <a:tr h="336109">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条件分岐</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mj-lt"/>
                        <a:buNone/>
                      </a:pPr>
                      <a:r>
                        <a:rPr kumimoji="1" lang="ja-JP" altLang="en-US" sz="1200">
                          <a:latin typeface="UD デジタル 教科書体 N-R" panose="02020400000000000000" pitchFamily="17" charset="-128"/>
                          <a:ea typeface="UD デジタル 教科書体 N-R" panose="02020400000000000000" pitchFamily="17" charset="-128"/>
                        </a:rPr>
                        <a:t>変数の値に応じて、結果として表示する画像のファイル名を決定します。</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6911750"/>
                  </a:ext>
                </a:extLst>
              </a:tr>
              <a:tr h="728782">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関数</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kumimoji="1" lang="ja-JP" altLang="en-US" sz="1200">
                          <a:latin typeface="UD デジタル 教科書体 N-R" panose="02020400000000000000" pitchFamily="17" charset="-128"/>
                          <a:ea typeface="UD デジタル 教科書体 N-R" panose="02020400000000000000" pitchFamily="17" charset="-128"/>
                        </a:rPr>
                        <a:t>乱数を求めるために</a:t>
                      </a:r>
                      <a:r>
                        <a:rPr kumimoji="1" lang="en-US" altLang="ja-JP" sz="1200">
                          <a:latin typeface="UD デジタル 教科書体 N-R" panose="02020400000000000000" pitchFamily="17" charset="-128"/>
                          <a:ea typeface="UD デジタル 教科書体 N-R" panose="02020400000000000000" pitchFamily="17" charset="-128"/>
                        </a:rPr>
                        <a:t>Math.random()</a:t>
                      </a:r>
                      <a:r>
                        <a:rPr kumimoji="1" lang="ja-JP" altLang="en-US" sz="1200">
                          <a:latin typeface="UD デジタル 教科書体 N-R" panose="02020400000000000000" pitchFamily="17" charset="-128"/>
                          <a:ea typeface="UD デジタル 教科書体 N-R" panose="02020400000000000000" pitchFamily="17" charset="-128"/>
                        </a:rPr>
                        <a:t>関数を使用しています。また、</a:t>
                      </a:r>
                      <a:r>
                        <a:rPr kumimoji="1" lang="en-US" altLang="ja-JP" sz="1200">
                          <a:latin typeface="UD デジタル 教科書体 N-R" panose="02020400000000000000" pitchFamily="17" charset="-128"/>
                          <a:ea typeface="UD デジタル 教科書体 N-R" panose="02020400000000000000" pitchFamily="17" charset="-128"/>
                        </a:rPr>
                        <a:t>Math.floor()</a:t>
                      </a:r>
                      <a:r>
                        <a:rPr kumimoji="1" lang="ja-JP" altLang="en-US" sz="1200">
                          <a:latin typeface="UD デジタル 教科書体 N-R" panose="02020400000000000000" pitchFamily="17" charset="-128"/>
                          <a:ea typeface="UD デジタル 教科書体 N-R" panose="02020400000000000000" pitchFamily="17" charset="-128"/>
                        </a:rPr>
                        <a:t>関数による小数点の切り捨て処理でも関数を利用しています。そして、今回のプログラムはボタンが押されたときに</a:t>
                      </a:r>
                      <a:r>
                        <a:rPr kumimoji="1" lang="en-US" altLang="ja-JP" sz="120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おみくじ</a:t>
                      </a:r>
                      <a:r>
                        <a:rPr kumimoji="1" lang="en-US" altLang="ja-JP" sz="120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を実行できるよう、全体を</a:t>
                      </a:r>
                      <a:r>
                        <a:rPr kumimoji="1" lang="en-US" altLang="ja-JP" sz="1200">
                          <a:latin typeface="UD デジタル 教科書体 N-R" panose="02020400000000000000" pitchFamily="17" charset="-128"/>
                          <a:ea typeface="UD デジタル 教科書体 N-R" panose="02020400000000000000" pitchFamily="17" charset="-128"/>
                        </a:rPr>
                        <a:t>play()</a:t>
                      </a:r>
                      <a:r>
                        <a:rPr kumimoji="1" lang="ja-JP" altLang="en-US" sz="1200">
                          <a:latin typeface="UD デジタル 教科書体 N-R" panose="02020400000000000000" pitchFamily="17" charset="-128"/>
                          <a:ea typeface="UD デジタル 教科書体 N-R" panose="02020400000000000000" pitchFamily="17" charset="-128"/>
                        </a:rPr>
                        <a:t>関数として定義しています。</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026192"/>
                  </a:ext>
                </a:extLst>
              </a:tr>
              <a:tr h="648680">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イベント</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kumimoji="1" lang="ja-JP" altLang="en-US" sz="1200">
                          <a:latin typeface="UD デジタル 教科書体 N-R" panose="02020400000000000000" pitchFamily="17" charset="-128"/>
                          <a:ea typeface="UD デジタル 教科書体 N-R" panose="02020400000000000000" pitchFamily="17" charset="-128"/>
                        </a:rPr>
                        <a:t>ボタンが押されたときに</a:t>
                      </a:r>
                      <a:r>
                        <a:rPr kumimoji="1" lang="en-US" altLang="ja-JP" sz="120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おみくじ</a:t>
                      </a:r>
                      <a:r>
                        <a:rPr kumimoji="1" lang="en-US" altLang="ja-JP" sz="120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を実行できるよう、ボタンが押されたら</a:t>
                      </a:r>
                      <a:r>
                        <a:rPr kumimoji="1" lang="en-US" altLang="ja-JP" sz="1200">
                          <a:latin typeface="UD デジタル 教科書体 N-R" panose="02020400000000000000" pitchFamily="17" charset="-128"/>
                          <a:ea typeface="UD デジタル 教科書体 N-R" panose="02020400000000000000" pitchFamily="17" charset="-128"/>
                        </a:rPr>
                        <a:t>play()</a:t>
                      </a:r>
                      <a:r>
                        <a:rPr kumimoji="1" lang="ja-JP" altLang="en-US" sz="1200">
                          <a:latin typeface="UD デジタル 教科書体 N-R" panose="02020400000000000000" pitchFamily="17" charset="-128"/>
                          <a:ea typeface="UD デジタル 教科書体 N-R" panose="02020400000000000000" pitchFamily="17" charset="-128"/>
                        </a:rPr>
                        <a:t>関数が実行されるようなイベントを設定しています。</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1941682"/>
                  </a:ext>
                </a:extLst>
              </a:tr>
              <a:tr h="1095816">
                <a:tc>
                  <a:txBody>
                    <a:bodyPr/>
                    <a:lstStyle/>
                    <a:p>
                      <a:pPr algn="ctr"/>
                      <a:r>
                        <a:rPr kumimoji="1" lang="en-US" altLang="ja-JP" sz="1200">
                          <a:latin typeface="UD デジタル 教科書体 N-R" panose="02020400000000000000" pitchFamily="17" charset="-128"/>
                          <a:ea typeface="UD デジタル 教科書体 N-R" panose="02020400000000000000" pitchFamily="17" charset="-128"/>
                        </a:rPr>
                        <a:t>DOM</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kumimoji="1" lang="ja-JP" altLang="en-US" sz="1200">
                          <a:latin typeface="UD デジタル 教科書体 N-R" panose="02020400000000000000" pitchFamily="17" charset="-128"/>
                          <a:ea typeface="UD デジタル 教科書体 N-R" panose="02020400000000000000" pitchFamily="17" charset="-128"/>
                        </a:rPr>
                        <a:t>プログラムから</a:t>
                      </a:r>
                      <a:r>
                        <a:rPr kumimoji="1" lang="en-US" altLang="ja-JP" sz="1200">
                          <a:latin typeface="UD デジタル 教科書体 N-R" panose="02020400000000000000" pitchFamily="17" charset="-128"/>
                          <a:ea typeface="UD デジタル 教科書体 N-R" panose="02020400000000000000" pitchFamily="17" charset="-128"/>
                        </a:rPr>
                        <a:t>HTML</a:t>
                      </a:r>
                      <a:r>
                        <a:rPr kumimoji="1" lang="ja-JP" altLang="en-US" sz="1200">
                          <a:latin typeface="UD デジタル 教科書体 N-R" panose="02020400000000000000" pitchFamily="17" charset="-128"/>
                          <a:ea typeface="UD デジタル 教科書体 N-R" panose="02020400000000000000" pitchFamily="17" charset="-128"/>
                        </a:rPr>
                        <a:t>の内容を書き換えるために、</a:t>
                      </a:r>
                      <a:r>
                        <a:rPr kumimoji="1" lang="en-US" altLang="ja-JP" sz="1200">
                          <a:latin typeface="UD デジタル 教科書体 N-R" panose="02020400000000000000" pitchFamily="17" charset="-128"/>
                          <a:ea typeface="UD デジタル 教科書体 N-R" panose="02020400000000000000" pitchFamily="17" charset="-128"/>
                        </a:rPr>
                        <a:t>DOM</a:t>
                      </a:r>
                      <a:r>
                        <a:rPr kumimoji="1" lang="ja-JP" altLang="en-US" sz="1200">
                          <a:latin typeface="UD デジタル 教科書体 N-R" panose="02020400000000000000" pitchFamily="17" charset="-128"/>
                          <a:ea typeface="UD デジタル 教科書体 N-R" panose="02020400000000000000" pitchFamily="17" charset="-128"/>
                        </a:rPr>
                        <a:t>技術を使用しています。具体的には、画像とボタンの書き換えを行っています。カスタマイズでは、一言メッセージの表示でも</a:t>
                      </a:r>
                      <a:r>
                        <a:rPr kumimoji="1" lang="en-US" altLang="ja-JP" sz="1200">
                          <a:latin typeface="UD デジタル 教科書体 N-R" panose="02020400000000000000" pitchFamily="17" charset="-128"/>
                          <a:ea typeface="UD デジタル 教科書体 N-R" panose="02020400000000000000" pitchFamily="17" charset="-128"/>
                        </a:rPr>
                        <a:t>DOM</a:t>
                      </a:r>
                      <a:r>
                        <a:rPr kumimoji="1" lang="ja-JP" altLang="en-US" sz="1200">
                          <a:latin typeface="UD デジタル 教科書体 N-R" panose="02020400000000000000" pitchFamily="17" charset="-128"/>
                          <a:ea typeface="UD デジタル 教科書体 N-R" panose="02020400000000000000" pitchFamily="17" charset="-128"/>
                        </a:rPr>
                        <a:t>を活用しています。</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818895"/>
                  </a:ext>
                </a:extLst>
              </a:tr>
            </a:tbl>
          </a:graphicData>
        </a:graphic>
      </p:graphicFrame>
    </p:spTree>
    <p:extLst>
      <p:ext uri="{BB962C8B-B14F-4D97-AF65-F5344CB8AC3E}">
        <p14:creationId xmlns:p14="http://schemas.microsoft.com/office/powerpoint/2010/main" val="3972775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0C00FCD-6B1D-47AE-90FE-399422CBDA86}"/>
              </a:ext>
            </a:extLst>
          </p:cNvPr>
          <p:cNvSpPr txBox="1"/>
          <p:nvPr/>
        </p:nvSpPr>
        <p:spPr>
          <a:xfrm>
            <a:off x="156499" y="4495606"/>
            <a:ext cx="6640990" cy="5047536"/>
          </a:xfrm>
          <a:prstGeom prst="rect">
            <a:avLst/>
          </a:prstGeom>
          <a:noFill/>
        </p:spPr>
        <p:txBody>
          <a:bodyPr wrap="square" rtlCol="0">
            <a:spAutoFit/>
          </a:bodyPr>
          <a:lstStyle/>
          <a:p>
            <a:r>
              <a:rPr lang="en-US" altLang="ja-JP" sz="1400" b="0">
                <a:solidFill>
                  <a:srgbClr val="383838"/>
                </a:solidFill>
                <a:effectLst/>
                <a:latin typeface="Monacakomi" panose="020B0509020204020204" pitchFamily="49" charset="-128"/>
                <a:ea typeface="Monacakomi" panose="020B0509020204020204" pitchFamily="49" charset="-128"/>
              </a:rPr>
              <a:t>&lt;</a:t>
            </a:r>
            <a:r>
              <a:rPr lang="en-US" altLang="ja-JP" sz="1400" b="0">
                <a:solidFill>
                  <a:srgbClr val="800000"/>
                </a:solidFill>
                <a:effectLst/>
                <a:latin typeface="Monacakomi" panose="020B0509020204020204" pitchFamily="49" charset="-128"/>
                <a:ea typeface="Monacakomi" panose="020B0509020204020204" pitchFamily="49" charset="-128"/>
              </a:rPr>
              <a:t>script</a:t>
            </a:r>
            <a:r>
              <a:rPr lang="en-US" altLang="ja-JP" sz="1400" b="0">
                <a:solidFill>
                  <a:srgbClr val="383838"/>
                </a:solidFill>
                <a:effectLst/>
                <a:latin typeface="Monacakomi" panose="020B0509020204020204" pitchFamily="49" charset="-128"/>
                <a:ea typeface="Monacakomi" panose="020B0509020204020204" pitchFamily="49" charset="-128"/>
              </a:rPr>
              <a:t>&gt;</a:t>
            </a:r>
            <a:endParaRPr lang="en-US" altLang="ja-JP" sz="1400" b="0">
              <a:solidFill>
                <a:srgbClr val="000000"/>
              </a:solidFill>
              <a:effectLst/>
              <a:latin typeface="Monacakomi" panose="020B0509020204020204" pitchFamily="49" charset="-128"/>
              <a:ea typeface="Monacakomi" panose="020B0509020204020204" pitchFamily="49" charset="-128"/>
            </a:endParaRPr>
          </a:p>
          <a:p>
            <a:r>
              <a:rPr lang="en-US" altLang="ja-JP" sz="1400" b="0">
                <a:solidFill>
                  <a:srgbClr val="0000FF"/>
                </a:solidFill>
                <a:effectLst/>
                <a:latin typeface="Monacakomi" panose="020B0509020204020204" pitchFamily="49" charset="-128"/>
                <a:ea typeface="Monacakomi" panose="020B0509020204020204" pitchFamily="49" charset="-128"/>
              </a:rPr>
              <a:t>function</a:t>
            </a:r>
            <a:r>
              <a:rPr lang="en-US" altLang="ja-JP" sz="1400" b="0">
                <a:solidFill>
                  <a:srgbClr val="000000"/>
                </a:solidFill>
                <a:effectLst/>
                <a:latin typeface="Monacakomi" panose="020B0509020204020204" pitchFamily="49" charset="-128"/>
                <a:ea typeface="Monacakomi" panose="020B0509020204020204" pitchFamily="49" charset="-128"/>
              </a:rPr>
              <a:t> play() {</a:t>
            </a:r>
          </a:p>
          <a:p>
            <a:r>
              <a:rPr lang="en-US" altLang="ja-JP" sz="1400" b="0">
                <a:solidFill>
                  <a:srgbClr val="008000"/>
                </a:solidFill>
                <a:effectLst/>
                <a:latin typeface="Monacakomi" panose="020B0509020204020204" pitchFamily="49" charset="-128"/>
                <a:ea typeface="Monacakomi" panose="020B0509020204020204" pitchFamily="49" charset="-128"/>
              </a:rPr>
              <a:t>    // 0</a:t>
            </a:r>
            <a:r>
              <a:rPr lang="ja-JP" altLang="en-US" sz="1400" b="0">
                <a:solidFill>
                  <a:srgbClr val="008000"/>
                </a:solidFill>
                <a:effectLst/>
                <a:latin typeface="Monacakomi" panose="020B0509020204020204" pitchFamily="49" charset="-128"/>
                <a:ea typeface="Monacakomi" panose="020B0509020204020204" pitchFamily="49" charset="-128"/>
              </a:rPr>
              <a:t>～</a:t>
            </a:r>
            <a:r>
              <a:rPr lang="en-US" altLang="ja-JP" sz="1400" b="0">
                <a:solidFill>
                  <a:srgbClr val="008000"/>
                </a:solidFill>
                <a:effectLst/>
                <a:latin typeface="Monacakomi" panose="020B0509020204020204" pitchFamily="49" charset="-128"/>
                <a:ea typeface="Monacakomi" panose="020B0509020204020204" pitchFamily="49" charset="-128"/>
              </a:rPr>
              <a:t>4</a:t>
            </a:r>
            <a:r>
              <a:rPr lang="ja-JP" altLang="en-US" sz="1400" b="0">
                <a:solidFill>
                  <a:srgbClr val="008000"/>
                </a:solidFill>
                <a:effectLst/>
                <a:latin typeface="Monacakomi" panose="020B0509020204020204" pitchFamily="49" charset="-128"/>
                <a:ea typeface="Monacakomi" panose="020B0509020204020204" pitchFamily="49" charset="-128"/>
              </a:rPr>
              <a:t>の範囲のランダムな値を得る</a:t>
            </a:r>
            <a:endParaRPr lang="ja-JP" altLang="en-US" sz="1400" b="0">
              <a:solidFill>
                <a:srgbClr val="000000"/>
              </a:solidFill>
              <a:effectLst/>
              <a:latin typeface="Monacakomi" panose="020B0509020204020204" pitchFamily="49" charset="-128"/>
              <a:ea typeface="Monacakomi" panose="020B0509020204020204" pitchFamily="49" charset="-128"/>
            </a:endParaRPr>
          </a:p>
          <a:p>
            <a:r>
              <a:rPr lang="en-US" altLang="ja-JP" sz="1400" b="0">
                <a:solidFill>
                  <a:srgbClr val="0000FF"/>
                </a:solidFill>
                <a:effectLst/>
                <a:latin typeface="Monacakomi" panose="020B0509020204020204" pitchFamily="49" charset="-128"/>
                <a:ea typeface="Monacakomi" panose="020B0509020204020204" pitchFamily="49" charset="-128"/>
              </a:rPr>
              <a:t>    var</a:t>
            </a:r>
            <a:r>
              <a:rPr lang="en-US" altLang="ja-JP" sz="1400" b="0">
                <a:solidFill>
                  <a:srgbClr val="000000"/>
                </a:solidFill>
                <a:effectLst/>
                <a:latin typeface="Monacakomi" panose="020B0509020204020204" pitchFamily="49" charset="-128"/>
                <a:ea typeface="Monacakomi" panose="020B0509020204020204" pitchFamily="49" charset="-128"/>
              </a:rPr>
              <a:t> no = Math.floor(Math.random() * </a:t>
            </a:r>
            <a:r>
              <a:rPr lang="en-US" altLang="ja-JP" sz="1400" b="0">
                <a:solidFill>
                  <a:srgbClr val="09885A"/>
                </a:solidFill>
                <a:effectLst/>
                <a:latin typeface="Monacakomi" panose="020B0509020204020204" pitchFamily="49" charset="-128"/>
                <a:ea typeface="Monacakomi" panose="020B0509020204020204" pitchFamily="49" charset="-128"/>
              </a:rPr>
              <a:t>5</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8000"/>
                </a:solidFill>
                <a:effectLst/>
                <a:latin typeface="Monacakomi" panose="020B0509020204020204" pitchFamily="49" charset="-128"/>
                <a:ea typeface="Monacakomi" panose="020B0509020204020204" pitchFamily="49" charset="-128"/>
              </a:rPr>
              <a:t>    // </a:t>
            </a:r>
            <a:r>
              <a:rPr lang="ja-JP" altLang="en-US" sz="1400" b="0">
                <a:solidFill>
                  <a:srgbClr val="008000"/>
                </a:solidFill>
                <a:effectLst/>
                <a:latin typeface="Monacakomi" panose="020B0509020204020204" pitchFamily="49" charset="-128"/>
                <a:ea typeface="Monacakomi" panose="020B0509020204020204" pitchFamily="49" charset="-128"/>
              </a:rPr>
              <a:t>ランダム値に応じて表示する画像を変える</a:t>
            </a:r>
            <a:endParaRPr lang="ja-JP" altLang="en-US" sz="1400" b="0">
              <a:solidFill>
                <a:srgbClr val="000000"/>
              </a:solidFill>
              <a:effectLst/>
              <a:latin typeface="Monacakomi" panose="020B0509020204020204" pitchFamily="49" charset="-128"/>
              <a:ea typeface="Monacakomi" panose="020B0509020204020204" pitchFamily="49" charset="-128"/>
            </a:endParaRPr>
          </a:p>
          <a:p>
            <a:r>
              <a:rPr lang="en-US" altLang="ja-JP" sz="1400" b="0">
                <a:solidFill>
                  <a:srgbClr val="0000FF"/>
                </a:solidFill>
                <a:effectLst/>
                <a:latin typeface="Monacakomi" panose="020B0509020204020204" pitchFamily="49" charset="-128"/>
                <a:ea typeface="Monacakomi" panose="020B0509020204020204" pitchFamily="49" charset="-128"/>
              </a:rPr>
              <a:t>    var</a:t>
            </a:r>
            <a:r>
              <a:rPr lang="en-US" altLang="ja-JP" sz="1400" b="0">
                <a:solidFill>
                  <a:srgbClr val="000000"/>
                </a:solidFill>
                <a:effectLst/>
                <a:latin typeface="Monacakomi" panose="020B0509020204020204" pitchFamily="49" charset="-128"/>
                <a:ea typeface="Monacakomi" panose="020B0509020204020204" pitchFamily="49" charset="-128"/>
              </a:rPr>
              <a:t> image_name;</a:t>
            </a:r>
          </a:p>
          <a:p>
            <a:r>
              <a:rPr lang="en-US" altLang="ja-JP" sz="1400" b="0">
                <a:solidFill>
                  <a:srgbClr val="0000FF"/>
                </a:solidFill>
                <a:effectLst/>
                <a:latin typeface="Monacakomi" panose="020B0509020204020204" pitchFamily="49" charset="-128"/>
                <a:ea typeface="Monacakomi" panose="020B0509020204020204" pitchFamily="49" charset="-128"/>
              </a:rPr>
              <a:t>    if</a:t>
            </a:r>
            <a:r>
              <a:rPr lang="en-US" altLang="ja-JP" sz="1400" b="0">
                <a:solidFill>
                  <a:srgbClr val="000000"/>
                </a:solidFill>
                <a:effectLst/>
                <a:latin typeface="Monacakomi" panose="020B0509020204020204" pitchFamily="49" charset="-128"/>
                <a:ea typeface="Monacakomi" panose="020B0509020204020204" pitchFamily="49" charset="-128"/>
              </a:rPr>
              <a:t> (no == </a:t>
            </a:r>
            <a:r>
              <a:rPr lang="en-US" altLang="ja-JP" sz="1400" b="0">
                <a:solidFill>
                  <a:srgbClr val="09885A"/>
                </a:solidFill>
                <a:effectLst/>
                <a:latin typeface="Monacakomi" panose="020B0509020204020204" pitchFamily="49" charset="-128"/>
                <a:ea typeface="Monacakomi" panose="020B0509020204020204" pitchFamily="49" charset="-128"/>
              </a:rPr>
              <a:t>0</a:t>
            </a:r>
            <a:r>
              <a:rPr lang="en-US" altLang="ja-JP" sz="1400" b="0">
                <a:solidFill>
                  <a:srgbClr val="000000"/>
                </a:solidFill>
                <a:effectLst/>
                <a:latin typeface="Monacakomi" panose="020B0509020204020204" pitchFamily="49" charset="-128"/>
                <a:ea typeface="Monacakomi" panose="020B0509020204020204" pitchFamily="49" charset="-128"/>
              </a:rPr>
              <a:t>) {</a:t>
            </a:r>
          </a:p>
          <a:p>
            <a:r>
              <a:rPr lang="en-US" altLang="ja-JP" sz="1400" b="0">
                <a:solidFill>
                  <a:srgbClr val="000000"/>
                </a:solidFill>
                <a:effectLst/>
                <a:latin typeface="Monacakomi" panose="020B0509020204020204" pitchFamily="49" charset="-128"/>
                <a:ea typeface="Monacakomi" panose="020B0509020204020204" pitchFamily="49" charset="-128"/>
              </a:rPr>
              <a:t>        image_name = </a:t>
            </a:r>
            <a:r>
              <a:rPr lang="en-US" altLang="ja-JP" sz="1400" b="0">
                <a:solidFill>
                  <a:srgbClr val="A31515"/>
                </a:solidFill>
                <a:effectLst/>
                <a:latin typeface="Monacakomi" panose="020B0509020204020204" pitchFamily="49" charset="-128"/>
                <a:ea typeface="Monacakomi" panose="020B0509020204020204" pitchFamily="49" charset="-128"/>
              </a:rPr>
              <a:t>"daikichi.png"</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    } </a:t>
            </a:r>
            <a:r>
              <a:rPr lang="en-US" altLang="ja-JP" sz="1400" b="0">
                <a:solidFill>
                  <a:srgbClr val="0000FF"/>
                </a:solidFill>
                <a:effectLst/>
                <a:latin typeface="Monacakomi" panose="020B0509020204020204" pitchFamily="49" charset="-128"/>
                <a:ea typeface="Monacakomi" panose="020B0509020204020204" pitchFamily="49" charset="-128"/>
              </a:rPr>
              <a:t>else</a:t>
            </a:r>
            <a:r>
              <a:rPr lang="en-US" altLang="ja-JP" sz="1400" b="0">
                <a:solidFill>
                  <a:srgbClr val="000000"/>
                </a:solidFill>
                <a:effectLst/>
                <a:latin typeface="Monacakomi" panose="020B0509020204020204" pitchFamily="49" charset="-128"/>
                <a:ea typeface="Monacakomi" panose="020B0509020204020204" pitchFamily="49" charset="-128"/>
              </a:rPr>
              <a:t> </a:t>
            </a:r>
            <a:r>
              <a:rPr lang="en-US" altLang="ja-JP" sz="1400" b="0">
                <a:solidFill>
                  <a:srgbClr val="0000FF"/>
                </a:solidFill>
                <a:effectLst/>
                <a:latin typeface="Monacakomi" panose="020B0509020204020204" pitchFamily="49" charset="-128"/>
                <a:ea typeface="Monacakomi" panose="020B0509020204020204" pitchFamily="49" charset="-128"/>
              </a:rPr>
              <a:t>if</a:t>
            </a:r>
            <a:r>
              <a:rPr lang="en-US" altLang="ja-JP" sz="1400" b="0">
                <a:solidFill>
                  <a:srgbClr val="000000"/>
                </a:solidFill>
                <a:effectLst/>
                <a:latin typeface="Monacakomi" panose="020B0509020204020204" pitchFamily="49" charset="-128"/>
                <a:ea typeface="Monacakomi" panose="020B0509020204020204" pitchFamily="49" charset="-128"/>
              </a:rPr>
              <a:t> (no == </a:t>
            </a:r>
            <a:r>
              <a:rPr lang="en-US" altLang="ja-JP" sz="1400" b="0">
                <a:solidFill>
                  <a:srgbClr val="09885A"/>
                </a:solidFill>
                <a:effectLst/>
                <a:latin typeface="Monacakomi" panose="020B0509020204020204" pitchFamily="49" charset="-128"/>
                <a:ea typeface="Monacakomi" panose="020B0509020204020204" pitchFamily="49" charset="-128"/>
              </a:rPr>
              <a:t>1</a:t>
            </a:r>
            <a:r>
              <a:rPr lang="en-US" altLang="ja-JP" sz="1400" b="0">
                <a:solidFill>
                  <a:srgbClr val="000000"/>
                </a:solidFill>
                <a:effectLst/>
                <a:latin typeface="Monacakomi" panose="020B0509020204020204" pitchFamily="49" charset="-128"/>
                <a:ea typeface="Monacakomi" panose="020B0509020204020204" pitchFamily="49" charset="-128"/>
              </a:rPr>
              <a:t>) {</a:t>
            </a:r>
          </a:p>
          <a:p>
            <a:r>
              <a:rPr lang="en-US" altLang="ja-JP" sz="1400" b="0">
                <a:solidFill>
                  <a:srgbClr val="000000"/>
                </a:solidFill>
                <a:effectLst/>
                <a:latin typeface="Monacakomi" panose="020B0509020204020204" pitchFamily="49" charset="-128"/>
                <a:ea typeface="Monacakomi" panose="020B0509020204020204" pitchFamily="49" charset="-128"/>
              </a:rPr>
              <a:t>        image_name = </a:t>
            </a:r>
            <a:r>
              <a:rPr lang="en-US" altLang="ja-JP" sz="1400" b="0">
                <a:solidFill>
                  <a:srgbClr val="A31515"/>
                </a:solidFill>
                <a:effectLst/>
                <a:latin typeface="Monacakomi" panose="020B0509020204020204" pitchFamily="49" charset="-128"/>
                <a:ea typeface="Monacakomi" panose="020B0509020204020204" pitchFamily="49" charset="-128"/>
              </a:rPr>
              <a:t>"chuukichi.png"</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    } </a:t>
            </a:r>
            <a:r>
              <a:rPr lang="en-US" altLang="ja-JP" sz="1400" b="0">
                <a:solidFill>
                  <a:srgbClr val="0000FF"/>
                </a:solidFill>
                <a:effectLst/>
                <a:latin typeface="Monacakomi" panose="020B0509020204020204" pitchFamily="49" charset="-128"/>
                <a:ea typeface="Monacakomi" panose="020B0509020204020204" pitchFamily="49" charset="-128"/>
              </a:rPr>
              <a:t>else</a:t>
            </a:r>
            <a:r>
              <a:rPr lang="en-US" altLang="ja-JP" sz="1400" b="0">
                <a:solidFill>
                  <a:srgbClr val="000000"/>
                </a:solidFill>
                <a:effectLst/>
                <a:latin typeface="Monacakomi" panose="020B0509020204020204" pitchFamily="49" charset="-128"/>
                <a:ea typeface="Monacakomi" panose="020B0509020204020204" pitchFamily="49" charset="-128"/>
              </a:rPr>
              <a:t> </a:t>
            </a:r>
            <a:r>
              <a:rPr lang="en-US" altLang="ja-JP" sz="1400" b="0">
                <a:solidFill>
                  <a:srgbClr val="0000FF"/>
                </a:solidFill>
                <a:effectLst/>
                <a:latin typeface="Monacakomi" panose="020B0509020204020204" pitchFamily="49" charset="-128"/>
                <a:ea typeface="Monacakomi" panose="020B0509020204020204" pitchFamily="49" charset="-128"/>
              </a:rPr>
              <a:t>if</a:t>
            </a:r>
            <a:r>
              <a:rPr lang="en-US" altLang="ja-JP" sz="1400" b="0">
                <a:solidFill>
                  <a:srgbClr val="000000"/>
                </a:solidFill>
                <a:effectLst/>
                <a:latin typeface="Monacakomi" panose="020B0509020204020204" pitchFamily="49" charset="-128"/>
                <a:ea typeface="Monacakomi" panose="020B0509020204020204" pitchFamily="49" charset="-128"/>
              </a:rPr>
              <a:t> (no == </a:t>
            </a:r>
            <a:r>
              <a:rPr lang="en-US" altLang="ja-JP" sz="1400" b="0">
                <a:solidFill>
                  <a:srgbClr val="09885A"/>
                </a:solidFill>
                <a:effectLst/>
                <a:latin typeface="Monacakomi" panose="020B0509020204020204" pitchFamily="49" charset="-128"/>
                <a:ea typeface="Monacakomi" panose="020B0509020204020204" pitchFamily="49" charset="-128"/>
              </a:rPr>
              <a:t>2</a:t>
            </a:r>
            <a:r>
              <a:rPr lang="en-US" altLang="ja-JP" sz="1400" b="0">
                <a:solidFill>
                  <a:srgbClr val="000000"/>
                </a:solidFill>
                <a:effectLst/>
                <a:latin typeface="Monacakomi" panose="020B0509020204020204" pitchFamily="49" charset="-128"/>
                <a:ea typeface="Monacakomi" panose="020B0509020204020204" pitchFamily="49" charset="-128"/>
              </a:rPr>
              <a:t>) {</a:t>
            </a:r>
          </a:p>
          <a:p>
            <a:r>
              <a:rPr lang="en-US" altLang="ja-JP" sz="1400" b="0">
                <a:solidFill>
                  <a:srgbClr val="000000"/>
                </a:solidFill>
                <a:effectLst/>
                <a:latin typeface="Monacakomi" panose="020B0509020204020204" pitchFamily="49" charset="-128"/>
                <a:ea typeface="Monacakomi" panose="020B0509020204020204" pitchFamily="49" charset="-128"/>
              </a:rPr>
              <a:t>        image_name = </a:t>
            </a:r>
            <a:r>
              <a:rPr lang="en-US" altLang="ja-JP" sz="1400" b="0">
                <a:solidFill>
                  <a:srgbClr val="A31515"/>
                </a:solidFill>
                <a:effectLst/>
                <a:latin typeface="Monacakomi" panose="020B0509020204020204" pitchFamily="49" charset="-128"/>
                <a:ea typeface="Monacakomi" panose="020B0509020204020204" pitchFamily="49" charset="-128"/>
              </a:rPr>
              <a:t>"shoukichi.png"</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    } </a:t>
            </a:r>
            <a:r>
              <a:rPr lang="en-US" altLang="ja-JP" sz="1400" b="0">
                <a:solidFill>
                  <a:srgbClr val="0000FF"/>
                </a:solidFill>
                <a:effectLst/>
                <a:latin typeface="Monacakomi" panose="020B0509020204020204" pitchFamily="49" charset="-128"/>
                <a:ea typeface="Monacakomi" panose="020B0509020204020204" pitchFamily="49" charset="-128"/>
              </a:rPr>
              <a:t>else</a:t>
            </a:r>
            <a:r>
              <a:rPr lang="en-US" altLang="ja-JP" sz="1400" b="0">
                <a:solidFill>
                  <a:srgbClr val="000000"/>
                </a:solidFill>
                <a:effectLst/>
                <a:latin typeface="Monacakomi" panose="020B0509020204020204" pitchFamily="49" charset="-128"/>
                <a:ea typeface="Monacakomi" panose="020B0509020204020204" pitchFamily="49" charset="-128"/>
              </a:rPr>
              <a:t> </a:t>
            </a:r>
            <a:r>
              <a:rPr lang="en-US" altLang="ja-JP" sz="1400" b="0">
                <a:solidFill>
                  <a:srgbClr val="0000FF"/>
                </a:solidFill>
                <a:effectLst/>
                <a:latin typeface="Monacakomi" panose="020B0509020204020204" pitchFamily="49" charset="-128"/>
                <a:ea typeface="Monacakomi" panose="020B0509020204020204" pitchFamily="49" charset="-128"/>
              </a:rPr>
              <a:t>if</a:t>
            </a:r>
            <a:r>
              <a:rPr lang="en-US" altLang="ja-JP" sz="1400" b="0">
                <a:solidFill>
                  <a:srgbClr val="000000"/>
                </a:solidFill>
                <a:effectLst/>
                <a:latin typeface="Monacakomi" panose="020B0509020204020204" pitchFamily="49" charset="-128"/>
                <a:ea typeface="Monacakomi" panose="020B0509020204020204" pitchFamily="49" charset="-128"/>
              </a:rPr>
              <a:t> (no == </a:t>
            </a:r>
            <a:r>
              <a:rPr lang="en-US" altLang="ja-JP" sz="1400" b="0">
                <a:solidFill>
                  <a:srgbClr val="09885A"/>
                </a:solidFill>
                <a:effectLst/>
                <a:latin typeface="Monacakomi" panose="020B0509020204020204" pitchFamily="49" charset="-128"/>
                <a:ea typeface="Monacakomi" panose="020B0509020204020204" pitchFamily="49" charset="-128"/>
              </a:rPr>
              <a:t>3</a:t>
            </a:r>
            <a:r>
              <a:rPr lang="en-US" altLang="ja-JP" sz="1400" b="0">
                <a:solidFill>
                  <a:srgbClr val="000000"/>
                </a:solidFill>
                <a:effectLst/>
                <a:latin typeface="Monacakomi" panose="020B0509020204020204" pitchFamily="49" charset="-128"/>
                <a:ea typeface="Monacakomi" panose="020B0509020204020204" pitchFamily="49" charset="-128"/>
              </a:rPr>
              <a:t>) {</a:t>
            </a:r>
          </a:p>
          <a:p>
            <a:r>
              <a:rPr lang="en-US" altLang="ja-JP" sz="1400" b="0">
                <a:solidFill>
                  <a:srgbClr val="000000"/>
                </a:solidFill>
                <a:effectLst/>
                <a:latin typeface="Monacakomi" panose="020B0509020204020204" pitchFamily="49" charset="-128"/>
                <a:ea typeface="Monacakomi" panose="020B0509020204020204" pitchFamily="49" charset="-128"/>
              </a:rPr>
              <a:t>        image_name = </a:t>
            </a:r>
            <a:r>
              <a:rPr lang="en-US" altLang="ja-JP" sz="1400" b="0">
                <a:solidFill>
                  <a:srgbClr val="A31515"/>
                </a:solidFill>
                <a:effectLst/>
                <a:latin typeface="Monacakomi" panose="020B0509020204020204" pitchFamily="49" charset="-128"/>
                <a:ea typeface="Monacakomi" panose="020B0509020204020204" pitchFamily="49" charset="-128"/>
              </a:rPr>
              <a:t>"suekichi.png"</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    } </a:t>
            </a:r>
            <a:r>
              <a:rPr lang="en-US" altLang="ja-JP" sz="1400" b="0">
                <a:solidFill>
                  <a:srgbClr val="0000FF"/>
                </a:solidFill>
                <a:effectLst/>
                <a:latin typeface="Monacakomi" panose="020B0509020204020204" pitchFamily="49" charset="-128"/>
                <a:ea typeface="Monacakomi" panose="020B0509020204020204" pitchFamily="49" charset="-128"/>
              </a:rPr>
              <a:t>else</a:t>
            </a:r>
            <a:r>
              <a:rPr lang="en-US" altLang="ja-JP" sz="1400" b="0">
                <a:solidFill>
                  <a:srgbClr val="000000"/>
                </a:solidFill>
                <a:effectLst/>
                <a:latin typeface="Monacakomi" panose="020B0509020204020204" pitchFamily="49" charset="-128"/>
                <a:ea typeface="Monacakomi" panose="020B0509020204020204" pitchFamily="49" charset="-128"/>
              </a:rPr>
              <a:t> {</a:t>
            </a:r>
          </a:p>
          <a:p>
            <a:r>
              <a:rPr lang="en-US" altLang="ja-JP" sz="1400" b="0">
                <a:solidFill>
                  <a:srgbClr val="000000"/>
                </a:solidFill>
                <a:effectLst/>
                <a:latin typeface="Monacakomi" panose="020B0509020204020204" pitchFamily="49" charset="-128"/>
                <a:ea typeface="Monacakomi" panose="020B0509020204020204" pitchFamily="49" charset="-128"/>
              </a:rPr>
              <a:t>        image_name = </a:t>
            </a:r>
            <a:r>
              <a:rPr lang="en-US" altLang="ja-JP" sz="1400" b="0">
                <a:solidFill>
                  <a:srgbClr val="A31515"/>
                </a:solidFill>
                <a:effectLst/>
                <a:latin typeface="Monacakomi" panose="020B0509020204020204" pitchFamily="49" charset="-128"/>
                <a:ea typeface="Monacakomi" panose="020B0509020204020204" pitchFamily="49" charset="-128"/>
              </a:rPr>
              <a:t>"kyou.png"</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    } </a:t>
            </a:r>
          </a:p>
          <a:p>
            <a:r>
              <a:rPr lang="en-US" altLang="ja-JP" sz="1400" b="0">
                <a:solidFill>
                  <a:srgbClr val="000000"/>
                </a:solidFill>
                <a:effectLst/>
                <a:latin typeface="Monacakomi" panose="020B0509020204020204" pitchFamily="49" charset="-128"/>
                <a:ea typeface="Monacakomi" panose="020B0509020204020204" pitchFamily="49" charset="-128"/>
              </a:rPr>
              <a:t>    alert(</a:t>
            </a:r>
            <a:r>
              <a:rPr lang="en-US" altLang="ja-JP" sz="1400" b="0">
                <a:solidFill>
                  <a:srgbClr val="A31515"/>
                </a:solidFill>
                <a:effectLst/>
                <a:latin typeface="Monacakomi" panose="020B0509020204020204" pitchFamily="49" charset="-128"/>
                <a:ea typeface="Monacakomi" panose="020B0509020204020204" pitchFamily="49" charset="-128"/>
              </a:rPr>
              <a:t>"</a:t>
            </a:r>
            <a:r>
              <a:rPr lang="ja-JP" altLang="en-US" sz="1400" b="0">
                <a:solidFill>
                  <a:srgbClr val="A31515"/>
                </a:solidFill>
                <a:effectLst/>
                <a:latin typeface="Monacakomi" panose="020B0509020204020204" pitchFamily="49" charset="-128"/>
                <a:ea typeface="Monacakomi" panose="020B0509020204020204" pitchFamily="49" charset="-128"/>
              </a:rPr>
              <a:t>おみくじが出ました！さて結果は？</a:t>
            </a:r>
            <a:r>
              <a:rPr lang="en-US" altLang="ja-JP" sz="1400" b="0">
                <a:solidFill>
                  <a:srgbClr val="A31515"/>
                </a:solidFill>
                <a:effectLst/>
                <a:latin typeface="Monacakomi" panose="020B0509020204020204" pitchFamily="49" charset="-128"/>
                <a:ea typeface="Monacakomi" panose="020B0509020204020204" pitchFamily="49" charset="-128"/>
              </a:rPr>
              <a:t>"</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8000"/>
                </a:solidFill>
                <a:effectLst/>
                <a:latin typeface="Monacakomi" panose="020B0509020204020204" pitchFamily="49" charset="-128"/>
                <a:ea typeface="Monacakomi" panose="020B0509020204020204" pitchFamily="49" charset="-128"/>
              </a:rPr>
              <a:t>    // </a:t>
            </a:r>
            <a:r>
              <a:rPr lang="ja-JP" altLang="en-US" sz="1400" b="0">
                <a:solidFill>
                  <a:srgbClr val="008000"/>
                </a:solidFill>
                <a:effectLst/>
                <a:latin typeface="Monacakomi" panose="020B0509020204020204" pitchFamily="49" charset="-128"/>
                <a:ea typeface="Monacakomi" panose="020B0509020204020204" pitchFamily="49" charset="-128"/>
              </a:rPr>
              <a:t>画像と文字列の差し替え</a:t>
            </a:r>
            <a:endParaRPr lang="ja-JP" altLang="en-US" sz="1400" b="0">
              <a:solidFill>
                <a:srgbClr val="000000"/>
              </a:solidFill>
              <a:effectLst/>
              <a:latin typeface="Monacakomi" panose="020B0509020204020204" pitchFamily="49" charset="-128"/>
              <a:ea typeface="Monacakomi" panose="020B0509020204020204" pitchFamily="49" charset="-128"/>
            </a:endParaRPr>
          </a:p>
          <a:p>
            <a:r>
              <a:rPr lang="en-US" altLang="ja-JP" sz="1400" b="0">
                <a:solidFill>
                  <a:srgbClr val="000000"/>
                </a:solidFill>
                <a:effectLst/>
                <a:latin typeface="Monacakomi" panose="020B0509020204020204" pitchFamily="49" charset="-128"/>
                <a:ea typeface="Monacakomi" panose="020B0509020204020204" pitchFamily="49" charset="-128"/>
              </a:rPr>
              <a:t>    document.getElementById(</a:t>
            </a:r>
            <a:r>
              <a:rPr lang="en-US" altLang="ja-JP" sz="1400" b="0">
                <a:solidFill>
                  <a:srgbClr val="A31515"/>
                </a:solidFill>
                <a:effectLst/>
                <a:latin typeface="Monacakomi" panose="020B0509020204020204" pitchFamily="49" charset="-128"/>
                <a:ea typeface="Monacakomi" panose="020B0509020204020204" pitchFamily="49" charset="-128"/>
              </a:rPr>
              <a:t>"omikuji"</a:t>
            </a:r>
            <a:r>
              <a:rPr lang="en-US" altLang="ja-JP" sz="1400" b="0">
                <a:solidFill>
                  <a:srgbClr val="000000"/>
                </a:solidFill>
                <a:effectLst/>
                <a:latin typeface="Monacakomi" panose="020B0509020204020204" pitchFamily="49" charset="-128"/>
                <a:ea typeface="Monacakomi" panose="020B0509020204020204" pitchFamily="49" charset="-128"/>
              </a:rPr>
              <a:t>).src = </a:t>
            </a:r>
            <a:r>
              <a:rPr lang="en-US" altLang="ja-JP" sz="1400" b="0">
                <a:solidFill>
                  <a:srgbClr val="A31515"/>
                </a:solidFill>
                <a:effectLst/>
                <a:latin typeface="Monacakomi" panose="020B0509020204020204" pitchFamily="49" charset="-128"/>
                <a:ea typeface="Monacakomi" panose="020B0509020204020204" pitchFamily="49" charset="-128"/>
              </a:rPr>
              <a:t>"images/"</a:t>
            </a:r>
            <a:r>
              <a:rPr lang="en-US" altLang="ja-JP" sz="1400" b="0">
                <a:solidFill>
                  <a:srgbClr val="000000"/>
                </a:solidFill>
                <a:effectLst/>
                <a:latin typeface="Monacakomi" panose="020B0509020204020204" pitchFamily="49" charset="-128"/>
                <a:ea typeface="Monacakomi" panose="020B0509020204020204" pitchFamily="49" charset="-128"/>
              </a:rPr>
              <a:t> + image_name;</a:t>
            </a:r>
          </a:p>
          <a:p>
            <a:r>
              <a:rPr lang="en-US" altLang="ja-JP" sz="1400" b="0">
                <a:solidFill>
                  <a:srgbClr val="000000"/>
                </a:solidFill>
                <a:effectLst/>
                <a:latin typeface="Monacakomi" panose="020B0509020204020204" pitchFamily="49" charset="-128"/>
                <a:ea typeface="Monacakomi" panose="020B0509020204020204" pitchFamily="49" charset="-128"/>
              </a:rPr>
              <a:t>    document.getElementById(</a:t>
            </a:r>
            <a:r>
              <a:rPr lang="en-US" altLang="ja-JP" sz="1400" b="0">
                <a:solidFill>
                  <a:srgbClr val="A31515"/>
                </a:solidFill>
                <a:effectLst/>
                <a:latin typeface="Monacakomi" panose="020B0509020204020204" pitchFamily="49" charset="-128"/>
                <a:ea typeface="Monacakomi" panose="020B0509020204020204" pitchFamily="49" charset="-128"/>
              </a:rPr>
              <a:t>"playBtn"</a:t>
            </a:r>
            <a:r>
              <a:rPr lang="en-US" altLang="ja-JP" sz="1400" b="0">
                <a:solidFill>
                  <a:srgbClr val="000000"/>
                </a:solidFill>
                <a:effectLst/>
                <a:latin typeface="Monacakomi" panose="020B0509020204020204" pitchFamily="49" charset="-128"/>
                <a:ea typeface="Monacakomi" panose="020B0509020204020204" pitchFamily="49" charset="-128"/>
              </a:rPr>
              <a:t>).innerHTML = </a:t>
            </a:r>
            <a:r>
              <a:rPr lang="en-US" altLang="ja-JP" sz="1400" b="0">
                <a:solidFill>
                  <a:srgbClr val="A31515"/>
                </a:solidFill>
                <a:effectLst/>
                <a:latin typeface="Monacakomi" panose="020B0509020204020204" pitchFamily="49" charset="-128"/>
                <a:ea typeface="Monacakomi" panose="020B0509020204020204" pitchFamily="49" charset="-128"/>
              </a:rPr>
              <a:t>"</a:t>
            </a:r>
            <a:r>
              <a:rPr lang="ja-JP" altLang="en-US" sz="1400" b="0">
                <a:solidFill>
                  <a:srgbClr val="A31515"/>
                </a:solidFill>
                <a:effectLst/>
                <a:latin typeface="Monacakomi" panose="020B0509020204020204" pitchFamily="49" charset="-128"/>
                <a:ea typeface="Monacakomi" panose="020B0509020204020204" pitchFamily="49" charset="-128"/>
              </a:rPr>
              <a:t>やりなおす</a:t>
            </a:r>
            <a:r>
              <a:rPr lang="en-US" altLang="ja-JP" sz="1400" b="0">
                <a:solidFill>
                  <a:srgbClr val="A31515"/>
                </a:solidFill>
                <a:effectLst/>
                <a:latin typeface="Monacakomi" panose="020B0509020204020204" pitchFamily="49" charset="-128"/>
                <a:ea typeface="Monacakomi" panose="020B0509020204020204" pitchFamily="49" charset="-128"/>
              </a:rPr>
              <a:t>"</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383838"/>
                </a:solidFill>
                <a:effectLst/>
                <a:latin typeface="Monacakomi" panose="020B0509020204020204" pitchFamily="49" charset="-128"/>
                <a:ea typeface="Monacakomi" panose="020B0509020204020204" pitchFamily="49" charset="-128"/>
              </a:rPr>
              <a:t>&lt;/</a:t>
            </a:r>
            <a:r>
              <a:rPr lang="en-US" altLang="ja-JP" sz="1400" b="0">
                <a:solidFill>
                  <a:srgbClr val="800000"/>
                </a:solidFill>
                <a:effectLst/>
                <a:latin typeface="Monacakomi" panose="020B0509020204020204" pitchFamily="49" charset="-128"/>
                <a:ea typeface="Monacakomi" panose="020B0509020204020204" pitchFamily="49" charset="-128"/>
              </a:rPr>
              <a:t>script</a:t>
            </a:r>
            <a:r>
              <a:rPr lang="en-US" altLang="ja-JP" sz="1400" b="0">
                <a:solidFill>
                  <a:srgbClr val="383838"/>
                </a:solidFill>
                <a:effectLst/>
                <a:latin typeface="Monacakomi" panose="020B0509020204020204" pitchFamily="49" charset="-128"/>
                <a:ea typeface="Monacakomi" panose="020B0509020204020204" pitchFamily="49" charset="-128"/>
              </a:rPr>
              <a:t>&gt;</a:t>
            </a:r>
            <a:endParaRPr lang="en-US" altLang="ja-JP" sz="1400" b="0">
              <a:solidFill>
                <a:srgbClr val="000000"/>
              </a:solidFill>
              <a:effectLst/>
              <a:latin typeface="Monacakomi" panose="020B0509020204020204" pitchFamily="49" charset="-128"/>
              <a:ea typeface="Monacakomi" panose="020B0509020204020204" pitchFamily="49" charset="-128"/>
            </a:endParaRPr>
          </a:p>
        </p:txBody>
      </p:sp>
      <p:cxnSp>
        <p:nvCxnSpPr>
          <p:cNvPr id="54" name="直線コネクタ 53">
            <a:extLst>
              <a:ext uri="{FF2B5EF4-FFF2-40B4-BE49-F238E27FC236}">
                <a16:creationId xmlns:a16="http://schemas.microsoft.com/office/drawing/2014/main" id="{BB0C2F51-29F6-494E-9C5A-AA580E511AE8}"/>
              </a:ext>
            </a:extLst>
          </p:cNvPr>
          <p:cNvCxnSpPr/>
          <p:nvPr/>
        </p:nvCxnSpPr>
        <p:spPr>
          <a:xfrm>
            <a:off x="0" y="3510933"/>
            <a:ext cx="6858000" cy="37549"/>
          </a:xfrm>
          <a:prstGeom prst="line">
            <a:avLst/>
          </a:prstGeom>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5364B177-53D7-4114-A650-2ECF41EEC4B4}"/>
              </a:ext>
            </a:extLst>
          </p:cNvPr>
          <p:cNvSpPr txBox="1"/>
          <p:nvPr/>
        </p:nvSpPr>
        <p:spPr>
          <a:xfrm>
            <a:off x="584335" y="166124"/>
            <a:ext cx="5727088" cy="400110"/>
          </a:xfrm>
          <a:prstGeom prst="rect">
            <a:avLst/>
          </a:prstGeom>
          <a:noFill/>
        </p:spPr>
        <p:txBody>
          <a:bodyPr wrap="square">
            <a:spAutoFit/>
          </a:bodyPr>
          <a:lstStyle/>
          <a:p>
            <a:pPr algn="ctr"/>
            <a:r>
              <a:rPr kumimoji="1" lang="ja-JP" altLang="en-US" sz="2000">
                <a:solidFill>
                  <a:schemeClr val="tx1"/>
                </a:solidFill>
                <a:latin typeface="UD デジタル 教科書体 N-B" panose="02020700000000000000" pitchFamily="17" charset="-128"/>
                <a:ea typeface="UD デジタル 教科書体 N-B" panose="02020700000000000000" pitchFamily="17" charset="-128"/>
              </a:rPr>
              <a:t>おみくじアプリを動かしてみよう</a:t>
            </a:r>
          </a:p>
        </p:txBody>
      </p:sp>
      <p:pic>
        <p:nvPicPr>
          <p:cNvPr id="75" name="図 74">
            <a:extLst>
              <a:ext uri="{FF2B5EF4-FFF2-40B4-BE49-F238E27FC236}">
                <a16:creationId xmlns:a16="http://schemas.microsoft.com/office/drawing/2014/main" id="{EB038E1D-51B6-4397-8266-0AD817AC7B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499" y="919829"/>
            <a:ext cx="2036609" cy="1841777"/>
          </a:xfrm>
          <a:prstGeom prst="rect">
            <a:avLst/>
          </a:prstGeom>
        </p:spPr>
      </p:pic>
      <p:sp>
        <p:nvSpPr>
          <p:cNvPr id="78" name="矢印: 右 11">
            <a:extLst>
              <a:ext uri="{FF2B5EF4-FFF2-40B4-BE49-F238E27FC236}">
                <a16:creationId xmlns:a16="http://schemas.microsoft.com/office/drawing/2014/main" id="{DE4FB376-2E4E-47E7-968B-4455C9D4B397}"/>
              </a:ext>
            </a:extLst>
          </p:cNvPr>
          <p:cNvSpPr/>
          <p:nvPr/>
        </p:nvSpPr>
        <p:spPr>
          <a:xfrm>
            <a:off x="2252207" y="1522256"/>
            <a:ext cx="473575" cy="5025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1" name="図 80">
            <a:extLst>
              <a:ext uri="{FF2B5EF4-FFF2-40B4-BE49-F238E27FC236}">
                <a16:creationId xmlns:a16="http://schemas.microsoft.com/office/drawing/2014/main" id="{A400C678-447D-4FCE-B6C0-5619F5206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1735" y="895223"/>
            <a:ext cx="1062036" cy="1758212"/>
          </a:xfrm>
          <a:prstGeom prst="rect">
            <a:avLst/>
          </a:prstGeom>
        </p:spPr>
      </p:pic>
      <p:sp>
        <p:nvSpPr>
          <p:cNvPr id="83" name="角丸四角形 85">
            <a:extLst>
              <a:ext uri="{FF2B5EF4-FFF2-40B4-BE49-F238E27FC236}">
                <a16:creationId xmlns:a16="http://schemas.microsoft.com/office/drawing/2014/main" id="{7E187AEB-4AB4-4305-824F-7516628C4576}"/>
              </a:ext>
            </a:extLst>
          </p:cNvPr>
          <p:cNvSpPr/>
          <p:nvPr/>
        </p:nvSpPr>
        <p:spPr>
          <a:xfrm>
            <a:off x="156498" y="4756770"/>
            <a:ext cx="6531561" cy="42612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r"/>
            <a:r>
              <a:rPr kumimoji="1" lang="ja-JP" altLang="en-US" sz="1200">
                <a:latin typeface="UD デジタル 教科書体 N-R" panose="02020400000000000000" pitchFamily="17" charset="-128"/>
                <a:ea typeface="UD デジタル 教科書体 N-R" panose="02020400000000000000" pitchFamily="17" charset="-128"/>
              </a:rPr>
              <a:t>①乱数で結果を生成する</a:t>
            </a:r>
          </a:p>
        </p:txBody>
      </p:sp>
      <p:sp>
        <p:nvSpPr>
          <p:cNvPr id="84" name="角丸四角形 86">
            <a:extLst>
              <a:ext uri="{FF2B5EF4-FFF2-40B4-BE49-F238E27FC236}">
                <a16:creationId xmlns:a16="http://schemas.microsoft.com/office/drawing/2014/main" id="{9DDA0B6B-0CF6-48A5-A27B-A54F7B014870}"/>
              </a:ext>
            </a:extLst>
          </p:cNvPr>
          <p:cNvSpPr/>
          <p:nvPr/>
        </p:nvSpPr>
        <p:spPr>
          <a:xfrm>
            <a:off x="169940" y="5204217"/>
            <a:ext cx="6531561" cy="2951423"/>
          </a:xfrm>
          <a:prstGeom prst="roundRect">
            <a:avLst>
              <a:gd name="adj" fmla="val 3471"/>
            </a:avLst>
          </a:prstGeom>
          <a:noFill/>
        </p:spPr>
        <p:style>
          <a:lnRef idx="2">
            <a:schemeClr val="accent1"/>
          </a:lnRef>
          <a:fillRef idx="1">
            <a:schemeClr val="lt1"/>
          </a:fillRef>
          <a:effectRef idx="0">
            <a:schemeClr val="accent1"/>
          </a:effectRef>
          <a:fontRef idx="minor">
            <a:schemeClr val="dk1"/>
          </a:fontRef>
        </p:style>
        <p:txBody>
          <a:bodyPr rtlCol="0" anchor="ctr"/>
          <a:lstStyle/>
          <a:p>
            <a:pPr algn="r"/>
            <a:r>
              <a:rPr kumimoji="1" lang="ja-JP" altLang="en-US" sz="1400">
                <a:latin typeface="UD デジタル 教科書体 N-R" panose="02020400000000000000" pitchFamily="17" charset="-128"/>
                <a:ea typeface="UD デジタル 教科書体 N-R" panose="02020400000000000000" pitchFamily="17" charset="-128"/>
              </a:rPr>
              <a:t>②結果に応じて</a:t>
            </a:r>
            <a:br>
              <a:rPr kumimoji="1" lang="en-US" altLang="ja-JP" sz="1400" dirty="0">
                <a:latin typeface="UD デジタル 教科書体 N-R" panose="02020400000000000000" pitchFamily="17" charset="-128"/>
                <a:ea typeface="UD デジタル 教科書体 N-R" panose="02020400000000000000" pitchFamily="17" charset="-128"/>
              </a:rPr>
            </a:br>
            <a:r>
              <a:rPr kumimoji="1" lang="ja-JP" altLang="en-US" sz="1400">
                <a:latin typeface="UD デジタル 教科書体 N-R" panose="02020400000000000000" pitchFamily="17" charset="-128"/>
                <a:ea typeface="UD デジタル 教科書体 N-R" panose="02020400000000000000" pitchFamily="17" charset="-128"/>
              </a:rPr>
              <a:t>画像を変える</a:t>
            </a:r>
            <a:endParaRPr kumimoji="1" lang="en-US" altLang="ja-JP" sz="1400" dirty="0">
              <a:latin typeface="UD デジタル 教科書体 N-R" panose="02020400000000000000" pitchFamily="17" charset="-128"/>
              <a:ea typeface="UD デジタル 教科書体 N-R" panose="02020400000000000000" pitchFamily="17" charset="-128"/>
            </a:endParaRPr>
          </a:p>
        </p:txBody>
      </p:sp>
      <p:sp>
        <p:nvSpPr>
          <p:cNvPr id="85" name="角丸四角形 87">
            <a:extLst>
              <a:ext uri="{FF2B5EF4-FFF2-40B4-BE49-F238E27FC236}">
                <a16:creationId xmlns:a16="http://schemas.microsoft.com/office/drawing/2014/main" id="{3F8055DE-739A-4ED1-BA8C-7DFE0E909BF8}"/>
              </a:ext>
            </a:extLst>
          </p:cNvPr>
          <p:cNvSpPr/>
          <p:nvPr/>
        </p:nvSpPr>
        <p:spPr>
          <a:xfrm>
            <a:off x="169600" y="8175812"/>
            <a:ext cx="6531561" cy="821236"/>
          </a:xfrm>
          <a:prstGeom prst="roundRect">
            <a:avLst>
              <a:gd name="adj" fmla="val 8257"/>
            </a:avLst>
          </a:prstGeom>
          <a:noFill/>
        </p:spPr>
        <p:style>
          <a:lnRef idx="2">
            <a:schemeClr val="accent1"/>
          </a:lnRef>
          <a:fillRef idx="1">
            <a:schemeClr val="lt1"/>
          </a:fillRef>
          <a:effectRef idx="0">
            <a:schemeClr val="accent1"/>
          </a:effectRef>
          <a:fontRef idx="minor">
            <a:schemeClr val="dk1"/>
          </a:fontRef>
        </p:style>
        <p:txBody>
          <a:bodyPr rtlCol="0" anchor="t"/>
          <a:lstStyle/>
          <a:p>
            <a:pPr algn="r"/>
            <a:r>
              <a:rPr kumimoji="1" lang="ja-JP" altLang="en-US" sz="1200">
                <a:latin typeface="UD デジタル 教科書体 N-R" panose="02020400000000000000" pitchFamily="17" charset="-128"/>
                <a:ea typeface="UD デジタル 教科書体 N-R" panose="02020400000000000000" pitchFamily="17" charset="-128"/>
              </a:rPr>
              <a:t>③結果の表示</a:t>
            </a:r>
          </a:p>
        </p:txBody>
      </p:sp>
      <p:pic>
        <p:nvPicPr>
          <p:cNvPr id="16" name="図 15" descr="写真.PNG">
            <a:extLst>
              <a:ext uri="{FF2B5EF4-FFF2-40B4-BE49-F238E27FC236}">
                <a16:creationId xmlns:a16="http://schemas.microsoft.com/office/drawing/2014/main" id="{2BCDD01C-BE5F-4D01-8F8E-0803428066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9829" y="913262"/>
            <a:ext cx="1133624" cy="1700439"/>
          </a:xfrm>
          <a:prstGeom prst="rect">
            <a:avLst/>
          </a:prstGeom>
        </p:spPr>
      </p:pic>
      <p:sp>
        <p:nvSpPr>
          <p:cNvPr id="17" name="矢印: 右 11">
            <a:extLst>
              <a:ext uri="{FF2B5EF4-FFF2-40B4-BE49-F238E27FC236}">
                <a16:creationId xmlns:a16="http://schemas.microsoft.com/office/drawing/2014/main" id="{164F8F0E-7F6C-4492-A1F6-28CECD0BB289}"/>
              </a:ext>
            </a:extLst>
          </p:cNvPr>
          <p:cNvSpPr/>
          <p:nvPr/>
        </p:nvSpPr>
        <p:spPr>
          <a:xfrm>
            <a:off x="4374107" y="1522257"/>
            <a:ext cx="473575" cy="5025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035508B7-B66F-48AC-8676-C485DF03817D}"/>
              </a:ext>
            </a:extLst>
          </p:cNvPr>
          <p:cNvSpPr/>
          <p:nvPr/>
        </p:nvSpPr>
        <p:spPr>
          <a:xfrm>
            <a:off x="268132" y="2850515"/>
            <a:ext cx="1801300" cy="4913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a:latin typeface="UD デジタル 教科書体 N-R" panose="02020400000000000000" pitchFamily="17" charset="-128"/>
                <a:ea typeface="UD デジタル 教科書体 N-R" panose="02020400000000000000" pitchFamily="17" charset="-128"/>
              </a:rPr>
              <a:t>サポートページから</a:t>
            </a:r>
            <a:br>
              <a:rPr kumimoji="1" lang="en-US" altLang="ja-JP" sz="900">
                <a:latin typeface="UD デジタル 教科書体 N-R" panose="02020400000000000000" pitchFamily="17" charset="-128"/>
                <a:ea typeface="UD デジタル 教科書体 N-R" panose="02020400000000000000" pitchFamily="17" charset="-128"/>
              </a:rPr>
            </a:br>
            <a:r>
              <a:rPr kumimoji="1" lang="ja-JP" altLang="en-US" sz="900">
                <a:latin typeface="UD デジタル 教科書体 N-R" panose="02020400000000000000" pitchFamily="17" charset="-128"/>
                <a:ea typeface="UD デジタル 教科書体 N-R" panose="02020400000000000000" pitchFamily="17" charset="-128"/>
              </a:rPr>
              <a:t>おみくじアプリの</a:t>
            </a:r>
            <a:br>
              <a:rPr kumimoji="1" lang="en-US" altLang="ja-JP" sz="900">
                <a:latin typeface="UD デジタル 教科書体 N-R" panose="02020400000000000000" pitchFamily="17" charset="-128"/>
                <a:ea typeface="UD デジタル 教科書体 N-R" panose="02020400000000000000" pitchFamily="17" charset="-128"/>
              </a:rPr>
            </a:br>
            <a:r>
              <a:rPr kumimoji="1" lang="en-US" altLang="ja-JP" sz="900">
                <a:latin typeface="UD デジタル 教科書体 N-R" panose="02020400000000000000" pitchFamily="17" charset="-128"/>
                <a:ea typeface="UD デジタル 教科書体 N-R" panose="02020400000000000000" pitchFamily="17" charset="-128"/>
              </a:rPr>
              <a:t>『</a:t>
            </a:r>
            <a:r>
              <a:rPr kumimoji="1" lang="ja-JP" altLang="en-US" sz="900">
                <a:latin typeface="UD デジタル 教科書体 N-R" panose="02020400000000000000" pitchFamily="17" charset="-128"/>
                <a:ea typeface="UD デジタル 教科書体 N-R" panose="02020400000000000000" pitchFamily="17" charset="-128"/>
              </a:rPr>
              <a:t>完成版</a:t>
            </a:r>
            <a:r>
              <a:rPr kumimoji="1" lang="en-US" altLang="ja-JP" sz="900">
                <a:latin typeface="UD デジタル 教科書体 N-R" panose="02020400000000000000" pitchFamily="17" charset="-128"/>
                <a:ea typeface="UD デジタル 教科書体 N-R" panose="02020400000000000000" pitchFamily="17" charset="-128"/>
              </a:rPr>
              <a:t>』</a:t>
            </a:r>
            <a:r>
              <a:rPr kumimoji="1" lang="ja-JP" altLang="en-US" sz="900">
                <a:latin typeface="UD デジタル 教科書体 N-R" panose="02020400000000000000" pitchFamily="17" charset="-128"/>
                <a:ea typeface="UD デジタル 教科書体 N-R" panose="02020400000000000000" pitchFamily="17" charset="-128"/>
              </a:rPr>
              <a:t>をクリック</a:t>
            </a:r>
          </a:p>
        </p:txBody>
      </p:sp>
      <p:sp>
        <p:nvSpPr>
          <p:cNvPr id="20" name="正方形/長方形 19">
            <a:extLst>
              <a:ext uri="{FF2B5EF4-FFF2-40B4-BE49-F238E27FC236}">
                <a16:creationId xmlns:a16="http://schemas.microsoft.com/office/drawing/2014/main" id="{299B2413-1EFD-4C88-A812-3CA1446C93BE}"/>
              </a:ext>
            </a:extLst>
          </p:cNvPr>
          <p:cNvSpPr/>
          <p:nvPr/>
        </p:nvSpPr>
        <p:spPr>
          <a:xfrm>
            <a:off x="2683142" y="2836524"/>
            <a:ext cx="1801300" cy="4913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900">
                <a:latin typeface="UD デジタル 教科書体 N-R" panose="02020400000000000000" pitchFamily="17" charset="-128"/>
                <a:ea typeface="UD デジタル 教科書体 N-R" panose="02020400000000000000" pitchFamily="17" charset="-128"/>
              </a:rPr>
              <a:t>Monaca</a:t>
            </a:r>
            <a:r>
              <a:rPr kumimoji="1" lang="ja-JP" altLang="en-US" sz="900">
                <a:latin typeface="UD デジタル 教科書体 N-R" panose="02020400000000000000" pitchFamily="17" charset="-128"/>
                <a:ea typeface="UD デジタル 教科書体 N-R" panose="02020400000000000000" pitchFamily="17" charset="-128"/>
              </a:rPr>
              <a:t>プロジェクトとしてインポートして</a:t>
            </a:r>
            <a:r>
              <a:rPr kumimoji="1" lang="en-US" altLang="ja-JP" sz="900">
                <a:latin typeface="UD デジタル 教科書体 N-R" panose="02020400000000000000" pitchFamily="17" charset="-128"/>
                <a:ea typeface="UD デジタル 教科書体 N-R" panose="02020400000000000000" pitchFamily="17" charset="-128"/>
              </a:rPr>
              <a:t>IDE</a:t>
            </a:r>
            <a:r>
              <a:rPr kumimoji="1" lang="ja-JP" altLang="en-US" sz="900">
                <a:latin typeface="UD デジタル 教科書体 N-R" panose="02020400000000000000" pitchFamily="17" charset="-128"/>
                <a:ea typeface="UD デジタル 教科書体 N-R" panose="02020400000000000000" pitchFamily="17" charset="-128"/>
              </a:rPr>
              <a:t>で開く</a:t>
            </a:r>
          </a:p>
        </p:txBody>
      </p:sp>
      <p:sp>
        <p:nvSpPr>
          <p:cNvPr id="21" name="正方形/長方形 20">
            <a:extLst>
              <a:ext uri="{FF2B5EF4-FFF2-40B4-BE49-F238E27FC236}">
                <a16:creationId xmlns:a16="http://schemas.microsoft.com/office/drawing/2014/main" id="{6EAB58DD-7C8F-4B11-878E-436ACBD55C7C}"/>
              </a:ext>
            </a:extLst>
          </p:cNvPr>
          <p:cNvSpPr/>
          <p:nvPr/>
        </p:nvSpPr>
        <p:spPr>
          <a:xfrm>
            <a:off x="4911850" y="2843806"/>
            <a:ext cx="1801300" cy="4913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a:latin typeface="UD デジタル 教科書体 N-R" panose="02020400000000000000" pitchFamily="17" charset="-128"/>
                <a:ea typeface="UD デジタル 教科書体 N-R" panose="02020400000000000000" pitchFamily="17" charset="-128"/>
              </a:rPr>
              <a:t>おみくじアプリとして</a:t>
            </a:r>
            <a:endParaRPr kumimoji="1" lang="en-US" altLang="ja-JP" sz="900">
              <a:latin typeface="UD デジタル 教科書体 N-R" panose="02020400000000000000" pitchFamily="17" charset="-128"/>
              <a:ea typeface="UD デジタル 教科書体 N-R" panose="02020400000000000000" pitchFamily="17" charset="-128"/>
            </a:endParaRPr>
          </a:p>
          <a:p>
            <a:pPr algn="ctr"/>
            <a:r>
              <a:rPr kumimoji="1" lang="ja-JP" altLang="en-US" sz="900">
                <a:latin typeface="UD デジタル 教科書体 N-R" panose="02020400000000000000" pitchFamily="17" charset="-128"/>
                <a:ea typeface="UD デジタル 教科書体 N-R" panose="02020400000000000000" pitchFamily="17" charset="-128"/>
              </a:rPr>
              <a:t>動作することを確認する</a:t>
            </a:r>
          </a:p>
        </p:txBody>
      </p:sp>
      <p:sp>
        <p:nvSpPr>
          <p:cNvPr id="22" name="テキスト ボックス 21">
            <a:extLst>
              <a:ext uri="{FF2B5EF4-FFF2-40B4-BE49-F238E27FC236}">
                <a16:creationId xmlns:a16="http://schemas.microsoft.com/office/drawing/2014/main" id="{BD42772B-DA52-4361-A2B9-9D503DB63DDF}"/>
              </a:ext>
            </a:extLst>
          </p:cNvPr>
          <p:cNvSpPr txBox="1"/>
          <p:nvPr/>
        </p:nvSpPr>
        <p:spPr>
          <a:xfrm>
            <a:off x="601474" y="3821989"/>
            <a:ext cx="5727088" cy="400110"/>
          </a:xfrm>
          <a:prstGeom prst="rect">
            <a:avLst/>
          </a:prstGeom>
          <a:noFill/>
        </p:spPr>
        <p:txBody>
          <a:bodyPr wrap="square">
            <a:spAutoFit/>
          </a:bodyPr>
          <a:lstStyle/>
          <a:p>
            <a:pPr algn="ctr"/>
            <a:r>
              <a:rPr kumimoji="1" lang="ja-JP" altLang="en-US" sz="2000">
                <a:solidFill>
                  <a:schemeClr val="tx1"/>
                </a:solidFill>
                <a:latin typeface="UD デジタル 教科書体 N-B" panose="02020700000000000000" pitchFamily="17" charset="-128"/>
                <a:ea typeface="UD デジタル 教科書体 N-B" panose="02020700000000000000" pitchFamily="17" charset="-128"/>
              </a:rPr>
              <a:t>プログラムを読んでみよう</a:t>
            </a:r>
          </a:p>
        </p:txBody>
      </p:sp>
    </p:spTree>
    <p:extLst>
      <p:ext uri="{BB962C8B-B14F-4D97-AF65-F5344CB8AC3E}">
        <p14:creationId xmlns:p14="http://schemas.microsoft.com/office/powerpoint/2010/main" val="220548397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3359</TotalTime>
  <Words>2936</Words>
  <Application>Microsoft Office PowerPoint</Application>
  <PresentationFormat>A4 210 x 297 mm</PresentationFormat>
  <Paragraphs>273</Paragraphs>
  <Slides>15</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15</vt:i4>
      </vt:variant>
    </vt:vector>
  </HeadingPairs>
  <TitlesOfParts>
    <vt:vector size="23" baseType="lpstr">
      <vt:lpstr>Monacakomi</vt:lpstr>
      <vt:lpstr>UD デジタル 教科書体 N-B</vt:lpstr>
      <vt:lpstr>UD デジタル 教科書体 NK-B</vt:lpstr>
      <vt:lpstr>UD デジタル 教科書体 N-R</vt:lpstr>
      <vt:lpstr>Arial</vt:lpstr>
      <vt:lpstr>Calibri</vt:lpstr>
      <vt:lpstr>Calibri Light</vt:lpstr>
      <vt:lpstr>Office テーマ</vt:lpstr>
      <vt:lpstr>アプリ プログラミングシート</vt:lpstr>
      <vt:lpstr>学習目標</vt:lpstr>
      <vt:lpstr>単元の流れ</vt:lpstr>
      <vt:lpstr>1コマ目の指導</vt:lpstr>
      <vt:lpstr>2コマ目の指導</vt:lpstr>
      <vt:lpstr>3コマ目の指導</vt:lpstr>
      <vt:lpstr>4コマ目の指導</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確認テスト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アプリ・プログラミング シート</dc:title>
  <dc:creator>Yuki Okamoto</dc:creator>
  <cp:lastModifiedBy>Yuki Okamoto</cp:lastModifiedBy>
  <cp:revision>49</cp:revision>
  <cp:lastPrinted>2021-06-12T09:37:11Z</cp:lastPrinted>
  <dcterms:created xsi:type="dcterms:W3CDTF">2021-06-10T03:42:30Z</dcterms:created>
  <dcterms:modified xsi:type="dcterms:W3CDTF">2022-04-27T05:41:09Z</dcterms:modified>
</cp:coreProperties>
</file>