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1" r:id="rId4"/>
    <p:sldId id="263" r:id="rId5"/>
    <p:sldId id="266" r:id="rId6"/>
    <p:sldId id="269" r:id="rId7"/>
    <p:sldId id="278" r:id="rId8"/>
    <p:sldId id="272" r:id="rId9"/>
    <p:sldId id="258" r:id="rId10"/>
    <p:sldId id="257" r:id="rId11"/>
    <p:sldId id="259" r:id="rId12"/>
    <p:sldId id="273" r:id="rId13"/>
    <p:sldId id="275" r:id="rId14"/>
    <p:sldId id="279" r:id="rId15"/>
    <p:sldId id="277" r:id="rId16"/>
  </p:sldIdLst>
  <p:sldSz cx="6858000" cy="9906000" type="A4"/>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0" autoAdjust="0"/>
    <p:restoredTop sz="94660"/>
  </p:normalViewPr>
  <p:slideViewPr>
    <p:cSldViewPr snapToGrid="0">
      <p:cViewPr varScale="1">
        <p:scale>
          <a:sx n="67" d="100"/>
          <a:sy n="67" d="100"/>
        </p:scale>
        <p:origin x="1138" y="45"/>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0564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544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9969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711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9589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95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338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650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45858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2774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65683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76EB8B-730E-48F8-A319-050F7B496244}" type="datetimeFigureOut">
              <a:rPr kumimoji="1" lang="ja-JP" altLang="en-US" smtClean="0"/>
              <a:t>2024/4/2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55351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114301" y="649705"/>
            <a:ext cx="6640829" cy="1212246"/>
          </a:xfrm>
        </p:spPr>
        <p:style>
          <a:lnRef idx="2">
            <a:schemeClr val="dk1"/>
          </a:lnRef>
          <a:fillRef idx="1">
            <a:schemeClr val="lt1"/>
          </a:fillRef>
          <a:effectRef idx="0">
            <a:schemeClr val="dk1"/>
          </a:effectRef>
          <a:fontRef idx="minor">
            <a:schemeClr val="dk1"/>
          </a:fontRef>
        </p:style>
        <p:txBody>
          <a:bodyPr>
            <a:normAutofit/>
          </a:bodyPr>
          <a:lstStyle/>
          <a:p>
            <a:r>
              <a:rPr lang="ja-JP" altLang="en-US" sz="4000"/>
              <a:t>アプリ</a:t>
            </a:r>
            <a:br>
              <a:rPr lang="en-US" altLang="ja-JP" sz="4000"/>
            </a:br>
            <a:r>
              <a:rPr lang="ja-JP" altLang="en-US" sz="4000"/>
              <a:t>プログラミングシート</a:t>
            </a:r>
          </a:p>
        </p:txBody>
      </p:sp>
      <p:sp>
        <p:nvSpPr>
          <p:cNvPr id="5" name="字幕 4">
            <a:extLst>
              <a:ext uri="{FF2B5EF4-FFF2-40B4-BE49-F238E27FC236}">
                <a16:creationId xmlns:a16="http://schemas.microsoft.com/office/drawing/2014/main" id="{13A46BEA-C938-4ADA-A3CF-6AE556751F17}"/>
              </a:ext>
            </a:extLst>
          </p:cNvPr>
          <p:cNvSpPr>
            <a:spLocks noGrp="1"/>
          </p:cNvSpPr>
          <p:nvPr>
            <p:ph type="subTitle" idx="1"/>
          </p:nvPr>
        </p:nvSpPr>
        <p:spPr>
          <a:xfrm>
            <a:off x="754123" y="4621774"/>
            <a:ext cx="5143500" cy="662451"/>
          </a:xfrm>
        </p:spPr>
        <p:txBody>
          <a:bodyPr>
            <a:normAutofit/>
          </a:bodyPr>
          <a:lstStyle/>
          <a:p>
            <a:r>
              <a:rPr lang="ja-JP" altLang="en-US" sz="4000" dirty="0"/>
              <a:t>おみくじ</a:t>
            </a:r>
          </a:p>
        </p:txBody>
      </p:sp>
    </p:spTree>
    <p:extLst>
      <p:ext uri="{BB962C8B-B14F-4D97-AF65-F5344CB8AC3E}">
        <p14:creationId xmlns:p14="http://schemas.microsoft.com/office/powerpoint/2010/main" val="25514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092272B1-815D-4961-913B-7F0D8F210920}"/>
              </a:ext>
            </a:extLst>
          </p:cNvPr>
          <p:cNvSpPr txBox="1"/>
          <p:nvPr/>
        </p:nvSpPr>
        <p:spPr>
          <a:xfrm>
            <a:off x="555171" y="166124"/>
            <a:ext cx="576072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おみくじアプリのフローチャート</a:t>
            </a:r>
          </a:p>
        </p:txBody>
      </p:sp>
      <p:pic>
        <p:nvPicPr>
          <p:cNvPr id="10" name="図 9">
            <a:extLst>
              <a:ext uri="{FF2B5EF4-FFF2-40B4-BE49-F238E27FC236}">
                <a16:creationId xmlns:a16="http://schemas.microsoft.com/office/drawing/2014/main" id="{5AE6BD9C-44E3-473F-B7AA-4F31525E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857249"/>
            <a:ext cx="4745492" cy="9004471"/>
          </a:xfrm>
          <a:prstGeom prst="rect">
            <a:avLst/>
          </a:prstGeom>
        </p:spPr>
      </p:pic>
    </p:spTree>
    <p:extLst>
      <p:ext uri="{BB962C8B-B14F-4D97-AF65-F5344CB8AC3E}">
        <p14:creationId xmlns:p14="http://schemas.microsoft.com/office/powerpoint/2010/main" val="22781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dirty="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8" name="図 17" descr="写真 copy.PNG">
            <a:extLst>
              <a:ext uri="{FF2B5EF4-FFF2-40B4-BE49-F238E27FC236}">
                <a16:creationId xmlns:a16="http://schemas.microsoft.com/office/drawing/2014/main" id="{853EAF78-4936-498D-B5A3-359910AC7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90" y="1510246"/>
            <a:ext cx="499567" cy="749350"/>
          </a:xfrm>
          <a:prstGeom prst="rect">
            <a:avLst/>
          </a:prstGeom>
        </p:spPr>
      </p:pic>
      <p:pic>
        <p:nvPicPr>
          <p:cNvPr id="19" name="図 18" descr="写真.PNG">
            <a:extLst>
              <a:ext uri="{FF2B5EF4-FFF2-40B4-BE49-F238E27FC236}">
                <a16:creationId xmlns:a16="http://schemas.microsoft.com/office/drawing/2014/main" id="{AB9B83AA-F5EE-45EF-9777-95F4B34EC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272" y="860776"/>
            <a:ext cx="451468" cy="677203"/>
          </a:xfrm>
          <a:prstGeom prst="rect">
            <a:avLst/>
          </a:prstGeom>
        </p:spPr>
      </p:pic>
      <p:pic>
        <p:nvPicPr>
          <p:cNvPr id="20" name="図 19" descr="写真 copy.PNG">
            <a:extLst>
              <a:ext uri="{FF2B5EF4-FFF2-40B4-BE49-F238E27FC236}">
                <a16:creationId xmlns:a16="http://schemas.microsoft.com/office/drawing/2014/main" id="{DD0D1E9D-5652-4AA3-83E4-5537BB076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92" y="1199378"/>
            <a:ext cx="1093413" cy="1640120"/>
          </a:xfrm>
          <a:prstGeom prst="rect">
            <a:avLst/>
          </a:prstGeom>
        </p:spPr>
      </p:pic>
      <p:pic>
        <p:nvPicPr>
          <p:cNvPr id="21" name="図 20">
            <a:extLst>
              <a:ext uri="{FF2B5EF4-FFF2-40B4-BE49-F238E27FC236}">
                <a16:creationId xmlns:a16="http://schemas.microsoft.com/office/drawing/2014/main" id="{C434F8B2-61B6-4768-957B-313932043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515" y="2102302"/>
            <a:ext cx="480689" cy="768480"/>
          </a:xfrm>
          <a:prstGeom prst="rect">
            <a:avLst/>
          </a:prstGeom>
        </p:spPr>
      </p:pic>
      <p:sp>
        <p:nvSpPr>
          <p:cNvPr id="22" name="右矢印 13">
            <a:extLst>
              <a:ext uri="{FF2B5EF4-FFF2-40B4-BE49-F238E27FC236}">
                <a16:creationId xmlns:a16="http://schemas.microsoft.com/office/drawing/2014/main" id="{CA38E435-D676-4C85-915A-819268FE01AB}"/>
              </a:ext>
            </a:extLst>
          </p:cNvPr>
          <p:cNvSpPr/>
          <p:nvPr/>
        </p:nvSpPr>
        <p:spPr>
          <a:xfrm rot="2700000">
            <a:off x="1523915" y="2176512"/>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右矢印 14">
            <a:extLst>
              <a:ext uri="{FF2B5EF4-FFF2-40B4-BE49-F238E27FC236}">
                <a16:creationId xmlns:a16="http://schemas.microsoft.com/office/drawing/2014/main" id="{E8366029-FBBC-49F8-AC4B-68AD05295FCA}"/>
              </a:ext>
            </a:extLst>
          </p:cNvPr>
          <p:cNvSpPr/>
          <p:nvPr/>
        </p:nvSpPr>
        <p:spPr>
          <a:xfrm rot="18900000">
            <a:off x="1548405" y="1285236"/>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右矢印 15">
            <a:extLst>
              <a:ext uri="{FF2B5EF4-FFF2-40B4-BE49-F238E27FC236}">
                <a16:creationId xmlns:a16="http://schemas.microsoft.com/office/drawing/2014/main" id="{6EA08B5E-5FEA-4B55-970F-91622D754F68}"/>
              </a:ext>
            </a:extLst>
          </p:cNvPr>
          <p:cNvSpPr/>
          <p:nvPr/>
        </p:nvSpPr>
        <p:spPr>
          <a:xfrm>
            <a:off x="1834686" y="1711520"/>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21409" y="1856049"/>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kumimoji="1" lang="ja-JP" altLang="en-US" sz="1400">
                <a:latin typeface="UD デジタル 教科書体 N-R" panose="02020400000000000000" pitchFamily="17" charset="-128"/>
                <a:ea typeface="UD デジタル 教科書体 N-R" panose="02020400000000000000" pitchFamily="17" charset="-128"/>
              </a:rPr>
              <a:t>乱数</a:t>
            </a:r>
            <a:r>
              <a:rPr kumimoji="1" lang="ja-JP" altLang="en-US" sz="1400" dirty="0">
                <a:latin typeface="UD デジタル 教科書体 N-R" panose="02020400000000000000" pitchFamily="17" charset="-128"/>
                <a:ea typeface="UD デジタル 教科書体 N-R" panose="02020400000000000000" pitchFamily="17" charset="-128"/>
              </a:rPr>
              <a:t>の範囲を</a:t>
            </a:r>
            <a:r>
              <a:rPr kumimoji="1" lang="en-US" altLang="ja-JP" sz="1400" dirty="0">
                <a:latin typeface="UD デジタル 教科書体 N-R" panose="02020400000000000000" pitchFamily="17" charset="-128"/>
                <a:ea typeface="UD デジタル 教科書体 N-R" panose="02020400000000000000" pitchFamily="17" charset="-128"/>
              </a:rPr>
              <a:t>1</a:t>
            </a:r>
            <a:r>
              <a:rPr kumimoji="1" lang="ja-JP" altLang="en-US" sz="1400" dirty="0">
                <a:latin typeface="UD デジタル 教科書体 N-R" panose="02020400000000000000" pitchFamily="17" charset="-128"/>
                <a:ea typeface="UD デジタル 教科書体 N-R" panose="02020400000000000000" pitchFamily="17" charset="-128"/>
              </a:rPr>
              <a:t>大きくする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400" dirty="0">
                <a:latin typeface="UD デジタル 教科書体 N-R" panose="02020400000000000000" pitchFamily="17" charset="-128"/>
                <a:ea typeface="UD デジタル 教科書体 N-R" panose="02020400000000000000" pitchFamily="17" charset="-128"/>
              </a:rPr>
              <a:t>乱数の結果</a:t>
            </a:r>
            <a:r>
              <a:rPr kumimoji="1" lang="ja-JP" altLang="en-US" sz="1400">
                <a:latin typeface="UD デジタル 教科書体 N-R" panose="02020400000000000000" pitchFamily="17" charset="-128"/>
                <a:ea typeface="UD デジタル 教科書体 N-R" panose="02020400000000000000" pitchFamily="17" charset="-128"/>
              </a:rPr>
              <a:t>によって</a:t>
            </a:r>
            <a:r>
              <a:rPr kumimoji="1" lang="en-US" altLang="ja-JP" sz="1400">
                <a:latin typeface="UD デジタル 教科書体 N-R" panose="02020400000000000000" pitchFamily="17" charset="-128"/>
                <a:ea typeface="UD デジタル 教科書体 N-R" panose="02020400000000000000" pitchFamily="17" charset="-128"/>
              </a:rPr>
              <a:t>『daikyo.png』</a:t>
            </a:r>
            <a:r>
              <a:rPr kumimoji="1" lang="ja-JP" altLang="en-US" sz="1400">
                <a:latin typeface="UD デジタル 教科書体 N-R" panose="02020400000000000000" pitchFamily="17" charset="-128"/>
                <a:ea typeface="UD デジタル 教科書体 N-R" panose="02020400000000000000" pitchFamily="17" charset="-128"/>
              </a:rPr>
              <a:t>が</a:t>
            </a:r>
            <a:r>
              <a:rPr kumimoji="1" lang="ja-JP" altLang="en-US" sz="1400" dirty="0">
                <a:latin typeface="UD デジタル 教科書体 N-R" panose="02020400000000000000" pitchFamily="17" charset="-128"/>
                <a:ea typeface="UD デジタル 教科書体 N-R" panose="02020400000000000000" pitchFamily="17" charset="-128"/>
              </a:rPr>
              <a:t>選ばれるようにする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217010" y="3840235"/>
            <a:ext cx="6640990" cy="5478423"/>
          </a:xfrm>
          <a:prstGeom prst="rect">
            <a:avLst/>
          </a:prstGeom>
          <a:noFill/>
        </p:spPr>
        <p:txBody>
          <a:bodyPr wrap="square" rtlCol="0">
            <a:spAutoFit/>
          </a:bodyPr>
          <a:lstStyle/>
          <a:p>
            <a:r>
              <a:rPr lang="en-US" altLang="ja-JP" sz="1400" b="0" dirty="0">
                <a:solidFill>
                  <a:srgbClr val="383838"/>
                </a:solidFill>
                <a:effectLst/>
                <a:latin typeface="Monacakomi" panose="020B0509020204020204" pitchFamily="49" charset="-128"/>
                <a:ea typeface="Monacakomi" panose="020B0509020204020204" pitchFamily="49" charset="-128"/>
              </a:rPr>
              <a:t>&lt;</a:t>
            </a:r>
            <a:r>
              <a:rPr lang="en-US" altLang="ja-JP" sz="1400" b="0" dirty="0">
                <a:solidFill>
                  <a:srgbClr val="800000"/>
                </a:solidFill>
                <a:effectLst/>
                <a:latin typeface="Monacakomi" panose="020B0509020204020204" pitchFamily="49" charset="-128"/>
                <a:ea typeface="Monacakomi" panose="020B0509020204020204" pitchFamily="49" charset="-128"/>
              </a:rPr>
              <a:t>script</a:t>
            </a:r>
            <a:r>
              <a:rPr lang="en-US" altLang="ja-JP" sz="1400" b="0" dirty="0">
                <a:solidFill>
                  <a:srgbClr val="383838"/>
                </a:solidFill>
                <a:effectLst/>
                <a:latin typeface="Monacakomi" panose="020B0509020204020204" pitchFamily="49" charset="-128"/>
                <a:ea typeface="Monacakomi" panose="020B0509020204020204" pitchFamily="49" charset="-128"/>
              </a:rPr>
              <a:t>&gt;</a:t>
            </a:r>
            <a:endParaRPr lang="en-US" altLang="ja-JP"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FF"/>
                </a:solidFill>
                <a:effectLst/>
                <a:latin typeface="Monacakomi" panose="020B0509020204020204" pitchFamily="49" charset="-128"/>
                <a:ea typeface="Monacakomi" panose="020B0509020204020204" pitchFamily="49" charset="-128"/>
              </a:rPr>
              <a:t>function</a:t>
            </a:r>
            <a:r>
              <a:rPr lang="en-US" altLang="ja-JP" sz="1400" b="0" dirty="0">
                <a:solidFill>
                  <a:srgbClr val="000000"/>
                </a:solidFill>
                <a:effectLst/>
                <a:latin typeface="Monacakomi" panose="020B0509020204020204" pitchFamily="49" charset="-128"/>
                <a:ea typeface="Monacakomi" panose="020B0509020204020204" pitchFamily="49" charset="-128"/>
              </a:rPr>
              <a:t> play() {</a:t>
            </a:r>
          </a:p>
          <a:p>
            <a:r>
              <a:rPr lang="en-US" altLang="ja-JP" sz="1400" b="0" dirty="0">
                <a:solidFill>
                  <a:srgbClr val="008000"/>
                </a:solidFill>
                <a:effectLst/>
                <a:latin typeface="Monacakomi" panose="020B0509020204020204" pitchFamily="49" charset="-128"/>
                <a:ea typeface="Monacakomi" panose="020B0509020204020204" pitchFamily="49" charset="-128"/>
              </a:rPr>
              <a:t>    // 0</a:t>
            </a:r>
            <a:r>
              <a:rPr lang="ja-JP" altLang="en-US" sz="1400" b="0" dirty="0">
                <a:solidFill>
                  <a:srgbClr val="008000"/>
                </a:solidFill>
                <a:effectLst/>
                <a:latin typeface="Monacakomi" panose="020B0509020204020204" pitchFamily="49" charset="-128"/>
                <a:ea typeface="Monacakomi" panose="020B0509020204020204" pitchFamily="49" charset="-128"/>
              </a:rPr>
              <a:t>～</a:t>
            </a:r>
            <a:r>
              <a:rPr lang="en-US" altLang="ja-JP" sz="1400" dirty="0">
                <a:solidFill>
                  <a:srgbClr val="008000"/>
                </a:solidFill>
                <a:latin typeface="Monacakomi" panose="020B0509020204020204" pitchFamily="49" charset="-128"/>
                <a:ea typeface="Monacakomi" panose="020B0509020204020204" pitchFamily="49" charset="-128"/>
              </a:rPr>
              <a:t>5</a:t>
            </a:r>
            <a:r>
              <a:rPr lang="ja-JP" altLang="en-US" sz="1400" b="0" dirty="0">
                <a:solidFill>
                  <a:srgbClr val="008000"/>
                </a:solidFill>
                <a:effectLst/>
                <a:latin typeface="Monacakomi" panose="020B0509020204020204" pitchFamily="49" charset="-128"/>
                <a:ea typeface="Monacakomi" panose="020B0509020204020204" pitchFamily="49" charset="-128"/>
              </a:rPr>
              <a:t>の範囲のランダムな値を得る</a:t>
            </a:r>
            <a:endParaRPr lang="ja-JP" altLang="en-US"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FF"/>
                </a:solidFill>
                <a:effectLst/>
                <a:latin typeface="Monacakomi" panose="020B0509020204020204" pitchFamily="49" charset="-128"/>
                <a:ea typeface="Monacakomi" panose="020B0509020204020204" pitchFamily="49" charset="-128"/>
              </a:rPr>
              <a:t>    let</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err="1">
                <a:solidFill>
                  <a:srgbClr val="000000"/>
                </a:solidFill>
                <a:effectLst/>
                <a:latin typeface="Monacakomi" panose="020B0509020204020204" pitchFamily="49" charset="-128"/>
                <a:ea typeface="Monacakomi" panose="020B0509020204020204" pitchFamily="49" charset="-128"/>
              </a:rPr>
              <a:t>Math.floor</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err="1">
                <a:solidFill>
                  <a:srgbClr val="000000"/>
                </a:solidFill>
                <a:effectLst/>
                <a:latin typeface="Monacakomi" panose="020B0509020204020204" pitchFamily="49" charset="-128"/>
                <a:ea typeface="Monacakomi" panose="020B0509020204020204" pitchFamily="49" charset="-128"/>
              </a:rPr>
              <a:t>Math.random</a:t>
            </a:r>
            <a:r>
              <a:rPr lang="en-US" altLang="ja-JP" sz="1400" b="0" dirty="0">
                <a:solidFill>
                  <a:srgbClr val="000000"/>
                </a:solidFill>
                <a:effectLst/>
                <a:latin typeface="Monacakomi" panose="020B0509020204020204" pitchFamily="49" charset="-128"/>
                <a:ea typeface="Monacakomi" panose="020B0509020204020204" pitchFamily="49" charset="-128"/>
              </a:rPr>
              <a:t>() * 6);</a:t>
            </a:r>
          </a:p>
          <a:p>
            <a:r>
              <a:rPr lang="en-US" altLang="ja-JP" sz="1400" b="0" dirty="0">
                <a:solidFill>
                  <a:srgbClr val="008000"/>
                </a:solidFill>
                <a:effectLst/>
                <a:latin typeface="Monacakomi" panose="020B0509020204020204" pitchFamily="49" charset="-128"/>
                <a:ea typeface="Monacakomi" panose="020B0509020204020204" pitchFamily="49" charset="-128"/>
              </a:rPr>
              <a:t>    // </a:t>
            </a:r>
            <a:r>
              <a:rPr lang="ja-JP" altLang="en-US" sz="1400" b="0" dirty="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FF"/>
                </a:solidFill>
                <a:effectLst/>
                <a:latin typeface="Monacakomi" panose="020B0509020204020204" pitchFamily="49" charset="-128"/>
                <a:ea typeface="Monacakomi" panose="020B0509020204020204" pitchFamily="49" charset="-128"/>
              </a:rPr>
              <a:t>    </a:t>
            </a:r>
            <a:r>
              <a:rPr lang="en-US" altLang="ja-JP" sz="1400" dirty="0">
                <a:solidFill>
                  <a:srgbClr val="0000FF"/>
                </a:solidFill>
                <a:latin typeface="Monacakomi" panose="020B0509020204020204" pitchFamily="49" charset="-128"/>
                <a:ea typeface="Monacakomi" panose="020B0509020204020204" pitchFamily="49" charset="-128"/>
              </a:rPr>
              <a:t>let</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FF"/>
                </a:solidFill>
                <a:effectLst/>
                <a:latin typeface="Monacakomi" panose="020B0509020204020204" pitchFamily="49" charset="-128"/>
                <a:ea typeface="Monacakomi" panose="020B0509020204020204" pitchFamily="49" charset="-128"/>
              </a:rPr>
              <a:t>    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0</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"daikichi.png"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1</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"chuukichi.png"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2</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"shoukichi.png"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3</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"suekichi.png"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4</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"kyou.png"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"daikyou.png"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p>
          <a:p>
            <a:r>
              <a:rPr lang="en-US" altLang="ja-JP" sz="1400" b="0" dirty="0">
                <a:solidFill>
                  <a:srgbClr val="000000"/>
                </a:solidFill>
                <a:effectLst/>
                <a:latin typeface="Monacakomi" panose="020B0509020204020204" pitchFamily="49" charset="-128"/>
                <a:ea typeface="Monacakomi" panose="020B0509020204020204" pitchFamily="49" charset="-128"/>
              </a:rPr>
              <a:t>    alert(</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ja-JP" altLang="en-US" sz="1400" b="0" dirty="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8000"/>
                </a:solidFill>
                <a:effectLst/>
                <a:latin typeface="Monacakomi" panose="020B0509020204020204" pitchFamily="49" charset="-128"/>
                <a:ea typeface="Monacakomi" panose="020B0509020204020204" pitchFamily="49" charset="-128"/>
              </a:rPr>
              <a:t>    // </a:t>
            </a:r>
            <a:r>
              <a:rPr lang="ja-JP" altLang="en-US" sz="1400" b="0" dirty="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a:solidFill>
                  <a:srgbClr val="A31515"/>
                </a:solidFill>
                <a:effectLst/>
                <a:latin typeface="Monacakomi" panose="020B0509020204020204" pitchFamily="49" charset="-128"/>
                <a:ea typeface="Monacakomi" panose="020B0509020204020204" pitchFamily="49" charset="-128"/>
              </a:rPr>
              <a:t>"omikuji"</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err="1">
                <a:solidFill>
                  <a:srgbClr val="000000"/>
                </a:solidFill>
                <a:effectLst/>
                <a:latin typeface="Monacakomi" panose="020B0509020204020204" pitchFamily="49" charset="-128"/>
                <a:ea typeface="Monacakomi" panose="020B0509020204020204" pitchFamily="49" charset="-128"/>
              </a:rPr>
              <a:t>src</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"images/"</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err="1">
                <a:solidFill>
                  <a:srgbClr val="A31515"/>
                </a:solidFill>
                <a:effectLst/>
                <a:latin typeface="Monacakomi" panose="020B0509020204020204" pitchFamily="49" charset="-128"/>
                <a:ea typeface="Monacakomi" panose="020B0509020204020204" pitchFamily="49" charset="-128"/>
              </a:rPr>
              <a:t>playBtn</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err="1">
                <a:solidFill>
                  <a:srgbClr val="000000"/>
                </a:solidFill>
                <a:effectLst/>
                <a:latin typeface="Monacakomi" panose="020B0509020204020204" pitchFamily="49" charset="-128"/>
                <a:ea typeface="Monacakomi" panose="020B0509020204020204" pitchFamily="49" charset="-128"/>
              </a:rPr>
              <a:t>innerHTML</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ja-JP" altLang="en-US" sz="1400" b="0" dirty="0">
                <a:solidFill>
                  <a:srgbClr val="A31515"/>
                </a:solidFill>
                <a:effectLst/>
                <a:latin typeface="Monacakomi" panose="020B0509020204020204" pitchFamily="49" charset="-128"/>
                <a:ea typeface="Monacakomi" panose="020B0509020204020204" pitchFamily="49" charset="-128"/>
              </a:rPr>
              <a:t>やりなおす</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383838"/>
                </a:solidFill>
                <a:effectLst/>
                <a:latin typeface="Monacakomi" panose="020B0509020204020204" pitchFamily="49" charset="-128"/>
                <a:ea typeface="Monacakomi" panose="020B0509020204020204" pitchFamily="49" charset="-128"/>
              </a:rPr>
              <a:t>&lt;/</a:t>
            </a:r>
            <a:r>
              <a:rPr lang="en-US" altLang="ja-JP" sz="1400" b="0" dirty="0">
                <a:solidFill>
                  <a:srgbClr val="800000"/>
                </a:solidFill>
                <a:effectLst/>
                <a:latin typeface="Monacakomi" panose="020B0509020204020204" pitchFamily="49" charset="-128"/>
                <a:ea typeface="Monacakomi" panose="020B0509020204020204" pitchFamily="49" charset="-128"/>
              </a:rPr>
              <a:t>script</a:t>
            </a:r>
            <a:r>
              <a:rPr lang="en-US" altLang="ja-JP" sz="1400" b="0" dirty="0">
                <a:solidFill>
                  <a:srgbClr val="383838"/>
                </a:solidFill>
                <a:effectLst/>
                <a:latin typeface="Monacakomi" panose="020B0509020204020204" pitchFamily="49" charset="-128"/>
                <a:ea typeface="Monacakomi" panose="020B0509020204020204" pitchFamily="49" charset="-128"/>
              </a:rPr>
              <a:t>&gt;</a:t>
            </a:r>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217009" y="4303868"/>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①乱数の範囲を</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としたいので</a:t>
            </a:r>
            <a:endParaRPr kumimoji="1" lang="en-US" altLang="ja-JP" sz="1200">
              <a:latin typeface="UD デジタル 教科書体 N-R" panose="02020400000000000000" pitchFamily="17" charset="-128"/>
              <a:ea typeface="UD デジタル 教科書体 N-R" panose="02020400000000000000" pitchFamily="17" charset="-128"/>
            </a:endParaRPr>
          </a:p>
          <a:p>
            <a:pPr algn="r"/>
            <a:r>
              <a:rPr kumimoji="1" lang="en-US" altLang="ja-JP" sz="1200">
                <a:latin typeface="UD デジタル 教科書体 N-R" panose="02020400000000000000" pitchFamily="17" charset="-128"/>
                <a:ea typeface="UD デジタル 教科書体 N-R" panose="02020400000000000000" pitchFamily="17" charset="-128"/>
              </a:rPr>
              <a:t> 『6』</a:t>
            </a:r>
            <a:r>
              <a:rPr kumimoji="1" lang="ja-JP" altLang="en-US" sz="1200">
                <a:latin typeface="UD デジタル 教科書体 N-R" panose="02020400000000000000" pitchFamily="17" charset="-128"/>
                <a:ea typeface="UD デジタル 教科書体 N-R" panose="02020400000000000000" pitchFamily="17" charset="-128"/>
              </a:rPr>
              <a:t>に変更</a:t>
            </a:r>
          </a:p>
        </p:txBody>
      </p:sp>
      <p:sp>
        <p:nvSpPr>
          <p:cNvPr id="77" name="角丸四角形 86">
            <a:extLst>
              <a:ext uri="{FF2B5EF4-FFF2-40B4-BE49-F238E27FC236}">
                <a16:creationId xmlns:a16="http://schemas.microsoft.com/office/drawing/2014/main" id="{AD7C2BC2-50E3-41F1-960E-244B429837F3}"/>
              </a:ext>
            </a:extLst>
          </p:cNvPr>
          <p:cNvSpPr/>
          <p:nvPr/>
        </p:nvSpPr>
        <p:spPr>
          <a:xfrm>
            <a:off x="230451" y="6877594"/>
            <a:ext cx="6531561" cy="1064623"/>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②乱数が</a:t>
            </a:r>
            <a:r>
              <a:rPr kumimoji="1" lang="en-US" altLang="ja-JP" sz="1400">
                <a:latin typeface="UD デジタル 教科書体 N-R" panose="02020400000000000000" pitchFamily="17" charset="-128"/>
                <a:ea typeface="UD デジタル 教科書体 N-R" panose="02020400000000000000" pitchFamily="17" charset="-128"/>
              </a:rPr>
              <a:t>4</a:t>
            </a:r>
            <a:r>
              <a:rPr kumimoji="1" lang="ja-JP" altLang="en-US" sz="1400">
                <a:latin typeface="UD デジタル 教科書体 N-R" panose="02020400000000000000" pitchFamily="17" charset="-128"/>
                <a:ea typeface="UD デジタル 教科書体 N-R" panose="02020400000000000000" pitchFamily="17" charset="-128"/>
              </a:rPr>
              <a:t>なら凶</a:t>
            </a:r>
            <a:endParaRPr kumimoji="1" lang="en-US" altLang="ja-JP" sz="1400">
              <a:latin typeface="UD デジタル 教科書体 N-R" panose="02020400000000000000" pitchFamily="17" charset="-128"/>
              <a:ea typeface="UD デジタル 教科書体 N-R" panose="02020400000000000000" pitchFamily="17" charset="-128"/>
            </a:endParaRPr>
          </a:p>
          <a:p>
            <a:pPr algn="r"/>
            <a:r>
              <a:rPr kumimoji="1" lang="ja-JP" altLang="en-US" sz="1400">
                <a:latin typeface="UD デジタル 教科書体 N-R" panose="02020400000000000000" pitchFamily="17" charset="-128"/>
                <a:ea typeface="UD デジタル 教科書体 N-R" panose="02020400000000000000" pitchFamily="17" charset="-128"/>
              </a:rPr>
              <a:t>それ以上なら大凶に変更</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0083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80A294E5-70DB-428A-AE6B-E2209B3CE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00" y="1207293"/>
            <a:ext cx="5230800" cy="8434387"/>
          </a:xfrm>
          <a:prstGeom prst="rect">
            <a:avLst/>
          </a:prstGeom>
        </p:spPr>
      </p:pic>
    </p:spTree>
    <p:extLst>
      <p:ext uri="{BB962C8B-B14F-4D97-AF65-F5344CB8AC3E}">
        <p14:creationId xmlns:p14="http://schemas.microsoft.com/office/powerpoint/2010/main" val="393899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カスタマイズ② おみくじを</a:t>
            </a:r>
            <a:r>
              <a:rPr kumimoji="1" lang="en-US" altLang="ja-JP" dirty="0">
                <a:latin typeface="UD デジタル 教科書体 N-B" panose="02020700000000000000" pitchFamily="17" charset="-128"/>
                <a:ea typeface="UD デジタル 教科書体 N-B" panose="02020700000000000000" pitchFamily="17" charset="-128"/>
              </a:rPr>
              <a:t>100</a:t>
            </a:r>
            <a:r>
              <a:rPr kumimoji="1" lang="ja-JP" altLang="en-US" dirty="0">
                <a:latin typeface="UD デジタル 教科書体 N-B" panose="02020700000000000000" pitchFamily="17" charset="-128"/>
                <a:ea typeface="UD デジタル 教科書体 N-B" panose="02020700000000000000" pitchFamily="17" charset="-128"/>
              </a:rPr>
              <a:t>回ひいてみよう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715192" y="950248"/>
            <a:ext cx="278018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大凶がでるまでボタンを押すのは大変なので、繰り返しの構文を利用して沢山のおみくじをひいてみましょう。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93640" y="3840235"/>
            <a:ext cx="6574687" cy="938719"/>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 alert("</a:t>
            </a:r>
            <a:r>
              <a:rPr lang="ja-JP" altLang="en-US" sz="1100" dirty="0">
                <a:solidFill>
                  <a:srgbClr val="000000"/>
                </a:solidFill>
                <a:latin typeface="Monacakomi" panose="020B0509020204020204" pitchFamily="49" charset="-128"/>
                <a:ea typeface="Monacakomi" panose="020B0509020204020204" pitchFamily="49" charset="-128"/>
              </a:rPr>
              <a:t>おみくじが出ました！さて結果は？</a:t>
            </a:r>
            <a:r>
              <a:rPr lang="en-US" altLang="ja-JP" sz="1100" dirty="0">
                <a:solidFill>
                  <a:srgbClr val="000000"/>
                </a:solidFill>
                <a:latin typeface="Monacakomi" panose="020B0509020204020204" pitchFamily="49" charset="-128"/>
                <a:ea typeface="Monacakomi" panose="020B0509020204020204" pitchFamily="49" charset="-128"/>
              </a:rPr>
              <a:t>");</a:t>
            </a:r>
          </a:p>
          <a:p>
            <a:r>
              <a:rPr lang="en-US" altLang="ja-JP" sz="1100" dirty="0">
                <a:solidFill>
                  <a:srgbClr val="000000"/>
                </a:solidFill>
                <a:latin typeface="Monacakomi" panose="020B0509020204020204" pitchFamily="49" charset="-128"/>
                <a:ea typeface="Monacakomi" panose="020B0509020204020204" pitchFamily="49" charset="-128"/>
              </a:rPr>
              <a:t>// </a:t>
            </a:r>
            <a:r>
              <a:rPr lang="ja-JP" altLang="en-US" sz="1100" dirty="0">
                <a:solidFill>
                  <a:srgbClr val="000000"/>
                </a:solidFill>
                <a:latin typeface="Monacakomi" panose="020B0509020204020204" pitchFamily="49" charset="-128"/>
                <a:ea typeface="Monacakomi" panose="020B0509020204020204" pitchFamily="49" charset="-128"/>
              </a:rPr>
              <a:t>画像と文字列の差し替え</a:t>
            </a:r>
          </a:p>
          <a:p>
            <a:r>
              <a:rPr lang="en-US" altLang="ja-JP" sz="1100" dirty="0">
                <a:solidFill>
                  <a:srgbClr val="000000"/>
                </a:solidFill>
                <a:latin typeface="Monacakomi" panose="020B0509020204020204" pitchFamily="49" charset="-128"/>
                <a:ea typeface="Monacakomi" panose="020B0509020204020204" pitchFamily="49" charset="-128"/>
              </a:rPr>
              <a:t>// </a:t>
            </a:r>
            <a:r>
              <a:rPr lang="en-US" altLang="ja-JP" sz="1100" dirty="0" err="1">
                <a:solidFill>
                  <a:srgbClr val="000000"/>
                </a:solidFill>
                <a:latin typeface="Monacakomi" panose="020B0509020204020204" pitchFamily="49" charset="-128"/>
                <a:ea typeface="Monacakomi" panose="020B0509020204020204" pitchFamily="49" charset="-128"/>
              </a:rPr>
              <a:t>document.getElementById</a:t>
            </a:r>
            <a:r>
              <a:rPr lang="en-US" altLang="ja-JP" sz="1100" dirty="0">
                <a:solidFill>
                  <a:srgbClr val="000000"/>
                </a:solidFill>
                <a:latin typeface="Monacakomi" panose="020B0509020204020204" pitchFamily="49" charset="-128"/>
                <a:ea typeface="Monacakomi" panose="020B0509020204020204" pitchFamily="49" charset="-128"/>
              </a:rPr>
              <a:t>("omikuji").</a:t>
            </a:r>
            <a:r>
              <a:rPr lang="en-US" altLang="ja-JP" sz="1100" dirty="0" err="1">
                <a:solidFill>
                  <a:srgbClr val="000000"/>
                </a:solidFill>
                <a:latin typeface="Monacakomi" panose="020B0509020204020204" pitchFamily="49" charset="-128"/>
                <a:ea typeface="Monacakomi" panose="020B0509020204020204" pitchFamily="49" charset="-128"/>
              </a:rPr>
              <a:t>src</a:t>
            </a:r>
            <a:r>
              <a:rPr lang="en-US" altLang="ja-JP" sz="1100" dirty="0">
                <a:solidFill>
                  <a:srgbClr val="000000"/>
                </a:solidFill>
                <a:latin typeface="Monacakomi" panose="020B0509020204020204" pitchFamily="49" charset="-128"/>
                <a:ea typeface="Monacakomi" panose="020B0509020204020204" pitchFamily="49" charset="-128"/>
              </a:rPr>
              <a:t> = "images/" + </a:t>
            </a:r>
            <a:r>
              <a:rPr lang="en-US" altLang="ja-JP" sz="1100" dirty="0" err="1">
                <a:solidFill>
                  <a:srgbClr val="000000"/>
                </a:solidFill>
                <a:latin typeface="Monacakomi" panose="020B0509020204020204" pitchFamily="49" charset="-128"/>
                <a:ea typeface="Monacakomi" panose="020B0509020204020204" pitchFamily="49" charset="-128"/>
              </a:rPr>
              <a:t>image_name</a:t>
            </a:r>
            <a:r>
              <a:rPr lang="en-US" altLang="ja-JP" sz="1100" dirty="0">
                <a:solidFill>
                  <a:srgbClr val="000000"/>
                </a:solidFill>
                <a:latin typeface="Monacakomi" panose="020B0509020204020204" pitchFamily="49" charset="-128"/>
                <a:ea typeface="Monacakomi" panose="020B0509020204020204" pitchFamily="49" charset="-128"/>
              </a:rPr>
              <a:t>;</a:t>
            </a:r>
          </a:p>
          <a:p>
            <a:r>
              <a:rPr lang="en-US" altLang="ja-JP" sz="1100" dirty="0">
                <a:solidFill>
                  <a:srgbClr val="000000"/>
                </a:solidFill>
                <a:latin typeface="Monacakomi" panose="020B0509020204020204" pitchFamily="49" charset="-128"/>
                <a:ea typeface="Monacakomi" panose="020B0509020204020204" pitchFamily="49" charset="-128"/>
              </a:rPr>
              <a:t>// </a:t>
            </a:r>
            <a:r>
              <a:rPr lang="en-US" altLang="ja-JP" sz="1100" dirty="0" err="1">
                <a:solidFill>
                  <a:srgbClr val="000000"/>
                </a:solidFill>
                <a:latin typeface="Monacakomi" panose="020B0509020204020204" pitchFamily="49" charset="-128"/>
                <a:ea typeface="Monacakomi" panose="020B0509020204020204" pitchFamily="49" charset="-128"/>
              </a:rPr>
              <a:t>document.getElementById</a:t>
            </a:r>
            <a:r>
              <a:rPr lang="en-US" altLang="ja-JP" sz="1100" dirty="0">
                <a:solidFill>
                  <a:srgbClr val="000000"/>
                </a:solidFill>
                <a:latin typeface="Monacakomi" panose="020B0509020204020204" pitchFamily="49" charset="-128"/>
                <a:ea typeface="Monacakomi" panose="020B0509020204020204" pitchFamily="49" charset="-128"/>
              </a:rPr>
              <a:t>("</a:t>
            </a:r>
            <a:r>
              <a:rPr lang="en-US" altLang="ja-JP" sz="1100" dirty="0" err="1">
                <a:solidFill>
                  <a:srgbClr val="000000"/>
                </a:solidFill>
                <a:latin typeface="Monacakomi" panose="020B0509020204020204" pitchFamily="49" charset="-128"/>
                <a:ea typeface="Monacakomi" panose="020B0509020204020204" pitchFamily="49" charset="-128"/>
              </a:rPr>
              <a:t>playBtn</a:t>
            </a:r>
            <a:r>
              <a:rPr lang="en-US" altLang="ja-JP" sz="1100" dirty="0">
                <a:solidFill>
                  <a:srgbClr val="000000"/>
                </a:solidFill>
                <a:latin typeface="Monacakomi" panose="020B0509020204020204" pitchFamily="49" charset="-128"/>
                <a:ea typeface="Monacakomi" panose="020B0509020204020204" pitchFamily="49" charset="-128"/>
              </a:rPr>
              <a:t>").</a:t>
            </a:r>
            <a:r>
              <a:rPr lang="en-US" altLang="ja-JP" sz="1100" dirty="0" err="1">
                <a:solidFill>
                  <a:srgbClr val="000000"/>
                </a:solidFill>
                <a:latin typeface="Monacakomi" panose="020B0509020204020204" pitchFamily="49" charset="-128"/>
                <a:ea typeface="Monacakomi" panose="020B0509020204020204" pitchFamily="49" charset="-128"/>
              </a:rPr>
              <a:t>innerHTML</a:t>
            </a:r>
            <a:r>
              <a:rPr lang="en-US" altLang="ja-JP" sz="1100" dirty="0">
                <a:solidFill>
                  <a:srgbClr val="000000"/>
                </a:solidFill>
                <a:latin typeface="Monacakomi" panose="020B0509020204020204" pitchFamily="49" charset="-128"/>
                <a:ea typeface="Monacakomi" panose="020B0509020204020204" pitchFamily="49" charset="-128"/>
              </a:rPr>
              <a:t> = "</a:t>
            </a:r>
            <a:r>
              <a:rPr lang="ja-JP" altLang="en-US" sz="1100" dirty="0">
                <a:solidFill>
                  <a:srgbClr val="000000"/>
                </a:solidFill>
                <a:latin typeface="Monacakomi" panose="020B0509020204020204" pitchFamily="49" charset="-128"/>
                <a:ea typeface="Monacakomi" panose="020B0509020204020204" pitchFamily="49" charset="-128"/>
              </a:rPr>
              <a:t>やりなおす</a:t>
            </a:r>
            <a:r>
              <a:rPr lang="en-US" altLang="ja-JP" sz="1100" dirty="0">
                <a:solidFill>
                  <a:srgbClr val="000000"/>
                </a:solidFill>
                <a:latin typeface="Monacakomi" panose="020B0509020204020204" pitchFamily="49" charset="-128"/>
                <a:ea typeface="Monacakomi" panose="020B0509020204020204" pitchFamily="49" charset="-128"/>
              </a:rPr>
              <a:t>";</a:t>
            </a:r>
          </a:p>
          <a:p>
            <a:r>
              <a:rPr lang="en-US" altLang="ja-JP" sz="1100" dirty="0">
                <a:solidFill>
                  <a:srgbClr val="000000"/>
                </a:solidFill>
                <a:latin typeface="Monacakomi" panose="020B0509020204020204" pitchFamily="49" charset="-128"/>
                <a:ea typeface="Monacakomi" panose="020B0509020204020204" pitchFamily="49" charset="-128"/>
              </a:rPr>
              <a:t>   </a:t>
            </a:r>
            <a:r>
              <a:rPr lang="en-US" altLang="ja-JP" sz="1100" dirty="0" err="1">
                <a:solidFill>
                  <a:srgbClr val="000000"/>
                </a:solidFill>
                <a:latin typeface="Monacakomi" panose="020B0509020204020204" pitchFamily="49" charset="-128"/>
                <a:ea typeface="Monacakomi" panose="020B0509020204020204" pitchFamily="49" charset="-128"/>
              </a:rPr>
              <a:t>document.getElementById</a:t>
            </a:r>
            <a:r>
              <a:rPr lang="en-US" altLang="ja-JP" sz="1100" dirty="0">
                <a:solidFill>
                  <a:srgbClr val="000000"/>
                </a:solidFill>
                <a:latin typeface="Monacakomi" panose="020B0509020204020204" pitchFamily="49" charset="-128"/>
                <a:ea typeface="Monacakomi" panose="020B0509020204020204" pitchFamily="49" charset="-128"/>
              </a:rPr>
              <a:t>("result").</a:t>
            </a:r>
            <a:r>
              <a:rPr lang="en-US" altLang="ja-JP" sz="1100" dirty="0" err="1">
                <a:solidFill>
                  <a:srgbClr val="000000"/>
                </a:solidFill>
                <a:latin typeface="Monacakomi" panose="020B0509020204020204" pitchFamily="49" charset="-128"/>
                <a:ea typeface="Monacakomi" panose="020B0509020204020204" pitchFamily="49" charset="-128"/>
              </a:rPr>
              <a:t>innerHTML</a:t>
            </a:r>
            <a:r>
              <a:rPr lang="en-US" altLang="ja-JP" sz="1100" dirty="0">
                <a:solidFill>
                  <a:srgbClr val="000000"/>
                </a:solidFill>
                <a:latin typeface="Monacakomi" panose="020B0509020204020204" pitchFamily="49" charset="-128"/>
                <a:ea typeface="Monacakomi" panose="020B0509020204020204" pitchFamily="49" charset="-128"/>
              </a:rPr>
              <a:t> += "&lt;</a:t>
            </a:r>
            <a:r>
              <a:rPr lang="en-US" altLang="ja-JP" sz="1100" dirty="0" err="1">
                <a:solidFill>
                  <a:srgbClr val="000000"/>
                </a:solidFill>
                <a:latin typeface="Monacakomi" panose="020B0509020204020204" pitchFamily="49" charset="-128"/>
                <a:ea typeface="Monacakomi" panose="020B0509020204020204" pitchFamily="49" charset="-128"/>
              </a:rPr>
              <a:t>img</a:t>
            </a:r>
            <a:r>
              <a:rPr lang="en-US" altLang="ja-JP" sz="1100" dirty="0">
                <a:solidFill>
                  <a:srgbClr val="000000"/>
                </a:solidFill>
                <a:latin typeface="Monacakomi" panose="020B0509020204020204" pitchFamily="49" charset="-128"/>
                <a:ea typeface="Monacakomi" panose="020B0509020204020204" pitchFamily="49" charset="-128"/>
              </a:rPr>
              <a:t> </a:t>
            </a:r>
            <a:r>
              <a:rPr lang="en-US" altLang="ja-JP" sz="1100" dirty="0" err="1">
                <a:solidFill>
                  <a:srgbClr val="000000"/>
                </a:solidFill>
                <a:latin typeface="Monacakomi" panose="020B0509020204020204" pitchFamily="49" charset="-128"/>
                <a:ea typeface="Monacakomi" panose="020B0509020204020204" pitchFamily="49" charset="-128"/>
              </a:rPr>
              <a:t>src</a:t>
            </a:r>
            <a:r>
              <a:rPr lang="en-US" altLang="ja-JP" sz="1100" dirty="0">
                <a:solidFill>
                  <a:srgbClr val="000000"/>
                </a:solidFill>
                <a:latin typeface="Monacakomi" panose="020B0509020204020204" pitchFamily="49" charset="-128"/>
                <a:ea typeface="Monacakomi" panose="020B0509020204020204" pitchFamily="49" charset="-128"/>
              </a:rPr>
              <a:t>='images/" + </a:t>
            </a:r>
            <a:r>
              <a:rPr lang="en-US" altLang="ja-JP" sz="1100" dirty="0" err="1">
                <a:solidFill>
                  <a:srgbClr val="000000"/>
                </a:solidFill>
                <a:latin typeface="Monacakomi" panose="020B0509020204020204" pitchFamily="49" charset="-128"/>
                <a:ea typeface="Monacakomi" panose="020B0509020204020204" pitchFamily="49" charset="-128"/>
              </a:rPr>
              <a:t>image_name</a:t>
            </a:r>
            <a:r>
              <a:rPr lang="en-US" altLang="ja-JP" sz="1100" dirty="0">
                <a:solidFill>
                  <a:srgbClr val="000000"/>
                </a:solidFill>
                <a:latin typeface="Monacakomi" panose="020B0509020204020204" pitchFamily="49" charset="-128"/>
                <a:ea typeface="Monacakomi" panose="020B0509020204020204" pitchFamily="49" charset="-128"/>
              </a:rPr>
              <a:t> + "'&gt;";</a:t>
            </a:r>
          </a:p>
        </p:txBody>
      </p:sp>
      <p:sp>
        <p:nvSpPr>
          <p:cNvPr id="76" name="角丸四角形 85">
            <a:extLst>
              <a:ext uri="{FF2B5EF4-FFF2-40B4-BE49-F238E27FC236}">
                <a16:creationId xmlns:a16="http://schemas.microsoft.com/office/drawing/2014/main" id="{56F4C862-744F-44B0-940E-18040BDC503C}"/>
              </a:ext>
            </a:extLst>
          </p:cNvPr>
          <p:cNvSpPr/>
          <p:nvPr/>
        </p:nvSpPr>
        <p:spPr>
          <a:xfrm>
            <a:off x="109429" y="3637770"/>
            <a:ext cx="6654931" cy="9069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①一部のプログラムをコメントアウト</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play</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4" name="図 3" descr="カレンダー&#10;&#10;自動的に生成された説明">
            <a:extLst>
              <a:ext uri="{FF2B5EF4-FFF2-40B4-BE49-F238E27FC236}">
                <a16:creationId xmlns:a16="http://schemas.microsoft.com/office/drawing/2014/main" id="{DC59925D-CA17-CE6E-FC15-B165F785F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364" y="956118"/>
            <a:ext cx="845446" cy="1636347"/>
          </a:xfrm>
          <a:prstGeom prst="rect">
            <a:avLst/>
          </a:prstGeom>
        </p:spPr>
      </p:pic>
      <p:pic>
        <p:nvPicPr>
          <p:cNvPr id="5" name="図 4">
            <a:extLst>
              <a:ext uri="{FF2B5EF4-FFF2-40B4-BE49-F238E27FC236}">
                <a16:creationId xmlns:a16="http://schemas.microsoft.com/office/drawing/2014/main" id="{4569AC8B-5E63-5391-C5E9-EB4AAD091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20" y="956118"/>
            <a:ext cx="1062036" cy="1758212"/>
          </a:xfrm>
          <a:prstGeom prst="rect">
            <a:avLst/>
          </a:prstGeom>
        </p:spPr>
      </p:pic>
      <p:sp>
        <p:nvSpPr>
          <p:cNvPr id="6" name="右矢印 13">
            <a:extLst>
              <a:ext uri="{FF2B5EF4-FFF2-40B4-BE49-F238E27FC236}">
                <a16:creationId xmlns:a16="http://schemas.microsoft.com/office/drawing/2014/main" id="{1A85DEFE-58A0-E430-7798-917900199A9D}"/>
              </a:ext>
            </a:extLst>
          </p:cNvPr>
          <p:cNvSpPr/>
          <p:nvPr/>
        </p:nvSpPr>
        <p:spPr>
          <a:xfrm>
            <a:off x="1608672" y="1625953"/>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角丸四角形 85">
            <a:extLst>
              <a:ext uri="{FF2B5EF4-FFF2-40B4-BE49-F238E27FC236}">
                <a16:creationId xmlns:a16="http://schemas.microsoft.com/office/drawing/2014/main" id="{7900F095-A675-A697-4AD0-AD1763390C62}"/>
              </a:ext>
            </a:extLst>
          </p:cNvPr>
          <p:cNvSpPr/>
          <p:nvPr/>
        </p:nvSpPr>
        <p:spPr>
          <a:xfrm>
            <a:off x="116745" y="4550640"/>
            <a:ext cx="6647615" cy="57425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②ボタンの下にある結果を表示するための領域に、画像を追記する形で表示</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6F1BE06B-5312-E84A-3F3F-7E9B1049D852}"/>
              </a:ext>
            </a:extLst>
          </p:cNvPr>
          <p:cNvSpPr txBox="1"/>
          <p:nvPr/>
        </p:nvSpPr>
        <p:spPr>
          <a:xfrm>
            <a:off x="578695" y="5398159"/>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en-US" altLang="ja-JP" sz="2000" dirty="0" err="1">
                <a:latin typeface="UD デジタル 教科書体 N-B" panose="02020700000000000000" pitchFamily="17" charset="-128"/>
                <a:ea typeface="UD デジタル 教科書体 N-B" panose="02020700000000000000" pitchFamily="17" charset="-128"/>
              </a:rPr>
              <a:t>gacha</a:t>
            </a:r>
            <a:r>
              <a:rPr kumimoji="1" lang="ja-JP" altLang="en-US" sz="2000" dirty="0">
                <a:latin typeface="UD デジタル 教科書体 N-B" panose="02020700000000000000" pitchFamily="17" charset="-128"/>
                <a:ea typeface="UD デジタル 教科書体 N-B" panose="02020700000000000000" pitchFamily="17" charset="-128"/>
              </a:rPr>
              <a:t>関数の追加</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FA36ADF1-8502-3DB9-D2DC-60460E829D22}"/>
              </a:ext>
            </a:extLst>
          </p:cNvPr>
          <p:cNvSpPr txBox="1"/>
          <p:nvPr/>
        </p:nvSpPr>
        <p:spPr>
          <a:xfrm>
            <a:off x="170535" y="6220527"/>
            <a:ext cx="6423980" cy="938719"/>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function </a:t>
            </a:r>
            <a:r>
              <a:rPr lang="en-US" altLang="ja-JP" sz="1100" dirty="0" err="1">
                <a:solidFill>
                  <a:srgbClr val="000000"/>
                </a:solidFill>
                <a:latin typeface="Monacakomi" panose="020B0509020204020204" pitchFamily="49" charset="-128"/>
                <a:ea typeface="Monacakomi" panose="020B0509020204020204" pitchFamily="49" charset="-128"/>
              </a:rPr>
              <a:t>gacha</a:t>
            </a:r>
            <a:r>
              <a:rPr lang="en-US" altLang="ja-JP" sz="1100" dirty="0">
                <a:solidFill>
                  <a:srgbClr val="000000"/>
                </a:solidFill>
                <a:latin typeface="Monacakomi" panose="020B0509020204020204" pitchFamily="49" charset="-128"/>
                <a:ea typeface="Monacakomi" panose="020B0509020204020204" pitchFamily="49" charset="-128"/>
              </a:rPr>
              <a:t>(loop){</a:t>
            </a:r>
          </a:p>
          <a:p>
            <a:r>
              <a:rPr lang="ja-JP" altLang="en-US" sz="1100" dirty="0">
                <a:solidFill>
                  <a:srgbClr val="000000"/>
                </a:solidFill>
                <a:latin typeface="Monacakomi" panose="020B0509020204020204" pitchFamily="49" charset="-128"/>
                <a:ea typeface="Monacakomi" panose="020B0509020204020204" pitchFamily="49" charset="-128"/>
              </a:rPr>
              <a:t>    </a:t>
            </a:r>
            <a:r>
              <a:rPr lang="en-US" altLang="ja-JP" sz="1100" dirty="0">
                <a:solidFill>
                  <a:srgbClr val="000000"/>
                </a:solidFill>
                <a:latin typeface="Monacakomi" panose="020B0509020204020204" pitchFamily="49" charset="-128"/>
                <a:ea typeface="Monacakomi" panose="020B0509020204020204" pitchFamily="49" charset="-128"/>
              </a:rPr>
              <a:t>for(</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 0; </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&lt; loop; </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a:t>
            </a:r>
          </a:p>
          <a:p>
            <a:r>
              <a:rPr lang="en-US" altLang="ja-JP" sz="1100" dirty="0">
                <a:solidFill>
                  <a:srgbClr val="000000"/>
                </a:solidFill>
                <a:latin typeface="Monacakomi" panose="020B0509020204020204" pitchFamily="49" charset="-128"/>
                <a:ea typeface="Monacakomi" panose="020B0509020204020204" pitchFamily="49" charset="-128"/>
              </a:rPr>
              <a:t>        play();</a:t>
            </a:r>
          </a:p>
          <a:p>
            <a:r>
              <a:rPr lang="en-US" altLang="ja-JP" sz="1100" dirty="0">
                <a:solidFill>
                  <a:srgbClr val="000000"/>
                </a:solidFill>
                <a:latin typeface="Monacakomi" panose="020B0509020204020204" pitchFamily="49" charset="-128"/>
                <a:ea typeface="Monacakomi" panose="020B0509020204020204" pitchFamily="49" charset="-128"/>
              </a:rPr>
              <a:t>    }</a:t>
            </a:r>
          </a:p>
          <a:p>
            <a:r>
              <a:rPr lang="en-US" altLang="ja-JP" sz="1100" dirty="0">
                <a:solidFill>
                  <a:srgbClr val="000000"/>
                </a:solidFill>
                <a:latin typeface="Monacakomi" panose="020B0509020204020204" pitchFamily="49" charset="-128"/>
                <a:ea typeface="Monacakomi" panose="020B0509020204020204" pitchFamily="49" charset="-128"/>
              </a:rPr>
              <a:t>}</a:t>
            </a:r>
          </a:p>
        </p:txBody>
      </p:sp>
      <p:sp>
        <p:nvSpPr>
          <p:cNvPr id="10" name="テキスト ボックス 9">
            <a:extLst>
              <a:ext uri="{FF2B5EF4-FFF2-40B4-BE49-F238E27FC236}">
                <a16:creationId xmlns:a16="http://schemas.microsoft.com/office/drawing/2014/main" id="{8CC030D8-5ED7-7842-BF71-C3A545B8E6CA}"/>
              </a:ext>
            </a:extLst>
          </p:cNvPr>
          <p:cNvSpPr txBox="1"/>
          <p:nvPr/>
        </p:nvSpPr>
        <p:spPr>
          <a:xfrm>
            <a:off x="578695" y="7438201"/>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(HTML</a:t>
            </a:r>
            <a:r>
              <a:rPr kumimoji="1" lang="ja-JP" altLang="en-US" sz="2000" dirty="0">
                <a:latin typeface="UD デジタル 教科書体 N-B" panose="02020700000000000000" pitchFamily="17" charset="-128"/>
                <a:ea typeface="UD デジタル 教科書体 N-B" panose="02020700000000000000" pitchFamily="17" charset="-128"/>
              </a:rPr>
              <a:t>側のボタンの変更</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a:extLst>
              <a:ext uri="{FF2B5EF4-FFF2-40B4-BE49-F238E27FC236}">
                <a16:creationId xmlns:a16="http://schemas.microsoft.com/office/drawing/2014/main" id="{3BDCC54A-02A1-DA0B-D79C-9F8733D519CF}"/>
              </a:ext>
            </a:extLst>
          </p:cNvPr>
          <p:cNvSpPr txBox="1"/>
          <p:nvPr/>
        </p:nvSpPr>
        <p:spPr>
          <a:xfrm>
            <a:off x="195298" y="8405824"/>
            <a:ext cx="6423980" cy="261610"/>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&lt;button id="</a:t>
            </a:r>
            <a:r>
              <a:rPr lang="en-US" altLang="ja-JP" sz="1100" dirty="0" err="1">
                <a:solidFill>
                  <a:srgbClr val="000000"/>
                </a:solidFill>
                <a:latin typeface="Monacakomi" panose="020B0509020204020204" pitchFamily="49" charset="-128"/>
                <a:ea typeface="Monacakomi" panose="020B0509020204020204" pitchFamily="49" charset="-128"/>
              </a:rPr>
              <a:t>playBtn</a:t>
            </a:r>
            <a:r>
              <a:rPr lang="en-US" altLang="ja-JP" sz="1100" dirty="0">
                <a:solidFill>
                  <a:srgbClr val="000000"/>
                </a:solidFill>
                <a:latin typeface="Monacakomi" panose="020B0509020204020204" pitchFamily="49" charset="-128"/>
                <a:ea typeface="Monacakomi" panose="020B0509020204020204" pitchFamily="49" charset="-128"/>
              </a:rPr>
              <a:t>" onclick="</a:t>
            </a:r>
            <a:r>
              <a:rPr lang="en-US" altLang="ja-JP" sz="1100" dirty="0" err="1">
                <a:solidFill>
                  <a:srgbClr val="000000"/>
                </a:solidFill>
                <a:latin typeface="Monacakomi" panose="020B0509020204020204" pitchFamily="49" charset="-128"/>
                <a:ea typeface="Monacakomi" panose="020B0509020204020204" pitchFamily="49" charset="-128"/>
              </a:rPr>
              <a:t>gacha</a:t>
            </a:r>
            <a:r>
              <a:rPr lang="en-US" altLang="ja-JP" sz="1100" dirty="0">
                <a:solidFill>
                  <a:srgbClr val="000000"/>
                </a:solidFill>
                <a:latin typeface="Monacakomi" panose="020B0509020204020204" pitchFamily="49" charset="-128"/>
                <a:ea typeface="Monacakomi" panose="020B0509020204020204" pitchFamily="49" charset="-128"/>
              </a:rPr>
              <a:t>(100)"&gt;100</a:t>
            </a:r>
            <a:r>
              <a:rPr lang="ja-JP" altLang="en-US" sz="1100" dirty="0">
                <a:solidFill>
                  <a:srgbClr val="000000"/>
                </a:solidFill>
                <a:latin typeface="Monacakomi" panose="020B0509020204020204" pitchFamily="49" charset="-128"/>
                <a:ea typeface="Monacakomi" panose="020B0509020204020204" pitchFamily="49" charset="-128"/>
              </a:rPr>
              <a:t>連ガチャ</a:t>
            </a:r>
            <a:r>
              <a:rPr lang="en-US" altLang="ja-JP" sz="1100" dirty="0">
                <a:solidFill>
                  <a:srgbClr val="000000"/>
                </a:solidFill>
                <a:latin typeface="Monacakomi" panose="020B0509020204020204" pitchFamily="49" charset="-128"/>
                <a:ea typeface="Monacakomi" panose="020B0509020204020204" pitchFamily="49" charset="-128"/>
              </a:rPr>
              <a:t>&lt;/button&gt;</a:t>
            </a:r>
          </a:p>
        </p:txBody>
      </p:sp>
      <p:sp>
        <p:nvSpPr>
          <p:cNvPr id="12" name="角丸四角形 85">
            <a:extLst>
              <a:ext uri="{FF2B5EF4-FFF2-40B4-BE49-F238E27FC236}">
                <a16:creationId xmlns:a16="http://schemas.microsoft.com/office/drawing/2014/main" id="{1DCF4758-F36D-176C-3CEF-05B8E47D030B}"/>
              </a:ext>
            </a:extLst>
          </p:cNvPr>
          <p:cNvSpPr/>
          <p:nvPr/>
        </p:nvSpPr>
        <p:spPr>
          <a:xfrm>
            <a:off x="93640" y="7928020"/>
            <a:ext cx="6647615" cy="87489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④ボタンの文言と押したときに呼び出す関数を変更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3" name="角丸四角形 85">
            <a:extLst>
              <a:ext uri="{FF2B5EF4-FFF2-40B4-BE49-F238E27FC236}">
                <a16:creationId xmlns:a16="http://schemas.microsoft.com/office/drawing/2014/main" id="{D7F04EEE-FAD2-42FD-C5F0-CE6E28AE20B9}"/>
              </a:ext>
            </a:extLst>
          </p:cNvPr>
          <p:cNvSpPr/>
          <p:nvPr/>
        </p:nvSpPr>
        <p:spPr>
          <a:xfrm>
            <a:off x="116744" y="5968369"/>
            <a:ext cx="6647615" cy="115205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③</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関数を複数回呼ぶ関数を追加</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86264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カスタマイズ③ 大吉の数を数えてみよう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715192" y="950248"/>
            <a:ext cx="278018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大吉が何回ひけたかを数えるのは大変なので、変数や分岐を活用して数えてみましょう。</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93640" y="3840235"/>
            <a:ext cx="6574687" cy="261610"/>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 return no;</a:t>
            </a:r>
          </a:p>
        </p:txBody>
      </p:sp>
      <p:sp>
        <p:nvSpPr>
          <p:cNvPr id="76" name="角丸四角形 85">
            <a:extLst>
              <a:ext uri="{FF2B5EF4-FFF2-40B4-BE49-F238E27FC236}">
                <a16:creationId xmlns:a16="http://schemas.microsoft.com/office/drawing/2014/main" id="{56F4C862-744F-44B0-940E-18040BDC503C}"/>
              </a:ext>
            </a:extLst>
          </p:cNvPr>
          <p:cNvSpPr/>
          <p:nvPr/>
        </p:nvSpPr>
        <p:spPr>
          <a:xfrm>
            <a:off x="109429" y="3637771"/>
            <a:ext cx="6654931" cy="57426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①関数を実行した時の戻り値として乱数を返せるように変更</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play</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4569AC8B-5E63-5391-C5E9-EB4AAD091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20" y="956118"/>
            <a:ext cx="1062036" cy="1758212"/>
          </a:xfrm>
          <a:prstGeom prst="rect">
            <a:avLst/>
          </a:prstGeom>
        </p:spPr>
      </p:pic>
      <p:sp>
        <p:nvSpPr>
          <p:cNvPr id="6" name="右矢印 13">
            <a:extLst>
              <a:ext uri="{FF2B5EF4-FFF2-40B4-BE49-F238E27FC236}">
                <a16:creationId xmlns:a16="http://schemas.microsoft.com/office/drawing/2014/main" id="{1A85DEFE-58A0-E430-7798-917900199A9D}"/>
              </a:ext>
            </a:extLst>
          </p:cNvPr>
          <p:cNvSpPr/>
          <p:nvPr/>
        </p:nvSpPr>
        <p:spPr>
          <a:xfrm>
            <a:off x="1608672" y="1625953"/>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6F1BE06B-5312-E84A-3F3F-7E9B1049D852}"/>
              </a:ext>
            </a:extLst>
          </p:cNvPr>
          <p:cNvSpPr txBox="1"/>
          <p:nvPr/>
        </p:nvSpPr>
        <p:spPr>
          <a:xfrm>
            <a:off x="578695" y="4527300"/>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dirty="0">
                <a:latin typeface="UD デジタル 教科書体 N-B" panose="02020700000000000000" pitchFamily="17" charset="-128"/>
                <a:ea typeface="UD デジタル 教科書体 N-B" panose="02020700000000000000" pitchFamily="17" charset="-128"/>
              </a:rPr>
              <a:t>変更</a:t>
            </a:r>
            <a:r>
              <a:rPr kumimoji="1" lang="en-US" altLang="ja-JP" sz="2000" dirty="0">
                <a:latin typeface="UD デジタル 教科書体 N-B" panose="02020700000000000000" pitchFamily="17" charset="-128"/>
                <a:ea typeface="UD デジタル 教科書体 N-B" panose="02020700000000000000" pitchFamily="17" charset="-128"/>
              </a:rPr>
              <a:t>(</a:t>
            </a:r>
            <a:r>
              <a:rPr kumimoji="1" lang="en-US" altLang="ja-JP" sz="2000" dirty="0" err="1">
                <a:latin typeface="UD デジタル 教科書体 N-B" panose="02020700000000000000" pitchFamily="17" charset="-128"/>
                <a:ea typeface="UD デジタル 教科書体 N-B" panose="02020700000000000000" pitchFamily="17" charset="-128"/>
              </a:rPr>
              <a:t>gacha</a:t>
            </a:r>
            <a:r>
              <a:rPr kumimoji="1" lang="ja-JP" altLang="en-US" sz="2000" dirty="0">
                <a:latin typeface="UD デジタル 教科書体 N-B" panose="02020700000000000000" pitchFamily="17" charset="-128"/>
                <a:ea typeface="UD デジタル 教科書体 N-B" panose="02020700000000000000" pitchFamily="17" charset="-128"/>
              </a:rPr>
              <a:t>関数の修正</a:t>
            </a:r>
            <a:r>
              <a:rPr kumimoji="1" lang="en-US" altLang="ja-JP" sz="2000" dirty="0">
                <a:latin typeface="UD デジタル 教科書体 N-B" panose="02020700000000000000" pitchFamily="17" charset="-128"/>
                <a:ea typeface="UD デジタル 教科書体 N-B" panose="02020700000000000000" pitchFamily="17" charset="-128"/>
              </a:rPr>
              <a:t>)</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FA36ADF1-8502-3DB9-D2DC-60460E829D22}"/>
              </a:ext>
            </a:extLst>
          </p:cNvPr>
          <p:cNvSpPr txBox="1"/>
          <p:nvPr/>
        </p:nvSpPr>
        <p:spPr>
          <a:xfrm>
            <a:off x="151055" y="5110234"/>
            <a:ext cx="6423980" cy="2292935"/>
          </a:xfrm>
          <a:prstGeom prst="rect">
            <a:avLst/>
          </a:prstGeom>
          <a:noFill/>
        </p:spPr>
        <p:txBody>
          <a:bodyPr wrap="square" rtlCol="0">
            <a:spAutoFit/>
          </a:bodyPr>
          <a:lstStyle/>
          <a:p>
            <a:r>
              <a:rPr lang="en-US" altLang="ja-JP" sz="1100" dirty="0">
                <a:solidFill>
                  <a:srgbClr val="000000"/>
                </a:solidFill>
                <a:latin typeface="Monacakomi" panose="020B0509020204020204" pitchFamily="49" charset="-128"/>
                <a:ea typeface="Monacakomi" panose="020B0509020204020204" pitchFamily="49" charset="-128"/>
              </a:rPr>
              <a:t>function </a:t>
            </a:r>
            <a:r>
              <a:rPr lang="en-US" altLang="ja-JP" sz="1100" dirty="0" err="1">
                <a:solidFill>
                  <a:srgbClr val="000000"/>
                </a:solidFill>
                <a:latin typeface="Monacakomi" panose="020B0509020204020204" pitchFamily="49" charset="-128"/>
                <a:ea typeface="Monacakomi" panose="020B0509020204020204" pitchFamily="49" charset="-128"/>
              </a:rPr>
              <a:t>gacha</a:t>
            </a:r>
            <a:r>
              <a:rPr lang="en-US" altLang="ja-JP" sz="1100" dirty="0">
                <a:solidFill>
                  <a:srgbClr val="000000"/>
                </a:solidFill>
                <a:latin typeface="Monacakomi" panose="020B0509020204020204" pitchFamily="49" charset="-128"/>
                <a:ea typeface="Monacakomi" panose="020B0509020204020204" pitchFamily="49" charset="-128"/>
              </a:rPr>
              <a:t>(loop){</a:t>
            </a:r>
          </a:p>
          <a:p>
            <a:r>
              <a:rPr lang="ja-JP" altLang="en-US" sz="1100" dirty="0">
                <a:solidFill>
                  <a:srgbClr val="000000"/>
                </a:solidFill>
                <a:latin typeface="Monacakomi" panose="020B0509020204020204" pitchFamily="49" charset="-128"/>
                <a:ea typeface="Monacakomi" panose="020B0509020204020204" pitchFamily="49" charset="-128"/>
              </a:rPr>
              <a:t>    </a:t>
            </a:r>
            <a:r>
              <a:rPr lang="en-US" altLang="ja-JP" sz="1100" dirty="0">
                <a:solidFill>
                  <a:srgbClr val="000000"/>
                </a:solidFill>
                <a:latin typeface="Monacakomi" panose="020B0509020204020204" pitchFamily="49" charset="-128"/>
                <a:ea typeface="Monacakomi" panose="020B0509020204020204" pitchFamily="49" charset="-128"/>
              </a:rPr>
              <a:t>for(</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function </a:t>
            </a:r>
            <a:r>
              <a:rPr lang="en-US" altLang="ja-JP" sz="1100" dirty="0" err="1">
                <a:solidFill>
                  <a:srgbClr val="000000"/>
                </a:solidFill>
                <a:latin typeface="Monacakomi" panose="020B0509020204020204" pitchFamily="49" charset="-128"/>
                <a:ea typeface="Monacakomi" panose="020B0509020204020204" pitchFamily="49" charset="-128"/>
              </a:rPr>
              <a:t>gacha</a:t>
            </a:r>
            <a:r>
              <a:rPr lang="en-US" altLang="ja-JP" sz="1100" dirty="0">
                <a:solidFill>
                  <a:srgbClr val="000000"/>
                </a:solidFill>
                <a:latin typeface="Monacakomi" panose="020B0509020204020204" pitchFamily="49" charset="-128"/>
                <a:ea typeface="Monacakomi" panose="020B0509020204020204" pitchFamily="49" charset="-128"/>
              </a:rPr>
              <a:t>(loop = 1){</a:t>
            </a:r>
          </a:p>
          <a:p>
            <a:r>
              <a:rPr lang="en-US" altLang="ja-JP" sz="1100" dirty="0">
                <a:solidFill>
                  <a:srgbClr val="000000"/>
                </a:solidFill>
                <a:latin typeface="Monacakomi" panose="020B0509020204020204" pitchFamily="49" charset="-128"/>
                <a:ea typeface="Monacakomi" panose="020B0509020204020204" pitchFamily="49" charset="-128"/>
              </a:rPr>
              <a:t>    </a:t>
            </a:r>
            <a:r>
              <a:rPr lang="ja-JP" altLang="en-US" sz="1100" dirty="0">
                <a:solidFill>
                  <a:srgbClr val="000000"/>
                </a:solidFill>
                <a:latin typeface="Monacakomi" panose="020B0509020204020204" pitchFamily="49" charset="-128"/>
                <a:ea typeface="Monacakomi" panose="020B0509020204020204" pitchFamily="49" charset="-128"/>
              </a:rPr>
              <a:t>    </a:t>
            </a:r>
            <a:r>
              <a:rPr lang="en-US" altLang="ja-JP" sz="1100" dirty="0">
                <a:solidFill>
                  <a:srgbClr val="000000"/>
                </a:solidFill>
                <a:latin typeface="Monacakomi" panose="020B0509020204020204" pitchFamily="49" charset="-128"/>
                <a:ea typeface="Monacakomi" panose="020B0509020204020204" pitchFamily="49" charset="-128"/>
              </a:rPr>
              <a:t>let </a:t>
            </a:r>
            <a:r>
              <a:rPr lang="en-US" altLang="ja-JP" sz="1100" dirty="0" err="1">
                <a:solidFill>
                  <a:srgbClr val="000000"/>
                </a:solidFill>
                <a:latin typeface="Monacakomi" panose="020B0509020204020204" pitchFamily="49" charset="-128"/>
                <a:ea typeface="Monacakomi" panose="020B0509020204020204" pitchFamily="49" charset="-128"/>
              </a:rPr>
              <a:t>daikichi</a:t>
            </a:r>
            <a:r>
              <a:rPr lang="en-US" altLang="ja-JP" sz="1100" dirty="0">
                <a:solidFill>
                  <a:srgbClr val="000000"/>
                </a:solidFill>
                <a:latin typeface="Monacakomi" panose="020B0509020204020204" pitchFamily="49" charset="-128"/>
                <a:ea typeface="Monacakomi" panose="020B0509020204020204" pitchFamily="49" charset="-128"/>
              </a:rPr>
              <a:t> = 0;</a:t>
            </a:r>
          </a:p>
          <a:p>
            <a:endParaRPr lang="en-US" altLang="ja-JP" sz="1100" dirty="0">
              <a:solidFill>
                <a:srgbClr val="000000"/>
              </a:solidFill>
              <a:latin typeface="Monacakomi" panose="020B0509020204020204" pitchFamily="49" charset="-128"/>
              <a:ea typeface="Monacakomi" panose="020B0509020204020204" pitchFamily="49" charset="-128"/>
            </a:endParaRPr>
          </a:p>
          <a:p>
            <a:r>
              <a:rPr lang="en-US" altLang="ja-JP" sz="1100" dirty="0">
                <a:solidFill>
                  <a:srgbClr val="000000"/>
                </a:solidFill>
                <a:latin typeface="Monacakomi" panose="020B0509020204020204" pitchFamily="49" charset="-128"/>
                <a:ea typeface="Monacakomi" panose="020B0509020204020204" pitchFamily="49" charset="-128"/>
              </a:rPr>
              <a:t>        for(</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 0; </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&lt; loop; </a:t>
            </a:r>
            <a:r>
              <a:rPr lang="en-US" altLang="ja-JP" sz="1100" dirty="0" err="1">
                <a:solidFill>
                  <a:srgbClr val="000000"/>
                </a:solidFill>
                <a:latin typeface="Monacakomi" panose="020B0509020204020204" pitchFamily="49" charset="-128"/>
                <a:ea typeface="Monacakomi" panose="020B0509020204020204" pitchFamily="49" charset="-128"/>
              </a:rPr>
              <a:t>i</a:t>
            </a:r>
            <a:r>
              <a:rPr lang="en-US" altLang="ja-JP" sz="1100" dirty="0">
                <a:solidFill>
                  <a:srgbClr val="000000"/>
                </a:solidFill>
                <a:latin typeface="Monacakomi" panose="020B0509020204020204" pitchFamily="49" charset="-128"/>
                <a:ea typeface="Monacakomi" panose="020B0509020204020204" pitchFamily="49" charset="-128"/>
              </a:rPr>
              <a:t>++) {</a:t>
            </a:r>
          </a:p>
          <a:p>
            <a:r>
              <a:rPr lang="en-US" altLang="ja-JP" sz="1100" dirty="0">
                <a:solidFill>
                  <a:srgbClr val="000000"/>
                </a:solidFill>
                <a:latin typeface="Monacakomi" panose="020B0509020204020204" pitchFamily="49" charset="-128"/>
                <a:ea typeface="Monacakomi" panose="020B0509020204020204" pitchFamily="49" charset="-128"/>
              </a:rPr>
              <a:t>            if (play() == "0") {</a:t>
            </a:r>
          </a:p>
          <a:p>
            <a:r>
              <a:rPr lang="en-US" altLang="ja-JP" sz="1100" dirty="0">
                <a:solidFill>
                  <a:srgbClr val="000000"/>
                </a:solidFill>
                <a:latin typeface="Monacakomi" panose="020B0509020204020204" pitchFamily="49" charset="-128"/>
                <a:ea typeface="Monacakomi" panose="020B0509020204020204" pitchFamily="49" charset="-128"/>
              </a:rPr>
              <a:t>                </a:t>
            </a:r>
            <a:r>
              <a:rPr lang="en-US" altLang="ja-JP" sz="1100" dirty="0" err="1">
                <a:solidFill>
                  <a:srgbClr val="000000"/>
                </a:solidFill>
                <a:latin typeface="Monacakomi" panose="020B0509020204020204" pitchFamily="49" charset="-128"/>
                <a:ea typeface="Monacakomi" panose="020B0509020204020204" pitchFamily="49" charset="-128"/>
              </a:rPr>
              <a:t>daikichi</a:t>
            </a:r>
            <a:r>
              <a:rPr lang="en-US" altLang="ja-JP" sz="1100" dirty="0">
                <a:solidFill>
                  <a:srgbClr val="000000"/>
                </a:solidFill>
                <a:latin typeface="Monacakomi" panose="020B0509020204020204" pitchFamily="49" charset="-128"/>
                <a:ea typeface="Monacakomi" panose="020B0509020204020204" pitchFamily="49" charset="-128"/>
              </a:rPr>
              <a:t>++;</a:t>
            </a:r>
          </a:p>
          <a:p>
            <a:r>
              <a:rPr lang="en-US" altLang="ja-JP" sz="1100" dirty="0">
                <a:solidFill>
                  <a:srgbClr val="000000"/>
                </a:solidFill>
                <a:latin typeface="Monacakomi" panose="020B0509020204020204" pitchFamily="49" charset="-128"/>
                <a:ea typeface="Monacakomi" panose="020B0509020204020204" pitchFamily="49" charset="-128"/>
              </a:rPr>
              <a:t>            }</a:t>
            </a:r>
          </a:p>
          <a:p>
            <a:r>
              <a:rPr lang="en-US" altLang="ja-JP" sz="1100" dirty="0">
                <a:solidFill>
                  <a:srgbClr val="000000"/>
                </a:solidFill>
                <a:latin typeface="Monacakomi" panose="020B0509020204020204" pitchFamily="49" charset="-128"/>
                <a:ea typeface="Monacakomi" panose="020B0509020204020204" pitchFamily="49" charset="-128"/>
              </a:rPr>
              <a:t>        }</a:t>
            </a:r>
          </a:p>
          <a:p>
            <a:r>
              <a:rPr lang="en-US" altLang="ja-JP" sz="1100" dirty="0">
                <a:solidFill>
                  <a:srgbClr val="000000"/>
                </a:solidFill>
                <a:latin typeface="Monacakomi" panose="020B0509020204020204" pitchFamily="49" charset="-128"/>
                <a:ea typeface="Monacakomi" panose="020B0509020204020204" pitchFamily="49" charset="-128"/>
              </a:rPr>
              <a:t>        message = loop + "</a:t>
            </a:r>
            <a:r>
              <a:rPr lang="ja-JP" altLang="en-US" sz="1100" dirty="0">
                <a:solidFill>
                  <a:srgbClr val="000000"/>
                </a:solidFill>
                <a:latin typeface="Monacakomi" panose="020B0509020204020204" pitchFamily="49" charset="-128"/>
                <a:ea typeface="Monacakomi" panose="020B0509020204020204" pitchFamily="49" charset="-128"/>
              </a:rPr>
              <a:t>回おみくじを引いたら大吉が</a:t>
            </a:r>
            <a:r>
              <a:rPr lang="en-US" altLang="ja-JP" sz="1100" dirty="0">
                <a:solidFill>
                  <a:srgbClr val="000000"/>
                </a:solidFill>
                <a:latin typeface="Monacakomi" panose="020B0509020204020204" pitchFamily="49" charset="-128"/>
                <a:ea typeface="Monacakomi" panose="020B0509020204020204" pitchFamily="49" charset="-128"/>
              </a:rPr>
              <a:t>" + </a:t>
            </a:r>
            <a:r>
              <a:rPr lang="en-US" altLang="ja-JP" sz="1100" dirty="0" err="1">
                <a:solidFill>
                  <a:srgbClr val="000000"/>
                </a:solidFill>
                <a:latin typeface="Monacakomi" panose="020B0509020204020204" pitchFamily="49" charset="-128"/>
                <a:ea typeface="Monacakomi" panose="020B0509020204020204" pitchFamily="49" charset="-128"/>
              </a:rPr>
              <a:t>daikichi</a:t>
            </a:r>
            <a:r>
              <a:rPr lang="en-US" altLang="ja-JP" sz="1100" dirty="0">
                <a:solidFill>
                  <a:srgbClr val="000000"/>
                </a:solidFill>
                <a:latin typeface="Monacakomi" panose="020B0509020204020204" pitchFamily="49" charset="-128"/>
                <a:ea typeface="Monacakomi" panose="020B0509020204020204" pitchFamily="49" charset="-128"/>
              </a:rPr>
              <a:t> + "</a:t>
            </a:r>
            <a:r>
              <a:rPr lang="ja-JP" altLang="en-US" sz="1100" dirty="0">
                <a:solidFill>
                  <a:srgbClr val="000000"/>
                </a:solidFill>
                <a:latin typeface="Monacakomi" panose="020B0509020204020204" pitchFamily="49" charset="-128"/>
                <a:ea typeface="Monacakomi" panose="020B0509020204020204" pitchFamily="49" charset="-128"/>
              </a:rPr>
              <a:t>回でました</a:t>
            </a:r>
            <a:r>
              <a:rPr lang="en-US" altLang="ja-JP" sz="1100" dirty="0">
                <a:solidFill>
                  <a:srgbClr val="000000"/>
                </a:solidFill>
                <a:latin typeface="Monacakomi" panose="020B0509020204020204" pitchFamily="49" charset="-128"/>
                <a:ea typeface="Monacakomi" panose="020B0509020204020204" pitchFamily="49" charset="-128"/>
              </a:rPr>
              <a:t>";</a:t>
            </a:r>
          </a:p>
          <a:p>
            <a:r>
              <a:rPr lang="en-US" altLang="ja-JP" sz="1100" dirty="0">
                <a:solidFill>
                  <a:srgbClr val="000000"/>
                </a:solidFill>
                <a:latin typeface="Monacakomi" panose="020B0509020204020204" pitchFamily="49" charset="-128"/>
                <a:ea typeface="Monacakomi" panose="020B0509020204020204" pitchFamily="49" charset="-128"/>
              </a:rPr>
              <a:t>        </a:t>
            </a:r>
            <a:r>
              <a:rPr lang="en-US" altLang="ja-JP" sz="1100" dirty="0" err="1">
                <a:solidFill>
                  <a:srgbClr val="000000"/>
                </a:solidFill>
                <a:latin typeface="Monacakomi" panose="020B0509020204020204" pitchFamily="49" charset="-128"/>
                <a:ea typeface="Monacakomi" panose="020B0509020204020204" pitchFamily="49" charset="-128"/>
              </a:rPr>
              <a:t>document.getElementById</a:t>
            </a:r>
            <a:r>
              <a:rPr lang="en-US" altLang="ja-JP" sz="1100" dirty="0">
                <a:solidFill>
                  <a:srgbClr val="000000"/>
                </a:solidFill>
                <a:latin typeface="Monacakomi" panose="020B0509020204020204" pitchFamily="49" charset="-128"/>
                <a:ea typeface="Monacakomi" panose="020B0509020204020204" pitchFamily="49" charset="-128"/>
              </a:rPr>
              <a:t>("message").</a:t>
            </a:r>
            <a:r>
              <a:rPr lang="en-US" altLang="ja-JP" sz="1100" dirty="0" err="1">
                <a:solidFill>
                  <a:srgbClr val="000000"/>
                </a:solidFill>
                <a:latin typeface="Monacakomi" panose="020B0509020204020204" pitchFamily="49" charset="-128"/>
                <a:ea typeface="Monacakomi" panose="020B0509020204020204" pitchFamily="49" charset="-128"/>
              </a:rPr>
              <a:t>innerHTML</a:t>
            </a:r>
            <a:r>
              <a:rPr lang="en-US" altLang="ja-JP" sz="1100" dirty="0">
                <a:solidFill>
                  <a:srgbClr val="000000"/>
                </a:solidFill>
                <a:latin typeface="Monacakomi" panose="020B0509020204020204" pitchFamily="49" charset="-128"/>
                <a:ea typeface="Monacakomi" panose="020B0509020204020204" pitchFamily="49" charset="-128"/>
              </a:rPr>
              <a:t> = message;</a:t>
            </a:r>
          </a:p>
          <a:p>
            <a:r>
              <a:rPr lang="en-US" altLang="ja-JP" sz="1100" dirty="0">
                <a:solidFill>
                  <a:srgbClr val="000000"/>
                </a:solidFill>
                <a:latin typeface="Monacakomi" panose="020B0509020204020204" pitchFamily="49" charset="-128"/>
                <a:ea typeface="Monacakomi" panose="020B0509020204020204" pitchFamily="49" charset="-128"/>
              </a:rPr>
              <a:t>    }</a:t>
            </a:r>
          </a:p>
          <a:p>
            <a:r>
              <a:rPr lang="en-US" altLang="ja-JP" sz="1100" dirty="0">
                <a:solidFill>
                  <a:srgbClr val="000000"/>
                </a:solidFill>
                <a:latin typeface="Monacakomi" panose="020B0509020204020204" pitchFamily="49" charset="-128"/>
                <a:ea typeface="Monacakomi" panose="020B0509020204020204" pitchFamily="49" charset="-128"/>
              </a:rPr>
              <a:t>}</a:t>
            </a:r>
          </a:p>
        </p:txBody>
      </p:sp>
      <p:sp>
        <p:nvSpPr>
          <p:cNvPr id="13" name="角丸四角形 85">
            <a:extLst>
              <a:ext uri="{FF2B5EF4-FFF2-40B4-BE49-F238E27FC236}">
                <a16:creationId xmlns:a16="http://schemas.microsoft.com/office/drawing/2014/main" id="{D7F04EEE-FAD2-42FD-C5F0-CE6E28AE20B9}"/>
              </a:ext>
            </a:extLst>
          </p:cNvPr>
          <p:cNvSpPr/>
          <p:nvPr/>
        </p:nvSpPr>
        <p:spPr>
          <a:xfrm>
            <a:off x="116744" y="5484134"/>
            <a:ext cx="6647615" cy="26467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②大吉の数を数えるための変数を</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dirty="0">
                <a:latin typeface="UD デジタル 教科書体 N-R" panose="02020400000000000000" pitchFamily="17" charset="-128"/>
                <a:ea typeface="UD デジタル 教科書体 N-R" panose="02020400000000000000" pitchFamily="17" charset="-128"/>
              </a:rPr>
              <a:t>で初期化</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pic>
        <p:nvPicPr>
          <p:cNvPr id="3" name="図 2" descr="テキスト が含まれている画像&#10;&#10;自動的に生成された説明">
            <a:extLst>
              <a:ext uri="{FF2B5EF4-FFF2-40B4-BE49-F238E27FC236}">
                <a16:creationId xmlns:a16="http://schemas.microsoft.com/office/drawing/2014/main" id="{3092B763-5CF9-73B0-9801-53965DA5D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215" y="960753"/>
            <a:ext cx="1041003" cy="1753577"/>
          </a:xfrm>
          <a:prstGeom prst="rect">
            <a:avLst/>
          </a:prstGeom>
        </p:spPr>
      </p:pic>
      <p:sp>
        <p:nvSpPr>
          <p:cNvPr id="14" name="角丸四角形 85">
            <a:extLst>
              <a:ext uri="{FF2B5EF4-FFF2-40B4-BE49-F238E27FC236}">
                <a16:creationId xmlns:a16="http://schemas.microsoft.com/office/drawing/2014/main" id="{EAF3A464-2BD1-8975-D45D-13E6EA77CCAC}"/>
              </a:ext>
            </a:extLst>
          </p:cNvPr>
          <p:cNvSpPr/>
          <p:nvPr/>
        </p:nvSpPr>
        <p:spPr>
          <a:xfrm>
            <a:off x="124004" y="5992137"/>
            <a:ext cx="6647615" cy="49915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関数の結果が</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dirty="0">
                <a:latin typeface="UD デジタル 教科書体 N-R" panose="02020400000000000000" pitchFamily="17" charset="-128"/>
                <a:ea typeface="UD デジタル 教科書体 N-R" panose="02020400000000000000" pitchFamily="17" charset="-128"/>
              </a:rPr>
              <a:t>なら大吉として値を</a:t>
            </a:r>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dirty="0">
                <a:latin typeface="UD デジタル 教科書体 N-R" panose="02020400000000000000" pitchFamily="17" charset="-128"/>
                <a:ea typeface="UD デジタル 教科書体 N-R" panose="02020400000000000000" pitchFamily="17" charset="-128"/>
              </a:rPr>
              <a:t>増やす</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15" name="角丸四角形 85">
            <a:extLst>
              <a:ext uri="{FF2B5EF4-FFF2-40B4-BE49-F238E27FC236}">
                <a16:creationId xmlns:a16="http://schemas.microsoft.com/office/drawing/2014/main" id="{EE02D5FF-AEAA-A097-1E78-E07347084203}"/>
              </a:ext>
            </a:extLst>
          </p:cNvPr>
          <p:cNvSpPr/>
          <p:nvPr/>
        </p:nvSpPr>
        <p:spPr>
          <a:xfrm>
            <a:off x="93640" y="6671947"/>
            <a:ext cx="6647615" cy="81891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dirty="0">
                <a:latin typeface="UD デジタル 教科書体 N-R" panose="02020400000000000000" pitchFamily="17" charset="-128"/>
                <a:ea typeface="UD デジタル 教科書体 N-R" panose="02020400000000000000" pitchFamily="17" charset="-128"/>
              </a:rPr>
              <a:t>④おみくじを引いた回数と大吉の回数をボタン上のメッセージ領域に表示</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5840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確認テスト</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913289879"/>
              </p:ext>
            </p:extLst>
          </p:nvPr>
        </p:nvGraphicFramePr>
        <p:xfrm>
          <a:off x="164671" y="1341520"/>
          <a:ext cx="6527382" cy="5769142"/>
        </p:xfrm>
        <a:graphic>
          <a:graphicData uri="http://schemas.openxmlformats.org/drawingml/2006/table">
            <a:tbl>
              <a:tblPr firstRow="1" bandRow="1">
                <a:tableStyleId>{7E9639D4-E3E2-4D34-9284-5A2195B3D0D7}</a:tableStyleId>
              </a:tblPr>
              <a:tblGrid>
                <a:gridCol w="4009123">
                  <a:extLst>
                    <a:ext uri="{9D8B030D-6E8A-4147-A177-3AD203B41FA5}">
                      <a16:colId xmlns:a16="http://schemas.microsoft.com/office/drawing/2014/main" val="953771404"/>
                    </a:ext>
                  </a:extLst>
                </a:gridCol>
                <a:gridCol w="2518259">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問題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回答</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708146">
                <a:tc>
                  <a:txBody>
                    <a:bodyPr/>
                    <a:lstStyle/>
                    <a:p>
                      <a:pPr algn="l"/>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0.999...</a:t>
                      </a:r>
                      <a:r>
                        <a:rPr kumimoji="1" lang="ja-JP" altLang="en-US" sz="1200">
                          <a:latin typeface="UD デジタル 教科書体 N-R" panose="02020400000000000000" pitchFamily="17" charset="-128"/>
                          <a:ea typeface="UD デジタル 教科書体 N-R" panose="02020400000000000000" pitchFamily="17" charset="-128"/>
                        </a:rPr>
                        <a:t>の範囲の乱数を取得するために使う命令を選択して下さい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Math.random()</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Math.floor()</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Math.ceil()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おみくじアプリでは</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0.999...</a:t>
                      </a:r>
                      <a:r>
                        <a:rPr kumimoji="1" lang="ja-JP" altLang="en-US" sz="1200">
                          <a:latin typeface="UD デジタル 教科書体 N-R" panose="02020400000000000000" pitchFamily="17" charset="-128"/>
                          <a:ea typeface="UD デジタル 教科書体 N-R" panose="02020400000000000000" pitchFamily="17" charset="-128"/>
                        </a:rPr>
                        <a:t>の範囲の乱数を掛け算して、</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の範囲の整数を取得した。小数点を切り捨てるために使用した命令を選択して下さい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Math.random()</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Math.floor()</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Math.ceil()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おみくじアプリの乱数プログラムを応用し、サイコロの用な</a:t>
                      </a:r>
                      <a:r>
                        <a:rPr kumimoji="1" lang="en-US" altLang="ja-JP" sz="120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の整数を取得したい。</a:t>
                      </a:r>
                      <a:endParaRPr kumimoji="1" lang="en-US" altLang="ja-JP" sz="1200">
                        <a:latin typeface="UD デジタル 教科書体 N-R" panose="02020400000000000000" pitchFamily="17" charset="-128"/>
                        <a:ea typeface="UD デジタル 教科書体 N-R" panose="02020400000000000000" pitchFamily="17" charset="-128"/>
                      </a:endParaRPr>
                    </a:p>
                    <a:p>
                      <a:pPr algn="l"/>
                      <a:endParaRPr kumimoji="1" lang="en-US" altLang="ja-JP" sz="120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しかし、おみくじアプリのプログラムでは</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の範囲の整数しか取得できず、</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が返ってきてしまう。</a:t>
                      </a:r>
                      <a:endParaRPr kumimoji="1" lang="en-US" altLang="ja-JP" sz="1200">
                        <a:latin typeface="UD デジタル 教科書体 N-R" panose="02020400000000000000" pitchFamily="17" charset="-128"/>
                        <a:ea typeface="UD デジタル 教科書体 N-R" panose="02020400000000000000" pitchFamily="17" charset="-128"/>
                      </a:endParaRPr>
                    </a:p>
                    <a:p>
                      <a:pPr algn="l"/>
                      <a:endParaRPr kumimoji="1" lang="en-US" altLang="ja-JP" sz="1200">
                        <a:latin typeface="UD デジタル 教科書体 N-R" panose="02020400000000000000" pitchFamily="17" charset="-128"/>
                        <a:ea typeface="UD デジタル 教科書体 N-R" panose="02020400000000000000" pitchFamily="17" charset="-128"/>
                      </a:endParaRPr>
                    </a:p>
                    <a:p>
                      <a:pPr algn="l"/>
                      <a:r>
                        <a:rPr kumimoji="1" lang="en-US" altLang="ja-JP" sz="120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の整数を求めるには、どのような改造を行えばよいか記述して下さい。</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136973"/>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おみくじアプリでは全ての条件に当てはまらなかったときに式を実行するため、ある構文を使用して凶や大凶を出していました。</a:t>
                      </a:r>
                      <a:endParaRPr kumimoji="1" lang="en-US" altLang="ja-JP" sz="1200">
                        <a:latin typeface="UD デジタル 教科書体 N-R" panose="02020400000000000000" pitchFamily="17" charset="-128"/>
                        <a:ea typeface="UD デジタル 教科書体 N-R" panose="02020400000000000000" pitchFamily="17" charset="-128"/>
                      </a:endParaRPr>
                    </a:p>
                    <a:p>
                      <a:pPr algn="l"/>
                      <a:endParaRPr kumimoji="1" lang="en-US" altLang="ja-JP" sz="120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全ての条件に当てはまらなかったときに式を実行する構文を選択して下さい。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if</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else</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else if</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function</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17996"/>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おみくじアプリで大吉が出る確率を他の結果よりも高めたい。どのような改造を行えば実現できるか、あなたの考えを記述して下さい。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202643"/>
                  </a:ext>
                </a:extLst>
              </a:tr>
            </a:tbl>
          </a:graphicData>
        </a:graphic>
      </p:graphicFrame>
      <p:sp>
        <p:nvSpPr>
          <p:cNvPr id="6" name="タイトル 3">
            <a:extLst>
              <a:ext uri="{FF2B5EF4-FFF2-40B4-BE49-F238E27FC236}">
                <a16:creationId xmlns:a16="http://schemas.microsoft.com/office/drawing/2014/main" id="{BDC140E4-F386-4D28-9B90-E94F73655D95}"/>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kumimoji="1" lang="ja-JP" altLang="en-US" sz="1400">
                <a:latin typeface="UD デジタル 教科書体 N-R" panose="02020400000000000000" pitchFamily="17" charset="-128"/>
                <a:ea typeface="UD デジタル 教科書体 N-R" panose="02020400000000000000" pitchFamily="17" charset="-128"/>
              </a:rPr>
              <a:t>記述問題は実際のプログラムで回答頂いても構いません。</a:t>
            </a:r>
            <a:endParaRPr kumimoji="1" lang="en-US" altLang="ja-JP" sz="1400">
              <a:latin typeface="UD デジタル 教科書体 N-R" panose="02020400000000000000" pitchFamily="17" charset="-128"/>
              <a:ea typeface="UD デジタル 教科書体 N-R" panose="02020400000000000000" pitchFamily="17" charset="-128"/>
            </a:endParaRPr>
          </a:p>
          <a:p>
            <a:pPr algn="l"/>
            <a:r>
              <a:rPr kumimoji="1" lang="ja-JP" altLang="en-US" sz="1400">
                <a:latin typeface="UD デジタル 教科書体 N-R" panose="02020400000000000000" pitchFamily="17" charset="-128"/>
                <a:ea typeface="UD デジタル 教科書体 N-R" panose="02020400000000000000" pitchFamily="17" charset="-128"/>
              </a:rPr>
              <a:t>また、</a:t>
            </a:r>
            <a:r>
              <a:rPr kumimoji="1" lang="en-US" altLang="ja-JP" sz="1400">
                <a:latin typeface="UD デジタル 教科書体 N-R" panose="02020400000000000000" pitchFamily="17" charset="-128"/>
                <a:ea typeface="UD デジタル 教科書体 N-R" panose="02020400000000000000" pitchFamily="17" charset="-128"/>
              </a:rPr>
              <a:t>JavaScript</a:t>
            </a:r>
            <a:r>
              <a:rPr kumimoji="1" lang="ja-JP" altLang="en-US" sz="1400">
                <a:latin typeface="UD デジタル 教科書体 N-R" panose="02020400000000000000" pitchFamily="17" charset="-128"/>
                <a:ea typeface="UD デジタル 教科書体 N-R" panose="02020400000000000000" pitchFamily="17" charset="-128"/>
              </a:rPr>
              <a:t>の文法に従っていなくても考え方が正しければ正解とします。</a:t>
            </a:r>
          </a:p>
        </p:txBody>
      </p:sp>
    </p:spTree>
    <p:extLst>
      <p:ext uri="{BB962C8B-B14F-4D97-AF65-F5344CB8AC3E}">
        <p14:creationId xmlns:p14="http://schemas.microsoft.com/office/powerpoint/2010/main" val="418064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学習目標</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458472345"/>
              </p:ext>
            </p:extLst>
          </p:nvPr>
        </p:nvGraphicFramePr>
        <p:xfrm>
          <a:off x="164671" y="1341520"/>
          <a:ext cx="6527382" cy="3474062"/>
        </p:xfrm>
        <a:graphic>
          <a:graphicData uri="http://schemas.openxmlformats.org/drawingml/2006/table">
            <a:tbl>
              <a:tblPr firstRow="1" bandRow="1">
                <a:tableStyleId>{7E9639D4-E3E2-4D34-9284-5A2195B3D0D7}</a:tableStyleId>
              </a:tblPr>
              <a:tblGrid>
                <a:gridCol w="2016929">
                  <a:extLst>
                    <a:ext uri="{9D8B030D-6E8A-4147-A177-3AD203B41FA5}">
                      <a16:colId xmlns:a16="http://schemas.microsoft.com/office/drawing/2014/main" val="953771404"/>
                    </a:ext>
                  </a:extLst>
                </a:gridCol>
                <a:gridCol w="4510453">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観点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学習目標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9718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知識・技能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・比較演算子による真偽判定を理解する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・条件によって処理を振り分けることを理解し、テキストプログラミングで条件式を追加できるようになる。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・関数の呼び出しを理解する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・繰り返しの制御構文を理解し、関数を複数回呼び出したり変数をインクリメントしたりすることができるようになる。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0814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思考力・判断力・表現力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・乱数により結果が毎回変化することを理解した上で、確率の変更方法や画像の差し替えなどを検討し、実践する。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・繰り返しの仕組みを理解した上で、繰り返す回数の変更を検討し実践する。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学びに向かう力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実際の、箱に入ったおみくじとの相違点に着目して、乱数の仕組みを探究する。また、ゲームやギャンブルなどにおける乱数や確率の扱いを探究する。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28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単元の流れ</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557998152"/>
              </p:ext>
            </p:extLst>
          </p:nvPr>
        </p:nvGraphicFramePr>
        <p:xfrm>
          <a:off x="164672" y="1341521"/>
          <a:ext cx="6528655" cy="3605711"/>
        </p:xfrm>
        <a:graphic>
          <a:graphicData uri="http://schemas.openxmlformats.org/drawingml/2006/table">
            <a:tbl>
              <a:tblPr firstRow="1" bandRow="1">
                <a:tableStyleId>{7E9639D4-E3E2-4D34-9284-5A2195B3D0D7}</a:tableStyleId>
              </a:tblPr>
              <a:tblGrid>
                <a:gridCol w="633183">
                  <a:extLst>
                    <a:ext uri="{9D8B030D-6E8A-4147-A177-3AD203B41FA5}">
                      <a16:colId xmlns:a16="http://schemas.microsoft.com/office/drawing/2014/main" val="953771404"/>
                    </a:ext>
                  </a:extLst>
                </a:gridCol>
                <a:gridCol w="2644208">
                  <a:extLst>
                    <a:ext uri="{9D8B030D-6E8A-4147-A177-3AD203B41FA5}">
                      <a16:colId xmlns:a16="http://schemas.microsoft.com/office/drawing/2014/main" val="2232448268"/>
                    </a:ext>
                  </a:extLst>
                </a:gridCol>
                <a:gridCol w="3251264">
                  <a:extLst>
                    <a:ext uri="{9D8B030D-6E8A-4147-A177-3AD203B41FA5}">
                      <a16:colId xmlns:a16="http://schemas.microsoft.com/office/drawing/2014/main" val="1405033761"/>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コマ</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狙い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おみくじアプリの仕組みを理解する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乱数と条件分岐を活用し、結果をランダムに振り分けていることを理解させる。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ランダムな画像表示を実現するために、条件分岐の際に各画像のファイル名を変数に代入していることを理解させる。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おみくじの結果を増やす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条件分岐の処理を追加する実習を通じて、プログラミングに対して自信を付けさせる。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599109">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3</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おみくじを複数回実行する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繰り返し処理の学習とセットで関数にも触れることでプログラミングの知識を広げる。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53198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4</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大吉の回数を数える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大吉の回数を数えることを通じて、変数・分岐・繰り返しの知識の定着を図る。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59776"/>
                  </a:ext>
                </a:extLst>
              </a:tr>
            </a:tbl>
          </a:graphicData>
        </a:graphic>
      </p:graphicFrame>
      <p:sp>
        <p:nvSpPr>
          <p:cNvPr id="6" name="タイトル 3">
            <a:extLst>
              <a:ext uri="{FF2B5EF4-FFF2-40B4-BE49-F238E27FC236}">
                <a16:creationId xmlns:a16="http://schemas.microsoft.com/office/drawing/2014/main" id="{C1DDD0CD-4F2F-4CCF-B772-DE8AF229994D}"/>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1400" dirty="0">
                <a:latin typeface="UD デジタル 教科書体 N-R" panose="02020400000000000000" pitchFamily="17" charset="-128"/>
                <a:ea typeface="UD デジタル 教科書体 N-R" panose="02020400000000000000" pitchFamily="17" charset="-128"/>
              </a:rPr>
              <a:t>おみくじアプリの指導は４コマ分示しているが、必ずしも４まで行う必要は無い。</a:t>
            </a:r>
            <a:r>
              <a:rPr lang="en-US" altLang="ja-JP" sz="1400" dirty="0">
                <a:latin typeface="UD デジタル 教科書体 N-R" panose="02020400000000000000" pitchFamily="17" charset="-128"/>
                <a:ea typeface="UD デジタル 教科書体 N-R" panose="02020400000000000000" pitchFamily="17" charset="-128"/>
              </a:rPr>
              <a:t>1</a:t>
            </a:r>
            <a:r>
              <a:rPr lang="ja-JP" altLang="en-US" sz="1400" dirty="0">
                <a:latin typeface="UD デジタル 教科書体 N-R" panose="02020400000000000000" pitchFamily="17" charset="-128"/>
                <a:ea typeface="UD デジタル 教科書体 N-R" panose="02020400000000000000" pitchFamily="17" charset="-128"/>
              </a:rPr>
              <a:t>～</a:t>
            </a:r>
            <a:r>
              <a:rPr lang="en-US" altLang="ja-JP" sz="1400" dirty="0">
                <a:latin typeface="UD デジタル 教科書体 N-R" panose="02020400000000000000" pitchFamily="17" charset="-128"/>
                <a:ea typeface="UD デジタル 教科書体 N-R" panose="02020400000000000000" pitchFamily="17" charset="-128"/>
              </a:rPr>
              <a:t>2</a:t>
            </a:r>
            <a:r>
              <a:rPr lang="ja-JP" altLang="en-US" sz="1400" dirty="0">
                <a:latin typeface="UD デジタル 教科書体 N-R" panose="02020400000000000000" pitchFamily="17" charset="-128"/>
                <a:ea typeface="UD デジタル 教科書体 N-R" panose="02020400000000000000" pitchFamily="17" charset="-128"/>
              </a:rPr>
              <a:t>だけでも、変数・分岐・乱数などの仕組みの学習は行うことが可能である。</a:t>
            </a:r>
            <a:endParaRPr lang="en-US" altLang="ja-JP" sz="1400" dirty="0">
              <a:latin typeface="UD デジタル 教科書体 N-R" panose="02020400000000000000" pitchFamily="17" charset="-128"/>
              <a:ea typeface="UD デジタル 教科書体 N-R" panose="02020400000000000000" pitchFamily="17" charset="-128"/>
            </a:endParaRPr>
          </a:p>
          <a:p>
            <a:pPr algn="l"/>
            <a:r>
              <a:rPr lang="en-US" altLang="ja-JP" sz="1400" dirty="0">
                <a:latin typeface="UD デジタル 教科書体 N-R" panose="02020400000000000000" pitchFamily="17" charset="-128"/>
                <a:ea typeface="UD デジタル 教科書体 N-R" panose="02020400000000000000" pitchFamily="17" charset="-128"/>
              </a:rPr>
              <a:t>3</a:t>
            </a:r>
            <a:r>
              <a:rPr lang="ja-JP" altLang="en-US" sz="1400" dirty="0">
                <a:latin typeface="UD デジタル 教科書体 N-R" panose="02020400000000000000" pitchFamily="17" charset="-128"/>
                <a:ea typeface="UD デジタル 教科書体 N-R" panose="02020400000000000000" pitchFamily="17" charset="-128"/>
              </a:rPr>
              <a:t>コマ目からは繰り返し処理が入り難易度が上がるため、適宜、「答え合わせ機能」を活様する。あるいはテキスト教材を併用する。</a:t>
            </a:r>
          </a:p>
        </p:txBody>
      </p:sp>
    </p:spTree>
    <p:extLst>
      <p:ext uri="{BB962C8B-B14F-4D97-AF65-F5344CB8AC3E}">
        <p14:creationId xmlns:p14="http://schemas.microsoft.com/office/powerpoint/2010/main" val="26597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1</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357451124"/>
              </p:ext>
            </p:extLst>
          </p:nvPr>
        </p:nvGraphicFramePr>
        <p:xfrm>
          <a:off x="167679" y="1359568"/>
          <a:ext cx="6522641" cy="600625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おみくじアプリの制作を通じて、変数・条件分岐・乱数などの仕組みを学べることを伝える。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アプリのインポートを促す。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アプリの動作をデモンストレーションし、ボタンを押下するたびに結果が変わることを説明する。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フローチャートを活用し、乱数の値に応じて条件分岐していることを説明する。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en-US" altLang="ja-JP" sz="1200">
                          <a:latin typeface="UD デジタル 教科書体 N-R" panose="02020400000000000000" pitchFamily="17" charset="-128"/>
                          <a:ea typeface="UD デジタル 教科書体 N-R" panose="02020400000000000000" pitchFamily="17" charset="-128"/>
                        </a:rPr>
                        <a:t>Math.random()</a:t>
                      </a:r>
                      <a:r>
                        <a:rPr kumimoji="1" lang="ja-JP" altLang="en-US" sz="1200">
                          <a:latin typeface="UD デジタル 教科書体 N-R" panose="02020400000000000000" pitchFamily="17" charset="-128"/>
                          <a:ea typeface="UD デジタル 教科書体 N-R" panose="02020400000000000000" pitchFamily="17" charset="-128"/>
                        </a:rPr>
                        <a:t>に数値の</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を掛け算している部分を</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に変更すると</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凶</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がでやすくなることを示しつつ、</a:t>
                      </a:r>
                      <a:r>
                        <a:rPr kumimoji="1" lang="en-US" altLang="ja-JP" sz="120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文の役割を説明する。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en-US" altLang="ja-JP" sz="120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文は、</a:t>
                      </a:r>
                      <a:r>
                        <a:rPr kumimoji="1" lang="en-US" altLang="ja-JP" sz="120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や</a:t>
                      </a:r>
                      <a:r>
                        <a:rPr kumimoji="1" lang="en-US" altLang="ja-JP" sz="1200">
                          <a:latin typeface="UD デジタル 教科書体 N-R" panose="02020400000000000000" pitchFamily="17" charset="-128"/>
                          <a:ea typeface="UD デジタル 教科書体 N-R" panose="02020400000000000000" pitchFamily="17" charset="-128"/>
                        </a:rPr>
                        <a:t>else if</a:t>
                      </a:r>
                      <a:r>
                        <a:rPr kumimoji="1" lang="ja-JP" altLang="en-US" sz="1200">
                          <a:latin typeface="UD デジタル 教科書体 N-R" panose="02020400000000000000" pitchFamily="17" charset="-128"/>
                          <a:ea typeface="UD デジタル 教科書体 N-R" panose="02020400000000000000" pitchFamily="17" charset="-128"/>
                        </a:rPr>
                        <a:t>の条件に当てはまらなかった場合に実行されるため、乱数部分の値を</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以上の数字にした場合は</a:t>
                      </a:r>
                      <a:r>
                        <a:rPr kumimoji="1" lang="en-US" altLang="ja-JP" sz="120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文が呼ばれる確率が高くなる。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ボタンが押されたときにプログラムが実行されていることを確認する。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デモンストレーションとして、</a:t>
                      </a:r>
                      <a:r>
                        <a:rPr kumimoji="1" lang="en-US" altLang="ja-JP" sz="1200" dirty="0">
                          <a:latin typeface="UD デジタル 教科書体 N-R" panose="02020400000000000000" pitchFamily="17" charset="-128"/>
                          <a:ea typeface="UD デジタル 教科書体 N-R" panose="02020400000000000000" pitchFamily="17" charset="-128"/>
                        </a:rPr>
                        <a:t>body</a:t>
                      </a:r>
                      <a:r>
                        <a:rPr kumimoji="1" lang="ja-JP" altLang="en-US" sz="1200" dirty="0">
                          <a:latin typeface="UD デジタル 教科書体 N-R" panose="02020400000000000000" pitchFamily="17" charset="-128"/>
                          <a:ea typeface="UD デジタル 教科書体 N-R" panose="02020400000000000000" pitchFamily="17" charset="-128"/>
                        </a:rPr>
                        <a:t>タグを以下のように改造するとアプリ起動のタイミングでおみくじを実行しても良い。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en-US" altLang="ja-JP" sz="1200" dirty="0">
                          <a:latin typeface="UD デジタル 教科書体 N-R" panose="02020400000000000000" pitchFamily="17" charset="-128"/>
                          <a:ea typeface="UD デジタル 教科書体 N-R" panose="02020400000000000000" pitchFamily="17" charset="-128"/>
                        </a:rPr>
                        <a:t>&lt;body onload=play()&gt;</a:t>
                      </a: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おみくじのプログラムの本体が</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関数として記述されており、ボタンの押下など、なんらかのイベントに応じて</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dirty="0">
                          <a:latin typeface="UD デジタル 教科書体 N-R" panose="02020400000000000000" pitchFamily="17" charset="-128"/>
                          <a:ea typeface="UD デジタル 教科書体 N-R" panose="02020400000000000000" pitchFamily="17" charset="-128"/>
                        </a:rPr>
                        <a:t>関数が呼び出されていることを説明する。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乱数や関数・イベントなどに対する興味・関心が引き出せれば本コマの指導は成功とする。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02708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2</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808074267"/>
              </p:ext>
            </p:extLst>
          </p:nvPr>
        </p:nvGraphicFramePr>
        <p:xfrm>
          <a:off x="167679" y="1359568"/>
          <a:ext cx="6522641" cy="714343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前回までの学習内容として、乱数と条件分岐によっておみくじの結果が変わることを確認する。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また、今回のカスタマイズではプログラムを追加することで結果のパターンを増やせることを学ぶ。</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前段では、結果として追加する</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大凶</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の画像を用意する学習を行う。画像は</a:t>
                      </a:r>
                      <a:r>
                        <a:rPr kumimoji="1" lang="en-US" altLang="ja-JP" sz="1200">
                          <a:latin typeface="UD デジタル 教科書体 N-R" panose="02020400000000000000" pitchFamily="17" charset="-128"/>
                          <a:ea typeface="UD デジタル 教科書体 N-R" panose="02020400000000000000" pitchFamily="17" charset="-128"/>
                        </a:rPr>
                        <a:t>Monaca</a:t>
                      </a:r>
                      <a:r>
                        <a:rPr kumimoji="1" lang="ja-JP" altLang="en-US" sz="1200">
                          <a:latin typeface="UD デジタル 教科書体 N-R" panose="02020400000000000000" pitchFamily="17" charset="-128"/>
                          <a:ea typeface="UD デジタル 教科書体 N-R" panose="02020400000000000000" pitchFamily="17" charset="-128"/>
                        </a:rPr>
                        <a:t>の</a:t>
                      </a:r>
                      <a:r>
                        <a:rPr kumimoji="1" lang="en-US" altLang="ja-JP" sz="120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サイトからダウンロードできる。ブラウザの機能で</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右クリックして保存</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などを活用されたい。このような操作を通じて、</a:t>
                      </a:r>
                      <a:r>
                        <a:rPr kumimoji="1" lang="en-US" altLang="ja-JP" sz="120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やファイルの仕組みの学習に繋げることもできる。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なお、</a:t>
                      </a:r>
                      <a:r>
                        <a:rPr kumimoji="1" lang="en-US" altLang="ja-JP" sz="1200">
                          <a:latin typeface="UD デジタル 教科書体 N-R" panose="02020400000000000000" pitchFamily="17" charset="-128"/>
                          <a:ea typeface="UD デジタル 教科書体 N-R" panose="02020400000000000000" pitchFamily="17" charset="-128"/>
                        </a:rPr>
                        <a:t>OS</a:t>
                      </a:r>
                      <a:r>
                        <a:rPr kumimoji="1" lang="ja-JP" altLang="en-US" sz="1200">
                          <a:latin typeface="UD デジタル 教科書体 N-R" panose="02020400000000000000" pitchFamily="17" charset="-128"/>
                          <a:ea typeface="UD デジタル 教科書体 N-R" panose="02020400000000000000" pitchFamily="17" charset="-128"/>
                        </a:rPr>
                        <a:t>などの関係で操作が難しい場合は、大凶の画像をアップロード済みのプロジェクトを指導者が用意して配布する形でも構わない。。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シートにて、おみくじの結果に大凶を追加するカスタマイズの課題を提示する。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指導者が画像のアップロードおよびプログラムの変更を実演し、動作の説明を行う。大凶が表示されるまで何度もおみくじをひく。上手く動作しないときは、ソースコードを全員で確認する。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おみくじアプリの挙動を通じて、フローチャートにおける条件分岐と、テキストプログラミングにおける</a:t>
                      </a:r>
                      <a:r>
                        <a:rPr kumimoji="1" lang="en-US" altLang="ja-JP" sz="120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文の処理の関係を理解させる。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乱数の値を扱う変数と、ファイル名を扱う変数の</a:t>
                      </a:r>
                      <a:r>
                        <a:rPr kumimoji="1" lang="en-US" altLang="ja-JP" sz="1200">
                          <a:latin typeface="UD デジタル 教科書体 N-R" panose="02020400000000000000" pitchFamily="17" charset="-128"/>
                          <a:ea typeface="UD デジタル 教科書体 N-R" panose="02020400000000000000" pitchFamily="17" charset="-128"/>
                        </a:rPr>
                        <a:t>2</a:t>
                      </a:r>
                      <a:r>
                        <a:rPr kumimoji="1" lang="ja-JP" altLang="en-US" sz="1200">
                          <a:latin typeface="UD デジタル 教科書体 N-R" panose="02020400000000000000" pitchFamily="17" charset="-128"/>
                          <a:ea typeface="UD デジタル 教科書体 N-R" panose="02020400000000000000" pitchFamily="17" charset="-128"/>
                        </a:rPr>
                        <a:t>つの変数があることを理解させる。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逐次処理と条件分岐によって、任意のファイル名が変数にランダムに格納されることを理解させる。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変数の変化を確認するために、</a:t>
                      </a:r>
                      <a:r>
                        <a:rPr kumimoji="1" lang="en-US" altLang="ja-JP" sz="1200">
                          <a:latin typeface="UD デジタル 教科書体 N-R" panose="02020400000000000000" pitchFamily="17" charset="-128"/>
                          <a:ea typeface="UD デジタル 教科書体 N-R" panose="02020400000000000000" pitchFamily="17" charset="-128"/>
                        </a:rPr>
                        <a:t>alert()</a:t>
                      </a:r>
                      <a:r>
                        <a:rPr kumimoji="1" lang="ja-JP" altLang="en-US" sz="1200">
                          <a:latin typeface="UD デジタル 教科書体 N-R" panose="02020400000000000000" pitchFamily="17" charset="-128"/>
                          <a:ea typeface="UD デジタル 教科書体 N-R" panose="02020400000000000000" pitchFamily="17" charset="-128"/>
                        </a:rPr>
                        <a:t>命令や</a:t>
                      </a:r>
                      <a:r>
                        <a:rPr kumimoji="1" lang="en-US" altLang="ja-JP" sz="1200">
                          <a:latin typeface="UD デジタル 教科書体 N-R" panose="02020400000000000000" pitchFamily="17" charset="-128"/>
                          <a:ea typeface="UD デジタル 教科書体 N-R" panose="02020400000000000000" pitchFamily="17" charset="-128"/>
                        </a:rPr>
                        <a:t>console.log()</a:t>
                      </a:r>
                      <a:r>
                        <a:rPr kumimoji="1" lang="ja-JP" altLang="en-US" sz="1200">
                          <a:latin typeface="UD デジタル 教科書体 N-R" panose="02020400000000000000" pitchFamily="17" charset="-128"/>
                          <a:ea typeface="UD デジタル 教科書体 N-R" panose="02020400000000000000" pitchFamily="17" charset="-128"/>
                        </a:rPr>
                        <a:t>命令を併用してデモンストレーションしても良い。</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乱数生成や分岐の条件を変更することで、アプリの挙動も変化することを理解させ、パラメーターの変更に自ら興味・関心を持って挑戦できるようになれば、本コマの指導は成功とする。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2232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3</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830195519"/>
              </p:ext>
            </p:extLst>
          </p:nvPr>
        </p:nvGraphicFramePr>
        <p:xfrm>
          <a:off x="167679" y="1359568"/>
          <a:ext cx="6522641" cy="465183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前回までの学習内容として、プログラムを追加することで結果のパターンを増やせることを確認する。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今回のカスタマイズでは、繰り返し処理によっておみくじをプログラムで何度も実行できることを学習する。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繰り返しによるカスタマイズを通じて、関数の有用性を確認したり乱数や変数の仕組みを再確認し、理解度を深められるように指導を行う。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シートにて、おみくじを複数回実行するカスタマイズの課題を提示する。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おみくじアプリのカスタマイズを通じて、繰り返し処理の理解を深める。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繰り返しは難易度が高いため、</a:t>
                      </a:r>
                      <a:r>
                        <a:rPr kumimoji="1" lang="en-US" altLang="ja-JP" sz="1200" dirty="0">
                          <a:latin typeface="UD デジタル 教科書体 N-R" panose="02020400000000000000" pitchFamily="17" charset="-128"/>
                          <a:ea typeface="UD デジタル 教科書体 N-R" panose="02020400000000000000" pitchFamily="17" charset="-128"/>
                        </a:rPr>
                        <a:t>4</a:t>
                      </a:r>
                      <a:r>
                        <a:rPr kumimoji="1" lang="ja-JP" altLang="en-US" sz="1200" dirty="0">
                          <a:latin typeface="UD デジタル 教科書体 N-R" panose="02020400000000000000" pitchFamily="17" charset="-128"/>
                          <a:ea typeface="UD デジタル 教科書体 N-R" panose="02020400000000000000" pitchFamily="17" charset="-128"/>
                        </a:rPr>
                        <a:t>コマ目までに理解が行えれば成功とする。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95179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dirty="0">
                <a:latin typeface="UD デジタル 教科書体 N-B" panose="02020700000000000000" pitchFamily="17" charset="-128"/>
                <a:ea typeface="UD デジタル 教科書体 N-B" panose="02020700000000000000" pitchFamily="17" charset="-128"/>
              </a:rPr>
              <a:t>4</a:t>
            </a:r>
            <a:r>
              <a:rPr lang="ja-JP" altLang="en-US" sz="4000" dirty="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361573263"/>
              </p:ext>
            </p:extLst>
          </p:nvPr>
        </p:nvGraphicFramePr>
        <p:xfrm>
          <a:off x="167679" y="1359568"/>
          <a:ext cx="6522641" cy="373743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前回までの学習内容として、繰り返し処理によっておみくじをプログラムで何度も実行できることを確認する。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今回のカスタマイズでは、結果をカウントしたりボタンの下部に独自のメッセージを表示できることを学習する。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シートにて、おみくじを複数回実行するカスタマイズの課題を提示する。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dirty="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おみくじアプリのカスタマイズを通じて、プログラミングの基礎となる変数・乱数・分岐・繰り返し・関数の理解を深める。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必要に応じてテキスト教材などを用いて基礎を改めて学習する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99211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a:extLst>
              <a:ext uri="{FF2B5EF4-FFF2-40B4-BE49-F238E27FC236}">
                <a16:creationId xmlns:a16="http://schemas.microsoft.com/office/drawing/2014/main" id="{BB0C2F51-29F6-494E-9C5A-AA580E511AE8}"/>
              </a:ext>
            </a:extLst>
          </p:cNvPr>
          <p:cNvCxnSpPr/>
          <p:nvPr/>
        </p:nvCxnSpPr>
        <p:spPr>
          <a:xfrm>
            <a:off x="28134" y="2782147"/>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174202" y="2947266"/>
            <a:ext cx="343336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学習内容</a:t>
            </a:r>
            <a:endParaRPr kumimoji="1" lang="en-US" altLang="ja-JP" sz="18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62" name="図 61" descr="写真 copy.PNG">
            <a:extLst>
              <a:ext uri="{FF2B5EF4-FFF2-40B4-BE49-F238E27FC236}">
                <a16:creationId xmlns:a16="http://schemas.microsoft.com/office/drawing/2014/main" id="{97E815DD-E007-42E1-A77F-F0B21DCEC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886" y="1853546"/>
            <a:ext cx="452140" cy="678211"/>
          </a:xfrm>
          <a:prstGeom prst="rect">
            <a:avLst/>
          </a:prstGeom>
        </p:spPr>
      </p:pic>
      <p:pic>
        <p:nvPicPr>
          <p:cNvPr id="63" name="図 62" descr="写真.PNG">
            <a:extLst>
              <a:ext uri="{FF2B5EF4-FFF2-40B4-BE49-F238E27FC236}">
                <a16:creationId xmlns:a16="http://schemas.microsoft.com/office/drawing/2014/main" id="{2EBDAB06-2A6B-4F8B-A77F-ED6EB082C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442" y="1106415"/>
            <a:ext cx="438584" cy="657877"/>
          </a:xfrm>
          <a:prstGeom prst="rect">
            <a:avLst/>
          </a:prstGeom>
        </p:spPr>
      </p:pic>
      <p:pic>
        <p:nvPicPr>
          <p:cNvPr id="64" name="図 63" descr="写真 copy.PNG">
            <a:extLst>
              <a:ext uri="{FF2B5EF4-FFF2-40B4-BE49-F238E27FC236}">
                <a16:creationId xmlns:a16="http://schemas.microsoft.com/office/drawing/2014/main" id="{F3677089-A220-4E0E-AC39-495171608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52" y="1113950"/>
            <a:ext cx="869244" cy="1303866"/>
          </a:xfrm>
          <a:prstGeom prst="rect">
            <a:avLst/>
          </a:prstGeom>
        </p:spPr>
      </p:pic>
      <p:grpSp>
        <p:nvGrpSpPr>
          <p:cNvPr id="65" name="グループ化 64">
            <a:extLst>
              <a:ext uri="{FF2B5EF4-FFF2-40B4-BE49-F238E27FC236}">
                <a16:creationId xmlns:a16="http://schemas.microsoft.com/office/drawing/2014/main" id="{CC6A5E41-9960-4902-B317-C1120E959231}"/>
              </a:ext>
            </a:extLst>
          </p:cNvPr>
          <p:cNvGrpSpPr/>
          <p:nvPr/>
        </p:nvGrpSpPr>
        <p:grpSpPr>
          <a:xfrm>
            <a:off x="1277757" y="1295277"/>
            <a:ext cx="451979" cy="887584"/>
            <a:chOff x="1990873" y="2619479"/>
            <a:chExt cx="1111436" cy="1292585"/>
          </a:xfrm>
        </p:grpSpPr>
        <p:sp>
          <p:nvSpPr>
            <p:cNvPr id="66" name="右矢印 74">
              <a:extLst>
                <a:ext uri="{FF2B5EF4-FFF2-40B4-BE49-F238E27FC236}">
                  <a16:creationId xmlns:a16="http://schemas.microsoft.com/office/drawing/2014/main" id="{E27CE8FB-EE1A-4A2E-B836-AF47AF296F23}"/>
                </a:ext>
              </a:extLst>
            </p:cNvPr>
            <p:cNvSpPr/>
            <p:nvPr/>
          </p:nvSpPr>
          <p:spPr>
            <a:xfrm rot="1734240">
              <a:off x="1993983" y="3480016"/>
              <a:ext cx="109019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7" name="右矢印 75">
              <a:extLst>
                <a:ext uri="{FF2B5EF4-FFF2-40B4-BE49-F238E27FC236}">
                  <a16:creationId xmlns:a16="http://schemas.microsoft.com/office/drawing/2014/main" id="{3487CD9A-1B8A-4360-BD3D-B2C83A0DB270}"/>
                </a:ext>
              </a:extLst>
            </p:cNvPr>
            <p:cNvSpPr/>
            <p:nvPr/>
          </p:nvSpPr>
          <p:spPr>
            <a:xfrm rot="19755405">
              <a:off x="1990873" y="2619479"/>
              <a:ext cx="111143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grpSp>
      <p:sp>
        <p:nvSpPr>
          <p:cNvPr id="69" name="テキスト ボックス 68">
            <a:extLst>
              <a:ext uri="{FF2B5EF4-FFF2-40B4-BE49-F238E27FC236}">
                <a16:creationId xmlns:a16="http://schemas.microsoft.com/office/drawing/2014/main" id="{2AE7A495-4031-422D-A6FB-28067B98729E}"/>
              </a:ext>
            </a:extLst>
          </p:cNvPr>
          <p:cNvSpPr txBox="1"/>
          <p:nvPr/>
        </p:nvSpPr>
        <p:spPr>
          <a:xfrm>
            <a:off x="205106" y="585432"/>
            <a:ext cx="347704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アプリの概要</a:t>
            </a:r>
          </a:p>
        </p:txBody>
      </p:sp>
      <p:sp>
        <p:nvSpPr>
          <p:cNvPr id="71" name="テキスト ボックス 70">
            <a:extLst>
              <a:ext uri="{FF2B5EF4-FFF2-40B4-BE49-F238E27FC236}">
                <a16:creationId xmlns:a16="http://schemas.microsoft.com/office/drawing/2014/main" id="{D3654801-773B-43C4-87F5-1513D5D37FFD}"/>
              </a:ext>
            </a:extLst>
          </p:cNvPr>
          <p:cNvSpPr txBox="1"/>
          <p:nvPr/>
        </p:nvSpPr>
        <p:spPr>
          <a:xfrm>
            <a:off x="3429000" y="1071794"/>
            <a:ext cx="323958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a:t>ボタンを押すと、「大吉」「中吉」「凶」などの結果をランダムに表示するアプリを作成します。</a:t>
            </a:r>
            <a:endParaRPr lang="en-US" altLang="ja-JP" sz="1200"/>
          </a:p>
          <a:p>
            <a:endParaRPr lang="en-US" altLang="ja-JP" sz="1200"/>
          </a:p>
          <a:p>
            <a:r>
              <a:rPr lang="ja-JP" altLang="en-US" sz="1200"/>
              <a:t>このアプリを題材として、ランダム値を取得する方法と、条件に応じて画像を差し替える方法を学びます。</a:t>
            </a:r>
            <a:endParaRPr kumimoji="1" lang="ja-JP" altLang="en-US" sz="1200" dirty="0"/>
          </a:p>
        </p:txBody>
      </p:sp>
      <p:sp>
        <p:nvSpPr>
          <p:cNvPr id="73" name="テキスト ボックス 72">
            <a:extLst>
              <a:ext uri="{FF2B5EF4-FFF2-40B4-BE49-F238E27FC236}">
                <a16:creationId xmlns:a16="http://schemas.microsoft.com/office/drawing/2014/main" id="{092272B1-815D-4961-913B-7F0D8F210920}"/>
              </a:ext>
            </a:extLst>
          </p:cNvPr>
          <p:cNvSpPr txBox="1"/>
          <p:nvPr/>
        </p:nvSpPr>
        <p:spPr>
          <a:xfrm>
            <a:off x="1476869" y="166124"/>
            <a:ext cx="396053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a:t>
            </a:r>
          </a:p>
        </p:txBody>
      </p:sp>
      <p:graphicFrame>
        <p:nvGraphicFramePr>
          <p:cNvPr id="60" name="表 2">
            <a:extLst>
              <a:ext uri="{FF2B5EF4-FFF2-40B4-BE49-F238E27FC236}">
                <a16:creationId xmlns:a16="http://schemas.microsoft.com/office/drawing/2014/main" id="{09783C2B-CD76-49E7-9C8A-5BEC86BF066B}"/>
              </a:ext>
            </a:extLst>
          </p:cNvPr>
          <p:cNvGraphicFramePr>
            <a:graphicFrameLocks noGrp="1"/>
          </p:cNvGraphicFramePr>
          <p:nvPr>
            <p:extLst>
              <p:ext uri="{D42A27DB-BD31-4B8C-83A1-F6EECF244321}">
                <p14:modId xmlns:p14="http://schemas.microsoft.com/office/powerpoint/2010/main" val="1392083698"/>
              </p:ext>
            </p:extLst>
          </p:nvPr>
        </p:nvGraphicFramePr>
        <p:xfrm>
          <a:off x="205106" y="3444169"/>
          <a:ext cx="6522641" cy="4829687"/>
        </p:xfrm>
        <a:graphic>
          <a:graphicData uri="http://schemas.openxmlformats.org/drawingml/2006/table">
            <a:tbl>
              <a:tblPr firstRow="1" bandRow="1">
                <a:tableStyleId>{7E9639D4-E3E2-4D34-9284-5A2195B3D0D7}</a:tableStyleId>
              </a:tblPr>
              <a:tblGrid>
                <a:gridCol w="1264465">
                  <a:extLst>
                    <a:ext uri="{9D8B030D-6E8A-4147-A177-3AD203B41FA5}">
                      <a16:colId xmlns:a16="http://schemas.microsoft.com/office/drawing/2014/main" val="953771404"/>
                    </a:ext>
                  </a:extLst>
                </a:gridCol>
                <a:gridCol w="5258176">
                  <a:extLst>
                    <a:ext uri="{9D8B030D-6E8A-4147-A177-3AD203B41FA5}">
                      <a16:colId xmlns:a16="http://schemas.microsoft.com/office/drawing/2014/main" val="2232448268"/>
                    </a:ext>
                  </a:extLst>
                </a:gridCol>
              </a:tblGrid>
              <a:tr h="449407">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要素技術</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65415">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HTML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起動画面の画像やボタンなどは</a:t>
                      </a:r>
                      <a:r>
                        <a:rPr kumimoji="1" lang="en-US" altLang="ja-JP" sz="120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により記述されています。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91748">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CSS</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画像やボタンの中央寄せ、背景画像などは</a:t>
                      </a:r>
                      <a:r>
                        <a:rPr kumimoji="1" lang="en-US" altLang="ja-JP" sz="1200">
                          <a:latin typeface="UD デジタル 教科書体 N-R" panose="02020400000000000000" pitchFamily="17" charset="-128"/>
                          <a:ea typeface="UD デジタル 教科書体 N-R" panose="02020400000000000000" pitchFamily="17" charset="-128"/>
                        </a:rPr>
                        <a:t>CSS</a:t>
                      </a:r>
                      <a:r>
                        <a:rPr kumimoji="1" lang="ja-JP" altLang="en-US" sz="1200">
                          <a:latin typeface="UD デジタル 教科書体 N-R" panose="02020400000000000000" pitchFamily="17" charset="-128"/>
                          <a:ea typeface="UD デジタル 教科書体 N-R" panose="02020400000000000000" pitchFamily="17" charset="-128"/>
                        </a:rPr>
                        <a:t>による実現されています。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944531"/>
                  </a:ext>
                </a:extLst>
              </a:tr>
              <a:tr h="57429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変数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おみくじの結果として表示する画像のファイル名などを変数に一時的に格納しています。</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336109">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条件分岐</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変数の値に応じて、結果として表示する画像のファイル名を決定します。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11750"/>
                  </a:ext>
                </a:extLst>
              </a:tr>
              <a:tr h="72878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関数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乱数を求めるために</a:t>
                      </a:r>
                      <a:r>
                        <a:rPr kumimoji="1" lang="en-US" altLang="ja-JP" sz="1200">
                          <a:latin typeface="UD デジタル 教科書体 N-R" panose="02020400000000000000" pitchFamily="17" charset="-128"/>
                          <a:ea typeface="UD デジタル 教科書体 N-R" panose="02020400000000000000" pitchFamily="17" charset="-128"/>
                        </a:rPr>
                        <a:t>Math.random()</a:t>
                      </a:r>
                      <a:r>
                        <a:rPr kumimoji="1" lang="ja-JP" altLang="en-US" sz="1200">
                          <a:latin typeface="UD デジタル 教科書体 N-R" panose="02020400000000000000" pitchFamily="17" charset="-128"/>
                          <a:ea typeface="UD デジタル 教科書体 N-R" panose="02020400000000000000" pitchFamily="17" charset="-128"/>
                        </a:rPr>
                        <a:t>関数を使用しています。また、</a:t>
                      </a:r>
                      <a:r>
                        <a:rPr kumimoji="1" lang="en-US" altLang="ja-JP" sz="1200">
                          <a:latin typeface="UD デジタル 教科書体 N-R" panose="02020400000000000000" pitchFamily="17" charset="-128"/>
                          <a:ea typeface="UD デジタル 教科書体 N-R" panose="02020400000000000000" pitchFamily="17" charset="-128"/>
                        </a:rPr>
                        <a:t>Math.floor()</a:t>
                      </a:r>
                      <a:r>
                        <a:rPr kumimoji="1" lang="ja-JP" altLang="en-US" sz="1200">
                          <a:latin typeface="UD デジタル 教科書体 N-R" panose="02020400000000000000" pitchFamily="17" charset="-128"/>
                          <a:ea typeface="UD デジタル 教科書体 N-R" panose="02020400000000000000" pitchFamily="17" charset="-128"/>
                        </a:rPr>
                        <a:t>関数による小数点の切り捨て処理でも関数を利用しています。そして、今回のプログラムはボタンが押されたときに</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を実行できるよう、全体を</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関数として定義しています。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64868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イベント</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を実行できるよう、ボタンが押されたら</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関数が実行されるようなイベントを設定しています。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41682"/>
                  </a:ext>
                </a:extLst>
              </a:tr>
              <a:tr h="109581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DOM</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プログラムから</a:t>
                      </a:r>
                      <a:r>
                        <a:rPr kumimoji="1" lang="en-US" altLang="ja-JP" sz="120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の内容を書き換えるために、</a:t>
                      </a:r>
                      <a:r>
                        <a:rPr kumimoji="1" lang="en-US" altLang="ja-JP" sz="120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技術を使用しています。具体的には、画像とボタンの書き換えを行っています。カスタマイズでは、一言メッセージの表示でも</a:t>
                      </a:r>
                      <a:r>
                        <a:rPr kumimoji="1" lang="en-US" altLang="ja-JP" sz="120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を活用しています。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18895"/>
                  </a:ext>
                </a:extLst>
              </a:tr>
            </a:tbl>
          </a:graphicData>
        </a:graphic>
      </p:graphicFrame>
    </p:spTree>
    <p:extLst>
      <p:ext uri="{BB962C8B-B14F-4D97-AF65-F5344CB8AC3E}">
        <p14:creationId xmlns:p14="http://schemas.microsoft.com/office/powerpoint/2010/main" val="39727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C00FCD-6B1D-47AE-90FE-399422CBDA86}"/>
              </a:ext>
            </a:extLst>
          </p:cNvPr>
          <p:cNvSpPr txBox="1"/>
          <p:nvPr/>
        </p:nvSpPr>
        <p:spPr>
          <a:xfrm>
            <a:off x="156499" y="4495606"/>
            <a:ext cx="6640990" cy="5047536"/>
          </a:xfrm>
          <a:prstGeom prst="rect">
            <a:avLst/>
          </a:prstGeom>
          <a:noFill/>
        </p:spPr>
        <p:txBody>
          <a:bodyPr wrap="square" rtlCol="0">
            <a:spAutoFit/>
          </a:bodyPr>
          <a:lstStyle/>
          <a:p>
            <a:r>
              <a:rPr lang="en-US" altLang="ja-JP" sz="1400" b="0" dirty="0">
                <a:solidFill>
                  <a:srgbClr val="383838"/>
                </a:solidFill>
                <a:effectLst/>
                <a:latin typeface="Monacakomi" panose="020B0509020204020204" pitchFamily="49" charset="-128"/>
                <a:ea typeface="Monacakomi" panose="020B0509020204020204" pitchFamily="49" charset="-128"/>
              </a:rPr>
              <a:t>&lt;</a:t>
            </a:r>
            <a:r>
              <a:rPr lang="en-US" altLang="ja-JP" sz="1400" b="0" dirty="0">
                <a:solidFill>
                  <a:srgbClr val="800000"/>
                </a:solidFill>
                <a:effectLst/>
                <a:latin typeface="Monacakomi" panose="020B0509020204020204" pitchFamily="49" charset="-128"/>
                <a:ea typeface="Monacakomi" panose="020B0509020204020204" pitchFamily="49" charset="-128"/>
              </a:rPr>
              <a:t>script</a:t>
            </a:r>
            <a:r>
              <a:rPr lang="en-US" altLang="ja-JP" sz="1400" b="0" dirty="0">
                <a:solidFill>
                  <a:srgbClr val="383838"/>
                </a:solidFill>
                <a:effectLst/>
                <a:latin typeface="Monacakomi" panose="020B0509020204020204" pitchFamily="49" charset="-128"/>
                <a:ea typeface="Monacakomi" panose="020B0509020204020204" pitchFamily="49" charset="-128"/>
              </a:rPr>
              <a:t>&gt;</a:t>
            </a:r>
            <a:endParaRPr lang="en-US" altLang="ja-JP"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FF"/>
                </a:solidFill>
                <a:effectLst/>
                <a:latin typeface="Monacakomi" panose="020B0509020204020204" pitchFamily="49" charset="-128"/>
                <a:ea typeface="Monacakomi" panose="020B0509020204020204" pitchFamily="49" charset="-128"/>
              </a:rPr>
              <a:t>function</a:t>
            </a:r>
            <a:r>
              <a:rPr lang="en-US" altLang="ja-JP" sz="1400" b="0" dirty="0">
                <a:solidFill>
                  <a:srgbClr val="000000"/>
                </a:solidFill>
                <a:effectLst/>
                <a:latin typeface="Monacakomi" panose="020B0509020204020204" pitchFamily="49" charset="-128"/>
                <a:ea typeface="Monacakomi" panose="020B0509020204020204" pitchFamily="49" charset="-128"/>
              </a:rPr>
              <a:t> play() {</a:t>
            </a:r>
          </a:p>
          <a:p>
            <a:r>
              <a:rPr lang="en-US" altLang="ja-JP" sz="1400" b="0" dirty="0">
                <a:solidFill>
                  <a:srgbClr val="008000"/>
                </a:solidFill>
                <a:effectLst/>
                <a:latin typeface="Monacakomi" panose="020B0509020204020204" pitchFamily="49" charset="-128"/>
                <a:ea typeface="Monacakomi" panose="020B0509020204020204" pitchFamily="49" charset="-128"/>
              </a:rPr>
              <a:t>    // 0</a:t>
            </a:r>
            <a:r>
              <a:rPr lang="ja-JP" altLang="en-US" sz="1400" b="0" dirty="0">
                <a:solidFill>
                  <a:srgbClr val="008000"/>
                </a:solidFill>
                <a:effectLst/>
                <a:latin typeface="Monacakomi" panose="020B0509020204020204" pitchFamily="49" charset="-128"/>
                <a:ea typeface="Monacakomi" panose="020B0509020204020204" pitchFamily="49" charset="-128"/>
              </a:rPr>
              <a:t>～</a:t>
            </a:r>
            <a:r>
              <a:rPr lang="en-US" altLang="ja-JP" sz="1400" b="0" dirty="0">
                <a:solidFill>
                  <a:srgbClr val="008000"/>
                </a:solidFill>
                <a:effectLst/>
                <a:latin typeface="Monacakomi" panose="020B0509020204020204" pitchFamily="49" charset="-128"/>
                <a:ea typeface="Monacakomi" panose="020B0509020204020204" pitchFamily="49" charset="-128"/>
              </a:rPr>
              <a:t>4</a:t>
            </a:r>
            <a:r>
              <a:rPr lang="ja-JP" altLang="en-US" sz="1400" b="0" dirty="0">
                <a:solidFill>
                  <a:srgbClr val="008000"/>
                </a:solidFill>
                <a:effectLst/>
                <a:latin typeface="Monacakomi" panose="020B0509020204020204" pitchFamily="49" charset="-128"/>
                <a:ea typeface="Monacakomi" panose="020B0509020204020204" pitchFamily="49" charset="-128"/>
              </a:rPr>
              <a:t>の範囲のランダムな値を得る</a:t>
            </a:r>
            <a:endParaRPr lang="ja-JP" altLang="en-US"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FF"/>
                </a:solidFill>
                <a:effectLst/>
                <a:latin typeface="Monacakomi" panose="020B0509020204020204" pitchFamily="49" charset="-128"/>
                <a:ea typeface="Monacakomi" panose="020B0509020204020204" pitchFamily="49" charset="-128"/>
              </a:rPr>
              <a:t>    let</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err="1">
                <a:solidFill>
                  <a:srgbClr val="000000"/>
                </a:solidFill>
                <a:effectLst/>
                <a:latin typeface="Monacakomi" panose="020B0509020204020204" pitchFamily="49" charset="-128"/>
                <a:ea typeface="Monacakomi" panose="020B0509020204020204" pitchFamily="49" charset="-128"/>
              </a:rPr>
              <a:t>Math.floor</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err="1">
                <a:solidFill>
                  <a:srgbClr val="000000"/>
                </a:solidFill>
                <a:effectLst/>
                <a:latin typeface="Monacakomi" panose="020B0509020204020204" pitchFamily="49" charset="-128"/>
                <a:ea typeface="Monacakomi" panose="020B0509020204020204" pitchFamily="49" charset="-128"/>
              </a:rPr>
              <a:t>Math.random</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9885A"/>
                </a:solidFill>
                <a:effectLst/>
                <a:latin typeface="Monacakomi" panose="020B0509020204020204" pitchFamily="49" charset="-128"/>
                <a:ea typeface="Monacakomi" panose="020B0509020204020204" pitchFamily="49" charset="-128"/>
              </a:rPr>
              <a:t>5</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8000"/>
                </a:solidFill>
                <a:effectLst/>
                <a:latin typeface="Monacakomi" panose="020B0509020204020204" pitchFamily="49" charset="-128"/>
                <a:ea typeface="Monacakomi" panose="020B0509020204020204" pitchFamily="49" charset="-128"/>
              </a:rPr>
              <a:t>    // </a:t>
            </a:r>
            <a:r>
              <a:rPr lang="ja-JP" altLang="en-US" sz="1400" b="0" dirty="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FF"/>
                </a:solidFill>
                <a:effectLst/>
                <a:latin typeface="Monacakomi" panose="020B0509020204020204" pitchFamily="49" charset="-128"/>
                <a:ea typeface="Monacakomi" panose="020B0509020204020204" pitchFamily="49" charset="-128"/>
              </a:rPr>
              <a:t>    </a:t>
            </a:r>
            <a:r>
              <a:rPr lang="en-US" altLang="ja-JP" sz="1400" dirty="0">
                <a:solidFill>
                  <a:srgbClr val="0000FF"/>
                </a:solidFill>
                <a:latin typeface="Monacakomi" panose="020B0509020204020204" pitchFamily="49" charset="-128"/>
                <a:ea typeface="Monacakomi" panose="020B0509020204020204" pitchFamily="49" charset="-128"/>
              </a:rPr>
              <a:t>let</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FF"/>
                </a:solidFill>
                <a:effectLst/>
                <a:latin typeface="Monacakomi" panose="020B0509020204020204" pitchFamily="49" charset="-128"/>
                <a:ea typeface="Monacakomi" panose="020B0509020204020204" pitchFamily="49" charset="-128"/>
              </a:rPr>
              <a:t>    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0</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"daikichi.png"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1</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"chuukichi.png"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2</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"shoukichi.png"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a:solidFill>
                  <a:srgbClr val="0000FF"/>
                </a:solidFill>
                <a:effectLst/>
                <a:latin typeface="Monacakomi" panose="020B0509020204020204" pitchFamily="49" charset="-128"/>
                <a:ea typeface="Monacakomi" panose="020B0509020204020204" pitchFamily="49" charset="-128"/>
              </a:rPr>
              <a:t>if</a:t>
            </a:r>
            <a:r>
              <a:rPr lang="en-US" altLang="ja-JP" sz="1400" b="0" dirty="0">
                <a:solidFill>
                  <a:srgbClr val="000000"/>
                </a:solidFill>
                <a:effectLst/>
                <a:latin typeface="Monacakomi" panose="020B0509020204020204" pitchFamily="49" charset="-128"/>
                <a:ea typeface="Monacakomi" panose="020B0509020204020204" pitchFamily="49" charset="-128"/>
              </a:rPr>
              <a:t> (no == </a:t>
            </a:r>
            <a:r>
              <a:rPr lang="en-US" altLang="ja-JP" sz="1400" b="0" dirty="0">
                <a:solidFill>
                  <a:srgbClr val="09885A"/>
                </a:solidFill>
                <a:effectLst/>
                <a:latin typeface="Monacakomi" panose="020B0509020204020204" pitchFamily="49" charset="-128"/>
                <a:ea typeface="Monacakomi" panose="020B0509020204020204" pitchFamily="49" charset="-128"/>
              </a:rPr>
              <a:t>3</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"suekichi.png"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0000FF"/>
                </a:solidFill>
                <a:effectLst/>
                <a:latin typeface="Monacakomi" panose="020B0509020204020204" pitchFamily="49" charset="-128"/>
                <a:ea typeface="Monacakomi" panose="020B0509020204020204" pitchFamily="49" charset="-128"/>
              </a:rPr>
              <a:t>else</a:t>
            </a:r>
            <a:r>
              <a:rPr lang="en-US" altLang="ja-JP" sz="1400" b="0" dirty="0">
                <a:solidFill>
                  <a:srgbClr val="000000"/>
                </a:solidFill>
                <a:effectLst/>
                <a:latin typeface="Monacakomi" panose="020B0509020204020204" pitchFamily="49" charset="-128"/>
                <a:ea typeface="Monacakomi" panose="020B0509020204020204" pitchFamily="49" charset="-128"/>
              </a:rPr>
              <a:t> {</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"kyou.png"</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 </a:t>
            </a:r>
          </a:p>
          <a:p>
            <a:r>
              <a:rPr lang="en-US" altLang="ja-JP" sz="1400" b="0" dirty="0">
                <a:solidFill>
                  <a:srgbClr val="000000"/>
                </a:solidFill>
                <a:effectLst/>
                <a:latin typeface="Monacakomi" panose="020B0509020204020204" pitchFamily="49" charset="-128"/>
                <a:ea typeface="Monacakomi" panose="020B0509020204020204" pitchFamily="49" charset="-128"/>
              </a:rPr>
              <a:t>    alert(</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ja-JP" altLang="en-US" sz="1400" b="0" dirty="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8000"/>
                </a:solidFill>
                <a:effectLst/>
                <a:latin typeface="Monacakomi" panose="020B0509020204020204" pitchFamily="49" charset="-128"/>
                <a:ea typeface="Monacakomi" panose="020B0509020204020204" pitchFamily="49" charset="-128"/>
              </a:rPr>
              <a:t>    // </a:t>
            </a:r>
            <a:r>
              <a:rPr lang="ja-JP" altLang="en-US" sz="1400" b="0" dirty="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dirty="0">
              <a:solidFill>
                <a:srgbClr val="000000"/>
              </a:solidFill>
              <a:effectLst/>
              <a:latin typeface="Monacakomi" panose="020B0509020204020204" pitchFamily="49" charset="-128"/>
              <a:ea typeface="Monacakomi" panose="020B0509020204020204" pitchFamily="49" charset="-128"/>
            </a:endParaRP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a:solidFill>
                  <a:srgbClr val="A31515"/>
                </a:solidFill>
                <a:effectLst/>
                <a:latin typeface="Monacakomi" panose="020B0509020204020204" pitchFamily="49" charset="-128"/>
                <a:ea typeface="Monacakomi" panose="020B0509020204020204" pitchFamily="49" charset="-128"/>
              </a:rPr>
              <a:t>"omikuji"</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err="1">
                <a:solidFill>
                  <a:srgbClr val="000000"/>
                </a:solidFill>
                <a:effectLst/>
                <a:latin typeface="Monacakomi" panose="020B0509020204020204" pitchFamily="49" charset="-128"/>
                <a:ea typeface="Monacakomi" panose="020B0509020204020204" pitchFamily="49" charset="-128"/>
              </a:rPr>
              <a:t>src</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"images/"</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err="1">
                <a:solidFill>
                  <a:srgbClr val="000000"/>
                </a:solidFill>
                <a:effectLst/>
                <a:latin typeface="Monacakomi" panose="020B0509020204020204" pitchFamily="49" charset="-128"/>
                <a:ea typeface="Monacakomi" panose="020B0509020204020204" pitchFamily="49" charset="-128"/>
              </a:rPr>
              <a:t>image_name</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    </a:t>
            </a:r>
            <a:r>
              <a:rPr lang="en-US" altLang="ja-JP" sz="1400" b="0" dirty="0" err="1">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err="1">
                <a:solidFill>
                  <a:srgbClr val="A31515"/>
                </a:solidFill>
                <a:effectLst/>
                <a:latin typeface="Monacakomi" panose="020B0509020204020204" pitchFamily="49" charset="-128"/>
                <a:ea typeface="Monacakomi" panose="020B0509020204020204" pitchFamily="49" charset="-128"/>
              </a:rPr>
              <a:t>playBtn</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a:solidFill>
                  <a:srgbClr val="000000"/>
                </a:solidFill>
                <a:effectLst/>
                <a:latin typeface="Monacakomi" panose="020B0509020204020204" pitchFamily="49" charset="-128"/>
                <a:ea typeface="Monacakomi" panose="020B0509020204020204" pitchFamily="49" charset="-128"/>
              </a:rPr>
              <a:t>).</a:t>
            </a:r>
            <a:r>
              <a:rPr lang="en-US" altLang="ja-JP" sz="1400" b="0" dirty="0" err="1">
                <a:solidFill>
                  <a:srgbClr val="000000"/>
                </a:solidFill>
                <a:effectLst/>
                <a:latin typeface="Monacakomi" panose="020B0509020204020204" pitchFamily="49" charset="-128"/>
                <a:ea typeface="Monacakomi" panose="020B0509020204020204" pitchFamily="49" charset="-128"/>
              </a:rPr>
              <a:t>innerHTML</a:t>
            </a:r>
            <a:r>
              <a:rPr lang="en-US" altLang="ja-JP" sz="1400" b="0" dirty="0">
                <a:solidFill>
                  <a:srgbClr val="000000"/>
                </a:solidFill>
                <a:effectLst/>
                <a:latin typeface="Monacakomi" panose="020B0509020204020204" pitchFamily="49" charset="-128"/>
                <a:ea typeface="Monacakomi" panose="020B0509020204020204" pitchFamily="49" charset="-128"/>
              </a:rPr>
              <a:t> = </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ja-JP" altLang="en-US" sz="1400" b="0" dirty="0">
                <a:solidFill>
                  <a:srgbClr val="A31515"/>
                </a:solidFill>
                <a:effectLst/>
                <a:latin typeface="Monacakomi" panose="020B0509020204020204" pitchFamily="49" charset="-128"/>
                <a:ea typeface="Monacakomi" panose="020B0509020204020204" pitchFamily="49" charset="-128"/>
              </a:rPr>
              <a:t>やりなおす</a:t>
            </a:r>
            <a:r>
              <a:rPr lang="en-US" altLang="ja-JP" sz="1400" b="0" dirty="0">
                <a:solidFill>
                  <a:srgbClr val="A31515"/>
                </a:solidFill>
                <a:effectLst/>
                <a:latin typeface="Monacakomi" panose="020B0509020204020204" pitchFamily="49" charset="-128"/>
                <a:ea typeface="Monacakomi" panose="020B0509020204020204" pitchFamily="49" charset="-128"/>
              </a:rPr>
              <a:t>"</a:t>
            </a:r>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000000"/>
                </a:solidFill>
                <a:effectLst/>
                <a:latin typeface="Monacakomi" panose="020B0509020204020204" pitchFamily="49" charset="-128"/>
                <a:ea typeface="Monacakomi" panose="020B0509020204020204" pitchFamily="49" charset="-128"/>
              </a:rPr>
              <a:t>}</a:t>
            </a:r>
          </a:p>
          <a:p>
            <a:r>
              <a:rPr lang="en-US" altLang="ja-JP" sz="1400" b="0" dirty="0">
                <a:solidFill>
                  <a:srgbClr val="383838"/>
                </a:solidFill>
                <a:effectLst/>
                <a:latin typeface="Monacakomi" panose="020B0509020204020204" pitchFamily="49" charset="-128"/>
                <a:ea typeface="Monacakomi" panose="020B0509020204020204" pitchFamily="49" charset="-128"/>
              </a:rPr>
              <a:t>&lt;/</a:t>
            </a:r>
            <a:r>
              <a:rPr lang="en-US" altLang="ja-JP" sz="1400" b="0" dirty="0">
                <a:solidFill>
                  <a:srgbClr val="800000"/>
                </a:solidFill>
                <a:effectLst/>
                <a:latin typeface="Monacakomi" panose="020B0509020204020204" pitchFamily="49" charset="-128"/>
                <a:ea typeface="Monacakomi" panose="020B0509020204020204" pitchFamily="49" charset="-128"/>
              </a:rPr>
              <a:t>script</a:t>
            </a:r>
            <a:r>
              <a:rPr lang="en-US" altLang="ja-JP" sz="1400" b="0" dirty="0">
                <a:solidFill>
                  <a:srgbClr val="383838"/>
                </a:solidFill>
                <a:effectLst/>
                <a:latin typeface="Monacakomi" panose="020B0509020204020204" pitchFamily="49" charset="-128"/>
                <a:ea typeface="Monacakomi" panose="020B0509020204020204" pitchFamily="49" charset="-128"/>
              </a:rPr>
              <a:t>&gt;</a:t>
            </a:r>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cxnSp>
        <p:nvCxnSpPr>
          <p:cNvPr id="54" name="直線コネクタ 53">
            <a:extLst>
              <a:ext uri="{FF2B5EF4-FFF2-40B4-BE49-F238E27FC236}">
                <a16:creationId xmlns:a16="http://schemas.microsoft.com/office/drawing/2014/main" id="{BB0C2F51-29F6-494E-9C5A-AA580E511AE8}"/>
              </a:ext>
            </a:extLst>
          </p:cNvPr>
          <p:cNvCxnSpPr/>
          <p:nvPr/>
        </p:nvCxnSpPr>
        <p:spPr>
          <a:xfrm>
            <a:off x="0" y="3510933"/>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おみくじアプリを動かしてみよう</a:t>
            </a:r>
          </a:p>
        </p:txBody>
      </p:sp>
      <p:pic>
        <p:nvPicPr>
          <p:cNvPr id="75" name="図 74">
            <a:extLst>
              <a:ext uri="{FF2B5EF4-FFF2-40B4-BE49-F238E27FC236}">
                <a16:creationId xmlns:a16="http://schemas.microsoft.com/office/drawing/2014/main" id="{EB038E1D-51B6-4397-8266-0AD817AC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99" y="919829"/>
            <a:ext cx="2036609" cy="1841777"/>
          </a:xfrm>
          <a:prstGeom prst="rect">
            <a:avLst/>
          </a:prstGeom>
        </p:spPr>
      </p:pic>
      <p:sp>
        <p:nvSpPr>
          <p:cNvPr id="78" name="矢印: 右 11">
            <a:extLst>
              <a:ext uri="{FF2B5EF4-FFF2-40B4-BE49-F238E27FC236}">
                <a16:creationId xmlns:a16="http://schemas.microsoft.com/office/drawing/2014/main" id="{DE4FB376-2E4E-47E7-968B-4455C9D4B397}"/>
              </a:ext>
            </a:extLst>
          </p:cNvPr>
          <p:cNvSpPr/>
          <p:nvPr/>
        </p:nvSpPr>
        <p:spPr>
          <a:xfrm>
            <a:off x="2252207" y="15222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A400C678-447D-4FCE-B6C0-5619F5206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35" y="895223"/>
            <a:ext cx="1062036" cy="1758212"/>
          </a:xfrm>
          <a:prstGeom prst="rect">
            <a:avLst/>
          </a:prstGeom>
        </p:spPr>
      </p:pic>
      <p:sp>
        <p:nvSpPr>
          <p:cNvPr id="83" name="角丸四角形 85">
            <a:extLst>
              <a:ext uri="{FF2B5EF4-FFF2-40B4-BE49-F238E27FC236}">
                <a16:creationId xmlns:a16="http://schemas.microsoft.com/office/drawing/2014/main" id="{7E187AEB-4AB4-4305-824F-7516628C4576}"/>
              </a:ext>
            </a:extLst>
          </p:cNvPr>
          <p:cNvSpPr/>
          <p:nvPr/>
        </p:nvSpPr>
        <p:spPr>
          <a:xfrm>
            <a:off x="156498" y="4756770"/>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①乱数で結果を生成する</a:t>
            </a:r>
          </a:p>
        </p:txBody>
      </p:sp>
      <p:sp>
        <p:nvSpPr>
          <p:cNvPr id="84" name="角丸四角形 86">
            <a:extLst>
              <a:ext uri="{FF2B5EF4-FFF2-40B4-BE49-F238E27FC236}">
                <a16:creationId xmlns:a16="http://schemas.microsoft.com/office/drawing/2014/main" id="{9DDA0B6B-0CF6-48A5-A27B-A54F7B014870}"/>
              </a:ext>
            </a:extLst>
          </p:cNvPr>
          <p:cNvSpPr/>
          <p:nvPr/>
        </p:nvSpPr>
        <p:spPr>
          <a:xfrm>
            <a:off x="169940" y="5204217"/>
            <a:ext cx="6531561" cy="2951423"/>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②結果に応じて</a:t>
            </a:r>
            <a:br>
              <a:rPr kumimoji="1" lang="en-US" altLang="ja-JP" sz="1400" dirty="0">
                <a:latin typeface="UD デジタル 教科書体 N-R" panose="02020400000000000000" pitchFamily="17" charset="-128"/>
                <a:ea typeface="UD デジタル 教科書体 N-R" panose="02020400000000000000" pitchFamily="17" charset="-128"/>
              </a:rPr>
            </a:br>
            <a:r>
              <a:rPr kumimoji="1" lang="ja-JP" altLang="en-US" sz="1400">
                <a:latin typeface="UD デジタル 教科書体 N-R" panose="02020400000000000000" pitchFamily="17" charset="-128"/>
                <a:ea typeface="UD デジタル 教科書体 N-R" panose="02020400000000000000" pitchFamily="17" charset="-128"/>
              </a:rPr>
              <a:t>画像を変える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85" name="角丸四角形 87">
            <a:extLst>
              <a:ext uri="{FF2B5EF4-FFF2-40B4-BE49-F238E27FC236}">
                <a16:creationId xmlns:a16="http://schemas.microsoft.com/office/drawing/2014/main" id="{3F8055DE-739A-4ED1-BA8C-7DFE0E909BF8}"/>
              </a:ext>
            </a:extLst>
          </p:cNvPr>
          <p:cNvSpPr/>
          <p:nvPr/>
        </p:nvSpPr>
        <p:spPr>
          <a:xfrm>
            <a:off x="169600" y="8175812"/>
            <a:ext cx="6531561" cy="821236"/>
          </a:xfrm>
          <a:prstGeom prst="roundRect">
            <a:avLst>
              <a:gd name="adj" fmla="val 8257"/>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③結果の表示</a:t>
            </a:r>
          </a:p>
        </p:txBody>
      </p:sp>
      <p:pic>
        <p:nvPicPr>
          <p:cNvPr id="16" name="図 15" descr="写真.PNG">
            <a:extLst>
              <a:ext uri="{FF2B5EF4-FFF2-40B4-BE49-F238E27FC236}">
                <a16:creationId xmlns:a16="http://schemas.microsoft.com/office/drawing/2014/main" id="{2BCDD01C-BE5F-4D01-8F8E-080342806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829" y="913262"/>
            <a:ext cx="1133624" cy="1700439"/>
          </a:xfrm>
          <a:prstGeom prst="rect">
            <a:avLst/>
          </a:prstGeom>
        </p:spPr>
      </p:pic>
      <p:sp>
        <p:nvSpPr>
          <p:cNvPr id="17" name="矢印: 右 11">
            <a:extLst>
              <a:ext uri="{FF2B5EF4-FFF2-40B4-BE49-F238E27FC236}">
                <a16:creationId xmlns:a16="http://schemas.microsoft.com/office/drawing/2014/main" id="{164F8F0E-7F6C-4492-A1F6-28CECD0BB289}"/>
              </a:ext>
            </a:extLst>
          </p:cNvPr>
          <p:cNvSpPr/>
          <p:nvPr/>
        </p:nvSpPr>
        <p:spPr>
          <a:xfrm>
            <a:off x="4374107" y="1522257"/>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35508B7-B66F-48AC-8676-C485DF03817D}"/>
              </a:ext>
            </a:extLst>
          </p:cNvPr>
          <p:cNvSpPr/>
          <p:nvPr/>
        </p:nvSpPr>
        <p:spPr>
          <a:xfrm>
            <a:off x="268132" y="2850515"/>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a:latin typeface="UD デジタル 教科書体 N-R" panose="02020400000000000000" pitchFamily="17" charset="-128"/>
                <a:ea typeface="UD デジタル 教科書体 N-R" panose="02020400000000000000" pitchFamily="17" charset="-128"/>
              </a:rPr>
            </a:br>
            <a:r>
              <a:rPr kumimoji="1" lang="ja-JP" altLang="en-US" sz="900">
                <a:latin typeface="UD デジタル 教科書体 N-R" panose="02020400000000000000" pitchFamily="17" charset="-128"/>
                <a:ea typeface="UD デジタル 教科書体 N-R" panose="02020400000000000000" pitchFamily="17" charset="-128"/>
              </a:rPr>
              <a:t>おみくじアプリの</a:t>
            </a:r>
            <a:br>
              <a:rPr kumimoji="1" lang="en-US" altLang="ja-JP" sz="900">
                <a:latin typeface="UD デジタル 教科書体 N-R" panose="02020400000000000000" pitchFamily="17" charset="-128"/>
                <a:ea typeface="UD デジタル 教科書体 N-R" panose="02020400000000000000" pitchFamily="17" charset="-128"/>
              </a:rPr>
            </a:b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完成版</a:t>
            </a: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をクリック</a:t>
            </a:r>
          </a:p>
        </p:txBody>
      </p:sp>
      <p:sp>
        <p:nvSpPr>
          <p:cNvPr id="20" name="正方形/長方形 19">
            <a:extLst>
              <a:ext uri="{FF2B5EF4-FFF2-40B4-BE49-F238E27FC236}">
                <a16:creationId xmlns:a16="http://schemas.microsoft.com/office/drawing/2014/main" id="{299B2413-1EFD-4C88-A812-3CA1446C93BE}"/>
              </a:ext>
            </a:extLst>
          </p:cNvPr>
          <p:cNvSpPr/>
          <p:nvPr/>
        </p:nvSpPr>
        <p:spPr>
          <a:xfrm>
            <a:off x="2683142"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プロジェクトとしてインポートして</a:t>
            </a:r>
            <a:r>
              <a:rPr kumimoji="1" lang="en-US" altLang="ja-JP" sz="90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21" name="正方形/長方形 20">
            <a:extLst>
              <a:ext uri="{FF2B5EF4-FFF2-40B4-BE49-F238E27FC236}">
                <a16:creationId xmlns:a16="http://schemas.microsoft.com/office/drawing/2014/main" id="{6EAB58DD-7C8F-4B11-878E-436ACBD55C7C}"/>
              </a:ext>
            </a:extLst>
          </p:cNvPr>
          <p:cNvSpPr/>
          <p:nvPr/>
        </p:nvSpPr>
        <p:spPr>
          <a:xfrm>
            <a:off x="4911850" y="2843806"/>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おみくじアプリとして</a:t>
            </a:r>
            <a:endParaRPr kumimoji="1" lang="en-US" altLang="ja-JP" sz="90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動作することを確認する</a:t>
            </a: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601474" y="3821989"/>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プログラムを読んでみよう</a:t>
            </a:r>
          </a:p>
        </p:txBody>
      </p:sp>
    </p:spTree>
    <p:extLst>
      <p:ext uri="{BB962C8B-B14F-4D97-AF65-F5344CB8AC3E}">
        <p14:creationId xmlns:p14="http://schemas.microsoft.com/office/powerpoint/2010/main" val="22054839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4766</TotalTime>
  <Words>2907</Words>
  <Application>Microsoft Office PowerPoint</Application>
  <PresentationFormat>A4 210 x 297 mm</PresentationFormat>
  <Paragraphs>272</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Monacakomi</vt:lpstr>
      <vt:lpstr>UD デジタル 教科書体 N-B</vt:lpstr>
      <vt:lpstr>UD デジタル 教科書体 NK-B</vt:lpstr>
      <vt:lpstr>UD デジタル 教科書体 N-R</vt:lpstr>
      <vt:lpstr>Arial</vt:lpstr>
      <vt:lpstr>Calibri</vt:lpstr>
      <vt:lpstr>Calibri Light</vt:lpstr>
      <vt:lpstr>Office テーマ</vt:lpstr>
      <vt:lpstr>アプリ プログラミングシート</vt:lpstr>
      <vt:lpstr>学習目標</vt:lpstr>
      <vt:lpstr>単元の流れ</vt:lpstr>
      <vt:lpstr>1コマ目の指導</vt:lpstr>
      <vt:lpstr>2コマ目の指導</vt:lpstr>
      <vt:lpstr>3コマ目の指導</vt:lpstr>
      <vt:lpstr>4コマ目の指導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アプリ・プログラミング シート</dc:title>
  <dc:creator>Yuki Okamoto</dc:creator>
  <cp:lastModifiedBy>Yuki Okamoto</cp:lastModifiedBy>
  <cp:revision>63</cp:revision>
  <cp:lastPrinted>2021-06-12T09:37:11Z</cp:lastPrinted>
  <dcterms:created xsi:type="dcterms:W3CDTF">2021-06-10T03:42:30Z</dcterms:created>
  <dcterms:modified xsi:type="dcterms:W3CDTF">2024-04-02T07:54:28Z</dcterms:modified>
</cp:coreProperties>
</file>