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5" r:id="rId1"/>
  </p:sldMasterIdLst>
  <p:notesMasterIdLst>
    <p:notesMasterId r:id="rId37"/>
  </p:notesMasterIdLst>
  <p:handoutMasterIdLst>
    <p:handoutMasterId r:id="rId38"/>
  </p:handoutMasterIdLst>
  <p:sldIdLst>
    <p:sldId id="804" r:id="rId2"/>
    <p:sldId id="790" r:id="rId3"/>
    <p:sldId id="792" r:id="rId4"/>
    <p:sldId id="861" r:id="rId5"/>
    <p:sldId id="864" r:id="rId6"/>
    <p:sldId id="891" r:id="rId7"/>
    <p:sldId id="892" r:id="rId8"/>
    <p:sldId id="865" r:id="rId9"/>
    <p:sldId id="895" r:id="rId10"/>
    <p:sldId id="893" r:id="rId11"/>
    <p:sldId id="894" r:id="rId12"/>
    <p:sldId id="866" r:id="rId13"/>
    <p:sldId id="896" r:id="rId14"/>
    <p:sldId id="867" r:id="rId15"/>
    <p:sldId id="897" r:id="rId16"/>
    <p:sldId id="868" r:id="rId17"/>
    <p:sldId id="870" r:id="rId18"/>
    <p:sldId id="871" r:id="rId19"/>
    <p:sldId id="872" r:id="rId20"/>
    <p:sldId id="889" r:id="rId21"/>
    <p:sldId id="873" r:id="rId22"/>
    <p:sldId id="874" r:id="rId23"/>
    <p:sldId id="876" r:id="rId24"/>
    <p:sldId id="877" r:id="rId25"/>
    <p:sldId id="878" r:id="rId26"/>
    <p:sldId id="879" r:id="rId27"/>
    <p:sldId id="880" r:id="rId28"/>
    <p:sldId id="881" r:id="rId29"/>
    <p:sldId id="882" r:id="rId30"/>
    <p:sldId id="883" r:id="rId31"/>
    <p:sldId id="884" r:id="rId32"/>
    <p:sldId id="885" r:id="rId33"/>
    <p:sldId id="886" r:id="rId34"/>
    <p:sldId id="887" r:id="rId35"/>
    <p:sldId id="888" r:id="rId36"/>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メインセクション" id="{963C48AA-D261-44B8-8606-196D15D1F1F3}">
          <p14:sldIdLst>
            <p14:sldId id="804"/>
            <p14:sldId id="790"/>
            <p14:sldId id="792"/>
            <p14:sldId id="861"/>
            <p14:sldId id="864"/>
            <p14:sldId id="891"/>
            <p14:sldId id="892"/>
            <p14:sldId id="865"/>
            <p14:sldId id="895"/>
            <p14:sldId id="893"/>
            <p14:sldId id="894"/>
            <p14:sldId id="866"/>
            <p14:sldId id="896"/>
            <p14:sldId id="867"/>
            <p14:sldId id="897"/>
            <p14:sldId id="868"/>
            <p14:sldId id="870"/>
            <p14:sldId id="871"/>
            <p14:sldId id="872"/>
            <p14:sldId id="889"/>
            <p14:sldId id="873"/>
            <p14:sldId id="874"/>
            <p14:sldId id="876"/>
            <p14:sldId id="877"/>
            <p14:sldId id="878"/>
            <p14:sldId id="879"/>
            <p14:sldId id="880"/>
            <p14:sldId id="881"/>
            <p14:sldId id="882"/>
            <p14:sldId id="883"/>
            <p14:sldId id="884"/>
            <p14:sldId id="885"/>
            <p14:sldId id="886"/>
            <p14:sldId id="887"/>
            <p14:sldId id="888"/>
          </p14:sldIdLst>
        </p14:section>
      </p14:sectionLst>
    </p:ext>
    <p:ext uri="{EFAFB233-063F-42B5-8137-9DF3F51BA10A}">
      <p15:sldGuideLst xmlns:p15="http://schemas.microsoft.com/office/powerpoint/2012/main">
        <p15:guide id="1" orient="horz" pos="4247">
          <p15:clr>
            <a:srgbClr val="A4A3A4"/>
          </p15:clr>
        </p15:guide>
        <p15:guide id="2" pos="2880">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BFF"/>
    <a:srgbClr val="FF5050"/>
    <a:srgbClr val="000000"/>
    <a:srgbClr val="BEE2FA"/>
    <a:srgbClr val="DBEFFD"/>
    <a:srgbClr val="62AEF4"/>
    <a:srgbClr val="7CAEF8"/>
    <a:srgbClr val="FF8805"/>
    <a:srgbClr val="EA7B00"/>
    <a:srgbClr val="6464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1577" autoAdjust="0"/>
  </p:normalViewPr>
  <p:slideViewPr>
    <p:cSldViewPr>
      <p:cViewPr varScale="1">
        <p:scale>
          <a:sx n="100" d="100"/>
          <a:sy n="100" d="100"/>
        </p:scale>
        <p:origin x="62" y="1037"/>
      </p:cViewPr>
      <p:guideLst>
        <p:guide orient="horz" pos="4247"/>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4" d="100"/>
          <a:sy n="84" d="100"/>
        </p:scale>
        <p:origin x="3924" y="84"/>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2"/>
            <a:ext cx="2949787" cy="496967"/>
          </a:xfrm>
          <a:prstGeom prst="rect">
            <a:avLst/>
          </a:prstGeom>
        </p:spPr>
        <p:txBody>
          <a:bodyPr vert="horz" lIns="91437" tIns="45719" rIns="91437" bIns="45719" rtlCol="0"/>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3" name="日付プレースホルダー 2"/>
          <p:cNvSpPr>
            <a:spLocks noGrp="1"/>
          </p:cNvSpPr>
          <p:nvPr>
            <p:ph type="dt" sz="quarter" idx="1"/>
          </p:nvPr>
        </p:nvSpPr>
        <p:spPr>
          <a:xfrm>
            <a:off x="3855840" y="2"/>
            <a:ext cx="2949787" cy="496967"/>
          </a:xfrm>
          <a:prstGeom prst="rect">
            <a:avLst/>
          </a:prstGeom>
        </p:spPr>
        <p:txBody>
          <a:bodyPr vert="horz" lIns="91437" tIns="45719" rIns="91437" bIns="45719" rtlCol="0"/>
          <a:lstStyle>
            <a:lvl1pPr algn="r">
              <a:defRPr sz="1200"/>
            </a:lvl1pPr>
          </a:lstStyle>
          <a:p>
            <a:fld id="{C667AC03-8C51-475D-B622-96A1C8F5E7CF}" type="datetimeFigureOut">
              <a:rPr kumimoji="1" lang="ja-JP" altLang="en-US" smtClean="0">
                <a:latin typeface="メイリオ" panose="020B0604030504040204" pitchFamily="50" charset="-128"/>
                <a:ea typeface="メイリオ" panose="020B0604030504040204" pitchFamily="50" charset="-128"/>
              </a:rPr>
              <a:pPr/>
              <a:t>2023/3/6</a:t>
            </a:fld>
            <a:endParaRPr kumimoji="1" lang="ja-JP" altLang="en-US">
              <a:latin typeface="メイリオ" panose="020B0604030504040204" pitchFamily="50" charset="-128"/>
              <a:ea typeface="メイリオ" panose="020B0604030504040204" pitchFamily="50" charset="-128"/>
            </a:endParaRPr>
          </a:p>
        </p:txBody>
      </p:sp>
      <p:sp>
        <p:nvSpPr>
          <p:cNvPr id="4" name="フッター プレースホルダー 3"/>
          <p:cNvSpPr>
            <a:spLocks noGrp="1"/>
          </p:cNvSpPr>
          <p:nvPr>
            <p:ph type="ftr" sz="quarter" idx="2"/>
          </p:nvPr>
        </p:nvSpPr>
        <p:spPr>
          <a:xfrm>
            <a:off x="2" y="9440648"/>
            <a:ext cx="2949787" cy="496967"/>
          </a:xfrm>
          <a:prstGeom prst="rect">
            <a:avLst/>
          </a:prstGeom>
        </p:spPr>
        <p:txBody>
          <a:bodyPr vert="horz" lIns="91437" tIns="45719" rIns="91437" bIns="45719" rtlCol="0" anchor="b"/>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5" name="スライド番号プレースホルダー 4"/>
          <p:cNvSpPr>
            <a:spLocks noGrp="1"/>
          </p:cNvSpPr>
          <p:nvPr>
            <p:ph type="sldNum" sz="quarter" idx="3"/>
          </p:nvPr>
        </p:nvSpPr>
        <p:spPr>
          <a:xfrm>
            <a:off x="3855840" y="9440648"/>
            <a:ext cx="2949787" cy="496967"/>
          </a:xfrm>
          <a:prstGeom prst="rect">
            <a:avLst/>
          </a:prstGeom>
        </p:spPr>
        <p:txBody>
          <a:bodyPr vert="horz" lIns="91437" tIns="45719" rIns="91437" bIns="45719" rtlCol="0" anchor="b"/>
          <a:lstStyle>
            <a:lvl1pPr algn="r">
              <a:defRPr sz="1200"/>
            </a:lvl1pPr>
          </a:lstStyle>
          <a:p>
            <a:fld id="{5C22AC06-8FF0-402A-A8D4-EC443B2B51A3}" type="slidenum">
              <a:rPr kumimoji="1" lang="ja-JP" altLang="en-US" smtClean="0">
                <a:latin typeface="メイリオ" panose="020B0604030504040204" pitchFamily="50" charset="-128"/>
                <a:ea typeface="メイリオ" panose="020B0604030504040204" pitchFamily="50" charset="-128"/>
              </a:rPr>
              <a:pPr/>
              <a:t>‹#›</a:t>
            </a:fld>
            <a:endParaRPr kumimoji="1" lang="ja-JP" altLang="en-US">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9421728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49575" cy="496888"/>
          </a:xfrm>
          <a:prstGeom prst="rect">
            <a:avLst/>
          </a:prstGeom>
        </p:spPr>
        <p:txBody>
          <a:bodyPr vert="horz" lIns="91437" tIns="45719" rIns="91437" bIns="45719"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9" y="0"/>
            <a:ext cx="2949575" cy="496888"/>
          </a:xfrm>
          <a:prstGeom prst="rect">
            <a:avLst/>
          </a:prstGeom>
        </p:spPr>
        <p:txBody>
          <a:bodyPr vert="horz" lIns="91437" tIns="45719" rIns="91437" bIns="45719" rtlCol="0"/>
          <a:lstStyle>
            <a:lvl1pPr algn="r">
              <a:defRPr sz="1200"/>
            </a:lvl1pPr>
          </a:lstStyle>
          <a:p>
            <a:fld id="{03DBDFE6-349D-475F-88FD-2EE4F300759D}" type="datetimeFigureOut">
              <a:rPr kumimoji="1" lang="ja-JP" altLang="en-US" smtClean="0"/>
              <a:pPr/>
              <a:t>2023/3/6</a:t>
            </a:fld>
            <a:endParaRPr kumimoji="1" lang="ja-JP" altLang="en-US"/>
          </a:p>
        </p:txBody>
      </p:sp>
      <p:sp>
        <p:nvSpPr>
          <p:cNvPr id="4" name="スライド イメージ プレースホルダー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37" tIns="45719" rIns="91437" bIns="45719" rtlCol="0" anchor="ctr"/>
          <a:lstStyle/>
          <a:p>
            <a:endParaRPr lang="ja-JP" altLang="en-US"/>
          </a:p>
        </p:txBody>
      </p:sp>
      <p:sp>
        <p:nvSpPr>
          <p:cNvPr id="5" name="ノート プレースホルダー 4"/>
          <p:cNvSpPr>
            <a:spLocks noGrp="1"/>
          </p:cNvSpPr>
          <p:nvPr>
            <p:ph type="body" sz="quarter" idx="3"/>
          </p:nvPr>
        </p:nvSpPr>
        <p:spPr>
          <a:xfrm>
            <a:off x="681038" y="4721226"/>
            <a:ext cx="5445125" cy="4471988"/>
          </a:xfrm>
          <a:prstGeom prst="rect">
            <a:avLst/>
          </a:prstGeom>
        </p:spPr>
        <p:txBody>
          <a:bodyPr vert="horz" lIns="91437" tIns="45719" rIns="91437" bIns="45719"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40865"/>
            <a:ext cx="2949575" cy="496887"/>
          </a:xfrm>
          <a:prstGeom prst="rect">
            <a:avLst/>
          </a:prstGeom>
        </p:spPr>
        <p:txBody>
          <a:bodyPr vert="horz" lIns="91437" tIns="45719" rIns="91437" bIns="45719"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9" y="9440865"/>
            <a:ext cx="2949575" cy="496887"/>
          </a:xfrm>
          <a:prstGeom prst="rect">
            <a:avLst/>
          </a:prstGeom>
        </p:spPr>
        <p:txBody>
          <a:bodyPr vert="horz" lIns="91437" tIns="45719" rIns="91437" bIns="45719" rtlCol="0" anchor="b"/>
          <a:lstStyle>
            <a:lvl1pPr algn="r">
              <a:defRPr sz="1200"/>
            </a:lvl1pPr>
          </a:lstStyle>
          <a:p>
            <a:fld id="{8B3B45EC-A74E-44C4-8A52-028851515061}" type="slidenum">
              <a:rPr kumimoji="1" lang="ja-JP" altLang="en-US" smtClean="0"/>
              <a:pPr/>
              <a:t>‹#›</a:t>
            </a:fld>
            <a:endParaRPr kumimoji="1" lang="ja-JP" altLang="en-US"/>
          </a:p>
        </p:txBody>
      </p:sp>
    </p:spTree>
    <p:extLst>
      <p:ext uri="{BB962C8B-B14F-4D97-AF65-F5344CB8AC3E}">
        <p14:creationId xmlns:p14="http://schemas.microsoft.com/office/powerpoint/2010/main" val="215195863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0" y="746125"/>
            <a:ext cx="496570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79B85AA-7511-8545-942A-E7FA4F62E620}" type="slidenum">
              <a:rPr kumimoji="1" lang="ja-JP" altLang="en-US" smtClean="0"/>
              <a:t>1</a:t>
            </a:fld>
            <a:endParaRPr kumimoji="1" lang="ja-JP" altLang="en-US"/>
          </a:p>
        </p:txBody>
      </p:sp>
    </p:spTree>
    <p:extLst>
      <p:ext uri="{BB962C8B-B14F-4D97-AF65-F5344CB8AC3E}">
        <p14:creationId xmlns:p14="http://schemas.microsoft.com/office/powerpoint/2010/main" val="4023843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0" y="746125"/>
            <a:ext cx="496570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79B85AA-7511-8545-942A-E7FA4F62E620}" type="slidenum">
              <a:rPr kumimoji="1" lang="ja-JP" altLang="en-US" smtClean="0"/>
              <a:t>3</a:t>
            </a:fld>
            <a:endParaRPr kumimoji="1" lang="ja-JP" altLang="en-US"/>
          </a:p>
        </p:txBody>
      </p:sp>
    </p:spTree>
    <p:extLst>
      <p:ext uri="{BB962C8B-B14F-4D97-AF65-F5344CB8AC3E}">
        <p14:creationId xmlns:p14="http://schemas.microsoft.com/office/powerpoint/2010/main" val="1828017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0750" y="746125"/>
            <a:ext cx="4965700"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79B85AA-7511-8545-942A-E7FA4F62E620}" type="slidenum">
              <a:rPr kumimoji="1" lang="ja-JP" altLang="en-US" smtClean="0"/>
              <a:t>18</a:t>
            </a:fld>
            <a:endParaRPr kumimoji="1" lang="ja-JP" altLang="en-US"/>
          </a:p>
        </p:txBody>
      </p:sp>
    </p:spTree>
    <p:extLst>
      <p:ext uri="{BB962C8B-B14F-4D97-AF65-F5344CB8AC3E}">
        <p14:creationId xmlns:p14="http://schemas.microsoft.com/office/powerpoint/2010/main" val="15553767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pic>
        <p:nvPicPr>
          <p:cNvPr id="14" name="図 13"/>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0"/>
            <a:ext cx="9140691" cy="6858000"/>
          </a:xfrm>
          <a:prstGeom prst="rect">
            <a:avLst/>
          </a:prstGeom>
        </p:spPr>
      </p:pic>
      <p:sp>
        <p:nvSpPr>
          <p:cNvPr id="15" name="正方形/長方形 14"/>
          <p:cNvSpPr/>
          <p:nvPr userDrawn="1"/>
        </p:nvSpPr>
        <p:spPr>
          <a:xfrm>
            <a:off x="-3312" y="6238"/>
            <a:ext cx="9144002" cy="6880733"/>
          </a:xfrm>
          <a:prstGeom prst="rect">
            <a:avLst/>
          </a:prstGeom>
          <a:solidFill>
            <a:srgbClr val="000000">
              <a:alpha val="50196"/>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latin typeface="メイリオ" panose="020B0604030504040204" pitchFamily="50" charset="-128"/>
            </a:endParaRPr>
          </a:p>
        </p:txBody>
      </p:sp>
    </p:spTree>
    <p:extLst>
      <p:ext uri="{BB962C8B-B14F-4D97-AF65-F5344CB8AC3E}">
        <p14:creationId xmlns:p14="http://schemas.microsoft.com/office/powerpoint/2010/main" val="2815837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箇条書き・鉤">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79512" y="44624"/>
            <a:ext cx="7272808" cy="393138"/>
          </a:xfrm>
        </p:spPr>
        <p:txBody>
          <a:bodyPr anchor="ctr">
            <a:noAutofit/>
          </a:bodyPr>
          <a:lstStyle>
            <a:lvl1pPr algn="l">
              <a:defRPr sz="1400" b="0" spc="170" baseline="0">
                <a:solidFill>
                  <a:srgbClr val="646464"/>
                </a:solidFill>
                <a:latin typeface="UD デジタル 教科書体 N-R" panose="02020400000000000000" pitchFamily="17" charset="-128"/>
                <a:ea typeface="UD デジタル 教科書体 N-R" panose="02020400000000000000" pitchFamily="17" charset="-128"/>
              </a:defRPr>
            </a:lvl1pPr>
          </a:lstStyle>
          <a:p>
            <a:r>
              <a:rPr kumimoji="1" lang="ja-JP" altLang="en-US"/>
              <a:t>タイトル</a:t>
            </a:r>
            <a:endParaRPr kumimoji="1" lang="ja-JP" altLang="en-US" dirty="0"/>
          </a:p>
        </p:txBody>
      </p:sp>
      <p:sp>
        <p:nvSpPr>
          <p:cNvPr id="3" name="コンテンツ プレースホルダー 2"/>
          <p:cNvSpPr>
            <a:spLocks noGrp="1"/>
          </p:cNvSpPr>
          <p:nvPr>
            <p:ph idx="1" hasCustomPrompt="1"/>
          </p:nvPr>
        </p:nvSpPr>
        <p:spPr>
          <a:xfrm>
            <a:off x="234000" y="782704"/>
            <a:ext cx="8658480" cy="5526616"/>
          </a:xfrm>
        </p:spPr>
        <p:txBody>
          <a:bodyPr>
            <a:noAutofit/>
          </a:bodyPr>
          <a:lstStyle>
            <a:lvl1pPr marL="342900" indent="-385200" algn="just">
              <a:lnSpc>
                <a:spcPct val="120000"/>
              </a:lnSpc>
              <a:spcBef>
                <a:spcPts val="1200"/>
              </a:spcBef>
              <a:buClr>
                <a:srgbClr val="007BFF"/>
              </a:buClr>
              <a:buFont typeface="Wingdings" panose="05000000000000000000" pitchFamily="2" charset="2"/>
              <a:buChar char="n"/>
              <a:defRPr sz="2800">
                <a:solidFill>
                  <a:srgbClr val="007BFF"/>
                </a:solidFill>
                <a:latin typeface="UD デジタル 教科書体 N-B" panose="02020700000000000000" pitchFamily="17" charset="-128"/>
                <a:ea typeface="UD デジタル 教科書体 N-B" panose="02020700000000000000" pitchFamily="17" charset="-128"/>
              </a:defRPr>
            </a:lvl1pPr>
            <a:lvl2pPr marL="742950" indent="-384175" algn="just">
              <a:lnSpc>
                <a:spcPct val="120000"/>
              </a:lnSpc>
              <a:spcBef>
                <a:spcPts val="1200"/>
              </a:spcBef>
              <a:buClr>
                <a:srgbClr val="007BFF"/>
              </a:buClr>
              <a:buFont typeface="UD デジタル 教科書体 N-R" panose="02020400000000000000" pitchFamily="17" charset="-128"/>
              <a:buChar char="└"/>
              <a:defRPr sz="24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2pPr>
            <a:lvl3pPr marL="1257300" indent="-385200" algn="just">
              <a:lnSpc>
                <a:spcPct val="120000"/>
              </a:lnSpc>
              <a:spcBef>
                <a:spcPts val="1200"/>
              </a:spcBef>
              <a:buClr>
                <a:srgbClr val="007BFF"/>
              </a:buClr>
              <a:buFont typeface="UD デジタル 教科書体 N-R" panose="02020400000000000000" pitchFamily="17" charset="-128"/>
              <a:buChar char="└"/>
              <a:defRPr sz="20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3pPr>
            <a:lvl4pPr marL="1714500" indent="-385200" algn="just">
              <a:lnSpc>
                <a:spcPct val="120000"/>
              </a:lnSpc>
              <a:spcBef>
                <a:spcPts val="1200"/>
              </a:spcBef>
              <a:buClr>
                <a:srgbClr val="007BFF"/>
              </a:buClr>
              <a:buFont typeface="UD デジタル 教科書体 N-R" panose="02020400000000000000" pitchFamily="17" charset="-128"/>
              <a:buChar char="└"/>
              <a:defRPr sz="16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4pPr>
            <a:lvl5pPr marL="21717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r>
              <a:rPr kumimoji="1" lang="en-US" altLang="ja-JP"/>
              <a:t>Lv1</a:t>
            </a:r>
          </a:p>
          <a:p>
            <a:pPr lvl="1"/>
            <a:r>
              <a:rPr kumimoji="1" lang="en-US" altLang="ja-JP"/>
              <a:t>Lv2</a:t>
            </a:r>
          </a:p>
          <a:p>
            <a:pPr lvl="2"/>
            <a:r>
              <a:rPr kumimoji="1" lang="en-US" altLang="ja-JP"/>
              <a:t>Lv3</a:t>
            </a:r>
          </a:p>
          <a:p>
            <a:pPr lvl="3"/>
            <a:r>
              <a:rPr kumimoji="1" lang="en-US" altLang="ja-JP"/>
              <a:t>Lv4</a:t>
            </a:r>
          </a:p>
        </p:txBody>
      </p:sp>
      <p:sp>
        <p:nvSpPr>
          <p:cNvPr id="5" name="正方形/長方形 4"/>
          <p:cNvSpPr/>
          <p:nvPr userDrawn="1"/>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R" panose="02020400000000000000" pitchFamily="17" charset="-128"/>
              <a:ea typeface="UD デジタル 教科書体 N-R" panose="02020400000000000000" pitchFamily="17" charset="-128"/>
            </a:endParaRPr>
          </a:p>
        </p:txBody>
      </p:sp>
      <p:sp>
        <p:nvSpPr>
          <p:cNvPr id="13" name="テキスト プレースホルダー 12"/>
          <p:cNvSpPr>
            <a:spLocks noGrp="1"/>
          </p:cNvSpPr>
          <p:nvPr>
            <p:ph type="body" sz="quarter" idx="10"/>
          </p:nvPr>
        </p:nvSpPr>
        <p:spPr>
          <a:xfrm>
            <a:off x="4283968" y="44624"/>
            <a:ext cx="4716016" cy="393138"/>
          </a:xfrm>
        </p:spPr>
        <p:txBody>
          <a:bodyPr vert="horz" anchor="ctr">
            <a:normAutofit/>
          </a:bodyPr>
          <a:lstStyle>
            <a:lvl1pPr marL="0" indent="0" algn="r">
              <a:buNone/>
              <a:defRPr sz="1400" b="0" spc="170" baseline="0">
                <a:solidFill>
                  <a:srgbClr val="007BFF"/>
                </a:solidFill>
                <a:latin typeface="UD デジタル 教科書体 N-R" panose="02020400000000000000" pitchFamily="17" charset="-128"/>
                <a:ea typeface="UD デジタル 教科書体 N-R" panose="02020400000000000000" pitchFamily="17" charset="-128"/>
              </a:defRPr>
            </a:lvl1pPr>
          </a:lstStyle>
          <a:p>
            <a:pPr lvl="0"/>
            <a:r>
              <a:rPr kumimoji="1" lang="ja-JP" altLang="en-US" dirty="0"/>
              <a:t>マスター テキストの書式設定</a:t>
            </a:r>
          </a:p>
        </p:txBody>
      </p:sp>
      <p:sp>
        <p:nvSpPr>
          <p:cNvPr id="20" name="スライド番号プレースホルダー 19"/>
          <p:cNvSpPr>
            <a:spLocks noGrp="1"/>
          </p:cNvSpPr>
          <p:nvPr>
            <p:ph type="sldNum" sz="quarter" idx="12"/>
          </p:nvPr>
        </p:nvSpPr>
        <p:spPr/>
        <p:txBody>
          <a:bodyPr/>
          <a:lstStyle>
            <a:lvl1pPr>
              <a:defRPr>
                <a:latin typeface="UD デジタル 教科書体 N-R" panose="02020400000000000000" pitchFamily="17" charset="-128"/>
                <a:ea typeface="UD デジタル 教科書体 N-R" panose="02020400000000000000" pitchFamily="17" charset="-128"/>
              </a:defRPr>
            </a:lvl1pPr>
          </a:lstStyle>
          <a:p>
            <a:fld id="{9E0D9298-421E-4926-815D-31B4285E3528}" type="slidenum">
              <a:rPr lang="ja-JP" altLang="en-US" smtClean="0"/>
              <a:pPr/>
              <a:t>‹#›</a:t>
            </a:fld>
            <a:endParaRPr lang="ja-JP" altLang="en-US" dirty="0"/>
          </a:p>
        </p:txBody>
      </p:sp>
    </p:spTree>
    <p:extLst>
      <p:ext uri="{BB962C8B-B14F-4D97-AF65-F5344CB8AC3E}">
        <p14:creationId xmlns:p14="http://schemas.microsoft.com/office/powerpoint/2010/main" val="2159875374"/>
      </p:ext>
    </p:extLst>
  </p:cSld>
  <p:clrMapOvr>
    <a:masterClrMapping/>
  </p:clrMapOvr>
  <p:extLst>
    <p:ext uri="{DCECCB84-F9BA-43D5-87BE-67443E8EF086}">
      <p15:sldGuideLst xmlns:p15="http://schemas.microsoft.com/office/powerpoint/2012/main">
        <p15:guide id="1" pos="560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プレビュー">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79512" y="44624"/>
            <a:ext cx="7272808" cy="393138"/>
          </a:xfrm>
        </p:spPr>
        <p:txBody>
          <a:bodyPr anchor="ctr">
            <a:noAutofit/>
          </a:bodyPr>
          <a:lstStyle>
            <a:lvl1pPr algn="l">
              <a:defRPr sz="1400" b="0" spc="170" baseline="0">
                <a:solidFill>
                  <a:srgbClr val="646464"/>
                </a:solidFill>
                <a:latin typeface="UD デジタル 教科書体 N-R" panose="02020400000000000000" pitchFamily="17" charset="-128"/>
                <a:ea typeface="UD デジタル 教科書体 N-R" panose="02020400000000000000" pitchFamily="17" charset="-128"/>
              </a:defRPr>
            </a:lvl1pPr>
          </a:lstStyle>
          <a:p>
            <a:r>
              <a:rPr kumimoji="1" lang="ja-JP" altLang="en-US"/>
              <a:t>タイトル</a:t>
            </a:r>
            <a:endParaRPr kumimoji="1" lang="ja-JP" altLang="en-US" dirty="0"/>
          </a:p>
        </p:txBody>
      </p:sp>
      <p:sp>
        <p:nvSpPr>
          <p:cNvPr id="3" name="コンテンツ プレースホルダー 2"/>
          <p:cNvSpPr>
            <a:spLocks noGrp="1"/>
          </p:cNvSpPr>
          <p:nvPr>
            <p:ph idx="1" hasCustomPrompt="1"/>
          </p:nvPr>
        </p:nvSpPr>
        <p:spPr>
          <a:xfrm>
            <a:off x="251520" y="782704"/>
            <a:ext cx="4104456" cy="5526616"/>
          </a:xfrm>
        </p:spPr>
        <p:txBody>
          <a:bodyPr>
            <a:noAutofit/>
          </a:bodyPr>
          <a:lstStyle>
            <a:lvl1pPr marL="0" indent="0" algn="just">
              <a:lnSpc>
                <a:spcPct val="120000"/>
              </a:lnSpc>
              <a:spcBef>
                <a:spcPts val="1200"/>
              </a:spcBef>
              <a:buClr>
                <a:srgbClr val="007BFF"/>
              </a:buClr>
              <a:buFont typeface="Wingdings" panose="05000000000000000000" pitchFamily="2" charset="2"/>
              <a:buNone/>
              <a:defRPr sz="2400">
                <a:solidFill>
                  <a:srgbClr val="007BFF"/>
                </a:solidFill>
                <a:latin typeface="UD デジタル 教科書体 N-B" panose="02020700000000000000" pitchFamily="17" charset="-128"/>
                <a:ea typeface="UD デジタル 教科書体 N-B" panose="02020700000000000000" pitchFamily="17" charset="-128"/>
              </a:defRPr>
            </a:lvl1pPr>
            <a:lvl2pPr marL="742950" indent="-384175" algn="just">
              <a:lnSpc>
                <a:spcPct val="120000"/>
              </a:lnSpc>
              <a:spcBef>
                <a:spcPts val="1200"/>
              </a:spcBef>
              <a:buClr>
                <a:srgbClr val="007BFF"/>
              </a:buClr>
              <a:buFont typeface="Wingdings" panose="05000000000000000000" pitchFamily="2" charset="2"/>
              <a:buChar char="n"/>
              <a:defRPr sz="2000">
                <a:solidFill>
                  <a:schemeClr val="tx1"/>
                </a:solidFill>
                <a:latin typeface="UD デジタル 教科書体 N-R" panose="02020400000000000000" pitchFamily="17" charset="-128"/>
                <a:ea typeface="UD デジタル 教科書体 N-R" panose="02020400000000000000" pitchFamily="17" charset="-128"/>
              </a:defRPr>
            </a:lvl2pPr>
            <a:lvl3pPr marL="1257300" indent="-385200" algn="just">
              <a:lnSpc>
                <a:spcPct val="120000"/>
              </a:lnSpc>
              <a:spcBef>
                <a:spcPts val="1200"/>
              </a:spcBef>
              <a:buClr>
                <a:srgbClr val="007BFF"/>
              </a:buClr>
              <a:buFont typeface="UD デジタル 教科書体 N-R" panose="02020400000000000000" pitchFamily="17" charset="-128"/>
              <a:buChar char="└"/>
              <a:defRPr sz="18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3pPr>
            <a:lvl4pPr marL="1714500" indent="-385200" algn="just">
              <a:lnSpc>
                <a:spcPct val="120000"/>
              </a:lnSpc>
              <a:spcBef>
                <a:spcPts val="1200"/>
              </a:spcBef>
              <a:buClr>
                <a:srgbClr val="007BFF"/>
              </a:buClr>
              <a:buFont typeface="UD デジタル 教科書体 N-R" panose="02020400000000000000" pitchFamily="17" charset="-128"/>
              <a:buChar char="└"/>
              <a:defRPr sz="14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4pPr>
            <a:lvl5pPr marL="21717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r>
              <a:rPr kumimoji="1" lang="ja-JP" altLang="en-US"/>
              <a:t>タイトル</a:t>
            </a:r>
            <a:r>
              <a:rPr kumimoji="1" lang="en-US" altLang="ja-JP"/>
              <a:t>(Lv1)</a:t>
            </a:r>
          </a:p>
          <a:p>
            <a:pPr lvl="1"/>
            <a:r>
              <a:rPr kumimoji="1" lang="en-US" altLang="ja-JP"/>
              <a:t>Lv2</a:t>
            </a:r>
          </a:p>
          <a:p>
            <a:pPr lvl="2"/>
            <a:r>
              <a:rPr kumimoji="1" lang="en-US" altLang="ja-JP"/>
              <a:t>Lv3</a:t>
            </a:r>
          </a:p>
          <a:p>
            <a:pPr lvl="3"/>
            <a:r>
              <a:rPr kumimoji="1" lang="en-US" altLang="ja-JP"/>
              <a:t>Lv4</a:t>
            </a:r>
          </a:p>
        </p:txBody>
      </p:sp>
      <p:sp>
        <p:nvSpPr>
          <p:cNvPr id="5" name="正方形/長方形 4"/>
          <p:cNvSpPr/>
          <p:nvPr userDrawn="1"/>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R" panose="02020400000000000000" pitchFamily="17" charset="-128"/>
              <a:ea typeface="UD デジタル 教科書体 N-R" panose="02020400000000000000" pitchFamily="17" charset="-128"/>
            </a:endParaRPr>
          </a:p>
        </p:txBody>
      </p:sp>
      <p:sp>
        <p:nvSpPr>
          <p:cNvPr id="13" name="テキスト プレースホルダー 12"/>
          <p:cNvSpPr>
            <a:spLocks noGrp="1"/>
          </p:cNvSpPr>
          <p:nvPr>
            <p:ph type="body" sz="quarter" idx="10"/>
          </p:nvPr>
        </p:nvSpPr>
        <p:spPr>
          <a:xfrm>
            <a:off x="4283968" y="44624"/>
            <a:ext cx="4716016" cy="393138"/>
          </a:xfrm>
        </p:spPr>
        <p:txBody>
          <a:bodyPr vert="horz" anchor="ctr">
            <a:normAutofit/>
          </a:bodyPr>
          <a:lstStyle>
            <a:lvl1pPr marL="0" indent="0" algn="r">
              <a:buNone/>
              <a:defRPr sz="1400" b="0" spc="170" baseline="0">
                <a:solidFill>
                  <a:srgbClr val="007BFF"/>
                </a:solidFill>
                <a:latin typeface="UD デジタル 教科書体 N-R" panose="02020400000000000000" pitchFamily="17" charset="-128"/>
                <a:ea typeface="UD デジタル 教科書体 N-R" panose="02020400000000000000" pitchFamily="17" charset="-128"/>
              </a:defRPr>
            </a:lvl1pPr>
          </a:lstStyle>
          <a:p>
            <a:pPr lvl="0"/>
            <a:r>
              <a:rPr kumimoji="1" lang="ja-JP" altLang="en-US" dirty="0"/>
              <a:t>マスター テキストの書式設定</a:t>
            </a:r>
          </a:p>
        </p:txBody>
      </p:sp>
      <p:sp>
        <p:nvSpPr>
          <p:cNvPr id="20" name="スライド番号プレースホルダー 19"/>
          <p:cNvSpPr>
            <a:spLocks noGrp="1"/>
          </p:cNvSpPr>
          <p:nvPr>
            <p:ph type="sldNum" sz="quarter" idx="12"/>
          </p:nvPr>
        </p:nvSpPr>
        <p:spPr/>
        <p:txBody>
          <a:bodyPr/>
          <a:lstStyle>
            <a:lvl1pPr>
              <a:defRPr>
                <a:latin typeface="UD デジタル 教科書体 N-R" panose="02020400000000000000" pitchFamily="17" charset="-128"/>
                <a:ea typeface="UD デジタル 教科書体 N-R" panose="02020400000000000000" pitchFamily="17" charset="-128"/>
              </a:defRPr>
            </a:lvl1pPr>
          </a:lstStyle>
          <a:p>
            <a:fld id="{9E0D9298-421E-4926-815D-31B4285E3528}" type="slidenum">
              <a:rPr lang="ja-JP" altLang="en-US" smtClean="0"/>
              <a:pPr/>
              <a:t>‹#›</a:t>
            </a:fld>
            <a:endParaRPr lang="ja-JP" altLang="en-US" dirty="0"/>
          </a:p>
        </p:txBody>
      </p:sp>
      <p:sp>
        <p:nvSpPr>
          <p:cNvPr id="6" name="図プレースホルダー 5">
            <a:extLst>
              <a:ext uri="{FF2B5EF4-FFF2-40B4-BE49-F238E27FC236}">
                <a16:creationId xmlns:a16="http://schemas.microsoft.com/office/drawing/2014/main" id="{743CB34E-FE3F-460C-8470-8A22E04DFE78}"/>
              </a:ext>
            </a:extLst>
          </p:cNvPr>
          <p:cNvSpPr>
            <a:spLocks noGrp="1"/>
          </p:cNvSpPr>
          <p:nvPr>
            <p:ph type="pic" sz="quarter" idx="13"/>
          </p:nvPr>
        </p:nvSpPr>
        <p:spPr>
          <a:xfrm>
            <a:off x="4788024" y="783730"/>
            <a:ext cx="4104456" cy="5525531"/>
          </a:xfrm>
          <a:ln>
            <a:solidFill>
              <a:schemeClr val="accent5"/>
            </a:solidFill>
          </a:ln>
        </p:spPr>
        <p:txBody>
          <a:bodyPr/>
          <a:lstStyle/>
          <a:p>
            <a:endParaRPr kumimoji="1" lang="ja-JP" altLang="en-US"/>
          </a:p>
        </p:txBody>
      </p:sp>
    </p:spTree>
    <p:extLst>
      <p:ext uri="{BB962C8B-B14F-4D97-AF65-F5344CB8AC3E}">
        <p14:creationId xmlns:p14="http://schemas.microsoft.com/office/powerpoint/2010/main" val="2553893529"/>
      </p:ext>
    </p:extLst>
  </p:cSld>
  <p:clrMapOvr>
    <a:masterClrMapping/>
  </p:clrMapOvr>
  <p:extLst>
    <p:ext uri="{DCECCB84-F9BA-43D5-87BE-67443E8EF086}">
      <p15:sldGuideLst xmlns:p15="http://schemas.microsoft.com/office/powerpoint/2012/main">
        <p15:guide id="1" pos="560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箇条書き・点">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79512" y="44624"/>
            <a:ext cx="7272808" cy="393138"/>
          </a:xfrm>
        </p:spPr>
        <p:txBody>
          <a:bodyPr anchor="ctr">
            <a:noAutofit/>
          </a:bodyPr>
          <a:lstStyle>
            <a:lvl1pPr algn="l">
              <a:defRPr sz="1400" b="0" spc="170" baseline="0">
                <a:solidFill>
                  <a:srgbClr val="646464"/>
                </a:solidFill>
                <a:latin typeface="UD デジタル 教科書体 N-R" panose="02020400000000000000" pitchFamily="17" charset="-128"/>
                <a:ea typeface="UD デジタル 教科書体 N-R" panose="02020400000000000000" pitchFamily="17" charset="-128"/>
              </a:defRPr>
            </a:lvl1pPr>
          </a:lstStyle>
          <a:p>
            <a:r>
              <a:rPr kumimoji="1" lang="ja-JP" altLang="en-US"/>
              <a:t>タイトル</a:t>
            </a:r>
            <a:endParaRPr kumimoji="1" lang="ja-JP" altLang="en-US" dirty="0"/>
          </a:p>
        </p:txBody>
      </p:sp>
      <p:sp>
        <p:nvSpPr>
          <p:cNvPr id="3" name="コンテンツ プレースホルダー 2"/>
          <p:cNvSpPr>
            <a:spLocks noGrp="1"/>
          </p:cNvSpPr>
          <p:nvPr>
            <p:ph idx="1" hasCustomPrompt="1"/>
          </p:nvPr>
        </p:nvSpPr>
        <p:spPr>
          <a:xfrm>
            <a:off x="234000" y="692696"/>
            <a:ext cx="8658480" cy="5616624"/>
          </a:xfrm>
        </p:spPr>
        <p:txBody>
          <a:bodyPr>
            <a:noAutofit/>
          </a:bodyPr>
          <a:lstStyle>
            <a:lvl1pPr marL="342900" indent="-385200" algn="just">
              <a:lnSpc>
                <a:spcPct val="120000"/>
              </a:lnSpc>
              <a:spcBef>
                <a:spcPts val="1200"/>
              </a:spcBef>
              <a:buClr>
                <a:srgbClr val="007BFF"/>
              </a:buClr>
              <a:buFont typeface="Wingdings" panose="05000000000000000000" pitchFamily="2" charset="2"/>
              <a:buChar char="n"/>
              <a:defRPr sz="2800">
                <a:solidFill>
                  <a:srgbClr val="007BFF"/>
                </a:solidFill>
                <a:latin typeface="UD デジタル 教科書体 N-B" panose="02020700000000000000" pitchFamily="17" charset="-128"/>
                <a:ea typeface="UD デジタル 教科書体 N-B" panose="02020700000000000000" pitchFamily="17" charset="-128"/>
              </a:defRPr>
            </a:lvl1pPr>
            <a:lvl2pPr marL="742950" indent="-384175" algn="just">
              <a:lnSpc>
                <a:spcPct val="120000"/>
              </a:lnSpc>
              <a:spcBef>
                <a:spcPts val="1200"/>
              </a:spcBef>
              <a:buClr>
                <a:srgbClr val="007BFF"/>
              </a:buClr>
              <a:buFont typeface="UD デジタル 教科書体 N-R" panose="02020400000000000000" pitchFamily="17" charset="-128"/>
              <a:buChar char="・"/>
              <a:defRPr sz="24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2pPr>
            <a:lvl3pPr marL="1257300" indent="-385200" algn="just">
              <a:lnSpc>
                <a:spcPct val="120000"/>
              </a:lnSpc>
              <a:spcBef>
                <a:spcPts val="1200"/>
              </a:spcBef>
              <a:buClr>
                <a:srgbClr val="007BFF"/>
              </a:buClr>
              <a:buFont typeface="UD デジタル 教科書体 N-R" panose="02020400000000000000" pitchFamily="17" charset="-128"/>
              <a:buChar char="・"/>
              <a:defRPr sz="20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3pPr>
            <a:lvl4pPr marL="1714500" indent="-385200" algn="just">
              <a:lnSpc>
                <a:spcPct val="120000"/>
              </a:lnSpc>
              <a:spcBef>
                <a:spcPts val="1200"/>
              </a:spcBef>
              <a:buClr>
                <a:srgbClr val="007BFF"/>
              </a:buClr>
              <a:buFont typeface="UD デジタル 教科書体 N-R" panose="02020400000000000000" pitchFamily="17" charset="-128"/>
              <a:buChar char="・"/>
              <a:defRPr sz="16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4pPr>
            <a:lvl5pPr marL="21717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r>
              <a:rPr kumimoji="1" lang="en-US" altLang="ja-JP"/>
              <a:t>Lv1</a:t>
            </a:r>
          </a:p>
          <a:p>
            <a:pPr lvl="1"/>
            <a:r>
              <a:rPr kumimoji="1" lang="en-US" altLang="ja-JP"/>
              <a:t>Lv2</a:t>
            </a:r>
          </a:p>
          <a:p>
            <a:pPr lvl="2"/>
            <a:r>
              <a:rPr kumimoji="1" lang="en-US" altLang="ja-JP"/>
              <a:t>Lv3</a:t>
            </a:r>
          </a:p>
          <a:p>
            <a:pPr lvl="3"/>
            <a:r>
              <a:rPr kumimoji="1" lang="en-US" altLang="ja-JP"/>
              <a:t>Lv4</a:t>
            </a:r>
          </a:p>
        </p:txBody>
      </p:sp>
      <p:sp>
        <p:nvSpPr>
          <p:cNvPr id="5" name="正方形/長方形 4"/>
          <p:cNvSpPr/>
          <p:nvPr userDrawn="1"/>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R" panose="02020400000000000000" pitchFamily="17" charset="-128"/>
              <a:ea typeface="UD デジタル 教科書体 N-R" panose="02020400000000000000" pitchFamily="17" charset="-128"/>
            </a:endParaRPr>
          </a:p>
        </p:txBody>
      </p:sp>
      <p:sp>
        <p:nvSpPr>
          <p:cNvPr id="13" name="テキスト プレースホルダー 12"/>
          <p:cNvSpPr>
            <a:spLocks noGrp="1"/>
          </p:cNvSpPr>
          <p:nvPr>
            <p:ph type="body" sz="quarter" idx="10"/>
          </p:nvPr>
        </p:nvSpPr>
        <p:spPr>
          <a:xfrm>
            <a:off x="4283968" y="44624"/>
            <a:ext cx="4716016" cy="393138"/>
          </a:xfrm>
        </p:spPr>
        <p:txBody>
          <a:bodyPr vert="horz" anchor="ctr">
            <a:normAutofit/>
          </a:bodyPr>
          <a:lstStyle>
            <a:lvl1pPr marL="0" indent="0" algn="r">
              <a:buNone/>
              <a:defRPr sz="1400" b="0" spc="170" baseline="0">
                <a:solidFill>
                  <a:srgbClr val="007BFF"/>
                </a:solidFill>
                <a:latin typeface="UD デジタル 教科書体 N-R" panose="02020400000000000000" pitchFamily="17" charset="-128"/>
                <a:ea typeface="UD デジタル 教科書体 N-R" panose="02020400000000000000" pitchFamily="17" charset="-128"/>
              </a:defRPr>
            </a:lvl1pPr>
          </a:lstStyle>
          <a:p>
            <a:pPr lvl="0"/>
            <a:r>
              <a:rPr kumimoji="1" lang="ja-JP" altLang="en-US" dirty="0"/>
              <a:t>マスター テキストの書式設定</a:t>
            </a:r>
          </a:p>
        </p:txBody>
      </p:sp>
      <p:sp>
        <p:nvSpPr>
          <p:cNvPr id="20" name="スライド番号プレースホルダー 19"/>
          <p:cNvSpPr>
            <a:spLocks noGrp="1"/>
          </p:cNvSpPr>
          <p:nvPr>
            <p:ph type="sldNum" sz="quarter" idx="12"/>
          </p:nvPr>
        </p:nvSpPr>
        <p:spPr/>
        <p:txBody>
          <a:bodyPr/>
          <a:lstStyle>
            <a:lvl1pPr>
              <a:defRPr>
                <a:latin typeface="UD デジタル 教科書体 N-R" panose="02020400000000000000" pitchFamily="17" charset="-128"/>
                <a:ea typeface="UD デジタル 教科書体 N-R" panose="02020400000000000000" pitchFamily="17" charset="-128"/>
              </a:defRPr>
            </a:lvl1pPr>
          </a:lstStyle>
          <a:p>
            <a:fld id="{9E0D9298-421E-4926-815D-31B4285E3528}" type="slidenum">
              <a:rPr lang="ja-JP" altLang="en-US" smtClean="0"/>
              <a:pPr/>
              <a:t>‹#›</a:t>
            </a:fld>
            <a:endParaRPr lang="ja-JP" altLang="en-US" dirty="0"/>
          </a:p>
        </p:txBody>
      </p:sp>
    </p:spTree>
    <p:extLst>
      <p:ext uri="{BB962C8B-B14F-4D97-AF65-F5344CB8AC3E}">
        <p14:creationId xmlns:p14="http://schemas.microsoft.com/office/powerpoint/2010/main" val="1552423153"/>
      </p:ext>
    </p:extLst>
  </p:cSld>
  <p:clrMapOvr>
    <a:masterClrMapping/>
  </p:clrMapOvr>
  <p:extLst>
    <p:ext uri="{DCECCB84-F9BA-43D5-87BE-67443E8EF086}">
      <p15:sldGuideLst xmlns:p15="http://schemas.microsoft.com/office/powerpoint/2012/main">
        <p15:guide id="1" pos="560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章のタイトル">
    <p:spTree>
      <p:nvGrpSpPr>
        <p:cNvPr id="1" name=""/>
        <p:cNvGrpSpPr/>
        <p:nvPr/>
      </p:nvGrpSpPr>
      <p:grpSpPr>
        <a:xfrm>
          <a:off x="0" y="0"/>
          <a:ext cx="0" cy="0"/>
          <a:chOff x="0" y="0"/>
          <a:chExt cx="0" cy="0"/>
        </a:xfrm>
      </p:grpSpPr>
      <p:sp>
        <p:nvSpPr>
          <p:cNvPr id="5" name="正方形/長方形 4"/>
          <p:cNvSpPr/>
          <p:nvPr userDrawn="1"/>
        </p:nvSpPr>
        <p:spPr>
          <a:xfrm>
            <a:off x="0" y="2817000"/>
            <a:ext cx="9144000" cy="1224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2" name="タイトル 1"/>
          <p:cNvSpPr>
            <a:spLocks noGrp="1"/>
          </p:cNvSpPr>
          <p:nvPr>
            <p:ph type="title"/>
          </p:nvPr>
        </p:nvSpPr>
        <p:spPr>
          <a:xfrm>
            <a:off x="144016" y="2816932"/>
            <a:ext cx="9036496" cy="1224136"/>
          </a:xfrm>
        </p:spPr>
        <p:txBody>
          <a:bodyPr>
            <a:normAutofit/>
          </a:bodyPr>
          <a:lstStyle>
            <a:lvl1pPr algn="l">
              <a:defRPr sz="2800" b="0" spc="170" baseline="0">
                <a:solidFill>
                  <a:schemeClr val="bg1"/>
                </a:solidFill>
                <a:latin typeface="UD デジタル 教科書体 N-B" panose="02020700000000000000" pitchFamily="17" charset="-128"/>
                <a:ea typeface="UD デジタル 教科書体 N-B" panose="02020700000000000000" pitchFamily="17" charset="-128"/>
              </a:defRPr>
            </a:lvl1pPr>
          </a:lstStyle>
          <a:p>
            <a:r>
              <a:rPr kumimoji="1" lang="ja-JP" altLang="en-US" dirty="0"/>
              <a:t>マスタ タイトルの書式設定</a:t>
            </a:r>
          </a:p>
        </p:txBody>
      </p:sp>
      <p:sp>
        <p:nvSpPr>
          <p:cNvPr id="13" name="スライド番号プレースホルダー 12"/>
          <p:cNvSpPr>
            <a:spLocks noGrp="1"/>
          </p:cNvSpPr>
          <p:nvPr>
            <p:ph type="sldNum" sz="quarter" idx="16"/>
          </p:nvPr>
        </p:nvSpPr>
        <p:spPr/>
        <p:txBody>
          <a:bodyPr/>
          <a:lstStyle/>
          <a:p>
            <a:fld id="{9E0D9298-421E-4926-815D-31B4285E3528}" type="slidenum">
              <a:rPr kumimoji="1" lang="ja-JP" altLang="en-US" smtClean="0"/>
              <a:pPr/>
              <a:t>‹#›</a:t>
            </a:fld>
            <a:endParaRPr kumimoji="1" lang="ja-JP" altLang="en-US" dirty="0"/>
          </a:p>
        </p:txBody>
      </p:sp>
    </p:spTree>
    <p:extLst>
      <p:ext uri="{BB962C8B-B14F-4D97-AF65-F5344CB8AC3E}">
        <p14:creationId xmlns:p14="http://schemas.microsoft.com/office/powerpoint/2010/main" val="58714661"/>
      </p:ext>
    </p:extLst>
  </p:cSld>
  <p:clrMapOvr>
    <a:masterClrMapping/>
  </p:clrMapOvr>
  <p:extLst>
    <p:ext uri="{DCECCB84-F9BA-43D5-87BE-67443E8EF086}">
      <p15:sldGuideLst xmlns:p15="http://schemas.microsoft.com/office/powerpoint/2012/main">
        <p15:guide id="1" pos="158"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節のタイトル">
    <p:spTree>
      <p:nvGrpSpPr>
        <p:cNvPr id="1" name=""/>
        <p:cNvGrpSpPr/>
        <p:nvPr/>
      </p:nvGrpSpPr>
      <p:grpSpPr>
        <a:xfrm>
          <a:off x="0" y="0"/>
          <a:ext cx="0" cy="0"/>
          <a:chOff x="0" y="0"/>
          <a:chExt cx="0" cy="0"/>
        </a:xfrm>
      </p:grpSpPr>
      <p:sp>
        <p:nvSpPr>
          <p:cNvPr id="2" name="タイトル 1"/>
          <p:cNvSpPr>
            <a:spLocks noGrp="1"/>
          </p:cNvSpPr>
          <p:nvPr>
            <p:ph type="title"/>
          </p:nvPr>
        </p:nvSpPr>
        <p:spPr>
          <a:xfrm>
            <a:off x="144016" y="3284984"/>
            <a:ext cx="9036496" cy="468052"/>
          </a:xfrm>
        </p:spPr>
        <p:txBody>
          <a:bodyPr>
            <a:normAutofit/>
          </a:bodyPr>
          <a:lstStyle>
            <a:lvl1pPr algn="l">
              <a:defRPr sz="2400" b="0" spc="170" baseline="0">
                <a:solidFill>
                  <a:srgbClr val="007BFF"/>
                </a:solidFill>
                <a:latin typeface="UD デジタル 教科書体 N-B" panose="02020700000000000000" pitchFamily="17" charset="-128"/>
                <a:ea typeface="UD デジタル 教科書体 N-B" panose="02020700000000000000" pitchFamily="17" charset="-128"/>
              </a:defRPr>
            </a:lvl1pPr>
          </a:lstStyle>
          <a:p>
            <a:r>
              <a:rPr kumimoji="1" lang="ja-JP" altLang="en-US" dirty="0"/>
              <a:t>マスタ タイトルの書式設定</a:t>
            </a:r>
          </a:p>
        </p:txBody>
      </p:sp>
      <p:sp>
        <p:nvSpPr>
          <p:cNvPr id="13" name="スライド番号プレースホルダー 12"/>
          <p:cNvSpPr>
            <a:spLocks noGrp="1"/>
          </p:cNvSpPr>
          <p:nvPr>
            <p:ph type="sldNum" sz="quarter" idx="16"/>
          </p:nvPr>
        </p:nvSpPr>
        <p:spPr/>
        <p:txBody>
          <a:bodyPr/>
          <a:lstStyle/>
          <a:p>
            <a:fld id="{9E0D9298-421E-4926-815D-31B4285E3528}" type="slidenum">
              <a:rPr kumimoji="1" lang="ja-JP" altLang="en-US" smtClean="0"/>
              <a:pPr/>
              <a:t>‹#›</a:t>
            </a:fld>
            <a:endParaRPr kumimoji="1" lang="ja-JP" altLang="en-US" dirty="0"/>
          </a:p>
        </p:txBody>
      </p:sp>
      <p:cxnSp>
        <p:nvCxnSpPr>
          <p:cNvPr id="4" name="直線コネクタ 3"/>
          <p:cNvCxnSpPr/>
          <p:nvPr userDrawn="1"/>
        </p:nvCxnSpPr>
        <p:spPr>
          <a:xfrm>
            <a:off x="0" y="3789040"/>
            <a:ext cx="9144000" cy="0"/>
          </a:xfrm>
          <a:prstGeom prst="line">
            <a:avLst/>
          </a:prstGeom>
          <a:ln w="38100">
            <a:solidFill>
              <a:srgbClr val="007BFF"/>
            </a:solidFill>
          </a:ln>
        </p:spPr>
        <p:style>
          <a:lnRef idx="1">
            <a:schemeClr val="accent1"/>
          </a:lnRef>
          <a:fillRef idx="0">
            <a:schemeClr val="accent1"/>
          </a:fillRef>
          <a:effectRef idx="0">
            <a:schemeClr val="accent1"/>
          </a:effectRef>
          <a:fontRef idx="minor">
            <a:schemeClr val="tx1"/>
          </a:fontRef>
        </p:style>
      </p:cxnSp>
      <p:sp>
        <p:nvSpPr>
          <p:cNvPr id="6" name="コンテンツ プレースホルダー 5"/>
          <p:cNvSpPr>
            <a:spLocks noGrp="1"/>
          </p:cNvSpPr>
          <p:nvPr>
            <p:ph sz="quarter" idx="17"/>
          </p:nvPr>
        </p:nvSpPr>
        <p:spPr>
          <a:xfrm>
            <a:off x="144016" y="2708920"/>
            <a:ext cx="9036495" cy="554360"/>
          </a:xfrm>
        </p:spPr>
        <p:txBody>
          <a:bodyPr anchor="ctr"/>
          <a:lstStyle>
            <a:lvl1pPr marL="0" indent="0">
              <a:buNone/>
              <a:defRPr>
                <a:solidFill>
                  <a:srgbClr val="007BFF"/>
                </a:solidFill>
                <a:latin typeface="UD デジタル 教科書体 NK-B" panose="02020700000000000000" pitchFamily="18" charset="-128"/>
                <a:ea typeface="UD デジタル 教科書体 NK-B" panose="02020700000000000000" pitchFamily="18" charset="-128"/>
              </a:defRPr>
            </a:lvl1pPr>
            <a:lvl2pPr marL="457200" indent="0">
              <a:buNone/>
              <a:defRPr/>
            </a:lvl2pPr>
          </a:lstStyle>
          <a:p>
            <a:pPr lvl="0"/>
            <a:r>
              <a:rPr kumimoji="1" lang="ja-JP" altLang="en-US" dirty="0"/>
              <a:t>マスター テキストの書式設定</a:t>
            </a:r>
          </a:p>
        </p:txBody>
      </p:sp>
    </p:spTree>
    <p:extLst>
      <p:ext uri="{BB962C8B-B14F-4D97-AF65-F5344CB8AC3E}">
        <p14:creationId xmlns:p14="http://schemas.microsoft.com/office/powerpoint/2010/main" val="3851059156"/>
      </p:ext>
    </p:extLst>
  </p:cSld>
  <p:clrMapOvr>
    <a:masterClrMapping/>
  </p:clrMapOvr>
  <p:extLst>
    <p:ext uri="{DCECCB84-F9BA-43D5-87BE-67443E8EF086}">
      <p15:sldGuideLst xmlns:p15="http://schemas.microsoft.com/office/powerpoint/2012/main">
        <p15:guide id="1" pos="15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ソースコードA">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F5647A0A-1835-48D8-8585-A096A35938E2}"/>
              </a:ext>
            </a:extLst>
          </p:cNvPr>
          <p:cNvSpPr>
            <a:spLocks noGrp="1"/>
          </p:cNvSpPr>
          <p:nvPr>
            <p:ph type="sldNum" sz="quarter" idx="10"/>
          </p:nvPr>
        </p:nvSpPr>
        <p:spPr/>
        <p:txBody>
          <a:bodyPr/>
          <a:lstStyle/>
          <a:p>
            <a:fld id="{9E0D9298-421E-4926-815D-31B4285E3528}" type="slidenum">
              <a:rPr lang="ja-JP" altLang="en-US" smtClean="0"/>
              <a:pPr/>
              <a:t>‹#›</a:t>
            </a:fld>
            <a:endParaRPr lang="ja-JP" altLang="en-US" dirty="0"/>
          </a:p>
        </p:txBody>
      </p:sp>
      <p:sp>
        <p:nvSpPr>
          <p:cNvPr id="8" name="タイトル 1">
            <a:extLst>
              <a:ext uri="{FF2B5EF4-FFF2-40B4-BE49-F238E27FC236}">
                <a16:creationId xmlns:a16="http://schemas.microsoft.com/office/drawing/2014/main" id="{C6376A69-B14F-420C-BA7E-28D9A04AE95F}"/>
              </a:ext>
            </a:extLst>
          </p:cNvPr>
          <p:cNvSpPr>
            <a:spLocks noGrp="1"/>
          </p:cNvSpPr>
          <p:nvPr>
            <p:ph type="title"/>
          </p:nvPr>
        </p:nvSpPr>
        <p:spPr>
          <a:xfrm>
            <a:off x="179512" y="44624"/>
            <a:ext cx="7272808" cy="393138"/>
          </a:xfrm>
        </p:spPr>
        <p:txBody>
          <a:bodyPr anchor="ctr">
            <a:noAutofit/>
          </a:bodyPr>
          <a:lstStyle>
            <a:lvl1pPr algn="l">
              <a:defRPr sz="1400" b="0" spc="170" baseline="0">
                <a:solidFill>
                  <a:srgbClr val="646464"/>
                </a:solidFill>
                <a:latin typeface="UD デジタル 教科書体 N-R" panose="02020400000000000000" pitchFamily="17" charset="-128"/>
                <a:ea typeface="UD デジタル 教科書体 N-R" panose="02020400000000000000" pitchFamily="17" charset="-128"/>
              </a:defRPr>
            </a:lvl1pPr>
          </a:lstStyle>
          <a:p>
            <a:r>
              <a:rPr kumimoji="1" lang="ja-JP" altLang="en-US" dirty="0"/>
              <a:t>マスタ タイトルの書式設定</a:t>
            </a:r>
          </a:p>
        </p:txBody>
      </p:sp>
      <p:sp>
        <p:nvSpPr>
          <p:cNvPr id="9" name="正方形/長方形 8">
            <a:extLst>
              <a:ext uri="{FF2B5EF4-FFF2-40B4-BE49-F238E27FC236}">
                <a16:creationId xmlns:a16="http://schemas.microsoft.com/office/drawing/2014/main" id="{729A4A0C-44DA-4DFF-B2AA-EB1F67B43671}"/>
              </a:ext>
            </a:extLst>
          </p:cNvPr>
          <p:cNvSpPr/>
          <p:nvPr userDrawn="1"/>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R" panose="02020400000000000000" pitchFamily="17" charset="-128"/>
              <a:ea typeface="UD デジタル 教科書体 N-R" panose="02020400000000000000" pitchFamily="17" charset="-128"/>
            </a:endParaRPr>
          </a:p>
        </p:txBody>
      </p:sp>
      <p:sp>
        <p:nvSpPr>
          <p:cNvPr id="10" name="テキスト プレースホルダー 12">
            <a:extLst>
              <a:ext uri="{FF2B5EF4-FFF2-40B4-BE49-F238E27FC236}">
                <a16:creationId xmlns:a16="http://schemas.microsoft.com/office/drawing/2014/main" id="{CA10F8BA-A160-4FEB-A137-B74BB02B8EBB}"/>
              </a:ext>
            </a:extLst>
          </p:cNvPr>
          <p:cNvSpPr>
            <a:spLocks noGrp="1"/>
          </p:cNvSpPr>
          <p:nvPr>
            <p:ph type="body" sz="quarter" idx="11"/>
          </p:nvPr>
        </p:nvSpPr>
        <p:spPr>
          <a:xfrm>
            <a:off x="4283968" y="44624"/>
            <a:ext cx="4716016" cy="393138"/>
          </a:xfrm>
        </p:spPr>
        <p:txBody>
          <a:bodyPr vert="horz" anchor="ctr">
            <a:normAutofit/>
          </a:bodyPr>
          <a:lstStyle>
            <a:lvl1pPr marL="0" indent="0" algn="r">
              <a:buNone/>
              <a:defRPr sz="1400" b="0" spc="170" baseline="0">
                <a:solidFill>
                  <a:srgbClr val="007BFF"/>
                </a:solidFill>
                <a:latin typeface="UD デジタル 教科書体 N-R" panose="02020400000000000000" pitchFamily="17" charset="-128"/>
                <a:ea typeface="UD デジタル 教科書体 N-R" panose="02020400000000000000" pitchFamily="17" charset="-128"/>
              </a:defRPr>
            </a:lvl1pPr>
          </a:lstStyle>
          <a:p>
            <a:pPr lvl="0"/>
            <a:r>
              <a:rPr kumimoji="1" lang="ja-JP" altLang="en-US" dirty="0"/>
              <a:t>マスター テキストの書式設定</a:t>
            </a:r>
          </a:p>
        </p:txBody>
      </p:sp>
      <p:sp>
        <p:nvSpPr>
          <p:cNvPr id="11" name="コンテンツ プレースホルダー 2">
            <a:extLst>
              <a:ext uri="{FF2B5EF4-FFF2-40B4-BE49-F238E27FC236}">
                <a16:creationId xmlns:a16="http://schemas.microsoft.com/office/drawing/2014/main" id="{CF13DF4A-FD23-4375-A8FE-E2A147465761}"/>
              </a:ext>
            </a:extLst>
          </p:cNvPr>
          <p:cNvSpPr>
            <a:spLocks noGrp="1"/>
          </p:cNvSpPr>
          <p:nvPr>
            <p:ph idx="1"/>
          </p:nvPr>
        </p:nvSpPr>
        <p:spPr>
          <a:xfrm>
            <a:off x="179512" y="692696"/>
            <a:ext cx="8820472" cy="5616624"/>
          </a:xfrm>
          <a:ln w="15875">
            <a:solidFill>
              <a:srgbClr val="646464"/>
            </a:solidFill>
          </a:ln>
        </p:spPr>
        <p:txBody>
          <a:bodyPr>
            <a:noAutofit/>
          </a:bodyPr>
          <a:lstStyle>
            <a:lvl1pPr marL="0" indent="0" algn="l" eaLnBrk="0" hangingPunct="0">
              <a:lnSpc>
                <a:spcPct val="90000"/>
              </a:lnSpc>
              <a:spcBef>
                <a:spcPts val="0"/>
              </a:spcBef>
              <a:buClr>
                <a:srgbClr val="007BFF"/>
              </a:buClr>
              <a:buFont typeface="Wingdings" panose="05000000000000000000" pitchFamily="2" charset="2"/>
              <a:buNone/>
              <a:defRPr sz="1200">
                <a:solidFill>
                  <a:schemeClr val="tx1"/>
                </a:solidFill>
                <a:latin typeface="MonacakomiRegular" panose="020B0509020204020204" pitchFamily="49" charset="-128"/>
                <a:ea typeface="MonacakomiRegular" panose="020B0509020204020204" pitchFamily="49" charset="-128"/>
              </a:defRPr>
            </a:lvl1pPr>
            <a:lvl2pPr marL="742950" indent="-384175" algn="just">
              <a:lnSpc>
                <a:spcPct val="120000"/>
              </a:lnSpc>
              <a:spcBef>
                <a:spcPts val="1200"/>
              </a:spcBef>
              <a:buClr>
                <a:srgbClr val="007BFF"/>
              </a:buClr>
              <a:buFont typeface="UD デジタル 教科書体 N-R" panose="02020400000000000000" pitchFamily="17" charset="-128"/>
              <a:buChar char="・"/>
              <a:defRPr sz="2400">
                <a:solidFill>
                  <a:schemeClr val="tx1">
                    <a:lumMod val="65000"/>
                    <a:lumOff val="35000"/>
                  </a:schemeClr>
                </a:solidFill>
                <a:latin typeface="MonacakomiRegular" panose="020B0509020204020204" pitchFamily="49" charset="-128"/>
                <a:ea typeface="MonacakomiRegular" panose="020B0509020204020204" pitchFamily="49" charset="-128"/>
              </a:defRPr>
            </a:lvl2pPr>
            <a:lvl3pPr marL="1257300" indent="-385200" algn="just">
              <a:lnSpc>
                <a:spcPct val="120000"/>
              </a:lnSpc>
              <a:spcBef>
                <a:spcPts val="1200"/>
              </a:spcBef>
              <a:buClr>
                <a:srgbClr val="007BFF"/>
              </a:buClr>
              <a:buFont typeface="UD デジタル 教科書体 N-R" panose="02020400000000000000" pitchFamily="17" charset="-128"/>
              <a:buChar char="・"/>
              <a:defRPr sz="2000">
                <a:solidFill>
                  <a:schemeClr val="tx1">
                    <a:lumMod val="65000"/>
                    <a:lumOff val="35000"/>
                  </a:schemeClr>
                </a:solidFill>
                <a:latin typeface="MonacakomiRegular" panose="020B0509020204020204" pitchFamily="49" charset="-128"/>
                <a:ea typeface="MonacakomiRegular" panose="020B0509020204020204" pitchFamily="49" charset="-128"/>
              </a:defRPr>
            </a:lvl3pPr>
            <a:lvl4pPr marL="1714500" indent="-385200" algn="just">
              <a:lnSpc>
                <a:spcPct val="120000"/>
              </a:lnSpc>
              <a:spcBef>
                <a:spcPts val="1200"/>
              </a:spcBef>
              <a:buClr>
                <a:srgbClr val="007BFF"/>
              </a:buClr>
              <a:buFont typeface="UD デジタル 教科書体 N-R" panose="02020400000000000000" pitchFamily="17" charset="-128"/>
              <a:buChar char="・"/>
              <a:defRPr sz="1600">
                <a:solidFill>
                  <a:schemeClr val="tx1">
                    <a:lumMod val="65000"/>
                    <a:lumOff val="35000"/>
                  </a:schemeClr>
                </a:solidFill>
                <a:latin typeface="MonacakomiRegular" panose="020B0509020204020204" pitchFamily="49" charset="-128"/>
                <a:ea typeface="MonacakomiRegular" panose="020B0509020204020204" pitchFamily="49" charset="-128"/>
              </a:defRPr>
            </a:lvl4pPr>
            <a:lvl5pPr marL="21717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endParaRPr kumimoji="1" lang="en-US" altLang="ja-JP"/>
          </a:p>
        </p:txBody>
      </p:sp>
    </p:spTree>
    <p:extLst>
      <p:ext uri="{BB962C8B-B14F-4D97-AF65-F5344CB8AC3E}">
        <p14:creationId xmlns:p14="http://schemas.microsoft.com/office/powerpoint/2010/main" val="4239670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ソースコードB">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F5647A0A-1835-48D8-8585-A096A35938E2}"/>
              </a:ext>
            </a:extLst>
          </p:cNvPr>
          <p:cNvSpPr>
            <a:spLocks noGrp="1"/>
          </p:cNvSpPr>
          <p:nvPr>
            <p:ph type="sldNum" sz="quarter" idx="10"/>
          </p:nvPr>
        </p:nvSpPr>
        <p:spPr/>
        <p:txBody>
          <a:bodyPr/>
          <a:lstStyle/>
          <a:p>
            <a:fld id="{9E0D9298-421E-4926-815D-31B4285E3528}" type="slidenum">
              <a:rPr lang="ja-JP" altLang="en-US" smtClean="0"/>
              <a:pPr/>
              <a:t>‹#›</a:t>
            </a:fld>
            <a:endParaRPr lang="ja-JP" altLang="en-US" dirty="0"/>
          </a:p>
        </p:txBody>
      </p:sp>
      <p:sp>
        <p:nvSpPr>
          <p:cNvPr id="8" name="タイトル 1">
            <a:extLst>
              <a:ext uri="{FF2B5EF4-FFF2-40B4-BE49-F238E27FC236}">
                <a16:creationId xmlns:a16="http://schemas.microsoft.com/office/drawing/2014/main" id="{C6376A69-B14F-420C-BA7E-28D9A04AE95F}"/>
              </a:ext>
            </a:extLst>
          </p:cNvPr>
          <p:cNvSpPr>
            <a:spLocks noGrp="1"/>
          </p:cNvSpPr>
          <p:nvPr>
            <p:ph type="title"/>
          </p:nvPr>
        </p:nvSpPr>
        <p:spPr>
          <a:xfrm>
            <a:off x="179512" y="44624"/>
            <a:ext cx="7272808" cy="393138"/>
          </a:xfrm>
        </p:spPr>
        <p:txBody>
          <a:bodyPr anchor="ctr">
            <a:noAutofit/>
          </a:bodyPr>
          <a:lstStyle>
            <a:lvl1pPr algn="l">
              <a:defRPr sz="1400" b="0" spc="170" baseline="0">
                <a:solidFill>
                  <a:srgbClr val="646464"/>
                </a:solidFill>
                <a:latin typeface="UD デジタル 教科書体 N-R" panose="02020400000000000000" pitchFamily="17" charset="-128"/>
                <a:ea typeface="UD デジタル 教科書体 N-R" panose="02020400000000000000" pitchFamily="17" charset="-128"/>
              </a:defRPr>
            </a:lvl1pPr>
          </a:lstStyle>
          <a:p>
            <a:r>
              <a:rPr kumimoji="1" lang="ja-JP" altLang="en-US" dirty="0"/>
              <a:t>マスタ タイトルの書式設定</a:t>
            </a:r>
          </a:p>
        </p:txBody>
      </p:sp>
      <p:sp>
        <p:nvSpPr>
          <p:cNvPr id="9" name="正方形/長方形 8">
            <a:extLst>
              <a:ext uri="{FF2B5EF4-FFF2-40B4-BE49-F238E27FC236}">
                <a16:creationId xmlns:a16="http://schemas.microsoft.com/office/drawing/2014/main" id="{729A4A0C-44DA-4DFF-B2AA-EB1F67B43671}"/>
              </a:ext>
            </a:extLst>
          </p:cNvPr>
          <p:cNvSpPr/>
          <p:nvPr userDrawn="1"/>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R" panose="02020400000000000000" pitchFamily="17" charset="-128"/>
              <a:ea typeface="UD デジタル 教科書体 N-R" panose="02020400000000000000" pitchFamily="17" charset="-128"/>
            </a:endParaRPr>
          </a:p>
        </p:txBody>
      </p:sp>
      <p:sp>
        <p:nvSpPr>
          <p:cNvPr id="10" name="テキスト プレースホルダー 12">
            <a:extLst>
              <a:ext uri="{FF2B5EF4-FFF2-40B4-BE49-F238E27FC236}">
                <a16:creationId xmlns:a16="http://schemas.microsoft.com/office/drawing/2014/main" id="{CA10F8BA-A160-4FEB-A137-B74BB02B8EBB}"/>
              </a:ext>
            </a:extLst>
          </p:cNvPr>
          <p:cNvSpPr>
            <a:spLocks noGrp="1"/>
          </p:cNvSpPr>
          <p:nvPr>
            <p:ph type="body" sz="quarter" idx="11"/>
          </p:nvPr>
        </p:nvSpPr>
        <p:spPr>
          <a:xfrm>
            <a:off x="4283968" y="44624"/>
            <a:ext cx="4716016" cy="393138"/>
          </a:xfrm>
        </p:spPr>
        <p:txBody>
          <a:bodyPr vert="horz" anchor="ctr">
            <a:normAutofit/>
          </a:bodyPr>
          <a:lstStyle>
            <a:lvl1pPr marL="0" indent="0" algn="r">
              <a:buNone/>
              <a:defRPr sz="1400" b="0" spc="170" baseline="0">
                <a:solidFill>
                  <a:srgbClr val="007BFF"/>
                </a:solidFill>
                <a:latin typeface="UD デジタル 教科書体 N-R" panose="02020400000000000000" pitchFamily="17" charset="-128"/>
                <a:ea typeface="UD デジタル 教科書体 N-R" panose="02020400000000000000" pitchFamily="17" charset="-128"/>
              </a:defRPr>
            </a:lvl1pPr>
          </a:lstStyle>
          <a:p>
            <a:pPr lvl="0"/>
            <a:r>
              <a:rPr kumimoji="1" lang="ja-JP" altLang="en-US" dirty="0"/>
              <a:t>マスター テキストの書式設定</a:t>
            </a:r>
          </a:p>
        </p:txBody>
      </p:sp>
      <p:sp>
        <p:nvSpPr>
          <p:cNvPr id="11" name="コンテンツ プレースホルダー 2">
            <a:extLst>
              <a:ext uri="{FF2B5EF4-FFF2-40B4-BE49-F238E27FC236}">
                <a16:creationId xmlns:a16="http://schemas.microsoft.com/office/drawing/2014/main" id="{CF13DF4A-FD23-4375-A8FE-E2A147465761}"/>
              </a:ext>
            </a:extLst>
          </p:cNvPr>
          <p:cNvSpPr>
            <a:spLocks noGrp="1"/>
          </p:cNvSpPr>
          <p:nvPr>
            <p:ph idx="1"/>
          </p:nvPr>
        </p:nvSpPr>
        <p:spPr>
          <a:xfrm>
            <a:off x="179512" y="2276872"/>
            <a:ext cx="8820472" cy="4032448"/>
          </a:xfrm>
          <a:ln w="15875">
            <a:solidFill>
              <a:srgbClr val="646464"/>
            </a:solidFill>
          </a:ln>
        </p:spPr>
        <p:txBody>
          <a:bodyPr>
            <a:noAutofit/>
          </a:bodyPr>
          <a:lstStyle>
            <a:lvl1pPr marL="0" indent="0" algn="l" eaLnBrk="0" hangingPunct="0">
              <a:lnSpc>
                <a:spcPct val="90000"/>
              </a:lnSpc>
              <a:spcBef>
                <a:spcPts val="0"/>
              </a:spcBef>
              <a:buClr>
                <a:srgbClr val="007BFF"/>
              </a:buClr>
              <a:buFont typeface="Wingdings" panose="05000000000000000000" pitchFamily="2" charset="2"/>
              <a:buNone/>
              <a:defRPr sz="1200">
                <a:solidFill>
                  <a:schemeClr val="tx1"/>
                </a:solidFill>
                <a:latin typeface="MonacakomiRegular" panose="020B0509020204020204" pitchFamily="49" charset="-128"/>
                <a:ea typeface="MonacakomiRegular" panose="020B0509020204020204" pitchFamily="49" charset="-128"/>
              </a:defRPr>
            </a:lvl1pPr>
            <a:lvl2pPr marL="742950" indent="-384175" algn="just">
              <a:lnSpc>
                <a:spcPct val="120000"/>
              </a:lnSpc>
              <a:spcBef>
                <a:spcPts val="1200"/>
              </a:spcBef>
              <a:buClr>
                <a:srgbClr val="007BFF"/>
              </a:buClr>
              <a:buFont typeface="UD デジタル 教科書体 N-R" panose="02020400000000000000" pitchFamily="17" charset="-128"/>
              <a:buChar char="・"/>
              <a:defRPr sz="2400">
                <a:solidFill>
                  <a:schemeClr val="tx1">
                    <a:lumMod val="65000"/>
                    <a:lumOff val="35000"/>
                  </a:schemeClr>
                </a:solidFill>
                <a:latin typeface="MonacakomiRegular" panose="020B0509020204020204" pitchFamily="49" charset="-128"/>
                <a:ea typeface="MonacakomiRegular" panose="020B0509020204020204" pitchFamily="49" charset="-128"/>
              </a:defRPr>
            </a:lvl2pPr>
            <a:lvl3pPr marL="1257300" indent="-385200" algn="just">
              <a:lnSpc>
                <a:spcPct val="120000"/>
              </a:lnSpc>
              <a:spcBef>
                <a:spcPts val="1200"/>
              </a:spcBef>
              <a:buClr>
                <a:srgbClr val="007BFF"/>
              </a:buClr>
              <a:buFont typeface="UD デジタル 教科書体 N-R" panose="02020400000000000000" pitchFamily="17" charset="-128"/>
              <a:buChar char="・"/>
              <a:defRPr sz="2000">
                <a:solidFill>
                  <a:schemeClr val="tx1">
                    <a:lumMod val="65000"/>
                    <a:lumOff val="35000"/>
                  </a:schemeClr>
                </a:solidFill>
                <a:latin typeface="MonacakomiRegular" panose="020B0509020204020204" pitchFamily="49" charset="-128"/>
                <a:ea typeface="MonacakomiRegular" panose="020B0509020204020204" pitchFamily="49" charset="-128"/>
              </a:defRPr>
            </a:lvl3pPr>
            <a:lvl4pPr marL="1714500" indent="-385200" algn="just">
              <a:lnSpc>
                <a:spcPct val="120000"/>
              </a:lnSpc>
              <a:spcBef>
                <a:spcPts val="1200"/>
              </a:spcBef>
              <a:buClr>
                <a:srgbClr val="007BFF"/>
              </a:buClr>
              <a:buFont typeface="UD デジタル 教科書体 N-R" panose="02020400000000000000" pitchFamily="17" charset="-128"/>
              <a:buChar char="・"/>
              <a:defRPr sz="1600">
                <a:solidFill>
                  <a:schemeClr val="tx1">
                    <a:lumMod val="65000"/>
                    <a:lumOff val="35000"/>
                  </a:schemeClr>
                </a:solidFill>
                <a:latin typeface="MonacakomiRegular" panose="020B0509020204020204" pitchFamily="49" charset="-128"/>
                <a:ea typeface="MonacakomiRegular" panose="020B0509020204020204" pitchFamily="49" charset="-128"/>
              </a:defRPr>
            </a:lvl4pPr>
            <a:lvl5pPr marL="21717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endParaRPr kumimoji="1" lang="en-US" altLang="ja-JP"/>
          </a:p>
        </p:txBody>
      </p:sp>
      <p:sp>
        <p:nvSpPr>
          <p:cNvPr id="12" name="コンテンツ プレースホルダー 2">
            <a:extLst>
              <a:ext uri="{FF2B5EF4-FFF2-40B4-BE49-F238E27FC236}">
                <a16:creationId xmlns:a16="http://schemas.microsoft.com/office/drawing/2014/main" id="{0117494B-F873-4237-956E-805FB6A5A835}"/>
              </a:ext>
            </a:extLst>
          </p:cNvPr>
          <p:cNvSpPr>
            <a:spLocks noGrp="1"/>
          </p:cNvSpPr>
          <p:nvPr>
            <p:ph idx="12" hasCustomPrompt="1"/>
          </p:nvPr>
        </p:nvSpPr>
        <p:spPr>
          <a:xfrm>
            <a:off x="251520" y="764704"/>
            <a:ext cx="8640960" cy="1401019"/>
          </a:xfrm>
        </p:spPr>
        <p:txBody>
          <a:bodyPr>
            <a:noAutofit/>
          </a:bodyPr>
          <a:lstStyle>
            <a:lvl1pPr marL="0" indent="0" algn="just">
              <a:lnSpc>
                <a:spcPct val="120000"/>
              </a:lnSpc>
              <a:spcBef>
                <a:spcPts val="1200"/>
              </a:spcBef>
              <a:buClr>
                <a:srgbClr val="007BFF"/>
              </a:buClr>
              <a:buFont typeface="Wingdings" panose="05000000000000000000" pitchFamily="2" charset="2"/>
              <a:buNone/>
              <a:defRPr sz="2400">
                <a:solidFill>
                  <a:srgbClr val="007BFF"/>
                </a:solidFill>
                <a:latin typeface="UD デジタル 教科書体 N-B" panose="02020700000000000000" pitchFamily="17" charset="-128"/>
                <a:ea typeface="UD デジタル 教科書体 N-B" panose="02020700000000000000" pitchFamily="17" charset="-128"/>
              </a:defRPr>
            </a:lvl1pPr>
            <a:lvl2pPr marL="742950" indent="-384175" algn="just">
              <a:lnSpc>
                <a:spcPct val="120000"/>
              </a:lnSpc>
              <a:spcBef>
                <a:spcPts val="1200"/>
              </a:spcBef>
              <a:buClr>
                <a:srgbClr val="007BFF"/>
              </a:buClr>
              <a:buFont typeface="Arial" panose="020B0604020202020204" pitchFamily="34" charset="0"/>
              <a:buChar char="•"/>
              <a:defRPr sz="2000">
                <a:solidFill>
                  <a:schemeClr val="tx1"/>
                </a:solidFill>
                <a:latin typeface="UD デジタル 教科書体 N-R" panose="02020400000000000000" pitchFamily="17" charset="-128"/>
                <a:ea typeface="UD デジタル 教科書体 N-R" panose="02020400000000000000" pitchFamily="17" charset="-128"/>
              </a:defRPr>
            </a:lvl2pPr>
            <a:lvl3pPr marL="1257300" indent="-385200" algn="just">
              <a:lnSpc>
                <a:spcPct val="120000"/>
              </a:lnSpc>
              <a:spcBef>
                <a:spcPts val="1200"/>
              </a:spcBef>
              <a:buClr>
                <a:srgbClr val="007BFF"/>
              </a:buClr>
              <a:buFont typeface="UD デジタル 教科書体 N-R" panose="02020400000000000000" pitchFamily="17" charset="-128"/>
              <a:buChar char="・"/>
              <a:defRPr sz="18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3pPr>
            <a:lvl4pPr marL="1714500" indent="-385200" algn="just">
              <a:lnSpc>
                <a:spcPct val="120000"/>
              </a:lnSpc>
              <a:spcBef>
                <a:spcPts val="1200"/>
              </a:spcBef>
              <a:buClr>
                <a:srgbClr val="007BFF"/>
              </a:buClr>
              <a:buFont typeface="UD デジタル 教科書体 N-R" panose="02020400000000000000" pitchFamily="17" charset="-128"/>
              <a:buChar char="・"/>
              <a:defRPr sz="1400">
                <a:solidFill>
                  <a:schemeClr val="tx1">
                    <a:lumMod val="65000"/>
                    <a:lumOff val="35000"/>
                  </a:schemeClr>
                </a:solidFill>
                <a:latin typeface="UD デジタル 教科書体 N-R" panose="02020400000000000000" pitchFamily="17" charset="-128"/>
                <a:ea typeface="UD デジタル 教科書体 N-R" panose="02020400000000000000" pitchFamily="17" charset="-128"/>
              </a:defRPr>
            </a:lvl4pPr>
            <a:lvl5pPr marL="21717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r>
              <a:rPr kumimoji="1" lang="ja-JP" altLang="en-US"/>
              <a:t>タイトル</a:t>
            </a:r>
            <a:r>
              <a:rPr kumimoji="1" lang="en-US" altLang="ja-JP"/>
              <a:t>(Lv1)</a:t>
            </a:r>
          </a:p>
          <a:p>
            <a:pPr lvl="1"/>
            <a:r>
              <a:rPr kumimoji="1" lang="en-US" altLang="ja-JP"/>
              <a:t>Lv2</a:t>
            </a:r>
          </a:p>
          <a:p>
            <a:pPr lvl="2"/>
            <a:r>
              <a:rPr kumimoji="1" lang="en-US" altLang="ja-JP"/>
              <a:t>Lv3</a:t>
            </a:r>
          </a:p>
          <a:p>
            <a:pPr lvl="3"/>
            <a:r>
              <a:rPr kumimoji="1" lang="en-US" altLang="ja-JP"/>
              <a:t>Lv4</a:t>
            </a:r>
          </a:p>
        </p:txBody>
      </p:sp>
    </p:spTree>
    <p:extLst>
      <p:ext uri="{BB962C8B-B14F-4D97-AF65-F5344CB8AC3E}">
        <p14:creationId xmlns:p14="http://schemas.microsoft.com/office/powerpoint/2010/main" val="2078104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箇条書き・ベース">
    <p:spTree>
      <p:nvGrpSpPr>
        <p:cNvPr id="1" name=""/>
        <p:cNvGrpSpPr/>
        <p:nvPr/>
      </p:nvGrpSpPr>
      <p:grpSpPr>
        <a:xfrm>
          <a:off x="0" y="0"/>
          <a:ext cx="0" cy="0"/>
          <a:chOff x="0" y="0"/>
          <a:chExt cx="0" cy="0"/>
        </a:xfrm>
      </p:grpSpPr>
      <p:sp>
        <p:nvSpPr>
          <p:cNvPr id="2" name="タイトル 1"/>
          <p:cNvSpPr>
            <a:spLocks noGrp="1"/>
          </p:cNvSpPr>
          <p:nvPr>
            <p:ph type="title"/>
          </p:nvPr>
        </p:nvSpPr>
        <p:spPr>
          <a:xfrm>
            <a:off x="179512" y="44624"/>
            <a:ext cx="7272808" cy="393138"/>
          </a:xfrm>
        </p:spPr>
        <p:txBody>
          <a:bodyPr anchor="ctr">
            <a:noAutofit/>
          </a:bodyPr>
          <a:lstStyle>
            <a:lvl1pPr algn="l">
              <a:defRPr sz="1400" b="0" spc="170" baseline="0">
                <a:solidFill>
                  <a:srgbClr val="646464"/>
                </a:solidFill>
                <a:latin typeface="UD デジタル 教科書体 N-R" panose="02020400000000000000" pitchFamily="17" charset="-128"/>
                <a:ea typeface="UD デジタル 教科書体 N-R" panose="02020400000000000000" pitchFamily="17" charset="-128"/>
              </a:defRPr>
            </a:lvl1pPr>
          </a:lstStyle>
          <a:p>
            <a:r>
              <a:rPr kumimoji="1" lang="ja-JP" altLang="en-US" dirty="0"/>
              <a:t>マスタ タイトルの書式設定</a:t>
            </a:r>
          </a:p>
        </p:txBody>
      </p:sp>
      <p:sp>
        <p:nvSpPr>
          <p:cNvPr id="3" name="コンテンツ プレースホルダー 2"/>
          <p:cNvSpPr>
            <a:spLocks noGrp="1"/>
          </p:cNvSpPr>
          <p:nvPr>
            <p:ph idx="1"/>
          </p:nvPr>
        </p:nvSpPr>
        <p:spPr>
          <a:xfrm>
            <a:off x="457200" y="782704"/>
            <a:ext cx="8229600" cy="5238584"/>
          </a:xfrm>
        </p:spPr>
        <p:txBody>
          <a:bodyPr>
            <a:noAutofit/>
          </a:bodyPr>
          <a:lstStyle>
            <a:lvl1pPr marL="0" indent="0" algn="just">
              <a:lnSpc>
                <a:spcPct val="150000"/>
              </a:lnSpc>
              <a:buClr>
                <a:srgbClr val="007BFF"/>
              </a:buClr>
              <a:buFont typeface="Wingdings" panose="05000000000000000000" pitchFamily="2" charset="2"/>
              <a:buNone/>
              <a:defRPr sz="2400">
                <a:solidFill>
                  <a:srgbClr val="007BFF"/>
                </a:solidFill>
                <a:latin typeface="UD デジタル 教科書体 N-B" panose="02020700000000000000" pitchFamily="17" charset="-128"/>
                <a:ea typeface="UD デジタル 教科書体 N-B" panose="02020700000000000000" pitchFamily="17" charset="-128"/>
              </a:defRPr>
            </a:lvl1pPr>
            <a:lvl2pPr marL="914400" indent="-457200" algn="just">
              <a:lnSpc>
                <a:spcPct val="150000"/>
              </a:lnSpc>
              <a:buClr>
                <a:srgbClr val="007BFF"/>
              </a:buClr>
              <a:buFont typeface="Wingdings" panose="05000000000000000000" pitchFamily="2" charset="2"/>
              <a:buChar char="n"/>
              <a:defRPr sz="1800">
                <a:solidFill>
                  <a:srgbClr val="333333"/>
                </a:solidFill>
                <a:latin typeface="UD デジタル 教科書体 N-R" panose="02020400000000000000" pitchFamily="17" charset="-128"/>
                <a:ea typeface="UD デジタル 教科書体 N-R" panose="02020400000000000000" pitchFamily="17" charset="-128"/>
              </a:defRPr>
            </a:lvl2pPr>
            <a:lvl3pPr marL="1257300" indent="-342900" algn="just">
              <a:lnSpc>
                <a:spcPct val="150000"/>
              </a:lnSpc>
              <a:buClr>
                <a:srgbClr val="007BFF"/>
              </a:buClr>
              <a:buFontTx/>
              <a:buChar char="└"/>
              <a:defRPr sz="1800">
                <a:solidFill>
                  <a:srgbClr val="333333"/>
                </a:solidFill>
                <a:latin typeface="UD デジタル 教科書体 N-R" panose="02020400000000000000" pitchFamily="17" charset="-128"/>
                <a:ea typeface="UD デジタル 教科書体 N-R" panose="02020400000000000000" pitchFamily="17" charset="-128"/>
              </a:defRPr>
            </a:lvl3pPr>
            <a:lvl4pPr marL="1714500" indent="-342900" algn="just">
              <a:lnSpc>
                <a:spcPct val="150000"/>
              </a:lnSpc>
              <a:buClr>
                <a:srgbClr val="007BFF"/>
              </a:buClr>
              <a:buFont typeface="Arial" panose="020B0604020202020204" pitchFamily="34" charset="0"/>
              <a:buChar char="•"/>
              <a:defRPr sz="1800">
                <a:solidFill>
                  <a:srgbClr val="333333"/>
                </a:solidFill>
                <a:latin typeface="UD デジタル 教科書体 N-R" panose="02020400000000000000" pitchFamily="17" charset="-128"/>
                <a:ea typeface="UD デジタル 教科書体 N-R" panose="02020400000000000000" pitchFamily="17" charset="-128"/>
              </a:defRPr>
            </a:lvl4pPr>
            <a:lvl5pPr marL="2171700" indent="-342900" algn="just">
              <a:lnSpc>
                <a:spcPct val="150000"/>
              </a:lnSpc>
              <a:buClr>
                <a:srgbClr val="007BFF"/>
              </a:buClr>
              <a:buFont typeface="Wingdings" panose="05000000000000000000" pitchFamily="2" charset="2"/>
              <a:buChar char="l"/>
              <a:defRPr sz="1800">
                <a:solidFill>
                  <a:srgbClr val="333333"/>
                </a:solidFill>
                <a:latin typeface="UD デジタル 教科書体 N-R" panose="02020400000000000000" pitchFamily="17" charset="-128"/>
                <a:ea typeface="UD デジタル 教科書体 N-R" panose="02020400000000000000" pitchFamily="17" charset="-128"/>
              </a:defRPr>
            </a:lvl5pPr>
          </a:lstStyle>
          <a:p>
            <a:pPr lvl="0"/>
            <a:r>
              <a:rPr kumimoji="1" lang="ja-JP" altLang="en-US" dirty="0"/>
              <a:t>マスタ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5" name="正方形/長方形 4"/>
          <p:cNvSpPr/>
          <p:nvPr userDrawn="1"/>
        </p:nvSpPr>
        <p:spPr>
          <a:xfrm>
            <a:off x="234000" y="404664"/>
            <a:ext cx="8910000" cy="18000"/>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R" panose="02020400000000000000" pitchFamily="17" charset="-128"/>
              <a:ea typeface="UD デジタル 教科書体 N-R" panose="02020400000000000000" pitchFamily="17" charset="-128"/>
            </a:endParaRPr>
          </a:p>
        </p:txBody>
      </p:sp>
      <p:sp>
        <p:nvSpPr>
          <p:cNvPr id="13" name="テキスト プレースホルダー 12"/>
          <p:cNvSpPr>
            <a:spLocks noGrp="1"/>
          </p:cNvSpPr>
          <p:nvPr>
            <p:ph type="body" sz="quarter" idx="10"/>
          </p:nvPr>
        </p:nvSpPr>
        <p:spPr>
          <a:xfrm>
            <a:off x="4283968" y="44624"/>
            <a:ext cx="4716016" cy="393138"/>
          </a:xfrm>
        </p:spPr>
        <p:txBody>
          <a:bodyPr vert="horz" anchor="ctr">
            <a:normAutofit/>
          </a:bodyPr>
          <a:lstStyle>
            <a:lvl1pPr marL="0" indent="0" algn="r">
              <a:buNone/>
              <a:defRPr sz="1400" b="0" spc="170" baseline="0">
                <a:solidFill>
                  <a:srgbClr val="007BFF"/>
                </a:solidFill>
                <a:latin typeface="UD デジタル 教科書体 N-R" panose="02020400000000000000" pitchFamily="17" charset="-128"/>
                <a:ea typeface="UD デジタル 教科書体 N-R" panose="02020400000000000000" pitchFamily="17" charset="-128"/>
              </a:defRPr>
            </a:lvl1pPr>
          </a:lstStyle>
          <a:p>
            <a:pPr lvl="0"/>
            <a:r>
              <a:rPr kumimoji="1" lang="ja-JP" altLang="en-US" dirty="0"/>
              <a:t>マスター テキストの書式設定</a:t>
            </a:r>
          </a:p>
        </p:txBody>
      </p:sp>
      <p:sp>
        <p:nvSpPr>
          <p:cNvPr id="20" name="スライド番号プレースホルダー 19"/>
          <p:cNvSpPr>
            <a:spLocks noGrp="1"/>
          </p:cNvSpPr>
          <p:nvPr>
            <p:ph type="sldNum" sz="quarter" idx="12"/>
          </p:nvPr>
        </p:nvSpPr>
        <p:spPr/>
        <p:txBody>
          <a:bodyPr/>
          <a:lstStyle>
            <a:lvl1pPr>
              <a:defRPr>
                <a:latin typeface="UD デジタル 教科書体 N-R" panose="02020400000000000000" pitchFamily="17" charset="-128"/>
                <a:ea typeface="UD デジタル 教科書体 N-R" panose="02020400000000000000" pitchFamily="17" charset="-128"/>
              </a:defRPr>
            </a:lvl1pPr>
          </a:lstStyle>
          <a:p>
            <a:fld id="{9E0D9298-421E-4926-815D-31B4285E3528}" type="slidenum">
              <a:rPr lang="ja-JP" altLang="en-US" smtClean="0"/>
              <a:pPr/>
              <a:t>‹#›</a:t>
            </a:fld>
            <a:endParaRPr lang="ja-JP" altLang="en-US" dirty="0"/>
          </a:p>
        </p:txBody>
      </p:sp>
    </p:spTree>
    <p:extLst>
      <p:ext uri="{BB962C8B-B14F-4D97-AF65-F5344CB8AC3E}">
        <p14:creationId xmlns:p14="http://schemas.microsoft.com/office/powerpoint/2010/main" val="3875506056"/>
      </p:ext>
    </p:extLst>
  </p:cSld>
  <p:clrMapOvr>
    <a:masterClrMapping/>
  </p:clrMapOvr>
  <p:extLst>
    <p:ext uri="{DCECCB84-F9BA-43D5-87BE-67443E8EF086}">
      <p15:sldGuideLst xmlns:p15="http://schemas.microsoft.com/office/powerpoint/2012/main">
        <p15:guide id="1" pos="560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0" name="正方形/長方形 9"/>
          <p:cNvSpPr/>
          <p:nvPr userDrawn="1"/>
        </p:nvSpPr>
        <p:spPr>
          <a:xfrm>
            <a:off x="0" y="6599045"/>
            <a:ext cx="9144000" cy="260647"/>
          </a:xfrm>
          <a:prstGeom prst="rect">
            <a:avLst/>
          </a:prstGeom>
          <a:solidFill>
            <a:srgbClr val="00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ndParaRPr>
          </a:p>
        </p:txBody>
      </p:sp>
      <p:sp>
        <p:nvSpPr>
          <p:cNvPr id="14" name="Footer Placeholder 4"/>
          <p:cNvSpPr txBox="1">
            <a:spLocks/>
          </p:cNvSpPr>
          <p:nvPr userDrawn="1"/>
        </p:nvSpPr>
        <p:spPr>
          <a:xfrm>
            <a:off x="179512" y="6545112"/>
            <a:ext cx="341969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900" kern="1200">
                <a:solidFill>
                  <a:schemeClr val="bg1"/>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dirty="0"/>
              <a:t>Copyright ©  </a:t>
            </a:r>
            <a:r>
              <a:rPr lang="en-US" altLang="ja-JP" dirty="0" err="1"/>
              <a:t>Asial</a:t>
            </a:r>
            <a:r>
              <a:rPr lang="en-US" altLang="ja-JP" dirty="0"/>
              <a:t> Corporation. All Rights Reserved.</a:t>
            </a:r>
            <a:endParaRPr lang="ja-JP" altLang="en-US" dirty="0"/>
          </a:p>
        </p:txBody>
      </p:sp>
      <p:sp>
        <p:nvSpPr>
          <p:cNvPr id="13" name="スライド番号プレースホルダー 9"/>
          <p:cNvSpPr>
            <a:spLocks noGrp="1"/>
          </p:cNvSpPr>
          <p:nvPr>
            <p:ph type="sldNum" sz="quarter" idx="4"/>
          </p:nvPr>
        </p:nvSpPr>
        <p:spPr>
          <a:xfrm>
            <a:off x="3543300" y="6557619"/>
            <a:ext cx="2057400" cy="365125"/>
          </a:xfrm>
          <a:prstGeom prst="rect">
            <a:avLst/>
          </a:prstGeom>
        </p:spPr>
        <p:txBody>
          <a:bodyPr vert="horz" lIns="91440" tIns="45720" rIns="91440" bIns="45720" rtlCol="0" anchor="ctr"/>
          <a:lstStyle>
            <a:lvl1pPr algn="ctr">
              <a:defRPr sz="1200">
                <a:solidFill>
                  <a:schemeClr val="bg1"/>
                </a:solidFill>
                <a:latin typeface="メイリオ" panose="020B0604030504040204" pitchFamily="50" charset="-128"/>
              </a:defRPr>
            </a:lvl1pPr>
          </a:lstStyle>
          <a:p>
            <a:fld id="{9E0D9298-421E-4926-815D-31B4285E3528}" type="slidenum">
              <a:rPr lang="ja-JP" altLang="en-US" smtClean="0"/>
              <a:pPr/>
              <a:t>‹#›</a:t>
            </a:fld>
            <a:endParaRPr lang="ja-JP" altLang="en-US" dirty="0"/>
          </a:p>
        </p:txBody>
      </p:sp>
    </p:spTree>
    <p:extLst>
      <p:ext uri="{BB962C8B-B14F-4D97-AF65-F5344CB8AC3E}">
        <p14:creationId xmlns:p14="http://schemas.microsoft.com/office/powerpoint/2010/main" val="3984991590"/>
      </p:ext>
    </p:extLst>
  </p:cSld>
  <p:clrMap bg1="lt1" tx1="dk1" bg2="lt2" tx2="dk2" accent1="accent1" accent2="accent2" accent3="accent3" accent4="accent4" accent5="accent5" accent6="accent6" hlink="hlink" folHlink="folHlink"/>
  <p:sldLayoutIdLst>
    <p:sldLayoutId id="2147483672" r:id="rId1"/>
    <p:sldLayoutId id="2147483676" r:id="rId2"/>
    <p:sldLayoutId id="2147483679" r:id="rId3"/>
    <p:sldLayoutId id="2147483677" r:id="rId4"/>
    <p:sldLayoutId id="2147483673" r:id="rId5"/>
    <p:sldLayoutId id="2147483674" r:id="rId6"/>
    <p:sldLayoutId id="2147483678" r:id="rId7"/>
    <p:sldLayoutId id="2147483680" r:id="rId8"/>
    <p:sldLayoutId id="2147483667" r:id="rId9"/>
  </p:sldLayoutIdLst>
  <p:hf hdr="0" ftr="0" dt="0"/>
  <p:txStyles>
    <p:titleStyle>
      <a:lvl1pPr algn="l" defTabSz="914400" rtl="0" eaLnBrk="1" latinLnBrk="0" hangingPunct="1">
        <a:spcBef>
          <a:spcPct val="0"/>
        </a:spcBef>
        <a:buNone/>
        <a:defRPr kumimoji="1" sz="2400" kern="1200">
          <a:solidFill>
            <a:srgbClr val="333333"/>
          </a:solidFill>
          <a:latin typeface="UD デジタル 教科書体 N-B" panose="02020700000000000000" pitchFamily="17" charset="-128"/>
          <a:ea typeface="UD デジタル 教科書体 N-B" panose="02020700000000000000" pitchFamily="17" charset="-128"/>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2400" kern="1200">
          <a:solidFill>
            <a:srgbClr val="333333"/>
          </a:solidFill>
          <a:latin typeface="UD デジタル 教科書体 N-R" panose="02020400000000000000" pitchFamily="17" charset="-128"/>
          <a:ea typeface="UD デジタル 教科書体 N-R" panose="02020400000000000000" pitchFamily="17" charset="-128"/>
          <a:cs typeface="+mn-cs"/>
        </a:defRPr>
      </a:lvl1pPr>
      <a:lvl2pPr marL="800100" indent="-342900" algn="l" defTabSz="914400" rtl="0" eaLnBrk="1" latinLnBrk="0" hangingPunct="1">
        <a:spcBef>
          <a:spcPct val="20000"/>
        </a:spcBef>
        <a:buFont typeface="Arial" panose="020B0604020202020204" pitchFamily="34" charset="0"/>
        <a:buChar char="•"/>
        <a:defRPr kumimoji="1" sz="2000" kern="1200">
          <a:solidFill>
            <a:srgbClr val="333333"/>
          </a:solidFill>
          <a:latin typeface="UD デジタル 教科書体 N-R" panose="02020400000000000000" pitchFamily="17" charset="-128"/>
          <a:ea typeface="UD デジタル 教科書体 N-R" panose="02020400000000000000" pitchFamily="17" charset="-128"/>
          <a:cs typeface="+mn-cs"/>
        </a:defRPr>
      </a:lvl2pPr>
      <a:lvl3pPr marL="1200150" indent="-285750" algn="l" defTabSz="914400" rtl="0" eaLnBrk="1" latinLnBrk="0" hangingPunct="1">
        <a:spcBef>
          <a:spcPct val="20000"/>
        </a:spcBef>
        <a:buFont typeface="Arial" panose="020B0604020202020204" pitchFamily="34" charset="0"/>
        <a:buChar char="•"/>
        <a:defRPr kumimoji="1" sz="1800" kern="1200">
          <a:solidFill>
            <a:srgbClr val="333333"/>
          </a:solidFill>
          <a:latin typeface="UD デジタル 教科書体 N-R" panose="02020400000000000000" pitchFamily="17" charset="-128"/>
          <a:ea typeface="UD デジタル 教科書体 N-R" panose="02020400000000000000" pitchFamily="17" charset="-128"/>
          <a:cs typeface="+mn-cs"/>
        </a:defRPr>
      </a:lvl3pPr>
      <a:lvl4pPr marL="1657350" indent="-285750" algn="l" defTabSz="914400" rtl="0" eaLnBrk="1" latinLnBrk="0" hangingPunct="1">
        <a:spcBef>
          <a:spcPct val="20000"/>
        </a:spcBef>
        <a:buFont typeface="Arial" panose="020B0604020202020204" pitchFamily="34" charset="0"/>
        <a:buChar char="•"/>
        <a:defRPr kumimoji="1" sz="1600" kern="1200">
          <a:solidFill>
            <a:srgbClr val="333333"/>
          </a:solidFill>
          <a:latin typeface="UD デジタル 教科書体 N-R" panose="02020400000000000000" pitchFamily="17" charset="-128"/>
          <a:ea typeface="UD デジタル 教科書体 N-R" panose="02020400000000000000" pitchFamily="17" charset="-128"/>
          <a:cs typeface="+mn-cs"/>
        </a:defRPr>
      </a:lvl4pPr>
      <a:lvl5pPr marL="2114550" indent="-285750" algn="l" defTabSz="914400" rtl="0" eaLnBrk="1" latinLnBrk="0" hangingPunct="1">
        <a:spcBef>
          <a:spcPct val="20000"/>
        </a:spcBef>
        <a:buFont typeface="Arial" panose="020B0604020202020204" pitchFamily="34" charset="0"/>
        <a:buChar char="•"/>
        <a:defRPr kumimoji="1" sz="1600" kern="1200">
          <a:solidFill>
            <a:srgbClr val="333333"/>
          </a:solidFill>
          <a:latin typeface="UD デジタル 教科書体 N-R" panose="02020400000000000000" pitchFamily="17" charset="-128"/>
          <a:ea typeface="UD デジタル 教科書体 N-R" panose="02020400000000000000" pitchFamily="17" charset="-128"/>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anko.education/material" TargetMode="Externa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hyperlink" Target="https://anko.education/tool/monacakomi"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jma.go.jp/bosai/forecast/data/overview_forecast/130000.json"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city.wakayama.wakayama.jp/shisei/wakayama/1022424/" TargetMode="External"/><Relationship Id="rId2" Type="http://schemas.openxmlformats.org/officeDocument/2006/relationships/hyperlink" Target="https://opendata.pref.saitama.lg.jp/data/organization/112011-000-kawagoeshi" TargetMode="Externa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hyperlink" Target="https://wakayama-pref-org.github.io/"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youtu.be/jjBV176JQZY"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anko.education/wp-content/uploads/kawagoe_custom.csv"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cio.go.jp/sites/default/files/uploads/documents/data_shishin.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aedm.jp/"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情報システムとサービス</a:t>
            </a:r>
            <a:endParaRPr kumimoji="1" lang="ja-JP" altLang="en-US" dirty="0"/>
          </a:p>
        </p:txBody>
      </p:sp>
      <p:sp>
        <p:nvSpPr>
          <p:cNvPr id="4" name="スライド番号プレースホルダー 3"/>
          <p:cNvSpPr>
            <a:spLocks noGrp="1"/>
          </p:cNvSpPr>
          <p:nvPr>
            <p:ph type="sldNum" sz="quarter" idx="16"/>
          </p:nvPr>
        </p:nvSpPr>
        <p:spPr/>
        <p:txBody>
          <a:bodyPr/>
          <a:lstStyle/>
          <a:p>
            <a:fld id="{9E0D9298-421E-4926-815D-31B4285E3528}" type="slidenum">
              <a:rPr kumimoji="1" lang="ja-JP" altLang="en-US" smtClean="0"/>
              <a:pPr/>
              <a:t>1</a:t>
            </a:fld>
            <a:endParaRPr kumimoji="1" lang="ja-JP" altLang="en-US" dirty="0"/>
          </a:p>
        </p:txBody>
      </p:sp>
    </p:spTree>
    <p:extLst>
      <p:ext uri="{BB962C8B-B14F-4D97-AF65-F5344CB8AC3E}">
        <p14:creationId xmlns:p14="http://schemas.microsoft.com/office/powerpoint/2010/main" val="31503260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二次利用が可能なライセンスについて</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1800" dirty="0"/>
              <a:t>例：アシアル情報教育研究所が提供する</a:t>
            </a:r>
            <a:r>
              <a:rPr lang="en-US" altLang="ja-JP" sz="1800" dirty="0"/>
              <a:t>CC</a:t>
            </a:r>
            <a:r>
              <a:rPr lang="ja-JP" altLang="en-US" sz="1800" dirty="0"/>
              <a:t>ライセンスの画像素材</a:t>
            </a:r>
            <a:endParaRPr lang="en-US" altLang="ja-JP" sz="1800" dirty="0"/>
          </a:p>
          <a:p>
            <a:pPr lvl="1"/>
            <a:r>
              <a:rPr lang="ja-JP" altLang="en-US" sz="1600" dirty="0"/>
              <a:t>アシアル情報教育研究所では主にアプリ制作を想定した画像素材を</a:t>
            </a:r>
            <a:r>
              <a:rPr lang="en-US" altLang="ja-JP" sz="1600" dirty="0"/>
              <a:t>CC</a:t>
            </a:r>
            <a:r>
              <a:rPr lang="ja-JP" altLang="en-US" sz="1600" dirty="0"/>
              <a:t>ライセンスで公開しています。</a:t>
            </a:r>
            <a:endParaRPr lang="en-US" altLang="ja-JP" sz="1600" dirty="0"/>
          </a:p>
          <a:p>
            <a:pPr lvl="2"/>
            <a:r>
              <a:rPr lang="ja-JP" altLang="en-US" sz="1200" dirty="0"/>
              <a:t>具体的には「</a:t>
            </a:r>
            <a:r>
              <a:rPr lang="en-US" altLang="ja-JP" sz="1200" dirty="0"/>
              <a:t>CC-BY-NC</a:t>
            </a:r>
            <a:r>
              <a:rPr lang="ja-JP" altLang="en-US" sz="1200" dirty="0"/>
              <a:t>」を採用しています。</a:t>
            </a:r>
            <a:endParaRPr lang="en-US" altLang="ja-JP" sz="1200" dirty="0"/>
          </a:p>
          <a:p>
            <a:pPr lvl="1"/>
            <a:r>
              <a:rPr lang="en-US" altLang="ja-JP" sz="1600" dirty="0"/>
              <a:t>NC (</a:t>
            </a:r>
            <a:r>
              <a:rPr lang="ja-JP" altLang="en-US" sz="1600" dirty="0"/>
              <a:t>非商用</a:t>
            </a:r>
            <a:r>
              <a:rPr lang="en-US" altLang="ja-JP" sz="1600" dirty="0"/>
              <a:t>)</a:t>
            </a:r>
            <a:r>
              <a:rPr lang="ja-JP" altLang="en-US" sz="1600" dirty="0"/>
              <a:t>を採用している理由</a:t>
            </a:r>
            <a:endParaRPr lang="en-US" altLang="ja-JP" sz="1600" dirty="0"/>
          </a:p>
          <a:p>
            <a:pPr lvl="2"/>
            <a:r>
              <a:rPr lang="ja-JP" altLang="en-US" sz="1200" dirty="0"/>
              <a:t>他社の教材に自社の素材が自由に利用されることを避けるため、</a:t>
            </a:r>
            <a:r>
              <a:rPr lang="en-US" altLang="ja-JP" sz="1200" dirty="0"/>
              <a:t>NC</a:t>
            </a:r>
            <a:r>
              <a:rPr lang="ja-JP" altLang="en-US" sz="1200" dirty="0"/>
              <a:t>を採用しています。</a:t>
            </a:r>
            <a:endParaRPr lang="en-US" altLang="ja-JP" sz="1600" dirty="0"/>
          </a:p>
          <a:p>
            <a:pPr lvl="1"/>
            <a:r>
              <a:rPr lang="en-US" altLang="ja-JP" sz="1600" dirty="0"/>
              <a:t>CC-BY-NC</a:t>
            </a:r>
            <a:r>
              <a:rPr lang="ja-JP" altLang="en-US" sz="1600" dirty="0"/>
              <a:t>な画像素材の活用方法</a:t>
            </a:r>
            <a:endParaRPr lang="en-US" altLang="ja-JP" sz="1600" dirty="0"/>
          </a:p>
          <a:p>
            <a:pPr lvl="2"/>
            <a:r>
              <a:rPr lang="ja-JP" altLang="en-US" sz="1200" dirty="0"/>
              <a:t>自身のアプリに組み込むだけで無く、餡子の色を白あんに変えたり、お茶に茶柱を立てて</a:t>
            </a:r>
            <a:r>
              <a:rPr lang="en-US" altLang="ja-JP" sz="1200" dirty="0"/>
              <a:t>『</a:t>
            </a:r>
            <a:r>
              <a:rPr lang="ja-JP" altLang="en-US" sz="1200" dirty="0"/>
              <a:t>改変</a:t>
            </a:r>
            <a:r>
              <a:rPr lang="en-US" altLang="ja-JP" sz="1200" dirty="0"/>
              <a:t>』</a:t>
            </a:r>
            <a:r>
              <a:rPr lang="ja-JP" altLang="en-US" sz="1200" dirty="0"/>
              <a:t>しても問題ありません。</a:t>
            </a:r>
            <a:endParaRPr lang="en-US" altLang="ja-JP" sz="1200" dirty="0"/>
          </a:p>
          <a:p>
            <a:pPr lvl="2"/>
            <a:r>
              <a:rPr lang="en-US" altLang="ja-JP" sz="1200" dirty="0"/>
              <a:t>CC</a:t>
            </a:r>
            <a:r>
              <a:rPr lang="ja-JP" altLang="en-US" sz="1200" dirty="0"/>
              <a:t>ライセンスで改編禁止の場合は</a:t>
            </a:r>
            <a:r>
              <a:rPr lang="en-US" altLang="ja-JP" sz="1200" dirty="0"/>
              <a:t>『</a:t>
            </a:r>
            <a:r>
              <a:rPr lang="en-US" altLang="ja-JP" sz="1100" b="0" i="0" dirty="0">
                <a:solidFill>
                  <a:srgbClr val="4D5156"/>
                </a:solidFill>
                <a:effectLst/>
                <a:latin typeface="arial" panose="020B0604020202020204" pitchFamily="34" charset="0"/>
              </a:rPr>
              <a:t> ND (</a:t>
            </a:r>
            <a:r>
              <a:rPr lang="ja-JP" altLang="en-US" sz="1100" b="0" i="0" dirty="0">
                <a:solidFill>
                  <a:srgbClr val="4D5156"/>
                </a:solidFill>
                <a:effectLst/>
                <a:latin typeface="arial" panose="020B0604020202020204" pitchFamily="34" charset="0"/>
              </a:rPr>
              <a:t>改編禁止</a:t>
            </a:r>
            <a:r>
              <a:rPr lang="en-US" altLang="ja-JP" sz="1100" b="0" i="0" dirty="0">
                <a:solidFill>
                  <a:srgbClr val="4D5156"/>
                </a:solidFill>
                <a:effectLst/>
                <a:latin typeface="arial" panose="020B0604020202020204" pitchFamily="34" charset="0"/>
              </a:rPr>
              <a:t>)</a:t>
            </a:r>
            <a:r>
              <a:rPr lang="en-US" altLang="ja-JP" sz="1200" dirty="0"/>
              <a:t>』</a:t>
            </a:r>
            <a:r>
              <a:rPr lang="ja-JP" altLang="en-US" sz="1200" dirty="0"/>
              <a:t>が記載されます。</a:t>
            </a:r>
            <a:endParaRPr lang="en-US" altLang="ja-JP" sz="1200" dirty="0"/>
          </a:p>
          <a:p>
            <a:pPr lvl="3"/>
            <a:r>
              <a:rPr lang="en-US" altLang="ja-JP" sz="800" dirty="0"/>
              <a:t>※</a:t>
            </a:r>
            <a:r>
              <a:rPr lang="ja-JP" altLang="en-US" sz="800" dirty="0"/>
              <a:t>通常、著作物は許可無く</a:t>
            </a:r>
            <a:r>
              <a:rPr lang="en-US" altLang="ja-JP" sz="800" dirty="0"/>
              <a:t>『</a:t>
            </a:r>
            <a:r>
              <a:rPr lang="ja-JP" altLang="en-US" sz="800" dirty="0"/>
              <a:t>改編</a:t>
            </a:r>
            <a:r>
              <a:rPr lang="en-US" altLang="ja-JP" sz="800" dirty="0"/>
              <a:t>』</a:t>
            </a:r>
            <a:r>
              <a:rPr lang="ja-JP" altLang="en-US" sz="800" dirty="0"/>
              <a:t>を行えません。</a:t>
            </a:r>
            <a:r>
              <a:rPr lang="en-US" altLang="ja-JP" sz="800" dirty="0"/>
              <a:t>CC</a:t>
            </a:r>
            <a:r>
              <a:rPr lang="ja-JP" altLang="en-US" sz="800" dirty="0"/>
              <a:t>ライセンスの著作物であれば</a:t>
            </a:r>
            <a:r>
              <a:rPr lang="en-US" altLang="ja-JP" sz="800" dirty="0"/>
              <a:t>ND</a:t>
            </a:r>
            <a:r>
              <a:rPr lang="ja-JP" altLang="en-US" sz="800" dirty="0"/>
              <a:t>がなければ改編可能、と言うことです。</a:t>
            </a:r>
            <a:endParaRPr lang="en-US" altLang="ja-JP" sz="800" dirty="0"/>
          </a:p>
          <a:p>
            <a:pPr lvl="1"/>
            <a:endParaRPr lang="en-US" altLang="ja-JP" sz="1600" dirty="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10</a:t>
            </a:fld>
            <a:endParaRPr lang="ja-JP" altLang="en-US" dirty="0"/>
          </a:p>
        </p:txBody>
      </p:sp>
      <p:sp>
        <p:nvSpPr>
          <p:cNvPr id="10" name="テキスト ボックス 9">
            <a:extLst>
              <a:ext uri="{FF2B5EF4-FFF2-40B4-BE49-F238E27FC236}">
                <a16:creationId xmlns:a16="http://schemas.microsoft.com/office/drawing/2014/main" id="{7EEAF608-ED88-1640-58F3-A0AAF0607355}"/>
              </a:ext>
            </a:extLst>
          </p:cNvPr>
          <p:cNvSpPr txBox="1"/>
          <p:nvPr/>
        </p:nvSpPr>
        <p:spPr>
          <a:xfrm>
            <a:off x="6444208" y="5694149"/>
            <a:ext cx="2555776" cy="830997"/>
          </a:xfrm>
          <a:prstGeom prst="rect">
            <a:avLst/>
          </a:prstGeom>
          <a:noFill/>
        </p:spPr>
        <p:txBody>
          <a:bodyPr wrap="square">
            <a:spAutoFit/>
          </a:bodyPr>
          <a:lstStyle/>
          <a:p>
            <a:r>
              <a:rPr lang="ja-JP" altLang="en-US" sz="1200">
                <a:latin typeface="UD デジタル 教科書体 N-R" panose="02020400000000000000" pitchFamily="17" charset="-128"/>
                <a:ea typeface="UD デジタル 教科書体 N-R" panose="02020400000000000000" pitchFamily="17" charset="-128"/>
              </a:rPr>
              <a:t>引用：</a:t>
            </a:r>
            <a:r>
              <a:rPr lang="ja-JP" altLang="en-US" sz="1200" b="0" i="0">
                <a:solidFill>
                  <a:srgbClr val="333333"/>
                </a:solidFill>
                <a:effectLst/>
                <a:latin typeface="UD デジタル 教科書体 N-R" panose="02020400000000000000" pitchFamily="17" charset="-128"/>
                <a:ea typeface="UD デジタル 教科書体 N-R" panose="02020400000000000000" pitchFamily="17" charset="-128"/>
              </a:rPr>
              <a:t>あんこエデュケーション・素材配布ページ</a:t>
            </a:r>
            <a:endParaRPr lang="en-US" altLang="ja-JP" sz="1200">
              <a:latin typeface="UD デジタル 教科書体 N-R" panose="02020400000000000000" pitchFamily="17" charset="-128"/>
              <a:ea typeface="UD デジタル 教科書体 N-R" panose="02020400000000000000" pitchFamily="17" charset="-128"/>
            </a:endParaRPr>
          </a:p>
          <a:p>
            <a:r>
              <a:rPr lang="ja-JP" altLang="en-US" sz="1200">
                <a:latin typeface="UD デジタル 教科書体 N-R" panose="02020400000000000000" pitchFamily="17" charset="-128"/>
                <a:ea typeface="UD デジタル 教科書体 N-R" panose="02020400000000000000" pitchFamily="17" charset="-128"/>
              </a:rPr>
              <a:t>参照日：</a:t>
            </a:r>
            <a:r>
              <a:rPr lang="en-US" altLang="ja-JP" sz="1200">
                <a:latin typeface="UD デジタル 教科書体 N-R" panose="02020400000000000000" pitchFamily="17" charset="-128"/>
                <a:ea typeface="UD デジタル 教科書体 N-R" panose="02020400000000000000" pitchFamily="17" charset="-128"/>
              </a:rPr>
              <a:t>2022</a:t>
            </a:r>
            <a:r>
              <a:rPr lang="ja-JP" altLang="en-US" sz="1200">
                <a:latin typeface="UD デジタル 教科書体 N-R" panose="02020400000000000000" pitchFamily="17" charset="-128"/>
                <a:ea typeface="UD デジタル 教科書体 N-R" panose="02020400000000000000" pitchFamily="17" charset="-128"/>
              </a:rPr>
              <a:t>年</a:t>
            </a:r>
            <a:r>
              <a:rPr lang="en-US" altLang="ja-JP" sz="1200">
                <a:latin typeface="UD デジタル 教科書体 N-R" panose="02020400000000000000" pitchFamily="17" charset="-128"/>
                <a:ea typeface="UD デジタル 教科書体 N-R" panose="02020400000000000000" pitchFamily="17" charset="-128"/>
              </a:rPr>
              <a:t>05</a:t>
            </a:r>
            <a:r>
              <a:rPr lang="ja-JP" altLang="en-US" sz="1200">
                <a:latin typeface="UD デジタル 教科書体 N-R" panose="02020400000000000000" pitchFamily="17" charset="-128"/>
                <a:ea typeface="UD デジタル 教科書体 N-R" panose="02020400000000000000" pitchFamily="17" charset="-128"/>
              </a:rPr>
              <a:t>月</a:t>
            </a:r>
            <a:r>
              <a:rPr lang="en-US" altLang="ja-JP" sz="1200">
                <a:latin typeface="UD デジタル 教科書体 N-R" panose="02020400000000000000" pitchFamily="17" charset="-128"/>
                <a:ea typeface="UD デジタル 教科書体 N-R" panose="02020400000000000000" pitchFamily="17" charset="-128"/>
              </a:rPr>
              <a:t>27</a:t>
            </a:r>
            <a:r>
              <a:rPr lang="ja-JP" altLang="en-US" sz="1200">
                <a:latin typeface="UD デジタル 教科書体 N-R" panose="02020400000000000000" pitchFamily="17" charset="-128"/>
                <a:ea typeface="UD デジタル 教科書体 N-R" panose="02020400000000000000" pitchFamily="17" charset="-128"/>
              </a:rPr>
              <a:t>日</a:t>
            </a:r>
            <a:endParaRPr lang="en-US" altLang="ja-JP" sz="1200">
              <a:latin typeface="UD デジタル 教科書体 N-R" panose="02020400000000000000" pitchFamily="17" charset="-128"/>
              <a:ea typeface="UD デジタル 教科書体 N-R" panose="02020400000000000000" pitchFamily="17" charset="-128"/>
            </a:endParaRPr>
          </a:p>
          <a:p>
            <a:r>
              <a:rPr lang="en-US" altLang="ja-JP" sz="1200">
                <a:latin typeface="UD デジタル 教科書体 N-R" panose="02020400000000000000" pitchFamily="17" charset="-128"/>
                <a:ea typeface="UD デジタル 教科書体 N-R" panose="02020400000000000000" pitchFamily="17" charset="-128"/>
                <a:hlinkClick r:id="rId2"/>
              </a:rPr>
              <a:t>https://anko.education/material</a:t>
            </a:r>
            <a:endParaRPr lang="en-US" altLang="ja-JP" sz="1200">
              <a:latin typeface="UD デジタル 教科書体 N-R" panose="02020400000000000000" pitchFamily="17" charset="-128"/>
              <a:ea typeface="UD デジタル 教科書体 N-R" panose="02020400000000000000" pitchFamily="17" charset="-128"/>
            </a:endParaRPr>
          </a:p>
        </p:txBody>
      </p:sp>
      <p:pic>
        <p:nvPicPr>
          <p:cNvPr id="2056" name="Picture 8">
            <a:extLst>
              <a:ext uri="{FF2B5EF4-FFF2-40B4-BE49-F238E27FC236}">
                <a16:creationId xmlns:a16="http://schemas.microsoft.com/office/drawing/2014/main" id="{CED19109-6CE4-AC26-9291-46544150B4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9434" y="5169521"/>
            <a:ext cx="1428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a:extLst>
              <a:ext uri="{FF2B5EF4-FFF2-40B4-BE49-F238E27FC236}">
                <a16:creationId xmlns:a16="http://schemas.microsoft.com/office/drawing/2014/main" id="{98C9E6A0-4AB5-EF7C-78FB-F5C549CE31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6824" y="5157192"/>
            <a:ext cx="1428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a:extLst>
              <a:ext uri="{FF2B5EF4-FFF2-40B4-BE49-F238E27FC236}">
                <a16:creationId xmlns:a16="http://schemas.microsoft.com/office/drawing/2014/main" id="{1E96F75F-2372-9E81-CD91-8F3143DAB3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7277" y="5169521"/>
            <a:ext cx="1428750"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006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二次利用が可能なライセンスについて</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1800"/>
              <a:t>例：もなかこみフォント</a:t>
            </a:r>
            <a:endParaRPr lang="en-US" altLang="ja-JP" sz="1800"/>
          </a:p>
          <a:p>
            <a:pPr lvl="1"/>
            <a:r>
              <a:rPr lang="ja-JP" altLang="en-US" sz="1600"/>
              <a:t>アシアル情報教育研究所が公開する</a:t>
            </a:r>
            <a:r>
              <a:rPr lang="en-US" altLang="ja-JP" sz="1600"/>
              <a:t>『</a:t>
            </a:r>
            <a:r>
              <a:rPr lang="ja-JP" altLang="en-US" sz="1600"/>
              <a:t>もなかこみフォント</a:t>
            </a:r>
            <a:r>
              <a:rPr lang="en-US" altLang="ja-JP" sz="1600"/>
              <a:t>』</a:t>
            </a:r>
            <a:r>
              <a:rPr lang="ja-JP" altLang="en-US" sz="1600"/>
              <a:t>は二次利用可能なライセンスで公開しています。</a:t>
            </a:r>
            <a:endParaRPr lang="en-US" altLang="ja-JP" sz="1600"/>
          </a:p>
          <a:p>
            <a:pPr lvl="1"/>
            <a:r>
              <a:rPr lang="ja-JP" altLang="en-US" sz="1600"/>
              <a:t>実は</a:t>
            </a:r>
            <a:r>
              <a:rPr lang="en-US" altLang="ja-JP" sz="1600"/>
              <a:t>『</a:t>
            </a:r>
            <a:r>
              <a:rPr lang="ja-JP" altLang="en-US" sz="1600"/>
              <a:t>もなかこみフォント</a:t>
            </a:r>
            <a:r>
              <a:rPr lang="en-US" altLang="ja-JP" sz="1600"/>
              <a:t>』 </a:t>
            </a:r>
            <a:r>
              <a:rPr lang="ja-JP" altLang="en-US" sz="1600"/>
              <a:t>自体が</a:t>
            </a:r>
            <a:r>
              <a:rPr lang="en-US" altLang="ja-JP" sz="1600"/>
              <a:t>『</a:t>
            </a:r>
            <a:r>
              <a:rPr lang="en-US" altLang="ja-JP" sz="1600" b="0" i="0">
                <a:solidFill>
                  <a:srgbClr val="212529"/>
                </a:solidFill>
                <a:effectLst/>
                <a:latin typeface="UD デジタル 教科書体 N-R" panose="02020400000000000000" pitchFamily="17" charset="-128"/>
                <a:ea typeface="UD デジタル 教科書体 N-R" panose="02020400000000000000" pitchFamily="17" charset="-128"/>
              </a:rPr>
              <a:t>M+ FONTS</a:t>
            </a:r>
            <a:r>
              <a:rPr lang="en-US" altLang="ja-JP" sz="1600"/>
              <a:t>』</a:t>
            </a:r>
            <a:r>
              <a:rPr lang="ja-JP" altLang="en-US" sz="1600"/>
              <a:t>という二次利用可能なライセンスで公開されているフォントを利用して作られています。</a:t>
            </a:r>
            <a:endParaRPr lang="en-US" altLang="ja-JP" sz="1600"/>
          </a:p>
          <a:p>
            <a:pPr lvl="1"/>
            <a:r>
              <a:rPr lang="ja-JP" altLang="en-US" sz="1600"/>
              <a:t>つまり</a:t>
            </a:r>
            <a:r>
              <a:rPr lang="en-US" altLang="ja-JP" sz="1600"/>
              <a:t>『</a:t>
            </a:r>
            <a:r>
              <a:rPr lang="ja-JP" altLang="en-US" sz="1600"/>
              <a:t>もなかこみフォント</a:t>
            </a:r>
            <a:r>
              <a:rPr lang="en-US" altLang="ja-JP" sz="1600"/>
              <a:t>』</a:t>
            </a:r>
            <a:r>
              <a:rPr lang="ja-JP" altLang="en-US" sz="1600"/>
              <a:t>は</a:t>
            </a:r>
            <a:r>
              <a:rPr lang="en-US" altLang="ja-JP" sz="1600"/>
              <a:t>『</a:t>
            </a:r>
            <a:r>
              <a:rPr lang="en-US" altLang="ja-JP" sz="1600" b="0" i="0">
                <a:solidFill>
                  <a:srgbClr val="212529"/>
                </a:solidFill>
                <a:effectLst/>
                <a:latin typeface="UD デジタル 教科書体 N-R" panose="02020400000000000000" pitchFamily="17" charset="-128"/>
                <a:ea typeface="UD デジタル 教科書体 N-R" panose="02020400000000000000" pitchFamily="17" charset="-128"/>
              </a:rPr>
              <a:t>M+ FONTS</a:t>
            </a:r>
            <a:r>
              <a:rPr lang="en-US" altLang="ja-JP" sz="1600"/>
              <a:t>』</a:t>
            </a:r>
            <a:r>
              <a:rPr lang="ja-JP" altLang="en-US" sz="1600"/>
              <a:t>から派生したフォントになります。</a:t>
            </a:r>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11</a:t>
            </a:fld>
            <a:endParaRPr lang="ja-JP" altLang="en-US" dirty="0"/>
          </a:p>
        </p:txBody>
      </p:sp>
      <p:pic>
        <p:nvPicPr>
          <p:cNvPr id="2050" name="Picture 2">
            <a:extLst>
              <a:ext uri="{FF2B5EF4-FFF2-40B4-BE49-F238E27FC236}">
                <a16:creationId xmlns:a16="http://schemas.microsoft.com/office/drawing/2014/main" id="{A64B1968-9600-A2C2-C3DE-62537C9019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185389"/>
            <a:ext cx="4320480" cy="3339757"/>
          </a:xfrm>
          <a:prstGeom prst="rect">
            <a:avLst/>
          </a:prstGeom>
          <a:noFill/>
          <a:extLst>
            <a:ext uri="{909E8E84-426E-40DD-AFC4-6F175D3DCCD1}">
              <a14:hiddenFill xmlns:a14="http://schemas.microsoft.com/office/drawing/2010/main">
                <a:solidFill>
                  <a:srgbClr val="FFFFFF"/>
                </a:solidFill>
              </a14:hiddenFill>
            </a:ext>
          </a:extLst>
        </p:spPr>
      </p:pic>
      <p:sp>
        <p:nvSpPr>
          <p:cNvPr id="10" name="テキスト ボックス 9">
            <a:extLst>
              <a:ext uri="{FF2B5EF4-FFF2-40B4-BE49-F238E27FC236}">
                <a16:creationId xmlns:a16="http://schemas.microsoft.com/office/drawing/2014/main" id="{7EEAF608-ED88-1640-58F3-A0AAF0607355}"/>
              </a:ext>
            </a:extLst>
          </p:cNvPr>
          <p:cNvSpPr txBox="1"/>
          <p:nvPr/>
        </p:nvSpPr>
        <p:spPr>
          <a:xfrm>
            <a:off x="6695728" y="5694149"/>
            <a:ext cx="2304256" cy="830997"/>
          </a:xfrm>
          <a:prstGeom prst="rect">
            <a:avLst/>
          </a:prstGeom>
          <a:noFill/>
        </p:spPr>
        <p:txBody>
          <a:bodyPr wrap="square">
            <a:spAutoFit/>
          </a:bodyPr>
          <a:lstStyle/>
          <a:p>
            <a:r>
              <a:rPr lang="ja-JP" altLang="en-US" sz="1200">
                <a:latin typeface="UD デジタル 教科書体 N-R" panose="02020400000000000000" pitchFamily="17" charset="-128"/>
                <a:ea typeface="UD デジタル 教科書体 N-R" panose="02020400000000000000" pitchFamily="17" charset="-128"/>
              </a:rPr>
              <a:t>出典：もなかこみフォント</a:t>
            </a:r>
            <a:endParaRPr lang="en-US" altLang="ja-JP" sz="1200">
              <a:latin typeface="UD デジタル 教科書体 N-R" panose="02020400000000000000" pitchFamily="17" charset="-128"/>
              <a:ea typeface="UD デジタル 教科書体 N-R" panose="02020400000000000000" pitchFamily="17" charset="-128"/>
            </a:endParaRPr>
          </a:p>
          <a:p>
            <a:r>
              <a:rPr lang="ja-JP" altLang="en-US" sz="1200">
                <a:latin typeface="UD デジタル 教科書体 N-R" panose="02020400000000000000" pitchFamily="17" charset="-128"/>
                <a:ea typeface="UD デジタル 教科書体 N-R" panose="02020400000000000000" pitchFamily="17" charset="-128"/>
              </a:rPr>
              <a:t>参照日：</a:t>
            </a:r>
            <a:r>
              <a:rPr lang="en-US" altLang="ja-JP" sz="1200">
                <a:latin typeface="UD デジタル 教科書体 N-R" panose="02020400000000000000" pitchFamily="17" charset="-128"/>
                <a:ea typeface="UD デジタル 教科書体 N-R" panose="02020400000000000000" pitchFamily="17" charset="-128"/>
              </a:rPr>
              <a:t>2022</a:t>
            </a:r>
            <a:r>
              <a:rPr lang="ja-JP" altLang="en-US" sz="1200">
                <a:latin typeface="UD デジタル 教科書体 N-R" panose="02020400000000000000" pitchFamily="17" charset="-128"/>
                <a:ea typeface="UD デジタル 教科書体 N-R" panose="02020400000000000000" pitchFamily="17" charset="-128"/>
              </a:rPr>
              <a:t>年</a:t>
            </a:r>
            <a:r>
              <a:rPr lang="en-US" altLang="ja-JP" sz="1200">
                <a:latin typeface="UD デジタル 教科書体 N-R" panose="02020400000000000000" pitchFamily="17" charset="-128"/>
                <a:ea typeface="UD デジタル 教科書体 N-R" panose="02020400000000000000" pitchFamily="17" charset="-128"/>
              </a:rPr>
              <a:t>05</a:t>
            </a:r>
            <a:r>
              <a:rPr lang="ja-JP" altLang="en-US" sz="1200">
                <a:latin typeface="UD デジタル 教科書体 N-R" panose="02020400000000000000" pitchFamily="17" charset="-128"/>
                <a:ea typeface="UD デジタル 教科書体 N-R" panose="02020400000000000000" pitchFamily="17" charset="-128"/>
              </a:rPr>
              <a:t>月</a:t>
            </a:r>
            <a:r>
              <a:rPr lang="en-US" altLang="ja-JP" sz="1200">
                <a:latin typeface="UD デジタル 教科書体 N-R" panose="02020400000000000000" pitchFamily="17" charset="-128"/>
                <a:ea typeface="UD デジタル 教科書体 N-R" panose="02020400000000000000" pitchFamily="17" charset="-128"/>
              </a:rPr>
              <a:t>27</a:t>
            </a:r>
            <a:r>
              <a:rPr lang="ja-JP" altLang="en-US" sz="1200">
                <a:latin typeface="UD デジタル 教科書体 N-R" panose="02020400000000000000" pitchFamily="17" charset="-128"/>
                <a:ea typeface="UD デジタル 教科書体 N-R" panose="02020400000000000000" pitchFamily="17" charset="-128"/>
              </a:rPr>
              <a:t>日</a:t>
            </a:r>
            <a:endParaRPr lang="en-US" altLang="ja-JP" sz="1200">
              <a:latin typeface="UD デジタル 教科書体 N-R" panose="02020400000000000000" pitchFamily="17" charset="-128"/>
              <a:ea typeface="UD デジタル 教科書体 N-R" panose="02020400000000000000" pitchFamily="17" charset="-128"/>
            </a:endParaRPr>
          </a:p>
          <a:p>
            <a:r>
              <a:rPr lang="en-US" altLang="ja-JP" sz="1200">
                <a:latin typeface="UD デジタル 教科書体 N-R" panose="02020400000000000000" pitchFamily="17" charset="-128"/>
                <a:ea typeface="UD デジタル 教科書体 N-R" panose="02020400000000000000" pitchFamily="17" charset="-128"/>
                <a:hlinkClick r:id="rId3"/>
              </a:rPr>
              <a:t>https://anko.education/tool/monacakomi</a:t>
            </a:r>
            <a:endParaRPr lang="en-US" altLang="ja-JP" sz="1200">
              <a:latin typeface="UD デジタル 教科書体 N-R" panose="02020400000000000000" pitchFamily="17" charset="-128"/>
              <a:ea typeface="UD デジタル 教科書体 N-R" panose="02020400000000000000" pitchFamily="17" charset="-128"/>
            </a:endParaRPr>
          </a:p>
        </p:txBody>
      </p:sp>
    </p:spTree>
    <p:extLst>
      <p:ext uri="{BB962C8B-B14F-4D97-AF65-F5344CB8AC3E}">
        <p14:creationId xmlns:p14="http://schemas.microsoft.com/office/powerpoint/2010/main" val="3530515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データの蓄積・管理・提供する方法</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6642256" cy="5616624"/>
          </a:xfrm>
        </p:spPr>
        <p:txBody>
          <a:bodyPr/>
          <a:lstStyle/>
          <a:p>
            <a:r>
              <a:rPr lang="ja-JP" altLang="en-US" sz="1600" dirty="0">
                <a:latin typeface="UD デジタル 教科書体 N-R" panose="02020400000000000000" pitchFamily="17" charset="-128"/>
                <a:ea typeface="UD デジタル 教科書体 N-R" panose="02020400000000000000" pitchFamily="17" charset="-128"/>
              </a:rPr>
              <a:t>データの蓄積・管理・提供する方法</a:t>
            </a:r>
            <a:endParaRPr lang="en-US" altLang="ja-JP" sz="1600" dirty="0">
              <a:latin typeface="UD デジタル 教科書体 N-R" panose="02020400000000000000" pitchFamily="17" charset="-128"/>
              <a:ea typeface="UD デジタル 教科書体 N-R" panose="02020400000000000000" pitchFamily="17" charset="-128"/>
            </a:endParaRPr>
          </a:p>
          <a:p>
            <a:pPr marL="358775" lvl="1" indent="0">
              <a:buNone/>
            </a:pPr>
            <a:r>
              <a:rPr lang="ja-JP" altLang="en-US" sz="1200" dirty="0"/>
              <a:t>システム間でデータをやり取りする場合やオープンデータのような形で地方公共団体がデータを公開する場合には、なんらかの形でデータを蓄積したり管理したり提供する必要があります。</a:t>
            </a:r>
            <a:endParaRPr lang="en-US" altLang="ja-JP" sz="1200" dirty="0"/>
          </a:p>
          <a:p>
            <a:pPr lvl="1"/>
            <a:r>
              <a:rPr lang="ja-JP" altLang="en-US" sz="1600" dirty="0"/>
              <a:t>ファイルによるデータの交換</a:t>
            </a:r>
            <a:endParaRPr lang="en-US" altLang="ja-JP" sz="1600" dirty="0"/>
          </a:p>
          <a:p>
            <a:pPr lvl="2"/>
            <a:r>
              <a:rPr lang="ja-JP" altLang="en-US" sz="1050" dirty="0"/>
              <a:t>わかりやすい方法の一つがファイルによるデータの交換です。ファイルなら</a:t>
            </a:r>
            <a:r>
              <a:rPr lang="en-US" altLang="ja-JP" sz="1050" dirty="0"/>
              <a:t>Web</a:t>
            </a:r>
            <a:r>
              <a:rPr lang="ja-JP" altLang="en-US" sz="1050" dirty="0"/>
              <a:t>上に公開するのは簡単ですしメールなどでも送受信が可能です。</a:t>
            </a:r>
            <a:endParaRPr lang="en-US" altLang="ja-JP" sz="1050" dirty="0"/>
          </a:p>
          <a:p>
            <a:pPr lvl="1"/>
            <a:r>
              <a:rPr lang="en-US" altLang="ja-JP" sz="1600" dirty="0" err="1"/>
              <a:t>WebAPI</a:t>
            </a:r>
            <a:r>
              <a:rPr lang="ja-JP" altLang="en-US" sz="1600" dirty="0"/>
              <a:t>によるデータの交換</a:t>
            </a:r>
            <a:endParaRPr lang="en-US" altLang="ja-JP" sz="1600" dirty="0"/>
          </a:p>
          <a:p>
            <a:pPr lvl="2"/>
            <a:r>
              <a:rPr lang="en-US" altLang="ja-JP" sz="1050" dirty="0" err="1"/>
              <a:t>WebAPI</a:t>
            </a:r>
            <a:r>
              <a:rPr lang="ja-JP" altLang="en-US" sz="1050" dirty="0"/>
              <a:t>の場合には指定されたフォーマットに基づいて特定の</a:t>
            </a:r>
            <a:r>
              <a:rPr lang="en-US" altLang="ja-JP" sz="1050" dirty="0"/>
              <a:t>Web</a:t>
            </a:r>
            <a:r>
              <a:rPr lang="ja-JP" altLang="en-US" sz="1050" dirty="0"/>
              <a:t>サーバーにリクエストを発行すると、それに応じたレスポンスが返ってきます。</a:t>
            </a:r>
            <a:endParaRPr lang="en-US" altLang="ja-JP" sz="1050" dirty="0"/>
          </a:p>
          <a:p>
            <a:pPr lvl="2"/>
            <a:r>
              <a:rPr lang="ja-JP" altLang="en-US" sz="1050" dirty="0"/>
              <a:t>レスポンスは文字列の場合やファイルが返ってくる場合もあります。</a:t>
            </a:r>
            <a:endParaRPr lang="en-US" altLang="ja-JP" sz="1050" dirty="0"/>
          </a:p>
          <a:p>
            <a:pPr lvl="2"/>
            <a:r>
              <a:rPr lang="ja-JP" altLang="en-US" sz="1050" dirty="0"/>
              <a:t>「リクエストでファイルを送ったらレスポンスでファイルが返ってくる</a:t>
            </a:r>
            <a:r>
              <a:rPr lang="en-US" altLang="ja-JP" sz="1050" dirty="0" err="1"/>
              <a:t>WebAPI</a:t>
            </a:r>
            <a:r>
              <a:rPr lang="ja-JP" altLang="en-US" sz="1050" dirty="0"/>
              <a:t>」というのも実現可能です。</a:t>
            </a:r>
            <a:endParaRPr lang="en-US" altLang="ja-JP" sz="1050" dirty="0"/>
          </a:p>
          <a:p>
            <a:pPr lvl="1"/>
            <a:r>
              <a:rPr lang="ja-JP" altLang="en-US" sz="1600" dirty="0"/>
              <a:t>データベースサーバーによるデータの蓄積・管理・提供</a:t>
            </a:r>
            <a:endParaRPr lang="en-US" altLang="ja-JP" sz="1600" dirty="0"/>
          </a:p>
          <a:p>
            <a:pPr lvl="2"/>
            <a:r>
              <a:rPr lang="ja-JP" altLang="en-US" sz="1050" dirty="0"/>
              <a:t>情報システムの裏側にはたいていデータベースサーバが存在しますが、データベースサーバーはデータを単一ファイルで管理しているとは限りません。</a:t>
            </a:r>
            <a:endParaRPr lang="en-US" altLang="ja-JP" sz="1050" dirty="0"/>
          </a:p>
          <a:p>
            <a:pPr lvl="2"/>
            <a:r>
              <a:rPr lang="ja-JP" altLang="en-US" sz="1050" dirty="0"/>
              <a:t>複数のファイルに分割して管理している場合や、そもそもファイルという仕組みを使っていない場合もあります。</a:t>
            </a:r>
            <a:endParaRPr lang="en-US" altLang="ja-JP" sz="1050" dirty="0"/>
          </a:p>
          <a:p>
            <a:endParaRPr lang="ja-JP" altLang="en-US" sz="1800" dirty="0">
              <a:latin typeface="UD デジタル 教科書体 N-R" panose="02020400000000000000" pitchFamily="17" charset="-128"/>
              <a:ea typeface="UD デジタル 教科書体 N-R" panose="02020400000000000000" pitchFamily="17" charset="-128"/>
            </a:endParaRPr>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12</a:t>
            </a:fld>
            <a:endParaRPr lang="ja-JP" altLang="en-US" dirty="0"/>
          </a:p>
        </p:txBody>
      </p:sp>
      <p:pic>
        <p:nvPicPr>
          <p:cNvPr id="6" name="グラフィックス 5" descr="ドキュメント 単色塗りつぶし">
            <a:extLst>
              <a:ext uri="{FF2B5EF4-FFF2-40B4-BE49-F238E27FC236}">
                <a16:creationId xmlns:a16="http://schemas.microsoft.com/office/drawing/2014/main" id="{6FDD8F59-0EDD-6EE0-65F2-3DCD91CAE3F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02016" y="2060848"/>
            <a:ext cx="914400" cy="914400"/>
          </a:xfrm>
          <a:prstGeom prst="rect">
            <a:avLst/>
          </a:prstGeom>
        </p:spPr>
      </p:pic>
      <p:pic>
        <p:nvPicPr>
          <p:cNvPr id="11" name="グラフィックス 10" descr="データベース 枠線">
            <a:extLst>
              <a:ext uri="{FF2B5EF4-FFF2-40B4-BE49-F238E27FC236}">
                <a16:creationId xmlns:a16="http://schemas.microsoft.com/office/drawing/2014/main" id="{6058A119-91EB-0E1D-2B7E-1DD73F346B5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02016" y="5090996"/>
            <a:ext cx="914400" cy="914400"/>
          </a:xfrm>
          <a:prstGeom prst="rect">
            <a:avLst/>
          </a:prstGeom>
        </p:spPr>
      </p:pic>
      <p:pic>
        <p:nvPicPr>
          <p:cNvPr id="13" name="グラフィックス 12" descr="転送 単色塗りつぶし">
            <a:extLst>
              <a:ext uri="{FF2B5EF4-FFF2-40B4-BE49-F238E27FC236}">
                <a16:creationId xmlns:a16="http://schemas.microsoft.com/office/drawing/2014/main" id="{8D76092B-7BF5-0DDC-229F-93B967FF00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02016" y="3539918"/>
            <a:ext cx="914400" cy="914400"/>
          </a:xfrm>
          <a:prstGeom prst="rect">
            <a:avLst/>
          </a:prstGeom>
        </p:spPr>
      </p:pic>
    </p:spTree>
    <p:extLst>
      <p:ext uri="{BB962C8B-B14F-4D97-AF65-F5344CB8AC3E}">
        <p14:creationId xmlns:p14="http://schemas.microsoft.com/office/powerpoint/2010/main" val="3198486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データの蓄積・管理・提供する方法</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514464" cy="5616624"/>
          </a:xfrm>
        </p:spPr>
        <p:txBody>
          <a:bodyPr/>
          <a:lstStyle/>
          <a:p>
            <a:r>
              <a:rPr lang="en-US" altLang="ja-JP" sz="1600" dirty="0" err="1">
                <a:latin typeface="UD デジタル 教科書体 N-R" panose="02020400000000000000" pitchFamily="17" charset="-128"/>
                <a:ea typeface="UD デジタル 教科書体 N-R" panose="02020400000000000000" pitchFamily="17" charset="-128"/>
              </a:rPr>
              <a:t>WebAPI</a:t>
            </a:r>
            <a:r>
              <a:rPr lang="ja-JP" altLang="en-US" sz="1600" dirty="0">
                <a:latin typeface="UD デジタル 教科書体 N-R" panose="02020400000000000000" pitchFamily="17" charset="-128"/>
                <a:ea typeface="UD デジタル 教科書体 N-R" panose="02020400000000000000" pitchFamily="17" charset="-128"/>
              </a:rPr>
              <a:t>によるデータの取得例：気象庁の気象データ</a:t>
            </a:r>
            <a:endParaRPr lang="en-US" altLang="ja-JP" sz="1600" dirty="0">
              <a:latin typeface="UD デジタル 教科書体 N-R" panose="02020400000000000000" pitchFamily="17" charset="-128"/>
              <a:ea typeface="UD デジタル 教科書体 N-R" panose="02020400000000000000" pitchFamily="17" charset="-128"/>
            </a:endParaRPr>
          </a:p>
          <a:p>
            <a:pPr marL="358775" lvl="1" indent="0">
              <a:buNone/>
            </a:pPr>
            <a:r>
              <a:rPr lang="ja-JP" altLang="en-US" sz="1200" dirty="0"/>
              <a:t>気象庁の</a:t>
            </a:r>
            <a:r>
              <a:rPr lang="en-US" altLang="ja-JP" sz="1200" dirty="0"/>
              <a:t>Web</a:t>
            </a:r>
            <a:r>
              <a:rPr lang="ja-JP" altLang="en-US" sz="1200" dirty="0"/>
              <a:t>サイトでは非公式ですが気象データが</a:t>
            </a:r>
            <a:r>
              <a:rPr lang="en-US" altLang="ja-JP" sz="1200" dirty="0"/>
              <a:t>API</a:t>
            </a:r>
            <a:r>
              <a:rPr lang="ja-JP" altLang="en-US" sz="1200" dirty="0"/>
              <a:t>として公開されており、政府標準利用規約に準じて利用することができます。</a:t>
            </a:r>
            <a:endParaRPr lang="en-US" altLang="ja-JP" sz="1200" dirty="0"/>
          </a:p>
          <a:p>
            <a:pPr lvl="1"/>
            <a:r>
              <a:rPr lang="ja-JP" altLang="en-US" sz="1600" dirty="0"/>
              <a:t>東京都の天気予報の概要を取得する</a:t>
            </a:r>
            <a:r>
              <a:rPr lang="en-US" altLang="ja-JP" sz="1600" dirty="0"/>
              <a:t>API</a:t>
            </a:r>
          </a:p>
          <a:p>
            <a:pPr lvl="2"/>
            <a:r>
              <a:rPr lang="en-US" altLang="ja-JP" sz="1050" dirty="0">
                <a:hlinkClick r:id="rId2"/>
              </a:rPr>
              <a:t>https://www.jma.go.jp/bosai/forecast/data/overview_forecast/130000.json</a:t>
            </a:r>
            <a:endParaRPr lang="en-US" altLang="ja-JP" sz="1050" dirty="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13</a:t>
            </a:fld>
            <a:endParaRPr lang="ja-JP" altLang="en-US" dirty="0"/>
          </a:p>
        </p:txBody>
      </p:sp>
      <p:pic>
        <p:nvPicPr>
          <p:cNvPr id="4" name="図 3" descr="テキスト&#10;&#10;自動的に生成された説明">
            <a:extLst>
              <a:ext uri="{FF2B5EF4-FFF2-40B4-BE49-F238E27FC236}">
                <a16:creationId xmlns:a16="http://schemas.microsoft.com/office/drawing/2014/main" id="{2866BD2B-FB77-5877-097C-E3D33667F6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7341" y="2888406"/>
            <a:ext cx="1448099" cy="2708920"/>
          </a:xfrm>
          <a:prstGeom prst="rect">
            <a:avLst/>
          </a:prstGeom>
        </p:spPr>
      </p:pic>
      <p:sp>
        <p:nvSpPr>
          <p:cNvPr id="19" name="テキスト ボックス 18">
            <a:extLst>
              <a:ext uri="{FF2B5EF4-FFF2-40B4-BE49-F238E27FC236}">
                <a16:creationId xmlns:a16="http://schemas.microsoft.com/office/drawing/2014/main" id="{F171C4D6-B668-3E08-02F4-D6366BB747D6}"/>
              </a:ext>
            </a:extLst>
          </p:cNvPr>
          <p:cNvSpPr txBox="1"/>
          <p:nvPr/>
        </p:nvSpPr>
        <p:spPr>
          <a:xfrm>
            <a:off x="1007604" y="2780928"/>
            <a:ext cx="2808312" cy="292387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ja-JP" altLang="en-US" sz="800" dirty="0">
                <a:latin typeface="UD デジタル 教科書体 N-R" panose="02020400000000000000" pitchFamily="17" charset="-128"/>
                <a:ea typeface="UD デジタル 教科書体 N-R" panose="02020400000000000000" pitchFamily="17" charset="-128"/>
              </a:rPr>
              <a:t>{"publishingOffice":"気象庁","reportDatetime":"2023-03-02T04:51:00+09:00","targetArea":"東京都","headlineText":"","text":"　三陸沖の低気圧からのびる前線が、本州を通過中です。\n\n　東京地方は、おおむね曇りとなっています。\n\n　２日は、次第に冬型の気圧配置となりますが、前線や気圧の谷の影響を受ける見込みです。このため、曇りで朝は雨となり、夕方まで雷を伴って雨の降る所がありますが、夜は次第に晴れるでしょう。伊豆諸島でも雨や雷雨となる所がある見込みです。\n\n　３日は、冬型の気圧配置が緩んで高気圧に覆われますが、湿った空気の影響を受ける見込みです。このため、晴れで昼過ぎから時々曇りとなるでしょう。\n\n【関東甲信地方】\n　関東甲信地方は、曇りや雨となっています。\n\n　２日は、次第に冬型の気圧配置となりますが、前線や気圧の谷の影響を受ける見込みです。このため、曇りや晴れで、雷を伴って雨や雪の降る所があるでしょう。\n\n　３日は、冬型の気圧配置は緩んで高気圧に覆われますが、湿った空気の影響を受ける見込みです。このため、晴れや曇りでしょう。\n\n　関東地方と伊豆諸島の海上では、２日はしけとなり、３日はうねりを伴い波が高い見込みです。船舶は高波に注意してください。"}</a:t>
            </a:r>
          </a:p>
        </p:txBody>
      </p:sp>
      <p:sp>
        <p:nvSpPr>
          <p:cNvPr id="23" name="テキスト ボックス 22">
            <a:extLst>
              <a:ext uri="{FF2B5EF4-FFF2-40B4-BE49-F238E27FC236}">
                <a16:creationId xmlns:a16="http://schemas.microsoft.com/office/drawing/2014/main" id="{0A61AB3A-DB26-D69F-8421-48574009145B}"/>
              </a:ext>
            </a:extLst>
          </p:cNvPr>
          <p:cNvSpPr txBox="1"/>
          <p:nvPr/>
        </p:nvSpPr>
        <p:spPr>
          <a:xfrm>
            <a:off x="539552" y="6025112"/>
            <a:ext cx="4572000" cy="369332"/>
          </a:xfrm>
          <a:prstGeom prst="rect">
            <a:avLst/>
          </a:prstGeom>
          <a:noFill/>
        </p:spPr>
        <p:txBody>
          <a:bodyPr wrap="square">
            <a:spAutoFit/>
          </a:bodyPr>
          <a:lstStyle/>
          <a:p>
            <a:r>
              <a:rPr lang="ja-JP" altLang="en-US" dirty="0"/>
              <a:t>取得結果（2023年03月02日時点）</a:t>
            </a:r>
          </a:p>
        </p:txBody>
      </p:sp>
      <p:sp>
        <p:nvSpPr>
          <p:cNvPr id="24" name="テキスト ボックス 23">
            <a:extLst>
              <a:ext uri="{FF2B5EF4-FFF2-40B4-BE49-F238E27FC236}">
                <a16:creationId xmlns:a16="http://schemas.microsoft.com/office/drawing/2014/main" id="{DA27C724-0E2C-7BEC-305C-979564A8920E}"/>
              </a:ext>
            </a:extLst>
          </p:cNvPr>
          <p:cNvSpPr txBox="1"/>
          <p:nvPr/>
        </p:nvSpPr>
        <p:spPr>
          <a:xfrm>
            <a:off x="5166320" y="6028134"/>
            <a:ext cx="4572000" cy="369332"/>
          </a:xfrm>
          <a:prstGeom prst="rect">
            <a:avLst/>
          </a:prstGeom>
          <a:noFill/>
        </p:spPr>
        <p:txBody>
          <a:bodyPr wrap="square">
            <a:spAutoFit/>
          </a:bodyPr>
          <a:lstStyle/>
          <a:p>
            <a:r>
              <a:rPr lang="ja-JP" altLang="en-US" dirty="0"/>
              <a:t>データを活用してアプリ化した例</a:t>
            </a:r>
          </a:p>
        </p:txBody>
      </p:sp>
      <p:sp>
        <p:nvSpPr>
          <p:cNvPr id="25" name="矢印: 右 24">
            <a:extLst>
              <a:ext uri="{FF2B5EF4-FFF2-40B4-BE49-F238E27FC236}">
                <a16:creationId xmlns:a16="http://schemas.microsoft.com/office/drawing/2014/main" id="{6F16A8FF-1B6D-C614-415C-E23A9F9941C2}"/>
              </a:ext>
            </a:extLst>
          </p:cNvPr>
          <p:cNvSpPr/>
          <p:nvPr/>
        </p:nvSpPr>
        <p:spPr>
          <a:xfrm>
            <a:off x="4361501" y="3931101"/>
            <a:ext cx="512816" cy="432048"/>
          </a:xfrm>
          <a:prstGeom prst="rightArrow">
            <a:avLst/>
          </a:prstGeom>
          <a:ln w="9525"/>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371429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データの蓄積・管理・提供する方法</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1800" dirty="0"/>
              <a:t>テキストファイルとバイナリファイル</a:t>
            </a:r>
            <a:endParaRPr lang="en-US" altLang="ja-JP" sz="1800" dirty="0"/>
          </a:p>
          <a:p>
            <a:pPr marL="358775" lvl="1" indent="0">
              <a:buNone/>
            </a:pPr>
            <a:r>
              <a:rPr lang="ja-JP" altLang="en-US" sz="1600" dirty="0"/>
              <a:t>ファイルには大別すると「テキストファイル」と「バイナリファイル」が存在します。テキストファイルは仕様が</a:t>
            </a:r>
            <a:r>
              <a:rPr lang="en-US" altLang="ja-JP" sz="1600" dirty="0"/>
              <a:t>OS</a:t>
            </a:r>
            <a:r>
              <a:rPr lang="ja-JP" altLang="en-US" sz="1600" dirty="0"/>
              <a:t>やアプリケーションを越えて広く共通化されており、様々なソフトウェアやプログラミング言語上で利用できます。プログラムから扱いやすいのは圧倒的にテキストファイルになります。以下に主要なテキスト形式を紹介します。</a:t>
            </a:r>
            <a:endParaRPr lang="en-US" altLang="ja-JP" sz="1600" dirty="0"/>
          </a:p>
          <a:p>
            <a:pPr lvl="1"/>
            <a:r>
              <a:rPr lang="en-US" altLang="ja-JP" sz="2000" dirty="0"/>
              <a:t>TXT</a:t>
            </a:r>
            <a:r>
              <a:rPr lang="ja-JP" altLang="en-US" sz="2000" dirty="0"/>
              <a:t>形式</a:t>
            </a:r>
            <a:r>
              <a:rPr lang="en-US" altLang="ja-JP" sz="2000" dirty="0"/>
              <a:t>(</a:t>
            </a:r>
            <a:r>
              <a:rPr lang="ja-JP" altLang="en-US" sz="2000" dirty="0"/>
              <a:t>拡張子</a:t>
            </a:r>
            <a:r>
              <a:rPr lang="en-US" altLang="ja-JP" sz="2000" dirty="0"/>
              <a:t>.txt)</a:t>
            </a:r>
          </a:p>
          <a:p>
            <a:pPr lvl="2"/>
            <a:r>
              <a:rPr lang="ja-JP" altLang="en-US" sz="1200" dirty="0"/>
              <a:t>テキストファイル全般を指すファイル形式です。</a:t>
            </a:r>
            <a:r>
              <a:rPr lang="en-US" altLang="ja-JP" sz="1200" dirty="0"/>
              <a:t>CSV</a:t>
            </a:r>
            <a:r>
              <a:rPr lang="ja-JP" altLang="en-US" sz="1200" dirty="0"/>
              <a:t>や</a:t>
            </a:r>
            <a:r>
              <a:rPr lang="en-US" altLang="ja-JP" sz="1200" dirty="0"/>
              <a:t>XML</a:t>
            </a:r>
            <a:r>
              <a:rPr lang="ja-JP" altLang="en-US" sz="1200" dirty="0"/>
              <a:t>もテキスト形式の一種です。</a:t>
            </a:r>
            <a:endParaRPr lang="en-US" altLang="ja-JP" sz="1200" dirty="0"/>
          </a:p>
          <a:p>
            <a:pPr lvl="1"/>
            <a:r>
              <a:rPr lang="en-US" altLang="ja-JP" sz="2000" dirty="0"/>
              <a:t>CSV</a:t>
            </a:r>
            <a:r>
              <a:rPr lang="ja-JP" altLang="en-US" sz="2000" dirty="0"/>
              <a:t>形式</a:t>
            </a:r>
            <a:r>
              <a:rPr lang="en-US" altLang="ja-JP" sz="2000" dirty="0"/>
              <a:t>(</a:t>
            </a:r>
            <a:r>
              <a:rPr lang="ja-JP" altLang="en-US" sz="2000" dirty="0"/>
              <a:t>拡張子</a:t>
            </a:r>
            <a:r>
              <a:rPr lang="en-US" altLang="ja-JP" sz="2000" dirty="0"/>
              <a:t>.csv)</a:t>
            </a:r>
          </a:p>
          <a:p>
            <a:pPr lvl="2"/>
            <a:r>
              <a:rPr lang="ja-JP" altLang="en-US" sz="1200" dirty="0"/>
              <a:t>データをカンマ区切り</a:t>
            </a:r>
            <a:r>
              <a:rPr lang="en-US" altLang="ja-JP" sz="1200" dirty="0"/>
              <a:t>(</a:t>
            </a:r>
            <a:r>
              <a:rPr lang="ja-JP" altLang="en-US" sz="1200" dirty="0"/>
              <a:t>と改行</a:t>
            </a:r>
            <a:r>
              <a:rPr lang="en-US" altLang="ja-JP" sz="1200" dirty="0"/>
              <a:t>)</a:t>
            </a:r>
            <a:r>
              <a:rPr lang="ja-JP" altLang="en-US" sz="1200" dirty="0"/>
              <a:t>で表現している形式です。２次元の表データなどで使われます。</a:t>
            </a:r>
            <a:endParaRPr lang="en-US" altLang="ja-JP" sz="1200" dirty="0"/>
          </a:p>
          <a:p>
            <a:pPr lvl="1"/>
            <a:r>
              <a:rPr lang="en-US" altLang="ja-JP" sz="2000" dirty="0"/>
              <a:t>XML</a:t>
            </a:r>
            <a:r>
              <a:rPr lang="ja-JP" altLang="en-US" sz="2000" dirty="0"/>
              <a:t>形式</a:t>
            </a:r>
            <a:r>
              <a:rPr lang="en-US" altLang="ja-JP" sz="2000" dirty="0"/>
              <a:t>(</a:t>
            </a:r>
            <a:r>
              <a:rPr lang="ja-JP" altLang="en-US" sz="2000" dirty="0"/>
              <a:t>拡張子</a:t>
            </a:r>
            <a:r>
              <a:rPr lang="en-US" altLang="ja-JP" sz="2000" dirty="0"/>
              <a:t>.xml</a:t>
            </a:r>
            <a:r>
              <a:rPr lang="ja-JP" altLang="en-US" sz="2000" dirty="0"/>
              <a:t>など</a:t>
            </a:r>
            <a:r>
              <a:rPr lang="en-US" altLang="ja-JP" sz="2000" dirty="0"/>
              <a:t>)</a:t>
            </a:r>
          </a:p>
          <a:p>
            <a:pPr lvl="2"/>
            <a:r>
              <a:rPr lang="ja-JP" altLang="en-US" sz="1200" dirty="0"/>
              <a:t>システム間データのやり取りや</a:t>
            </a:r>
            <a:r>
              <a:rPr lang="en-US" altLang="ja-JP" sz="1200" dirty="0"/>
              <a:t>SVG</a:t>
            </a:r>
            <a:r>
              <a:rPr lang="ja-JP" altLang="en-US" sz="1200" dirty="0"/>
              <a:t>画像の表現、記事更新情報の</a:t>
            </a:r>
            <a:r>
              <a:rPr lang="en-US" altLang="ja-JP" sz="1200" dirty="0"/>
              <a:t>RSS</a:t>
            </a:r>
            <a:r>
              <a:rPr lang="ja-JP" altLang="en-US" sz="1200" dirty="0"/>
              <a:t>やブラウザのお気に入り情報管理の</a:t>
            </a:r>
            <a:r>
              <a:rPr lang="en-US" altLang="ja-JP" sz="1200" dirty="0"/>
              <a:t>OPML</a:t>
            </a:r>
            <a:r>
              <a:rPr lang="ja-JP" altLang="en-US" sz="1200" dirty="0"/>
              <a:t>などで使われる汎用性の高いマークアップ言語です。</a:t>
            </a:r>
            <a:endParaRPr lang="en-US" altLang="ja-JP" sz="1200" dirty="0"/>
          </a:p>
          <a:p>
            <a:pPr lvl="2"/>
            <a:r>
              <a:rPr lang="en-US" altLang="ja-JP" sz="1200" dirty="0"/>
              <a:t>HTML</a:t>
            </a:r>
            <a:r>
              <a:rPr lang="ja-JP" altLang="en-US" sz="1200" dirty="0"/>
              <a:t>の兄弟みたいな存在でもあります。</a:t>
            </a:r>
            <a:r>
              <a:rPr lang="en-US" altLang="ja-JP" sz="1200" dirty="0" err="1"/>
              <a:t>WebAPI</a:t>
            </a:r>
            <a:r>
              <a:rPr lang="ja-JP" altLang="en-US" sz="1200" dirty="0"/>
              <a:t>のレスポンス文字列にも良く使われていました。</a:t>
            </a:r>
            <a:endParaRPr lang="en-US" altLang="ja-JP" sz="1200" dirty="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14</a:t>
            </a:fld>
            <a:endParaRPr lang="ja-JP" altLang="en-US" dirty="0"/>
          </a:p>
        </p:txBody>
      </p:sp>
    </p:spTree>
    <p:extLst>
      <p:ext uri="{BB962C8B-B14F-4D97-AF65-F5344CB8AC3E}">
        <p14:creationId xmlns:p14="http://schemas.microsoft.com/office/powerpoint/2010/main" val="3892642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データの蓄積・管理・提供する方法</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1800" dirty="0"/>
              <a:t>テキスト形式の例</a:t>
            </a:r>
            <a:endParaRPr lang="en-US" altLang="ja-JP" sz="1800" dirty="0"/>
          </a:p>
          <a:p>
            <a:pPr lvl="1"/>
            <a:r>
              <a:rPr lang="ja-JP" altLang="en-US" sz="1400" dirty="0"/>
              <a:t>下図はテキスト形式で和菓子と飲み物を注文する場合の例です。</a:t>
            </a:r>
            <a:endParaRPr lang="en-US" altLang="ja-JP" sz="1400" dirty="0"/>
          </a:p>
          <a:p>
            <a:pPr lvl="2"/>
            <a:r>
              <a:rPr lang="ja-JP" altLang="en-US" sz="1000" dirty="0"/>
              <a:t>なお、団子を２本、や、緑茶を食後に、など複雑なオーダーになるとデータや処理も複雑になります。</a:t>
            </a:r>
            <a:endParaRPr lang="en-US" altLang="ja-JP" sz="1000" dirty="0"/>
          </a:p>
          <a:p>
            <a:pPr lvl="1"/>
            <a:r>
              <a:rPr lang="en-US" altLang="ja-JP" sz="1400" dirty="0"/>
              <a:t>TXT</a:t>
            </a:r>
            <a:r>
              <a:rPr lang="ja-JP" altLang="en-US" sz="1400" dirty="0"/>
              <a:t>形式の場合、普通の文章として記述することもできますが、区切りがあいまいなのでプログラムで処理するのは大変です。</a:t>
            </a:r>
            <a:endParaRPr lang="en-US" altLang="ja-JP" sz="1400" dirty="0"/>
          </a:p>
          <a:p>
            <a:pPr lvl="1"/>
            <a:r>
              <a:rPr lang="en-US" altLang="ja-JP" sz="1400" dirty="0"/>
              <a:t>CSV</a:t>
            </a:r>
            <a:r>
              <a:rPr lang="ja-JP" altLang="en-US" sz="1400" dirty="0"/>
              <a:t>形式の場合はカンマ区切りなので区切りがハッキリしており、プログラムで処理しやすくなります。改行も併用して、</a:t>
            </a:r>
            <a:r>
              <a:rPr lang="en-US" altLang="ja-JP" sz="1400" dirty="0"/>
              <a:t>2</a:t>
            </a:r>
            <a:r>
              <a:rPr lang="ja-JP" altLang="en-US" sz="1400" dirty="0"/>
              <a:t>次元の表のようなデータを表現するのに向いています。</a:t>
            </a:r>
            <a:endParaRPr lang="en-US" altLang="ja-JP" sz="1400" dirty="0"/>
          </a:p>
          <a:p>
            <a:pPr lvl="1"/>
            <a:r>
              <a:rPr lang="en-US" altLang="ja-JP" sz="1400" dirty="0"/>
              <a:t>XML</a:t>
            </a:r>
            <a:r>
              <a:rPr lang="ja-JP" altLang="en-US" sz="1400" dirty="0"/>
              <a:t>形式の場合はタグを入れ子にすることで複雑なデータも表現できます。</a:t>
            </a:r>
            <a:endParaRPr lang="en-US" altLang="ja-JP" sz="1400" dirty="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15</a:t>
            </a:fld>
            <a:endParaRPr lang="ja-JP" altLang="en-US" dirty="0"/>
          </a:p>
        </p:txBody>
      </p:sp>
      <p:sp>
        <p:nvSpPr>
          <p:cNvPr id="2" name="四角形: メモ 1">
            <a:extLst>
              <a:ext uri="{FF2B5EF4-FFF2-40B4-BE49-F238E27FC236}">
                <a16:creationId xmlns:a16="http://schemas.microsoft.com/office/drawing/2014/main" id="{A0C91B83-884E-FF1F-C404-016C40F174D3}"/>
              </a:ext>
            </a:extLst>
          </p:cNvPr>
          <p:cNvSpPr/>
          <p:nvPr/>
        </p:nvSpPr>
        <p:spPr>
          <a:xfrm>
            <a:off x="179512" y="4670840"/>
            <a:ext cx="2016224" cy="1298307"/>
          </a:xfrm>
          <a:prstGeom prst="foldedCorner">
            <a:avLst/>
          </a:prstGeom>
          <a:ln w="9525"/>
        </p:spPr>
        <p:style>
          <a:lnRef idx="2">
            <a:schemeClr val="dk1"/>
          </a:lnRef>
          <a:fillRef idx="1">
            <a:schemeClr val="lt1"/>
          </a:fillRef>
          <a:effectRef idx="0">
            <a:schemeClr val="dk1"/>
          </a:effectRef>
          <a:fontRef idx="minor">
            <a:schemeClr val="dk1"/>
          </a:fontRef>
        </p:style>
        <p:txBody>
          <a:bodyPr rtlCol="0" anchor="ctr"/>
          <a:lstStyle/>
          <a:p>
            <a:r>
              <a:rPr kumimoji="1" lang="ja-JP" altLang="en-US" sz="1400" dirty="0">
                <a:latin typeface="UD デジタル 教科書体 N-R" panose="02020400000000000000" pitchFamily="17" charset="-128"/>
                <a:ea typeface="UD デジタル 教科書体 N-R" panose="02020400000000000000" pitchFamily="17" charset="-128"/>
              </a:rPr>
              <a:t>あん団子と緑色の団子に桜色の団子あと緑茶と紅茶下さい。</a:t>
            </a:r>
            <a:endParaRPr kumimoji="1" lang="en-US" altLang="ja-JP" sz="1400" dirty="0">
              <a:latin typeface="UD デジタル 教科書体 N-R" panose="02020400000000000000" pitchFamily="17" charset="-128"/>
              <a:ea typeface="UD デジタル 教科書体 N-R" panose="02020400000000000000" pitchFamily="17" charset="-128"/>
            </a:endParaRPr>
          </a:p>
        </p:txBody>
      </p:sp>
      <p:sp>
        <p:nvSpPr>
          <p:cNvPr id="3" name="四角形: メモ 2">
            <a:extLst>
              <a:ext uri="{FF2B5EF4-FFF2-40B4-BE49-F238E27FC236}">
                <a16:creationId xmlns:a16="http://schemas.microsoft.com/office/drawing/2014/main" id="{89391874-BB40-40D1-5297-E6811ECB4CB1}"/>
              </a:ext>
            </a:extLst>
          </p:cNvPr>
          <p:cNvSpPr/>
          <p:nvPr/>
        </p:nvSpPr>
        <p:spPr>
          <a:xfrm>
            <a:off x="2683623" y="5338779"/>
            <a:ext cx="2892896" cy="630368"/>
          </a:xfrm>
          <a:prstGeom prst="foldedCorner">
            <a:avLst/>
          </a:prstGeom>
          <a:ln w="9525"/>
        </p:spPr>
        <p:style>
          <a:lnRef idx="2">
            <a:schemeClr val="dk1"/>
          </a:lnRef>
          <a:fillRef idx="1">
            <a:schemeClr val="lt1"/>
          </a:fillRef>
          <a:effectRef idx="0">
            <a:schemeClr val="dk1"/>
          </a:effectRef>
          <a:fontRef idx="minor">
            <a:schemeClr val="dk1"/>
          </a:fontRef>
        </p:style>
        <p:txBody>
          <a:bodyPr rtlCol="0" anchor="ctr"/>
          <a:lstStyle/>
          <a:p>
            <a:r>
              <a:rPr kumimoji="1" lang="ja-JP" altLang="en-US" sz="1400" dirty="0">
                <a:latin typeface="UD デジタル 教科書体 N-R" panose="02020400000000000000" pitchFamily="17" charset="-128"/>
                <a:ea typeface="UD デジタル 教科書体 N-R" panose="02020400000000000000" pitchFamily="17" charset="-128"/>
              </a:rPr>
              <a:t>あん団子</a:t>
            </a:r>
            <a:r>
              <a:rPr kumimoji="1" lang="en-US" altLang="ja-JP" sz="1400" dirty="0">
                <a:latin typeface="UD デジタル 教科書体 N-R" panose="02020400000000000000" pitchFamily="17" charset="-128"/>
                <a:ea typeface="UD デジタル 教科書体 N-R" panose="02020400000000000000" pitchFamily="17" charset="-128"/>
              </a:rPr>
              <a:t>,</a:t>
            </a:r>
            <a:r>
              <a:rPr kumimoji="1" lang="ja-JP" altLang="en-US" sz="1400" dirty="0">
                <a:latin typeface="UD デジタル 教科書体 N-R" panose="02020400000000000000" pitchFamily="17" charset="-128"/>
                <a:ea typeface="UD デジタル 教科書体 N-R" panose="02020400000000000000" pitchFamily="17" charset="-128"/>
              </a:rPr>
              <a:t>緑色の団子</a:t>
            </a:r>
            <a:r>
              <a:rPr kumimoji="1" lang="en-US" altLang="ja-JP" sz="1400" dirty="0">
                <a:latin typeface="UD デジタル 教科書体 N-R" panose="02020400000000000000" pitchFamily="17" charset="-128"/>
                <a:ea typeface="UD デジタル 教科書体 N-R" panose="02020400000000000000" pitchFamily="17" charset="-128"/>
              </a:rPr>
              <a:t>,</a:t>
            </a:r>
            <a:r>
              <a:rPr kumimoji="1" lang="ja-JP" altLang="en-US" sz="1400" dirty="0">
                <a:latin typeface="UD デジタル 教科書体 N-R" panose="02020400000000000000" pitchFamily="17" charset="-128"/>
                <a:ea typeface="UD デジタル 教科書体 N-R" panose="02020400000000000000" pitchFamily="17" charset="-128"/>
              </a:rPr>
              <a:t>桜色の団子</a:t>
            </a:r>
            <a:endParaRPr kumimoji="1" lang="en-US" altLang="ja-JP" sz="1400" dirty="0">
              <a:latin typeface="UD デジタル 教科書体 N-R" panose="02020400000000000000" pitchFamily="17" charset="-128"/>
              <a:ea typeface="UD デジタル 教科書体 N-R" panose="02020400000000000000" pitchFamily="17" charset="-128"/>
            </a:endParaRPr>
          </a:p>
          <a:p>
            <a:r>
              <a:rPr kumimoji="1" lang="ja-JP" altLang="en-US" sz="1400" dirty="0">
                <a:latin typeface="UD デジタル 教科書体 N-R" panose="02020400000000000000" pitchFamily="17" charset="-128"/>
                <a:ea typeface="UD デジタル 教科書体 N-R" panose="02020400000000000000" pitchFamily="17" charset="-128"/>
              </a:rPr>
              <a:t>緑茶</a:t>
            </a:r>
            <a:r>
              <a:rPr kumimoji="1" lang="en-US" altLang="zh-TW" sz="1400" dirty="0">
                <a:latin typeface="UD デジタル 教科書体 N-R" panose="02020400000000000000" pitchFamily="17" charset="-128"/>
                <a:ea typeface="UD デジタル 教科書体 N-R" panose="02020400000000000000" pitchFamily="17" charset="-128"/>
              </a:rPr>
              <a:t>,</a:t>
            </a:r>
            <a:r>
              <a:rPr kumimoji="1" lang="ja-JP" altLang="en-US" sz="1400" dirty="0">
                <a:latin typeface="UD デジタル 教科書体 N-R" panose="02020400000000000000" pitchFamily="17" charset="-128"/>
                <a:ea typeface="UD デジタル 教科書体 N-R" panose="02020400000000000000" pitchFamily="17" charset="-128"/>
              </a:rPr>
              <a:t>紅茶</a:t>
            </a:r>
            <a:endParaRPr kumimoji="1" lang="zh-TW" altLang="en-US" sz="1400" dirty="0">
              <a:latin typeface="UD デジタル 教科書体 N-R" panose="02020400000000000000" pitchFamily="17" charset="-128"/>
              <a:ea typeface="UD デジタル 教科書体 N-R" panose="02020400000000000000" pitchFamily="17" charset="-128"/>
            </a:endParaRPr>
          </a:p>
        </p:txBody>
      </p:sp>
      <p:sp>
        <p:nvSpPr>
          <p:cNvPr id="4" name="四角形: メモ 3">
            <a:extLst>
              <a:ext uri="{FF2B5EF4-FFF2-40B4-BE49-F238E27FC236}">
                <a16:creationId xmlns:a16="http://schemas.microsoft.com/office/drawing/2014/main" id="{AFA70759-550A-AC8E-F326-1274FCF3F5A2}"/>
              </a:ext>
            </a:extLst>
          </p:cNvPr>
          <p:cNvSpPr/>
          <p:nvPr/>
        </p:nvSpPr>
        <p:spPr>
          <a:xfrm>
            <a:off x="5986998" y="3645024"/>
            <a:ext cx="3012986" cy="2325737"/>
          </a:xfrm>
          <a:prstGeom prst="foldedCorner">
            <a:avLst/>
          </a:prstGeom>
          <a:ln w="9525"/>
        </p:spPr>
        <p:style>
          <a:lnRef idx="2">
            <a:schemeClr val="dk1"/>
          </a:lnRef>
          <a:fillRef idx="1">
            <a:schemeClr val="lt1"/>
          </a:fillRef>
          <a:effectRef idx="0">
            <a:schemeClr val="dk1"/>
          </a:effectRef>
          <a:fontRef idx="minor">
            <a:schemeClr val="dk1"/>
          </a:fontRef>
        </p:style>
        <p:txBody>
          <a:bodyPr rtlCol="0" anchor="ctr"/>
          <a:lstStyle/>
          <a:p>
            <a:r>
              <a:rPr lang="en-US" altLang="ja-JP" sz="1400" dirty="0">
                <a:latin typeface="UD デジタル 教科書体 N-R" panose="02020400000000000000" pitchFamily="17" charset="-128"/>
                <a:ea typeface="UD デジタル 教科書体 N-R" panose="02020400000000000000" pitchFamily="17" charset="-128"/>
              </a:rPr>
              <a:t>&lt;food&gt;</a:t>
            </a:r>
            <a:endParaRPr kumimoji="1" lang="en-US" altLang="ja-JP" sz="1400" dirty="0">
              <a:latin typeface="UD デジタル 教科書体 N-R" panose="02020400000000000000" pitchFamily="17" charset="-128"/>
              <a:ea typeface="UD デジタル 教科書体 N-R" panose="02020400000000000000" pitchFamily="17" charset="-128"/>
            </a:endParaRPr>
          </a:p>
          <a:p>
            <a:r>
              <a:rPr lang="ja-JP" altLang="en-US" sz="1400" dirty="0">
                <a:latin typeface="UD デジタル 教科書体 N-R" panose="02020400000000000000" pitchFamily="17" charset="-128"/>
                <a:ea typeface="UD デジタル 教科書体 N-R" panose="02020400000000000000" pitchFamily="17" charset="-128"/>
              </a:rPr>
              <a:t>  </a:t>
            </a:r>
            <a:r>
              <a:rPr kumimoji="1" lang="en-US" altLang="ja-JP" sz="1400" dirty="0">
                <a:latin typeface="UD デジタル 教科書体 N-R" panose="02020400000000000000" pitchFamily="17" charset="-128"/>
                <a:ea typeface="UD デジタル 教科書体 N-R" panose="02020400000000000000" pitchFamily="17" charset="-128"/>
              </a:rPr>
              <a:t>&lt;item&gt;</a:t>
            </a:r>
            <a:r>
              <a:rPr kumimoji="1" lang="ja-JP" altLang="en-US" sz="1400" dirty="0">
                <a:latin typeface="UD デジタル 教科書体 N-R" panose="02020400000000000000" pitchFamily="17" charset="-128"/>
                <a:ea typeface="UD デジタル 教科書体 N-R" panose="02020400000000000000" pitchFamily="17" charset="-128"/>
              </a:rPr>
              <a:t>あん団子</a:t>
            </a:r>
            <a:r>
              <a:rPr lang="en-US" altLang="ja-JP" sz="1400" dirty="0">
                <a:latin typeface="UD デジタル 教科書体 N-R" panose="02020400000000000000" pitchFamily="17" charset="-128"/>
                <a:ea typeface="UD デジタル 教科書体 N-R" panose="02020400000000000000" pitchFamily="17" charset="-128"/>
              </a:rPr>
              <a:t>&lt;/item&gt;</a:t>
            </a:r>
          </a:p>
          <a:p>
            <a:r>
              <a:rPr lang="en-US" altLang="ja-JP" sz="1400" dirty="0">
                <a:latin typeface="UD デジタル 教科書体 N-R" panose="02020400000000000000" pitchFamily="17" charset="-128"/>
                <a:ea typeface="UD デジタル 教科書体 N-R" panose="02020400000000000000" pitchFamily="17" charset="-128"/>
              </a:rPr>
              <a:t>  &lt;item&gt;</a:t>
            </a:r>
            <a:r>
              <a:rPr kumimoji="1" lang="ja-JP" altLang="en-US" sz="1400" dirty="0">
                <a:latin typeface="UD デジタル 教科書体 N-R" panose="02020400000000000000" pitchFamily="17" charset="-128"/>
                <a:ea typeface="UD デジタル 教科書体 N-R" panose="02020400000000000000" pitchFamily="17" charset="-128"/>
              </a:rPr>
              <a:t>緑色の団子</a:t>
            </a:r>
            <a:r>
              <a:rPr lang="en-US" altLang="ja-JP" sz="1400" dirty="0">
                <a:latin typeface="UD デジタル 教科書体 N-R" panose="02020400000000000000" pitchFamily="17" charset="-128"/>
                <a:ea typeface="UD デジタル 教科書体 N-R" panose="02020400000000000000" pitchFamily="17" charset="-128"/>
              </a:rPr>
              <a:t>&lt;/item&gt;</a:t>
            </a:r>
          </a:p>
          <a:p>
            <a:r>
              <a:rPr lang="en-US" altLang="ja-JP" sz="1400" dirty="0">
                <a:latin typeface="UD デジタル 教科書体 N-R" panose="02020400000000000000" pitchFamily="17" charset="-128"/>
                <a:ea typeface="UD デジタル 教科書体 N-R" panose="02020400000000000000" pitchFamily="17" charset="-128"/>
              </a:rPr>
              <a:t>  &lt;item&gt;</a:t>
            </a:r>
            <a:r>
              <a:rPr kumimoji="1" lang="ja-JP" altLang="en-US" sz="1400" dirty="0">
                <a:latin typeface="UD デジタル 教科書体 N-R" panose="02020400000000000000" pitchFamily="17" charset="-128"/>
                <a:ea typeface="UD デジタル 教科書体 N-R" panose="02020400000000000000" pitchFamily="17" charset="-128"/>
              </a:rPr>
              <a:t>桜色の団</a:t>
            </a:r>
            <a:r>
              <a:rPr kumimoji="1" lang="en-US" altLang="ja-JP" sz="1400" dirty="0">
                <a:latin typeface="UD デジタル 教科書体 N-R" panose="02020400000000000000" pitchFamily="17" charset="-128"/>
                <a:ea typeface="UD デジタル 教科書体 N-R" panose="02020400000000000000" pitchFamily="17" charset="-128"/>
              </a:rPr>
              <a:t>&lt;/item&gt;</a:t>
            </a:r>
          </a:p>
          <a:p>
            <a:r>
              <a:rPr kumimoji="1" lang="en-US" altLang="ja-JP" sz="1400" dirty="0">
                <a:latin typeface="UD デジタル 教科書体 N-R" panose="02020400000000000000" pitchFamily="17" charset="-128"/>
                <a:ea typeface="UD デジタル 教科書体 N-R" panose="02020400000000000000" pitchFamily="17" charset="-128"/>
              </a:rPr>
              <a:t>&lt;/food&gt;</a:t>
            </a:r>
          </a:p>
          <a:p>
            <a:r>
              <a:rPr kumimoji="1" lang="en-US" altLang="ja-JP" sz="1400" dirty="0">
                <a:latin typeface="UD デジタル 教科書体 N-R" panose="02020400000000000000" pitchFamily="17" charset="-128"/>
                <a:ea typeface="UD デジタル 教科書体 N-R" panose="02020400000000000000" pitchFamily="17" charset="-128"/>
              </a:rPr>
              <a:t>&lt;drink&gt;</a:t>
            </a:r>
          </a:p>
          <a:p>
            <a:r>
              <a:rPr lang="en-US" altLang="ja-JP" sz="1400" dirty="0">
                <a:latin typeface="UD デジタル 教科書体 N-R" panose="02020400000000000000" pitchFamily="17" charset="-128"/>
                <a:ea typeface="UD デジタル 教科書体 N-R" panose="02020400000000000000" pitchFamily="17" charset="-128"/>
              </a:rPr>
              <a:t>  </a:t>
            </a:r>
            <a:r>
              <a:rPr kumimoji="1" lang="en-US" altLang="ja-JP" sz="1400" dirty="0">
                <a:latin typeface="UD デジタル 教科書体 N-R" panose="02020400000000000000" pitchFamily="17" charset="-128"/>
                <a:ea typeface="UD デジタル 教科書体 N-R" panose="02020400000000000000" pitchFamily="17" charset="-128"/>
              </a:rPr>
              <a:t>&lt;item&gt;</a:t>
            </a:r>
            <a:r>
              <a:rPr kumimoji="1" lang="ja-JP" altLang="en-US" sz="1400" dirty="0">
                <a:latin typeface="UD デジタル 教科書体 N-R" panose="02020400000000000000" pitchFamily="17" charset="-128"/>
                <a:ea typeface="UD デジタル 教科書体 N-R" panose="02020400000000000000" pitchFamily="17" charset="-128"/>
              </a:rPr>
              <a:t>緑茶</a:t>
            </a:r>
            <a:r>
              <a:rPr lang="en-US" altLang="ja-JP" sz="1400" dirty="0">
                <a:latin typeface="UD デジタル 教科書体 N-R" panose="02020400000000000000" pitchFamily="17" charset="-128"/>
                <a:ea typeface="UD デジタル 教科書体 N-R" panose="02020400000000000000" pitchFamily="17" charset="-128"/>
              </a:rPr>
              <a:t>&lt;/item&gt;</a:t>
            </a:r>
          </a:p>
          <a:p>
            <a:r>
              <a:rPr lang="en-US" altLang="ja-JP" sz="1400" dirty="0">
                <a:latin typeface="UD デジタル 教科書体 N-R" panose="02020400000000000000" pitchFamily="17" charset="-128"/>
                <a:ea typeface="UD デジタル 教科書体 N-R" panose="02020400000000000000" pitchFamily="17" charset="-128"/>
              </a:rPr>
              <a:t>  &lt;item&gt;</a:t>
            </a:r>
            <a:r>
              <a:rPr kumimoji="1" lang="ja-JP" altLang="en-US" sz="1400" dirty="0">
                <a:latin typeface="UD デジタル 教科書体 N-R" panose="02020400000000000000" pitchFamily="17" charset="-128"/>
                <a:ea typeface="UD デジタル 教科書体 N-R" panose="02020400000000000000" pitchFamily="17" charset="-128"/>
              </a:rPr>
              <a:t>紅茶</a:t>
            </a:r>
            <a:r>
              <a:rPr kumimoji="1" lang="en-US" altLang="ja-JP" sz="1400" dirty="0">
                <a:latin typeface="UD デジタル 教科書体 N-R" panose="02020400000000000000" pitchFamily="17" charset="-128"/>
                <a:ea typeface="UD デジタル 教科書体 N-R" panose="02020400000000000000" pitchFamily="17" charset="-128"/>
              </a:rPr>
              <a:t>&lt;/item&gt;</a:t>
            </a:r>
          </a:p>
          <a:p>
            <a:r>
              <a:rPr lang="en-US" altLang="zh-TW" sz="1400" dirty="0">
                <a:latin typeface="UD デジタル 教科書体 N-R" panose="02020400000000000000" pitchFamily="17" charset="-128"/>
                <a:ea typeface="UD デジタル 教科書体 N-R" panose="02020400000000000000" pitchFamily="17" charset="-128"/>
              </a:rPr>
              <a:t>&lt;/food&gt;</a:t>
            </a:r>
            <a:endParaRPr kumimoji="1" lang="zh-TW" altLang="en-US" sz="1400" dirty="0">
              <a:latin typeface="UD デジタル 教科書体 N-R" panose="02020400000000000000" pitchFamily="17" charset="-128"/>
              <a:ea typeface="UD デジタル 教科書体 N-R" panose="02020400000000000000" pitchFamily="17" charset="-128"/>
            </a:endParaRPr>
          </a:p>
        </p:txBody>
      </p:sp>
      <p:sp>
        <p:nvSpPr>
          <p:cNvPr id="6" name="四角形: 角を丸くする 5">
            <a:extLst>
              <a:ext uri="{FF2B5EF4-FFF2-40B4-BE49-F238E27FC236}">
                <a16:creationId xmlns:a16="http://schemas.microsoft.com/office/drawing/2014/main" id="{1DB8B3CF-8EC6-8386-2C1F-B3F0D6D1FD7C}"/>
              </a:ext>
            </a:extLst>
          </p:cNvPr>
          <p:cNvSpPr/>
          <p:nvPr/>
        </p:nvSpPr>
        <p:spPr>
          <a:xfrm>
            <a:off x="395536" y="6072718"/>
            <a:ext cx="1368152" cy="43204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TXT</a:t>
            </a:r>
            <a:endParaRPr kumimoji="1" lang="ja-JP" altLang="en-US" dirty="0"/>
          </a:p>
        </p:txBody>
      </p:sp>
      <p:sp>
        <p:nvSpPr>
          <p:cNvPr id="10" name="四角形: 角を丸くする 9">
            <a:extLst>
              <a:ext uri="{FF2B5EF4-FFF2-40B4-BE49-F238E27FC236}">
                <a16:creationId xmlns:a16="http://schemas.microsoft.com/office/drawing/2014/main" id="{6A77A844-3701-2949-8C50-1C9C9C2A0714}"/>
              </a:ext>
            </a:extLst>
          </p:cNvPr>
          <p:cNvSpPr/>
          <p:nvPr/>
        </p:nvSpPr>
        <p:spPr>
          <a:xfrm>
            <a:off x="3445995" y="6093296"/>
            <a:ext cx="1368152" cy="43204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CSV</a:t>
            </a:r>
            <a:endParaRPr kumimoji="1" lang="ja-JP" altLang="en-US" dirty="0"/>
          </a:p>
        </p:txBody>
      </p:sp>
      <p:sp>
        <p:nvSpPr>
          <p:cNvPr id="11" name="四角形: 角を丸くする 10">
            <a:extLst>
              <a:ext uri="{FF2B5EF4-FFF2-40B4-BE49-F238E27FC236}">
                <a16:creationId xmlns:a16="http://schemas.microsoft.com/office/drawing/2014/main" id="{89FCD999-32F4-3539-A339-A29834A7EF2B}"/>
              </a:ext>
            </a:extLst>
          </p:cNvPr>
          <p:cNvSpPr/>
          <p:nvPr/>
        </p:nvSpPr>
        <p:spPr>
          <a:xfrm>
            <a:off x="6809415" y="6088712"/>
            <a:ext cx="1368152" cy="43204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XML</a:t>
            </a:r>
            <a:endParaRPr kumimoji="1" lang="ja-JP" altLang="en-US" dirty="0"/>
          </a:p>
        </p:txBody>
      </p:sp>
    </p:spTree>
    <p:extLst>
      <p:ext uri="{BB962C8B-B14F-4D97-AF65-F5344CB8AC3E}">
        <p14:creationId xmlns:p14="http://schemas.microsoft.com/office/powerpoint/2010/main" val="2270015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データの蓄積・管理・提供する方法</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1800" dirty="0"/>
              <a:t>主要なバイナリファイル</a:t>
            </a:r>
            <a:endParaRPr lang="en-US" altLang="ja-JP" sz="1800" dirty="0"/>
          </a:p>
          <a:p>
            <a:pPr marL="358775" lvl="1" indent="0">
              <a:buNone/>
            </a:pPr>
            <a:r>
              <a:rPr lang="ja-JP" altLang="en-US" sz="1600" dirty="0"/>
              <a:t>テキスト形式以外のファイルは全てバイナリファイルです。</a:t>
            </a:r>
            <a:endParaRPr lang="en-US" altLang="ja-JP" sz="1600" dirty="0"/>
          </a:p>
          <a:p>
            <a:pPr lvl="1"/>
            <a:r>
              <a:rPr lang="en-US" altLang="ja-JP" sz="2000" dirty="0"/>
              <a:t>PDF</a:t>
            </a:r>
            <a:r>
              <a:rPr lang="ja-JP" altLang="en-US" sz="2000" dirty="0"/>
              <a:t>形式</a:t>
            </a:r>
            <a:endParaRPr lang="en-US" altLang="ja-JP" sz="2000" dirty="0"/>
          </a:p>
          <a:p>
            <a:pPr lvl="2"/>
            <a:r>
              <a:rPr lang="en-US" altLang="ja-JP" sz="1200" dirty="0"/>
              <a:t>PDF(Portable Document Format)</a:t>
            </a:r>
            <a:r>
              <a:rPr lang="ja-JP" altLang="en-US" sz="1200" dirty="0"/>
              <a:t>はアドビシステムズが開発した文章を扱うためのフォーマットの一つ。</a:t>
            </a:r>
            <a:endParaRPr lang="en-US" altLang="ja-JP" sz="1200" dirty="0"/>
          </a:p>
          <a:p>
            <a:pPr lvl="2"/>
            <a:r>
              <a:rPr lang="ja-JP" altLang="en-US" sz="1200" dirty="0"/>
              <a:t>画像や図形、フォントの埋め込みも可能。文字列を画像ではなく文字列として保持することも可能。</a:t>
            </a:r>
            <a:endParaRPr lang="en-US" altLang="ja-JP" sz="1200" dirty="0"/>
          </a:p>
          <a:p>
            <a:pPr lvl="2"/>
            <a:r>
              <a:rPr lang="en-US" altLang="ja-JP" sz="1200" dirty="0"/>
              <a:t>Portable</a:t>
            </a:r>
            <a:r>
              <a:rPr lang="ja-JP" altLang="en-US" sz="1200" dirty="0"/>
              <a:t>とある通り、</a:t>
            </a:r>
            <a:r>
              <a:rPr lang="en-US" altLang="ja-JP" sz="1200" dirty="0"/>
              <a:t>PDF</a:t>
            </a:r>
            <a:r>
              <a:rPr lang="ja-JP" altLang="en-US" sz="1200" dirty="0"/>
              <a:t>リーダーソフトが入っていればファイルを開くことができる。</a:t>
            </a:r>
            <a:endParaRPr lang="en-US" altLang="ja-JP" sz="1200" dirty="0"/>
          </a:p>
          <a:p>
            <a:pPr lvl="1"/>
            <a:r>
              <a:rPr lang="en-US" altLang="ja-JP" sz="2000" dirty="0"/>
              <a:t>Excel</a:t>
            </a:r>
            <a:r>
              <a:rPr lang="ja-JP" altLang="en-US" sz="2000" dirty="0"/>
              <a:t>形式</a:t>
            </a:r>
            <a:endParaRPr lang="en-US" altLang="ja-JP" sz="2000" dirty="0"/>
          </a:p>
          <a:p>
            <a:pPr lvl="2"/>
            <a:r>
              <a:rPr lang="en-US" altLang="ja-JP" sz="1200" dirty="0"/>
              <a:t>Microsoft</a:t>
            </a:r>
            <a:r>
              <a:rPr lang="ja-JP" altLang="en-US" sz="1200" dirty="0"/>
              <a:t>社の</a:t>
            </a:r>
            <a:r>
              <a:rPr lang="en-US" altLang="ja-JP" sz="1200" dirty="0"/>
              <a:t>Microsoft Excel</a:t>
            </a:r>
            <a:r>
              <a:rPr lang="ja-JP" altLang="en-US" sz="1200" dirty="0"/>
              <a:t>のファイル形式、拡張子は</a:t>
            </a:r>
            <a:r>
              <a:rPr lang="en-US" altLang="ja-JP" sz="1200" dirty="0"/>
              <a:t>xlsx</a:t>
            </a:r>
            <a:r>
              <a:rPr lang="ja-JP" altLang="en-US" sz="1200" dirty="0"/>
              <a:t>。</a:t>
            </a:r>
            <a:endParaRPr lang="en-US" altLang="ja-JP" sz="1200" dirty="0"/>
          </a:p>
          <a:p>
            <a:pPr lvl="2"/>
            <a:r>
              <a:rPr lang="en-US" altLang="ja-JP" sz="1200" dirty="0"/>
              <a:t>CSV</a:t>
            </a:r>
            <a:r>
              <a:rPr lang="ja-JP" altLang="en-US" sz="1200" dirty="0"/>
              <a:t>形式では複数の表データを保持するのは難しいが、</a:t>
            </a:r>
            <a:r>
              <a:rPr lang="en-US" altLang="ja-JP" sz="1200" dirty="0"/>
              <a:t>Excel</a:t>
            </a:r>
            <a:r>
              <a:rPr lang="ja-JP" altLang="en-US" sz="1200" dirty="0"/>
              <a:t>なら単一ファイルで管理可能。</a:t>
            </a:r>
            <a:endParaRPr lang="en-US" altLang="ja-JP" sz="1200" dirty="0"/>
          </a:p>
          <a:p>
            <a:pPr lvl="1"/>
            <a:r>
              <a:rPr lang="en-US" altLang="ja-JP" sz="2000" dirty="0"/>
              <a:t>Word</a:t>
            </a:r>
            <a:r>
              <a:rPr lang="ja-JP" altLang="en-US" sz="2000" dirty="0"/>
              <a:t>形式</a:t>
            </a:r>
            <a:endParaRPr lang="en-US" altLang="ja-JP" sz="2000" dirty="0"/>
          </a:p>
          <a:p>
            <a:pPr lvl="2"/>
            <a:r>
              <a:rPr lang="en-US" altLang="ja-JP" sz="1200" dirty="0"/>
              <a:t>Microsoft</a:t>
            </a:r>
            <a:r>
              <a:rPr lang="ja-JP" altLang="en-US" sz="1200" dirty="0"/>
              <a:t>社の</a:t>
            </a:r>
            <a:r>
              <a:rPr lang="en-US" altLang="ja-JP" sz="1200" dirty="0"/>
              <a:t>Microsoft Word</a:t>
            </a:r>
            <a:r>
              <a:rPr lang="ja-JP" altLang="en-US" sz="1200" dirty="0"/>
              <a:t>のファイル形式、拡張子は</a:t>
            </a:r>
            <a:r>
              <a:rPr lang="en-US" altLang="ja-JP" sz="1200" dirty="0"/>
              <a:t>docx</a:t>
            </a:r>
            <a:r>
              <a:rPr lang="ja-JP" altLang="en-US" sz="1200" dirty="0"/>
              <a:t>。</a:t>
            </a:r>
            <a:endParaRPr lang="en-US" altLang="ja-JP" sz="1200" dirty="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16</a:t>
            </a:fld>
            <a:endParaRPr lang="ja-JP" altLang="en-US" dirty="0"/>
          </a:p>
        </p:txBody>
      </p:sp>
      <p:pic>
        <p:nvPicPr>
          <p:cNvPr id="3" name="図 2" descr="グラフィカル ユーザー インターフェイス, アプリケーション&#10;&#10;自動的に生成された説明">
            <a:extLst>
              <a:ext uri="{FF2B5EF4-FFF2-40B4-BE49-F238E27FC236}">
                <a16:creationId xmlns:a16="http://schemas.microsoft.com/office/drawing/2014/main" id="{48E692C4-1CC5-D38F-7ED2-482CF043AA1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4048" y="5445224"/>
            <a:ext cx="3636404" cy="9960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723502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国や地方公共団体が提供するオープンデータ</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1800"/>
              <a:t>国や地方公共団体が提供するオープンデータ</a:t>
            </a:r>
            <a:endParaRPr lang="en-US" altLang="ja-JP" sz="1800"/>
          </a:p>
          <a:p>
            <a:pPr marL="358775" lvl="1" indent="0">
              <a:buNone/>
            </a:pPr>
            <a:r>
              <a:rPr lang="ja-JP" altLang="en-US" sz="1600"/>
              <a:t>前述の通り「標準データセット」として地方公共団体はオープンデータを公開しています。以下に一例を列挙しますが、自身でもお住まいの地域や出身地のオープンデータを探してみて下さい。</a:t>
            </a:r>
          </a:p>
          <a:p>
            <a:pPr lvl="1"/>
            <a:r>
              <a:rPr lang="ja-JP" altLang="en-US" sz="2000">
                <a:hlinkClick r:id="rId2"/>
              </a:rPr>
              <a:t>川越市 </a:t>
            </a:r>
            <a:r>
              <a:rPr lang="en-US" altLang="ja-JP" sz="2000">
                <a:hlinkClick r:id="rId2"/>
              </a:rPr>
              <a:t>– Open Data Saitama</a:t>
            </a:r>
            <a:endParaRPr lang="en-US" altLang="ja-JP" sz="2000"/>
          </a:p>
          <a:p>
            <a:pPr lvl="1"/>
            <a:r>
              <a:rPr lang="ja-JP" altLang="en-US" sz="2000">
                <a:hlinkClick r:id="rId3"/>
              </a:rPr>
              <a:t>和歌山市オープンデータ</a:t>
            </a:r>
            <a:endParaRPr lang="ja-JP" altLang="en-US" sz="2000"/>
          </a:p>
          <a:p>
            <a:pPr lvl="1"/>
            <a:r>
              <a:rPr lang="ja-JP" altLang="en-US" sz="2000">
                <a:hlinkClick r:id="rId4"/>
              </a:rPr>
              <a:t>和歌山県</a:t>
            </a:r>
            <a:r>
              <a:rPr lang="en-US" altLang="ja-JP" sz="2000">
                <a:hlinkClick r:id="rId4"/>
              </a:rPr>
              <a:t>|</a:t>
            </a:r>
            <a:r>
              <a:rPr lang="ja-JP" altLang="en-US" sz="2000">
                <a:hlinkClick r:id="rId4"/>
              </a:rPr>
              <a:t>オープンデータ提供</a:t>
            </a:r>
            <a:endParaRPr lang="en-US" altLang="ja-JP" sz="12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17</a:t>
            </a:fld>
            <a:endParaRPr lang="ja-JP" altLang="en-US" dirty="0"/>
          </a:p>
        </p:txBody>
      </p:sp>
      <p:pic>
        <p:nvPicPr>
          <p:cNvPr id="1026" name="Picture 2">
            <a:extLst>
              <a:ext uri="{FF2B5EF4-FFF2-40B4-BE49-F238E27FC236}">
                <a16:creationId xmlns:a16="http://schemas.microsoft.com/office/drawing/2014/main" id="{53A50772-8A37-40C5-A80E-B17E351F554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14474" y="2117764"/>
            <a:ext cx="4129525" cy="4032448"/>
          </a:xfrm>
          <a:prstGeom prst="rect">
            <a:avLst/>
          </a:prstGeom>
          <a:noFill/>
          <a:extLst>
            <a:ext uri="{909E8E84-426E-40DD-AFC4-6F175D3DCCD1}">
              <a14:hiddenFill xmlns:a14="http://schemas.microsoft.com/office/drawing/2010/main">
                <a:solidFill>
                  <a:srgbClr val="FFFFFF"/>
                </a:solidFill>
              </a14:hiddenFill>
            </a:ext>
          </a:extLst>
        </p:spPr>
      </p:pic>
      <p:sp>
        <p:nvSpPr>
          <p:cNvPr id="2" name="正方形/長方形 1">
            <a:extLst>
              <a:ext uri="{FF2B5EF4-FFF2-40B4-BE49-F238E27FC236}">
                <a16:creationId xmlns:a16="http://schemas.microsoft.com/office/drawing/2014/main" id="{844BC1CB-6FE0-464B-8CC3-B5994DF12F89}"/>
              </a:ext>
            </a:extLst>
          </p:cNvPr>
          <p:cNvSpPr/>
          <p:nvPr/>
        </p:nvSpPr>
        <p:spPr>
          <a:xfrm>
            <a:off x="4813367" y="6237312"/>
            <a:ext cx="3924472" cy="338554"/>
          </a:xfrm>
          <a:prstGeom prst="rect">
            <a:avLst/>
          </a:prstGeom>
        </p:spPr>
        <p:txBody>
          <a:bodyPr wrap="none">
            <a:spAutoFit/>
          </a:bodyPr>
          <a:lstStyle/>
          <a:p>
            <a:r>
              <a:rPr lang="en-US" altLang="ja-JP" sz="1600">
                <a:latin typeface="MonacakomiRegular" panose="020B0509020204020204" pitchFamily="49" charset="-128"/>
                <a:ea typeface="MonacakomiRegular" panose="020B0509020204020204" pitchFamily="49" charset="-128"/>
                <a:hlinkClick r:id="rId4"/>
              </a:rPr>
              <a:t>https://wakayama-pref-org.github.io/</a:t>
            </a:r>
            <a:endParaRPr lang="ja-JP" altLang="en-US" sz="1600">
              <a:latin typeface="MonacakomiRegular" panose="020B0509020204020204" pitchFamily="49" charset="-128"/>
              <a:ea typeface="MonacakomiRegular" panose="020B0509020204020204" pitchFamily="49" charset="-128"/>
            </a:endParaRPr>
          </a:p>
        </p:txBody>
      </p:sp>
    </p:spTree>
    <p:extLst>
      <p:ext uri="{BB962C8B-B14F-4D97-AF65-F5344CB8AC3E}">
        <p14:creationId xmlns:p14="http://schemas.microsoft.com/office/powerpoint/2010/main" val="33350688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～統計</a:t>
            </a:r>
            <a:r>
              <a:rPr lang="en-US" altLang="ja-JP"/>
              <a:t>GIS</a:t>
            </a:r>
            <a:r>
              <a:rPr lang="ja-JP" altLang="en-US"/>
              <a:t>で</a:t>
            </a:r>
            <a:r>
              <a:rPr lang="en-US" altLang="ja-JP"/>
              <a:t>AED</a:t>
            </a:r>
            <a:r>
              <a:rPr lang="ja-JP" altLang="en-US"/>
              <a:t>設置地域の人口密度を分析</a:t>
            </a:r>
          </a:p>
        </p:txBody>
      </p:sp>
      <p:sp>
        <p:nvSpPr>
          <p:cNvPr id="4" name="スライド番号プレースホルダー 3"/>
          <p:cNvSpPr>
            <a:spLocks noGrp="1"/>
          </p:cNvSpPr>
          <p:nvPr>
            <p:ph type="sldNum" sz="quarter" idx="16"/>
          </p:nvPr>
        </p:nvSpPr>
        <p:spPr/>
        <p:txBody>
          <a:bodyPr/>
          <a:lstStyle/>
          <a:p>
            <a:fld id="{9E0D9298-421E-4926-815D-31B4285E3528}" type="slidenum">
              <a:rPr kumimoji="1" lang="ja-JP" altLang="en-US" smtClean="0"/>
              <a:pPr/>
              <a:t>18</a:t>
            </a:fld>
            <a:endParaRPr kumimoji="1" lang="ja-JP" altLang="en-US" dirty="0"/>
          </a:p>
        </p:txBody>
      </p:sp>
      <p:sp>
        <p:nvSpPr>
          <p:cNvPr id="3" name="コンテンツ プレースホルダー 2">
            <a:extLst>
              <a:ext uri="{FF2B5EF4-FFF2-40B4-BE49-F238E27FC236}">
                <a16:creationId xmlns:a16="http://schemas.microsoft.com/office/drawing/2014/main" id="{8178EFB2-0407-484D-9152-0706C0DB8EB8}"/>
              </a:ext>
            </a:extLst>
          </p:cNvPr>
          <p:cNvSpPr>
            <a:spLocks noGrp="1"/>
          </p:cNvSpPr>
          <p:nvPr>
            <p:ph sz="quarter" idx="17"/>
          </p:nvPr>
        </p:nvSpPr>
        <p:spPr/>
        <p:txBody>
          <a:bodyPr/>
          <a:lstStyle/>
          <a:p>
            <a:r>
              <a:rPr lang="en-US" altLang="ja-JP"/>
              <a:t>GIS</a:t>
            </a:r>
            <a:r>
              <a:rPr lang="ja-JP" altLang="en-US"/>
              <a:t>を用いたデータの可視化と問題発見</a:t>
            </a:r>
          </a:p>
        </p:txBody>
      </p:sp>
      <p:pic>
        <p:nvPicPr>
          <p:cNvPr id="5" name="Picture 2">
            <a:extLst>
              <a:ext uri="{FF2B5EF4-FFF2-40B4-BE49-F238E27FC236}">
                <a16:creationId xmlns:a16="http://schemas.microsoft.com/office/drawing/2014/main" id="{63B259A4-21F4-1949-882A-0CDBAF822F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00700" y="4605681"/>
            <a:ext cx="3275856" cy="1765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75957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1800"/>
              <a:t>実習を行う場合</a:t>
            </a:r>
            <a:endParaRPr lang="en-US" altLang="ja-JP" sz="1800"/>
          </a:p>
          <a:p>
            <a:pPr marL="358775" lvl="1" indent="0">
              <a:buNone/>
            </a:pPr>
            <a:r>
              <a:rPr lang="en-US" altLang="ja-JP" sz="1600"/>
              <a:t>GIS</a:t>
            </a:r>
            <a:r>
              <a:rPr lang="ja-JP" altLang="en-US" sz="1600"/>
              <a:t>のシステムとして「</a:t>
            </a:r>
            <a:r>
              <a:rPr lang="en-US" altLang="ja-JP" sz="1600"/>
              <a:t>e-Stat </a:t>
            </a:r>
            <a:r>
              <a:rPr lang="ja-JP" altLang="en-US" sz="1600"/>
              <a:t>政府統計の総合窓口」にある、「統計</a:t>
            </a:r>
            <a:r>
              <a:rPr lang="en-US" altLang="ja-JP" sz="1600"/>
              <a:t>GIS(jSTAT MAP)</a:t>
            </a:r>
            <a:r>
              <a:rPr lang="ja-JP" altLang="en-US" sz="1600"/>
              <a:t>」を使います。</a:t>
            </a:r>
            <a:endParaRPr lang="en-US" altLang="ja-JP" sz="1600"/>
          </a:p>
          <a:p>
            <a:pPr marL="358775" lvl="1" indent="0">
              <a:buNone/>
            </a:pPr>
            <a:r>
              <a:rPr lang="ja-JP" altLang="en-US" sz="1600"/>
              <a:t>利用料は無料ですが一部の機能はユーザー登録が必要となります。今回は</a:t>
            </a:r>
            <a:r>
              <a:rPr lang="en-US" altLang="ja-JP" sz="1600"/>
              <a:t>CSV</a:t>
            </a:r>
            <a:r>
              <a:rPr lang="ja-JP" altLang="en-US" sz="1600"/>
              <a:t>ファイルをアップロードして分析する機能を利用するため、ユーザー登録が必要となります。</a:t>
            </a:r>
            <a:endParaRPr lang="en-US" altLang="ja-JP" sz="1800"/>
          </a:p>
          <a:p>
            <a:endParaRPr lang="en-US" altLang="ja-JP" sz="1800"/>
          </a:p>
          <a:p>
            <a:r>
              <a:rPr lang="ja-JP" altLang="en-US" sz="1800"/>
              <a:t>実習は行わず動画で解説する場合</a:t>
            </a:r>
            <a:endParaRPr lang="en-US" altLang="ja-JP" sz="1800"/>
          </a:p>
          <a:p>
            <a:pPr marL="358775" lvl="1" indent="0">
              <a:buNone/>
            </a:pPr>
            <a:r>
              <a:rPr lang="ja-JP" altLang="en-US" sz="1600"/>
              <a:t>「統計</a:t>
            </a:r>
            <a:r>
              <a:rPr lang="en-US" altLang="ja-JP" sz="1600"/>
              <a:t>GIS(jSTAT MAP)</a:t>
            </a:r>
            <a:r>
              <a:rPr lang="ja-JP" altLang="en-US" sz="1600"/>
              <a:t>」を使用した分析の動画は以下より参照できます。</a:t>
            </a:r>
            <a:endParaRPr lang="en-US" altLang="ja-JP" sz="1600"/>
          </a:p>
          <a:p>
            <a:pPr marL="358775" lvl="1" indent="0">
              <a:buNone/>
            </a:pPr>
            <a:endParaRPr lang="en-US" altLang="ja-JP" sz="1600"/>
          </a:p>
          <a:p>
            <a:pPr marL="358775" lvl="1" indent="0">
              <a:buNone/>
            </a:pPr>
            <a:endParaRPr lang="en-US" altLang="ja-JP" sz="1600"/>
          </a:p>
          <a:p>
            <a:pPr marL="358775" lvl="1" indent="0">
              <a:buNone/>
            </a:pPr>
            <a:endParaRPr lang="en-US" altLang="ja-JP" sz="12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19</a:t>
            </a:fld>
            <a:endParaRPr lang="ja-JP" altLang="en-US" dirty="0"/>
          </a:p>
        </p:txBody>
      </p:sp>
      <p:sp>
        <p:nvSpPr>
          <p:cNvPr id="10" name="テキスト ボックス 9">
            <a:extLst>
              <a:ext uri="{FF2B5EF4-FFF2-40B4-BE49-F238E27FC236}">
                <a16:creationId xmlns:a16="http://schemas.microsoft.com/office/drawing/2014/main" id="{73049D0C-158B-5955-D8C1-EE98925298D4}"/>
              </a:ext>
            </a:extLst>
          </p:cNvPr>
          <p:cNvSpPr txBox="1"/>
          <p:nvPr/>
        </p:nvSpPr>
        <p:spPr>
          <a:xfrm>
            <a:off x="2735796" y="6093296"/>
            <a:ext cx="3672408" cy="369332"/>
          </a:xfrm>
          <a:prstGeom prst="rect">
            <a:avLst/>
          </a:prstGeom>
          <a:noFill/>
        </p:spPr>
        <p:txBody>
          <a:bodyPr wrap="square">
            <a:spAutoFit/>
          </a:bodyPr>
          <a:lstStyle/>
          <a:p>
            <a:r>
              <a:rPr lang="ja-JP" altLang="en-US" dirty="0">
                <a:latin typeface="UD デジタル 教科書体 N-R" panose="02020400000000000000" pitchFamily="17" charset="-128"/>
                <a:ea typeface="UD デジタル 教科書体 N-R" panose="02020400000000000000" pitchFamily="17" charset="-128"/>
                <a:hlinkClick r:id="rId2"/>
              </a:rPr>
              <a:t>https://youtu.be/jjBV176JQZY</a:t>
            </a:r>
            <a:endParaRPr lang="ja-JP" altLang="en-US" dirty="0">
              <a:latin typeface="UD デジタル 教科書体 N-R" panose="02020400000000000000" pitchFamily="17" charset="-128"/>
              <a:ea typeface="UD デジタル 教科書体 N-R" panose="02020400000000000000" pitchFamily="17" charset="-128"/>
            </a:endParaRPr>
          </a:p>
        </p:txBody>
      </p:sp>
      <p:pic>
        <p:nvPicPr>
          <p:cNvPr id="1026" name="Picture 2">
            <a:extLst>
              <a:ext uri="{FF2B5EF4-FFF2-40B4-BE49-F238E27FC236}">
                <a16:creationId xmlns:a16="http://schemas.microsoft.com/office/drawing/2014/main" id="{5C91AF6A-4BBA-225A-2FBB-D3B1A5DE12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6059" y="4681324"/>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8259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情報システムとサービス</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92696"/>
            <a:ext cx="8658480" cy="5616624"/>
          </a:xfrm>
        </p:spPr>
        <p:txBody>
          <a:bodyPr/>
          <a:lstStyle/>
          <a:p>
            <a:r>
              <a:rPr lang="ja-JP" altLang="en-US"/>
              <a:t>情報システムとサービス</a:t>
            </a:r>
            <a:endParaRPr lang="en-US" altLang="ja-JP"/>
          </a:p>
          <a:p>
            <a:pPr lvl="1"/>
            <a:r>
              <a:rPr lang="ja-JP" altLang="en-US" sz="1600"/>
              <a:t>情報システムが提供するサービス</a:t>
            </a:r>
          </a:p>
          <a:p>
            <a:pPr lvl="1"/>
            <a:r>
              <a:rPr lang="ja-JP" altLang="en-US" sz="1600"/>
              <a:t>オープンデータの重要性とその活用</a:t>
            </a:r>
          </a:p>
          <a:p>
            <a:pPr lvl="1"/>
            <a:r>
              <a:rPr lang="ja-JP" altLang="en-US" sz="1600"/>
              <a:t>二次利用が可能なライセンスについて</a:t>
            </a:r>
            <a:endParaRPr lang="en-US" altLang="ja-JP" sz="1600"/>
          </a:p>
          <a:p>
            <a:pPr lvl="1"/>
            <a:r>
              <a:rPr lang="ja-JP" altLang="en-US" sz="1600"/>
              <a:t>データの蓄積・管理・提供する方法</a:t>
            </a:r>
          </a:p>
          <a:p>
            <a:pPr lvl="1"/>
            <a:r>
              <a:rPr lang="ja-JP" altLang="en-US" sz="1600"/>
              <a:t>国や地方公共団体が提供するオープンデータ</a:t>
            </a:r>
            <a:endParaRPr lang="en-US" altLang="ja-JP" sz="1600"/>
          </a:p>
          <a:p>
            <a:pPr lvl="1"/>
            <a:r>
              <a:rPr lang="en-US" altLang="ja-JP" sz="1600"/>
              <a:t>GIS</a:t>
            </a:r>
            <a:r>
              <a:rPr lang="ja-JP" altLang="en-US" sz="1600"/>
              <a:t>を用いたデータの可視化と問題発見</a:t>
            </a:r>
            <a:endParaRPr lang="en-US" altLang="ja-JP" sz="16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2</a:t>
            </a:fld>
            <a:endParaRPr lang="ja-JP" altLang="en-US" dirty="0"/>
          </a:p>
        </p:txBody>
      </p:sp>
    </p:spTree>
    <p:extLst>
      <p:ext uri="{BB962C8B-B14F-4D97-AF65-F5344CB8AC3E}">
        <p14:creationId xmlns:p14="http://schemas.microsoft.com/office/powerpoint/2010/main" val="36369181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en-US" altLang="ja-JP" sz="1800"/>
              <a:t>GIS</a:t>
            </a:r>
            <a:r>
              <a:rPr lang="ja-JP" altLang="en-US" sz="1800"/>
              <a:t>とは</a:t>
            </a:r>
            <a:endParaRPr lang="en-US" altLang="ja-JP" sz="1800"/>
          </a:p>
          <a:p>
            <a:pPr marL="358775" lvl="1" indent="0">
              <a:buNone/>
            </a:pPr>
            <a:r>
              <a:rPr lang="ja-JP" altLang="en-US" sz="1600"/>
              <a:t>　</a:t>
            </a:r>
            <a:r>
              <a:rPr lang="en-US" altLang="ja-JP" sz="1600"/>
              <a:t>GIS</a:t>
            </a:r>
            <a:r>
              <a:rPr lang="ja-JP" altLang="en-US" sz="1600"/>
              <a:t>（</a:t>
            </a:r>
            <a:r>
              <a:rPr lang="en-US" altLang="ja-JP" sz="1600"/>
              <a:t>Geographic Information System</a:t>
            </a:r>
            <a:r>
              <a:rPr lang="ja-JP" altLang="en-US" sz="1600"/>
              <a:t>）は地理情報システムのことです。地図上にデータを展開して分析などを行える統合的なシステムです。</a:t>
            </a:r>
            <a:endParaRPr lang="en-US" altLang="ja-JP" sz="1600"/>
          </a:p>
          <a:p>
            <a:r>
              <a:rPr lang="ja-JP" altLang="en-US" sz="1800"/>
              <a:t>地図アプリとはなにが違うのか？</a:t>
            </a:r>
            <a:endParaRPr lang="en-US" altLang="ja-JP" sz="1800"/>
          </a:p>
          <a:p>
            <a:pPr marL="358775" lvl="1" indent="0">
              <a:buNone/>
            </a:pPr>
            <a:r>
              <a:rPr lang="ja-JP" altLang="en-US" sz="1600"/>
              <a:t>　地図アプリは主に、路線検索や移動経路の確認・ナビ機能など「移動に関する問題」を解決するための手段として使います。「効率的に移動したい！」という問題はすでに発見されています。また、地図アプリ側に駅間のネットワーク情報などが登録されている前提で利用します。</a:t>
            </a:r>
          </a:p>
          <a:p>
            <a:pPr marL="358775" lvl="1" indent="0">
              <a:buNone/>
            </a:pPr>
            <a:r>
              <a:rPr lang="ja-JP" altLang="en-US" sz="1600"/>
              <a:t>　</a:t>
            </a:r>
            <a:r>
              <a:rPr lang="en-US" altLang="ja-JP" sz="1600"/>
              <a:t>GIS</a:t>
            </a:r>
            <a:r>
              <a:rPr lang="ja-JP" altLang="en-US" sz="1600"/>
              <a:t>は地理的な問題の発見と解決を行える汎用的な情報システムとなります。地図データの表示機能や緯度経度情報を視覚的に表示する機能は備わっていますが、汎用ツールなので問題の仮説は自分で立てる必要がありますし、分析用のデータも自分で探してくる必要があります。</a:t>
            </a:r>
            <a:endParaRPr lang="en-US" altLang="ja-JP" sz="1600"/>
          </a:p>
          <a:p>
            <a:r>
              <a:rPr lang="en-US" altLang="ja-JP" sz="1800"/>
              <a:t>GIS</a:t>
            </a:r>
            <a:r>
              <a:rPr lang="ja-JP" altLang="en-US" sz="1800"/>
              <a:t>の入手方法</a:t>
            </a:r>
            <a:endParaRPr lang="en-US" altLang="ja-JP" sz="1800"/>
          </a:p>
          <a:p>
            <a:pPr marL="358775" lvl="1" indent="0">
              <a:buNone/>
            </a:pPr>
            <a:r>
              <a:rPr lang="ja-JP" altLang="en-US" sz="1600"/>
              <a:t>　</a:t>
            </a:r>
            <a:r>
              <a:rPr lang="en-US" altLang="ja-JP" sz="1600"/>
              <a:t>GIS</a:t>
            </a:r>
            <a:r>
              <a:rPr lang="ja-JP" altLang="en-US" sz="1600"/>
              <a:t>のソフトウェアは無料で使えるものからブラウザで動作するもの、商用製品まで多数存在します。今回は「</a:t>
            </a:r>
            <a:r>
              <a:rPr lang="en-US" altLang="ja-JP" sz="1600"/>
              <a:t>e-Stat </a:t>
            </a:r>
            <a:r>
              <a:rPr lang="ja-JP" altLang="en-US" sz="1600"/>
              <a:t>政府統計の総合窓口」にある、「統計</a:t>
            </a:r>
            <a:r>
              <a:rPr lang="en-US" altLang="ja-JP" sz="1600"/>
              <a:t>GIS(jSTAT MAP)</a:t>
            </a:r>
            <a:r>
              <a:rPr lang="ja-JP" altLang="en-US" sz="1600"/>
              <a:t>」を使います。</a:t>
            </a:r>
            <a:endParaRPr lang="en-US" altLang="ja-JP" sz="12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20</a:t>
            </a:fld>
            <a:endParaRPr lang="ja-JP" altLang="en-US" dirty="0"/>
          </a:p>
        </p:txBody>
      </p:sp>
    </p:spTree>
    <p:extLst>
      <p:ext uri="{BB962C8B-B14F-4D97-AF65-F5344CB8AC3E}">
        <p14:creationId xmlns:p14="http://schemas.microsoft.com/office/powerpoint/2010/main" val="6467231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1800"/>
              <a:t>統計</a:t>
            </a:r>
            <a:r>
              <a:rPr lang="en-US" altLang="ja-JP" sz="1800"/>
              <a:t>GIS</a:t>
            </a:r>
            <a:r>
              <a:rPr lang="ja-JP" altLang="en-US" sz="1800"/>
              <a:t>を使った実習の流れ</a:t>
            </a:r>
            <a:endParaRPr lang="en-US" altLang="ja-JP" sz="1800"/>
          </a:p>
          <a:p>
            <a:pPr marL="358775" lvl="1" indent="0">
              <a:buNone/>
            </a:pPr>
            <a:r>
              <a:rPr lang="ja-JP" altLang="en-US" sz="1600"/>
              <a:t>「</a:t>
            </a:r>
            <a:r>
              <a:rPr lang="en-US" altLang="ja-JP" sz="1600"/>
              <a:t>e-Stat </a:t>
            </a:r>
            <a:r>
              <a:rPr lang="ja-JP" altLang="en-US" sz="1600"/>
              <a:t>政府統計の総合窓口」の「統計</a:t>
            </a:r>
            <a:r>
              <a:rPr lang="en-US" altLang="ja-JP" sz="1600"/>
              <a:t>GIS</a:t>
            </a:r>
            <a:r>
              <a:rPr lang="ja-JP" altLang="en-US" sz="1600"/>
              <a:t>」を使って人口密度と</a:t>
            </a:r>
            <a:r>
              <a:rPr lang="en-US" altLang="ja-JP" sz="1600"/>
              <a:t>AED</a:t>
            </a:r>
            <a:r>
              <a:rPr lang="ja-JP" altLang="en-US" sz="1600"/>
              <a:t>設置場所を地図上に表示します。例として、川越市のデータを利用します。</a:t>
            </a:r>
          </a:p>
          <a:p>
            <a:pPr marL="358775" lvl="1" indent="0">
              <a:buNone/>
            </a:pPr>
            <a:r>
              <a:rPr lang="ja-JP" altLang="en-US" sz="1600"/>
              <a:t>人口密度は国勢調査のデータなので統計</a:t>
            </a:r>
            <a:r>
              <a:rPr lang="en-US" altLang="ja-JP" sz="1600"/>
              <a:t>GIS</a:t>
            </a:r>
            <a:r>
              <a:rPr lang="ja-JP" altLang="en-US" sz="1600"/>
              <a:t>から参照できますが、</a:t>
            </a:r>
            <a:r>
              <a:rPr lang="en-US" altLang="ja-JP" sz="1600"/>
              <a:t>AED</a:t>
            </a:r>
            <a:r>
              <a:rPr lang="ja-JP" altLang="en-US" sz="1600"/>
              <a:t>の設置データは埼玉県のオープンデータポータルサイトから別途取得する必要があります。</a:t>
            </a:r>
            <a:endParaRPr lang="en-US" altLang="ja-JP" sz="1600"/>
          </a:p>
          <a:p>
            <a:pPr lvl="1"/>
            <a:r>
              <a:rPr lang="ja-JP" altLang="en-US" sz="2000"/>
              <a:t>実習の流れ</a:t>
            </a:r>
            <a:endParaRPr lang="en-US" altLang="ja-JP" sz="2000"/>
          </a:p>
          <a:p>
            <a:pPr lvl="2"/>
            <a:r>
              <a:rPr lang="ja-JP" altLang="en-US" sz="1600"/>
              <a:t>データの準備</a:t>
            </a:r>
          </a:p>
          <a:p>
            <a:pPr lvl="2"/>
            <a:r>
              <a:rPr lang="ja-JP" altLang="en-US" sz="1600"/>
              <a:t>アカウント作成</a:t>
            </a:r>
          </a:p>
          <a:p>
            <a:pPr lvl="2"/>
            <a:r>
              <a:rPr lang="ja-JP" altLang="en-US" sz="1600"/>
              <a:t>地図の描画</a:t>
            </a:r>
          </a:p>
          <a:p>
            <a:pPr lvl="2"/>
            <a:r>
              <a:rPr lang="ja-JP" altLang="en-US" sz="1600"/>
              <a:t>地図の分析</a:t>
            </a: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21</a:t>
            </a:fld>
            <a:endParaRPr lang="ja-JP" altLang="en-US" dirty="0"/>
          </a:p>
        </p:txBody>
      </p:sp>
    </p:spTree>
    <p:extLst>
      <p:ext uri="{BB962C8B-B14F-4D97-AF65-F5344CB8AC3E}">
        <p14:creationId xmlns:p14="http://schemas.microsoft.com/office/powerpoint/2010/main" val="4013566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1800" dirty="0"/>
              <a:t>データの準備</a:t>
            </a:r>
            <a:endParaRPr lang="en-US" altLang="ja-JP" sz="1800" dirty="0"/>
          </a:p>
          <a:p>
            <a:pPr marL="358775" lvl="1" indent="0">
              <a:buNone/>
            </a:pPr>
            <a:r>
              <a:rPr lang="ja-JP" altLang="en-US" sz="1600" dirty="0"/>
              <a:t>　地図上に展開させたいデータを用意します。今回は川越市のデータを利用します。</a:t>
            </a:r>
            <a:endParaRPr lang="en-US" altLang="ja-JP" sz="1600" dirty="0"/>
          </a:p>
          <a:p>
            <a:r>
              <a:rPr lang="ja-JP" altLang="en-US" sz="1800" dirty="0"/>
              <a:t>川越市の</a:t>
            </a:r>
            <a:r>
              <a:rPr lang="en-US" altLang="ja-JP" sz="1800" dirty="0"/>
              <a:t>AED</a:t>
            </a:r>
            <a:r>
              <a:rPr lang="ja-JP" altLang="en-US" sz="1800" dirty="0"/>
              <a:t>設置場所データを用意する</a:t>
            </a:r>
            <a:endParaRPr lang="en-US" altLang="ja-JP" sz="1800" dirty="0"/>
          </a:p>
          <a:p>
            <a:pPr marL="358775" lvl="1" indent="0">
              <a:buNone/>
            </a:pPr>
            <a:r>
              <a:rPr lang="ja-JP" altLang="en-US" sz="1600" dirty="0"/>
              <a:t>加工済みのデータをダウンロードして利用して下さい。</a:t>
            </a:r>
            <a:endParaRPr lang="en-US" altLang="ja-JP" sz="1600" dirty="0">
              <a:hlinkClick r:id="rId2"/>
            </a:endParaRPr>
          </a:p>
          <a:p>
            <a:pPr marL="358775" lvl="1" indent="0">
              <a:buNone/>
            </a:pPr>
            <a:r>
              <a:rPr lang="ja-JP" altLang="en-US" sz="1600" dirty="0">
                <a:hlinkClick r:id="rId2"/>
              </a:rPr>
              <a:t>“</a:t>
            </a:r>
            <a:r>
              <a:rPr lang="en-US" altLang="ja-JP" sz="1600" dirty="0">
                <a:hlinkClick r:id="rId2"/>
              </a:rPr>
              <a:t>【</a:t>
            </a:r>
            <a:r>
              <a:rPr lang="ja-JP" altLang="en-US" sz="1600" dirty="0">
                <a:hlinkClick r:id="rId2"/>
              </a:rPr>
              <a:t>川越市</a:t>
            </a:r>
            <a:r>
              <a:rPr lang="en-US" altLang="ja-JP" sz="1600" dirty="0">
                <a:hlinkClick r:id="rId2"/>
              </a:rPr>
              <a:t>】AED</a:t>
            </a:r>
            <a:r>
              <a:rPr lang="ja-JP" altLang="en-US" sz="1600" dirty="0">
                <a:hlinkClick r:id="rId2"/>
              </a:rPr>
              <a:t>設置場所（</a:t>
            </a:r>
            <a:r>
              <a:rPr lang="en-US" altLang="ja-JP" sz="1600" dirty="0">
                <a:hlinkClick r:id="rId2"/>
              </a:rPr>
              <a:t>CSV</a:t>
            </a:r>
            <a:r>
              <a:rPr lang="ja-JP" altLang="en-US" sz="1600" dirty="0">
                <a:hlinkClick r:id="rId2"/>
              </a:rPr>
              <a:t>データ）令和</a:t>
            </a:r>
            <a:r>
              <a:rPr lang="en-US" altLang="ja-JP" sz="1600" dirty="0">
                <a:hlinkClick r:id="rId2"/>
              </a:rPr>
              <a:t>2</a:t>
            </a:r>
            <a:r>
              <a:rPr lang="ja-JP" altLang="en-US" sz="1600" dirty="0">
                <a:hlinkClick r:id="rId2"/>
              </a:rPr>
              <a:t>年</a:t>
            </a:r>
            <a:r>
              <a:rPr lang="en-US" altLang="ja-JP" sz="1600" dirty="0">
                <a:hlinkClick r:id="rId2"/>
              </a:rPr>
              <a:t>3</a:t>
            </a:r>
            <a:r>
              <a:rPr lang="ja-JP" altLang="en-US" sz="1600" dirty="0">
                <a:hlinkClick r:id="rId2"/>
              </a:rPr>
              <a:t>月</a:t>
            </a:r>
            <a:r>
              <a:rPr lang="en-US" altLang="ja-JP" sz="1600" dirty="0">
                <a:hlinkClick r:id="rId2"/>
              </a:rPr>
              <a:t>30</a:t>
            </a:r>
            <a:r>
              <a:rPr lang="ja-JP" altLang="en-US" sz="1600" dirty="0">
                <a:hlinkClick r:id="rId2"/>
              </a:rPr>
              <a:t>日現在（</a:t>
            </a:r>
            <a:r>
              <a:rPr lang="en-US" altLang="ja-JP" sz="1600" dirty="0">
                <a:hlinkClick r:id="rId2"/>
              </a:rPr>
              <a:t>UTF-8</a:t>
            </a:r>
            <a:r>
              <a:rPr lang="ja-JP" altLang="en-US" sz="1600" dirty="0">
                <a:hlinkClick r:id="rId2"/>
              </a:rPr>
              <a:t>）” </a:t>
            </a:r>
            <a:r>
              <a:rPr lang="en-US" altLang="ja-JP" sz="1600" dirty="0">
                <a:hlinkClick r:id="rId2"/>
              </a:rPr>
              <a:t>by Saitama </a:t>
            </a:r>
            <a:r>
              <a:rPr lang="en-US" altLang="ja-JP" sz="1600" dirty="0" err="1">
                <a:hlinkClick r:id="rId2"/>
              </a:rPr>
              <a:t>Prefectrure</a:t>
            </a:r>
            <a:r>
              <a:rPr lang="en-US" altLang="ja-JP" sz="1600" dirty="0">
                <a:hlinkClick r:id="rId2"/>
              </a:rPr>
              <a:t>, used under CC BY / </a:t>
            </a:r>
            <a:r>
              <a:rPr lang="ja-JP" altLang="en-US" sz="1600" dirty="0">
                <a:hlinkClick r:id="rId2"/>
              </a:rPr>
              <a:t>一部の列を削除しつつ並び替えたもの</a:t>
            </a:r>
            <a:endParaRPr lang="en-US" altLang="ja-JP" sz="1600" dirty="0"/>
          </a:p>
          <a:p>
            <a:pPr marL="358775" lvl="1" indent="0">
              <a:buNone/>
            </a:pPr>
            <a:r>
              <a:rPr lang="ja-JP" altLang="en-US" sz="1600" dirty="0"/>
              <a:t>このデータには</a:t>
            </a:r>
            <a:r>
              <a:rPr lang="en-US" altLang="ja-JP" sz="1600" dirty="0"/>
              <a:t>AED</a:t>
            </a:r>
            <a:r>
              <a:rPr lang="ja-JP" altLang="en-US" sz="1600" dirty="0"/>
              <a:t>の設置場所名称と経度と緯度が記録されています。列の末尾に「経度」「緯度」の順で列挙するのがポイントです。</a:t>
            </a:r>
            <a:endParaRPr lang="en-US" altLang="ja-JP" sz="1600" dirty="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22</a:t>
            </a:fld>
            <a:endParaRPr lang="ja-JP" altLang="en-US" dirty="0"/>
          </a:p>
        </p:txBody>
      </p:sp>
      <p:graphicFrame>
        <p:nvGraphicFramePr>
          <p:cNvPr id="2" name="表 2">
            <a:extLst>
              <a:ext uri="{FF2B5EF4-FFF2-40B4-BE49-F238E27FC236}">
                <a16:creationId xmlns:a16="http://schemas.microsoft.com/office/drawing/2014/main" id="{C8D66A50-7BDC-46EE-9F1F-668FC92D350F}"/>
              </a:ext>
            </a:extLst>
          </p:cNvPr>
          <p:cNvGraphicFramePr>
            <a:graphicFrameLocks noGrp="1"/>
          </p:cNvGraphicFramePr>
          <p:nvPr>
            <p:extLst>
              <p:ext uri="{D42A27DB-BD31-4B8C-83A1-F6EECF244321}">
                <p14:modId xmlns:p14="http://schemas.microsoft.com/office/powerpoint/2010/main" val="1739976907"/>
              </p:ext>
            </p:extLst>
          </p:nvPr>
        </p:nvGraphicFramePr>
        <p:xfrm>
          <a:off x="683568" y="4149081"/>
          <a:ext cx="7476492" cy="2225040"/>
        </p:xfrm>
        <a:graphic>
          <a:graphicData uri="http://schemas.openxmlformats.org/drawingml/2006/table">
            <a:tbl>
              <a:tblPr firstRow="1" bandRow="1">
                <a:tableStyleId>{5C22544A-7EE6-4342-B048-85BDC9FD1C3A}</a:tableStyleId>
              </a:tblPr>
              <a:tblGrid>
                <a:gridCol w="3960440">
                  <a:extLst>
                    <a:ext uri="{9D8B030D-6E8A-4147-A177-3AD203B41FA5}">
                      <a16:colId xmlns:a16="http://schemas.microsoft.com/office/drawing/2014/main" val="1360085977"/>
                    </a:ext>
                  </a:extLst>
                </a:gridCol>
                <a:gridCol w="1872208">
                  <a:extLst>
                    <a:ext uri="{9D8B030D-6E8A-4147-A177-3AD203B41FA5}">
                      <a16:colId xmlns:a16="http://schemas.microsoft.com/office/drawing/2014/main" val="2866675625"/>
                    </a:ext>
                  </a:extLst>
                </a:gridCol>
                <a:gridCol w="1643844">
                  <a:extLst>
                    <a:ext uri="{9D8B030D-6E8A-4147-A177-3AD203B41FA5}">
                      <a16:colId xmlns:a16="http://schemas.microsoft.com/office/drawing/2014/main" val="3594923759"/>
                    </a:ext>
                  </a:extLst>
                </a:gridCol>
              </a:tblGrid>
              <a:tr h="370840">
                <a:tc>
                  <a:txBody>
                    <a:bodyPr/>
                    <a:lstStyle/>
                    <a:p>
                      <a:pPr algn="l"/>
                      <a:r>
                        <a:rPr lang="zh-TW" altLang="en-US" b="0">
                          <a:effectLst/>
                          <a:latin typeface="MonacakomiRegular" panose="020B0509020204020204" pitchFamily="49" charset="-128"/>
                          <a:ea typeface="MonacakomiRegular" panose="020B0509020204020204" pitchFamily="49" charset="-128"/>
                        </a:rPr>
                        <a:t>設置場所</a:t>
                      </a:r>
                      <a:r>
                        <a:rPr lang="en-US" altLang="zh-TW" b="0">
                          <a:effectLst/>
                          <a:latin typeface="MonacakomiRegular" panose="020B0509020204020204" pitchFamily="49" charset="-128"/>
                          <a:ea typeface="MonacakomiRegular" panose="020B0509020204020204" pitchFamily="49" charset="-128"/>
                        </a:rPr>
                        <a:t>_</a:t>
                      </a:r>
                      <a:r>
                        <a:rPr lang="zh-TW" altLang="en-US" b="0">
                          <a:effectLst/>
                          <a:latin typeface="MonacakomiRegular" panose="020B0509020204020204" pitchFamily="49" charset="-128"/>
                          <a:ea typeface="MonacakomiRegular" panose="020B0509020204020204" pitchFamily="49" charset="-128"/>
                        </a:rPr>
                        <a:t>名称</a:t>
                      </a:r>
                    </a:p>
                  </a:txBody>
                  <a:tcPr anchor="ctr"/>
                </a:tc>
                <a:tc>
                  <a:txBody>
                    <a:bodyPr/>
                    <a:lstStyle/>
                    <a:p>
                      <a:pPr algn="l"/>
                      <a:r>
                        <a:rPr lang="ja-JP" altLang="en-US" b="0">
                          <a:effectLst/>
                          <a:latin typeface="MonacakomiRegular" panose="020B0509020204020204" pitchFamily="49" charset="-128"/>
                          <a:ea typeface="MonacakomiRegular" panose="020B0509020204020204" pitchFamily="49" charset="-128"/>
                        </a:rPr>
                        <a:t>経度</a:t>
                      </a:r>
                    </a:p>
                  </a:txBody>
                  <a:tcPr anchor="ctr"/>
                </a:tc>
                <a:tc>
                  <a:txBody>
                    <a:bodyPr/>
                    <a:lstStyle/>
                    <a:p>
                      <a:pPr algn="l"/>
                      <a:r>
                        <a:rPr lang="ja-JP" altLang="en-US" b="0">
                          <a:effectLst/>
                          <a:latin typeface="MonacakomiRegular" panose="020B0509020204020204" pitchFamily="49" charset="-128"/>
                          <a:ea typeface="MonacakomiRegular" panose="020B0509020204020204" pitchFamily="49" charset="-128"/>
                        </a:rPr>
                        <a:t>緯度</a:t>
                      </a:r>
                    </a:p>
                  </a:txBody>
                  <a:tcPr anchor="ctr"/>
                </a:tc>
                <a:extLst>
                  <a:ext uri="{0D108BD9-81ED-4DB2-BD59-A6C34878D82A}">
                    <a16:rowId xmlns:a16="http://schemas.microsoft.com/office/drawing/2014/main" val="3212683294"/>
                  </a:ext>
                </a:extLst>
              </a:tr>
              <a:tr h="370840">
                <a:tc>
                  <a:txBody>
                    <a:bodyPr/>
                    <a:lstStyle/>
                    <a:p>
                      <a:r>
                        <a:rPr lang="ja-JP" altLang="en-US">
                          <a:effectLst/>
                          <a:latin typeface="MonacakomiRegular" panose="020B0509020204020204" pitchFamily="49" charset="-128"/>
                          <a:ea typeface="MonacakomiRegular" panose="020B0509020204020204" pitchFamily="49" charset="-128"/>
                        </a:rPr>
                        <a:t>川越市役所本庁舎</a:t>
                      </a:r>
                    </a:p>
                  </a:txBody>
                  <a:tcPr anchor="ctr"/>
                </a:tc>
                <a:tc>
                  <a:txBody>
                    <a:bodyPr/>
                    <a:lstStyle/>
                    <a:p>
                      <a:r>
                        <a:rPr lang="en-US" altLang="ja-JP">
                          <a:effectLst/>
                          <a:latin typeface="MonacakomiRegular" panose="020B0509020204020204" pitchFamily="49" charset="-128"/>
                          <a:ea typeface="MonacakomiRegular" panose="020B0509020204020204" pitchFamily="49" charset="-128"/>
                        </a:rPr>
                        <a:t>139.4856666</a:t>
                      </a:r>
                    </a:p>
                  </a:txBody>
                  <a:tcPr anchor="ctr"/>
                </a:tc>
                <a:tc>
                  <a:txBody>
                    <a:bodyPr/>
                    <a:lstStyle/>
                    <a:p>
                      <a:r>
                        <a:rPr lang="en-US" altLang="ja-JP">
                          <a:effectLst/>
                          <a:latin typeface="MonacakomiRegular" panose="020B0509020204020204" pitchFamily="49" charset="-128"/>
                          <a:ea typeface="MonacakomiRegular" panose="020B0509020204020204" pitchFamily="49" charset="-128"/>
                        </a:rPr>
                        <a:t>35.9251276</a:t>
                      </a:r>
                    </a:p>
                  </a:txBody>
                  <a:tcPr anchor="ctr"/>
                </a:tc>
                <a:extLst>
                  <a:ext uri="{0D108BD9-81ED-4DB2-BD59-A6C34878D82A}">
                    <a16:rowId xmlns:a16="http://schemas.microsoft.com/office/drawing/2014/main" val="1293083930"/>
                  </a:ext>
                </a:extLst>
              </a:tr>
              <a:tr h="370840">
                <a:tc>
                  <a:txBody>
                    <a:bodyPr/>
                    <a:lstStyle/>
                    <a:p>
                      <a:r>
                        <a:rPr lang="zh-TW" altLang="en-US">
                          <a:effectLst/>
                          <a:latin typeface="MonacakomiRegular" panose="020B0509020204020204" pitchFamily="49" charset="-128"/>
                          <a:ea typeface="MonacakomiRegular" panose="020B0509020204020204" pitchFamily="49" charset="-128"/>
                        </a:rPr>
                        <a:t>川越市役所東庁舎</a:t>
                      </a:r>
                    </a:p>
                  </a:txBody>
                  <a:tcPr anchor="ctr"/>
                </a:tc>
                <a:tc>
                  <a:txBody>
                    <a:bodyPr/>
                    <a:lstStyle/>
                    <a:p>
                      <a:r>
                        <a:rPr lang="en-US" altLang="ja-JP">
                          <a:effectLst/>
                          <a:latin typeface="MonacakomiRegular" panose="020B0509020204020204" pitchFamily="49" charset="-128"/>
                          <a:ea typeface="MonacakomiRegular" panose="020B0509020204020204" pitchFamily="49" charset="-128"/>
                        </a:rPr>
                        <a:t>139.4861841</a:t>
                      </a:r>
                    </a:p>
                  </a:txBody>
                  <a:tcPr anchor="ctr"/>
                </a:tc>
                <a:tc>
                  <a:txBody>
                    <a:bodyPr/>
                    <a:lstStyle/>
                    <a:p>
                      <a:r>
                        <a:rPr lang="en-US" altLang="ja-JP">
                          <a:effectLst/>
                          <a:latin typeface="MonacakomiRegular" panose="020B0509020204020204" pitchFamily="49" charset="-128"/>
                          <a:ea typeface="MonacakomiRegular" panose="020B0509020204020204" pitchFamily="49" charset="-128"/>
                        </a:rPr>
                        <a:t>35.92513661</a:t>
                      </a:r>
                    </a:p>
                  </a:txBody>
                  <a:tcPr anchor="ctr"/>
                </a:tc>
                <a:extLst>
                  <a:ext uri="{0D108BD9-81ED-4DB2-BD59-A6C34878D82A}">
                    <a16:rowId xmlns:a16="http://schemas.microsoft.com/office/drawing/2014/main" val="3687361339"/>
                  </a:ext>
                </a:extLst>
              </a:tr>
              <a:tr h="370840">
                <a:tc>
                  <a:txBody>
                    <a:bodyPr/>
                    <a:lstStyle/>
                    <a:p>
                      <a:r>
                        <a:rPr lang="ja-JP" altLang="en-US">
                          <a:effectLst/>
                          <a:latin typeface="MonacakomiRegular" panose="020B0509020204020204" pitchFamily="49" charset="-128"/>
                          <a:ea typeface="MonacakomiRegular" panose="020B0509020204020204" pitchFamily="49" charset="-128"/>
                        </a:rPr>
                        <a:t>川越市役所庁舎分室</a:t>
                      </a:r>
                    </a:p>
                  </a:txBody>
                  <a:tcPr anchor="ctr"/>
                </a:tc>
                <a:tc>
                  <a:txBody>
                    <a:bodyPr/>
                    <a:lstStyle/>
                    <a:p>
                      <a:r>
                        <a:rPr lang="en-US" altLang="ja-JP">
                          <a:effectLst/>
                          <a:latin typeface="MonacakomiRegular" panose="020B0509020204020204" pitchFamily="49" charset="-128"/>
                          <a:ea typeface="MonacakomiRegular" panose="020B0509020204020204" pitchFamily="49" charset="-128"/>
                        </a:rPr>
                        <a:t>139.4865436</a:t>
                      </a:r>
                    </a:p>
                  </a:txBody>
                  <a:tcPr anchor="ctr"/>
                </a:tc>
                <a:tc>
                  <a:txBody>
                    <a:bodyPr/>
                    <a:lstStyle/>
                    <a:p>
                      <a:r>
                        <a:rPr lang="en-US" altLang="ja-JP">
                          <a:effectLst/>
                          <a:latin typeface="MonacakomiRegular" panose="020B0509020204020204" pitchFamily="49" charset="-128"/>
                          <a:ea typeface="MonacakomiRegular" panose="020B0509020204020204" pitchFamily="49" charset="-128"/>
                        </a:rPr>
                        <a:t>35.9252954</a:t>
                      </a:r>
                    </a:p>
                  </a:txBody>
                  <a:tcPr anchor="ctr"/>
                </a:tc>
                <a:extLst>
                  <a:ext uri="{0D108BD9-81ED-4DB2-BD59-A6C34878D82A}">
                    <a16:rowId xmlns:a16="http://schemas.microsoft.com/office/drawing/2014/main" val="1610835307"/>
                  </a:ext>
                </a:extLst>
              </a:tr>
              <a:tr h="370840">
                <a:tc>
                  <a:txBody>
                    <a:bodyPr/>
                    <a:lstStyle/>
                    <a:p>
                      <a:r>
                        <a:rPr lang="ja-JP" altLang="en-US">
                          <a:effectLst/>
                          <a:latin typeface="MonacakomiRegular" panose="020B0509020204020204" pitchFamily="49" charset="-128"/>
                          <a:ea typeface="MonacakomiRegular" panose="020B0509020204020204" pitchFamily="49" charset="-128"/>
                        </a:rPr>
                        <a:t>川越市北部地域ふれあいセンター</a:t>
                      </a:r>
                    </a:p>
                  </a:txBody>
                  <a:tcPr anchor="ctr"/>
                </a:tc>
                <a:tc>
                  <a:txBody>
                    <a:bodyPr/>
                    <a:lstStyle/>
                    <a:p>
                      <a:r>
                        <a:rPr lang="en-US" altLang="ja-JP">
                          <a:effectLst/>
                          <a:latin typeface="MonacakomiRegular" panose="020B0509020204020204" pitchFamily="49" charset="-128"/>
                          <a:ea typeface="MonacakomiRegular" panose="020B0509020204020204" pitchFamily="49" charset="-128"/>
                        </a:rPr>
                        <a:t>139.4803489</a:t>
                      </a:r>
                    </a:p>
                  </a:txBody>
                  <a:tcPr anchor="ctr"/>
                </a:tc>
                <a:tc>
                  <a:txBody>
                    <a:bodyPr/>
                    <a:lstStyle/>
                    <a:p>
                      <a:r>
                        <a:rPr lang="en-US" altLang="ja-JP">
                          <a:effectLst/>
                          <a:latin typeface="MonacakomiRegular" panose="020B0509020204020204" pitchFamily="49" charset="-128"/>
                          <a:ea typeface="MonacakomiRegular" panose="020B0509020204020204" pitchFamily="49" charset="-128"/>
                        </a:rPr>
                        <a:t>35.94376325</a:t>
                      </a:r>
                    </a:p>
                  </a:txBody>
                  <a:tcPr anchor="ctr"/>
                </a:tc>
                <a:extLst>
                  <a:ext uri="{0D108BD9-81ED-4DB2-BD59-A6C34878D82A}">
                    <a16:rowId xmlns:a16="http://schemas.microsoft.com/office/drawing/2014/main" val="45487532"/>
                  </a:ext>
                </a:extLst>
              </a:tr>
              <a:tr h="370840">
                <a:tc>
                  <a:txBody>
                    <a:bodyPr/>
                    <a:lstStyle/>
                    <a:p>
                      <a:r>
                        <a:rPr lang="ja-JP" altLang="en-US">
                          <a:effectLst/>
                          <a:latin typeface="MonacakomiRegular" panose="020B0509020204020204" pitchFamily="49" charset="-128"/>
                          <a:ea typeface="MonacakomiRegular" panose="020B0509020204020204" pitchFamily="49" charset="-128"/>
                        </a:rPr>
                        <a:t>川越市東部地域ふれあいセンター</a:t>
                      </a:r>
                    </a:p>
                  </a:txBody>
                  <a:tcPr anchor="ctr"/>
                </a:tc>
                <a:tc>
                  <a:txBody>
                    <a:bodyPr/>
                    <a:lstStyle/>
                    <a:p>
                      <a:r>
                        <a:rPr lang="en-US" altLang="ja-JP">
                          <a:effectLst/>
                          <a:latin typeface="MonacakomiRegular" panose="020B0509020204020204" pitchFamily="49" charset="-128"/>
                          <a:ea typeface="MonacakomiRegular" panose="020B0509020204020204" pitchFamily="49" charset="-128"/>
                        </a:rPr>
                        <a:t>139.5226993</a:t>
                      </a:r>
                    </a:p>
                  </a:txBody>
                  <a:tcPr anchor="ctr"/>
                </a:tc>
                <a:tc>
                  <a:txBody>
                    <a:bodyPr/>
                    <a:lstStyle/>
                    <a:p>
                      <a:r>
                        <a:rPr lang="en-US" altLang="ja-JP">
                          <a:effectLst/>
                          <a:latin typeface="MonacakomiRegular" panose="020B0509020204020204" pitchFamily="49" charset="-128"/>
                          <a:ea typeface="MonacakomiRegular" panose="020B0509020204020204" pitchFamily="49" charset="-128"/>
                        </a:rPr>
                        <a:t>35.9021551</a:t>
                      </a:r>
                    </a:p>
                  </a:txBody>
                  <a:tcPr anchor="ctr"/>
                </a:tc>
                <a:extLst>
                  <a:ext uri="{0D108BD9-81ED-4DB2-BD59-A6C34878D82A}">
                    <a16:rowId xmlns:a16="http://schemas.microsoft.com/office/drawing/2014/main" val="13841829"/>
                  </a:ext>
                </a:extLst>
              </a:tr>
            </a:tbl>
          </a:graphicData>
        </a:graphic>
      </p:graphicFrame>
    </p:spTree>
    <p:extLst>
      <p:ext uri="{BB962C8B-B14F-4D97-AF65-F5344CB8AC3E}">
        <p14:creationId xmlns:p14="http://schemas.microsoft.com/office/powerpoint/2010/main" val="8900518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1080120"/>
          </a:xfrm>
        </p:spPr>
        <p:txBody>
          <a:bodyPr/>
          <a:lstStyle/>
          <a:p>
            <a:r>
              <a:rPr lang="ja-JP" altLang="en-US" sz="1800"/>
              <a:t>地図の描画</a:t>
            </a:r>
            <a:endParaRPr lang="en-US" altLang="ja-JP" sz="1800"/>
          </a:p>
          <a:p>
            <a:pPr marL="358775" lvl="1" indent="0">
              <a:buNone/>
            </a:pPr>
            <a:r>
              <a:rPr lang="ja-JP" altLang="en-US" sz="1600"/>
              <a:t>「</a:t>
            </a:r>
            <a:r>
              <a:rPr lang="en-US" altLang="ja-JP" sz="1600"/>
              <a:t>e-Stat </a:t>
            </a:r>
            <a:r>
              <a:rPr lang="ja-JP" altLang="en-US" sz="1600"/>
              <a:t>政府統計の総合窓口」にある、「統計</a:t>
            </a:r>
            <a:r>
              <a:rPr lang="en-US" altLang="ja-JP" sz="1600"/>
              <a:t>GIS(jSTAT MAP)</a:t>
            </a:r>
            <a:r>
              <a:rPr lang="ja-JP" altLang="en-US" sz="1600"/>
              <a:t>」を選択します。</a:t>
            </a: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23</a:t>
            </a:fld>
            <a:endParaRPr lang="ja-JP" altLang="en-US" dirty="0"/>
          </a:p>
        </p:txBody>
      </p:sp>
      <p:pic>
        <p:nvPicPr>
          <p:cNvPr id="2050" name="Picture 2">
            <a:extLst>
              <a:ext uri="{FF2B5EF4-FFF2-40B4-BE49-F238E27FC236}">
                <a16:creationId xmlns:a16="http://schemas.microsoft.com/office/drawing/2014/main" id="{F4A16BF5-41A5-41CA-B28E-D758294B25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217622"/>
            <a:ext cx="7092280" cy="3823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1389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1080120"/>
          </a:xfrm>
        </p:spPr>
        <p:txBody>
          <a:bodyPr/>
          <a:lstStyle/>
          <a:p>
            <a:r>
              <a:rPr lang="ja-JP" altLang="en-US" sz="1800"/>
              <a:t>地図の描画</a:t>
            </a:r>
            <a:endParaRPr lang="en-US" altLang="ja-JP" sz="1800"/>
          </a:p>
          <a:p>
            <a:pPr marL="358775" lvl="1" indent="0">
              <a:buNone/>
            </a:pPr>
            <a:r>
              <a:rPr lang="ja-JP" altLang="en-US" sz="1600"/>
              <a:t>地図で見る統計（</a:t>
            </a:r>
            <a:r>
              <a:rPr lang="en-US" altLang="ja-JP" sz="1600"/>
              <a:t>jSTAT MAP</a:t>
            </a:r>
            <a:r>
              <a:rPr lang="ja-JP" altLang="en-US" sz="1600"/>
              <a:t>）を選択します。</a:t>
            </a: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24</a:t>
            </a:fld>
            <a:endParaRPr lang="ja-JP" altLang="en-US" dirty="0"/>
          </a:p>
        </p:txBody>
      </p:sp>
      <p:pic>
        <p:nvPicPr>
          <p:cNvPr id="3074" name="Picture 2">
            <a:extLst>
              <a:ext uri="{FF2B5EF4-FFF2-40B4-BE49-F238E27FC236}">
                <a16:creationId xmlns:a16="http://schemas.microsoft.com/office/drawing/2014/main" id="{0754F631-E302-4A6F-ABEF-E950246279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6836" y="2016020"/>
            <a:ext cx="7272808" cy="4261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49914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765984" cy="1080120"/>
          </a:xfrm>
        </p:spPr>
        <p:txBody>
          <a:bodyPr/>
          <a:lstStyle/>
          <a:p>
            <a:r>
              <a:rPr lang="ja-JP" altLang="en-US" sz="1800"/>
              <a:t>地図の描画</a:t>
            </a:r>
            <a:endParaRPr lang="en-US" altLang="ja-JP" sz="1800"/>
          </a:p>
          <a:p>
            <a:pPr marL="358775" lvl="1" indent="0">
              <a:buNone/>
            </a:pPr>
            <a:r>
              <a:rPr lang="ja-JP" altLang="en-US" sz="1600"/>
              <a:t>データの取り込みや地域分析レポート作成にはログインが必要という案内が表示されます。</a:t>
            </a: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25</a:t>
            </a:fld>
            <a:endParaRPr lang="ja-JP" altLang="en-US" dirty="0"/>
          </a:p>
        </p:txBody>
      </p:sp>
      <p:pic>
        <p:nvPicPr>
          <p:cNvPr id="4098" name="Picture 2">
            <a:extLst>
              <a:ext uri="{FF2B5EF4-FFF2-40B4-BE49-F238E27FC236}">
                <a16:creationId xmlns:a16="http://schemas.microsoft.com/office/drawing/2014/main" id="{C176BD85-E283-4986-A378-986E1E9EEB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1740262"/>
            <a:ext cx="5070648" cy="4520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9368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765984" cy="1080120"/>
          </a:xfrm>
        </p:spPr>
        <p:txBody>
          <a:bodyPr/>
          <a:lstStyle/>
          <a:p>
            <a:r>
              <a:rPr lang="ja-JP" altLang="en-US" sz="1800"/>
              <a:t>地図の描画</a:t>
            </a:r>
            <a:endParaRPr lang="en-US" altLang="ja-JP" sz="1800"/>
          </a:p>
          <a:p>
            <a:pPr marL="358775" lvl="1" indent="0">
              <a:buNone/>
            </a:pPr>
            <a:r>
              <a:rPr lang="ja-JP" altLang="en-US" sz="1600"/>
              <a:t>統計</a:t>
            </a:r>
            <a:r>
              <a:rPr lang="en-US" altLang="ja-JP" sz="1600"/>
              <a:t>GIS</a:t>
            </a:r>
            <a:r>
              <a:rPr lang="ja-JP" altLang="en-US" sz="1600"/>
              <a:t>を起動して「川越」で検索した結果。なお、地図の種類は「地理院地図」を選択していますが、初期状態では「</a:t>
            </a:r>
            <a:r>
              <a:rPr lang="en-US" altLang="ja-JP" sz="1600"/>
              <a:t>Google Maps</a:t>
            </a:r>
            <a:r>
              <a:rPr lang="ja-JP" altLang="en-US" sz="1600"/>
              <a:t>」が表示されます。</a:t>
            </a:r>
            <a:endParaRPr lang="en-US" altLang="ja-JP" sz="1600"/>
          </a:p>
          <a:p>
            <a:pPr marL="358775" lvl="1" indent="0">
              <a:buNone/>
            </a:pPr>
            <a:r>
              <a:rPr lang="ja-JP" altLang="en-US" sz="1600"/>
              <a:t>次に「統計地図作成」を選択して、川越市の人口密度と</a:t>
            </a:r>
            <a:r>
              <a:rPr lang="en-US" altLang="ja-JP" sz="1600"/>
              <a:t>AED</a:t>
            </a:r>
            <a:r>
              <a:rPr lang="ja-JP" altLang="en-US" sz="1600"/>
              <a:t>の場所を地図上に視覚化していきます。</a:t>
            </a:r>
            <a:endParaRPr lang="en-US" altLang="ja-JP" sz="1600"/>
          </a:p>
          <a:p>
            <a:pPr marL="358775" lvl="1" indent="0">
              <a:buNone/>
            </a:pP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r>
              <a:rPr lang="ja-JP" altLang="en-US"/>
              <a:t>学習</a:t>
            </a:r>
            <a:r>
              <a:rPr lang="en-US" altLang="ja-JP"/>
              <a:t>20</a:t>
            </a:r>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26</a:t>
            </a:fld>
            <a:endParaRPr lang="ja-JP" altLang="en-US" dirty="0"/>
          </a:p>
        </p:txBody>
      </p:sp>
      <p:pic>
        <p:nvPicPr>
          <p:cNvPr id="5122" name="Picture 2">
            <a:extLst>
              <a:ext uri="{FF2B5EF4-FFF2-40B4-BE49-F238E27FC236}">
                <a16:creationId xmlns:a16="http://schemas.microsoft.com/office/drawing/2014/main" id="{A25ABF1C-1E4F-477B-8C29-B0AE0BC4BE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9764" y="2669187"/>
            <a:ext cx="6484472" cy="3888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58220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765984" cy="1080120"/>
          </a:xfrm>
        </p:spPr>
        <p:txBody>
          <a:bodyPr/>
          <a:lstStyle/>
          <a:p>
            <a:r>
              <a:rPr lang="en-US" altLang="ja-JP" sz="1800"/>
              <a:t>AED</a:t>
            </a:r>
            <a:r>
              <a:rPr lang="ja-JP" altLang="en-US" sz="1800"/>
              <a:t>の場所データを読み込む</a:t>
            </a:r>
            <a:endParaRPr lang="en-US" altLang="ja-JP" sz="1800"/>
          </a:p>
          <a:p>
            <a:pPr marL="358775" lvl="1" indent="0">
              <a:buNone/>
            </a:pPr>
            <a:r>
              <a:rPr lang="ja-JP" altLang="en-US" sz="1600"/>
              <a:t>先ほど用意した</a:t>
            </a:r>
            <a:r>
              <a:rPr lang="en-US" altLang="ja-JP" sz="1600"/>
              <a:t>AED</a:t>
            </a:r>
            <a:r>
              <a:rPr lang="ja-JP" altLang="en-US" sz="1600"/>
              <a:t>の場所データを統計</a:t>
            </a:r>
            <a:r>
              <a:rPr lang="en-US" altLang="ja-JP" sz="1600"/>
              <a:t>GIS</a:t>
            </a:r>
            <a:r>
              <a:rPr lang="ja-JP" altLang="en-US" sz="1600"/>
              <a:t>に取り込みます。「統計地図作成」を選択してから「プロット作成」を選択して下さい。</a:t>
            </a: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r>
              <a:rPr lang="ja-JP" altLang="en-US"/>
              <a:t>学習</a:t>
            </a:r>
            <a:r>
              <a:rPr lang="en-US" altLang="ja-JP"/>
              <a:t>20</a:t>
            </a:r>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27</a:t>
            </a:fld>
            <a:endParaRPr lang="ja-JP" altLang="en-US" dirty="0"/>
          </a:p>
        </p:txBody>
      </p:sp>
      <p:pic>
        <p:nvPicPr>
          <p:cNvPr id="6146" name="Picture 2">
            <a:extLst>
              <a:ext uri="{FF2B5EF4-FFF2-40B4-BE49-F238E27FC236}">
                <a16:creationId xmlns:a16="http://schemas.microsoft.com/office/drawing/2014/main" id="{2DF0BF59-670D-4E32-8AC5-C1818B04E3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5215" y="2420888"/>
            <a:ext cx="6273570" cy="3675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49068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765984" cy="1080120"/>
          </a:xfrm>
        </p:spPr>
        <p:txBody>
          <a:bodyPr/>
          <a:lstStyle/>
          <a:p>
            <a:r>
              <a:rPr lang="en-US" altLang="ja-JP" sz="1800"/>
              <a:t>AED</a:t>
            </a:r>
            <a:r>
              <a:rPr lang="ja-JP" altLang="en-US" sz="1800"/>
              <a:t>の場所データを読み込む</a:t>
            </a:r>
            <a:endParaRPr lang="en-US" altLang="ja-JP" sz="1800"/>
          </a:p>
          <a:p>
            <a:pPr marL="358775" lvl="1" indent="0">
              <a:buNone/>
            </a:pPr>
            <a:r>
              <a:rPr lang="ja-JP" altLang="en-US" sz="1600"/>
              <a:t>「緯度経度付きファイル」を選択します。</a:t>
            </a:r>
            <a:r>
              <a:rPr lang="en-US" altLang="ja-JP" sz="1600"/>
              <a:t>※ </a:t>
            </a:r>
            <a:r>
              <a:rPr lang="ja-JP" altLang="en-US" sz="1600"/>
              <a:t>なお、緯度経度さえあれば</a:t>
            </a:r>
            <a:r>
              <a:rPr lang="en-US" altLang="ja-JP" sz="1600"/>
              <a:t>AED</a:t>
            </a:r>
            <a:r>
              <a:rPr lang="ja-JP" altLang="en-US" sz="1600"/>
              <a:t>に限らず観光スポット情報でも和菓子屋の情報でもなんでも取り込めます。</a:t>
            </a: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28</a:t>
            </a:fld>
            <a:endParaRPr lang="ja-JP" altLang="en-US" dirty="0"/>
          </a:p>
        </p:txBody>
      </p:sp>
      <p:pic>
        <p:nvPicPr>
          <p:cNvPr id="7170" name="Picture 2">
            <a:extLst>
              <a:ext uri="{FF2B5EF4-FFF2-40B4-BE49-F238E27FC236}">
                <a16:creationId xmlns:a16="http://schemas.microsoft.com/office/drawing/2014/main" id="{C699B2C3-1C12-495B-9748-BE06B9E3CB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625" y="2184929"/>
            <a:ext cx="7220750" cy="4075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25037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765984" cy="1080120"/>
          </a:xfrm>
        </p:spPr>
        <p:txBody>
          <a:bodyPr/>
          <a:lstStyle/>
          <a:p>
            <a:r>
              <a:rPr lang="en-US" altLang="ja-JP" sz="1800"/>
              <a:t>AED</a:t>
            </a:r>
            <a:r>
              <a:rPr lang="ja-JP" altLang="en-US" sz="1800"/>
              <a:t>の場所データを読み込む</a:t>
            </a:r>
            <a:endParaRPr lang="en-US" altLang="ja-JP" sz="1800"/>
          </a:p>
          <a:p>
            <a:pPr marL="358775" lvl="1" indent="0">
              <a:buNone/>
            </a:pPr>
            <a:r>
              <a:rPr lang="ja-JP" altLang="en-US" sz="1600"/>
              <a:t>ファイルアップローダーが起動します。注意書きの一つとして緯度経度の並びを「経度・緯度」の順で末尾に付けるように記載されています。また、「文字コード」にも言及があり、「</a:t>
            </a:r>
            <a:r>
              <a:rPr lang="en-US" altLang="ja-JP" sz="1600"/>
              <a:t>UTF-8</a:t>
            </a:r>
            <a:r>
              <a:rPr lang="ja-JP" altLang="en-US" sz="1600"/>
              <a:t>」形式でアップロードする場合にはチェックボックスへのチェックが必要となります。</a:t>
            </a: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29</a:t>
            </a:fld>
            <a:endParaRPr lang="ja-JP" altLang="en-US" dirty="0"/>
          </a:p>
        </p:txBody>
      </p:sp>
      <p:pic>
        <p:nvPicPr>
          <p:cNvPr id="3" name="図 2">
            <a:extLst>
              <a:ext uri="{FF2B5EF4-FFF2-40B4-BE49-F238E27FC236}">
                <a16:creationId xmlns:a16="http://schemas.microsoft.com/office/drawing/2014/main" id="{E963F557-7B1B-449B-BC37-3A611AAA72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9662" y="2564904"/>
            <a:ext cx="6084676" cy="3820924"/>
          </a:xfrm>
          <a:prstGeom prst="rect">
            <a:avLst/>
          </a:prstGeom>
        </p:spPr>
      </p:pic>
    </p:spTree>
    <p:extLst>
      <p:ext uri="{BB962C8B-B14F-4D97-AF65-F5344CB8AC3E}">
        <p14:creationId xmlns:p14="http://schemas.microsoft.com/office/powerpoint/2010/main" val="2946321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情報システムが提供するサービス</a:t>
            </a:r>
          </a:p>
        </p:txBody>
      </p:sp>
      <p:sp>
        <p:nvSpPr>
          <p:cNvPr id="4" name="スライド番号プレースホルダー 3"/>
          <p:cNvSpPr>
            <a:spLocks noGrp="1"/>
          </p:cNvSpPr>
          <p:nvPr>
            <p:ph type="sldNum" sz="quarter" idx="16"/>
          </p:nvPr>
        </p:nvSpPr>
        <p:spPr/>
        <p:txBody>
          <a:bodyPr/>
          <a:lstStyle/>
          <a:p>
            <a:fld id="{9E0D9298-421E-4926-815D-31B4285E3528}" type="slidenum">
              <a:rPr kumimoji="1" lang="ja-JP" altLang="en-US" smtClean="0"/>
              <a:pPr/>
              <a:t>3</a:t>
            </a:fld>
            <a:endParaRPr kumimoji="1" lang="ja-JP" altLang="en-US" dirty="0"/>
          </a:p>
        </p:txBody>
      </p:sp>
      <p:sp>
        <p:nvSpPr>
          <p:cNvPr id="3" name="コンテンツ プレースホルダー 2">
            <a:extLst>
              <a:ext uri="{FF2B5EF4-FFF2-40B4-BE49-F238E27FC236}">
                <a16:creationId xmlns:a16="http://schemas.microsoft.com/office/drawing/2014/main" id="{8178EFB2-0407-484D-9152-0706C0DB8EB8}"/>
              </a:ext>
            </a:extLst>
          </p:cNvPr>
          <p:cNvSpPr>
            <a:spLocks noGrp="1"/>
          </p:cNvSpPr>
          <p:nvPr>
            <p:ph sz="quarter" idx="17"/>
          </p:nvPr>
        </p:nvSpPr>
        <p:spPr/>
        <p:txBody>
          <a:bodyPr/>
          <a:lstStyle/>
          <a:p>
            <a:endParaRPr lang="ja-JP" altLang="en-US"/>
          </a:p>
        </p:txBody>
      </p:sp>
    </p:spTree>
    <p:extLst>
      <p:ext uri="{BB962C8B-B14F-4D97-AF65-F5344CB8AC3E}">
        <p14:creationId xmlns:p14="http://schemas.microsoft.com/office/powerpoint/2010/main" val="14828973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765984" cy="1080120"/>
          </a:xfrm>
        </p:spPr>
        <p:txBody>
          <a:bodyPr/>
          <a:lstStyle/>
          <a:p>
            <a:r>
              <a:rPr lang="en-US" altLang="ja-JP" sz="1800"/>
              <a:t>AED</a:t>
            </a:r>
            <a:r>
              <a:rPr lang="ja-JP" altLang="en-US" sz="1800"/>
              <a:t>の場所データを読み込む</a:t>
            </a:r>
            <a:endParaRPr lang="en-US" altLang="ja-JP" sz="1800"/>
          </a:p>
          <a:p>
            <a:pPr marL="358775" lvl="1" indent="0">
              <a:buNone/>
            </a:pPr>
            <a:r>
              <a:rPr lang="ja-JP" altLang="en-US" sz="1600"/>
              <a:t>アップロードに成功してもデータの取り込みに成功するとは限りません。取り込み完了画面のメッセージを確認して下さい。失敗した場合は結果ファイルをダウンロードすることで失敗の理由を確認できます。</a:t>
            </a:r>
          </a:p>
          <a:p>
            <a:pPr marL="358775" lvl="1" indent="0">
              <a:buNone/>
            </a:pPr>
            <a:r>
              <a:rPr lang="ja-JP" altLang="en-US" sz="1600"/>
              <a:t>また、「登録する」を押下するまえに「アイコン選択」を変えることをお勧めします。</a:t>
            </a:r>
            <a:r>
              <a:rPr lang="en-US" altLang="ja-JP" sz="1600"/>
              <a:t>AED</a:t>
            </a:r>
            <a:r>
              <a:rPr lang="ja-JP" altLang="en-US" sz="1600"/>
              <a:t>は「人型」だと違和感がありますので、適当に別のアイコンを選択しましょう。</a:t>
            </a:r>
            <a:endParaRPr lang="en-US" altLang="ja-JP" sz="1600"/>
          </a:p>
          <a:p>
            <a:pPr marL="358775" lvl="1" indent="0">
              <a:buNone/>
            </a:pP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30</a:t>
            </a:fld>
            <a:endParaRPr lang="ja-JP" altLang="en-US" dirty="0"/>
          </a:p>
        </p:txBody>
      </p:sp>
      <p:pic>
        <p:nvPicPr>
          <p:cNvPr id="9218" name="Picture 2">
            <a:extLst>
              <a:ext uri="{FF2B5EF4-FFF2-40B4-BE49-F238E27FC236}">
                <a16:creationId xmlns:a16="http://schemas.microsoft.com/office/drawing/2014/main" id="{009B4A72-90EA-41F0-A93B-BD41A00548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900" y="3068960"/>
            <a:ext cx="6372200" cy="3242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5673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765984" cy="1080120"/>
          </a:xfrm>
        </p:spPr>
        <p:txBody>
          <a:bodyPr/>
          <a:lstStyle/>
          <a:p>
            <a:r>
              <a:rPr lang="en-US" altLang="ja-JP" sz="1800"/>
              <a:t>AED</a:t>
            </a:r>
            <a:r>
              <a:rPr lang="ja-JP" altLang="en-US" sz="1800"/>
              <a:t>の場所データを読み込む</a:t>
            </a:r>
            <a:endParaRPr lang="en-US" altLang="ja-JP" sz="1800"/>
          </a:p>
          <a:p>
            <a:pPr marL="358775" lvl="1" indent="0">
              <a:buNone/>
            </a:pPr>
            <a:r>
              <a:rPr lang="ja-JP" altLang="en-US" sz="1600"/>
              <a:t>登録すると地図上に</a:t>
            </a:r>
            <a:r>
              <a:rPr lang="en-US" altLang="ja-JP" sz="1600"/>
              <a:t>AED</a:t>
            </a:r>
            <a:r>
              <a:rPr lang="ja-JP" altLang="en-US" sz="1600"/>
              <a:t>がマッピングされます。もし何も出なければ表示している場所が「川越」になっているかを改めて確認して下さい。</a:t>
            </a: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r>
              <a:rPr lang="ja-JP" altLang="en-US"/>
              <a:t>学習</a:t>
            </a:r>
            <a:r>
              <a:rPr lang="en-US" altLang="ja-JP"/>
              <a:t>20</a:t>
            </a:r>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31</a:t>
            </a:fld>
            <a:endParaRPr lang="ja-JP" altLang="en-US" dirty="0"/>
          </a:p>
        </p:txBody>
      </p:sp>
      <p:pic>
        <p:nvPicPr>
          <p:cNvPr id="10242" name="Picture 2">
            <a:extLst>
              <a:ext uri="{FF2B5EF4-FFF2-40B4-BE49-F238E27FC236}">
                <a16:creationId xmlns:a16="http://schemas.microsoft.com/office/drawing/2014/main" id="{4DAB9163-FA74-4DA0-A1CA-C91510BAC2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9187" y="1916832"/>
            <a:ext cx="5665626" cy="4509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2661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765984" cy="1080120"/>
          </a:xfrm>
        </p:spPr>
        <p:txBody>
          <a:bodyPr/>
          <a:lstStyle/>
          <a:p>
            <a:r>
              <a:rPr lang="ja-JP" altLang="en-US" sz="1800"/>
              <a:t>人口密度を描画する</a:t>
            </a:r>
            <a:endParaRPr lang="en-US" altLang="ja-JP" sz="1800"/>
          </a:p>
          <a:p>
            <a:pPr marL="358775" lvl="1" indent="0">
              <a:buNone/>
            </a:pPr>
            <a:r>
              <a:rPr lang="ja-JP" altLang="en-US" sz="1600"/>
              <a:t>次に川越市の町丁・字等別人口密度を描画します。この情報は川越市のオープンデータではなく、政府の国勢調査データを参照します。国勢調査データは</a:t>
            </a:r>
            <a:r>
              <a:rPr lang="en-US" altLang="ja-JP" sz="1600"/>
              <a:t>e-stat</a:t>
            </a:r>
            <a:r>
              <a:rPr lang="ja-JP" altLang="en-US" sz="1600"/>
              <a:t>から参照できるため、</a:t>
            </a:r>
            <a:r>
              <a:rPr lang="en-US" altLang="ja-JP" sz="1600"/>
              <a:t>CSV</a:t>
            </a:r>
            <a:r>
              <a:rPr lang="ja-JP" altLang="en-US" sz="1600"/>
              <a:t>取り込みなどは不要です。「統計地図作成」を選択してから「統計グラフ作成」を選択して下さい。</a:t>
            </a: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32</a:t>
            </a:fld>
            <a:endParaRPr lang="ja-JP" altLang="en-US" dirty="0"/>
          </a:p>
        </p:txBody>
      </p:sp>
      <p:pic>
        <p:nvPicPr>
          <p:cNvPr id="3" name="図 2">
            <a:extLst>
              <a:ext uri="{FF2B5EF4-FFF2-40B4-BE49-F238E27FC236}">
                <a16:creationId xmlns:a16="http://schemas.microsoft.com/office/drawing/2014/main" id="{1F70E2AB-C846-4BEA-AC48-A3FCF1ECDC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1473" y="3212976"/>
            <a:ext cx="4741054" cy="3048910"/>
          </a:xfrm>
          <a:prstGeom prst="rect">
            <a:avLst/>
          </a:prstGeom>
        </p:spPr>
      </p:pic>
    </p:spTree>
    <p:extLst>
      <p:ext uri="{BB962C8B-B14F-4D97-AF65-F5344CB8AC3E}">
        <p14:creationId xmlns:p14="http://schemas.microsoft.com/office/powerpoint/2010/main" val="9230217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765984" cy="1080120"/>
          </a:xfrm>
        </p:spPr>
        <p:txBody>
          <a:bodyPr/>
          <a:lstStyle/>
          <a:p>
            <a:r>
              <a:rPr lang="ja-JP" altLang="en-US" sz="1800"/>
              <a:t>人口密度を描画する</a:t>
            </a:r>
            <a:endParaRPr lang="en-US" altLang="ja-JP" sz="1800"/>
          </a:p>
          <a:p>
            <a:pPr marL="358775" lvl="1" indent="0">
              <a:buNone/>
            </a:pPr>
            <a:r>
              <a:rPr lang="ja-JP" altLang="en-US" sz="1600"/>
              <a:t>統計グラフ作成の画面が表示されます。以下の項目を選択して下さい。</a:t>
            </a:r>
            <a:endParaRPr lang="en-US" altLang="ja-JP" sz="1600"/>
          </a:p>
          <a:p>
            <a:pPr marL="685800" lvl="1" indent="-285750">
              <a:buFont typeface="Arial" panose="020B0604020202020204" pitchFamily="34" charset="0"/>
              <a:buChar char="•"/>
            </a:pPr>
            <a:r>
              <a:rPr lang="ja-JP" altLang="en-US" sz="1200"/>
              <a:t>調査名：国勢調査</a:t>
            </a:r>
          </a:p>
          <a:p>
            <a:pPr marL="685800" lvl="1" indent="-285750">
              <a:buFont typeface="Arial" panose="020B0604020202020204" pitchFamily="34" charset="0"/>
              <a:buChar char="•"/>
            </a:pPr>
            <a:r>
              <a:rPr lang="ja-JP" altLang="en-US" sz="1200"/>
              <a:t>年：</a:t>
            </a:r>
            <a:r>
              <a:rPr lang="en-US" altLang="ja-JP" sz="1200"/>
              <a:t>2015 (</a:t>
            </a:r>
            <a:r>
              <a:rPr lang="ja-JP" altLang="en-US" sz="1200"/>
              <a:t>最新のものを選択、</a:t>
            </a:r>
            <a:r>
              <a:rPr lang="en-US" altLang="ja-JP" sz="1200"/>
              <a:t>2020</a:t>
            </a:r>
            <a:r>
              <a:rPr lang="ja-JP" altLang="en-US" sz="1200"/>
              <a:t>などがあればそれでも</a:t>
            </a:r>
            <a:r>
              <a:rPr lang="en-US" altLang="ja-JP" sz="1200"/>
              <a:t>OK)</a:t>
            </a:r>
          </a:p>
          <a:p>
            <a:pPr marL="685800" lvl="1" indent="-285750">
              <a:buFont typeface="Arial" panose="020B0604020202020204" pitchFamily="34" charset="0"/>
              <a:buChar char="•"/>
            </a:pPr>
            <a:r>
              <a:rPr lang="ja-JP" altLang="en-US" sz="1200"/>
              <a:t>集計単位：</a:t>
            </a:r>
            <a:r>
              <a:rPr lang="en-US" altLang="ja-JP" sz="1200"/>
              <a:t>[</a:t>
            </a:r>
            <a:r>
              <a:rPr lang="ja-JP" altLang="en-US" sz="1200"/>
              <a:t>小地域</a:t>
            </a:r>
            <a:r>
              <a:rPr lang="en-US" altLang="ja-JP" sz="1200"/>
              <a:t>(</a:t>
            </a:r>
            <a:r>
              <a:rPr lang="ja-JP" altLang="en-US" sz="1200"/>
              <a:t>町名・字等別</a:t>
            </a:r>
            <a:r>
              <a:rPr lang="en-US" altLang="ja-JP" sz="1200"/>
              <a:t>)]</a:t>
            </a:r>
          </a:p>
          <a:p>
            <a:pPr marL="685800" lvl="1" indent="-285750">
              <a:buFont typeface="Arial" panose="020B0604020202020204" pitchFamily="34" charset="0"/>
              <a:buChar char="•"/>
            </a:pPr>
            <a:r>
              <a:rPr lang="ja-JP" altLang="en-US" sz="1200"/>
              <a:t>統計表：</a:t>
            </a:r>
            <a:r>
              <a:rPr lang="en-US" altLang="ja-JP" sz="1200"/>
              <a:t>[</a:t>
            </a:r>
            <a:r>
              <a:rPr lang="ja-JP" altLang="en-US" sz="1200"/>
              <a:t>人口性比、密度</a:t>
            </a:r>
            <a:r>
              <a:rPr lang="en-US" altLang="ja-JP" sz="1200"/>
              <a:t>]</a:t>
            </a:r>
          </a:p>
          <a:p>
            <a:pPr marL="685800" lvl="1" indent="-285750">
              <a:buFont typeface="Arial" panose="020B0604020202020204" pitchFamily="34" charset="0"/>
              <a:buChar char="•"/>
            </a:pPr>
            <a:r>
              <a:rPr lang="ja-JP" altLang="en-US" sz="1200"/>
              <a:t>指標：</a:t>
            </a:r>
            <a:r>
              <a:rPr lang="en-US" altLang="ja-JP" sz="1200"/>
              <a:t>[</a:t>
            </a:r>
            <a:r>
              <a:rPr lang="ja-JP" altLang="en-US" sz="1200"/>
              <a:t>密度</a:t>
            </a:r>
            <a:r>
              <a:rPr lang="en-US" altLang="ja-JP" sz="1200"/>
              <a:t>(</a:t>
            </a:r>
            <a:r>
              <a:rPr lang="ja-JP" altLang="en-US" sz="1200"/>
              <a:t>人口総数</a:t>
            </a:r>
            <a:r>
              <a:rPr lang="en-US" altLang="ja-JP" sz="1200"/>
              <a:t>)]</a:t>
            </a:r>
          </a:p>
          <a:p>
            <a:pPr marL="358775" lvl="1" indent="0">
              <a:buNone/>
            </a:pP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33</a:t>
            </a:fld>
            <a:endParaRPr lang="ja-JP" altLang="en-US" dirty="0"/>
          </a:p>
        </p:txBody>
      </p:sp>
      <p:pic>
        <p:nvPicPr>
          <p:cNvPr id="11268" name="Picture 4">
            <a:extLst>
              <a:ext uri="{FF2B5EF4-FFF2-40B4-BE49-F238E27FC236}">
                <a16:creationId xmlns:a16="http://schemas.microsoft.com/office/drawing/2014/main" id="{E03ABED5-16D9-4C78-A097-47689AFC67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2805344"/>
            <a:ext cx="5600700" cy="3752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52466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765984" cy="1080120"/>
          </a:xfrm>
        </p:spPr>
        <p:txBody>
          <a:bodyPr/>
          <a:lstStyle/>
          <a:p>
            <a:r>
              <a:rPr lang="ja-JP" altLang="en-US" sz="1800"/>
              <a:t>人口密度を描画する</a:t>
            </a:r>
            <a:endParaRPr lang="en-US" altLang="ja-JP" sz="1800"/>
          </a:p>
          <a:p>
            <a:pPr marL="358775" lvl="1" indent="0">
              <a:buNone/>
            </a:pPr>
            <a:r>
              <a:rPr lang="ja-JP" altLang="en-US" sz="1600"/>
              <a:t>次は集計単位の選択に画面が切り替わります、集計範囲を「行政界選択」にしたうえで埼玉県川越市を選択します。そして「集計開始」を選択します。</a:t>
            </a: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34</a:t>
            </a:fld>
            <a:endParaRPr lang="ja-JP" altLang="en-US" dirty="0"/>
          </a:p>
        </p:txBody>
      </p:sp>
      <p:pic>
        <p:nvPicPr>
          <p:cNvPr id="13314" name="Picture 2">
            <a:extLst>
              <a:ext uri="{FF2B5EF4-FFF2-40B4-BE49-F238E27FC236}">
                <a16:creationId xmlns:a16="http://schemas.microsoft.com/office/drawing/2014/main" id="{F9C9D325-1D4F-4308-9C67-5A9F1A0A84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513" y="1880416"/>
            <a:ext cx="7650957" cy="4497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44171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en-US" altLang="ja-JP"/>
              <a:t>GIS</a:t>
            </a:r>
            <a:r>
              <a:rPr lang="ja-JP" altLang="en-US"/>
              <a:t>を用いたデータの可視化と問題発見</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765984" cy="1080120"/>
          </a:xfrm>
        </p:spPr>
        <p:txBody>
          <a:bodyPr/>
          <a:lstStyle/>
          <a:p>
            <a:r>
              <a:rPr lang="ja-JP" altLang="en-US" sz="1800"/>
              <a:t>統計地図の作成結果</a:t>
            </a:r>
            <a:endParaRPr lang="en-US" altLang="ja-JP" sz="1800"/>
          </a:p>
          <a:p>
            <a:pPr marL="358775" lvl="1" indent="0">
              <a:buNone/>
            </a:pPr>
            <a:r>
              <a:rPr lang="ja-JP" altLang="en-US" sz="1600"/>
              <a:t>以下のような統計地図が生成されます。人口密度が高い割に</a:t>
            </a:r>
            <a:r>
              <a:rPr lang="en-US" altLang="ja-JP" sz="1600"/>
              <a:t>AED</a:t>
            </a:r>
            <a:r>
              <a:rPr lang="ja-JP" altLang="en-US" sz="1600"/>
              <a:t>が一つも無いエリアなどが確認できます。</a:t>
            </a:r>
            <a:endParaRPr lang="en-US" altLang="ja-JP" sz="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35</a:t>
            </a:fld>
            <a:endParaRPr lang="ja-JP" altLang="en-US" dirty="0"/>
          </a:p>
        </p:txBody>
      </p:sp>
      <p:pic>
        <p:nvPicPr>
          <p:cNvPr id="3" name="図 2">
            <a:extLst>
              <a:ext uri="{FF2B5EF4-FFF2-40B4-BE49-F238E27FC236}">
                <a16:creationId xmlns:a16="http://schemas.microsoft.com/office/drawing/2014/main" id="{110F9181-220A-4878-B419-C97E8448C6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1720" y="1886867"/>
            <a:ext cx="4979989" cy="4557815"/>
          </a:xfrm>
          <a:prstGeom prst="rect">
            <a:avLst/>
          </a:prstGeom>
        </p:spPr>
      </p:pic>
    </p:spTree>
    <p:extLst>
      <p:ext uri="{BB962C8B-B14F-4D97-AF65-F5344CB8AC3E}">
        <p14:creationId xmlns:p14="http://schemas.microsoft.com/office/powerpoint/2010/main" val="205466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情報システムが提供するサービス</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1800"/>
              <a:t>情報システムが提供するサービスの例</a:t>
            </a:r>
            <a:endParaRPr lang="en-US" altLang="ja-JP" sz="1800"/>
          </a:p>
          <a:p>
            <a:pPr lvl="1"/>
            <a:r>
              <a:rPr lang="ja-JP" altLang="en-US" sz="1400"/>
              <a:t>現代において、日常生活において情報システムの利用は欠かせません。コンビニなどで買い物をするときには購入データが</a:t>
            </a:r>
            <a:r>
              <a:rPr lang="en-US" altLang="ja-JP" sz="1400"/>
              <a:t>POS</a:t>
            </a:r>
            <a:r>
              <a:rPr lang="ja-JP" altLang="en-US" sz="1400"/>
              <a:t>に記録されますし、通学で電車やバスに乗るときは電子決済システムを利用します。趣味や勉強の情報を</a:t>
            </a:r>
            <a:r>
              <a:rPr lang="en-US" altLang="ja-JP" sz="1400"/>
              <a:t>SNS</a:t>
            </a:r>
            <a:r>
              <a:rPr lang="ja-JP" altLang="en-US" sz="1400"/>
              <a:t>でやり取りしたり、様々なシーンで何らかの情報システムのサービスを利用しています。</a:t>
            </a:r>
            <a:endParaRPr lang="en-US" altLang="ja-JP" sz="1400"/>
          </a:p>
          <a:p>
            <a:r>
              <a:rPr lang="ja-JP" altLang="en-US" sz="1800"/>
              <a:t>（演習）普段利用しているサービスの名称をあげてみよう</a:t>
            </a:r>
            <a:endParaRPr lang="en-US" altLang="ja-JP" sz="18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4</a:t>
            </a:fld>
            <a:endParaRPr lang="ja-JP" altLang="en-US" dirty="0"/>
          </a:p>
        </p:txBody>
      </p:sp>
      <p:pic>
        <p:nvPicPr>
          <p:cNvPr id="3" name="図 2">
            <a:extLst>
              <a:ext uri="{FF2B5EF4-FFF2-40B4-BE49-F238E27FC236}">
                <a16:creationId xmlns:a16="http://schemas.microsoft.com/office/drawing/2014/main" id="{1AB8FBDC-895C-4A90-BCE0-0BE32BC18B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3348" y="3642930"/>
            <a:ext cx="5328592" cy="2568813"/>
          </a:xfrm>
          <a:prstGeom prst="rect">
            <a:avLst/>
          </a:prstGeom>
        </p:spPr>
      </p:pic>
      <p:sp>
        <p:nvSpPr>
          <p:cNvPr id="4" name="テキスト ボックス 3">
            <a:extLst>
              <a:ext uri="{FF2B5EF4-FFF2-40B4-BE49-F238E27FC236}">
                <a16:creationId xmlns:a16="http://schemas.microsoft.com/office/drawing/2014/main" id="{7306BCF6-8ED3-4103-AD69-F6B353E08C03}"/>
              </a:ext>
            </a:extLst>
          </p:cNvPr>
          <p:cNvSpPr txBox="1"/>
          <p:nvPr/>
        </p:nvSpPr>
        <p:spPr>
          <a:xfrm>
            <a:off x="6061025" y="6266372"/>
            <a:ext cx="2941831" cy="246221"/>
          </a:xfrm>
          <a:prstGeom prst="rect">
            <a:avLst/>
          </a:prstGeom>
          <a:noFill/>
        </p:spPr>
        <p:txBody>
          <a:bodyPr wrap="none" rtlCol="0">
            <a:spAutoFit/>
          </a:bodyPr>
          <a:lstStyle/>
          <a:p>
            <a:r>
              <a:rPr lang="zh-TW" altLang="en-US" sz="1000">
                <a:latin typeface="UD デジタル 教科書体 N-R" panose="02020400000000000000" pitchFamily="17" charset="-128"/>
                <a:ea typeface="UD デジタル 教科書体 N-R" panose="02020400000000000000" pitchFamily="17" charset="-128"/>
              </a:rPr>
              <a:t>高等学校情報科</a:t>
            </a:r>
            <a:r>
              <a:rPr lang="en-US" altLang="zh-TW" sz="1000">
                <a:latin typeface="UD デジタル 教科書体 N-R" panose="02020400000000000000" pitchFamily="17" charset="-128"/>
                <a:ea typeface="UD デジタル 教科書体 N-R" panose="02020400000000000000" pitchFamily="17" charset="-128"/>
              </a:rPr>
              <a:t>『</a:t>
            </a:r>
            <a:r>
              <a:rPr lang="zh-TW" altLang="en-US" sz="1000">
                <a:latin typeface="UD デジタル 教科書体 N-R" panose="02020400000000000000" pitchFamily="17" charset="-128"/>
                <a:ea typeface="UD デジタル 教科書体 N-R" panose="02020400000000000000" pitchFamily="17" charset="-128"/>
              </a:rPr>
              <a:t>情報</a:t>
            </a:r>
            <a:r>
              <a:rPr lang="en-US" altLang="zh-TW" sz="1000">
                <a:latin typeface="UD デジタル 教科書体 N-R" panose="02020400000000000000" pitchFamily="17" charset="-128"/>
                <a:ea typeface="UD デジタル 教科書体 N-R" panose="02020400000000000000" pitchFamily="17" charset="-128"/>
              </a:rPr>
              <a:t>Ⅰ』</a:t>
            </a:r>
            <a:r>
              <a:rPr lang="zh-TW" altLang="en-US" sz="1000">
                <a:latin typeface="UD デジタル 教科書体 N-R" panose="02020400000000000000" pitchFamily="17" charset="-128"/>
                <a:ea typeface="UD デジタル 教科書体 N-R" panose="02020400000000000000" pitchFamily="17" charset="-128"/>
              </a:rPr>
              <a:t>教員研修用教材</a:t>
            </a:r>
            <a:r>
              <a:rPr lang="ja-JP" altLang="en-US" sz="1000">
                <a:latin typeface="UD デジタル 教科書体 N-R" panose="02020400000000000000" pitchFamily="17" charset="-128"/>
                <a:ea typeface="UD デジタル 教科書体 N-R" panose="02020400000000000000" pitchFamily="17" charset="-128"/>
              </a:rPr>
              <a:t> </a:t>
            </a:r>
            <a:r>
              <a:rPr kumimoji="1" lang="en-US" altLang="ja-JP" sz="1000">
                <a:latin typeface="UD デジタル 教科書体 N-R" panose="02020400000000000000" pitchFamily="17" charset="-128"/>
                <a:ea typeface="UD デジタル 教科書体 N-R" panose="02020400000000000000" pitchFamily="17" charset="-128"/>
              </a:rPr>
              <a:t>P168</a:t>
            </a:r>
            <a:endParaRPr kumimoji="1" lang="ja-JP" altLang="en-US" sz="1000">
              <a:latin typeface="UD デジタル 教科書体 N-R" panose="02020400000000000000" pitchFamily="17" charset="-128"/>
              <a:ea typeface="UD デジタル 教科書体 N-R" panose="02020400000000000000" pitchFamily="17" charset="-128"/>
            </a:endParaRPr>
          </a:p>
        </p:txBody>
      </p:sp>
    </p:spTree>
    <p:extLst>
      <p:ext uri="{BB962C8B-B14F-4D97-AF65-F5344CB8AC3E}">
        <p14:creationId xmlns:p14="http://schemas.microsoft.com/office/powerpoint/2010/main" val="3041610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オープンデータの重要性とその活用</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2400"/>
              <a:t>オープンデータとは</a:t>
            </a:r>
            <a:endParaRPr lang="en-US" altLang="ja-JP" sz="2400"/>
          </a:p>
          <a:p>
            <a:pPr lvl="1"/>
            <a:r>
              <a:rPr lang="ja-JP" altLang="en-US" sz="2000"/>
              <a:t>政府の</a:t>
            </a:r>
            <a:r>
              <a:rPr lang="en-US" altLang="ja-JP" sz="2000"/>
              <a:t>『</a:t>
            </a:r>
            <a:r>
              <a:rPr lang="ja-JP" altLang="en-US" sz="2000"/>
              <a:t>オープンデータ基本指針</a:t>
            </a:r>
            <a:r>
              <a:rPr lang="en-US" altLang="ja-JP" sz="2000"/>
              <a:t>』</a:t>
            </a:r>
            <a:r>
              <a:rPr lang="ja-JP" altLang="en-US" sz="2000"/>
              <a:t>による定義は以下の通りです。</a:t>
            </a:r>
            <a:endParaRPr lang="en-US" altLang="ja-JP" sz="2000"/>
          </a:p>
          <a:p>
            <a:pPr marL="872100" lvl="2" indent="0">
              <a:buNone/>
            </a:pPr>
            <a:r>
              <a:rPr lang="ja-JP" altLang="en-US" sz="1600"/>
              <a:t>① 営利目的、非営利目的を問わず二次利用可能なルールが適用されたもの</a:t>
            </a:r>
          </a:p>
          <a:p>
            <a:pPr marL="872100" lvl="2" indent="0">
              <a:buNone/>
            </a:pPr>
            <a:r>
              <a:rPr lang="ja-JP" altLang="en-US" sz="1600"/>
              <a:t>② 機械判読に適したもの</a:t>
            </a:r>
          </a:p>
          <a:p>
            <a:pPr marL="872100" lvl="2" indent="0">
              <a:buNone/>
            </a:pPr>
            <a:r>
              <a:rPr lang="ja-JP" altLang="en-US" sz="1600"/>
              <a:t>③ 無償で利用できるもの</a:t>
            </a:r>
            <a:endParaRPr lang="en-US" altLang="ja-JP" sz="1600"/>
          </a:p>
          <a:p>
            <a:pPr lvl="1"/>
            <a:endParaRPr lang="en-US" altLang="ja-JP" sz="2000"/>
          </a:p>
          <a:p>
            <a:pPr lvl="1"/>
            <a:endParaRPr lang="en-US" altLang="ja-JP" sz="2000"/>
          </a:p>
          <a:p>
            <a:pPr lvl="1"/>
            <a:r>
              <a:rPr lang="ja-JP" altLang="en-US" sz="2000"/>
              <a:t>易しい言葉に置き換えると、以下の通りです。</a:t>
            </a:r>
            <a:endParaRPr lang="en-US" altLang="ja-JP" sz="2000"/>
          </a:p>
          <a:p>
            <a:pPr marL="872100" lvl="2" indent="0">
              <a:buNone/>
            </a:pPr>
            <a:r>
              <a:rPr lang="en-US" altLang="ja-JP" sz="1600"/>
              <a:t>『</a:t>
            </a:r>
            <a:r>
              <a:rPr lang="ja-JP" altLang="en-US" sz="1600"/>
              <a:t>営利・非営利を問わず二次利用可能</a:t>
            </a:r>
            <a:r>
              <a:rPr lang="en-US" altLang="ja-JP" sz="1600"/>
              <a:t>』</a:t>
            </a:r>
            <a:r>
              <a:rPr lang="ja-JP" altLang="en-US" sz="1600"/>
              <a:t>で</a:t>
            </a:r>
            <a:r>
              <a:rPr lang="en-US" altLang="ja-JP" sz="1600"/>
              <a:t>『</a:t>
            </a:r>
            <a:r>
              <a:rPr lang="ja-JP" altLang="en-US" sz="1600"/>
              <a:t>プログラムから読み取れる</a:t>
            </a:r>
            <a:r>
              <a:rPr lang="en-US" altLang="ja-JP" sz="1600"/>
              <a:t>』</a:t>
            </a:r>
            <a:r>
              <a:rPr lang="ja-JP" altLang="en-US" sz="1600"/>
              <a:t>かつ</a:t>
            </a:r>
            <a:r>
              <a:rPr lang="en-US" altLang="ja-JP" sz="1600"/>
              <a:t>『</a:t>
            </a:r>
            <a:r>
              <a:rPr lang="ja-JP" altLang="en-US" sz="1600"/>
              <a:t>無償で利用可能</a:t>
            </a:r>
            <a:r>
              <a:rPr lang="en-US" altLang="ja-JP" sz="1600"/>
              <a:t>』</a:t>
            </a:r>
            <a:r>
              <a:rPr lang="ja-JP" altLang="en-US" sz="1600"/>
              <a:t>なデータをオープンデータと呼びます。</a:t>
            </a:r>
            <a:endParaRPr lang="en-US" altLang="ja-JP" sz="1600"/>
          </a:p>
          <a:p>
            <a:pPr marL="872100" lvl="2" indent="0">
              <a:buNone/>
            </a:pPr>
            <a:endParaRPr lang="en-US" altLang="ja-JP" sz="1600"/>
          </a:p>
          <a:p>
            <a:pPr marL="872100" lvl="2" indent="0">
              <a:buNone/>
            </a:pPr>
            <a:r>
              <a:rPr lang="en-US" altLang="ja-JP" sz="1600"/>
              <a:t>	</a:t>
            </a:r>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5</a:t>
            </a:fld>
            <a:endParaRPr lang="ja-JP" altLang="en-US" dirty="0"/>
          </a:p>
        </p:txBody>
      </p:sp>
      <p:sp>
        <p:nvSpPr>
          <p:cNvPr id="10" name="テキスト ボックス 9">
            <a:extLst>
              <a:ext uri="{FF2B5EF4-FFF2-40B4-BE49-F238E27FC236}">
                <a16:creationId xmlns:a16="http://schemas.microsoft.com/office/drawing/2014/main" id="{649D83A0-0D57-56B5-64B4-6C40765FC016}"/>
              </a:ext>
            </a:extLst>
          </p:cNvPr>
          <p:cNvSpPr txBox="1"/>
          <p:nvPr/>
        </p:nvSpPr>
        <p:spPr>
          <a:xfrm>
            <a:off x="3923928" y="3284984"/>
            <a:ext cx="4806280" cy="677108"/>
          </a:xfrm>
          <a:prstGeom prst="rect">
            <a:avLst/>
          </a:prstGeom>
          <a:noFill/>
        </p:spPr>
        <p:txBody>
          <a:bodyPr wrap="square">
            <a:spAutoFit/>
          </a:bodyPr>
          <a:lstStyle/>
          <a:p>
            <a:r>
              <a:rPr lang="ja-JP" altLang="en-US" sz="1400">
                <a:latin typeface="UD デジタル 教科書体 N-R" panose="02020400000000000000" pitchFamily="17" charset="-128"/>
                <a:ea typeface="UD デジタル 教科書体 N-R" panose="02020400000000000000" pitchFamily="17" charset="-128"/>
              </a:rPr>
              <a:t>出典：オープンデータ基本指針</a:t>
            </a:r>
            <a:endParaRPr lang="en-US" altLang="ja-JP" sz="1400">
              <a:latin typeface="UD デジタル 教科書体 N-R" panose="02020400000000000000" pitchFamily="17" charset="-128"/>
              <a:ea typeface="UD デジタル 教科書体 N-R" panose="02020400000000000000" pitchFamily="17" charset="-128"/>
            </a:endParaRPr>
          </a:p>
          <a:p>
            <a:r>
              <a:rPr lang="ja-JP" altLang="en-US" sz="1400">
                <a:latin typeface="UD デジタル 教科書体 N-R" panose="02020400000000000000" pitchFamily="17" charset="-128"/>
                <a:ea typeface="UD デジタル 教科書体 N-R" panose="02020400000000000000" pitchFamily="17" charset="-128"/>
              </a:rPr>
              <a:t>参照日：</a:t>
            </a:r>
            <a:r>
              <a:rPr lang="en-US" altLang="ja-JP" sz="1400">
                <a:latin typeface="UD デジタル 教科書体 N-R" panose="02020400000000000000" pitchFamily="17" charset="-128"/>
                <a:ea typeface="UD デジタル 教科書体 N-R" panose="02020400000000000000" pitchFamily="17" charset="-128"/>
              </a:rPr>
              <a:t>2022</a:t>
            </a:r>
            <a:r>
              <a:rPr lang="ja-JP" altLang="en-US" sz="1400">
                <a:latin typeface="UD デジタル 教科書体 N-R" panose="02020400000000000000" pitchFamily="17" charset="-128"/>
                <a:ea typeface="UD デジタル 教科書体 N-R" panose="02020400000000000000" pitchFamily="17" charset="-128"/>
              </a:rPr>
              <a:t>年</a:t>
            </a:r>
            <a:r>
              <a:rPr lang="en-US" altLang="ja-JP" sz="1400">
                <a:latin typeface="UD デジタル 教科書体 N-R" panose="02020400000000000000" pitchFamily="17" charset="-128"/>
                <a:ea typeface="UD デジタル 教科書体 N-R" panose="02020400000000000000" pitchFamily="17" charset="-128"/>
              </a:rPr>
              <a:t>5</a:t>
            </a:r>
            <a:r>
              <a:rPr lang="ja-JP" altLang="en-US" sz="1400">
                <a:latin typeface="UD デジタル 教科書体 N-R" panose="02020400000000000000" pitchFamily="17" charset="-128"/>
                <a:ea typeface="UD デジタル 教科書体 N-R" panose="02020400000000000000" pitchFamily="17" charset="-128"/>
              </a:rPr>
              <a:t>月</a:t>
            </a:r>
            <a:r>
              <a:rPr lang="en-US" altLang="ja-JP" sz="1400">
                <a:latin typeface="UD デジタル 教科書体 N-R" panose="02020400000000000000" pitchFamily="17" charset="-128"/>
                <a:ea typeface="UD デジタル 教科書体 N-R" panose="02020400000000000000" pitchFamily="17" charset="-128"/>
              </a:rPr>
              <a:t>27</a:t>
            </a:r>
            <a:r>
              <a:rPr lang="ja-JP" altLang="en-US" sz="1400">
                <a:latin typeface="UD デジタル 教科書体 N-R" panose="02020400000000000000" pitchFamily="17" charset="-128"/>
                <a:ea typeface="UD デジタル 教科書体 N-R" panose="02020400000000000000" pitchFamily="17" charset="-128"/>
              </a:rPr>
              <a:t>日</a:t>
            </a:r>
            <a:endParaRPr lang="en-US" altLang="ja-JP" sz="1400">
              <a:latin typeface="UD デジタル 教科書体 N-R" panose="02020400000000000000" pitchFamily="17" charset="-128"/>
              <a:ea typeface="UD デジタル 教科書体 N-R" panose="02020400000000000000" pitchFamily="17" charset="-128"/>
            </a:endParaRPr>
          </a:p>
          <a:p>
            <a:r>
              <a:rPr lang="ja-JP" altLang="en-US" sz="1000">
                <a:latin typeface="UD デジタル 教科書体 N-R" panose="02020400000000000000" pitchFamily="17" charset="-128"/>
                <a:ea typeface="UD デジタル 教科書体 N-R" panose="02020400000000000000" pitchFamily="17" charset="-128"/>
                <a:hlinkClick r:id="rId2"/>
              </a:rPr>
              <a:t>https://cio.go.jp/sites/default/files/uploads/documents/data_shishin.pdf</a:t>
            </a:r>
            <a:endParaRPr lang="ja-JP" altLang="en-US" sz="1000">
              <a:latin typeface="UD デジタル 教科書体 N-R" panose="02020400000000000000" pitchFamily="17" charset="-128"/>
              <a:ea typeface="UD デジタル 教科書体 N-R" panose="02020400000000000000" pitchFamily="17" charset="-128"/>
            </a:endParaRPr>
          </a:p>
        </p:txBody>
      </p:sp>
    </p:spTree>
    <p:extLst>
      <p:ext uri="{BB962C8B-B14F-4D97-AF65-F5344CB8AC3E}">
        <p14:creationId xmlns:p14="http://schemas.microsoft.com/office/powerpoint/2010/main" val="1580922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オープンデータの重要性とその活用</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2400"/>
              <a:t>オープンデータの重要性</a:t>
            </a:r>
          </a:p>
          <a:p>
            <a:pPr lvl="1"/>
            <a:r>
              <a:rPr lang="ja-JP" altLang="en-US" sz="2000"/>
              <a:t>例えば</a:t>
            </a:r>
            <a:r>
              <a:rPr lang="en-US" altLang="ja-JP" sz="2000"/>
              <a:t>AED(</a:t>
            </a:r>
            <a:r>
              <a:rPr lang="zh-TW" altLang="en-US" sz="2000"/>
              <a:t>自動体外式除細動器</a:t>
            </a:r>
            <a:r>
              <a:rPr lang="en-US" altLang="ja-JP" sz="2000"/>
              <a:t>)</a:t>
            </a:r>
            <a:r>
              <a:rPr lang="ja-JP" altLang="en-US" sz="2000"/>
              <a:t>が置かれている場所がオープンデータとして公開されていれば、緊急時に最寄りの</a:t>
            </a:r>
            <a:r>
              <a:rPr lang="en-US" altLang="ja-JP" sz="2000"/>
              <a:t>AED</a:t>
            </a:r>
            <a:r>
              <a:rPr lang="ja-JP" altLang="en-US" sz="2000"/>
              <a:t>を探すことができます。</a:t>
            </a:r>
            <a:endParaRPr lang="en-US" altLang="ja-JP" sz="2000"/>
          </a:p>
          <a:p>
            <a:pPr lvl="1"/>
            <a:r>
              <a:rPr lang="en-US" altLang="ja-JP" sz="2000"/>
              <a:t>AED</a:t>
            </a:r>
            <a:r>
              <a:rPr lang="ja-JP" altLang="en-US" sz="2000"/>
              <a:t>の設置場所は内閣官房情報通信技術（</a:t>
            </a:r>
            <a:r>
              <a:rPr lang="en-US" altLang="ja-JP" sz="2000"/>
              <a:t>IT</a:t>
            </a:r>
            <a:r>
              <a:rPr lang="ja-JP" altLang="en-US" sz="2000"/>
              <a:t>）総合戦略室が定めた、公開を推奨するオープンデータに含まれているため、現在では多くの市区町村でオープンデータとして公開されています。</a:t>
            </a:r>
            <a:endParaRPr lang="en-US" altLang="ja-JP" sz="2000"/>
          </a:p>
          <a:p>
            <a:pPr lvl="1"/>
            <a:r>
              <a:rPr lang="ja-JP" altLang="en-US" sz="2000"/>
              <a:t>オープンデータは</a:t>
            </a:r>
            <a:r>
              <a:rPr lang="en-US" altLang="ja-JP" sz="2000"/>
              <a:t>『</a:t>
            </a:r>
            <a:r>
              <a:rPr lang="ja-JP" altLang="en-US" sz="2000"/>
              <a:t>営利・非営利を問わず二次利用可能</a:t>
            </a:r>
            <a:r>
              <a:rPr lang="en-US" altLang="ja-JP" sz="2000"/>
              <a:t>』</a:t>
            </a:r>
            <a:r>
              <a:rPr lang="ja-JP" altLang="en-US" sz="2000"/>
              <a:t>なため、企業や団体が二次利用を行いオリジナルのサービスを展開することができます。</a:t>
            </a:r>
            <a:endParaRPr lang="en-US" altLang="ja-JP" sz="20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6</a:t>
            </a:fld>
            <a:endParaRPr lang="ja-JP" altLang="en-US" dirty="0"/>
          </a:p>
        </p:txBody>
      </p:sp>
    </p:spTree>
    <p:extLst>
      <p:ext uri="{BB962C8B-B14F-4D97-AF65-F5344CB8AC3E}">
        <p14:creationId xmlns:p14="http://schemas.microsoft.com/office/powerpoint/2010/main" val="21424857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オープンデータの重要性とその活用</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2400"/>
              <a:t>オープンデータの活用例：日本全国</a:t>
            </a:r>
            <a:r>
              <a:rPr lang="en-US" altLang="ja-JP" sz="2400"/>
              <a:t>AED</a:t>
            </a:r>
            <a:r>
              <a:rPr lang="ja-JP" altLang="en-US" sz="2400"/>
              <a:t>マップ</a:t>
            </a:r>
          </a:p>
          <a:p>
            <a:pPr lvl="1"/>
            <a:r>
              <a:rPr lang="en-US" altLang="ja-JP" sz="2000"/>
              <a:t>AED</a:t>
            </a:r>
            <a:r>
              <a:rPr lang="ja-JP" altLang="en-US" sz="2000"/>
              <a:t>のデータを活用して企業が展開しているサービスの例として</a:t>
            </a:r>
            <a:r>
              <a:rPr lang="en-US" altLang="ja-JP" sz="2000"/>
              <a:t>『</a:t>
            </a:r>
            <a:r>
              <a:rPr lang="ja-JP" altLang="en-US" sz="2000"/>
              <a:t>日本全国</a:t>
            </a:r>
            <a:r>
              <a:rPr lang="en-US" altLang="ja-JP" sz="2000"/>
              <a:t>AED</a:t>
            </a:r>
            <a:r>
              <a:rPr lang="ja-JP" altLang="en-US" sz="2000"/>
              <a:t>マップ</a:t>
            </a:r>
            <a:r>
              <a:rPr lang="en-US" altLang="ja-JP" sz="2000"/>
              <a:t>』</a:t>
            </a:r>
            <a:r>
              <a:rPr lang="ja-JP" altLang="en-US" sz="2000"/>
              <a:t>が存在します。</a:t>
            </a:r>
            <a:endParaRPr lang="en-US" altLang="ja-JP" sz="2000"/>
          </a:p>
          <a:p>
            <a:pPr lvl="1"/>
            <a:r>
              <a:rPr lang="ja-JP" altLang="en-US" sz="2000"/>
              <a:t>同サービスでは自治体が公表するオープンデータと一般投稿による</a:t>
            </a:r>
            <a:r>
              <a:rPr lang="en-US" altLang="ja-JP" sz="2000"/>
              <a:t>AED</a:t>
            </a:r>
            <a:r>
              <a:rPr lang="ja-JP" altLang="en-US" sz="2000"/>
              <a:t>の位置情報の両方が利用されています。</a:t>
            </a:r>
            <a:endParaRPr lang="en-US" altLang="ja-JP" sz="200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7</a:t>
            </a:fld>
            <a:endParaRPr lang="ja-JP" altLang="en-US" dirty="0"/>
          </a:p>
        </p:txBody>
      </p:sp>
      <p:pic>
        <p:nvPicPr>
          <p:cNvPr id="3" name="図 2">
            <a:extLst>
              <a:ext uri="{FF2B5EF4-FFF2-40B4-BE49-F238E27FC236}">
                <a16:creationId xmlns:a16="http://schemas.microsoft.com/office/drawing/2014/main" id="{1794126D-E863-7F1D-ACA2-FAC40589DE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2289" y="3212976"/>
            <a:ext cx="4463358" cy="3112168"/>
          </a:xfrm>
          <a:prstGeom prst="rect">
            <a:avLst/>
          </a:prstGeom>
        </p:spPr>
      </p:pic>
      <p:sp>
        <p:nvSpPr>
          <p:cNvPr id="10" name="テキスト ボックス 9">
            <a:extLst>
              <a:ext uri="{FF2B5EF4-FFF2-40B4-BE49-F238E27FC236}">
                <a16:creationId xmlns:a16="http://schemas.microsoft.com/office/drawing/2014/main" id="{447182C8-69FD-DD70-A88B-152E4F887309}"/>
              </a:ext>
            </a:extLst>
          </p:cNvPr>
          <p:cNvSpPr txBox="1"/>
          <p:nvPr/>
        </p:nvSpPr>
        <p:spPr>
          <a:xfrm>
            <a:off x="6808161" y="5805264"/>
            <a:ext cx="2304256" cy="646331"/>
          </a:xfrm>
          <a:prstGeom prst="rect">
            <a:avLst/>
          </a:prstGeom>
          <a:noFill/>
        </p:spPr>
        <p:txBody>
          <a:bodyPr wrap="square">
            <a:spAutoFit/>
          </a:bodyPr>
          <a:lstStyle/>
          <a:p>
            <a:r>
              <a:rPr lang="ja-JP" altLang="en-US" sz="1200">
                <a:latin typeface="UD デジタル 教科書体 N-R" panose="02020400000000000000" pitchFamily="17" charset="-128"/>
                <a:ea typeface="UD デジタル 教科書体 N-R" panose="02020400000000000000" pitchFamily="17" charset="-128"/>
              </a:rPr>
              <a:t>出典：日本全国</a:t>
            </a:r>
            <a:r>
              <a:rPr lang="en-US" altLang="ja-JP" sz="1200">
                <a:latin typeface="UD デジタル 教科書体 N-R" panose="02020400000000000000" pitchFamily="17" charset="-128"/>
                <a:ea typeface="UD デジタル 教科書体 N-R" panose="02020400000000000000" pitchFamily="17" charset="-128"/>
              </a:rPr>
              <a:t>AED</a:t>
            </a:r>
            <a:r>
              <a:rPr lang="ja-JP" altLang="en-US" sz="1200">
                <a:latin typeface="UD デジタル 教科書体 N-R" panose="02020400000000000000" pitchFamily="17" charset="-128"/>
                <a:ea typeface="UD デジタル 教科書体 N-R" panose="02020400000000000000" pitchFamily="17" charset="-128"/>
              </a:rPr>
              <a:t>マップ</a:t>
            </a:r>
            <a:endParaRPr lang="en-US" altLang="ja-JP" sz="1200">
              <a:latin typeface="UD デジタル 教科書体 N-R" panose="02020400000000000000" pitchFamily="17" charset="-128"/>
              <a:ea typeface="UD デジタル 教科書体 N-R" panose="02020400000000000000" pitchFamily="17" charset="-128"/>
            </a:endParaRPr>
          </a:p>
          <a:p>
            <a:r>
              <a:rPr lang="ja-JP" altLang="en-US" sz="1200">
                <a:latin typeface="UD デジタル 教科書体 N-R" panose="02020400000000000000" pitchFamily="17" charset="-128"/>
                <a:ea typeface="UD デジタル 教科書体 N-R" panose="02020400000000000000" pitchFamily="17" charset="-128"/>
              </a:rPr>
              <a:t>参照日：</a:t>
            </a:r>
            <a:r>
              <a:rPr lang="en-US" altLang="ja-JP" sz="1200">
                <a:latin typeface="UD デジタル 教科書体 N-R" panose="02020400000000000000" pitchFamily="17" charset="-128"/>
                <a:ea typeface="UD デジタル 教科書体 N-R" panose="02020400000000000000" pitchFamily="17" charset="-128"/>
              </a:rPr>
              <a:t>2022</a:t>
            </a:r>
            <a:r>
              <a:rPr lang="ja-JP" altLang="en-US" sz="1200">
                <a:latin typeface="UD デジタル 教科書体 N-R" panose="02020400000000000000" pitchFamily="17" charset="-128"/>
                <a:ea typeface="UD デジタル 教科書体 N-R" panose="02020400000000000000" pitchFamily="17" charset="-128"/>
              </a:rPr>
              <a:t>年</a:t>
            </a:r>
            <a:r>
              <a:rPr lang="en-US" altLang="ja-JP" sz="1200">
                <a:latin typeface="UD デジタル 教科書体 N-R" panose="02020400000000000000" pitchFamily="17" charset="-128"/>
                <a:ea typeface="UD デジタル 教科書体 N-R" panose="02020400000000000000" pitchFamily="17" charset="-128"/>
              </a:rPr>
              <a:t>05</a:t>
            </a:r>
            <a:r>
              <a:rPr lang="ja-JP" altLang="en-US" sz="1200">
                <a:latin typeface="UD デジタル 教科書体 N-R" panose="02020400000000000000" pitchFamily="17" charset="-128"/>
                <a:ea typeface="UD デジタル 教科書体 N-R" panose="02020400000000000000" pitchFamily="17" charset="-128"/>
              </a:rPr>
              <a:t>月</a:t>
            </a:r>
            <a:r>
              <a:rPr lang="en-US" altLang="ja-JP" sz="1200">
                <a:latin typeface="UD デジタル 教科書体 N-R" panose="02020400000000000000" pitchFamily="17" charset="-128"/>
                <a:ea typeface="UD デジタル 教科書体 N-R" panose="02020400000000000000" pitchFamily="17" charset="-128"/>
              </a:rPr>
              <a:t>27</a:t>
            </a:r>
            <a:r>
              <a:rPr lang="ja-JP" altLang="en-US" sz="1200">
                <a:latin typeface="UD デジタル 教科書体 N-R" panose="02020400000000000000" pitchFamily="17" charset="-128"/>
                <a:ea typeface="UD デジタル 教科書体 N-R" panose="02020400000000000000" pitchFamily="17" charset="-128"/>
              </a:rPr>
              <a:t>日</a:t>
            </a:r>
            <a:endParaRPr lang="en-US" altLang="ja-JP" sz="1200">
              <a:latin typeface="UD デジタル 教科書体 N-R" panose="02020400000000000000" pitchFamily="17" charset="-128"/>
              <a:ea typeface="UD デジタル 教科書体 N-R" panose="02020400000000000000" pitchFamily="17" charset="-128"/>
            </a:endParaRPr>
          </a:p>
          <a:p>
            <a:r>
              <a:rPr lang="ja-JP" altLang="en-US" sz="1200">
                <a:latin typeface="UD デジタル 教科書体 N-R" panose="02020400000000000000" pitchFamily="17" charset="-128"/>
                <a:ea typeface="UD デジタル 教科書体 N-R" panose="02020400000000000000" pitchFamily="17" charset="-128"/>
                <a:hlinkClick r:id="rId3"/>
              </a:rPr>
              <a:t>https://aedm.jp/</a:t>
            </a:r>
            <a:endParaRPr lang="ja-JP" altLang="en-US" sz="1200">
              <a:latin typeface="UD デジタル 教科書体 N-R" panose="02020400000000000000" pitchFamily="17" charset="-128"/>
              <a:ea typeface="UD デジタル 教科書体 N-R" panose="02020400000000000000" pitchFamily="17" charset="-128"/>
            </a:endParaRPr>
          </a:p>
        </p:txBody>
      </p:sp>
    </p:spTree>
    <p:extLst>
      <p:ext uri="{BB962C8B-B14F-4D97-AF65-F5344CB8AC3E}">
        <p14:creationId xmlns:p14="http://schemas.microsoft.com/office/powerpoint/2010/main" val="1470654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二次利用が可能なライセンスについて</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1800" dirty="0"/>
              <a:t>商用・非商用を問わず、誰でも無償で二次利用が可能なライセンス体系が幾つか存在します</a:t>
            </a:r>
            <a:endParaRPr lang="en-US" altLang="ja-JP" sz="1800" dirty="0"/>
          </a:p>
          <a:p>
            <a:pPr lvl="1"/>
            <a:r>
              <a:rPr lang="ja-JP" altLang="en-US" sz="1600" dirty="0"/>
              <a:t>クリエイティブ・コモンズ・ライセンス</a:t>
            </a:r>
            <a:endParaRPr lang="en-US" altLang="ja-JP" sz="1600" dirty="0"/>
          </a:p>
          <a:p>
            <a:pPr lvl="2"/>
            <a:r>
              <a:rPr lang="en-US" altLang="ja-JP" sz="1200" dirty="0"/>
              <a:t>CC-BY </a:t>
            </a:r>
            <a:r>
              <a:rPr lang="ja-JP" altLang="en-US" sz="1200" dirty="0"/>
              <a:t>など</a:t>
            </a:r>
            <a:endParaRPr lang="en-US" altLang="ja-JP" sz="1200" dirty="0"/>
          </a:p>
          <a:p>
            <a:pPr lvl="1"/>
            <a:r>
              <a:rPr lang="ja-JP" altLang="en-US" sz="1600" dirty="0"/>
              <a:t>オープンソース</a:t>
            </a:r>
            <a:endParaRPr lang="en-US" altLang="ja-JP" sz="1600" dirty="0"/>
          </a:p>
          <a:p>
            <a:pPr lvl="2"/>
            <a:r>
              <a:rPr lang="en-US" altLang="ja-JP" sz="1200" dirty="0"/>
              <a:t>MIT</a:t>
            </a:r>
            <a:r>
              <a:rPr lang="ja-JP" altLang="en-US" sz="1200" dirty="0"/>
              <a:t>ライセンスなど</a:t>
            </a:r>
            <a:endParaRPr lang="en-US" altLang="ja-JP" sz="1200" dirty="0"/>
          </a:p>
          <a:p>
            <a:pPr lvl="1"/>
            <a:r>
              <a:rPr lang="ja-JP" altLang="en-US" sz="1600" dirty="0"/>
              <a:t>パブリックドメイン</a:t>
            </a:r>
            <a:endParaRPr lang="en-US" altLang="ja-JP" sz="1600" dirty="0"/>
          </a:p>
          <a:p>
            <a:pPr lvl="2"/>
            <a:r>
              <a:rPr lang="ja-JP" altLang="en-US" sz="1200" dirty="0"/>
              <a:t>著作権を放棄したもの</a:t>
            </a:r>
            <a:endParaRPr lang="en-US" altLang="ja-JP" sz="1200" dirty="0"/>
          </a:p>
          <a:p>
            <a:r>
              <a:rPr lang="ja-JP" altLang="en-US" sz="2000" dirty="0"/>
              <a:t>二次利用が可能なライセンスの重要性</a:t>
            </a:r>
            <a:endParaRPr lang="en-US" altLang="ja-JP" sz="2000" dirty="0"/>
          </a:p>
          <a:p>
            <a:pPr lvl="1"/>
            <a:r>
              <a:rPr lang="ja-JP" altLang="en-US" sz="1600" dirty="0"/>
              <a:t>現代では、情報システムやサービスを</a:t>
            </a:r>
            <a:r>
              <a:rPr lang="en-US" altLang="ja-JP" sz="1600" dirty="0"/>
              <a:t>『</a:t>
            </a:r>
            <a:r>
              <a:rPr lang="ja-JP" altLang="en-US" sz="1600" dirty="0"/>
              <a:t>全くのゼロ</a:t>
            </a:r>
            <a:r>
              <a:rPr lang="en-US" altLang="ja-JP" sz="1600" dirty="0"/>
              <a:t>』</a:t>
            </a:r>
            <a:r>
              <a:rPr lang="ja-JP" altLang="en-US" sz="1600" dirty="0"/>
              <a:t>から作ることは時間的にもコスト的にも現実的ではありません。</a:t>
            </a:r>
            <a:endParaRPr lang="en-US" altLang="ja-JP" sz="1600" dirty="0"/>
          </a:p>
          <a:p>
            <a:pPr lvl="1"/>
            <a:r>
              <a:rPr lang="ja-JP" altLang="en-US" sz="1600" dirty="0"/>
              <a:t>例えば</a:t>
            </a:r>
            <a:r>
              <a:rPr lang="en-US" altLang="ja-JP" sz="1600" dirty="0"/>
              <a:t>『</a:t>
            </a:r>
            <a:r>
              <a:rPr lang="ja-JP" altLang="en-US" sz="1600" dirty="0"/>
              <a:t>地図アプリ</a:t>
            </a:r>
            <a:r>
              <a:rPr lang="en-US" altLang="ja-JP" sz="1600" dirty="0"/>
              <a:t>』</a:t>
            </a:r>
            <a:r>
              <a:rPr lang="ja-JP" altLang="en-US" sz="1600" dirty="0"/>
              <a:t>を開発したい場合、ルールの範囲内で自由に使える地図や地理データ、地図を表示するプログラムのライブラリやアイコン素材などがあれば、短期間でアプリを開発することが可能です。</a:t>
            </a:r>
            <a:endParaRPr lang="ja-JP" altLang="en-US" sz="2000" dirty="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8</a:t>
            </a:fld>
            <a:endParaRPr lang="ja-JP" altLang="en-US" dirty="0"/>
          </a:p>
        </p:txBody>
      </p:sp>
    </p:spTree>
    <p:extLst>
      <p:ext uri="{BB962C8B-B14F-4D97-AF65-F5344CB8AC3E}">
        <p14:creationId xmlns:p14="http://schemas.microsoft.com/office/powerpoint/2010/main" val="1978631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5F5FE156-89C8-4100-9F71-741FF0DFA2BD}"/>
              </a:ext>
            </a:extLst>
          </p:cNvPr>
          <p:cNvSpPr>
            <a:spLocks noGrp="1"/>
          </p:cNvSpPr>
          <p:nvPr>
            <p:ph type="title"/>
          </p:nvPr>
        </p:nvSpPr>
        <p:spPr/>
        <p:txBody>
          <a:bodyPr/>
          <a:lstStyle/>
          <a:p>
            <a:r>
              <a:rPr lang="ja-JP" altLang="en-US"/>
              <a:t>二次利用が可能なライセンスについて</a:t>
            </a:r>
          </a:p>
        </p:txBody>
      </p:sp>
      <p:sp>
        <p:nvSpPr>
          <p:cNvPr id="8" name="コンテンツ プレースホルダー 7">
            <a:extLst>
              <a:ext uri="{FF2B5EF4-FFF2-40B4-BE49-F238E27FC236}">
                <a16:creationId xmlns:a16="http://schemas.microsoft.com/office/drawing/2014/main" id="{2CF47609-9EA9-41C4-B7D9-DFFC8A5FEF48}"/>
              </a:ext>
            </a:extLst>
          </p:cNvPr>
          <p:cNvSpPr>
            <a:spLocks noGrp="1"/>
          </p:cNvSpPr>
          <p:nvPr>
            <p:ph idx="1"/>
          </p:nvPr>
        </p:nvSpPr>
        <p:spPr>
          <a:xfrm>
            <a:off x="234000" y="620688"/>
            <a:ext cx="8658480" cy="2088232"/>
          </a:xfrm>
        </p:spPr>
        <p:txBody>
          <a:bodyPr/>
          <a:lstStyle/>
          <a:p>
            <a:r>
              <a:rPr lang="ja-JP" altLang="en-US" sz="1800" dirty="0"/>
              <a:t>例：クリエイティブ・コモンズ・ライセンスとは</a:t>
            </a:r>
            <a:endParaRPr lang="en-US" altLang="ja-JP" sz="1800" dirty="0"/>
          </a:p>
          <a:p>
            <a:pPr lvl="1"/>
            <a:r>
              <a:rPr lang="en-US" altLang="ja-JP" sz="1600" dirty="0"/>
              <a:t>CC</a:t>
            </a:r>
            <a:r>
              <a:rPr lang="ja-JP" altLang="en-US" sz="1600" dirty="0"/>
              <a:t>ライセンスとはインターネット時代のための新しい著作権ルールで、作品を公開する作者が「この条件を守れば私の作品を自由に使って構いません。」という意思表示をするためのツールです。</a:t>
            </a:r>
            <a:endParaRPr lang="en-US" altLang="ja-JP" sz="1600" dirty="0"/>
          </a:p>
          <a:p>
            <a:pPr lvl="1"/>
            <a:r>
              <a:rPr lang="en-US" altLang="ja-JP" sz="1600" dirty="0"/>
              <a:t>CC</a:t>
            </a:r>
            <a:r>
              <a:rPr lang="ja-JP" altLang="en-US" sz="1600" dirty="0"/>
              <a:t>ライセンスを利用することで、作者は著作権を保持したまま作品を自由に流通させることができ、受け手はライセンス条件の範囲内で再配布やリミックスなどをすることができます。</a:t>
            </a:r>
            <a:endParaRPr lang="en-US" altLang="ja-JP" sz="1600" dirty="0"/>
          </a:p>
          <a:p>
            <a:r>
              <a:rPr lang="en-US" altLang="ja-JP" sz="2000" dirty="0"/>
              <a:t>CC</a:t>
            </a:r>
            <a:r>
              <a:rPr lang="ja-JP" altLang="en-US" sz="2000" dirty="0"/>
              <a:t>ライセンスの例</a:t>
            </a:r>
            <a:endParaRPr lang="en-US" altLang="ja-JP" sz="2000" dirty="0"/>
          </a:p>
          <a:p>
            <a:pPr lvl="1"/>
            <a:r>
              <a:rPr lang="ja-JP" altLang="en-US" sz="1600" dirty="0"/>
              <a:t>表示 </a:t>
            </a:r>
            <a:r>
              <a:rPr lang="en-US" altLang="ja-JP" sz="1600" dirty="0"/>
              <a:t>(CC-BY)</a:t>
            </a:r>
          </a:p>
          <a:p>
            <a:pPr lvl="2"/>
            <a:r>
              <a:rPr lang="ja-JP" altLang="en-US" sz="1200" dirty="0"/>
              <a:t>原作者のクレジット（氏名、作品タイトルなど）を表示することを主な条件とし、改変はもちろん、営利目的での二次利用も許可される最も自由度の高い</a:t>
            </a:r>
            <a:r>
              <a:rPr lang="en-US" altLang="ja-JP" sz="1200" dirty="0"/>
              <a:t>CC</a:t>
            </a:r>
            <a:r>
              <a:rPr lang="ja-JP" altLang="en-US" sz="1200" dirty="0"/>
              <a:t>ライセンス。</a:t>
            </a:r>
            <a:endParaRPr lang="en-US" altLang="ja-JP" sz="1600" dirty="0"/>
          </a:p>
          <a:p>
            <a:pPr lvl="1"/>
            <a:r>
              <a:rPr lang="ja-JP" altLang="en-US" sz="1600" dirty="0"/>
              <a:t>表示 </a:t>
            </a:r>
            <a:r>
              <a:rPr lang="en-US" altLang="ja-JP" sz="1600" dirty="0"/>
              <a:t>– </a:t>
            </a:r>
            <a:r>
              <a:rPr lang="ja-JP" altLang="en-US" sz="1600" dirty="0"/>
              <a:t>非営利 </a:t>
            </a:r>
            <a:r>
              <a:rPr lang="en-US" altLang="ja-JP" sz="1600" dirty="0"/>
              <a:t>(CC-BY-NC)</a:t>
            </a:r>
          </a:p>
          <a:p>
            <a:pPr lvl="2"/>
            <a:r>
              <a:rPr lang="ja-JP" altLang="en-US" sz="1200" dirty="0"/>
              <a:t>原作者のクレジット（氏名、作品タイトルなど）を表示し、かつ非営利目的であることを主な条件に、改変したり再配布したりすることができる</a:t>
            </a:r>
            <a:r>
              <a:rPr lang="en-US" altLang="ja-JP" sz="1200" dirty="0"/>
              <a:t>CC</a:t>
            </a:r>
            <a:r>
              <a:rPr lang="ja-JP" altLang="en-US" sz="1200" dirty="0"/>
              <a:t>ライセンス。</a:t>
            </a:r>
            <a:endParaRPr lang="en-US" altLang="ja-JP" sz="1200" dirty="0"/>
          </a:p>
        </p:txBody>
      </p:sp>
      <p:sp>
        <p:nvSpPr>
          <p:cNvPr id="9" name="テキスト プレースホルダー 8">
            <a:extLst>
              <a:ext uri="{FF2B5EF4-FFF2-40B4-BE49-F238E27FC236}">
                <a16:creationId xmlns:a16="http://schemas.microsoft.com/office/drawing/2014/main" id="{3D02614B-7BA6-4293-9618-32802CF8BC71}"/>
              </a:ext>
            </a:extLst>
          </p:cNvPr>
          <p:cNvSpPr>
            <a:spLocks noGrp="1"/>
          </p:cNvSpPr>
          <p:nvPr>
            <p:ph type="body" sz="quarter" idx="10"/>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2894D30A-1FCD-4651-AFF2-47C1C439C869}"/>
              </a:ext>
            </a:extLst>
          </p:cNvPr>
          <p:cNvSpPr>
            <a:spLocks noGrp="1"/>
          </p:cNvSpPr>
          <p:nvPr>
            <p:ph type="sldNum" sz="quarter" idx="12"/>
          </p:nvPr>
        </p:nvSpPr>
        <p:spPr/>
        <p:txBody>
          <a:bodyPr/>
          <a:lstStyle/>
          <a:p>
            <a:fld id="{9E0D9298-421E-4926-815D-31B4285E3528}" type="slidenum">
              <a:rPr lang="ja-JP" altLang="en-US" smtClean="0"/>
              <a:pPr/>
              <a:t>9</a:t>
            </a:fld>
            <a:endParaRPr lang="ja-JP" altLang="en-US" dirty="0"/>
          </a:p>
        </p:txBody>
      </p:sp>
      <p:sp>
        <p:nvSpPr>
          <p:cNvPr id="10" name="テキスト ボックス 9">
            <a:extLst>
              <a:ext uri="{FF2B5EF4-FFF2-40B4-BE49-F238E27FC236}">
                <a16:creationId xmlns:a16="http://schemas.microsoft.com/office/drawing/2014/main" id="{7EEAF608-ED88-1640-58F3-A0AAF0607355}"/>
              </a:ext>
            </a:extLst>
          </p:cNvPr>
          <p:cNvSpPr txBox="1"/>
          <p:nvPr/>
        </p:nvSpPr>
        <p:spPr>
          <a:xfrm>
            <a:off x="5800680" y="5821699"/>
            <a:ext cx="3303280" cy="738664"/>
          </a:xfrm>
          <a:prstGeom prst="rect">
            <a:avLst/>
          </a:prstGeom>
          <a:noFill/>
        </p:spPr>
        <p:txBody>
          <a:bodyPr wrap="square">
            <a:spAutoFit/>
          </a:bodyPr>
          <a:lstStyle/>
          <a:p>
            <a:r>
              <a:rPr lang="ja-JP" altLang="en-US" sz="1050" dirty="0">
                <a:latin typeface="UD デジタル 教科書体 N-R" panose="02020400000000000000" pitchFamily="17" charset="-128"/>
                <a:ea typeface="UD デジタル 教科書体 N-R" panose="02020400000000000000" pitchFamily="17" charset="-128"/>
              </a:rPr>
              <a:t>引用：</a:t>
            </a:r>
            <a:r>
              <a:rPr lang="ja-JP" altLang="en-US" sz="1050" b="0" i="0" dirty="0">
                <a:solidFill>
                  <a:srgbClr val="333333"/>
                </a:solidFill>
                <a:effectLst/>
                <a:latin typeface="UD デジタル 教科書体 N-R" panose="02020400000000000000" pitchFamily="17" charset="-128"/>
                <a:ea typeface="UD デジタル 教科書体 N-R" panose="02020400000000000000" pitchFamily="17" charset="-128"/>
              </a:rPr>
              <a:t>クリエイティブ・コモンズ・ライセンスとは </a:t>
            </a:r>
            <a:r>
              <a:rPr lang="en-US" altLang="ja-JP" sz="1050" b="0" i="0" dirty="0">
                <a:solidFill>
                  <a:srgbClr val="333333"/>
                </a:solidFill>
                <a:effectLst/>
                <a:latin typeface="UD デジタル 教科書体 N-R" panose="02020400000000000000" pitchFamily="17" charset="-128"/>
                <a:ea typeface="UD デジタル 教科書体 N-R" panose="02020400000000000000" pitchFamily="17" charset="-128"/>
              </a:rPr>
              <a:t>| </a:t>
            </a:r>
            <a:r>
              <a:rPr lang="ja-JP" altLang="en-US" sz="1050" b="0" i="0" dirty="0">
                <a:solidFill>
                  <a:srgbClr val="333333"/>
                </a:solidFill>
                <a:effectLst/>
                <a:latin typeface="UD デジタル 教科書体 N-R" panose="02020400000000000000" pitchFamily="17" charset="-128"/>
                <a:ea typeface="UD デジタル 教科書体 N-R" panose="02020400000000000000" pitchFamily="17" charset="-128"/>
              </a:rPr>
              <a:t>クリエイティブ・コモンズ・ジャパン</a:t>
            </a:r>
            <a:endParaRPr lang="en-US" altLang="ja-JP" sz="1050" dirty="0">
              <a:latin typeface="UD デジタル 教科書体 N-R" panose="02020400000000000000" pitchFamily="17" charset="-128"/>
              <a:ea typeface="UD デジタル 教科書体 N-R" panose="02020400000000000000" pitchFamily="17" charset="-128"/>
            </a:endParaRPr>
          </a:p>
          <a:p>
            <a:r>
              <a:rPr lang="ja-JP" altLang="en-US" sz="1050" dirty="0">
                <a:latin typeface="UD デジタル 教科書体 N-R" panose="02020400000000000000" pitchFamily="17" charset="-128"/>
                <a:ea typeface="UD デジタル 教科書体 N-R" panose="02020400000000000000" pitchFamily="17" charset="-128"/>
              </a:rPr>
              <a:t>参照日：</a:t>
            </a:r>
            <a:r>
              <a:rPr lang="en-US" altLang="ja-JP" sz="1050" dirty="0">
                <a:latin typeface="UD デジタル 教科書体 N-R" panose="02020400000000000000" pitchFamily="17" charset="-128"/>
                <a:ea typeface="UD デジタル 教科書体 N-R" panose="02020400000000000000" pitchFamily="17" charset="-128"/>
              </a:rPr>
              <a:t>2023</a:t>
            </a:r>
            <a:r>
              <a:rPr lang="ja-JP" altLang="en-US" sz="1050" dirty="0">
                <a:latin typeface="UD デジタル 教科書体 N-R" panose="02020400000000000000" pitchFamily="17" charset="-128"/>
                <a:ea typeface="UD デジタル 教科書体 N-R" panose="02020400000000000000" pitchFamily="17" charset="-128"/>
              </a:rPr>
              <a:t>年</a:t>
            </a:r>
            <a:r>
              <a:rPr lang="en-US" altLang="ja-JP" sz="1050" dirty="0">
                <a:latin typeface="UD デジタル 教科書体 N-R" panose="02020400000000000000" pitchFamily="17" charset="-128"/>
                <a:ea typeface="UD デジタル 教科書体 N-R" panose="02020400000000000000" pitchFamily="17" charset="-128"/>
              </a:rPr>
              <a:t>03</a:t>
            </a:r>
            <a:r>
              <a:rPr lang="ja-JP" altLang="en-US" sz="1050" dirty="0">
                <a:latin typeface="UD デジタル 教科書体 N-R" panose="02020400000000000000" pitchFamily="17" charset="-128"/>
                <a:ea typeface="UD デジタル 教科書体 N-R" panose="02020400000000000000" pitchFamily="17" charset="-128"/>
              </a:rPr>
              <a:t>月</a:t>
            </a:r>
            <a:r>
              <a:rPr lang="en-US" altLang="ja-JP" sz="1050" dirty="0">
                <a:latin typeface="UD デジタル 教科書体 N-R" panose="02020400000000000000" pitchFamily="17" charset="-128"/>
                <a:ea typeface="UD デジタル 教科書体 N-R" panose="02020400000000000000" pitchFamily="17" charset="-128"/>
              </a:rPr>
              <a:t>02</a:t>
            </a:r>
            <a:r>
              <a:rPr lang="ja-JP" altLang="en-US" sz="1050" dirty="0">
                <a:latin typeface="UD デジタル 教科書体 N-R" panose="02020400000000000000" pitchFamily="17" charset="-128"/>
                <a:ea typeface="UD デジタル 教科書体 N-R" panose="02020400000000000000" pitchFamily="17" charset="-128"/>
              </a:rPr>
              <a:t>日</a:t>
            </a:r>
            <a:endParaRPr lang="en-US" altLang="ja-JP" sz="1050" dirty="0">
              <a:latin typeface="UD デジタル 教科書体 N-R" panose="02020400000000000000" pitchFamily="17" charset="-128"/>
              <a:ea typeface="UD デジタル 教科書体 N-R" panose="02020400000000000000" pitchFamily="17" charset="-128"/>
            </a:endParaRPr>
          </a:p>
          <a:p>
            <a:r>
              <a:rPr lang="en-US" altLang="ja-JP" sz="1050" dirty="0">
                <a:latin typeface="UD デジタル 教科書体 N-R" panose="02020400000000000000" pitchFamily="17" charset="-128"/>
                <a:ea typeface="UD デジタル 教科書体 N-R" panose="02020400000000000000" pitchFamily="17" charset="-128"/>
              </a:rPr>
              <a:t>https://creativecommons.jp/licenses/</a:t>
            </a:r>
          </a:p>
        </p:txBody>
      </p:sp>
      <p:pic>
        <p:nvPicPr>
          <p:cNvPr id="3" name="図 2" descr="挿絵 が含まれている画像&#10;&#10;自動的に生成された説明">
            <a:extLst>
              <a:ext uri="{FF2B5EF4-FFF2-40B4-BE49-F238E27FC236}">
                <a16:creationId xmlns:a16="http://schemas.microsoft.com/office/drawing/2014/main" id="{D228C6EE-09ED-502B-FD49-55C83CEBE8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5855764"/>
            <a:ext cx="1892731" cy="660550"/>
          </a:xfrm>
          <a:prstGeom prst="rect">
            <a:avLst/>
          </a:prstGeom>
        </p:spPr>
      </p:pic>
      <p:pic>
        <p:nvPicPr>
          <p:cNvPr id="6" name="図 5" descr="挿絵 が含まれている画像&#10;&#10;自動的に生成された説明">
            <a:extLst>
              <a:ext uri="{FF2B5EF4-FFF2-40B4-BE49-F238E27FC236}">
                <a16:creationId xmlns:a16="http://schemas.microsoft.com/office/drawing/2014/main" id="{F5100255-B8F8-779A-4A21-0BDCE41364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7969" y="5860756"/>
            <a:ext cx="1892731" cy="660550"/>
          </a:xfrm>
          <a:prstGeom prst="rect">
            <a:avLst/>
          </a:prstGeom>
        </p:spPr>
      </p:pic>
    </p:spTree>
    <p:extLst>
      <p:ext uri="{BB962C8B-B14F-4D97-AF65-F5344CB8AC3E}">
        <p14:creationId xmlns:p14="http://schemas.microsoft.com/office/powerpoint/2010/main" val="775973012"/>
      </p:ext>
    </p:extLst>
  </p:cSld>
  <p:clrMapOvr>
    <a:masterClrMapping/>
  </p:clrMapOvr>
</p:sld>
</file>

<file path=ppt/theme/theme1.xml><?xml version="1.0" encoding="utf-8"?>
<a:theme xmlns:a="http://schemas.openxmlformats.org/drawingml/2006/main" name="2020岡本">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pPr>
      <a:bodyPr rtlCol="0" anchor="ctr"/>
      <a:lstStyle>
        <a:defPPr algn="ctr">
          <a:defRPr kumimoji="1"/>
        </a:defPPr>
      </a:lstStyle>
      <a:style>
        <a:lnRef idx="2">
          <a:schemeClr val="dk1"/>
        </a:lnRef>
        <a:fillRef idx="1">
          <a:schemeClr val="lt1"/>
        </a:fillRef>
        <a:effectRef idx="0">
          <a:schemeClr val="dk1"/>
        </a:effectRef>
        <a:fontRef idx="minor">
          <a:schemeClr val="dk1"/>
        </a:fontRef>
      </a: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3917</Words>
  <Application>Microsoft Office PowerPoint</Application>
  <PresentationFormat>画面に合わせる (4:3)</PresentationFormat>
  <Paragraphs>297</Paragraphs>
  <Slides>35</Slides>
  <Notes>3</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35</vt:i4>
      </vt:variant>
    </vt:vector>
  </HeadingPairs>
  <TitlesOfParts>
    <vt:vector size="46" baseType="lpstr">
      <vt:lpstr>MonacakomiRegular</vt:lpstr>
      <vt:lpstr>UD デジタル 教科書体 N-B</vt:lpstr>
      <vt:lpstr>UD デジタル 教科書体 NK-B</vt:lpstr>
      <vt:lpstr>UD デジタル 教科書体 N-R</vt:lpstr>
      <vt:lpstr>メイリオ</vt:lpstr>
      <vt:lpstr>Arial</vt:lpstr>
      <vt:lpstr>Arial</vt:lpstr>
      <vt:lpstr>Calibri</vt:lpstr>
      <vt:lpstr>Century Gothic</vt:lpstr>
      <vt:lpstr>Wingdings</vt:lpstr>
      <vt:lpstr>2020岡本</vt:lpstr>
      <vt:lpstr>情報システムとサービス</vt:lpstr>
      <vt:lpstr>情報システムとサービス</vt:lpstr>
      <vt:lpstr>情報システムが提供するサービス</vt:lpstr>
      <vt:lpstr>情報システムが提供するサービス</vt:lpstr>
      <vt:lpstr>オープンデータの重要性とその活用</vt:lpstr>
      <vt:lpstr>オープンデータの重要性とその活用</vt:lpstr>
      <vt:lpstr>オープンデータの重要性とその活用</vt:lpstr>
      <vt:lpstr>二次利用が可能なライセンスについて</vt:lpstr>
      <vt:lpstr>二次利用が可能なライセンスについて</vt:lpstr>
      <vt:lpstr>二次利用が可能なライセンスについて</vt:lpstr>
      <vt:lpstr>二次利用が可能なライセンスについて</vt:lpstr>
      <vt:lpstr>データの蓄積・管理・提供する方法</vt:lpstr>
      <vt:lpstr>データの蓄積・管理・提供する方法</vt:lpstr>
      <vt:lpstr>データの蓄積・管理・提供する方法</vt:lpstr>
      <vt:lpstr>データの蓄積・管理・提供する方法</vt:lpstr>
      <vt:lpstr>データの蓄積・管理・提供する方法</vt:lpstr>
      <vt:lpstr>国や地方公共団体が提供するオープンデータ</vt:lpstr>
      <vt:lpstr>～統計GISでAED設置地域の人口密度を分析</vt:lpstr>
      <vt:lpstr>GISを用いたデータの可視化と問題発見</vt:lpstr>
      <vt:lpstr>GISを用いたデータの可視化と問題発見</vt:lpstr>
      <vt:lpstr>GISを用いたデータの可視化と問題発見</vt:lpstr>
      <vt:lpstr>GISを用いたデータの可視化と問題発見</vt:lpstr>
      <vt:lpstr>GISを用いたデータの可視化と問題発見</vt:lpstr>
      <vt:lpstr>GISを用いたデータの可視化と問題発見</vt:lpstr>
      <vt:lpstr>GISを用いたデータの可視化と問題発見</vt:lpstr>
      <vt:lpstr>GISを用いたデータの可視化と問題発見</vt:lpstr>
      <vt:lpstr>GISを用いたデータの可視化と問題発見</vt:lpstr>
      <vt:lpstr>GISを用いたデータの可視化と問題発見</vt:lpstr>
      <vt:lpstr>GISを用いたデータの可視化と問題発見</vt:lpstr>
      <vt:lpstr>GISを用いたデータの可視化と問題発見</vt:lpstr>
      <vt:lpstr>GISを用いたデータの可視化と問題発見</vt:lpstr>
      <vt:lpstr>GISを用いたデータの可視化と問題発見</vt:lpstr>
      <vt:lpstr>GISを用いたデータの可視化と問題発見</vt:lpstr>
      <vt:lpstr>GISを用いたデータの可視化と問題発見</vt:lpstr>
      <vt:lpstr>GISを用いたデータの可視化と問題発見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2019-04-01T02:19:52Z</dcterms:created>
  <dcterms:modified xsi:type="dcterms:W3CDTF">2023-03-06T02:22:59Z</dcterms:modified>
</cp:coreProperties>
</file>