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5" r:id="rId1"/>
  </p:sldMasterIdLst>
  <p:notesMasterIdLst>
    <p:notesMasterId r:id="rId30"/>
  </p:notesMasterIdLst>
  <p:handoutMasterIdLst>
    <p:handoutMasterId r:id="rId31"/>
  </p:handoutMasterIdLst>
  <p:sldIdLst>
    <p:sldId id="541" r:id="rId2"/>
    <p:sldId id="782" r:id="rId3"/>
    <p:sldId id="859" r:id="rId4"/>
    <p:sldId id="790" r:id="rId5"/>
    <p:sldId id="833" r:id="rId6"/>
    <p:sldId id="834" r:id="rId7"/>
    <p:sldId id="836" r:id="rId8"/>
    <p:sldId id="837" r:id="rId9"/>
    <p:sldId id="838" r:id="rId10"/>
    <p:sldId id="861" r:id="rId11"/>
    <p:sldId id="863" r:id="rId12"/>
    <p:sldId id="839" r:id="rId13"/>
    <p:sldId id="846" r:id="rId14"/>
    <p:sldId id="860" r:id="rId15"/>
    <p:sldId id="840" r:id="rId16"/>
    <p:sldId id="862" r:id="rId17"/>
    <p:sldId id="867" r:id="rId18"/>
    <p:sldId id="864" r:id="rId19"/>
    <p:sldId id="868" r:id="rId20"/>
    <p:sldId id="869" r:id="rId21"/>
    <p:sldId id="843" r:id="rId22"/>
    <p:sldId id="848" r:id="rId23"/>
    <p:sldId id="849" r:id="rId24"/>
    <p:sldId id="852" r:id="rId25"/>
    <p:sldId id="850" r:id="rId26"/>
    <p:sldId id="865" r:id="rId27"/>
    <p:sldId id="866" r:id="rId28"/>
    <p:sldId id="853" r:id="rId29"/>
  </p:sldIdLst>
  <p:sldSz cx="9144000" cy="6858000" type="screen4x3"/>
  <p:notesSz cx="6858000" cy="987425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UD デジタル 教科書体 N-R" panose="02020400000000000000" pitchFamily="49" charset="-128"/>
      <p:regular r:id="rId40"/>
    </p:embeddedFont>
    <p:embeddedFont>
      <p:font typeface="UD デジタル 教科書体 N-R" panose="02020400000000000000" pitchFamily="49" charset="-128"/>
      <p:regular r:id="rId40"/>
    </p:embeddedFont>
    <p:embeddedFont>
      <p:font typeface="メイリオ" panose="020B0604030504040204" pitchFamily="34" charset="-128"/>
      <p:regular r:id="rId41"/>
      <p:bold r:id="rId42"/>
      <p:italic r:id="rId43"/>
      <p:boldItalic r:id="rId4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Sくだもの図鑑 HTMLとCSSによる情報デザイン" id="{963C48AA-D261-44B8-8606-196D15D1F1F3}">
          <p14:sldIdLst>
            <p14:sldId id="541"/>
            <p14:sldId id="782"/>
            <p14:sldId id="859"/>
            <p14:sldId id="790"/>
            <p14:sldId id="833"/>
            <p14:sldId id="834"/>
            <p14:sldId id="836"/>
            <p14:sldId id="837"/>
            <p14:sldId id="838"/>
            <p14:sldId id="861"/>
            <p14:sldId id="863"/>
            <p14:sldId id="839"/>
            <p14:sldId id="846"/>
            <p14:sldId id="860"/>
            <p14:sldId id="840"/>
            <p14:sldId id="862"/>
            <p14:sldId id="867"/>
            <p14:sldId id="864"/>
            <p14:sldId id="868"/>
            <p14:sldId id="869"/>
            <p14:sldId id="843"/>
            <p14:sldId id="848"/>
            <p14:sldId id="849"/>
            <p14:sldId id="852"/>
            <p14:sldId id="850"/>
            <p14:sldId id="865"/>
            <p14:sldId id="866"/>
            <p14:sldId id="853"/>
          </p14:sldIdLst>
        </p14:section>
      </p14:sectionLst>
    </p:ext>
    <p:ext uri="{EFAFB233-063F-42B5-8137-9DF3F51BA10A}">
      <p15:sldGuideLst xmlns:p15="http://schemas.microsoft.com/office/powerpoint/2012/main">
        <p15:guide id="1" orient="horz" pos="4247">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805"/>
    <a:srgbClr val="FF5050"/>
    <a:srgbClr val="000000"/>
    <a:srgbClr val="BEE2FA"/>
    <a:srgbClr val="DBEFFD"/>
    <a:srgbClr val="62AEF4"/>
    <a:srgbClr val="7CAEF8"/>
    <a:srgbClr val="EA7B00"/>
    <a:srgbClr val="646464"/>
    <a:srgbClr val="00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52" autoAdjust="0"/>
    <p:restoredTop sz="91577" autoAdjust="0"/>
  </p:normalViewPr>
  <p:slideViewPr>
    <p:cSldViewPr>
      <p:cViewPr varScale="1">
        <p:scale>
          <a:sx n="128" d="100"/>
          <a:sy n="128" d="100"/>
        </p:scale>
        <p:origin x="1640" y="176"/>
      </p:cViewPr>
      <p:guideLst>
        <p:guide orient="horz" pos="424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924" y="84"/>
      </p:cViewPr>
      <p:guideLst>
        <p:guide orient="horz" pos="311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71800" cy="493713"/>
          </a:xfrm>
          <a:prstGeom prst="rect">
            <a:avLst/>
          </a:prstGeom>
        </p:spPr>
        <p:txBody>
          <a:bodyPr vert="horz" lIns="91437" tIns="45719" rIns="91437" bIns="45719" rtlCol="0"/>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3" name="日付プレースホルダー 2"/>
          <p:cNvSpPr>
            <a:spLocks noGrp="1"/>
          </p:cNvSpPr>
          <p:nvPr>
            <p:ph type="dt" sz="quarter" idx="1"/>
          </p:nvPr>
        </p:nvSpPr>
        <p:spPr>
          <a:xfrm>
            <a:off x="3884615" y="1"/>
            <a:ext cx="2971800" cy="493713"/>
          </a:xfrm>
          <a:prstGeom prst="rect">
            <a:avLst/>
          </a:prstGeom>
        </p:spPr>
        <p:txBody>
          <a:bodyPr vert="horz" lIns="91437" tIns="45719" rIns="91437" bIns="45719" rtlCol="0"/>
          <a:lstStyle>
            <a:lvl1pPr algn="r">
              <a:defRPr sz="1200"/>
            </a:lvl1pPr>
          </a:lstStyle>
          <a:p>
            <a:fld id="{C667AC03-8C51-475D-B622-96A1C8F5E7CF}" type="datetimeFigureOut">
              <a:rPr kumimoji="1" lang="ja-JP" altLang="en-US" smtClean="0">
                <a:latin typeface="メイリオ" panose="020B0604030504040204" pitchFamily="50" charset="-128"/>
                <a:ea typeface="メイリオ" panose="020B0604030504040204" pitchFamily="50" charset="-128"/>
              </a:rPr>
              <a:pPr/>
              <a:t>2023/2/9</a:t>
            </a:fld>
            <a:endParaRPr kumimoji="1" lang="ja-JP" altLang="en-US">
              <a:latin typeface="メイリオ" panose="020B0604030504040204" pitchFamily="50" charset="-128"/>
              <a:ea typeface="メイリオ" panose="020B0604030504040204" pitchFamily="50" charset="-128"/>
            </a:endParaRPr>
          </a:p>
        </p:txBody>
      </p:sp>
      <p:sp>
        <p:nvSpPr>
          <p:cNvPr id="4" name="フッター プレースホルダー 3"/>
          <p:cNvSpPr>
            <a:spLocks noGrp="1"/>
          </p:cNvSpPr>
          <p:nvPr>
            <p:ph type="ftr" sz="quarter" idx="2"/>
          </p:nvPr>
        </p:nvSpPr>
        <p:spPr>
          <a:xfrm>
            <a:off x="2" y="9378825"/>
            <a:ext cx="2971800" cy="493713"/>
          </a:xfrm>
          <a:prstGeom prst="rect">
            <a:avLst/>
          </a:prstGeom>
        </p:spPr>
        <p:txBody>
          <a:bodyPr vert="horz" lIns="91437" tIns="45719" rIns="91437" bIns="45719" rtlCol="0" anchor="b"/>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884615" y="9378825"/>
            <a:ext cx="2971800" cy="493713"/>
          </a:xfrm>
          <a:prstGeom prst="rect">
            <a:avLst/>
          </a:prstGeom>
        </p:spPr>
        <p:txBody>
          <a:bodyPr vert="horz" lIns="91437" tIns="45719" rIns="91437" bIns="45719" rtlCol="0" anchor="b"/>
          <a:lstStyle>
            <a:lvl1pPr algn="r">
              <a:defRPr sz="1200"/>
            </a:lvl1pPr>
          </a:lstStyle>
          <a:p>
            <a:fld id="{5C22AC06-8FF0-402A-A8D4-EC443B2B51A3}" type="slidenum">
              <a:rPr kumimoji="1" lang="ja-JP" altLang="en-US" smtClean="0">
                <a:latin typeface="メイリオ" panose="020B0604030504040204" pitchFamily="50" charset="-128"/>
                <a:ea typeface="メイリオ" panose="020B0604030504040204" pitchFamily="50" charset="-128"/>
              </a:rPr>
              <a:pPr/>
              <a:t>‹#›</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217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587" cy="493634"/>
          </a:xfrm>
          <a:prstGeom prst="rect">
            <a:avLst/>
          </a:prstGeom>
        </p:spPr>
        <p:txBody>
          <a:bodyPr vert="horz" lIns="91437" tIns="45719" rIns="91437" bIns="457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815" y="0"/>
            <a:ext cx="2971587" cy="493634"/>
          </a:xfrm>
          <a:prstGeom prst="rect">
            <a:avLst/>
          </a:prstGeom>
        </p:spPr>
        <p:txBody>
          <a:bodyPr vert="horz" lIns="91437" tIns="45719" rIns="91437" bIns="45719" rtlCol="0"/>
          <a:lstStyle>
            <a:lvl1pPr algn="r">
              <a:defRPr sz="1200"/>
            </a:lvl1pPr>
          </a:lstStyle>
          <a:p>
            <a:fld id="{03DBDFE6-349D-475F-88FD-2EE4F300759D}" type="datetimeFigureOut">
              <a:rPr kumimoji="1" lang="ja-JP" altLang="en-US" smtClean="0"/>
              <a:pPr/>
              <a:t>2023/2/9</a:t>
            </a:fld>
            <a:endParaRPr kumimoji="1" lang="ja-JP" altLang="en-US"/>
          </a:p>
        </p:txBody>
      </p:sp>
      <p:sp>
        <p:nvSpPr>
          <p:cNvPr id="4" name="スライド イメージ プレースホルダー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37" tIns="45719" rIns="91437" bIns="45719" rtlCol="0" anchor="ctr"/>
          <a:lstStyle/>
          <a:p>
            <a:endParaRPr lang="ja-JP" altLang="en-US"/>
          </a:p>
        </p:txBody>
      </p:sp>
      <p:sp>
        <p:nvSpPr>
          <p:cNvPr id="5" name="ノート プレースホルダー 4"/>
          <p:cNvSpPr>
            <a:spLocks noGrp="1"/>
          </p:cNvSpPr>
          <p:nvPr>
            <p:ph type="body" sz="quarter" idx="3"/>
          </p:nvPr>
        </p:nvSpPr>
        <p:spPr>
          <a:xfrm>
            <a:off x="686121" y="4690308"/>
            <a:ext cx="5485760" cy="4442703"/>
          </a:xfrm>
          <a:prstGeom prst="rect">
            <a:avLst/>
          </a:prstGeom>
        </p:spPr>
        <p:txBody>
          <a:bodyPr vert="horz" lIns="91437" tIns="45719" rIns="91437" bIns="457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9041"/>
            <a:ext cx="2971587" cy="493633"/>
          </a:xfrm>
          <a:prstGeom prst="rect">
            <a:avLst/>
          </a:prstGeom>
        </p:spPr>
        <p:txBody>
          <a:bodyPr vert="horz" lIns="91437" tIns="45719" rIns="91437" bIns="457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815" y="9379041"/>
            <a:ext cx="2971587" cy="493633"/>
          </a:xfrm>
          <a:prstGeom prst="rect">
            <a:avLst/>
          </a:prstGeom>
        </p:spPr>
        <p:txBody>
          <a:bodyPr vert="horz" lIns="91437" tIns="45719" rIns="91437" bIns="45719" rtlCol="0" anchor="b"/>
          <a:lstStyle>
            <a:lvl1pPr algn="r">
              <a:defRPr sz="1200"/>
            </a:lvl1pPr>
          </a:lstStyle>
          <a:p>
            <a:fld id="{8B3B45EC-A74E-44C4-8A52-028851515061}" type="slidenum">
              <a:rPr kumimoji="1" lang="ja-JP" altLang="en-US" smtClean="0"/>
              <a:pPr/>
              <a:t>‹#›</a:t>
            </a:fld>
            <a:endParaRPr kumimoji="1" lang="ja-JP" altLang="en-US"/>
          </a:p>
        </p:txBody>
      </p:sp>
    </p:spTree>
    <p:extLst>
      <p:ext uri="{BB962C8B-B14F-4D97-AF65-F5344CB8AC3E}">
        <p14:creationId xmlns:p14="http://schemas.microsoft.com/office/powerpoint/2010/main" val="21519586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741363"/>
            <a:ext cx="4937125"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9B85AA-7511-8545-942A-E7FA4F62E620}" type="slidenum">
              <a:rPr kumimoji="1" lang="ja-JP" altLang="en-US" smtClean="0"/>
              <a:t>1</a:t>
            </a:fld>
            <a:endParaRPr kumimoji="1" lang="ja-JP" altLang="en-US"/>
          </a:p>
        </p:txBody>
      </p:sp>
    </p:spTree>
    <p:extLst>
      <p:ext uri="{BB962C8B-B14F-4D97-AF65-F5344CB8AC3E}">
        <p14:creationId xmlns:p14="http://schemas.microsoft.com/office/powerpoint/2010/main" val="1948490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0691" cy="6858000"/>
          </a:xfrm>
          <a:prstGeom prst="rect">
            <a:avLst/>
          </a:prstGeom>
        </p:spPr>
      </p:pic>
      <p:sp>
        <p:nvSpPr>
          <p:cNvPr id="15" name="正方形/長方形 14"/>
          <p:cNvSpPr/>
          <p:nvPr userDrawn="1"/>
        </p:nvSpPr>
        <p:spPr>
          <a:xfrm>
            <a:off x="-3312" y="6238"/>
            <a:ext cx="9144002" cy="6880733"/>
          </a:xfrm>
          <a:prstGeom prst="rect">
            <a:avLst/>
          </a:prstGeom>
          <a:solidFill>
            <a:srgbClr val="000000">
              <a:alpha val="50196"/>
            </a:srgb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メイリオ" panose="020B0604030504040204" pitchFamily="50" charset="-128"/>
            </a:endParaRPr>
          </a:p>
        </p:txBody>
      </p:sp>
    </p:spTree>
    <p:extLst>
      <p:ext uri="{BB962C8B-B14F-4D97-AF65-F5344CB8AC3E}">
        <p14:creationId xmlns:p14="http://schemas.microsoft.com/office/powerpoint/2010/main" val="281583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箇条書き・鉤">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2159875374"/>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プレビュー">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51520" y="515813"/>
            <a:ext cx="4104456" cy="5505475"/>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Wingdings" panose="05000000000000000000" pitchFamily="2" charset="2"/>
              <a:buChar char="n"/>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
        <p:nvSpPr>
          <p:cNvPr id="6" name="図プレースホルダー 5">
            <a:extLst>
              <a:ext uri="{FF2B5EF4-FFF2-40B4-BE49-F238E27FC236}">
                <a16:creationId xmlns:a16="http://schemas.microsoft.com/office/drawing/2014/main" id="{743CB34E-FE3F-460C-8470-8A22E04DFE78}"/>
              </a:ext>
            </a:extLst>
          </p:cNvPr>
          <p:cNvSpPr>
            <a:spLocks noGrp="1"/>
          </p:cNvSpPr>
          <p:nvPr>
            <p:ph type="pic" sz="quarter" idx="13"/>
          </p:nvPr>
        </p:nvSpPr>
        <p:spPr>
          <a:xfrm>
            <a:off x="4788024" y="516892"/>
            <a:ext cx="4104456" cy="5504395"/>
          </a:xfrm>
          <a:ln>
            <a:solidFill>
              <a:schemeClr val="accent5"/>
            </a:solidFill>
          </a:ln>
        </p:spPr>
        <p:txBody>
          <a:bodyPr/>
          <a:lstStyle/>
          <a:p>
            <a:endParaRPr kumimoji="1" lang="ja-JP" altLang="en-US"/>
          </a:p>
        </p:txBody>
      </p:sp>
    </p:spTree>
    <p:extLst>
      <p:ext uri="{BB962C8B-B14F-4D97-AF65-F5344CB8AC3E}">
        <p14:creationId xmlns:p14="http://schemas.microsoft.com/office/powerpoint/2010/main" val="2553893529"/>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箇条書き・点">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1552423153"/>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のタイトル">
    <p:spTree>
      <p:nvGrpSpPr>
        <p:cNvPr id="1" name=""/>
        <p:cNvGrpSpPr/>
        <p:nvPr/>
      </p:nvGrpSpPr>
      <p:grpSpPr>
        <a:xfrm>
          <a:off x="0" y="0"/>
          <a:ext cx="0" cy="0"/>
          <a:chOff x="0" y="0"/>
          <a:chExt cx="0" cy="0"/>
        </a:xfrm>
      </p:grpSpPr>
      <p:sp>
        <p:nvSpPr>
          <p:cNvPr id="5" name="正方形/長方形 4"/>
          <p:cNvSpPr/>
          <p:nvPr userDrawn="1"/>
        </p:nvSpPr>
        <p:spPr>
          <a:xfrm>
            <a:off x="0" y="2817000"/>
            <a:ext cx="9144000" cy="1224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 name="タイトル 1"/>
          <p:cNvSpPr>
            <a:spLocks noGrp="1"/>
          </p:cNvSpPr>
          <p:nvPr>
            <p:ph type="title"/>
          </p:nvPr>
        </p:nvSpPr>
        <p:spPr>
          <a:xfrm>
            <a:off x="144016" y="2816932"/>
            <a:ext cx="9036496" cy="1224136"/>
          </a:xfrm>
        </p:spPr>
        <p:txBody>
          <a:bodyPr>
            <a:normAutofit/>
          </a:bodyPr>
          <a:lstStyle>
            <a:lvl1pPr algn="l">
              <a:defRPr sz="2800" b="1" spc="170" baseline="0">
                <a:solidFill>
                  <a:schemeClr val="bg1"/>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spTree>
    <p:extLst>
      <p:ext uri="{BB962C8B-B14F-4D97-AF65-F5344CB8AC3E}">
        <p14:creationId xmlns:p14="http://schemas.microsoft.com/office/powerpoint/2010/main" val="58714661"/>
      </p:ext>
    </p:extLst>
  </p:cSld>
  <p:clrMapOvr>
    <a:masterClrMapping/>
  </p:clrMapOvr>
  <p:extLst>
    <p:ext uri="{DCECCB84-F9BA-43D5-87BE-67443E8EF086}">
      <p15:sldGuideLst xmlns:p15="http://schemas.microsoft.com/office/powerpoint/2012/main">
        <p15:guide id="1" pos="15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節のタイトル">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4984"/>
            <a:ext cx="9036496" cy="468052"/>
          </a:xfrm>
        </p:spPr>
        <p:txBody>
          <a:bodyPr>
            <a:normAutofit/>
          </a:bodyPr>
          <a:lstStyle>
            <a:lvl1pPr algn="l">
              <a:defRPr sz="2400" b="1" spc="170" baseline="0">
                <a:solidFill>
                  <a:srgbClr val="007BFF"/>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cxnSp>
        <p:nvCxnSpPr>
          <p:cNvPr id="4" name="直線コネクタ 3"/>
          <p:cNvCxnSpPr/>
          <p:nvPr userDrawn="1"/>
        </p:nvCxnSpPr>
        <p:spPr>
          <a:xfrm>
            <a:off x="0" y="3789040"/>
            <a:ext cx="9144000" cy="0"/>
          </a:xfrm>
          <a:prstGeom prst="line">
            <a:avLst/>
          </a:prstGeom>
          <a:ln w="38100">
            <a:solidFill>
              <a:srgbClr val="007BFF"/>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5"/>
          <p:cNvSpPr>
            <a:spLocks noGrp="1"/>
          </p:cNvSpPr>
          <p:nvPr>
            <p:ph sz="quarter" idx="17"/>
          </p:nvPr>
        </p:nvSpPr>
        <p:spPr>
          <a:xfrm>
            <a:off x="144016" y="2708920"/>
            <a:ext cx="9036495" cy="554360"/>
          </a:xfrm>
        </p:spPr>
        <p:txBody>
          <a:bodyPr anchor="ctr"/>
          <a:lstStyle>
            <a:lvl1pPr marL="0" indent="0">
              <a:buNone/>
              <a:defRPr>
                <a:solidFill>
                  <a:srgbClr val="007BFF"/>
                </a:solidFill>
                <a:latin typeface="UD デジタル 教科書体 NK-B" panose="02020700000000000000" pitchFamily="18" charset="-128"/>
                <a:ea typeface="UD デジタル 教科書体 NK-B" panose="02020700000000000000" pitchFamily="18" charset="-128"/>
              </a:defRPr>
            </a:lvl1pPr>
            <a:lvl2pPr marL="457200" indent="0">
              <a:buNone/>
              <a:defRPr/>
            </a:lvl2pPr>
          </a:lstStyle>
          <a:p>
            <a:pPr lvl="0"/>
            <a:r>
              <a:rPr kumimoji="1" lang="ja-JP" altLang="en-US" dirty="0"/>
              <a:t>マスター テキストの書式設定</a:t>
            </a:r>
          </a:p>
        </p:txBody>
      </p:sp>
    </p:spTree>
    <p:extLst>
      <p:ext uri="{BB962C8B-B14F-4D97-AF65-F5344CB8AC3E}">
        <p14:creationId xmlns:p14="http://schemas.microsoft.com/office/powerpoint/2010/main" val="3851059156"/>
      </p:ext>
    </p:extLst>
  </p:cSld>
  <p:clrMapOvr>
    <a:masterClrMapping/>
  </p:clrMapOvr>
  <p:extLst>
    <p:ext uri="{DCECCB84-F9BA-43D5-87BE-67443E8EF086}">
      <p15:sldGuideLst xmlns:p15="http://schemas.microsoft.com/office/powerpoint/2012/main">
        <p15:guide id="1" pos="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ソースコードA">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515813"/>
            <a:ext cx="8820472" cy="5505475"/>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Tree>
    <p:extLst>
      <p:ext uri="{BB962C8B-B14F-4D97-AF65-F5344CB8AC3E}">
        <p14:creationId xmlns:p14="http://schemas.microsoft.com/office/powerpoint/2010/main" val="42396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ソースコードB">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1988840"/>
            <a:ext cx="8820472" cy="4032448"/>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
        <p:nvSpPr>
          <p:cNvPr id="12" name="コンテンツ プレースホルダー 2">
            <a:extLst>
              <a:ext uri="{FF2B5EF4-FFF2-40B4-BE49-F238E27FC236}">
                <a16:creationId xmlns:a16="http://schemas.microsoft.com/office/drawing/2014/main" id="{0117494B-F873-4237-956E-805FB6A5A835}"/>
              </a:ext>
            </a:extLst>
          </p:cNvPr>
          <p:cNvSpPr>
            <a:spLocks noGrp="1"/>
          </p:cNvSpPr>
          <p:nvPr>
            <p:ph idx="12" hasCustomPrompt="1"/>
          </p:nvPr>
        </p:nvSpPr>
        <p:spPr>
          <a:xfrm>
            <a:off x="251520" y="515813"/>
            <a:ext cx="8640960" cy="1401019"/>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Arial" panose="020B0604020202020204" pitchFamily="34" charset="0"/>
              <a:buChar char="•"/>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Tree>
    <p:extLst>
      <p:ext uri="{BB962C8B-B14F-4D97-AF65-F5344CB8AC3E}">
        <p14:creationId xmlns:p14="http://schemas.microsoft.com/office/powerpoint/2010/main" val="207810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箇条書き・ベース">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3" name="コンテンツ プレースホルダー 2"/>
          <p:cNvSpPr>
            <a:spLocks noGrp="1"/>
          </p:cNvSpPr>
          <p:nvPr>
            <p:ph idx="1"/>
          </p:nvPr>
        </p:nvSpPr>
        <p:spPr>
          <a:xfrm>
            <a:off x="457200" y="515813"/>
            <a:ext cx="8229600" cy="5505475"/>
          </a:xfrm>
        </p:spPr>
        <p:txBody>
          <a:bodyPr>
            <a:noAutofit/>
          </a:bodyPr>
          <a:lstStyle>
            <a:lvl1pPr marL="0" indent="0" algn="just">
              <a:lnSpc>
                <a:spcPct val="150000"/>
              </a:lnSpc>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914400" indent="-457200" algn="just">
              <a:lnSpc>
                <a:spcPct val="150000"/>
              </a:lnSpc>
              <a:buClr>
                <a:srgbClr val="007BFF"/>
              </a:buClr>
              <a:buFont typeface="Wingdings" panose="05000000000000000000" pitchFamily="2" charset="2"/>
              <a:buChar char="n"/>
              <a:defRPr sz="1800">
                <a:solidFill>
                  <a:srgbClr val="333333"/>
                </a:solidFill>
                <a:latin typeface="UD デジタル 教科書体 N-R" panose="02020400000000000000" pitchFamily="17" charset="-128"/>
                <a:ea typeface="UD デジタル 教科書体 N-R" panose="02020400000000000000" pitchFamily="17" charset="-128"/>
              </a:defRPr>
            </a:lvl2pPr>
            <a:lvl3pPr marL="1257300" indent="-342900" algn="just">
              <a:lnSpc>
                <a:spcPct val="150000"/>
              </a:lnSpc>
              <a:buClr>
                <a:srgbClr val="007BFF"/>
              </a:buClr>
              <a:buFontTx/>
              <a:buChar char="└"/>
              <a:defRPr sz="1800">
                <a:solidFill>
                  <a:srgbClr val="333333"/>
                </a:solidFill>
                <a:latin typeface="UD デジタル 教科書体 N-R" panose="02020400000000000000" pitchFamily="17" charset="-128"/>
                <a:ea typeface="UD デジタル 教科書体 N-R" panose="02020400000000000000" pitchFamily="17" charset="-128"/>
              </a:defRPr>
            </a:lvl3pPr>
            <a:lvl4pPr marL="17145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Wingdings" panose="05000000000000000000" pitchFamily="2" charset="2"/>
              <a:buChar char="l"/>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875506056"/>
      </p:ext>
    </p:extLst>
  </p:cSld>
  <p:clrMapOvr>
    <a:masterClrMapping/>
  </p:clrMapOvr>
  <p:extLst>
    <p:ext uri="{DCECCB84-F9BA-43D5-87BE-67443E8EF086}">
      <p15:sldGuideLst xmlns:p15="http://schemas.microsoft.com/office/powerpoint/2012/main">
        <p15:guide id="1" pos="56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正方形/長方形 9"/>
          <p:cNvSpPr/>
          <p:nvPr userDrawn="1"/>
        </p:nvSpPr>
        <p:spPr>
          <a:xfrm>
            <a:off x="0" y="6599045"/>
            <a:ext cx="9144000" cy="260647"/>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Footer Placeholder 4"/>
          <p:cNvSpPr txBox="1">
            <a:spLocks/>
          </p:cNvSpPr>
          <p:nvPr userDrawn="1"/>
        </p:nvSpPr>
        <p:spPr>
          <a:xfrm>
            <a:off x="179512" y="6545112"/>
            <a:ext cx="3419698"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900" kern="1200">
                <a:solidFill>
                  <a:schemeClr val="bg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  </a:t>
            </a:r>
            <a:r>
              <a:rPr lang="en-US" altLang="ja-JP" dirty="0" err="1"/>
              <a:t>Asial</a:t>
            </a:r>
            <a:r>
              <a:rPr lang="en-US" altLang="ja-JP" dirty="0"/>
              <a:t> Corporation. All Rights Reserved.</a:t>
            </a:r>
            <a:endParaRPr lang="ja-JP" altLang="en-US" dirty="0"/>
          </a:p>
        </p:txBody>
      </p:sp>
      <p:sp>
        <p:nvSpPr>
          <p:cNvPr id="13" name="スライド番号プレースホルダー 9"/>
          <p:cNvSpPr>
            <a:spLocks noGrp="1"/>
          </p:cNvSpPr>
          <p:nvPr>
            <p:ph type="sldNum" sz="quarter" idx="4"/>
          </p:nvPr>
        </p:nvSpPr>
        <p:spPr>
          <a:xfrm>
            <a:off x="3543300" y="6557619"/>
            <a:ext cx="2057400" cy="365125"/>
          </a:xfrm>
          <a:prstGeom prst="rect">
            <a:avLst/>
          </a:prstGeom>
        </p:spPr>
        <p:txBody>
          <a:bodyPr vert="horz" lIns="91440" tIns="45720" rIns="91440" bIns="45720" rtlCol="0" anchor="ctr"/>
          <a:lstStyle>
            <a:lvl1pPr algn="ctr">
              <a:defRPr sz="1200">
                <a:solidFill>
                  <a:schemeClr val="bg1"/>
                </a:solidFill>
                <a:latin typeface="メイリオ" panose="020B0604030504040204" pitchFamily="50"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984991590"/>
      </p:ext>
    </p:extLst>
  </p:cSld>
  <p:clrMap bg1="lt1" tx1="dk1" bg2="lt2" tx2="dk2" accent1="accent1" accent2="accent2" accent3="accent3" accent4="accent4" accent5="accent5" accent6="accent6" hlink="hlink" folHlink="folHlink"/>
  <p:sldLayoutIdLst>
    <p:sldLayoutId id="2147483672" r:id="rId1"/>
    <p:sldLayoutId id="2147483676" r:id="rId2"/>
    <p:sldLayoutId id="2147483679" r:id="rId3"/>
    <p:sldLayoutId id="2147483677" r:id="rId4"/>
    <p:sldLayoutId id="2147483673" r:id="rId5"/>
    <p:sldLayoutId id="2147483674" r:id="rId6"/>
    <p:sldLayoutId id="2147483678" r:id="rId7"/>
    <p:sldLayoutId id="2147483680" r:id="rId8"/>
    <p:sldLayoutId id="2147483667" r:id="rId9"/>
  </p:sldLayoutIdLst>
  <p:hf hdr="0" ftr="0" dt="0"/>
  <p:txStyles>
    <p:titleStyle>
      <a:lvl1pPr algn="l" defTabSz="914400" rtl="0" eaLnBrk="1" latinLnBrk="0" hangingPunct="1">
        <a:spcBef>
          <a:spcPct val="0"/>
        </a:spcBef>
        <a:buNone/>
        <a:defRPr kumimoji="1" sz="2400" kern="1200">
          <a:solidFill>
            <a:srgbClr val="333333"/>
          </a:solidFill>
          <a:latin typeface="UD デジタル 教科書体 NK-B" panose="02020700000000000000" pitchFamily="18" charset="-128"/>
          <a:ea typeface="UD デジタル 教科書体 NK-B" panose="02020700000000000000" pitchFamily="18"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2400" kern="1200">
          <a:solidFill>
            <a:srgbClr val="333333"/>
          </a:solidFill>
          <a:latin typeface="UD デジタル 教科書体 N-R" panose="02020400000000000000" pitchFamily="17" charset="-128"/>
          <a:ea typeface="UD デジタル 教科書体 N-R" panose="02020400000000000000" pitchFamily="17" charset="-128"/>
          <a:cs typeface="+mn-cs"/>
        </a:defRPr>
      </a:lvl1pPr>
      <a:lvl2pPr marL="800100" indent="-342900" algn="l" defTabSz="914400" rtl="0" eaLnBrk="1" latinLnBrk="0" hangingPunct="1">
        <a:spcBef>
          <a:spcPct val="20000"/>
        </a:spcBef>
        <a:buFont typeface="Arial" panose="020B0604020202020204" pitchFamily="34" charset="0"/>
        <a:buChar char="•"/>
        <a:defRPr kumimoji="1" sz="2000" kern="1200">
          <a:solidFill>
            <a:srgbClr val="333333"/>
          </a:solidFill>
          <a:latin typeface="UD デジタル 教科書体 N-R" panose="02020400000000000000" pitchFamily="17" charset="-128"/>
          <a:ea typeface="UD デジタル 教科書体 N-R" panose="02020400000000000000" pitchFamily="17" charset="-128"/>
          <a:cs typeface="+mn-cs"/>
        </a:defRPr>
      </a:lvl2pPr>
      <a:lvl3pPr marL="1200150" indent="-285750" algn="l" defTabSz="914400" rtl="0" eaLnBrk="1" latinLnBrk="0" hangingPunct="1">
        <a:spcBef>
          <a:spcPct val="20000"/>
        </a:spcBef>
        <a:buFont typeface="Arial" panose="020B0604020202020204" pitchFamily="34" charset="0"/>
        <a:buChar char="•"/>
        <a:defRPr kumimoji="1" sz="1800" kern="1200">
          <a:solidFill>
            <a:srgbClr val="333333"/>
          </a:solidFill>
          <a:latin typeface="UD デジタル 教科書体 N-R" panose="02020400000000000000" pitchFamily="17" charset="-128"/>
          <a:ea typeface="UD デジタル 教科書体 N-R" panose="02020400000000000000" pitchFamily="17" charset="-128"/>
          <a:cs typeface="+mn-cs"/>
        </a:defRPr>
      </a:lvl3pPr>
      <a:lvl4pPr marL="16573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4pPr>
      <a:lvl5pPr marL="21145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edu.monaca.io/template/aps" TargetMode="External"/><Relationship Id="rId2" Type="http://schemas.openxmlformats.org/officeDocument/2006/relationships/hyperlink" Target="https://edu.monaca.io/student"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APS</a:t>
            </a:r>
            <a:r>
              <a:rPr kumimoji="1" lang="ja-JP" altLang="en-US"/>
              <a:t>タートルグラフィックス</a:t>
            </a:r>
            <a:r>
              <a:rPr kumimoji="1" lang="en-US" altLang="ja-JP" dirty="0"/>
              <a:t> </a:t>
            </a:r>
            <a:r>
              <a:rPr kumimoji="1" lang="en-US" altLang="ja-JP" sz="2000" dirty="0"/>
              <a:t>Python(</a:t>
            </a:r>
            <a:r>
              <a:rPr kumimoji="1" lang="en-US" altLang="ja-JP" sz="2000" dirty="0" err="1"/>
              <a:t>Brython</a:t>
            </a:r>
            <a:r>
              <a:rPr kumimoji="1" lang="ja-JP" altLang="en-US" sz="2000"/>
              <a:t>）版</a:t>
            </a:r>
            <a:br>
              <a:rPr kumimoji="1" lang="en-US" altLang="ja-JP" dirty="0"/>
            </a:br>
            <a:r>
              <a:rPr kumimoji="1" lang="en-US" altLang="ja-JP" dirty="0"/>
              <a:t>(</a:t>
            </a:r>
            <a:r>
              <a:rPr kumimoji="1" lang="ja-JP" altLang="en-US"/>
              <a:t>プログラミング領域</a:t>
            </a:r>
            <a:r>
              <a:rPr kumimoji="1" lang="en-US" altLang="ja-JP" dirty="0"/>
              <a:t>)</a:t>
            </a:r>
            <a:endParaRPr kumimoji="1" lang="ja-JP" altLang="en-US" dirty="0"/>
          </a:p>
        </p:txBody>
      </p:sp>
      <p:sp>
        <p:nvSpPr>
          <p:cNvPr id="4" name="スライド番号プレースホルダー 3"/>
          <p:cNvSpPr>
            <a:spLocks noGrp="1"/>
          </p:cNvSpPr>
          <p:nvPr>
            <p:ph type="sldNum" sz="quarter" idx="16"/>
          </p:nvPr>
        </p:nvSpPr>
        <p:spPr/>
        <p:txBody>
          <a:bodyPr/>
          <a:lstStyle/>
          <a:p>
            <a:fld id="{9E0D9298-421E-4926-815D-31B4285E3528}" type="slidenum">
              <a:rPr kumimoji="1" lang="ja-JP" altLang="en-US" smtClean="0"/>
              <a:pPr/>
              <a:t>1</a:t>
            </a:fld>
            <a:endParaRPr kumimoji="1" lang="ja-JP" altLang="en-US" dirty="0"/>
          </a:p>
        </p:txBody>
      </p:sp>
    </p:spTree>
    <p:extLst>
      <p:ext uri="{BB962C8B-B14F-4D97-AF65-F5344CB8AC3E}">
        <p14:creationId xmlns:p14="http://schemas.microsoft.com/office/powerpoint/2010/main" val="294466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804D5A-E24D-1367-9186-7DD8A3CD5E9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5FBB466-3541-C970-2D46-C0A5D2C276D2}"/>
              </a:ext>
            </a:extLst>
          </p:cNvPr>
          <p:cNvSpPr>
            <a:spLocks noGrp="1"/>
          </p:cNvSpPr>
          <p:nvPr>
            <p:ph idx="1"/>
          </p:nvPr>
        </p:nvSpPr>
        <p:spPr/>
        <p:txBody>
          <a:bodyPr/>
          <a:lstStyle/>
          <a:p>
            <a:r>
              <a:rPr kumimoji="1" lang="ja-JP" altLang="en-US"/>
              <a:t>開始地点から終了地点まで、線を引こう</a:t>
            </a:r>
          </a:p>
        </p:txBody>
      </p:sp>
      <p:sp>
        <p:nvSpPr>
          <p:cNvPr id="4" name="テキスト プレースホルダー 3">
            <a:extLst>
              <a:ext uri="{FF2B5EF4-FFF2-40B4-BE49-F238E27FC236}">
                <a16:creationId xmlns:a16="http://schemas.microsoft.com/office/drawing/2014/main" id="{1F463917-C19C-3CE3-7273-286C2E1C10F6}"/>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E649602-018A-420B-44DB-7BA2E72D0F7C}"/>
              </a:ext>
            </a:extLst>
          </p:cNvPr>
          <p:cNvSpPr>
            <a:spLocks noGrp="1"/>
          </p:cNvSpPr>
          <p:nvPr>
            <p:ph type="sldNum" sz="quarter" idx="12"/>
          </p:nvPr>
        </p:nvSpPr>
        <p:spPr/>
        <p:txBody>
          <a:bodyPr/>
          <a:lstStyle/>
          <a:p>
            <a:fld id="{9E0D9298-421E-4926-815D-31B4285E3528}" type="slidenum">
              <a:rPr lang="ja-JP" altLang="en-US" smtClean="0"/>
              <a:pPr/>
              <a:t>10</a:t>
            </a:fld>
            <a:endParaRPr lang="ja-JP" altLang="en-US" dirty="0"/>
          </a:p>
        </p:txBody>
      </p:sp>
      <p:pic>
        <p:nvPicPr>
          <p:cNvPr id="6" name="図 5" descr="グラフ&#10;&#10;自動的に生成された説明">
            <a:extLst>
              <a:ext uri="{FF2B5EF4-FFF2-40B4-BE49-F238E27FC236}">
                <a16:creationId xmlns:a16="http://schemas.microsoft.com/office/drawing/2014/main" id="{135DBF6F-4286-C674-3043-4DD016048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035459"/>
            <a:ext cx="3418857" cy="3409765"/>
          </a:xfrm>
          <a:prstGeom prst="rect">
            <a:avLst/>
          </a:prstGeom>
        </p:spPr>
      </p:pic>
      <p:pic>
        <p:nvPicPr>
          <p:cNvPr id="7" name="図 6" descr="カレンダー が含まれている画像&#10;&#10;自動的に生成された説明">
            <a:extLst>
              <a:ext uri="{FF2B5EF4-FFF2-40B4-BE49-F238E27FC236}">
                <a16:creationId xmlns:a16="http://schemas.microsoft.com/office/drawing/2014/main" id="{E0962BDF-F0DB-7F7F-EEFD-60EB9D34E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013" y="2024324"/>
            <a:ext cx="3400696" cy="3409764"/>
          </a:xfrm>
          <a:prstGeom prst="rect">
            <a:avLst/>
          </a:prstGeom>
        </p:spPr>
      </p:pic>
    </p:spTree>
    <p:extLst>
      <p:ext uri="{BB962C8B-B14F-4D97-AF65-F5344CB8AC3E}">
        <p14:creationId xmlns:p14="http://schemas.microsoft.com/office/powerpoint/2010/main" val="132364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C6569-F07D-C1D1-3E5D-7A1D47F11DD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3062B24-763A-92F5-2286-13B308EE6F47}"/>
              </a:ext>
            </a:extLst>
          </p:cNvPr>
          <p:cNvSpPr>
            <a:spLocks noGrp="1"/>
          </p:cNvSpPr>
          <p:nvPr>
            <p:ph idx="1"/>
          </p:nvPr>
        </p:nvSpPr>
        <p:spPr/>
        <p:txBody>
          <a:bodyPr/>
          <a:lstStyle/>
          <a:p>
            <a:r>
              <a:rPr kumimoji="1" lang="ja-JP" altLang="en-US"/>
              <a:t>プログラム</a:t>
            </a:r>
          </a:p>
        </p:txBody>
      </p:sp>
      <p:sp>
        <p:nvSpPr>
          <p:cNvPr id="4" name="テキスト プレースホルダー 3">
            <a:extLst>
              <a:ext uri="{FF2B5EF4-FFF2-40B4-BE49-F238E27FC236}">
                <a16:creationId xmlns:a16="http://schemas.microsoft.com/office/drawing/2014/main" id="{594749CF-E833-5CD6-AC8C-C44CD6C9FB9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7AE813B-BBA2-FAF3-1EF4-7B19E2A3BB9E}"/>
              </a:ext>
            </a:extLst>
          </p:cNvPr>
          <p:cNvSpPr>
            <a:spLocks noGrp="1"/>
          </p:cNvSpPr>
          <p:nvPr>
            <p:ph type="sldNum" sz="quarter" idx="12"/>
          </p:nvPr>
        </p:nvSpPr>
        <p:spPr/>
        <p:txBody>
          <a:bodyPr/>
          <a:lstStyle/>
          <a:p>
            <a:fld id="{9E0D9298-421E-4926-815D-31B4285E3528}" type="slidenum">
              <a:rPr lang="ja-JP" altLang="en-US" smtClean="0"/>
              <a:pPr/>
              <a:t>11</a:t>
            </a:fld>
            <a:endParaRPr lang="ja-JP" altLang="en-US" dirty="0"/>
          </a:p>
        </p:txBody>
      </p:sp>
      <p:sp>
        <p:nvSpPr>
          <p:cNvPr id="6" name="テキスト ボックス 5">
            <a:extLst>
              <a:ext uri="{FF2B5EF4-FFF2-40B4-BE49-F238E27FC236}">
                <a16:creationId xmlns:a16="http://schemas.microsoft.com/office/drawing/2014/main" id="{151CB27E-21EF-3ED8-05EF-683608ED38B8}"/>
              </a:ext>
            </a:extLst>
          </p:cNvPr>
          <p:cNvSpPr txBox="1"/>
          <p:nvPr/>
        </p:nvSpPr>
        <p:spPr>
          <a:xfrm>
            <a:off x="689000" y="2447016"/>
            <a:ext cx="7748479" cy="2062104"/>
          </a:xfrm>
          <a:prstGeom prst="rect">
            <a:avLst/>
          </a:prstGeom>
          <a:noFill/>
        </p:spPr>
        <p:txBody>
          <a:bodyPr wrap="square" rtlCol="0">
            <a:spAutoFit/>
          </a:bodyPr>
          <a:lstStyle/>
          <a:p>
            <a:r>
              <a:rPr lang="en-US" altLang="ja-JP" sz="1600" b="0" dirty="0">
                <a:solidFill>
                  <a:srgbClr val="008000"/>
                </a:solidFill>
                <a:effectLst/>
                <a:latin typeface="MonacakomiRegular"/>
              </a:rPr>
              <a:t># </a:t>
            </a:r>
            <a:r>
              <a:rPr lang="ja-JP" altLang="en-US" sz="1600" b="0">
                <a:solidFill>
                  <a:srgbClr val="008000"/>
                </a:solidFill>
                <a:effectLst/>
                <a:latin typeface="MonacakomiRegular"/>
              </a:rPr>
              <a:t>解答例</a:t>
            </a:r>
            <a:r>
              <a:rPr lang="en-US" altLang="ja-JP" sz="1600" b="0" dirty="0">
                <a:solidFill>
                  <a:srgbClr val="008000"/>
                </a:solidFill>
                <a:effectLst/>
                <a:latin typeface="MonacakomiRegular"/>
              </a:rPr>
              <a:t>1: </a:t>
            </a:r>
            <a:r>
              <a:rPr lang="ja-JP" altLang="en-US" sz="1600" b="0">
                <a:solidFill>
                  <a:srgbClr val="008000"/>
                </a:solidFill>
                <a:effectLst/>
                <a:latin typeface="MonacakomiRegular"/>
              </a:rPr>
              <a:t>右上の円の中まで線を伸ばすには？</a:t>
            </a:r>
            <a:endParaRPr lang="ja-JP" altLang="en-US" sz="1600" b="0">
              <a:solidFill>
                <a:srgbClr val="000000"/>
              </a:solidFill>
              <a:effectLst/>
              <a:latin typeface="MonacakomiRegular"/>
            </a:endParaRPr>
          </a:p>
          <a:p>
            <a:r>
              <a:rPr lang="en-US" altLang="ja-JP" sz="1600" b="0" dirty="0">
                <a:solidFill>
                  <a:srgbClr val="008000"/>
                </a:solidFill>
                <a:effectLst/>
                <a:latin typeface="MonacakomiRegular"/>
              </a:rPr>
              <a:t># </a:t>
            </a:r>
            <a:r>
              <a:rPr lang="en" altLang="ja-JP" sz="1600" b="0" dirty="0" err="1">
                <a:solidFill>
                  <a:srgbClr val="008000"/>
                </a:solidFill>
                <a:effectLst/>
                <a:latin typeface="MonacakomiRegular"/>
              </a:rPr>
              <a:t>t.goto</a:t>
            </a:r>
            <a:r>
              <a:rPr lang="en" altLang="ja-JP" sz="1600" b="0" dirty="0">
                <a:solidFill>
                  <a:srgbClr val="008000"/>
                </a:solidFill>
                <a:effectLst/>
                <a:latin typeface="MonacakomiRegular"/>
              </a:rPr>
              <a:t>(100,100) # </a:t>
            </a:r>
            <a:r>
              <a:rPr lang="ja-JP" altLang="en-US" sz="1600" b="0">
                <a:solidFill>
                  <a:srgbClr val="008000"/>
                </a:solidFill>
                <a:effectLst/>
                <a:latin typeface="MonacakomiRegular"/>
              </a:rPr>
              <a:t>座標</a:t>
            </a:r>
            <a:r>
              <a:rPr lang="en-US" altLang="ja-JP" sz="1600" b="0" dirty="0">
                <a:solidFill>
                  <a:srgbClr val="008000"/>
                </a:solidFill>
                <a:effectLst/>
                <a:latin typeface="MonacakomiRegular"/>
              </a:rPr>
              <a:t>(-120,-120)</a:t>
            </a:r>
            <a:r>
              <a:rPr lang="ja-JP" altLang="en-US" sz="1600" b="0">
                <a:solidFill>
                  <a:srgbClr val="008000"/>
                </a:solidFill>
                <a:effectLst/>
                <a:latin typeface="MonacakomiRegular"/>
              </a:rPr>
              <a:t>まで進む</a:t>
            </a:r>
            <a:endParaRPr lang="ja-JP" altLang="en-US" sz="1600" b="0">
              <a:solidFill>
                <a:srgbClr val="000000"/>
              </a:solidFill>
              <a:effectLst/>
              <a:latin typeface="MonacakomiRegular"/>
            </a:endParaRPr>
          </a:p>
          <a:p>
            <a:br>
              <a:rPr lang="ja-JP" altLang="en-US" sz="1600" b="0">
                <a:solidFill>
                  <a:srgbClr val="000000"/>
                </a:solidFill>
                <a:effectLst/>
                <a:latin typeface="MonacakomiRegular"/>
              </a:rPr>
            </a:br>
            <a:r>
              <a:rPr lang="en-US" altLang="ja-JP" sz="1600" b="0" dirty="0">
                <a:solidFill>
                  <a:srgbClr val="008000"/>
                </a:solidFill>
                <a:effectLst/>
                <a:latin typeface="MonacakomiRegular"/>
              </a:rPr>
              <a:t># </a:t>
            </a:r>
            <a:r>
              <a:rPr lang="ja-JP" altLang="en-US" sz="1600" b="0">
                <a:solidFill>
                  <a:srgbClr val="008000"/>
                </a:solidFill>
                <a:effectLst/>
                <a:latin typeface="MonacakomiRegular"/>
              </a:rPr>
              <a:t>描画（解答例</a:t>
            </a:r>
            <a:r>
              <a:rPr lang="en-US" altLang="ja-JP" sz="1600" b="0" dirty="0">
                <a:solidFill>
                  <a:srgbClr val="008000"/>
                </a:solidFill>
                <a:effectLst/>
                <a:latin typeface="MonacakomiRegular"/>
              </a:rPr>
              <a:t>2</a:t>
            </a:r>
            <a:r>
              <a:rPr lang="ja-JP" altLang="en-US" sz="1600" b="0">
                <a:solidFill>
                  <a:srgbClr val="008000"/>
                </a:solidFill>
                <a:effectLst/>
                <a:latin typeface="MonacakomiRegular"/>
              </a:rPr>
              <a:t>）</a:t>
            </a:r>
            <a:endParaRPr lang="ja-JP" altLang="en-US" sz="1600" b="0">
              <a:solidFill>
                <a:srgbClr val="000000"/>
              </a:solidFill>
              <a:effectLst/>
              <a:latin typeface="MonacakomiRegular"/>
            </a:endParaRPr>
          </a:p>
          <a:p>
            <a:r>
              <a:rPr lang="en" altLang="ja-JP" sz="1600" b="0" dirty="0" err="1">
                <a:solidFill>
                  <a:srgbClr val="000000"/>
                </a:solidFill>
                <a:effectLst/>
                <a:latin typeface="MonacakomiRegular"/>
              </a:rPr>
              <a:t>t.forward</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240</a:t>
            </a:r>
            <a:r>
              <a:rPr lang="en" altLang="ja-JP" sz="1600" b="0" dirty="0">
                <a:solidFill>
                  <a:srgbClr val="000000"/>
                </a:solidFill>
                <a:effectLst/>
                <a:latin typeface="MonacakomiRegular"/>
              </a:rPr>
              <a:t>) </a:t>
            </a:r>
            <a:r>
              <a:rPr lang="en" altLang="ja-JP" sz="1600" b="0" dirty="0">
                <a:solidFill>
                  <a:srgbClr val="008000"/>
                </a:solidFill>
                <a:effectLst/>
                <a:latin typeface="MonacakomiRegular"/>
              </a:rPr>
              <a:t># forward(): </a:t>
            </a:r>
            <a:r>
              <a:rPr lang="ja-JP" altLang="en-US" sz="1600" b="0">
                <a:solidFill>
                  <a:srgbClr val="008000"/>
                </a:solidFill>
                <a:effectLst/>
                <a:latin typeface="MonacakomiRegular"/>
              </a:rPr>
              <a:t>ペンが向いている方向へ進む</a:t>
            </a:r>
            <a:endParaRPr lang="ja-JP" altLang="en-US" sz="1600" b="0">
              <a:solidFill>
                <a:srgbClr val="000000"/>
              </a:solidFill>
              <a:effectLst/>
              <a:latin typeface="MonacakomiRegular"/>
            </a:endParaRPr>
          </a:p>
          <a:p>
            <a:r>
              <a:rPr lang="en" altLang="ja-JP" sz="1600" b="0" dirty="0" err="1">
                <a:solidFill>
                  <a:srgbClr val="000000"/>
                </a:solidFill>
                <a:effectLst/>
                <a:latin typeface="MonacakomiRegular"/>
              </a:rPr>
              <a:t>t.left</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90</a:t>
            </a:r>
            <a:r>
              <a:rPr lang="en" altLang="ja-JP" sz="1600" b="0" dirty="0">
                <a:solidFill>
                  <a:srgbClr val="000000"/>
                </a:solidFill>
                <a:effectLst/>
                <a:latin typeface="MonacakomiRegular"/>
              </a:rPr>
              <a:t>) </a:t>
            </a:r>
            <a:r>
              <a:rPr lang="en" altLang="ja-JP" sz="1600" b="0" dirty="0">
                <a:solidFill>
                  <a:srgbClr val="008000"/>
                </a:solidFill>
                <a:effectLst/>
                <a:latin typeface="MonacakomiRegular"/>
              </a:rPr>
              <a:t># </a:t>
            </a:r>
            <a:r>
              <a:rPr lang="ja-JP" altLang="en-US" sz="1600" b="0">
                <a:solidFill>
                  <a:srgbClr val="008000"/>
                </a:solidFill>
                <a:effectLst/>
                <a:latin typeface="MonacakomiRegular"/>
              </a:rPr>
              <a:t>左に</a:t>
            </a:r>
            <a:r>
              <a:rPr lang="en-US" altLang="ja-JP" sz="1600" b="0" dirty="0">
                <a:solidFill>
                  <a:srgbClr val="008000"/>
                </a:solidFill>
                <a:effectLst/>
                <a:latin typeface="MonacakomiRegular"/>
              </a:rPr>
              <a:t>90</a:t>
            </a:r>
            <a:r>
              <a:rPr lang="ja-JP" altLang="en-US" sz="1600" b="0">
                <a:solidFill>
                  <a:srgbClr val="008000"/>
                </a:solidFill>
                <a:effectLst/>
                <a:latin typeface="MonacakomiRegular"/>
              </a:rPr>
              <a:t>度、ペンの向きを変える</a:t>
            </a:r>
            <a:endParaRPr lang="ja-JP" altLang="en-US" sz="1600" b="0">
              <a:solidFill>
                <a:srgbClr val="000000"/>
              </a:solidFill>
              <a:effectLst/>
              <a:latin typeface="MonacakomiRegular"/>
            </a:endParaRPr>
          </a:p>
          <a:p>
            <a:r>
              <a:rPr lang="en" altLang="ja-JP" sz="1600" b="0" dirty="0" err="1">
                <a:solidFill>
                  <a:srgbClr val="000000"/>
                </a:solidFill>
                <a:effectLst/>
                <a:latin typeface="MonacakomiRegular"/>
              </a:rPr>
              <a:t>t.forward</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220</a:t>
            </a:r>
            <a:r>
              <a:rPr lang="en" altLang="ja-JP" sz="1600" b="0" dirty="0">
                <a:solidFill>
                  <a:srgbClr val="000000"/>
                </a:solidFill>
                <a:effectLst/>
                <a:latin typeface="MonacakomiRegular"/>
              </a:rPr>
              <a:t>)</a:t>
            </a:r>
          </a:p>
          <a:p>
            <a:endParaRPr lang="en" altLang="ja-JP" sz="1600" b="0" dirty="0">
              <a:solidFill>
                <a:srgbClr val="000000"/>
              </a:solidFill>
              <a:effectLst/>
              <a:latin typeface="MonacakomiRegular"/>
            </a:endParaRPr>
          </a:p>
        </p:txBody>
      </p:sp>
      <p:sp>
        <p:nvSpPr>
          <p:cNvPr id="7" name="角丸四角形 85">
            <a:extLst>
              <a:ext uri="{FF2B5EF4-FFF2-40B4-BE49-F238E27FC236}">
                <a16:creationId xmlns:a16="http://schemas.microsoft.com/office/drawing/2014/main" id="{7773578D-C3A2-35AB-8815-9DA8BBD954CE}"/>
              </a:ext>
            </a:extLst>
          </p:cNvPr>
          <p:cNvSpPr/>
          <p:nvPr/>
        </p:nvSpPr>
        <p:spPr>
          <a:xfrm>
            <a:off x="753444" y="2399283"/>
            <a:ext cx="7620801" cy="6381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600">
                <a:latin typeface="UD デジタル 教科書体 N-R" panose="02020400000000000000" pitchFamily="17" charset="-128"/>
                <a:ea typeface="UD デジタル 教科書体 N-R" panose="02020400000000000000" pitchFamily="17" charset="-128"/>
              </a:rPr>
              <a:t>①前の回答は、先頭に</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を付けて、コメントにする</a:t>
            </a:r>
            <a:endParaRPr kumimoji="1" lang="en-US" altLang="ja-JP" sz="1600" dirty="0">
              <a:latin typeface="UD デジタル 教科書体 N-R" panose="02020400000000000000" pitchFamily="17" charset="-128"/>
              <a:ea typeface="UD デジタル 教科書体 N-R" panose="02020400000000000000" pitchFamily="17" charset="-128"/>
            </a:endParaRPr>
          </a:p>
        </p:txBody>
      </p:sp>
      <p:sp>
        <p:nvSpPr>
          <p:cNvPr id="8" name="角丸四角形 85">
            <a:extLst>
              <a:ext uri="{FF2B5EF4-FFF2-40B4-BE49-F238E27FC236}">
                <a16:creationId xmlns:a16="http://schemas.microsoft.com/office/drawing/2014/main" id="{C9D060ED-511B-C5F7-7CAD-361C71C3C898}"/>
              </a:ext>
            </a:extLst>
          </p:cNvPr>
          <p:cNvSpPr/>
          <p:nvPr/>
        </p:nvSpPr>
        <p:spPr>
          <a:xfrm>
            <a:off x="764934" y="3191371"/>
            <a:ext cx="7620801" cy="106779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endParaRPr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②直進→左に回転→直進</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の順に、関数を呼び出す</a:t>
            </a:r>
            <a:endParaRPr kumimoji="1" lang="en-US" altLang="ja-JP" sz="16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04692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84B0198-80EF-4846-9E1A-965E4B7FBBD6}"/>
              </a:ext>
            </a:extLst>
          </p:cNvPr>
          <p:cNvSpPr>
            <a:spLocks noGrp="1"/>
          </p:cNvSpPr>
          <p:nvPr>
            <p:ph type="title"/>
          </p:nvPr>
        </p:nvSpPr>
        <p:spPr/>
        <p:txBody>
          <a:bodyPr/>
          <a:lstStyle/>
          <a:p>
            <a:r>
              <a:rPr lang="en-US" altLang="ja-JP" dirty="0"/>
              <a:t>2</a:t>
            </a:r>
            <a:r>
              <a:rPr lang="ja-JP" altLang="en-US"/>
              <a:t>コマ目・繰り返し制御構造・条件分岐構造を利用してみよう</a:t>
            </a:r>
          </a:p>
        </p:txBody>
      </p:sp>
      <p:sp>
        <p:nvSpPr>
          <p:cNvPr id="5" name="スライド番号プレースホルダー 4">
            <a:extLst>
              <a:ext uri="{FF2B5EF4-FFF2-40B4-BE49-F238E27FC236}">
                <a16:creationId xmlns:a16="http://schemas.microsoft.com/office/drawing/2014/main" id="{F3354876-A8C5-0D47-977D-84852B853B62}"/>
              </a:ext>
            </a:extLst>
          </p:cNvPr>
          <p:cNvSpPr>
            <a:spLocks noGrp="1"/>
          </p:cNvSpPr>
          <p:nvPr>
            <p:ph type="sldNum" sz="quarter" idx="16"/>
          </p:nvPr>
        </p:nvSpPr>
        <p:spPr/>
        <p:txBody>
          <a:bodyPr/>
          <a:lstStyle/>
          <a:p>
            <a:fld id="{9E0D9298-421E-4926-815D-31B4285E3528}" type="slidenum">
              <a:rPr lang="ja-JP" altLang="en-US" smtClean="0"/>
              <a:pPr/>
              <a:t>12</a:t>
            </a:fld>
            <a:endParaRPr lang="ja-JP" altLang="en-US" dirty="0"/>
          </a:p>
        </p:txBody>
      </p:sp>
      <p:sp>
        <p:nvSpPr>
          <p:cNvPr id="7" name="コンテンツ プレースホルダー 6">
            <a:extLst>
              <a:ext uri="{FF2B5EF4-FFF2-40B4-BE49-F238E27FC236}">
                <a16:creationId xmlns:a16="http://schemas.microsoft.com/office/drawing/2014/main" id="{12C845DE-8040-E648-B100-01E22CAB43B5}"/>
              </a:ext>
            </a:extLst>
          </p:cNvPr>
          <p:cNvSpPr>
            <a:spLocks noGrp="1"/>
          </p:cNvSpPr>
          <p:nvPr>
            <p:ph sz="quarter" idx="17"/>
          </p:nvPr>
        </p:nvSpPr>
        <p:spPr/>
        <p:txBody>
          <a:bodyPr/>
          <a:lstStyle/>
          <a:p>
            <a:endParaRPr lang="ja-JP" altLang="en-US"/>
          </a:p>
        </p:txBody>
      </p:sp>
    </p:spTree>
    <p:extLst>
      <p:ext uri="{BB962C8B-B14F-4D97-AF65-F5344CB8AC3E}">
        <p14:creationId xmlns:p14="http://schemas.microsoft.com/office/powerpoint/2010/main" val="196024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lang="ja-JP" altLang="en-US" sz="2000"/>
              <a:t>ここまで</a:t>
            </a:r>
            <a:r>
              <a:rPr kumimoji="1" lang="ja-JP" altLang="en-US" sz="2000"/>
              <a:t>の学習内容の振り返り</a:t>
            </a:r>
          </a:p>
          <a:p>
            <a:pPr lvl="1"/>
            <a:r>
              <a:rPr kumimoji="1" lang="en-US" altLang="ja-JP" sz="1800" dirty="0"/>
              <a:t>Monaca Education</a:t>
            </a:r>
            <a:r>
              <a:rPr kumimoji="1" lang="ja-JP" altLang="en-US" sz="1800"/>
              <a:t>にログインし、既存のプロジェクトをインポートした</a:t>
            </a:r>
          </a:p>
          <a:p>
            <a:pPr lvl="1"/>
            <a:r>
              <a:rPr kumimoji="1" lang="ja-JP" altLang="en-US" sz="1800"/>
              <a:t>タートルグラフィックスという仕組みで、図形描画をした</a:t>
            </a:r>
          </a:p>
          <a:p>
            <a:pPr lvl="1"/>
            <a:r>
              <a:rPr kumimoji="1" lang="ja-JP" altLang="en-US" sz="1800"/>
              <a:t>タートルグラフィックスへの命令を上から順に書く。プログラムは上から順に実行される</a:t>
            </a:r>
          </a:p>
          <a:p>
            <a:pPr lvl="1"/>
            <a:r>
              <a:rPr kumimoji="1" lang="ja-JP" altLang="en-US" sz="1800"/>
              <a:t>命令は関数といい、関数には引数を渡すことで様々な動作を指示することができる</a:t>
            </a:r>
          </a:p>
          <a:p>
            <a:r>
              <a:rPr kumimoji="1" lang="ja-JP" altLang="en-US" sz="2000"/>
              <a:t>今回は、繰り返し制御構造と条件分岐制御構造を学ぶ</a:t>
            </a:r>
            <a:endParaRPr kumimoji="1" lang="en-US" altLang="ja-JP" sz="2000" dirty="0"/>
          </a:p>
          <a:p>
            <a:pPr lvl="1"/>
            <a:r>
              <a:rPr kumimoji="1" lang="ja-JP" altLang="en-US" sz="1800"/>
              <a:t>繰り返し制御構造：同じ処理を何度も繰り返して実行させる仕組み</a:t>
            </a:r>
            <a:endParaRPr kumimoji="1" lang="en-US" altLang="ja-JP" sz="1800" dirty="0"/>
          </a:p>
          <a:p>
            <a:pPr lvl="1"/>
            <a:r>
              <a:rPr lang="ja-JP" altLang="en-US" sz="1800"/>
              <a:t>条件分岐制御構造：条件に応じて実行する処理を変える仕組み</a:t>
            </a:r>
            <a:endParaRPr lang="en-US" altLang="ja-JP" sz="1800" dirty="0"/>
          </a:p>
          <a:p>
            <a:pPr lvl="1"/>
            <a:r>
              <a:rPr kumimoji="1" lang="ja-JP" altLang="en-US" sz="1800"/>
              <a:t>これらを使うことで、複雑な図形を描くプログラムを、短い行数で実現できる</a:t>
            </a:r>
          </a:p>
          <a:p>
            <a:pPr lvl="1"/>
            <a:endParaRPr kumimoji="1" lang="ja-JP" altLang="en-US" sz="1800"/>
          </a:p>
          <a:p>
            <a:pPr lvl="1"/>
            <a:endParaRPr kumimoji="1" lang="en-US" altLang="ja-JP" sz="1800" dirty="0"/>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2</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13</a:t>
            </a:fld>
            <a:endParaRPr lang="ja-JP" altLang="en-US" dirty="0"/>
          </a:p>
        </p:txBody>
      </p:sp>
    </p:spTree>
    <p:extLst>
      <p:ext uri="{BB962C8B-B14F-4D97-AF65-F5344CB8AC3E}">
        <p14:creationId xmlns:p14="http://schemas.microsoft.com/office/powerpoint/2010/main" val="3863717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CE41B-DE0A-5FAC-DD92-0E235E9A73C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71DC429-9757-AB79-E359-FEA3388C0CE3}"/>
              </a:ext>
            </a:extLst>
          </p:cNvPr>
          <p:cNvSpPr>
            <a:spLocks noGrp="1"/>
          </p:cNvSpPr>
          <p:nvPr>
            <p:ph idx="1"/>
          </p:nvPr>
        </p:nvSpPr>
        <p:spPr/>
        <p:txBody>
          <a:bodyPr/>
          <a:lstStyle/>
          <a:p>
            <a:r>
              <a:rPr lang="ja-JP" altLang="en-US" sz="2400"/>
              <a:t>繰り返し制御構造</a:t>
            </a:r>
            <a:endParaRPr kumimoji="1" lang="en-US" altLang="ja-JP" sz="2400" dirty="0"/>
          </a:p>
          <a:p>
            <a:pPr lvl="1"/>
            <a:r>
              <a:rPr kumimoji="1" lang="ja-JP" altLang="en-US" sz="2000"/>
              <a:t>別解の一つは、繰り返し制御構造を利用している。</a:t>
            </a:r>
            <a:r>
              <a:rPr kumimoji="1" lang="en-US" altLang="ja-JP" sz="2000" dirty="0"/>
              <a:t>Python</a:t>
            </a:r>
            <a:r>
              <a:rPr kumimoji="1" lang="ja-JP" altLang="en-US" sz="2000"/>
              <a:t>言語の</a:t>
            </a:r>
            <a:r>
              <a:rPr kumimoji="1" lang="en-US" altLang="ja-JP" sz="2000" dirty="0"/>
              <a:t>for</a:t>
            </a:r>
            <a:r>
              <a:rPr kumimoji="1" lang="ja-JP" altLang="en-US" sz="2000"/>
              <a:t>文を用いている</a:t>
            </a:r>
          </a:p>
          <a:p>
            <a:pPr lvl="1"/>
            <a:r>
              <a:rPr kumimoji="1" lang="ja-JP" altLang="en-US" sz="2000"/>
              <a:t>「？」の値を変えて、繰り返し回数を変えてみよう</a:t>
            </a:r>
            <a:endParaRPr kumimoji="1" lang="en-US" altLang="ja-JP" sz="2000" dirty="0"/>
          </a:p>
          <a:p>
            <a:pPr lvl="1"/>
            <a:endParaRPr kumimoji="1" lang="ja-JP" altLang="en-US" sz="2000"/>
          </a:p>
          <a:p>
            <a:pPr lvl="1"/>
            <a:endParaRPr kumimoji="1" lang="en-US" altLang="ja-JP" sz="2000" dirty="0"/>
          </a:p>
          <a:p>
            <a:pPr lvl="2"/>
            <a:r>
              <a:rPr kumimoji="1" lang="ja-JP" altLang="en-US" sz="1800"/>
              <a:t>変数</a:t>
            </a:r>
            <a:r>
              <a:rPr kumimoji="1" lang="en-US" altLang="ja-JP" sz="1800" dirty="0" err="1"/>
              <a:t>i</a:t>
            </a:r>
            <a:r>
              <a:rPr kumimoji="1" lang="ja-JP" altLang="en-US" sz="1800"/>
              <a:t>に、最初は</a:t>
            </a:r>
            <a:r>
              <a:rPr kumimoji="1" lang="en-US" altLang="ja-JP" sz="1800" dirty="0"/>
              <a:t>1</a:t>
            </a:r>
            <a:r>
              <a:rPr kumimoji="1" lang="ja-JP" altLang="en-US" sz="1800"/>
              <a:t>を代入する</a:t>
            </a:r>
            <a:endParaRPr kumimoji="1" lang="en-US" altLang="ja-JP" sz="1800" dirty="0"/>
          </a:p>
          <a:p>
            <a:pPr lvl="3"/>
            <a:r>
              <a:rPr kumimoji="1" lang="ja-JP" altLang="en-US" sz="1400"/>
              <a:t>字下げ（行の先頭に数文字分、空白を入れてある所）されている命令のかたまりを、実行する。かたまりの実行が終わったら、次の値を代入する。１の次は２</a:t>
            </a:r>
            <a:endParaRPr kumimoji="1" lang="en-US" altLang="ja-JP" sz="1400" dirty="0"/>
          </a:p>
          <a:p>
            <a:pPr lvl="3"/>
            <a:r>
              <a:rPr lang="ja-JP" altLang="en-US" sz="1400"/>
              <a:t>２を代入したら、また字下げされている命令のかたまりを実行する</a:t>
            </a:r>
            <a:endParaRPr lang="en-US" altLang="ja-JP" sz="1400" dirty="0"/>
          </a:p>
          <a:p>
            <a:pPr lvl="3"/>
            <a:r>
              <a:rPr kumimoji="1" lang="ja-JP" altLang="en-US" sz="1400"/>
              <a:t>２の次の値を代入して、</a:t>
            </a:r>
            <a:r>
              <a:rPr lang="ja-JP" altLang="en-US" sz="1400"/>
              <a:t>（</a:t>
            </a:r>
            <a:r>
              <a:rPr kumimoji="1" lang="ja-JP" altLang="en-US" sz="1400"/>
              <a:t>繰り返す）</a:t>
            </a:r>
            <a:endParaRPr kumimoji="1" lang="en-US" altLang="ja-JP" sz="1400" dirty="0"/>
          </a:p>
          <a:p>
            <a:pPr lvl="2"/>
            <a:r>
              <a:rPr kumimoji="1" lang="ja-JP" altLang="en-US" sz="1800"/>
              <a:t>？の所の値に対して、いくつまで繰り返しているだろうか？</a:t>
            </a:r>
            <a:endParaRPr kumimoji="1" lang="en-US" altLang="ja-JP" sz="1800" dirty="0"/>
          </a:p>
        </p:txBody>
      </p:sp>
      <p:sp>
        <p:nvSpPr>
          <p:cNvPr id="4" name="テキスト プレースホルダー 3">
            <a:extLst>
              <a:ext uri="{FF2B5EF4-FFF2-40B4-BE49-F238E27FC236}">
                <a16:creationId xmlns:a16="http://schemas.microsoft.com/office/drawing/2014/main" id="{2D72045F-9CA3-2044-8568-6A37C055D0CC}"/>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96B623-7837-E81A-3DA5-DE41B3EF4995}"/>
              </a:ext>
            </a:extLst>
          </p:cNvPr>
          <p:cNvSpPr>
            <a:spLocks noGrp="1"/>
          </p:cNvSpPr>
          <p:nvPr>
            <p:ph type="sldNum" sz="quarter" idx="12"/>
          </p:nvPr>
        </p:nvSpPr>
        <p:spPr/>
        <p:txBody>
          <a:bodyPr/>
          <a:lstStyle/>
          <a:p>
            <a:fld id="{9E0D9298-421E-4926-815D-31B4285E3528}" type="slidenum">
              <a:rPr lang="ja-JP" altLang="en-US" smtClean="0"/>
              <a:pPr/>
              <a:t>14</a:t>
            </a:fld>
            <a:endParaRPr lang="ja-JP" altLang="en-US" dirty="0"/>
          </a:p>
        </p:txBody>
      </p:sp>
      <p:pic>
        <p:nvPicPr>
          <p:cNvPr id="7" name="図 6" descr="テキスト&#10;&#10;中程度の精度で自動的に生成された説明">
            <a:extLst>
              <a:ext uri="{FF2B5EF4-FFF2-40B4-BE49-F238E27FC236}">
                <a16:creationId xmlns:a16="http://schemas.microsoft.com/office/drawing/2014/main" id="{9BAE2716-AA3E-62E6-BF79-3B6605684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0" y="2493850"/>
            <a:ext cx="6057900" cy="774700"/>
          </a:xfrm>
          <a:prstGeom prst="rect">
            <a:avLst/>
          </a:prstGeom>
        </p:spPr>
      </p:pic>
    </p:spTree>
    <p:extLst>
      <p:ext uri="{BB962C8B-B14F-4D97-AF65-F5344CB8AC3E}">
        <p14:creationId xmlns:p14="http://schemas.microsoft.com/office/powerpoint/2010/main" val="117013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色々な方法で終了地点まで線を引こう</a:t>
            </a:r>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a:xfrm>
            <a:off x="4248472" y="14543"/>
            <a:ext cx="4716016" cy="393138"/>
          </a:xfrm>
        </p:spPr>
        <p:txBody>
          <a:bodyPr/>
          <a:lstStyle/>
          <a:p>
            <a:r>
              <a:rPr lang="en-US" altLang="ja-JP"/>
              <a:t>2</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15</a:t>
            </a:fld>
            <a:endParaRPr kumimoji="1" lang="ja-JP" altLang="en-US" dirty="0"/>
          </a:p>
        </p:txBody>
      </p:sp>
      <p:pic>
        <p:nvPicPr>
          <p:cNvPr id="2" name="図 1" descr="ダイアグラム が含まれている画像&#10;&#10;自動的に生成された説明">
            <a:extLst>
              <a:ext uri="{FF2B5EF4-FFF2-40B4-BE49-F238E27FC236}">
                <a16:creationId xmlns:a16="http://schemas.microsoft.com/office/drawing/2014/main" id="{2F2FC720-01F7-F24C-3341-3587369FF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47" y="1412776"/>
            <a:ext cx="3509625" cy="3528392"/>
          </a:xfrm>
          <a:prstGeom prst="rect">
            <a:avLst/>
          </a:prstGeom>
        </p:spPr>
      </p:pic>
      <p:pic>
        <p:nvPicPr>
          <p:cNvPr id="8" name="図 7" descr="グラフ&#10;&#10;自動的に生成された説明">
            <a:extLst>
              <a:ext uri="{FF2B5EF4-FFF2-40B4-BE49-F238E27FC236}">
                <a16:creationId xmlns:a16="http://schemas.microsoft.com/office/drawing/2014/main" id="{6C7FB110-B677-4B70-6FEC-7C52C3BE9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335" y="2540052"/>
            <a:ext cx="3749402" cy="3749402"/>
          </a:xfrm>
          <a:prstGeom prst="rect">
            <a:avLst/>
          </a:prstGeom>
        </p:spPr>
      </p:pic>
    </p:spTree>
    <p:extLst>
      <p:ext uri="{BB962C8B-B14F-4D97-AF65-F5344CB8AC3E}">
        <p14:creationId xmlns:p14="http://schemas.microsoft.com/office/powerpoint/2010/main" val="69305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5674933A-67F4-3003-F182-F9A0BCD538D7}"/>
              </a:ext>
            </a:extLst>
          </p:cNvPr>
          <p:cNvSpPr>
            <a:spLocks noGrp="1"/>
          </p:cNvSpPr>
          <p:nvPr>
            <p:ph type="title"/>
          </p:nvPr>
        </p:nvSpPr>
        <p:spPr/>
        <p:txBody>
          <a:bodyPr/>
          <a:lstStyle/>
          <a:p>
            <a:endParaRPr lang="ja-JP" altLang="en-US"/>
          </a:p>
        </p:txBody>
      </p:sp>
      <p:sp>
        <p:nvSpPr>
          <p:cNvPr id="10" name="コンテンツ プレースホルダー 9">
            <a:extLst>
              <a:ext uri="{FF2B5EF4-FFF2-40B4-BE49-F238E27FC236}">
                <a16:creationId xmlns:a16="http://schemas.microsoft.com/office/drawing/2014/main" id="{91899D46-F0C8-81F0-CE64-01C34999CC55}"/>
              </a:ext>
            </a:extLst>
          </p:cNvPr>
          <p:cNvSpPr>
            <a:spLocks noGrp="1"/>
          </p:cNvSpPr>
          <p:nvPr>
            <p:ph idx="1"/>
          </p:nvPr>
        </p:nvSpPr>
        <p:spPr/>
        <p:txBody>
          <a:bodyPr/>
          <a:lstStyle/>
          <a:p>
            <a:r>
              <a:rPr lang="ja-JP" altLang="en-US"/>
              <a:t>プログラム</a:t>
            </a:r>
          </a:p>
        </p:txBody>
      </p:sp>
      <p:sp>
        <p:nvSpPr>
          <p:cNvPr id="11" name="テキスト プレースホルダー 10">
            <a:extLst>
              <a:ext uri="{FF2B5EF4-FFF2-40B4-BE49-F238E27FC236}">
                <a16:creationId xmlns:a16="http://schemas.microsoft.com/office/drawing/2014/main" id="{FF56ED58-AEEC-AC90-57AD-8897540A9321}"/>
              </a:ext>
            </a:extLst>
          </p:cNvPr>
          <p:cNvSpPr>
            <a:spLocks noGrp="1"/>
          </p:cNvSpPr>
          <p:nvPr>
            <p:ph type="body" sz="quarter" idx="10"/>
          </p:nvPr>
        </p:nvSpPr>
        <p:spPr/>
        <p:txBody>
          <a:bodyPr/>
          <a:lstStyle/>
          <a:p>
            <a:endParaRPr lang="ja-JP" altLang="en-US"/>
          </a:p>
        </p:txBody>
      </p:sp>
      <p:sp>
        <p:nvSpPr>
          <p:cNvPr id="5" name="スライド番号プレースホルダー 4">
            <a:extLst>
              <a:ext uri="{FF2B5EF4-FFF2-40B4-BE49-F238E27FC236}">
                <a16:creationId xmlns:a16="http://schemas.microsoft.com/office/drawing/2014/main" id="{6F828120-1C85-D1A3-F15F-5A5408B91FBB}"/>
              </a:ext>
            </a:extLst>
          </p:cNvPr>
          <p:cNvSpPr>
            <a:spLocks noGrp="1"/>
          </p:cNvSpPr>
          <p:nvPr>
            <p:ph type="sldNum" sz="quarter" idx="12"/>
          </p:nvPr>
        </p:nvSpPr>
        <p:spPr/>
        <p:txBody>
          <a:bodyPr/>
          <a:lstStyle/>
          <a:p>
            <a:fld id="{9E0D9298-421E-4926-815D-31B4285E3528}"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E05B2DDD-BAB9-49CA-FFEE-F3C0D245E880}"/>
              </a:ext>
            </a:extLst>
          </p:cNvPr>
          <p:cNvSpPr txBox="1"/>
          <p:nvPr/>
        </p:nvSpPr>
        <p:spPr>
          <a:xfrm>
            <a:off x="1241138" y="2105561"/>
            <a:ext cx="6640990" cy="1323439"/>
          </a:xfrm>
          <a:prstGeom prst="rect">
            <a:avLst/>
          </a:prstGeom>
          <a:noFill/>
        </p:spPr>
        <p:txBody>
          <a:bodyPr wrap="square" rtlCol="0">
            <a:spAutoFit/>
          </a:bodyPr>
          <a:lstStyle/>
          <a:p>
            <a:r>
              <a:rPr lang="en" altLang="ja-JP" sz="1600" b="0" dirty="0">
                <a:solidFill>
                  <a:srgbClr val="0000FF"/>
                </a:solidFill>
                <a:effectLst/>
                <a:latin typeface="MonacakomiRegular"/>
              </a:rPr>
              <a:t>for</a:t>
            </a:r>
            <a:r>
              <a:rPr lang="en" altLang="ja-JP" sz="1600" b="0" dirty="0">
                <a:solidFill>
                  <a:srgbClr val="000000"/>
                </a:solidFill>
                <a:effectLst/>
                <a:latin typeface="MonacakomiRegular"/>
              </a:rPr>
              <a:t> </a:t>
            </a:r>
            <a:r>
              <a:rPr lang="en" altLang="ja-JP" sz="1600" b="0" dirty="0" err="1">
                <a:solidFill>
                  <a:srgbClr val="000000"/>
                </a:solidFill>
                <a:effectLst/>
                <a:latin typeface="MonacakomiRegular"/>
              </a:rPr>
              <a:t>i</a:t>
            </a:r>
            <a:r>
              <a:rPr lang="en" altLang="ja-JP" sz="1600" b="0" dirty="0">
                <a:solidFill>
                  <a:srgbClr val="000000"/>
                </a:solidFill>
                <a:effectLst/>
                <a:latin typeface="MonacakomiRegular"/>
              </a:rPr>
              <a:t> </a:t>
            </a:r>
            <a:r>
              <a:rPr lang="en" altLang="ja-JP" sz="1600" b="0" dirty="0">
                <a:solidFill>
                  <a:srgbClr val="0000FF"/>
                </a:solidFill>
                <a:effectLst/>
                <a:latin typeface="MonacakomiRegular"/>
              </a:rPr>
              <a:t>in</a:t>
            </a:r>
            <a:r>
              <a:rPr lang="en" altLang="ja-JP" sz="1600" b="0" dirty="0">
                <a:solidFill>
                  <a:srgbClr val="000000"/>
                </a:solidFill>
                <a:effectLst/>
                <a:latin typeface="MonacakomiRegular"/>
              </a:rPr>
              <a:t> </a:t>
            </a:r>
            <a:r>
              <a:rPr lang="en" altLang="ja-JP" sz="1600" b="0" dirty="0">
                <a:solidFill>
                  <a:srgbClr val="0000FF"/>
                </a:solidFill>
                <a:effectLst/>
                <a:latin typeface="MonacakomiRegular"/>
              </a:rPr>
              <a:t>range</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1</a:t>
            </a:r>
            <a:r>
              <a:rPr lang="en" altLang="ja-JP" sz="1600" b="0" dirty="0">
                <a:solidFill>
                  <a:srgbClr val="000000"/>
                </a:solidFill>
                <a:effectLst/>
                <a:latin typeface="MonacakomiRegular"/>
              </a:rPr>
              <a:t>,</a:t>
            </a:r>
            <a:r>
              <a:rPr lang="ja-JP" altLang="en-US" sz="1600" b="0">
                <a:solidFill>
                  <a:srgbClr val="098658"/>
                </a:solidFill>
                <a:effectLst/>
                <a:latin typeface="MonacakomiRegular"/>
              </a:rPr>
              <a:t>？</a:t>
            </a:r>
            <a:r>
              <a:rPr lang="en" altLang="ja-JP" sz="1600" b="0" dirty="0">
                <a:solidFill>
                  <a:srgbClr val="000000"/>
                </a:solidFill>
                <a:effectLst/>
                <a:latin typeface="MonacakomiRegular"/>
              </a:rPr>
              <a:t>): </a:t>
            </a:r>
            <a:r>
              <a:rPr lang="en" altLang="ja-JP" sz="1600" b="0" dirty="0">
                <a:solidFill>
                  <a:srgbClr val="008000"/>
                </a:solidFill>
                <a:effectLst/>
                <a:latin typeface="MonacakomiRegular"/>
              </a:rPr>
              <a:t># </a:t>
            </a:r>
            <a:r>
              <a:rPr lang="ja-JP" altLang="en" sz="1600" b="0">
                <a:solidFill>
                  <a:srgbClr val="008000"/>
                </a:solidFill>
                <a:effectLst/>
                <a:latin typeface="MonacakomiRegular"/>
              </a:rPr>
              <a:t>？</a:t>
            </a:r>
            <a:r>
              <a:rPr lang="ja-JP" altLang="en-US" sz="1600" b="0">
                <a:solidFill>
                  <a:srgbClr val="008000"/>
                </a:solidFill>
                <a:effectLst/>
                <a:latin typeface="MonacakomiRegular"/>
              </a:rPr>
              <a:t>のところに数を入れてみよう</a:t>
            </a:r>
            <a:endParaRPr lang="ja-JP" altLang="en-US" sz="1600" b="0">
              <a:solidFill>
                <a:srgbClr val="000000"/>
              </a:solidFill>
              <a:effectLst/>
              <a:latin typeface="MonacakomiRegular"/>
            </a:endParaRPr>
          </a:p>
          <a:p>
            <a:r>
              <a:rPr lang="en" altLang="ja-JP" sz="1600" b="0" dirty="0">
                <a:solidFill>
                  <a:srgbClr val="000000"/>
                </a:solidFill>
                <a:effectLst/>
                <a:latin typeface="MonacakomiRegular"/>
              </a:rPr>
              <a:t>  </a:t>
            </a:r>
            <a:r>
              <a:rPr lang="en" altLang="ja-JP" sz="1600" b="0" dirty="0" err="1">
                <a:solidFill>
                  <a:srgbClr val="000000"/>
                </a:solidFill>
                <a:effectLst/>
                <a:latin typeface="MonacakomiRegular"/>
              </a:rPr>
              <a:t>t.forward</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60</a:t>
            </a:r>
            <a:r>
              <a:rPr lang="en" altLang="ja-JP" sz="1600" b="0" dirty="0">
                <a:solidFill>
                  <a:srgbClr val="000000"/>
                </a:solidFill>
                <a:effectLst/>
                <a:latin typeface="MonacakomiRegular"/>
              </a:rPr>
              <a:t>)</a:t>
            </a:r>
          </a:p>
          <a:p>
            <a:r>
              <a:rPr lang="en" altLang="ja-JP" sz="1600" b="0" dirty="0">
                <a:solidFill>
                  <a:srgbClr val="000000"/>
                </a:solidFill>
                <a:effectLst/>
                <a:latin typeface="MonacakomiRegular"/>
              </a:rPr>
              <a:t>  </a:t>
            </a:r>
            <a:r>
              <a:rPr lang="en" altLang="ja-JP" sz="1600" b="0" dirty="0" err="1">
                <a:solidFill>
                  <a:srgbClr val="000000"/>
                </a:solidFill>
                <a:effectLst/>
                <a:latin typeface="MonacakomiRegular"/>
              </a:rPr>
              <a:t>t.left</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90</a:t>
            </a:r>
            <a:r>
              <a:rPr lang="en" altLang="ja-JP" sz="1600" b="0" dirty="0">
                <a:solidFill>
                  <a:srgbClr val="000000"/>
                </a:solidFill>
                <a:effectLst/>
                <a:latin typeface="MonacakomiRegular"/>
              </a:rPr>
              <a:t>)</a:t>
            </a:r>
          </a:p>
          <a:p>
            <a:r>
              <a:rPr lang="en" altLang="ja-JP" sz="1600" b="0" dirty="0">
                <a:solidFill>
                  <a:srgbClr val="000000"/>
                </a:solidFill>
                <a:effectLst/>
                <a:latin typeface="MonacakomiRegular"/>
              </a:rPr>
              <a:t>  </a:t>
            </a:r>
            <a:r>
              <a:rPr lang="en" altLang="ja-JP" sz="1600" b="0" dirty="0" err="1">
                <a:solidFill>
                  <a:srgbClr val="000000"/>
                </a:solidFill>
                <a:effectLst/>
                <a:latin typeface="MonacakomiRegular"/>
              </a:rPr>
              <a:t>t.forward</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60</a:t>
            </a:r>
            <a:r>
              <a:rPr lang="en" altLang="ja-JP" sz="1600" b="0" dirty="0">
                <a:solidFill>
                  <a:srgbClr val="000000"/>
                </a:solidFill>
                <a:effectLst/>
                <a:latin typeface="MonacakomiRegular"/>
              </a:rPr>
              <a:t>)</a:t>
            </a:r>
          </a:p>
          <a:p>
            <a:r>
              <a:rPr lang="en" altLang="ja-JP" sz="1600" b="0" dirty="0">
                <a:solidFill>
                  <a:srgbClr val="000000"/>
                </a:solidFill>
                <a:effectLst/>
                <a:latin typeface="MonacakomiRegular"/>
              </a:rPr>
              <a:t>  </a:t>
            </a:r>
            <a:r>
              <a:rPr lang="en" altLang="ja-JP" sz="1600" b="0" dirty="0" err="1">
                <a:solidFill>
                  <a:srgbClr val="000000"/>
                </a:solidFill>
                <a:effectLst/>
                <a:latin typeface="MonacakomiRegular"/>
              </a:rPr>
              <a:t>t.right</a:t>
            </a:r>
            <a:r>
              <a:rPr lang="en" altLang="ja-JP" sz="1600" b="0" dirty="0">
                <a:solidFill>
                  <a:srgbClr val="000000"/>
                </a:solidFill>
                <a:effectLst/>
                <a:latin typeface="MonacakomiRegular"/>
              </a:rPr>
              <a:t>(</a:t>
            </a:r>
            <a:r>
              <a:rPr lang="en" altLang="ja-JP" sz="1600" b="0" dirty="0">
                <a:solidFill>
                  <a:srgbClr val="098658"/>
                </a:solidFill>
                <a:effectLst/>
                <a:latin typeface="MonacakomiRegular"/>
              </a:rPr>
              <a:t>90</a:t>
            </a:r>
            <a:r>
              <a:rPr lang="en" altLang="ja-JP" sz="1600" b="0" dirty="0">
                <a:solidFill>
                  <a:srgbClr val="000000"/>
                </a:solidFill>
                <a:effectLst/>
                <a:latin typeface="MonacakomiRegular"/>
              </a:rPr>
              <a:t>) </a:t>
            </a:r>
            <a:r>
              <a:rPr lang="en" altLang="ja-JP" sz="1600" b="0" dirty="0">
                <a:solidFill>
                  <a:srgbClr val="008000"/>
                </a:solidFill>
                <a:effectLst/>
                <a:latin typeface="MonacakomiRegular"/>
              </a:rPr>
              <a:t># </a:t>
            </a:r>
            <a:r>
              <a:rPr lang="ja-JP" altLang="en-US" sz="1600" b="0">
                <a:solidFill>
                  <a:srgbClr val="008000"/>
                </a:solidFill>
                <a:effectLst/>
                <a:latin typeface="MonacakomiRegular"/>
              </a:rPr>
              <a:t>右にペンの向きを変える</a:t>
            </a:r>
            <a:endParaRPr lang="ja-JP" altLang="en-US" sz="1600" b="0">
              <a:solidFill>
                <a:srgbClr val="000000"/>
              </a:solidFill>
              <a:effectLst/>
              <a:latin typeface="MonacakomiRegular"/>
            </a:endParaRPr>
          </a:p>
        </p:txBody>
      </p:sp>
      <p:sp>
        <p:nvSpPr>
          <p:cNvPr id="7" name="角丸四角形 85">
            <a:extLst>
              <a:ext uri="{FF2B5EF4-FFF2-40B4-BE49-F238E27FC236}">
                <a16:creationId xmlns:a16="http://schemas.microsoft.com/office/drawing/2014/main" id="{850979B5-0D80-2E70-1FCB-4F6A7240A0EA}"/>
              </a:ext>
            </a:extLst>
          </p:cNvPr>
          <p:cNvSpPr/>
          <p:nvPr/>
        </p:nvSpPr>
        <p:spPr>
          <a:xfrm>
            <a:off x="1306219" y="2111272"/>
            <a:ext cx="6531561" cy="1317728"/>
          </a:xfrm>
          <a:prstGeom prst="roundRect">
            <a:avLst>
              <a:gd name="adj" fmla="val 9077"/>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endParaRPr kumimoji="1" lang="en-US" altLang="ja-JP" sz="1600" dirty="0">
              <a:latin typeface="UD デジタル 教科書体 N-R" panose="02020400000000000000" pitchFamily="17" charset="-128"/>
              <a:ea typeface="UD デジタル 教科書体 N-R" panose="02020400000000000000" pitchFamily="17" charset="-128"/>
            </a:endParaRPr>
          </a:p>
        </p:txBody>
      </p:sp>
      <p:sp>
        <p:nvSpPr>
          <p:cNvPr id="8" name="テキスト ボックス 7">
            <a:extLst>
              <a:ext uri="{FF2B5EF4-FFF2-40B4-BE49-F238E27FC236}">
                <a16:creationId xmlns:a16="http://schemas.microsoft.com/office/drawing/2014/main" id="{5D59E497-8FA7-A7E3-E46C-7B1F10555081}"/>
              </a:ext>
            </a:extLst>
          </p:cNvPr>
          <p:cNvSpPr txBox="1"/>
          <p:nvPr/>
        </p:nvSpPr>
        <p:spPr>
          <a:xfrm>
            <a:off x="1324048" y="3940501"/>
            <a:ext cx="6503463"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a:solidFill>
                  <a:schemeClr val="tx1"/>
                </a:solidFill>
                <a:latin typeface="UD デジタル 教科書体 N-R" panose="02020400000000000000" pitchFamily="17" charset="-128"/>
                <a:ea typeface="UD デジタル 教科書体 N-R" panose="02020400000000000000" pitchFamily="17" charset="-128"/>
              </a:rPr>
              <a:t>（ヒント）</a:t>
            </a:r>
            <a:r>
              <a:rPr kumimoji="1" lang="en-US" altLang="ja-JP" sz="1600" dirty="0">
                <a:solidFill>
                  <a:schemeClr val="tx1"/>
                </a:solidFill>
                <a:latin typeface="UD デジタル 教科書体 N-R" panose="02020400000000000000" pitchFamily="17" charset="-128"/>
                <a:ea typeface="UD デジタル 教科書体 N-R" panose="02020400000000000000" pitchFamily="17" charset="-128"/>
              </a:rPr>
              <a:t>range(1,4)</a:t>
            </a:r>
            <a:r>
              <a:rPr kumimoji="1" lang="ja-JP" altLang="en-US" sz="1600">
                <a:solidFill>
                  <a:schemeClr val="tx1"/>
                </a:solidFill>
                <a:latin typeface="UD デジタル 教科書体 N-R" panose="02020400000000000000" pitchFamily="17" charset="-128"/>
                <a:ea typeface="UD デジタル 教科書体 N-R" panose="02020400000000000000" pitchFamily="17" charset="-128"/>
              </a:rPr>
              <a:t>は、「</a:t>
            </a:r>
            <a:r>
              <a:rPr kumimoji="1" lang="en-US" altLang="ja-JP" sz="1600" dirty="0">
                <a:solidFill>
                  <a:schemeClr val="tx1"/>
                </a:solidFill>
                <a:latin typeface="UD デジタル 教科書体 N-R" panose="02020400000000000000" pitchFamily="17" charset="-128"/>
                <a:ea typeface="UD デジタル 教科書体 N-R" panose="02020400000000000000" pitchFamily="17" charset="-128"/>
              </a:rPr>
              <a:t>1,2,3</a:t>
            </a:r>
            <a:r>
              <a:rPr kumimoji="1" lang="ja-JP" altLang="en-US" sz="1600">
                <a:solidFill>
                  <a:schemeClr val="tx1"/>
                </a:solidFill>
                <a:latin typeface="UD デジタル 教科書体 N-R" panose="02020400000000000000" pitchFamily="17" charset="-128"/>
                <a:ea typeface="UD デジタル 教科書体 N-R" panose="02020400000000000000" pitchFamily="17" charset="-128"/>
              </a:rPr>
              <a:t>」という数値の範囲を作ります。</a:t>
            </a:r>
            <a:endParaRPr kumimoji="1"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a:solidFill>
                  <a:schemeClr val="tx1"/>
                </a:solidFill>
                <a:latin typeface="UD デジタル 教科書体 N-R" panose="02020400000000000000" pitchFamily="17" charset="-128"/>
                <a:ea typeface="UD デジタル 教科書体 N-R" panose="02020400000000000000" pitchFamily="17" charset="-128"/>
              </a:rPr>
              <a:t>今回の場合、何回繰り返すと、赤い円の中に届くでしょうか。</a:t>
            </a:r>
            <a:endParaRPr kumimoji="1"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716546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CE41B-DE0A-5FAC-DD92-0E235E9A73C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71DC429-9757-AB79-E359-FEA3388C0CE3}"/>
              </a:ext>
            </a:extLst>
          </p:cNvPr>
          <p:cNvSpPr>
            <a:spLocks noGrp="1"/>
          </p:cNvSpPr>
          <p:nvPr>
            <p:ph idx="1"/>
          </p:nvPr>
        </p:nvSpPr>
        <p:spPr/>
        <p:txBody>
          <a:bodyPr/>
          <a:lstStyle/>
          <a:p>
            <a:r>
              <a:rPr lang="ja-JP" altLang="en-US" sz="2400"/>
              <a:t>条件分岐制御構造</a:t>
            </a:r>
            <a:endParaRPr kumimoji="1" lang="en-US" altLang="ja-JP" sz="2400" dirty="0"/>
          </a:p>
          <a:p>
            <a:pPr lvl="1"/>
            <a:r>
              <a:rPr kumimoji="1" lang="ja-JP" altLang="en-US" sz="2000"/>
              <a:t>条件によって、実行する命令を変える</a:t>
            </a:r>
            <a:endParaRPr kumimoji="1" lang="en-US" altLang="ja-JP" sz="2000" dirty="0"/>
          </a:p>
          <a:p>
            <a:pPr lvl="2"/>
            <a:r>
              <a:rPr kumimoji="1" lang="ja-JP" altLang="en-US" sz="1800"/>
              <a:t>変数</a:t>
            </a:r>
            <a:r>
              <a:rPr kumimoji="1" lang="en-US" altLang="ja-JP" sz="1800" dirty="0" err="1"/>
              <a:t>i</a:t>
            </a:r>
            <a:r>
              <a:rPr kumimoji="1" lang="ja-JP" altLang="en-US" sz="1800"/>
              <a:t>の値が偶数かどうか調べる</a:t>
            </a:r>
            <a:endParaRPr kumimoji="1" lang="en-US" altLang="ja-JP" sz="1800" dirty="0"/>
          </a:p>
          <a:p>
            <a:pPr lvl="3"/>
            <a:endParaRPr lang="en-US" altLang="ja-JP" sz="1400" dirty="0"/>
          </a:p>
          <a:p>
            <a:pPr lvl="3"/>
            <a:r>
              <a:rPr lang="ja-JP" altLang="en-US" sz="1400"/>
              <a:t>偶数なら（</a:t>
            </a:r>
            <a:r>
              <a:rPr lang="en-US" altLang="ja-JP" sz="1400" dirty="0"/>
              <a:t>2</a:t>
            </a:r>
            <a:r>
              <a:rPr lang="ja-JP" altLang="en-US" sz="1400"/>
              <a:t>で割った余りが０なら）</a:t>
            </a:r>
            <a:endParaRPr lang="en-US" altLang="ja-JP" sz="1400" dirty="0"/>
          </a:p>
          <a:p>
            <a:pPr lvl="4"/>
            <a:r>
              <a:rPr lang="ja-JP" altLang="en-US" sz="1600"/>
              <a:t>続く、字下げの範囲を実行する</a:t>
            </a:r>
            <a:endParaRPr lang="en-US" altLang="ja-JP" sz="1600" dirty="0"/>
          </a:p>
          <a:p>
            <a:pPr lvl="3"/>
            <a:r>
              <a:rPr kumimoji="1" lang="ja-JP" altLang="en-US" sz="1400"/>
              <a:t>奇数なら（そうで無いなら）</a:t>
            </a:r>
            <a:endParaRPr kumimoji="1" lang="en-US" altLang="ja-JP" sz="1400" dirty="0"/>
          </a:p>
          <a:p>
            <a:pPr lvl="4"/>
            <a:r>
              <a:rPr lang="ja-JP" altLang="en-US" sz="1600"/>
              <a:t>続く、字下げの範囲を実行する</a:t>
            </a:r>
            <a:endParaRPr kumimoji="1" lang="en-US" altLang="ja-JP" sz="1600" dirty="0"/>
          </a:p>
        </p:txBody>
      </p:sp>
      <p:sp>
        <p:nvSpPr>
          <p:cNvPr id="4" name="テキスト プレースホルダー 3">
            <a:extLst>
              <a:ext uri="{FF2B5EF4-FFF2-40B4-BE49-F238E27FC236}">
                <a16:creationId xmlns:a16="http://schemas.microsoft.com/office/drawing/2014/main" id="{2D72045F-9CA3-2044-8568-6A37C055D0CC}"/>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96B623-7837-E81A-3DA5-DE41B3EF4995}"/>
              </a:ext>
            </a:extLst>
          </p:cNvPr>
          <p:cNvSpPr>
            <a:spLocks noGrp="1"/>
          </p:cNvSpPr>
          <p:nvPr>
            <p:ph type="sldNum" sz="quarter" idx="12"/>
          </p:nvPr>
        </p:nvSpPr>
        <p:spPr/>
        <p:txBody>
          <a:bodyPr/>
          <a:lstStyle/>
          <a:p>
            <a:fld id="{9E0D9298-421E-4926-815D-31B4285E3528}" type="slidenum">
              <a:rPr lang="ja-JP" altLang="en-US" smtClean="0"/>
              <a:pPr/>
              <a:t>17</a:t>
            </a:fld>
            <a:endParaRPr lang="ja-JP" altLang="en-US" dirty="0"/>
          </a:p>
        </p:txBody>
      </p:sp>
      <p:sp>
        <p:nvSpPr>
          <p:cNvPr id="6" name="テキスト ボックス 5">
            <a:extLst>
              <a:ext uri="{FF2B5EF4-FFF2-40B4-BE49-F238E27FC236}">
                <a16:creationId xmlns:a16="http://schemas.microsoft.com/office/drawing/2014/main" id="{28595074-11F8-1482-3B05-3EDE28444288}"/>
              </a:ext>
            </a:extLst>
          </p:cNvPr>
          <p:cNvSpPr txBox="1"/>
          <p:nvPr/>
        </p:nvSpPr>
        <p:spPr>
          <a:xfrm>
            <a:off x="5600700" y="1988840"/>
            <a:ext cx="3096344" cy="1938992"/>
          </a:xfrm>
          <a:prstGeom prst="rect">
            <a:avLst/>
          </a:prstGeom>
          <a:noFill/>
          <a:ln>
            <a:solidFill>
              <a:schemeClr val="tx1"/>
            </a:solidFill>
          </a:ln>
        </p:spPr>
        <p:txBody>
          <a:bodyPr wrap="square" rtlCol="0">
            <a:spAutoFit/>
          </a:bodyPr>
          <a:lstStyle/>
          <a:p>
            <a:r>
              <a:rPr lang="en" altLang="ja-JP" sz="2000" b="0" dirty="0">
                <a:solidFill>
                  <a:srgbClr val="0000FF"/>
                </a:solidFill>
                <a:effectLst/>
                <a:latin typeface="MonacakomiRegular"/>
              </a:rPr>
              <a:t>for</a:t>
            </a:r>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i</a:t>
            </a:r>
            <a:r>
              <a:rPr lang="en" altLang="ja-JP" sz="2000" b="0" dirty="0">
                <a:solidFill>
                  <a:srgbClr val="000000"/>
                </a:solidFill>
                <a:effectLst/>
                <a:latin typeface="MonacakomiRegular"/>
              </a:rPr>
              <a:t> </a:t>
            </a:r>
            <a:r>
              <a:rPr lang="en" altLang="ja-JP" sz="2000" b="0" dirty="0">
                <a:solidFill>
                  <a:srgbClr val="0000FF"/>
                </a:solidFill>
                <a:effectLst/>
                <a:latin typeface="MonacakomiRegular"/>
              </a:rPr>
              <a:t>in</a:t>
            </a:r>
            <a:r>
              <a:rPr lang="en" altLang="ja-JP" sz="2000" b="0" dirty="0">
                <a:solidFill>
                  <a:srgbClr val="000000"/>
                </a:solidFill>
                <a:effectLst/>
                <a:latin typeface="MonacakomiRegular"/>
              </a:rPr>
              <a:t> </a:t>
            </a:r>
            <a:r>
              <a:rPr lang="en" altLang="ja-JP" sz="2000" b="0" dirty="0">
                <a:solidFill>
                  <a:srgbClr val="0000FF"/>
                </a:solidFill>
                <a:effectLst/>
                <a:latin typeface="MonacakomiRegular"/>
              </a:rPr>
              <a:t>range</a:t>
            </a:r>
            <a:r>
              <a:rPr lang="en" altLang="ja-JP" sz="2000" b="0" dirty="0">
                <a:solidFill>
                  <a:srgbClr val="000000"/>
                </a:solidFill>
                <a:effectLst/>
                <a:latin typeface="MonacakomiRegular"/>
              </a:rPr>
              <a:t>(</a:t>
            </a:r>
            <a:r>
              <a:rPr lang="en" altLang="ja-JP" sz="2000" b="0" dirty="0">
                <a:solidFill>
                  <a:srgbClr val="098658"/>
                </a:solidFill>
                <a:effectLst/>
                <a:latin typeface="MonacakomiRegular"/>
              </a:rPr>
              <a:t>1</a:t>
            </a:r>
            <a:r>
              <a:rPr lang="en" altLang="ja-JP" sz="2000" b="0" dirty="0">
                <a:solidFill>
                  <a:srgbClr val="000000"/>
                </a:solidFill>
                <a:effectLst/>
                <a:latin typeface="MonacakomiRegular"/>
              </a:rPr>
              <a:t>,</a:t>
            </a:r>
            <a:r>
              <a:rPr lang="en" altLang="ja-JP" sz="2000" b="0" dirty="0">
                <a:solidFill>
                  <a:srgbClr val="098658"/>
                </a:solidFill>
                <a:effectLst/>
                <a:latin typeface="MonacakomiRegular"/>
              </a:rPr>
              <a:t>9</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t.forward</a:t>
            </a:r>
            <a:r>
              <a:rPr lang="en" altLang="ja-JP" sz="2000" b="0" dirty="0">
                <a:solidFill>
                  <a:srgbClr val="000000"/>
                </a:solidFill>
                <a:effectLst/>
                <a:latin typeface="MonacakomiRegular"/>
              </a:rPr>
              <a:t>(</a:t>
            </a:r>
            <a:r>
              <a:rPr lang="en" altLang="ja-JP" sz="2000" b="0" dirty="0">
                <a:solidFill>
                  <a:srgbClr val="098658"/>
                </a:solidFill>
                <a:effectLst/>
                <a:latin typeface="MonacakomiRegular"/>
              </a:rPr>
              <a:t>60</a:t>
            </a:r>
            <a:r>
              <a:rPr lang="en" altLang="ja-JP" sz="2000" b="0" dirty="0">
                <a:solidFill>
                  <a:srgbClr val="000000"/>
                </a:solidFill>
                <a:effectLst/>
                <a:latin typeface="MonacakomiRegular"/>
              </a:rPr>
              <a:t>)</a:t>
            </a:r>
          </a:p>
          <a:p>
            <a:r>
              <a:rPr lang="en" altLang="ja-JP" sz="2000" b="0" dirty="0">
                <a:solidFill>
                  <a:srgbClr val="0000FF"/>
                </a:solidFill>
                <a:effectLst/>
                <a:latin typeface="MonacakomiRegular"/>
              </a:rPr>
              <a:t>   if</a:t>
            </a:r>
            <a:r>
              <a:rPr lang="en" altLang="ja-JP" sz="2000" b="0" dirty="0">
                <a:solidFill>
                  <a:srgbClr val="000000"/>
                </a:solidFill>
                <a:effectLst/>
                <a:latin typeface="MonacakomiRegular"/>
              </a:rPr>
              <a:t> i%</a:t>
            </a:r>
            <a:r>
              <a:rPr lang="en" altLang="ja-JP" sz="2000" b="0" dirty="0">
                <a:solidFill>
                  <a:srgbClr val="098658"/>
                </a:solidFill>
                <a:effectLst/>
                <a:latin typeface="MonacakomiRegular"/>
              </a:rPr>
              <a:t>2</a:t>
            </a:r>
            <a:r>
              <a:rPr lang="en" altLang="ja-JP" sz="2000" b="0" dirty="0">
                <a:solidFill>
                  <a:srgbClr val="000000"/>
                </a:solidFill>
                <a:effectLst/>
                <a:latin typeface="MonacakomiRegular"/>
              </a:rPr>
              <a:t> == </a:t>
            </a:r>
            <a:r>
              <a:rPr lang="en" altLang="ja-JP" sz="2000" b="0" dirty="0">
                <a:solidFill>
                  <a:srgbClr val="098658"/>
                </a:solidFill>
                <a:effectLst/>
                <a:latin typeface="MonacakomiRegular"/>
              </a:rPr>
              <a:t>0</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t.right</a:t>
            </a:r>
            <a:r>
              <a:rPr lang="en" altLang="ja-JP" sz="2000" b="0" dirty="0">
                <a:solidFill>
                  <a:srgbClr val="000000"/>
                </a:solidFill>
                <a:effectLst/>
                <a:latin typeface="MonacakomiRegular"/>
              </a:rPr>
              <a:t>(</a:t>
            </a:r>
            <a:r>
              <a:rPr lang="en" altLang="ja-JP" sz="2000" b="0" dirty="0">
                <a:solidFill>
                  <a:srgbClr val="098658"/>
                </a:solidFill>
                <a:effectLst/>
                <a:latin typeface="MonacakomiRegular"/>
              </a:rPr>
              <a:t>90</a:t>
            </a:r>
            <a:r>
              <a:rPr lang="en" altLang="ja-JP" sz="2000" b="0" dirty="0">
                <a:solidFill>
                  <a:srgbClr val="000000"/>
                </a:solidFill>
                <a:effectLst/>
                <a:latin typeface="MonacakomiRegular"/>
              </a:rPr>
              <a:t>)</a:t>
            </a:r>
          </a:p>
          <a:p>
            <a:r>
              <a:rPr lang="en" altLang="ja-JP" sz="2000" b="0" dirty="0">
                <a:solidFill>
                  <a:srgbClr val="0000FF"/>
                </a:solidFill>
                <a:effectLst/>
                <a:latin typeface="MonacakomiRegular"/>
              </a:rPr>
              <a:t>   else</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t.left</a:t>
            </a:r>
            <a:r>
              <a:rPr lang="en" altLang="ja-JP" sz="2000" b="0" dirty="0">
                <a:solidFill>
                  <a:srgbClr val="000000"/>
                </a:solidFill>
                <a:effectLst/>
                <a:latin typeface="MonacakomiRegular"/>
              </a:rPr>
              <a:t>(</a:t>
            </a:r>
            <a:r>
              <a:rPr lang="en" altLang="ja-JP" sz="2000" b="0" dirty="0">
                <a:solidFill>
                  <a:srgbClr val="098658"/>
                </a:solidFill>
                <a:effectLst/>
                <a:latin typeface="MonacakomiRegular"/>
              </a:rPr>
              <a:t>90</a:t>
            </a:r>
            <a:r>
              <a:rPr lang="en" altLang="ja-JP" sz="2000" b="0" dirty="0">
                <a:solidFill>
                  <a:srgbClr val="000000"/>
                </a:solidFill>
                <a:effectLst/>
                <a:latin typeface="MonacakomiRegular"/>
              </a:rPr>
              <a:t>)</a:t>
            </a:r>
          </a:p>
        </p:txBody>
      </p:sp>
    </p:spTree>
    <p:extLst>
      <p:ext uri="{BB962C8B-B14F-4D97-AF65-F5344CB8AC3E}">
        <p14:creationId xmlns:p14="http://schemas.microsoft.com/office/powerpoint/2010/main" val="2955311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432305-26BF-F680-AF74-B307146DD5C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255A675-5001-17C6-9598-85B61C05C1BF}"/>
              </a:ext>
            </a:extLst>
          </p:cNvPr>
          <p:cNvSpPr>
            <a:spLocks noGrp="1"/>
          </p:cNvSpPr>
          <p:nvPr>
            <p:ph idx="1"/>
          </p:nvPr>
        </p:nvSpPr>
        <p:spPr/>
        <p:txBody>
          <a:bodyPr/>
          <a:lstStyle/>
          <a:p>
            <a:r>
              <a:rPr kumimoji="1" lang="ja-JP" altLang="en-US" sz="2400"/>
              <a:t>繰り返しと条件分岐を含むフローチャートとプログラム</a:t>
            </a:r>
          </a:p>
        </p:txBody>
      </p:sp>
      <p:sp>
        <p:nvSpPr>
          <p:cNvPr id="4" name="テキスト プレースホルダー 3">
            <a:extLst>
              <a:ext uri="{FF2B5EF4-FFF2-40B4-BE49-F238E27FC236}">
                <a16:creationId xmlns:a16="http://schemas.microsoft.com/office/drawing/2014/main" id="{4F5736E6-2F99-FD27-4092-7F0071FF6751}"/>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6410533-B290-9EDA-85BB-E98DEA62E75A}"/>
              </a:ext>
            </a:extLst>
          </p:cNvPr>
          <p:cNvSpPr>
            <a:spLocks noGrp="1"/>
          </p:cNvSpPr>
          <p:nvPr>
            <p:ph type="sldNum" sz="quarter" idx="12"/>
          </p:nvPr>
        </p:nvSpPr>
        <p:spPr/>
        <p:txBody>
          <a:bodyPr/>
          <a:lstStyle/>
          <a:p>
            <a:fld id="{9E0D9298-421E-4926-815D-31B4285E3528}" type="slidenum">
              <a:rPr lang="ja-JP" altLang="en-US" smtClean="0"/>
              <a:pPr/>
              <a:t>18</a:t>
            </a:fld>
            <a:endParaRPr lang="ja-JP" altLang="en-US" dirty="0"/>
          </a:p>
        </p:txBody>
      </p:sp>
      <p:pic>
        <p:nvPicPr>
          <p:cNvPr id="6" name="コンテンツ プレースホルダー 2" descr="タイムライン が含まれている画像&#10;&#10;自動的に生成された説明">
            <a:extLst>
              <a:ext uri="{FF2B5EF4-FFF2-40B4-BE49-F238E27FC236}">
                <a16:creationId xmlns:a16="http://schemas.microsoft.com/office/drawing/2014/main" id="{8438847D-3850-70C9-223C-CE73DE6E9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07" y="1155368"/>
            <a:ext cx="2638061" cy="5206241"/>
          </a:xfrm>
          <a:prstGeom prst="rect">
            <a:avLst/>
          </a:prstGeom>
        </p:spPr>
      </p:pic>
      <p:sp>
        <p:nvSpPr>
          <p:cNvPr id="7" name="テキスト ボックス 6">
            <a:extLst>
              <a:ext uri="{FF2B5EF4-FFF2-40B4-BE49-F238E27FC236}">
                <a16:creationId xmlns:a16="http://schemas.microsoft.com/office/drawing/2014/main" id="{29D1243F-4F5B-FEDF-E185-10FA8C78D045}"/>
              </a:ext>
            </a:extLst>
          </p:cNvPr>
          <p:cNvSpPr txBox="1"/>
          <p:nvPr/>
        </p:nvSpPr>
        <p:spPr>
          <a:xfrm>
            <a:off x="2403342" y="1407065"/>
            <a:ext cx="6640990" cy="1384995"/>
          </a:xfrm>
          <a:prstGeom prst="rect">
            <a:avLst/>
          </a:prstGeom>
          <a:noFill/>
        </p:spPr>
        <p:txBody>
          <a:bodyPr wrap="square" rtlCol="0">
            <a:spAutoFit/>
          </a:bodyPr>
          <a:lstStyle/>
          <a:p>
            <a:r>
              <a:rPr lang="en" altLang="ja-JP" sz="1400" b="0" dirty="0">
                <a:solidFill>
                  <a:srgbClr val="0000FF"/>
                </a:solidFill>
                <a:effectLst/>
                <a:latin typeface="MonacakomiRegular"/>
              </a:rPr>
              <a:t>for</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in</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range</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9</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 sz="1400" b="0">
                <a:solidFill>
                  <a:srgbClr val="008000"/>
                </a:solidFill>
                <a:effectLst/>
                <a:latin typeface="MonacakomiRegular"/>
              </a:rPr>
              <a:t>？</a:t>
            </a:r>
            <a:r>
              <a:rPr lang="ja-JP" altLang="en-US" sz="1400" b="0">
                <a:solidFill>
                  <a:srgbClr val="008000"/>
                </a:solidFill>
                <a:effectLst/>
                <a:latin typeface="MonacakomiRegular"/>
              </a:rPr>
              <a:t>のところに数を入れてみよう</a:t>
            </a:r>
            <a:endParaRPr lang="ja-JP" altLang="en-US" sz="1400" b="0">
              <a:solidFill>
                <a:srgbClr val="000000"/>
              </a:solidFill>
              <a:effectLst/>
              <a:latin typeface="MonacakomiRegular"/>
            </a:endParaRPr>
          </a:p>
          <a:p>
            <a:r>
              <a:rPr lang="en-US" altLang="ja-JP" sz="1400" dirty="0">
                <a:solidFill>
                  <a:srgbClr val="000000"/>
                </a:solidFill>
                <a:latin typeface="MonacakomiRegular"/>
              </a:rPr>
              <a:t>   </a:t>
            </a:r>
            <a:r>
              <a:rPr lang="en" altLang="ja-JP" sz="1400" b="0" dirty="0" err="1">
                <a:solidFill>
                  <a:srgbClr val="000000"/>
                </a:solidFill>
                <a:effectLst/>
                <a:latin typeface="MonacakomiRegular"/>
              </a:rPr>
              <a:t>t.forward</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i%</a:t>
            </a:r>
            <a:r>
              <a:rPr lang="en" altLang="ja-JP" sz="1400" b="0" dirty="0">
                <a:solidFill>
                  <a:srgbClr val="098658"/>
                </a:solidFill>
                <a:effectLst/>
                <a:latin typeface="MonacakomiRegular"/>
              </a:rPr>
              <a:t>2</a:t>
            </a:r>
            <a:r>
              <a:rPr lang="en" altLang="ja-JP" sz="1400" b="0" dirty="0">
                <a:solidFill>
                  <a:srgbClr val="000000"/>
                </a:solidFill>
                <a:effectLst/>
                <a:latin typeface="MonacakomiRegular"/>
              </a:rPr>
              <a:t> ==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t.right</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90</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else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t.left</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90</a:t>
            </a:r>
            <a:r>
              <a:rPr lang="en" altLang="ja-JP" sz="1400" b="0" dirty="0">
                <a:solidFill>
                  <a:srgbClr val="000000"/>
                </a:solidFill>
                <a:effectLst/>
                <a:latin typeface="MonacakomiRegular"/>
              </a:rPr>
              <a:t>)</a:t>
            </a:r>
          </a:p>
        </p:txBody>
      </p:sp>
      <p:sp>
        <p:nvSpPr>
          <p:cNvPr id="8" name="角丸四角形 85">
            <a:extLst>
              <a:ext uri="{FF2B5EF4-FFF2-40B4-BE49-F238E27FC236}">
                <a16:creationId xmlns:a16="http://schemas.microsoft.com/office/drawing/2014/main" id="{D310BC27-2900-A6F0-534A-B62F40AF0D97}"/>
              </a:ext>
            </a:extLst>
          </p:cNvPr>
          <p:cNvSpPr/>
          <p:nvPr/>
        </p:nvSpPr>
        <p:spPr>
          <a:xfrm>
            <a:off x="2468423" y="1412776"/>
            <a:ext cx="6531561" cy="1379284"/>
          </a:xfrm>
          <a:prstGeom prst="roundRect">
            <a:avLst>
              <a:gd name="adj" fmla="val 7072"/>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「直線を何本引く必要があるか」で、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繰り返し回数が変わります。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i%2</a:t>
            </a:r>
            <a:r>
              <a:rPr kumimoji="1" lang="ja-JP" altLang="en-US" sz="1200">
                <a:latin typeface="UD デジタル 教科書体 N-R" panose="02020400000000000000" pitchFamily="17" charset="-128"/>
                <a:ea typeface="UD デジタル 教科書体 N-R" panose="02020400000000000000" pitchFamily="17" charset="-128"/>
              </a:rPr>
              <a:t>」という計算は、</a:t>
            </a:r>
            <a:r>
              <a:rPr kumimoji="1" lang="en-US" altLang="ja-JP" sz="1200" dirty="0">
                <a:latin typeface="UD デジタル 教科書体 N-R" panose="02020400000000000000" pitchFamily="17" charset="-128"/>
                <a:ea typeface="UD デジタル 教科書体 N-R" panose="02020400000000000000" pitchFamily="17" charset="-128"/>
              </a:rPr>
              <a:t>2</a:t>
            </a:r>
            <a:r>
              <a:rPr kumimoji="1" lang="ja-JP" altLang="en-US" sz="1200">
                <a:latin typeface="UD デジタル 教科書体 N-R" panose="02020400000000000000" pitchFamily="17" charset="-128"/>
                <a:ea typeface="UD デジタル 教科書体 N-R" panose="02020400000000000000" pitchFamily="17" charset="-128"/>
              </a:rPr>
              <a:t>で割った余りを求めています。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9" name="テキスト ボックス 8">
            <a:extLst>
              <a:ext uri="{FF2B5EF4-FFF2-40B4-BE49-F238E27FC236}">
                <a16:creationId xmlns:a16="http://schemas.microsoft.com/office/drawing/2014/main" id="{5F5D1F0E-75EA-884F-3C1B-4179E07C3657}"/>
              </a:ext>
            </a:extLst>
          </p:cNvPr>
          <p:cNvSpPr txBox="1"/>
          <p:nvPr/>
        </p:nvSpPr>
        <p:spPr>
          <a:xfrm>
            <a:off x="1071252" y="4005064"/>
            <a:ext cx="476412" cy="307777"/>
          </a:xfrm>
          <a:prstGeom prst="rect">
            <a:avLst/>
          </a:prstGeom>
          <a:noFill/>
        </p:spPr>
        <p:txBody>
          <a:bodyPr wrap="none" rtlCol="0">
            <a:spAutoFit/>
          </a:bodyPr>
          <a:lstStyle/>
          <a:p>
            <a:r>
              <a:rPr kumimoji="1" lang="en-US" altLang="ja-JP" sz="1400" dirty="0"/>
              <a:t>Yes</a:t>
            </a:r>
            <a:endParaRPr kumimoji="1" lang="ja-JP" altLang="en-US" sz="1400"/>
          </a:p>
        </p:txBody>
      </p:sp>
      <p:sp>
        <p:nvSpPr>
          <p:cNvPr id="10" name="テキスト ボックス 9">
            <a:extLst>
              <a:ext uri="{FF2B5EF4-FFF2-40B4-BE49-F238E27FC236}">
                <a16:creationId xmlns:a16="http://schemas.microsoft.com/office/drawing/2014/main" id="{F3AC1D8D-E787-3D2B-FEFC-946037F6CD1E}"/>
              </a:ext>
            </a:extLst>
          </p:cNvPr>
          <p:cNvSpPr txBox="1"/>
          <p:nvPr/>
        </p:nvSpPr>
        <p:spPr>
          <a:xfrm>
            <a:off x="1979712" y="3717032"/>
            <a:ext cx="434734" cy="307777"/>
          </a:xfrm>
          <a:prstGeom prst="rect">
            <a:avLst/>
          </a:prstGeom>
          <a:noFill/>
        </p:spPr>
        <p:txBody>
          <a:bodyPr wrap="none" rtlCol="0">
            <a:spAutoFit/>
          </a:bodyPr>
          <a:lstStyle/>
          <a:p>
            <a:r>
              <a:rPr kumimoji="1" lang="en-US" altLang="ja-JP" sz="1400" dirty="0"/>
              <a:t>No</a:t>
            </a:r>
            <a:endParaRPr kumimoji="1" lang="ja-JP" altLang="en-US" sz="1400"/>
          </a:p>
        </p:txBody>
      </p:sp>
    </p:spTree>
    <p:extLst>
      <p:ext uri="{BB962C8B-B14F-4D97-AF65-F5344CB8AC3E}">
        <p14:creationId xmlns:p14="http://schemas.microsoft.com/office/powerpoint/2010/main" val="2078665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65CD5-EC73-49CC-5C57-049EC7C8EEF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8CEF7EB-ED8B-F4D7-985C-EA9670F5209B}"/>
              </a:ext>
            </a:extLst>
          </p:cNvPr>
          <p:cNvSpPr>
            <a:spLocks noGrp="1"/>
          </p:cNvSpPr>
          <p:nvPr>
            <p:ph idx="1"/>
          </p:nvPr>
        </p:nvSpPr>
        <p:spPr/>
        <p:txBody>
          <a:bodyPr/>
          <a:lstStyle/>
          <a:p>
            <a:r>
              <a:rPr kumimoji="1" lang="ja-JP" altLang="en-US"/>
              <a:t>参考：計算</a:t>
            </a:r>
            <a:endParaRPr kumimoji="1" lang="en-US" altLang="ja-JP" dirty="0"/>
          </a:p>
          <a:p>
            <a:endParaRPr lang="en-US" altLang="ja-JP" dirty="0"/>
          </a:p>
          <a:p>
            <a:endParaRPr kumimoji="1" lang="en-US" altLang="ja-JP" dirty="0"/>
          </a:p>
          <a:p>
            <a:endParaRPr lang="en-US" altLang="ja-JP" dirty="0"/>
          </a:p>
          <a:p>
            <a:r>
              <a:rPr kumimoji="1" lang="ja-JP" altLang="en-US"/>
              <a:t>参考：比較</a:t>
            </a:r>
          </a:p>
        </p:txBody>
      </p:sp>
      <p:sp>
        <p:nvSpPr>
          <p:cNvPr id="4" name="テキスト プレースホルダー 3">
            <a:extLst>
              <a:ext uri="{FF2B5EF4-FFF2-40B4-BE49-F238E27FC236}">
                <a16:creationId xmlns:a16="http://schemas.microsoft.com/office/drawing/2014/main" id="{CD9B0A42-76B9-A253-0271-210FAA8404A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0D98EC-6727-FE98-2068-6A4A7191033F}"/>
              </a:ext>
            </a:extLst>
          </p:cNvPr>
          <p:cNvSpPr>
            <a:spLocks noGrp="1"/>
          </p:cNvSpPr>
          <p:nvPr>
            <p:ph type="sldNum" sz="quarter" idx="12"/>
          </p:nvPr>
        </p:nvSpPr>
        <p:spPr/>
        <p:txBody>
          <a:bodyPr/>
          <a:lstStyle/>
          <a:p>
            <a:fld id="{9E0D9298-421E-4926-815D-31B4285E3528}" type="slidenum">
              <a:rPr lang="ja-JP" altLang="en-US" smtClean="0"/>
              <a:pPr/>
              <a:t>19</a:t>
            </a:fld>
            <a:endParaRPr lang="ja-JP" altLang="en-US" dirty="0"/>
          </a:p>
        </p:txBody>
      </p:sp>
      <p:graphicFrame>
        <p:nvGraphicFramePr>
          <p:cNvPr id="6" name="表 9">
            <a:extLst>
              <a:ext uri="{FF2B5EF4-FFF2-40B4-BE49-F238E27FC236}">
                <a16:creationId xmlns:a16="http://schemas.microsoft.com/office/drawing/2014/main" id="{09096D6A-4ABD-D9DA-2A66-710D72A55740}"/>
              </a:ext>
            </a:extLst>
          </p:cNvPr>
          <p:cNvGraphicFramePr>
            <a:graphicFrameLocks noGrp="1"/>
          </p:cNvGraphicFramePr>
          <p:nvPr>
            <p:extLst>
              <p:ext uri="{D42A27DB-BD31-4B8C-83A1-F6EECF244321}">
                <p14:modId xmlns:p14="http://schemas.microsoft.com/office/powerpoint/2010/main" val="4243373071"/>
              </p:ext>
            </p:extLst>
          </p:nvPr>
        </p:nvGraphicFramePr>
        <p:xfrm>
          <a:off x="2114968" y="3929111"/>
          <a:ext cx="4896544" cy="2199640"/>
        </p:xfrm>
        <a:graphic>
          <a:graphicData uri="http://schemas.openxmlformats.org/drawingml/2006/table">
            <a:tbl>
              <a:tblPr bandRow="1">
                <a:tableStyleId>{5940675A-B579-460E-94D1-54222C63F5DA}</a:tableStyleId>
              </a:tblPr>
              <a:tblGrid>
                <a:gridCol w="1080120">
                  <a:extLst>
                    <a:ext uri="{9D8B030D-6E8A-4147-A177-3AD203B41FA5}">
                      <a16:colId xmlns:a16="http://schemas.microsoft.com/office/drawing/2014/main" val="3568834771"/>
                    </a:ext>
                  </a:extLst>
                </a:gridCol>
                <a:gridCol w="3816424">
                  <a:extLst>
                    <a:ext uri="{9D8B030D-6E8A-4147-A177-3AD203B41FA5}">
                      <a16:colId xmlns:a16="http://schemas.microsoft.com/office/drawing/2014/main" val="2495112392"/>
                    </a:ext>
                  </a:extLst>
                </a:gridCol>
              </a:tblGrid>
              <a:tr h="370840">
                <a:tc>
                  <a:txBody>
                    <a:bodyPr/>
                    <a:lstStyle/>
                    <a:p>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左右の値が等しいか調べる。</a:t>
                      </a:r>
                      <a:endParaRPr kumimoji="1"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等しければ</a:t>
                      </a:r>
                      <a:r>
                        <a:rPr kumimoji="1" lang="en-US" altLang="ja-JP" dirty="0">
                          <a:latin typeface="UD Digi Kyokasho N-R" panose="02020400000000000000" pitchFamily="49" charset="-128"/>
                          <a:ea typeface="UD Digi Kyokasho N-R" panose="02020400000000000000" pitchFamily="49" charset="-128"/>
                        </a:rPr>
                        <a:t>True</a:t>
                      </a:r>
                      <a:r>
                        <a:rPr kumimoji="1" lang="ja-JP" altLang="en-US">
                          <a:latin typeface="UD Digi Kyokasho N-R" panose="02020400000000000000" pitchFamily="49" charset="-128"/>
                          <a:ea typeface="UD Digi Kyokasho N-R" panose="02020400000000000000" pitchFamily="49" charset="-128"/>
                        </a:rPr>
                        <a:t>（真）、</a:t>
                      </a:r>
                      <a:endParaRPr kumimoji="1"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等しくなければ</a:t>
                      </a:r>
                      <a:r>
                        <a:rPr kumimoji="1" lang="en-US" altLang="ja-JP" dirty="0">
                          <a:latin typeface="UD Digi Kyokasho N-R" panose="02020400000000000000" pitchFamily="49" charset="-128"/>
                          <a:ea typeface="UD Digi Kyokasho N-R" panose="02020400000000000000" pitchFamily="49" charset="-128"/>
                        </a:rPr>
                        <a:t>False</a:t>
                      </a:r>
                      <a:r>
                        <a:rPr kumimoji="1" lang="ja-JP" altLang="en-US">
                          <a:latin typeface="UD Digi Kyokasho N-R" panose="02020400000000000000" pitchFamily="49" charset="-128"/>
                          <a:ea typeface="UD Digi Kyokasho N-R" panose="02020400000000000000" pitchFamily="49" charset="-128"/>
                        </a:rPr>
                        <a:t>（偽）を返す</a:t>
                      </a:r>
                    </a:p>
                  </a:txBody>
                  <a:tcPr/>
                </a:tc>
                <a:extLst>
                  <a:ext uri="{0D108BD9-81ED-4DB2-BD59-A6C34878D82A}">
                    <a16:rowId xmlns:a16="http://schemas.microsoft.com/office/drawing/2014/main" val="2901330910"/>
                  </a:ext>
                </a:extLst>
              </a:tr>
              <a:tr h="370840">
                <a:tc>
                  <a:txBody>
                    <a:bodyPr/>
                    <a:lstStyle/>
                    <a:p>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左右の値が等しくないか調べる。</a:t>
                      </a:r>
                      <a:endParaRPr kumimoji="1"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等しくなければ</a:t>
                      </a:r>
                      <a:r>
                        <a:rPr kumimoji="1" lang="en-US" altLang="ja-JP" dirty="0">
                          <a:latin typeface="UD Digi Kyokasho N-R" panose="02020400000000000000" pitchFamily="49" charset="-128"/>
                          <a:ea typeface="UD Digi Kyokasho N-R" panose="02020400000000000000" pitchFamily="49" charset="-128"/>
                        </a:rPr>
                        <a:t>True</a:t>
                      </a:r>
                      <a:r>
                        <a:rPr kumimoji="1" lang="ja-JP" altLang="en-US">
                          <a:latin typeface="UD Digi Kyokasho N-R" panose="02020400000000000000" pitchFamily="49" charset="-128"/>
                          <a:ea typeface="UD Digi Kyokasho N-R" panose="02020400000000000000" pitchFamily="49" charset="-128"/>
                        </a:rPr>
                        <a:t>（真）、</a:t>
                      </a:r>
                      <a:endParaRPr kumimoji="1"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等しければ</a:t>
                      </a:r>
                      <a:r>
                        <a:rPr kumimoji="1" lang="en-US" altLang="ja-JP" dirty="0">
                          <a:latin typeface="UD Digi Kyokasho N-R" panose="02020400000000000000" pitchFamily="49" charset="-128"/>
                          <a:ea typeface="UD Digi Kyokasho N-R" panose="02020400000000000000" pitchFamily="49" charset="-128"/>
                        </a:rPr>
                        <a:t>False</a:t>
                      </a:r>
                      <a:r>
                        <a:rPr kumimoji="1" lang="ja-JP" altLang="en-US">
                          <a:latin typeface="UD Digi Kyokasho N-R" panose="02020400000000000000" pitchFamily="49" charset="-128"/>
                          <a:ea typeface="UD Digi Kyokasho N-R" panose="02020400000000000000" pitchFamily="49" charset="-128"/>
                        </a:rPr>
                        <a:t>（偽）を返す</a:t>
                      </a:r>
                    </a:p>
                  </a:txBody>
                  <a:tcPr/>
                </a:tc>
                <a:extLst>
                  <a:ext uri="{0D108BD9-81ED-4DB2-BD59-A6C34878D82A}">
                    <a16:rowId xmlns:a16="http://schemas.microsoft.com/office/drawing/2014/main" val="9629843"/>
                  </a:ext>
                </a:extLst>
              </a:tr>
              <a:tr h="370840">
                <a:tc>
                  <a:txBody>
                    <a:bodyPr/>
                    <a:lstStyle/>
                    <a:p>
                      <a:r>
                        <a:rPr kumimoji="1" lang="ja-JP" altLang="en-US">
                          <a:latin typeface="UD Digi Kyokasho N-R" panose="02020400000000000000" pitchFamily="49" charset="-128"/>
                          <a:ea typeface="UD Digi Kyokasho N-R" panose="02020400000000000000" pitchFamily="49" charset="-128"/>
                        </a:rPr>
                        <a:t>その他</a:t>
                      </a:r>
                    </a:p>
                  </a:txBody>
                  <a:tcPr/>
                </a:tc>
                <a:tc>
                  <a:txBody>
                    <a:bodyPr/>
                    <a:lstStyle/>
                    <a:p>
                      <a:r>
                        <a:rPr kumimoji="1" lang="en-US" altLang="ja-JP" dirty="0">
                          <a:latin typeface="UD Digi Kyokasho N-R" panose="02020400000000000000" pitchFamily="49" charset="-128"/>
                          <a:ea typeface="UD Digi Kyokasho N-R" panose="02020400000000000000" pitchFamily="49" charset="-128"/>
                        </a:rPr>
                        <a:t>&gt;, &lt;, &gt;=, &lt;= </a:t>
                      </a:r>
                      <a:r>
                        <a:rPr kumimoji="1" lang="ja-JP" altLang="en-US">
                          <a:latin typeface="UD Digi Kyokasho N-R" panose="02020400000000000000" pitchFamily="49" charset="-128"/>
                          <a:ea typeface="UD Digi Kyokasho N-R" panose="02020400000000000000" pitchFamily="49" charset="-128"/>
                        </a:rPr>
                        <a:t>などの比較ができる</a:t>
                      </a:r>
                    </a:p>
                  </a:txBody>
                  <a:tcPr/>
                </a:tc>
                <a:extLst>
                  <a:ext uri="{0D108BD9-81ED-4DB2-BD59-A6C34878D82A}">
                    <a16:rowId xmlns:a16="http://schemas.microsoft.com/office/drawing/2014/main" val="1251922412"/>
                  </a:ext>
                </a:extLst>
              </a:tr>
            </a:tbl>
          </a:graphicData>
        </a:graphic>
      </p:graphicFrame>
      <p:graphicFrame>
        <p:nvGraphicFramePr>
          <p:cNvPr id="7" name="表 11">
            <a:extLst>
              <a:ext uri="{FF2B5EF4-FFF2-40B4-BE49-F238E27FC236}">
                <a16:creationId xmlns:a16="http://schemas.microsoft.com/office/drawing/2014/main" id="{F30B1C0D-F070-435A-4593-A3CE3F3610BB}"/>
              </a:ext>
            </a:extLst>
          </p:cNvPr>
          <p:cNvGraphicFramePr>
            <a:graphicFrameLocks noGrp="1"/>
          </p:cNvGraphicFramePr>
          <p:nvPr>
            <p:extLst>
              <p:ext uri="{D42A27DB-BD31-4B8C-83A1-F6EECF244321}">
                <p14:modId xmlns:p14="http://schemas.microsoft.com/office/powerpoint/2010/main" val="3380770052"/>
              </p:ext>
            </p:extLst>
          </p:nvPr>
        </p:nvGraphicFramePr>
        <p:xfrm>
          <a:off x="2719264" y="1171623"/>
          <a:ext cx="3129408" cy="1854200"/>
        </p:xfrm>
        <a:graphic>
          <a:graphicData uri="http://schemas.openxmlformats.org/drawingml/2006/table">
            <a:tbl>
              <a:tblPr bandRow="1">
                <a:tableStyleId>{5940675A-B579-460E-94D1-54222C63F5DA}</a:tableStyleId>
              </a:tblPr>
              <a:tblGrid>
                <a:gridCol w="1129917">
                  <a:extLst>
                    <a:ext uri="{9D8B030D-6E8A-4147-A177-3AD203B41FA5}">
                      <a16:colId xmlns:a16="http://schemas.microsoft.com/office/drawing/2014/main" val="3627145752"/>
                    </a:ext>
                  </a:extLst>
                </a:gridCol>
                <a:gridCol w="1999491">
                  <a:extLst>
                    <a:ext uri="{9D8B030D-6E8A-4147-A177-3AD203B41FA5}">
                      <a16:colId xmlns:a16="http://schemas.microsoft.com/office/drawing/2014/main" val="2245700422"/>
                    </a:ext>
                  </a:extLst>
                </a:gridCol>
              </a:tblGrid>
              <a:tr h="370840">
                <a:tc>
                  <a:txBody>
                    <a:bodyPr/>
                    <a:lstStyle/>
                    <a:p>
                      <a:pPr algn="ct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足し算をする</a:t>
                      </a:r>
                    </a:p>
                  </a:txBody>
                  <a:tcPr/>
                </a:tc>
                <a:extLst>
                  <a:ext uri="{0D108BD9-81ED-4DB2-BD59-A6C34878D82A}">
                    <a16:rowId xmlns:a16="http://schemas.microsoft.com/office/drawing/2014/main" val="2959277167"/>
                  </a:ext>
                </a:extLst>
              </a:tr>
              <a:tr h="370840">
                <a:tc>
                  <a:txBody>
                    <a:bodyPr/>
                    <a:lstStyle/>
                    <a:p>
                      <a:pPr algn="ct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引き算をする</a:t>
                      </a:r>
                    </a:p>
                  </a:txBody>
                  <a:tcPr/>
                </a:tc>
                <a:extLst>
                  <a:ext uri="{0D108BD9-81ED-4DB2-BD59-A6C34878D82A}">
                    <a16:rowId xmlns:a16="http://schemas.microsoft.com/office/drawing/2014/main" val="1475613749"/>
                  </a:ext>
                </a:extLst>
              </a:tr>
              <a:tr h="370840">
                <a:tc>
                  <a:txBody>
                    <a:bodyPr/>
                    <a:lstStyle/>
                    <a:p>
                      <a:pPr algn="ct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掛け算をする</a:t>
                      </a:r>
                    </a:p>
                  </a:txBody>
                  <a:tcPr/>
                </a:tc>
                <a:extLst>
                  <a:ext uri="{0D108BD9-81ED-4DB2-BD59-A6C34878D82A}">
                    <a16:rowId xmlns:a16="http://schemas.microsoft.com/office/drawing/2014/main" val="2672798278"/>
                  </a:ext>
                </a:extLst>
              </a:tr>
              <a:tr h="370840">
                <a:tc>
                  <a:txBody>
                    <a:bodyPr/>
                    <a:lstStyle/>
                    <a:p>
                      <a:pPr algn="ct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割り算をする</a:t>
                      </a:r>
                    </a:p>
                  </a:txBody>
                  <a:tcPr/>
                </a:tc>
                <a:extLst>
                  <a:ext uri="{0D108BD9-81ED-4DB2-BD59-A6C34878D82A}">
                    <a16:rowId xmlns:a16="http://schemas.microsoft.com/office/drawing/2014/main" val="676078064"/>
                  </a:ext>
                </a:extLst>
              </a:tr>
              <a:tr h="370840">
                <a:tc>
                  <a:txBody>
                    <a:bodyPr/>
                    <a:lstStyle/>
                    <a:p>
                      <a:pPr algn="ct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a:txBody>
                  <a:tcPr/>
                </a:tc>
                <a:tc>
                  <a:txBody>
                    <a:bodyPr/>
                    <a:lstStyle/>
                    <a:p>
                      <a:r>
                        <a:rPr kumimoji="1" lang="ja-JP" altLang="en-US">
                          <a:latin typeface="UD Digi Kyokasho N-R" panose="02020400000000000000" pitchFamily="49" charset="-128"/>
                          <a:ea typeface="UD Digi Kyokasho N-R" panose="02020400000000000000" pitchFamily="49" charset="-128"/>
                        </a:rPr>
                        <a:t>余りを求める</a:t>
                      </a:r>
                    </a:p>
                  </a:txBody>
                  <a:tcPr/>
                </a:tc>
                <a:extLst>
                  <a:ext uri="{0D108BD9-81ED-4DB2-BD59-A6C34878D82A}">
                    <a16:rowId xmlns:a16="http://schemas.microsoft.com/office/drawing/2014/main" val="2690946290"/>
                  </a:ext>
                </a:extLst>
              </a:tr>
            </a:tbl>
          </a:graphicData>
        </a:graphic>
      </p:graphicFrame>
    </p:spTree>
    <p:extLst>
      <p:ext uri="{BB962C8B-B14F-4D97-AF65-F5344CB8AC3E}">
        <p14:creationId xmlns:p14="http://schemas.microsoft.com/office/powerpoint/2010/main" val="81421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3B362-B061-4417-AB80-60389223EDA6}"/>
              </a:ext>
            </a:extLst>
          </p:cNvPr>
          <p:cNvSpPr>
            <a:spLocks noGrp="1"/>
          </p:cNvSpPr>
          <p:nvPr>
            <p:ph type="title"/>
          </p:nvPr>
        </p:nvSpPr>
        <p:spPr/>
        <p:txBody>
          <a:bodyPr/>
          <a:lstStyle/>
          <a:p>
            <a:r>
              <a:rPr kumimoji="1" lang="ja-JP" altLang="en-US"/>
              <a:t>学習目標</a:t>
            </a:r>
          </a:p>
        </p:txBody>
      </p:sp>
      <p:sp>
        <p:nvSpPr>
          <p:cNvPr id="3" name="テキスト プレースホルダー 2">
            <a:extLst>
              <a:ext uri="{FF2B5EF4-FFF2-40B4-BE49-F238E27FC236}">
                <a16:creationId xmlns:a16="http://schemas.microsoft.com/office/drawing/2014/main" id="{78A25FB0-1CD5-2144-B087-BB20EE671D89}"/>
              </a:ext>
            </a:extLst>
          </p:cNvPr>
          <p:cNvSpPr>
            <a:spLocks noGrp="1"/>
          </p:cNvSpPr>
          <p:nvPr>
            <p:ph type="body" sz="quarter" idx="10"/>
          </p:nvPr>
        </p:nvSpPr>
        <p:spPr/>
        <p:txBody>
          <a:bodyPr/>
          <a:lstStyle/>
          <a:p>
            <a:endParaRPr lang="ja-JP" altLang="en-US"/>
          </a:p>
        </p:txBody>
      </p:sp>
      <p:sp>
        <p:nvSpPr>
          <p:cNvPr id="5" name="スライド番号プレースホルダー 4">
            <a:extLst>
              <a:ext uri="{FF2B5EF4-FFF2-40B4-BE49-F238E27FC236}">
                <a16:creationId xmlns:a16="http://schemas.microsoft.com/office/drawing/2014/main" id="{A1AB3C00-7033-48D5-B822-0D8025508E2E}"/>
              </a:ext>
            </a:extLst>
          </p:cNvPr>
          <p:cNvSpPr>
            <a:spLocks noGrp="1"/>
          </p:cNvSpPr>
          <p:nvPr>
            <p:ph type="sldNum" sz="quarter" idx="12"/>
          </p:nvPr>
        </p:nvSpPr>
        <p:spPr/>
        <p:txBody>
          <a:bodyPr/>
          <a:lstStyle/>
          <a:p>
            <a:fld id="{9E0D9298-421E-4926-815D-31B4285E3528}" type="slidenum">
              <a:rPr lang="ja-JP" altLang="en-US" smtClean="0"/>
              <a:pPr/>
              <a:t>2</a:t>
            </a:fld>
            <a:endParaRPr lang="ja-JP" altLang="en-US" dirty="0"/>
          </a:p>
        </p:txBody>
      </p:sp>
      <p:graphicFrame>
        <p:nvGraphicFramePr>
          <p:cNvPr id="4" name="表 2">
            <a:extLst>
              <a:ext uri="{FF2B5EF4-FFF2-40B4-BE49-F238E27FC236}">
                <a16:creationId xmlns:a16="http://schemas.microsoft.com/office/drawing/2014/main" id="{4CA90F7F-452E-FCC0-1753-5722498027F6}"/>
              </a:ext>
            </a:extLst>
          </p:cNvPr>
          <p:cNvGraphicFramePr>
            <a:graphicFrameLocks noGrp="1"/>
          </p:cNvGraphicFramePr>
          <p:nvPr>
            <p:extLst>
              <p:ext uri="{D42A27DB-BD31-4B8C-83A1-F6EECF244321}">
                <p14:modId xmlns:p14="http://schemas.microsoft.com/office/powerpoint/2010/main" val="2331463551"/>
              </p:ext>
            </p:extLst>
          </p:nvPr>
        </p:nvGraphicFramePr>
        <p:xfrm>
          <a:off x="251520" y="764704"/>
          <a:ext cx="8640959" cy="4824535"/>
        </p:xfrm>
        <a:graphic>
          <a:graphicData uri="http://schemas.openxmlformats.org/drawingml/2006/table">
            <a:tbl>
              <a:tblPr firstRow="1" bandRow="1">
                <a:tableStyleId>{7E9639D4-E3E2-4D34-9284-5A2195B3D0D7}</a:tableStyleId>
              </a:tblPr>
              <a:tblGrid>
                <a:gridCol w="2670014">
                  <a:extLst>
                    <a:ext uri="{9D8B030D-6E8A-4147-A177-3AD203B41FA5}">
                      <a16:colId xmlns:a16="http://schemas.microsoft.com/office/drawing/2014/main" val="953771404"/>
                    </a:ext>
                  </a:extLst>
                </a:gridCol>
                <a:gridCol w="5970945">
                  <a:extLst>
                    <a:ext uri="{9D8B030D-6E8A-4147-A177-3AD203B41FA5}">
                      <a16:colId xmlns:a16="http://schemas.microsoft.com/office/drawing/2014/main" val="2232448268"/>
                    </a:ext>
                  </a:extLst>
                </a:gridCol>
              </a:tblGrid>
              <a:tr h="588081">
                <a:tc>
                  <a:txBody>
                    <a:bodyPr/>
                    <a:lstStyle/>
                    <a:p>
                      <a:pPr algn="ctr"/>
                      <a:r>
                        <a:rPr kumimoji="1" lang="ja-JP" altLang="en-US" sz="1800" b="0">
                          <a:latin typeface="UD デジタル 教科書体 N-B" panose="02020700000000000000" pitchFamily="17" charset="-128"/>
                          <a:ea typeface="UD デジタル 教科書体 N-B" panose="02020700000000000000" pitchFamily="17" charset="-128"/>
                        </a:rPr>
                        <a:t>観点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b="0">
                          <a:latin typeface="UD デジタル 教科書体 N-B" panose="02020700000000000000" pitchFamily="17" charset="-128"/>
                          <a:ea typeface="UD デジタル 教科書体 N-B" panose="02020700000000000000" pitchFamily="17" charset="-128"/>
                        </a:rPr>
                        <a:t>学習目標</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233627">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知識・技能</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複数種類の機能（関数）を、適切な順序で呼び出して、意図通りの結果を得る（</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図形を描く）ことができる。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繰り返し制御構造や条件分岐制御構造を組み入れて、複雑な処理の流れを実現する（</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複雑な図形を描く）ことができる。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2049165">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思考力・判断力・表現力</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初期の条件（</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描画の開始地点）と終了条件（</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描画の終了地点）を把握して、どのような手順を踏めば問題を解決できるか（</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a:latin typeface="UD デジタル 教科書体 N-R" panose="02020400000000000000" pitchFamily="17" charset="-128"/>
                          <a:ea typeface="UD デジタル 教科書体 N-R" panose="02020400000000000000" pitchFamily="17" charset="-128"/>
                        </a:rPr>
                        <a:t>開始地点から終了地点まで描画する）を考えている。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意図した通りの図形を描画させるために、繰り返し制御構造や条件分岐構造で用いる値や条件を適切に判断している。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複数種類の機能（関数）や、繰り返し制御構造・条件分岐構造を組み合わせて、特徴のある図形を表現している。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953662">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態度</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粘り強く試行錯誤を積み重ねて、意図した通りの動作を実現している。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1176074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E1849-199B-556A-B8DD-195337BFD34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BA32652-E35A-24D0-B2B2-85CACEB29F14}"/>
              </a:ext>
            </a:extLst>
          </p:cNvPr>
          <p:cNvSpPr>
            <a:spLocks noGrp="1"/>
          </p:cNvSpPr>
          <p:nvPr>
            <p:ph idx="1"/>
          </p:nvPr>
        </p:nvSpPr>
        <p:spPr/>
        <p:txBody>
          <a:bodyPr/>
          <a:lstStyle/>
          <a:p>
            <a:r>
              <a:rPr kumimoji="1" lang="ja-JP" altLang="en-US"/>
              <a:t>まとめ</a:t>
            </a:r>
            <a:endParaRPr kumimoji="1" lang="en-US" altLang="ja-JP" dirty="0"/>
          </a:p>
          <a:p>
            <a:pPr lvl="1"/>
            <a:r>
              <a:rPr kumimoji="1" lang="ja-JP" altLang="en-US" sz="2400"/>
              <a:t>繰り返し制御構造：同じ処理を何度も繰り返して実行させる仕組み</a:t>
            </a:r>
            <a:endParaRPr kumimoji="1" lang="en-US" altLang="ja-JP" sz="2400" dirty="0"/>
          </a:p>
          <a:p>
            <a:pPr lvl="1"/>
            <a:r>
              <a:rPr lang="ja-JP" altLang="en-US" sz="2400"/>
              <a:t>条件分岐制御構造：条件に応じて実行する処理を変える仕組み</a:t>
            </a:r>
            <a:endParaRPr lang="en-US" altLang="ja-JP" sz="2400" dirty="0"/>
          </a:p>
          <a:p>
            <a:pPr lvl="1"/>
            <a:r>
              <a:rPr kumimoji="1" lang="ja-JP" altLang="en-US" sz="2400"/>
              <a:t>これらを使うことで、複雑な図形を描くプログラムを、短い行数で実現できる</a:t>
            </a:r>
          </a:p>
          <a:p>
            <a:pPr lvl="1"/>
            <a:endParaRPr kumimoji="1" lang="ja-JP" altLang="en-US"/>
          </a:p>
        </p:txBody>
      </p:sp>
      <p:sp>
        <p:nvSpPr>
          <p:cNvPr id="4" name="テキスト プレースホルダー 3">
            <a:extLst>
              <a:ext uri="{FF2B5EF4-FFF2-40B4-BE49-F238E27FC236}">
                <a16:creationId xmlns:a16="http://schemas.microsoft.com/office/drawing/2014/main" id="{A9E655D0-D5B8-9DFF-48B6-65999846838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046B43-A89D-0265-458D-5E8CAD3958D7}"/>
              </a:ext>
            </a:extLst>
          </p:cNvPr>
          <p:cNvSpPr>
            <a:spLocks noGrp="1"/>
          </p:cNvSpPr>
          <p:nvPr>
            <p:ph type="sldNum" sz="quarter" idx="12"/>
          </p:nvPr>
        </p:nvSpPr>
        <p:spPr/>
        <p:txBody>
          <a:bodyPr/>
          <a:lstStyle/>
          <a:p>
            <a:fld id="{9E0D9298-421E-4926-815D-31B4285E3528}" type="slidenum">
              <a:rPr lang="ja-JP" altLang="en-US" smtClean="0"/>
              <a:pPr/>
              <a:t>20</a:t>
            </a:fld>
            <a:endParaRPr lang="ja-JP" altLang="en-US" dirty="0"/>
          </a:p>
        </p:txBody>
      </p:sp>
    </p:spTree>
    <p:extLst>
      <p:ext uri="{BB962C8B-B14F-4D97-AF65-F5344CB8AC3E}">
        <p14:creationId xmlns:p14="http://schemas.microsoft.com/office/powerpoint/2010/main" val="31390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84B0198-80EF-4846-9E1A-965E4B7FBBD6}"/>
              </a:ext>
            </a:extLst>
          </p:cNvPr>
          <p:cNvSpPr>
            <a:spLocks noGrp="1"/>
          </p:cNvSpPr>
          <p:nvPr>
            <p:ph type="title"/>
          </p:nvPr>
        </p:nvSpPr>
        <p:spPr/>
        <p:txBody>
          <a:bodyPr/>
          <a:lstStyle/>
          <a:p>
            <a:r>
              <a:rPr lang="en-US" altLang="ja-JP" dirty="0"/>
              <a:t>3</a:t>
            </a:r>
            <a:r>
              <a:rPr lang="ja-JP" altLang="en-US"/>
              <a:t>コマ目・タートルグラフィックスを用いて作品を制作してみよう</a:t>
            </a:r>
          </a:p>
        </p:txBody>
      </p:sp>
      <p:sp>
        <p:nvSpPr>
          <p:cNvPr id="5" name="スライド番号プレースホルダー 4">
            <a:extLst>
              <a:ext uri="{FF2B5EF4-FFF2-40B4-BE49-F238E27FC236}">
                <a16:creationId xmlns:a16="http://schemas.microsoft.com/office/drawing/2014/main" id="{F3354876-A8C5-0D47-977D-84852B853B62}"/>
              </a:ext>
            </a:extLst>
          </p:cNvPr>
          <p:cNvSpPr>
            <a:spLocks noGrp="1"/>
          </p:cNvSpPr>
          <p:nvPr>
            <p:ph type="sldNum" sz="quarter" idx="16"/>
          </p:nvPr>
        </p:nvSpPr>
        <p:spPr/>
        <p:txBody>
          <a:bodyPr/>
          <a:lstStyle/>
          <a:p>
            <a:fld id="{9E0D9298-421E-4926-815D-31B4285E3528}" type="slidenum">
              <a:rPr lang="ja-JP" altLang="en-US" smtClean="0"/>
              <a:pPr/>
              <a:t>21</a:t>
            </a:fld>
            <a:endParaRPr lang="ja-JP" altLang="en-US" dirty="0"/>
          </a:p>
        </p:txBody>
      </p:sp>
      <p:sp>
        <p:nvSpPr>
          <p:cNvPr id="7" name="コンテンツ プレースホルダー 6">
            <a:extLst>
              <a:ext uri="{FF2B5EF4-FFF2-40B4-BE49-F238E27FC236}">
                <a16:creationId xmlns:a16="http://schemas.microsoft.com/office/drawing/2014/main" id="{12C845DE-8040-E648-B100-01E22CAB43B5}"/>
              </a:ext>
            </a:extLst>
          </p:cNvPr>
          <p:cNvSpPr>
            <a:spLocks noGrp="1"/>
          </p:cNvSpPr>
          <p:nvPr>
            <p:ph sz="quarter" idx="17"/>
          </p:nvPr>
        </p:nvSpPr>
        <p:spPr/>
        <p:txBody>
          <a:bodyPr/>
          <a:lstStyle/>
          <a:p>
            <a:endParaRPr lang="ja-JP" altLang="en-US"/>
          </a:p>
        </p:txBody>
      </p:sp>
    </p:spTree>
    <p:extLst>
      <p:ext uri="{BB962C8B-B14F-4D97-AF65-F5344CB8AC3E}">
        <p14:creationId xmlns:p14="http://schemas.microsoft.com/office/powerpoint/2010/main" val="977411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lang="ja-JP" altLang="en-US" sz="2000"/>
              <a:t>ここまでの</a:t>
            </a:r>
            <a:r>
              <a:rPr kumimoji="1" lang="ja-JP" altLang="en-US" sz="1800"/>
              <a:t>学習内容の振り返り</a:t>
            </a:r>
          </a:p>
          <a:p>
            <a:pPr lvl="1"/>
            <a:r>
              <a:rPr kumimoji="1" lang="en" altLang="ja-JP" sz="1800" dirty="0"/>
              <a:t>Monaca Education</a:t>
            </a:r>
            <a:r>
              <a:rPr kumimoji="1" lang="ja-JP" altLang="en-US" sz="1800"/>
              <a:t>にログインし、既存のプロジェクトをインポートした</a:t>
            </a:r>
          </a:p>
          <a:p>
            <a:pPr lvl="1"/>
            <a:r>
              <a:rPr kumimoji="1" lang="ja-JP" altLang="en-US" sz="1800"/>
              <a:t>タートルグラフィックスという仕組みで、図形描画をした</a:t>
            </a:r>
          </a:p>
          <a:p>
            <a:pPr lvl="1"/>
            <a:r>
              <a:rPr kumimoji="1" lang="ja-JP" altLang="en-US" sz="1800"/>
              <a:t>タートルグラフィックスへの命令を上から順に書く。プログラムは上から順に実行される</a:t>
            </a:r>
          </a:p>
          <a:p>
            <a:pPr lvl="1"/>
            <a:r>
              <a:rPr kumimoji="1" lang="ja-JP" altLang="en-US" sz="1800"/>
              <a:t>命令は関数といい、関数には引数を渡すことで様々な動作を指示することができる</a:t>
            </a:r>
          </a:p>
          <a:p>
            <a:pPr lvl="2"/>
            <a:r>
              <a:rPr kumimoji="1" lang="en" altLang="ja-JP" sz="1400" dirty="0" err="1"/>
              <a:t>penup</a:t>
            </a:r>
            <a:r>
              <a:rPr kumimoji="1" lang="en" altLang="ja-JP" sz="1400" dirty="0"/>
              <a:t>()</a:t>
            </a:r>
            <a:r>
              <a:rPr kumimoji="1" lang="ja-JP" altLang="en" sz="1400"/>
              <a:t>、</a:t>
            </a:r>
            <a:r>
              <a:rPr kumimoji="1" lang="en" altLang="ja-JP" sz="1400" dirty="0" err="1"/>
              <a:t>pendown</a:t>
            </a:r>
            <a:r>
              <a:rPr kumimoji="1" lang="en" altLang="ja-JP" sz="1400" dirty="0"/>
              <a:t>()</a:t>
            </a:r>
            <a:r>
              <a:rPr kumimoji="1" lang="ja-JP" altLang="en" sz="1400"/>
              <a:t>、</a:t>
            </a:r>
            <a:r>
              <a:rPr kumimoji="1" lang="en" altLang="ja-JP" sz="1400" dirty="0"/>
              <a:t>circle()</a:t>
            </a:r>
            <a:r>
              <a:rPr kumimoji="1" lang="ja-JP" altLang="en" sz="1400"/>
              <a:t>、</a:t>
            </a:r>
            <a:r>
              <a:rPr kumimoji="1" lang="en" altLang="ja-JP" sz="1400" dirty="0" err="1"/>
              <a:t>goto</a:t>
            </a:r>
            <a:r>
              <a:rPr kumimoji="1" lang="en" altLang="ja-JP" sz="1400" dirty="0"/>
              <a:t>()</a:t>
            </a:r>
            <a:r>
              <a:rPr kumimoji="1" lang="ja-JP" altLang="en" sz="1400"/>
              <a:t>、</a:t>
            </a:r>
            <a:r>
              <a:rPr kumimoji="1" lang="en" altLang="ja-JP" sz="1400" dirty="0"/>
              <a:t>forward()</a:t>
            </a:r>
            <a:r>
              <a:rPr kumimoji="1" lang="ja-JP" altLang="en" sz="1400"/>
              <a:t>、</a:t>
            </a:r>
            <a:r>
              <a:rPr kumimoji="1" lang="en" altLang="ja-JP" sz="1400" dirty="0"/>
              <a:t>left()</a:t>
            </a:r>
            <a:r>
              <a:rPr kumimoji="1" lang="ja-JP" altLang="en" sz="1400"/>
              <a:t>、</a:t>
            </a:r>
            <a:r>
              <a:rPr kumimoji="1" lang="en" altLang="ja-JP" sz="1400" dirty="0"/>
              <a:t>right()</a:t>
            </a:r>
            <a:r>
              <a:rPr kumimoji="1" lang="ja-JP" altLang="en-US" sz="1400"/>
              <a:t>など</a:t>
            </a:r>
          </a:p>
          <a:p>
            <a:pPr lvl="1"/>
            <a:r>
              <a:rPr kumimoji="1" lang="ja-JP" altLang="en-US" sz="1800"/>
              <a:t>繰り返し制御構造：同じ処理を何度も繰り返して実行させる仕組み</a:t>
            </a:r>
            <a:endParaRPr kumimoji="1" lang="en-US" altLang="ja-JP" sz="1800" dirty="0"/>
          </a:p>
          <a:p>
            <a:pPr lvl="1"/>
            <a:r>
              <a:rPr lang="ja-JP" altLang="en-US" sz="1800"/>
              <a:t>条件分岐制御構造：条件に応じて実行する処理を変える仕組み</a:t>
            </a:r>
            <a:endParaRPr lang="en-US" altLang="ja-JP" sz="1800" dirty="0"/>
          </a:p>
          <a:p>
            <a:pPr lvl="1"/>
            <a:r>
              <a:rPr kumimoji="1" lang="ja-JP" altLang="en-US" sz="1800"/>
              <a:t>これらを使うことで、複雑な図形を描くプログラムを、短い行数で実現できる</a:t>
            </a:r>
          </a:p>
          <a:p>
            <a:r>
              <a:rPr kumimoji="1" lang="ja-JP" altLang="en-US" sz="2200"/>
              <a:t>今回は、タートルグラフィックスを使って、自由に図形を描く</a:t>
            </a:r>
            <a:endParaRPr kumimoji="1" lang="ja-JP" altLang="en-US" sz="1800"/>
          </a:p>
          <a:p>
            <a:pPr lvl="1"/>
            <a:endParaRPr kumimoji="1" lang="ja-JP" altLang="en-US" sz="1800"/>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dirty="0"/>
              <a:t>3</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22</a:t>
            </a:fld>
            <a:endParaRPr lang="ja-JP" altLang="en-US" dirty="0"/>
          </a:p>
        </p:txBody>
      </p:sp>
    </p:spTree>
    <p:extLst>
      <p:ext uri="{BB962C8B-B14F-4D97-AF65-F5344CB8AC3E}">
        <p14:creationId xmlns:p14="http://schemas.microsoft.com/office/powerpoint/2010/main" val="220403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667A07-BECE-4690-862E-1D1931C84DE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0FBC05-95DA-4671-87A7-46107F035933}"/>
              </a:ext>
            </a:extLst>
          </p:cNvPr>
          <p:cNvSpPr>
            <a:spLocks noGrp="1"/>
          </p:cNvSpPr>
          <p:nvPr>
            <p:ph idx="1"/>
          </p:nvPr>
        </p:nvSpPr>
        <p:spPr/>
        <p:txBody>
          <a:bodyPr/>
          <a:lstStyle/>
          <a:p>
            <a:r>
              <a:rPr kumimoji="1" lang="ja-JP" altLang="en-US"/>
              <a:t>タートルグラフィックスで図形を描いてみよう</a:t>
            </a:r>
          </a:p>
        </p:txBody>
      </p:sp>
      <p:sp>
        <p:nvSpPr>
          <p:cNvPr id="4" name="テキスト プレースホルダー 3">
            <a:extLst>
              <a:ext uri="{FF2B5EF4-FFF2-40B4-BE49-F238E27FC236}">
                <a16:creationId xmlns:a16="http://schemas.microsoft.com/office/drawing/2014/main" id="{4A6D9DB7-E7C7-4A86-9BC7-45E965314C6F}"/>
              </a:ext>
            </a:extLst>
          </p:cNvPr>
          <p:cNvSpPr>
            <a:spLocks noGrp="1"/>
          </p:cNvSpPr>
          <p:nvPr>
            <p:ph type="body" sz="quarter" idx="10"/>
          </p:nvPr>
        </p:nvSpPr>
        <p:spPr/>
        <p:txBody>
          <a:bodyPr/>
          <a:lstStyle/>
          <a:p>
            <a:r>
              <a:rPr kumimoji="1" lang="en-US" altLang="ja-JP"/>
              <a:t>3</a:t>
            </a:r>
            <a:r>
              <a:rPr kumimoji="1" lang="ja-JP" altLang="en-US"/>
              <a:t>コマ目</a:t>
            </a:r>
          </a:p>
        </p:txBody>
      </p:sp>
      <p:sp>
        <p:nvSpPr>
          <p:cNvPr id="5" name="スライド番号プレースホルダー 4">
            <a:extLst>
              <a:ext uri="{FF2B5EF4-FFF2-40B4-BE49-F238E27FC236}">
                <a16:creationId xmlns:a16="http://schemas.microsoft.com/office/drawing/2014/main" id="{4E58714D-E080-40EA-82A3-B7C75977301D}"/>
              </a:ext>
            </a:extLst>
          </p:cNvPr>
          <p:cNvSpPr>
            <a:spLocks noGrp="1"/>
          </p:cNvSpPr>
          <p:nvPr>
            <p:ph type="sldNum" sz="quarter" idx="12"/>
          </p:nvPr>
        </p:nvSpPr>
        <p:spPr/>
        <p:txBody>
          <a:bodyPr/>
          <a:lstStyle/>
          <a:p>
            <a:fld id="{9E0D9298-421E-4926-815D-31B4285E3528}" type="slidenum">
              <a:rPr lang="ja-JP" altLang="en-US" smtClean="0"/>
              <a:pPr/>
              <a:t>23</a:t>
            </a:fld>
            <a:endParaRPr lang="ja-JP" altLang="en-US" dirty="0"/>
          </a:p>
        </p:txBody>
      </p:sp>
      <p:pic>
        <p:nvPicPr>
          <p:cNvPr id="6" name="図 5" descr="図形 が含まれている画像&#10;&#10;自動的に生成された説明">
            <a:extLst>
              <a:ext uri="{FF2B5EF4-FFF2-40B4-BE49-F238E27FC236}">
                <a16:creationId xmlns:a16="http://schemas.microsoft.com/office/drawing/2014/main" id="{145D78B5-3954-7ECC-0B9B-37BC4811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606" y="2204864"/>
            <a:ext cx="3071394" cy="3063225"/>
          </a:xfrm>
          <a:prstGeom prst="rect">
            <a:avLst/>
          </a:prstGeom>
        </p:spPr>
      </p:pic>
      <p:pic>
        <p:nvPicPr>
          <p:cNvPr id="7" name="図 6" descr="図形, アイコン&#10;&#10;自動的に生成された説明">
            <a:extLst>
              <a:ext uri="{FF2B5EF4-FFF2-40B4-BE49-F238E27FC236}">
                <a16:creationId xmlns:a16="http://schemas.microsoft.com/office/drawing/2014/main" id="{5607413F-63D5-AB2B-7777-E46379BC9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33" y="2204864"/>
            <a:ext cx="3046888" cy="3063225"/>
          </a:xfrm>
          <a:prstGeom prst="rect">
            <a:avLst/>
          </a:prstGeom>
        </p:spPr>
      </p:pic>
    </p:spTree>
    <p:extLst>
      <p:ext uri="{BB962C8B-B14F-4D97-AF65-F5344CB8AC3E}">
        <p14:creationId xmlns:p14="http://schemas.microsoft.com/office/powerpoint/2010/main" val="2439320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kumimoji="1" lang="ja-JP" altLang="en-US"/>
              <a:t>設計・実装・テスト・修正</a:t>
            </a:r>
            <a:endParaRPr kumimoji="1" lang="en-US" altLang="ja-JP" dirty="0"/>
          </a:p>
          <a:p>
            <a:pPr lvl="1"/>
            <a:r>
              <a:rPr kumimoji="1" lang="ja-JP" altLang="en-US" sz="2000">
                <a:latin typeface="UD デジタル 教科書体 N-R" panose="02020400000000000000" pitchFamily="17" charset="-128"/>
                <a:ea typeface="UD デジタル 教科書体 N-R" panose="02020400000000000000" pitchFamily="17" charset="-128"/>
              </a:rPr>
              <a:t>いきなりプログラムを書くのではなく、紙に書いて検討</a:t>
            </a:r>
            <a:r>
              <a:rPr lang="ja-JP" altLang="en-US" sz="2000"/>
              <a:t>しよう</a:t>
            </a:r>
            <a:endParaRPr kumimoji="1" lang="ja-JP" altLang="en-US" sz="2000">
              <a:latin typeface="UD デジタル 教科書体 N-R" panose="02020400000000000000" pitchFamily="17" charset="-128"/>
              <a:ea typeface="UD デジタル 教科書体 N-R" panose="02020400000000000000" pitchFamily="17" charset="-128"/>
            </a:endParaRPr>
          </a:p>
          <a:p>
            <a:pPr lvl="2"/>
            <a:r>
              <a:rPr kumimoji="1" lang="ja-JP" altLang="en-US" sz="1600">
                <a:latin typeface="UD デジタル 教科書体 N-R" panose="02020400000000000000" pitchFamily="17" charset="-128"/>
                <a:ea typeface="UD デジタル 教科書体 N-R" panose="02020400000000000000" pitchFamily="17" charset="-128"/>
              </a:rPr>
              <a:t>ラフなスケッチを描いて、紙の上で座標を確認しよう</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lvl="2"/>
            <a:r>
              <a:rPr kumimoji="1" lang="ja-JP" altLang="en-US" sz="1600">
                <a:latin typeface="UD デジタル 教科書体 N-R" panose="02020400000000000000" pitchFamily="17" charset="-128"/>
                <a:ea typeface="UD デジタル 教科書体 N-R" panose="02020400000000000000" pitchFamily="17" charset="-128"/>
              </a:rPr>
              <a:t>線の始点や終点</a:t>
            </a:r>
            <a:r>
              <a:rPr lang="ja-JP" altLang="en-US" sz="1600"/>
              <a:t>、</a:t>
            </a:r>
            <a:r>
              <a:rPr kumimoji="1" lang="ja-JP" altLang="en-US" sz="1600">
                <a:latin typeface="UD デジタル 教科書体 N-R" panose="02020400000000000000" pitchFamily="17" charset="-128"/>
                <a:ea typeface="UD デジタル 教科書体 N-R" panose="02020400000000000000" pitchFamily="17" charset="-128"/>
              </a:rPr>
              <a:t>ペンの方向を変える位置、方向を変える時の角度、ペンを上げ下げする位置、ペンの色を変える位置などの座標</a:t>
            </a:r>
          </a:p>
          <a:p>
            <a:pPr lvl="2"/>
            <a:endParaRPr kumimoji="1" lang="en-US" altLang="ja-JP" sz="1600" dirty="0">
              <a:latin typeface="UD デジタル 教科書体 N-R" panose="02020400000000000000" pitchFamily="17" charset="-128"/>
              <a:ea typeface="UD デジタル 教科書体 N-R" panose="02020400000000000000" pitchFamily="17" charset="-128"/>
            </a:endParaRPr>
          </a:p>
          <a:p>
            <a:pPr lvl="1"/>
            <a:r>
              <a:rPr kumimoji="1" lang="ja-JP" altLang="en-US" sz="2000">
                <a:latin typeface="UD デジタル 教科書体 N-R" panose="02020400000000000000" pitchFamily="17" charset="-128"/>
                <a:ea typeface="UD デジタル 教科書体 N-R" panose="02020400000000000000" pitchFamily="17" charset="-128"/>
              </a:rPr>
              <a:t>実際にプログラムを書いて、実行</a:t>
            </a:r>
            <a:r>
              <a:rPr lang="ja-JP" altLang="en-US" sz="2000"/>
              <a:t>しよう</a:t>
            </a:r>
            <a:endParaRPr kumimoji="1" lang="ja-JP" altLang="en-US" sz="2000">
              <a:latin typeface="UD デジタル 教科書体 N-R" panose="02020400000000000000" pitchFamily="17" charset="-128"/>
              <a:ea typeface="UD デジタル 教科書体 N-R" panose="02020400000000000000" pitchFamily="17" charset="-128"/>
            </a:endParaRPr>
          </a:p>
          <a:p>
            <a:pPr lvl="2"/>
            <a:r>
              <a:rPr kumimoji="1" lang="ja-JP" altLang="en-US" sz="1600">
                <a:latin typeface="UD デジタル 教科書体 N-R" panose="02020400000000000000" pitchFamily="17" charset="-128"/>
                <a:ea typeface="UD デジタル 教科書体 N-R" panose="02020400000000000000" pitchFamily="17" charset="-128"/>
              </a:rPr>
              <a:t>複雑な図形を描く場合、図形を部品に分解した上で、部品ごとに「プログラムを書く→実行して試す」を行うようにしよう</a:t>
            </a:r>
          </a:p>
          <a:p>
            <a:pPr lvl="2"/>
            <a:endParaRPr kumimoji="1" lang="en-US" altLang="ja-JP" sz="1600" dirty="0">
              <a:latin typeface="UD デジタル 教科書体 N-R" panose="02020400000000000000" pitchFamily="17" charset="-128"/>
              <a:ea typeface="UD デジタル 教科書体 N-R" panose="02020400000000000000" pitchFamily="17" charset="-128"/>
            </a:endParaRPr>
          </a:p>
          <a:p>
            <a:pPr lvl="1"/>
            <a:r>
              <a:rPr kumimoji="1" lang="ja-JP" altLang="en-US" sz="2000">
                <a:latin typeface="UD デジタル 教科書体 N-R" panose="02020400000000000000" pitchFamily="17" charset="-128"/>
                <a:ea typeface="UD デジタル 教科書体 N-R" panose="02020400000000000000" pitchFamily="17" charset="-128"/>
              </a:rPr>
              <a:t>意図した通りに描けないところがあれば、修正しよう</a:t>
            </a:r>
          </a:p>
          <a:p>
            <a:pPr lvl="1"/>
            <a:endParaRPr kumimoji="1" lang="ja-JP" altLang="en-US" sz="2000">
              <a:latin typeface="UD デジタル 教科書体 N-R" panose="02020400000000000000" pitchFamily="17" charset="-128"/>
              <a:ea typeface="UD デジタル 教科書体 N-R" panose="02020400000000000000" pitchFamily="17" charset="-128"/>
            </a:endParaRPr>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3</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24</a:t>
            </a:fld>
            <a:endParaRPr lang="ja-JP" altLang="en-US" dirty="0"/>
          </a:p>
        </p:txBody>
      </p:sp>
    </p:spTree>
    <p:extLst>
      <p:ext uri="{BB962C8B-B14F-4D97-AF65-F5344CB8AC3E}">
        <p14:creationId xmlns:p14="http://schemas.microsoft.com/office/powerpoint/2010/main" val="4061698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553528-FE97-4A18-8C25-7012393BECD3}"/>
              </a:ext>
            </a:extLst>
          </p:cNvPr>
          <p:cNvSpPr>
            <a:spLocks noGrp="1"/>
          </p:cNvSpPr>
          <p:nvPr>
            <p:ph type="title"/>
          </p:nvPr>
        </p:nvSpPr>
        <p:spPr/>
        <p:txBody>
          <a:bodyPr/>
          <a:lstStyle/>
          <a:p>
            <a:r>
              <a:rPr kumimoji="1" lang="ja-JP" altLang="en-US"/>
              <a:t>実習（設計）</a:t>
            </a:r>
          </a:p>
        </p:txBody>
      </p:sp>
      <p:sp>
        <p:nvSpPr>
          <p:cNvPr id="25" name="コンテンツ プレースホルダー 24">
            <a:extLst>
              <a:ext uri="{FF2B5EF4-FFF2-40B4-BE49-F238E27FC236}">
                <a16:creationId xmlns:a16="http://schemas.microsoft.com/office/drawing/2014/main" id="{4C1A3D65-643D-8E5B-7EEF-9FA36D7FCDE8}"/>
              </a:ext>
            </a:extLst>
          </p:cNvPr>
          <p:cNvSpPr>
            <a:spLocks noGrp="1"/>
          </p:cNvSpPr>
          <p:nvPr>
            <p:ph idx="1"/>
          </p:nvPr>
        </p:nvSpPr>
        <p:spPr/>
        <p:txBody>
          <a:bodyPr/>
          <a:lstStyle/>
          <a:p>
            <a:r>
              <a:rPr lang="ja-JP" altLang="en-US"/>
              <a:t>設計しよう</a:t>
            </a:r>
            <a:endParaRPr lang="en-US" altLang="ja-JP" dirty="0"/>
          </a:p>
          <a:p>
            <a:pPr lvl="1"/>
            <a:r>
              <a:rPr lang="ja-JP" altLang="en-US"/>
              <a:t>いきなりプログラムを書くのでなく、図形の頂点の座標を計算したり、回転するときの角度を検討したりする</a:t>
            </a:r>
          </a:p>
        </p:txBody>
      </p:sp>
      <p:sp>
        <p:nvSpPr>
          <p:cNvPr id="4" name="テキスト プレースホルダー 3">
            <a:extLst>
              <a:ext uri="{FF2B5EF4-FFF2-40B4-BE49-F238E27FC236}">
                <a16:creationId xmlns:a16="http://schemas.microsoft.com/office/drawing/2014/main" id="{9344BFA5-3311-4E24-A4A9-FDC54D3B23FF}"/>
              </a:ext>
            </a:extLst>
          </p:cNvPr>
          <p:cNvSpPr>
            <a:spLocks noGrp="1"/>
          </p:cNvSpPr>
          <p:nvPr>
            <p:ph type="body" sz="quarter" idx="10"/>
          </p:nvPr>
        </p:nvSpPr>
        <p:spPr/>
        <p:txBody>
          <a:bodyPr/>
          <a:lstStyle/>
          <a:p>
            <a:r>
              <a:rPr lang="en-US" altLang="ja-JP"/>
              <a:t>2</a:t>
            </a:r>
            <a:r>
              <a:rPr lang="ja-JP" altLang="en-US"/>
              <a:t>コマ目</a:t>
            </a:r>
          </a:p>
        </p:txBody>
      </p:sp>
      <p:sp>
        <p:nvSpPr>
          <p:cNvPr id="5" name="スライド番号プレースホルダー 4">
            <a:extLst>
              <a:ext uri="{FF2B5EF4-FFF2-40B4-BE49-F238E27FC236}">
                <a16:creationId xmlns:a16="http://schemas.microsoft.com/office/drawing/2014/main" id="{1B021C3B-F22A-48A9-9421-E2CAD7D60043}"/>
              </a:ext>
            </a:extLst>
          </p:cNvPr>
          <p:cNvSpPr>
            <a:spLocks noGrp="1"/>
          </p:cNvSpPr>
          <p:nvPr>
            <p:ph type="sldNum" sz="quarter" idx="12"/>
          </p:nvPr>
        </p:nvSpPr>
        <p:spPr/>
        <p:txBody>
          <a:bodyPr/>
          <a:lstStyle/>
          <a:p>
            <a:fld id="{9E0D9298-421E-4926-815D-31B4285E3528}" type="slidenum">
              <a:rPr lang="ja-JP" altLang="en-US" smtClean="0"/>
              <a:pPr/>
              <a:t>25</a:t>
            </a:fld>
            <a:endParaRPr lang="ja-JP" altLang="en-US" dirty="0"/>
          </a:p>
        </p:txBody>
      </p:sp>
      <p:grpSp>
        <p:nvGrpSpPr>
          <p:cNvPr id="24" name="グループ化 23">
            <a:extLst>
              <a:ext uri="{FF2B5EF4-FFF2-40B4-BE49-F238E27FC236}">
                <a16:creationId xmlns:a16="http://schemas.microsoft.com/office/drawing/2014/main" id="{2AC0BE04-9DD8-96D1-EE91-FE666FD9E7CC}"/>
              </a:ext>
            </a:extLst>
          </p:cNvPr>
          <p:cNvGrpSpPr/>
          <p:nvPr/>
        </p:nvGrpSpPr>
        <p:grpSpPr>
          <a:xfrm>
            <a:off x="915245" y="2636338"/>
            <a:ext cx="7473179" cy="3168926"/>
            <a:chOff x="411189" y="836138"/>
            <a:chExt cx="5900235" cy="2504459"/>
          </a:xfrm>
        </p:grpSpPr>
        <p:sp>
          <p:nvSpPr>
            <p:cNvPr id="9" name="五角形 8">
              <a:extLst>
                <a:ext uri="{FF2B5EF4-FFF2-40B4-BE49-F238E27FC236}">
                  <a16:creationId xmlns:a16="http://schemas.microsoft.com/office/drawing/2014/main" id="{FAA67160-D129-B9F1-E8F2-EB21EDBA4B6C}"/>
                </a:ext>
              </a:extLst>
            </p:cNvPr>
            <p:cNvSpPr/>
            <p:nvPr/>
          </p:nvSpPr>
          <p:spPr>
            <a:xfrm>
              <a:off x="938463" y="1265133"/>
              <a:ext cx="1720516" cy="1612232"/>
            </a:xfrm>
            <a:prstGeom prst="pentagon">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4058F86-1C3F-5F2C-3076-E1074B8AA8D8}"/>
                </a:ext>
              </a:extLst>
            </p:cNvPr>
            <p:cNvSpPr txBox="1"/>
            <p:nvPr/>
          </p:nvSpPr>
          <p:spPr>
            <a:xfrm>
              <a:off x="411189" y="2971265"/>
              <a:ext cx="1453706" cy="369332"/>
            </a:xfrm>
            <a:prstGeom prst="rect">
              <a:avLst/>
            </a:prstGeom>
            <a:noFill/>
          </p:spPr>
          <p:txBody>
            <a:bodyPr wrap="square" rtlCol="0">
              <a:spAutoFit/>
            </a:bodyPr>
            <a:lstStyle/>
            <a:p>
              <a:r>
                <a:rPr kumimoji="1" lang="en-US" altLang="ja-JP" dirty="0">
                  <a:latin typeface="UD Digi Kyokasho N-R" panose="02020400000000000000" pitchFamily="49" charset="-128"/>
                  <a:ea typeface="UD Digi Kyokasho N-R" panose="02020400000000000000" pitchFamily="49" charset="-128"/>
                </a:rPr>
                <a:t>(-60,-120)</a:t>
              </a:r>
              <a:endParaRPr kumimoji="1" lang="ja-JP" altLang="en-US">
                <a:latin typeface="UD Digi Kyokasho N-R" panose="02020400000000000000" pitchFamily="49" charset="-128"/>
                <a:ea typeface="UD Digi Kyokasho N-R" panose="02020400000000000000" pitchFamily="49" charset="-128"/>
              </a:endParaRPr>
            </a:p>
          </p:txBody>
        </p:sp>
        <p:sp>
          <p:nvSpPr>
            <p:cNvPr id="11" name="テキスト ボックス 10">
              <a:extLst>
                <a:ext uri="{FF2B5EF4-FFF2-40B4-BE49-F238E27FC236}">
                  <a16:creationId xmlns:a16="http://schemas.microsoft.com/office/drawing/2014/main" id="{D34A740C-46C5-8D02-3115-E76EDD0DA227}"/>
                </a:ext>
              </a:extLst>
            </p:cNvPr>
            <p:cNvSpPr txBox="1"/>
            <p:nvPr/>
          </p:nvSpPr>
          <p:spPr>
            <a:xfrm>
              <a:off x="1961150" y="2956367"/>
              <a:ext cx="1453706" cy="369332"/>
            </a:xfrm>
            <a:prstGeom prst="rect">
              <a:avLst/>
            </a:prstGeom>
            <a:noFill/>
          </p:spPr>
          <p:txBody>
            <a:bodyPr wrap="square" rtlCol="0">
              <a:spAutoFit/>
            </a:bodyPr>
            <a:lstStyle/>
            <a:p>
              <a:r>
                <a:rPr kumimoji="1" lang="en-US" altLang="ja-JP" dirty="0">
                  <a:latin typeface="UD Digi Kyokasho N-R" panose="02020400000000000000" pitchFamily="49" charset="-128"/>
                  <a:ea typeface="UD Digi Kyokasho N-R" panose="02020400000000000000" pitchFamily="49" charset="-128"/>
                </a:rPr>
                <a:t>(60,-120)</a:t>
              </a:r>
              <a:endParaRPr kumimoji="1" lang="ja-JP" altLang="en-US">
                <a:latin typeface="UD Digi Kyokasho N-R" panose="02020400000000000000" pitchFamily="49" charset="-128"/>
                <a:ea typeface="UD Digi Kyokasho N-R" panose="02020400000000000000" pitchFamily="49" charset="-128"/>
              </a:endParaRPr>
            </a:p>
          </p:txBody>
        </p:sp>
        <p:sp>
          <p:nvSpPr>
            <p:cNvPr id="12" name="円弧 11">
              <a:extLst>
                <a:ext uri="{FF2B5EF4-FFF2-40B4-BE49-F238E27FC236}">
                  <a16:creationId xmlns:a16="http://schemas.microsoft.com/office/drawing/2014/main" id="{81CDA181-B2C2-2E4E-8BA6-A06E40DD3350}"/>
                </a:ext>
              </a:extLst>
            </p:cNvPr>
            <p:cNvSpPr/>
            <p:nvPr/>
          </p:nvSpPr>
          <p:spPr>
            <a:xfrm rot="16499171">
              <a:off x="2105980" y="2585617"/>
              <a:ext cx="484413" cy="521721"/>
            </a:xfrm>
            <a:prstGeom prst="arc">
              <a:avLst/>
            </a:prstGeom>
            <a:ln w="571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673303C-F37C-5BEC-62E5-4E22F1D373F1}"/>
                </a:ext>
              </a:extLst>
            </p:cNvPr>
            <p:cNvSpPr txBox="1"/>
            <p:nvPr/>
          </p:nvSpPr>
          <p:spPr>
            <a:xfrm>
              <a:off x="1673647" y="2412920"/>
              <a:ext cx="755877" cy="307777"/>
            </a:xfrm>
            <a:prstGeom prst="rect">
              <a:avLst/>
            </a:prstGeom>
            <a:noFill/>
          </p:spPr>
          <p:txBody>
            <a:bodyPr wrap="square" rtlCol="0">
              <a:spAutoFit/>
            </a:bodyPr>
            <a:lstStyle/>
            <a:p>
              <a:r>
                <a:rPr kumimoji="1" lang="en-US" altLang="ja-JP" sz="1400" dirty="0">
                  <a:latin typeface="UD Digi Kyokasho N-R" panose="02020400000000000000" pitchFamily="49" charset="-128"/>
                  <a:ea typeface="UD Digi Kyokasho N-R" panose="02020400000000000000" pitchFamily="49" charset="-128"/>
                </a:rPr>
                <a:t>108</a:t>
              </a:r>
              <a:r>
                <a:rPr kumimoji="1" lang="ja-JP" altLang="en-US" sz="1400">
                  <a:latin typeface="UD Digi Kyokasho N-R" panose="02020400000000000000" pitchFamily="49" charset="-128"/>
                  <a:ea typeface="UD Digi Kyokasho N-R" panose="02020400000000000000" pitchFamily="49" charset="-128"/>
                </a:rPr>
                <a:t>度</a:t>
              </a:r>
            </a:p>
          </p:txBody>
        </p:sp>
        <p:sp>
          <p:nvSpPr>
            <p:cNvPr id="14" name="円弧 13">
              <a:extLst>
                <a:ext uri="{FF2B5EF4-FFF2-40B4-BE49-F238E27FC236}">
                  <a16:creationId xmlns:a16="http://schemas.microsoft.com/office/drawing/2014/main" id="{F16C82B2-1958-A58A-B5E1-7093133B4020}"/>
                </a:ext>
              </a:extLst>
            </p:cNvPr>
            <p:cNvSpPr/>
            <p:nvPr/>
          </p:nvSpPr>
          <p:spPr>
            <a:xfrm rot="190974">
              <a:off x="2164519" y="2604050"/>
              <a:ext cx="484413" cy="521721"/>
            </a:xfrm>
            <a:prstGeom prst="arc">
              <a:avLst/>
            </a:prstGeom>
            <a:ln w="571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3DC85251-4B90-4373-6D53-A3DBFF27CD57}"/>
                </a:ext>
              </a:extLst>
            </p:cNvPr>
            <p:cNvCxnSpPr>
              <a:stCxn id="9" idx="4"/>
            </p:cNvCxnSpPr>
            <p:nvPr/>
          </p:nvCxnSpPr>
          <p:spPr>
            <a:xfrm flipV="1">
              <a:off x="2330389" y="2864910"/>
              <a:ext cx="681752" cy="124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B2CD18A-F3D8-DC00-E2ED-8AFC5E7E45D2}"/>
                </a:ext>
              </a:extLst>
            </p:cNvPr>
            <p:cNvSpPr txBox="1"/>
            <p:nvPr/>
          </p:nvSpPr>
          <p:spPr>
            <a:xfrm>
              <a:off x="2535635" y="2478127"/>
              <a:ext cx="755877" cy="307777"/>
            </a:xfrm>
            <a:prstGeom prst="rect">
              <a:avLst/>
            </a:prstGeom>
            <a:noFill/>
          </p:spPr>
          <p:txBody>
            <a:bodyPr wrap="square" rtlCol="0">
              <a:spAutoFit/>
            </a:bodyPr>
            <a:lstStyle/>
            <a:p>
              <a:r>
                <a:rPr kumimoji="1" lang="en-US" altLang="ja-JP" sz="1400" dirty="0">
                  <a:latin typeface="UD Digi Kyokasho N-R" panose="02020400000000000000" pitchFamily="49" charset="-128"/>
                  <a:ea typeface="UD Digi Kyokasho N-R" panose="02020400000000000000" pitchFamily="49" charset="-128"/>
                </a:rPr>
                <a:t>72</a:t>
              </a:r>
              <a:r>
                <a:rPr kumimoji="1" lang="ja-JP" altLang="en-US" sz="1400">
                  <a:latin typeface="UD Digi Kyokasho N-R" panose="02020400000000000000" pitchFamily="49" charset="-128"/>
                  <a:ea typeface="UD Digi Kyokasho N-R" panose="02020400000000000000" pitchFamily="49" charset="-128"/>
                </a:rPr>
                <a:t>度</a:t>
              </a:r>
            </a:p>
          </p:txBody>
        </p:sp>
        <p:sp>
          <p:nvSpPr>
            <p:cNvPr id="17" name="直角三角形 16">
              <a:extLst>
                <a:ext uri="{FF2B5EF4-FFF2-40B4-BE49-F238E27FC236}">
                  <a16:creationId xmlns:a16="http://schemas.microsoft.com/office/drawing/2014/main" id="{B8C89ED6-5D06-AF60-5AA3-E3B70F4C503A}"/>
                </a:ext>
              </a:extLst>
            </p:cNvPr>
            <p:cNvSpPr/>
            <p:nvPr/>
          </p:nvSpPr>
          <p:spPr>
            <a:xfrm rot="13925755">
              <a:off x="4836259" y="1436366"/>
              <a:ext cx="584372" cy="1189548"/>
            </a:xfrm>
            <a:prstGeom prst="rtTriangl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a:extLst>
                <a:ext uri="{FF2B5EF4-FFF2-40B4-BE49-F238E27FC236}">
                  <a16:creationId xmlns:a16="http://schemas.microsoft.com/office/drawing/2014/main" id="{9E9DE62C-6F2E-4FCC-2BA1-EA68A87D06B2}"/>
                </a:ext>
              </a:extLst>
            </p:cNvPr>
            <p:cNvSpPr/>
            <p:nvPr/>
          </p:nvSpPr>
          <p:spPr>
            <a:xfrm rot="12360000">
              <a:off x="4495111" y="1360652"/>
              <a:ext cx="584372" cy="1189548"/>
            </a:xfrm>
            <a:prstGeom prst="rtTriangl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90F21CE-791D-1D4C-ABFD-B453264673D6}"/>
                </a:ext>
              </a:extLst>
            </p:cNvPr>
            <p:cNvSpPr txBox="1"/>
            <p:nvPr/>
          </p:nvSpPr>
          <p:spPr>
            <a:xfrm>
              <a:off x="3767734" y="2801477"/>
              <a:ext cx="2543690" cy="523220"/>
            </a:xfrm>
            <a:prstGeom prst="rect">
              <a:avLst/>
            </a:prstGeom>
            <a:noFill/>
          </p:spPr>
          <p:txBody>
            <a:bodyPr wrap="square" rtlCol="0">
              <a:spAutoFit/>
            </a:bodyPr>
            <a:lstStyle/>
            <a:p>
              <a:r>
                <a:rPr kumimoji="1" lang="en-US" altLang="ja-JP" sz="1400" dirty="0"/>
                <a:t>1</a:t>
              </a:r>
              <a:r>
                <a:rPr kumimoji="1" lang="ja-JP" altLang="en-US" sz="1400"/>
                <a:t>つの鋭角が</a:t>
              </a:r>
              <a:r>
                <a:rPr kumimoji="1" lang="en-US" altLang="ja-JP" sz="1400" dirty="0"/>
                <a:t>30</a:t>
              </a:r>
              <a:r>
                <a:rPr kumimoji="1" lang="ja-JP" altLang="en-US" sz="1400"/>
                <a:t>度の三角形を、</a:t>
              </a:r>
              <a:endParaRPr kumimoji="1" lang="en-US" altLang="ja-JP" sz="1400" dirty="0"/>
            </a:p>
            <a:p>
              <a:r>
                <a:rPr kumimoji="1" lang="en-US" altLang="ja-JP" sz="1400" dirty="0"/>
                <a:t>30</a:t>
              </a:r>
              <a:r>
                <a:rPr kumimoji="1" lang="ja-JP" altLang="en-US" sz="1400"/>
                <a:t>度ずつ回転させながら描く</a:t>
              </a:r>
            </a:p>
          </p:txBody>
        </p:sp>
        <p:sp>
          <p:nvSpPr>
            <p:cNvPr id="20" name="左中かっこ 19">
              <a:extLst>
                <a:ext uri="{FF2B5EF4-FFF2-40B4-BE49-F238E27FC236}">
                  <a16:creationId xmlns:a16="http://schemas.microsoft.com/office/drawing/2014/main" id="{CBCF95DB-A064-2668-68A0-E08287551729}"/>
                </a:ext>
              </a:extLst>
            </p:cNvPr>
            <p:cNvSpPr/>
            <p:nvPr/>
          </p:nvSpPr>
          <p:spPr>
            <a:xfrm>
              <a:off x="4472085" y="1287901"/>
              <a:ext cx="229121" cy="1413460"/>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84F9F6E-5958-EF0E-A351-BAD7F894A1E8}"/>
                </a:ext>
              </a:extLst>
            </p:cNvPr>
            <p:cNvSpPr txBox="1"/>
            <p:nvPr/>
          </p:nvSpPr>
          <p:spPr>
            <a:xfrm>
              <a:off x="4131703" y="1826294"/>
              <a:ext cx="415498" cy="369332"/>
            </a:xfrm>
            <a:prstGeom prst="rect">
              <a:avLst/>
            </a:prstGeom>
            <a:noFill/>
          </p:spPr>
          <p:txBody>
            <a:bodyPr wrap="none" rtlCol="0">
              <a:spAutoFit/>
            </a:bodyPr>
            <a:lstStyle/>
            <a:p>
              <a:r>
                <a:rPr kumimoji="1" lang="ja-JP" altLang="en-US"/>
                <a:t>２</a:t>
              </a:r>
            </a:p>
          </p:txBody>
        </p:sp>
        <p:sp>
          <p:nvSpPr>
            <p:cNvPr id="22" name="左中かっこ 21">
              <a:extLst>
                <a:ext uri="{FF2B5EF4-FFF2-40B4-BE49-F238E27FC236}">
                  <a16:creationId xmlns:a16="http://schemas.microsoft.com/office/drawing/2014/main" id="{E118F66E-B0FF-95FC-4052-88EC2D1937C5}"/>
                </a:ext>
              </a:extLst>
            </p:cNvPr>
            <p:cNvSpPr/>
            <p:nvPr/>
          </p:nvSpPr>
          <p:spPr>
            <a:xfrm rot="6916728">
              <a:off x="5020105" y="938211"/>
              <a:ext cx="182364" cy="630478"/>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62361CF-354F-BD8D-F711-18C4B123F7C5}"/>
                </a:ext>
              </a:extLst>
            </p:cNvPr>
            <p:cNvSpPr txBox="1"/>
            <p:nvPr/>
          </p:nvSpPr>
          <p:spPr>
            <a:xfrm>
              <a:off x="5051654" y="836138"/>
              <a:ext cx="301686" cy="369332"/>
            </a:xfrm>
            <a:prstGeom prst="rect">
              <a:avLst/>
            </a:prstGeom>
            <a:noFill/>
          </p:spPr>
          <p:txBody>
            <a:bodyPr wrap="none" rtlCol="0">
              <a:spAutoFit/>
            </a:bodyPr>
            <a:lstStyle/>
            <a:p>
              <a:r>
                <a:rPr kumimoji="1" lang="en-US" altLang="ja-JP" dirty="0"/>
                <a:t>1</a:t>
              </a:r>
              <a:endParaRPr kumimoji="1" lang="ja-JP" altLang="en-US"/>
            </a:p>
          </p:txBody>
        </p:sp>
      </p:grpSp>
    </p:spTree>
    <p:extLst>
      <p:ext uri="{BB962C8B-B14F-4D97-AF65-F5344CB8AC3E}">
        <p14:creationId xmlns:p14="http://schemas.microsoft.com/office/powerpoint/2010/main" val="154171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1780B6-E15B-05B4-B1E0-E5FE3470D48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CDD0B99-E31A-4D6D-2186-533072546B29}"/>
              </a:ext>
            </a:extLst>
          </p:cNvPr>
          <p:cNvSpPr>
            <a:spLocks noGrp="1"/>
          </p:cNvSpPr>
          <p:nvPr>
            <p:ph idx="1"/>
          </p:nvPr>
        </p:nvSpPr>
        <p:spPr/>
        <p:txBody>
          <a:bodyPr/>
          <a:lstStyle/>
          <a:p>
            <a:r>
              <a:rPr lang="ja-JP" altLang="en-US"/>
              <a:t>作成例①</a:t>
            </a:r>
            <a:endParaRPr kumimoji="1" lang="ja-JP" altLang="en-US"/>
          </a:p>
        </p:txBody>
      </p:sp>
      <p:sp>
        <p:nvSpPr>
          <p:cNvPr id="4" name="テキスト プレースホルダー 3">
            <a:extLst>
              <a:ext uri="{FF2B5EF4-FFF2-40B4-BE49-F238E27FC236}">
                <a16:creationId xmlns:a16="http://schemas.microsoft.com/office/drawing/2014/main" id="{4B28627A-2610-38E7-10CB-F178BF38D3CD}"/>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732CD5-FEF0-FE02-0A4E-2234FF34C117}"/>
              </a:ext>
            </a:extLst>
          </p:cNvPr>
          <p:cNvSpPr>
            <a:spLocks noGrp="1"/>
          </p:cNvSpPr>
          <p:nvPr>
            <p:ph type="sldNum" sz="quarter" idx="12"/>
          </p:nvPr>
        </p:nvSpPr>
        <p:spPr/>
        <p:txBody>
          <a:bodyPr/>
          <a:lstStyle/>
          <a:p>
            <a:fld id="{9E0D9298-421E-4926-815D-31B4285E3528}" type="slidenum">
              <a:rPr lang="ja-JP" altLang="en-US" smtClean="0"/>
              <a:pPr/>
              <a:t>26</a:t>
            </a:fld>
            <a:endParaRPr lang="ja-JP" altLang="en-US" dirty="0"/>
          </a:p>
        </p:txBody>
      </p:sp>
      <p:pic>
        <p:nvPicPr>
          <p:cNvPr id="6" name="図 5" descr="図形 が含まれている画像&#10;&#10;自動的に生成された説明">
            <a:extLst>
              <a:ext uri="{FF2B5EF4-FFF2-40B4-BE49-F238E27FC236}">
                <a16:creationId xmlns:a16="http://schemas.microsoft.com/office/drawing/2014/main" id="{82C377A1-5378-2EA5-0458-80CB96D5A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74" y="1897387"/>
            <a:ext cx="3071394" cy="3063225"/>
          </a:xfrm>
          <a:prstGeom prst="rect">
            <a:avLst/>
          </a:prstGeom>
        </p:spPr>
      </p:pic>
      <p:sp>
        <p:nvSpPr>
          <p:cNvPr id="7" name="テキスト ボックス 6">
            <a:extLst>
              <a:ext uri="{FF2B5EF4-FFF2-40B4-BE49-F238E27FC236}">
                <a16:creationId xmlns:a16="http://schemas.microsoft.com/office/drawing/2014/main" id="{915F383E-ED61-41CA-01E4-0C298DE3B7DB}"/>
              </a:ext>
            </a:extLst>
          </p:cNvPr>
          <p:cNvSpPr txBox="1"/>
          <p:nvPr/>
        </p:nvSpPr>
        <p:spPr>
          <a:xfrm>
            <a:off x="4273742" y="2136338"/>
            <a:ext cx="4260697" cy="2585323"/>
          </a:xfrm>
          <a:prstGeom prst="rect">
            <a:avLst/>
          </a:prstGeom>
          <a:noFill/>
          <a:ln>
            <a:solidFill>
              <a:schemeClr val="tx1"/>
            </a:solidFill>
          </a:ln>
        </p:spPr>
        <p:txBody>
          <a:bodyPr wrap="square" rtlCol="0">
            <a:spAutoFit/>
          </a:bodyPr>
          <a:lstStyle/>
          <a:p>
            <a:r>
              <a:rPr lang="en-US" altLang="ja-JP" b="0" dirty="0">
                <a:solidFill>
                  <a:srgbClr val="008000"/>
                </a:solidFill>
                <a:effectLst/>
                <a:latin typeface="MonacakomiRegular"/>
              </a:rPr>
              <a:t># </a:t>
            </a:r>
            <a:r>
              <a:rPr lang="ja-JP" altLang="en-US" b="0">
                <a:solidFill>
                  <a:srgbClr val="008000"/>
                </a:solidFill>
                <a:effectLst/>
                <a:latin typeface="MonacakomiRegular"/>
              </a:rPr>
              <a:t>五角形</a:t>
            </a:r>
            <a:endParaRPr lang="ja-JP" altLang="en-US" b="0">
              <a:solidFill>
                <a:srgbClr val="000000"/>
              </a:solidFill>
              <a:effectLst/>
              <a:latin typeface="MonacakomiRegular"/>
            </a:endParaRPr>
          </a:p>
          <a:p>
            <a:r>
              <a:rPr lang="en" altLang="ja-JP" b="0" dirty="0" err="1">
                <a:solidFill>
                  <a:srgbClr val="000000"/>
                </a:solidFill>
                <a:effectLst/>
                <a:latin typeface="MonacakomiRegular"/>
              </a:rPr>
              <a:t>t.goto</a:t>
            </a:r>
            <a:r>
              <a:rPr lang="en" altLang="ja-JP" b="0" dirty="0">
                <a:solidFill>
                  <a:srgbClr val="000000"/>
                </a:solidFill>
                <a:effectLst/>
                <a:latin typeface="MonacakomiRegular"/>
              </a:rPr>
              <a:t>(</a:t>
            </a:r>
            <a:r>
              <a:rPr lang="en" altLang="ja-JP" b="0" dirty="0">
                <a:solidFill>
                  <a:srgbClr val="098658"/>
                </a:solidFill>
                <a:effectLst/>
                <a:latin typeface="MonacakomiRegular"/>
              </a:rPr>
              <a:t>-60</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t.color</a:t>
            </a:r>
            <a:r>
              <a:rPr lang="en" altLang="ja-JP" b="0" dirty="0">
                <a:solidFill>
                  <a:srgbClr val="000000"/>
                </a:solidFill>
                <a:effectLst/>
                <a:latin typeface="MonacakomiRegular"/>
              </a:rPr>
              <a:t>(</a:t>
            </a:r>
            <a:r>
              <a:rPr lang="en" altLang="ja-JP" b="0" dirty="0">
                <a:solidFill>
                  <a:srgbClr val="A31515"/>
                </a:solidFill>
                <a:effectLst/>
                <a:latin typeface="MonacakomiRegular"/>
              </a:rPr>
              <a:t>"green"</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t.width</a:t>
            </a:r>
            <a:r>
              <a:rPr lang="en" altLang="ja-JP" b="0" dirty="0">
                <a:solidFill>
                  <a:srgbClr val="000000"/>
                </a:solidFill>
                <a:effectLst/>
                <a:latin typeface="MonacakomiRegular"/>
              </a:rPr>
              <a:t>(</a:t>
            </a:r>
            <a:r>
              <a:rPr lang="en" altLang="ja-JP" b="0" dirty="0">
                <a:solidFill>
                  <a:srgbClr val="098658"/>
                </a:solidFill>
                <a:effectLst/>
                <a:latin typeface="MonacakomiRegular"/>
              </a:rPr>
              <a:t>5</a:t>
            </a:r>
            <a:r>
              <a:rPr lang="en" altLang="ja-JP" b="0" dirty="0">
                <a:solidFill>
                  <a:srgbClr val="000000"/>
                </a:solidFill>
                <a:effectLst/>
                <a:latin typeface="MonacakomiRegular"/>
              </a:rPr>
              <a:t>)</a:t>
            </a:r>
            <a:endParaRPr lang="ja-JP" altLang="en-US" b="0">
              <a:solidFill>
                <a:srgbClr val="000000"/>
              </a:solidFill>
              <a:effectLst/>
              <a:latin typeface="MonacakomiRegular"/>
            </a:endParaRPr>
          </a:p>
          <a:p>
            <a:r>
              <a:rPr lang="en" altLang="ja-JP" b="0" dirty="0" err="1">
                <a:solidFill>
                  <a:srgbClr val="000000"/>
                </a:solidFill>
                <a:effectLst/>
                <a:latin typeface="MonacakomiRegular"/>
              </a:rPr>
              <a:t>t.pendown</a:t>
            </a:r>
            <a:r>
              <a:rPr lang="en" altLang="ja-JP" b="0" dirty="0">
                <a:solidFill>
                  <a:srgbClr val="000000"/>
                </a:solidFill>
                <a:effectLst/>
                <a:latin typeface="MonacakomiRegular"/>
              </a:rPr>
              <a:t>()</a:t>
            </a:r>
          </a:p>
          <a:p>
            <a:endParaRPr lang="en" altLang="ja-JP" b="0" dirty="0">
              <a:solidFill>
                <a:srgbClr val="000000"/>
              </a:solidFill>
              <a:effectLst/>
              <a:latin typeface="MonacakomiRegular"/>
            </a:endParaRPr>
          </a:p>
          <a:p>
            <a:r>
              <a:rPr lang="en" altLang="ja-JP" b="0" dirty="0">
                <a:solidFill>
                  <a:srgbClr val="0000FF"/>
                </a:solidFill>
                <a:effectLst/>
                <a:latin typeface="MonacakomiRegular"/>
              </a:rPr>
              <a:t>for</a:t>
            </a:r>
            <a:r>
              <a:rPr lang="en" altLang="ja-JP" b="0" dirty="0">
                <a:solidFill>
                  <a:srgbClr val="000000"/>
                </a:solidFill>
                <a:effectLst/>
                <a:latin typeface="MonacakomiRegular"/>
              </a:rPr>
              <a:t> </a:t>
            </a:r>
            <a:r>
              <a:rPr lang="en" altLang="ja-JP" b="0" dirty="0" err="1">
                <a:solidFill>
                  <a:srgbClr val="000000"/>
                </a:solidFill>
                <a:effectLst/>
                <a:latin typeface="MonacakomiRegular"/>
              </a:rPr>
              <a:t>i</a:t>
            </a:r>
            <a:r>
              <a:rPr lang="en" altLang="ja-JP" b="0" dirty="0">
                <a:solidFill>
                  <a:srgbClr val="000000"/>
                </a:solidFill>
                <a:effectLst/>
                <a:latin typeface="MonacakomiRegular"/>
              </a:rPr>
              <a:t> </a:t>
            </a:r>
            <a:r>
              <a:rPr lang="en" altLang="ja-JP" b="0" dirty="0">
                <a:solidFill>
                  <a:srgbClr val="0000FF"/>
                </a:solidFill>
                <a:effectLst/>
                <a:latin typeface="MonacakomiRegular"/>
              </a:rPr>
              <a:t>in</a:t>
            </a:r>
            <a:r>
              <a:rPr lang="en" altLang="ja-JP" b="0" dirty="0">
                <a:solidFill>
                  <a:srgbClr val="000000"/>
                </a:solidFill>
                <a:effectLst/>
                <a:latin typeface="MonacakomiRegular"/>
              </a:rPr>
              <a:t> </a:t>
            </a:r>
            <a:r>
              <a:rPr lang="en" altLang="ja-JP" b="0" dirty="0">
                <a:solidFill>
                  <a:srgbClr val="0000FF"/>
                </a:solidFill>
                <a:effectLst/>
                <a:latin typeface="MonacakomiRegular"/>
              </a:rPr>
              <a:t>range</a:t>
            </a:r>
            <a:r>
              <a:rPr lang="en" altLang="ja-JP" b="0" dirty="0">
                <a:solidFill>
                  <a:srgbClr val="000000"/>
                </a:solidFill>
                <a:effectLst/>
                <a:latin typeface="MonacakomiRegular"/>
              </a:rPr>
              <a:t>(</a:t>
            </a:r>
            <a:r>
              <a:rPr lang="en" altLang="ja-JP" b="0" dirty="0">
                <a:solidFill>
                  <a:srgbClr val="098658"/>
                </a:solidFill>
                <a:effectLst/>
                <a:latin typeface="MonacakomiRegular"/>
              </a:rPr>
              <a:t>1</a:t>
            </a:r>
            <a:r>
              <a:rPr lang="en" altLang="ja-JP" b="0" dirty="0">
                <a:solidFill>
                  <a:srgbClr val="000000"/>
                </a:solidFill>
                <a:effectLst/>
                <a:latin typeface="MonacakomiRegular"/>
              </a:rPr>
              <a:t>,</a:t>
            </a:r>
            <a:r>
              <a:rPr lang="en" altLang="ja-JP" b="0" dirty="0">
                <a:solidFill>
                  <a:srgbClr val="098658"/>
                </a:solidFill>
                <a:effectLst/>
                <a:latin typeface="MonacakomiRegular"/>
              </a:rPr>
              <a:t>6</a:t>
            </a:r>
            <a:r>
              <a:rPr lang="en" altLang="ja-JP" b="0" dirty="0">
                <a:solidFill>
                  <a:srgbClr val="000000"/>
                </a:solidFill>
                <a:effectLst/>
                <a:latin typeface="MonacakomiRegular"/>
              </a:rPr>
              <a:t>):</a:t>
            </a:r>
          </a:p>
          <a:p>
            <a:r>
              <a:rPr lang="en-US" altLang="ja-JP" dirty="0">
                <a:solidFill>
                  <a:srgbClr val="000000"/>
                </a:solidFill>
                <a:latin typeface="MonacakomiRegular"/>
              </a:rPr>
              <a:t>   </a:t>
            </a:r>
            <a:r>
              <a:rPr lang="en" altLang="ja-JP" b="0" dirty="0" err="1">
                <a:solidFill>
                  <a:srgbClr val="000000"/>
                </a:solidFill>
                <a:effectLst/>
                <a:latin typeface="MonacakomiRegular"/>
              </a:rPr>
              <a:t>t.forward</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t.left</a:t>
            </a:r>
            <a:r>
              <a:rPr lang="en" altLang="ja-JP" b="0" dirty="0">
                <a:solidFill>
                  <a:srgbClr val="000000"/>
                </a:solidFill>
                <a:effectLst/>
                <a:latin typeface="MonacakomiRegular"/>
              </a:rPr>
              <a:t>(</a:t>
            </a:r>
            <a:r>
              <a:rPr lang="en" altLang="ja-JP" b="0" dirty="0">
                <a:solidFill>
                  <a:srgbClr val="098658"/>
                </a:solidFill>
                <a:effectLst/>
                <a:latin typeface="MonacakomiRegular"/>
              </a:rPr>
              <a:t>72</a:t>
            </a:r>
            <a:r>
              <a:rPr lang="en" altLang="ja-JP" b="0" dirty="0">
                <a:solidFill>
                  <a:srgbClr val="000000"/>
                </a:solidFill>
                <a:effectLst/>
                <a:latin typeface="MonacakomiRegular"/>
              </a:rPr>
              <a:t>)</a:t>
            </a:r>
          </a:p>
        </p:txBody>
      </p:sp>
    </p:spTree>
    <p:extLst>
      <p:ext uri="{BB962C8B-B14F-4D97-AF65-F5344CB8AC3E}">
        <p14:creationId xmlns:p14="http://schemas.microsoft.com/office/powerpoint/2010/main" val="1572299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FFF692-E081-8DFF-4383-7FE8B65F14E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FD3019C-7CA0-8FA0-4CA0-FDCD201C40CF}"/>
              </a:ext>
            </a:extLst>
          </p:cNvPr>
          <p:cNvSpPr>
            <a:spLocks noGrp="1"/>
          </p:cNvSpPr>
          <p:nvPr>
            <p:ph idx="1"/>
          </p:nvPr>
        </p:nvSpPr>
        <p:spPr/>
        <p:txBody>
          <a:bodyPr/>
          <a:lstStyle/>
          <a:p>
            <a:r>
              <a:rPr kumimoji="1" lang="ja-JP" altLang="en-US"/>
              <a:t>作成例</a:t>
            </a:r>
            <a:r>
              <a:rPr kumimoji="1" lang="en-US" altLang="ja-JP" dirty="0"/>
              <a:t>②</a:t>
            </a:r>
            <a:endParaRPr kumimoji="1" lang="ja-JP" altLang="en-US"/>
          </a:p>
        </p:txBody>
      </p:sp>
      <p:sp>
        <p:nvSpPr>
          <p:cNvPr id="4" name="テキスト プレースホルダー 3">
            <a:extLst>
              <a:ext uri="{FF2B5EF4-FFF2-40B4-BE49-F238E27FC236}">
                <a16:creationId xmlns:a16="http://schemas.microsoft.com/office/drawing/2014/main" id="{D91C1149-7953-4880-3DDB-794A389C4481}"/>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FBD20CC-9FF1-DD29-5D21-82C4E5CA4418}"/>
              </a:ext>
            </a:extLst>
          </p:cNvPr>
          <p:cNvSpPr>
            <a:spLocks noGrp="1"/>
          </p:cNvSpPr>
          <p:nvPr>
            <p:ph type="sldNum" sz="quarter" idx="12"/>
          </p:nvPr>
        </p:nvSpPr>
        <p:spPr/>
        <p:txBody>
          <a:bodyPr/>
          <a:lstStyle/>
          <a:p>
            <a:fld id="{9E0D9298-421E-4926-815D-31B4285E3528}" type="slidenum">
              <a:rPr lang="ja-JP" altLang="en-US" smtClean="0"/>
              <a:pPr/>
              <a:t>27</a:t>
            </a:fld>
            <a:endParaRPr lang="ja-JP" altLang="en-US" dirty="0"/>
          </a:p>
        </p:txBody>
      </p:sp>
      <p:pic>
        <p:nvPicPr>
          <p:cNvPr id="6" name="図 5" descr="図形, アイコン&#10;&#10;自動的に生成された説明">
            <a:extLst>
              <a:ext uri="{FF2B5EF4-FFF2-40B4-BE49-F238E27FC236}">
                <a16:creationId xmlns:a16="http://schemas.microsoft.com/office/drawing/2014/main" id="{419E7D3E-41A9-6FF6-0D7F-98C0027A0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28" y="1897387"/>
            <a:ext cx="3046888" cy="3063225"/>
          </a:xfrm>
          <a:prstGeom prst="rect">
            <a:avLst/>
          </a:prstGeom>
        </p:spPr>
      </p:pic>
      <p:sp>
        <p:nvSpPr>
          <p:cNvPr id="7" name="テキスト ボックス 6">
            <a:extLst>
              <a:ext uri="{FF2B5EF4-FFF2-40B4-BE49-F238E27FC236}">
                <a16:creationId xmlns:a16="http://schemas.microsoft.com/office/drawing/2014/main" id="{21C7BDBE-5D94-99DF-DAAC-AE3EDF179592}"/>
              </a:ext>
            </a:extLst>
          </p:cNvPr>
          <p:cNvSpPr txBox="1"/>
          <p:nvPr/>
        </p:nvSpPr>
        <p:spPr>
          <a:xfrm>
            <a:off x="4572001" y="1628800"/>
            <a:ext cx="3802972" cy="3970318"/>
          </a:xfrm>
          <a:prstGeom prst="rect">
            <a:avLst/>
          </a:prstGeom>
          <a:noFill/>
          <a:ln>
            <a:solidFill>
              <a:schemeClr val="tx1"/>
            </a:solidFill>
          </a:ln>
        </p:spPr>
        <p:txBody>
          <a:bodyPr wrap="square" rtlCol="0">
            <a:spAutoFit/>
          </a:bodyPr>
          <a:lstStyle/>
          <a:p>
            <a:r>
              <a:rPr lang="en-US" altLang="ja-JP" b="0" dirty="0">
                <a:solidFill>
                  <a:srgbClr val="008000"/>
                </a:solidFill>
                <a:effectLst/>
                <a:latin typeface="MonacakomiRegular"/>
              </a:rPr>
              <a:t># </a:t>
            </a:r>
            <a:r>
              <a:rPr lang="ja-JP" altLang="en-US" b="0">
                <a:solidFill>
                  <a:srgbClr val="008000"/>
                </a:solidFill>
                <a:effectLst/>
                <a:latin typeface="MonacakomiRegular"/>
              </a:rPr>
              <a:t>風車</a:t>
            </a:r>
            <a:endParaRPr lang="ja-JP" altLang="en-US" b="0">
              <a:solidFill>
                <a:srgbClr val="000000"/>
              </a:solidFill>
              <a:effectLst/>
              <a:latin typeface="MonacakomiRegular"/>
            </a:endParaRPr>
          </a:p>
          <a:p>
            <a:r>
              <a:rPr lang="en" altLang="ja-JP" b="0" dirty="0" err="1">
                <a:solidFill>
                  <a:srgbClr val="000000"/>
                </a:solidFill>
                <a:effectLst/>
                <a:latin typeface="MonacakomiRegular"/>
              </a:rPr>
              <a:t>t.goto</a:t>
            </a:r>
            <a:r>
              <a:rPr lang="en" altLang="ja-JP" b="0" dirty="0">
                <a:solidFill>
                  <a:srgbClr val="000000"/>
                </a:solidFill>
                <a:effectLst/>
                <a:latin typeface="MonacakomiRegular"/>
              </a:rPr>
              <a:t>(</a:t>
            </a:r>
            <a:r>
              <a:rPr lang="en" altLang="ja-JP" b="0" dirty="0">
                <a:solidFill>
                  <a:srgbClr val="098658"/>
                </a:solidFill>
                <a:effectLst/>
                <a:latin typeface="MonacakomiRegular"/>
              </a:rPr>
              <a:t>0</a:t>
            </a:r>
            <a:r>
              <a:rPr lang="en" altLang="ja-JP" b="0" dirty="0">
                <a:solidFill>
                  <a:srgbClr val="000000"/>
                </a:solidFill>
                <a:effectLst/>
                <a:latin typeface="MonacakomiRegular"/>
              </a:rPr>
              <a:t>,</a:t>
            </a:r>
            <a:r>
              <a:rPr lang="en" altLang="ja-JP" b="0" dirty="0">
                <a:solidFill>
                  <a:srgbClr val="098658"/>
                </a:solidFill>
                <a:effectLst/>
                <a:latin typeface="MonacakomiRegular"/>
              </a:rPr>
              <a:t>0</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t.left</a:t>
            </a:r>
            <a:r>
              <a:rPr lang="en" altLang="ja-JP" b="0" dirty="0">
                <a:solidFill>
                  <a:srgbClr val="000000"/>
                </a:solidFill>
                <a:effectLst/>
                <a:latin typeface="MonacakomiRegular"/>
              </a:rPr>
              <a:t>(</a:t>
            </a:r>
            <a:r>
              <a:rPr lang="en" altLang="ja-JP" b="0" dirty="0">
                <a:solidFill>
                  <a:srgbClr val="098658"/>
                </a:solidFill>
                <a:effectLst/>
                <a:latin typeface="MonacakomiRegular"/>
              </a:rPr>
              <a:t>90</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t.color</a:t>
            </a:r>
            <a:r>
              <a:rPr lang="en" altLang="ja-JP" b="0" dirty="0">
                <a:solidFill>
                  <a:srgbClr val="000000"/>
                </a:solidFill>
                <a:effectLst/>
                <a:latin typeface="MonacakomiRegular"/>
              </a:rPr>
              <a:t>(</a:t>
            </a:r>
            <a:r>
              <a:rPr lang="en" altLang="ja-JP" b="0" dirty="0">
                <a:solidFill>
                  <a:srgbClr val="A31515"/>
                </a:solidFill>
                <a:effectLst/>
                <a:latin typeface="MonacakomiRegular"/>
              </a:rPr>
              <a:t>"blue"</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t.width</a:t>
            </a:r>
            <a:r>
              <a:rPr lang="en" altLang="ja-JP" b="0" dirty="0">
                <a:solidFill>
                  <a:srgbClr val="000000"/>
                </a:solidFill>
                <a:effectLst/>
                <a:latin typeface="MonacakomiRegular"/>
              </a:rPr>
              <a:t>(</a:t>
            </a:r>
            <a:r>
              <a:rPr lang="en" altLang="ja-JP" b="0" dirty="0">
                <a:solidFill>
                  <a:srgbClr val="098658"/>
                </a:solidFill>
                <a:effectLst/>
                <a:latin typeface="MonacakomiRegular"/>
              </a:rPr>
              <a:t>5</a:t>
            </a:r>
            <a:r>
              <a:rPr lang="en" altLang="ja-JP" b="0" dirty="0">
                <a:solidFill>
                  <a:srgbClr val="000000"/>
                </a:solidFill>
                <a:effectLst/>
                <a:latin typeface="MonacakomiRegular"/>
              </a:rPr>
              <a:t>)</a:t>
            </a:r>
          </a:p>
          <a:p>
            <a:r>
              <a:rPr lang="en" altLang="ja-JP" b="0" dirty="0" err="1">
                <a:solidFill>
                  <a:srgbClr val="000000"/>
                </a:solidFill>
                <a:effectLst/>
                <a:latin typeface="MonacakomiRegular"/>
              </a:rPr>
              <a:t>t.pendown</a:t>
            </a:r>
            <a:r>
              <a:rPr lang="en" altLang="ja-JP" b="0" dirty="0">
                <a:solidFill>
                  <a:srgbClr val="000000"/>
                </a:solidFill>
                <a:effectLst/>
                <a:latin typeface="MonacakomiRegular"/>
              </a:rPr>
              <a:t>()</a:t>
            </a:r>
          </a:p>
          <a:p>
            <a:br>
              <a:rPr lang="en" altLang="ja-JP" b="0" dirty="0">
                <a:solidFill>
                  <a:srgbClr val="000000"/>
                </a:solidFill>
                <a:effectLst/>
                <a:latin typeface="MonacakomiRegular"/>
              </a:rPr>
            </a:br>
            <a:r>
              <a:rPr lang="en" altLang="ja-JP" b="0" dirty="0">
                <a:solidFill>
                  <a:srgbClr val="0000FF"/>
                </a:solidFill>
                <a:effectLst/>
                <a:latin typeface="MonacakomiRegular"/>
              </a:rPr>
              <a:t>for</a:t>
            </a:r>
            <a:r>
              <a:rPr lang="en" altLang="ja-JP" b="0" dirty="0">
                <a:solidFill>
                  <a:srgbClr val="000000"/>
                </a:solidFill>
                <a:effectLst/>
                <a:latin typeface="MonacakomiRegular"/>
              </a:rPr>
              <a:t> </a:t>
            </a:r>
            <a:r>
              <a:rPr lang="en" altLang="ja-JP" b="0" dirty="0" err="1">
                <a:solidFill>
                  <a:srgbClr val="000000"/>
                </a:solidFill>
                <a:effectLst/>
                <a:latin typeface="MonacakomiRegular"/>
              </a:rPr>
              <a:t>i</a:t>
            </a:r>
            <a:r>
              <a:rPr lang="en" altLang="ja-JP" b="0" dirty="0">
                <a:solidFill>
                  <a:srgbClr val="000000"/>
                </a:solidFill>
                <a:effectLst/>
                <a:latin typeface="MonacakomiRegular"/>
              </a:rPr>
              <a:t> </a:t>
            </a:r>
            <a:r>
              <a:rPr lang="en" altLang="ja-JP" b="0" dirty="0">
                <a:solidFill>
                  <a:srgbClr val="0000FF"/>
                </a:solidFill>
                <a:effectLst/>
                <a:latin typeface="MonacakomiRegular"/>
              </a:rPr>
              <a:t>in</a:t>
            </a:r>
            <a:r>
              <a:rPr lang="en" altLang="ja-JP" b="0" dirty="0">
                <a:solidFill>
                  <a:srgbClr val="000000"/>
                </a:solidFill>
                <a:effectLst/>
                <a:latin typeface="MonacakomiRegular"/>
              </a:rPr>
              <a:t> </a:t>
            </a:r>
            <a:r>
              <a:rPr lang="en" altLang="ja-JP" b="0" dirty="0">
                <a:solidFill>
                  <a:srgbClr val="0000FF"/>
                </a:solidFill>
                <a:effectLst/>
                <a:latin typeface="MonacakomiRegular"/>
              </a:rPr>
              <a:t>range</a:t>
            </a:r>
            <a:r>
              <a:rPr lang="en" altLang="ja-JP" b="0" dirty="0">
                <a:solidFill>
                  <a:srgbClr val="000000"/>
                </a:solidFill>
                <a:effectLst/>
                <a:latin typeface="MonacakomiRegular"/>
              </a:rPr>
              <a:t>(</a:t>
            </a:r>
            <a:r>
              <a:rPr lang="en" altLang="ja-JP" b="0" dirty="0">
                <a:solidFill>
                  <a:srgbClr val="098658"/>
                </a:solidFill>
                <a:effectLst/>
                <a:latin typeface="MonacakomiRegular"/>
              </a:rPr>
              <a:t>1</a:t>
            </a:r>
            <a:r>
              <a:rPr lang="en" altLang="ja-JP" b="0" dirty="0">
                <a:solidFill>
                  <a:srgbClr val="000000"/>
                </a:solidFill>
                <a:effectLst/>
                <a:latin typeface="MonacakomiRegular"/>
              </a:rPr>
              <a:t>,</a:t>
            </a:r>
            <a:r>
              <a:rPr lang="en" altLang="ja-JP" b="0" dirty="0">
                <a:solidFill>
                  <a:srgbClr val="098658"/>
                </a:solidFill>
                <a:effectLst/>
                <a:latin typeface="MonacakomiRegular"/>
              </a:rPr>
              <a:t>13</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t.forward</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t.right</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t.forward</a:t>
            </a:r>
            <a:r>
              <a:rPr lang="en" altLang="ja-JP" b="0" dirty="0">
                <a:solidFill>
                  <a:srgbClr val="000000"/>
                </a:solidFill>
                <a:effectLst/>
                <a:latin typeface="MonacakomiRegular"/>
              </a:rPr>
              <a:t>(</a:t>
            </a:r>
            <a:r>
              <a:rPr lang="en" altLang="ja-JP" b="0" dirty="0">
                <a:solidFill>
                  <a:srgbClr val="098658"/>
                </a:solidFill>
                <a:effectLst/>
                <a:latin typeface="MonacakomiRegular"/>
              </a:rPr>
              <a:t>60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t.right</a:t>
            </a:r>
            <a:r>
              <a:rPr lang="en" altLang="ja-JP" b="0" dirty="0">
                <a:solidFill>
                  <a:srgbClr val="000000"/>
                </a:solidFill>
                <a:effectLst/>
                <a:latin typeface="MonacakomiRegular"/>
              </a:rPr>
              <a:t>(</a:t>
            </a:r>
            <a:r>
              <a:rPr lang="en" altLang="ja-JP" b="0" dirty="0">
                <a:solidFill>
                  <a:srgbClr val="098658"/>
                </a:solidFill>
                <a:effectLst/>
                <a:latin typeface="MonacakomiRegular"/>
              </a:rPr>
              <a:t>90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t.goto</a:t>
            </a:r>
            <a:r>
              <a:rPr lang="en" altLang="ja-JP" b="0" dirty="0">
                <a:solidFill>
                  <a:srgbClr val="000000"/>
                </a:solidFill>
                <a:effectLst/>
                <a:latin typeface="MonacakomiRegular"/>
              </a:rPr>
              <a:t>(</a:t>
            </a:r>
            <a:r>
              <a:rPr lang="en" altLang="ja-JP" b="0" dirty="0">
                <a:solidFill>
                  <a:srgbClr val="098658"/>
                </a:solidFill>
                <a:effectLst/>
                <a:latin typeface="MonacakomiRegular"/>
              </a:rPr>
              <a:t>0</a:t>
            </a:r>
            <a:r>
              <a:rPr lang="en" altLang="ja-JP" b="0" dirty="0">
                <a:solidFill>
                  <a:srgbClr val="000000"/>
                </a:solidFill>
                <a:effectLst/>
                <a:latin typeface="MonacakomiRegular"/>
              </a:rPr>
              <a:t>,</a:t>
            </a:r>
            <a:r>
              <a:rPr lang="en" altLang="ja-JP" b="0" dirty="0">
                <a:solidFill>
                  <a:srgbClr val="098658"/>
                </a:solidFill>
                <a:effectLst/>
                <a:latin typeface="MonacakomiRegular"/>
              </a:rPr>
              <a:t>0</a:t>
            </a:r>
            <a:r>
              <a:rPr lang="en" altLang="ja-JP" b="0" dirty="0">
                <a:solidFill>
                  <a:srgbClr val="000000"/>
                </a:solidFill>
                <a:effectLst/>
                <a:latin typeface="MonacakomiRegular"/>
              </a:rPr>
              <a:t>)</a:t>
            </a:r>
          </a:p>
          <a:p>
            <a:r>
              <a:rPr lang="en" altLang="ja-JP" b="0" dirty="0">
                <a:solidFill>
                  <a:srgbClr val="000000"/>
                </a:solidFill>
                <a:effectLst/>
                <a:latin typeface="MonacakomiRegular"/>
              </a:rPr>
              <a:t>   </a:t>
            </a:r>
            <a:r>
              <a:rPr lang="en" altLang="ja-JP" b="0" dirty="0" err="1">
                <a:solidFill>
                  <a:srgbClr val="000000"/>
                </a:solidFill>
                <a:effectLst/>
                <a:latin typeface="MonacakomiRegular"/>
              </a:rPr>
              <a:t>t.right</a:t>
            </a:r>
            <a:r>
              <a:rPr lang="en" altLang="ja-JP" b="0" dirty="0">
                <a:solidFill>
                  <a:srgbClr val="000000"/>
                </a:solidFill>
                <a:effectLst/>
                <a:latin typeface="MonacakomiRegular"/>
              </a:rPr>
              <a:t>(</a:t>
            </a:r>
            <a:r>
              <a:rPr lang="en" altLang="ja-JP" b="0" dirty="0">
                <a:solidFill>
                  <a:srgbClr val="098658"/>
                </a:solidFill>
                <a:effectLst/>
                <a:latin typeface="MonacakomiRegular"/>
              </a:rPr>
              <a:t>180</a:t>
            </a:r>
            <a:r>
              <a:rPr lang="en" altLang="ja-JP" b="0" dirty="0">
                <a:solidFill>
                  <a:srgbClr val="000000"/>
                </a:solidFill>
                <a:effectLst/>
                <a:latin typeface="MonacakomiRegular"/>
              </a:rPr>
              <a:t>)</a:t>
            </a:r>
          </a:p>
        </p:txBody>
      </p:sp>
    </p:spTree>
    <p:extLst>
      <p:ext uri="{BB962C8B-B14F-4D97-AF65-F5344CB8AC3E}">
        <p14:creationId xmlns:p14="http://schemas.microsoft.com/office/powerpoint/2010/main" val="108871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kumimoji="1" lang="ja-JP" altLang="en-US"/>
              <a:t>まとめ</a:t>
            </a:r>
            <a:endParaRPr kumimoji="1" lang="en-US" altLang="ja-JP" dirty="0"/>
          </a:p>
          <a:p>
            <a:pPr lvl="1"/>
            <a:r>
              <a:rPr kumimoji="1" lang="ja-JP" altLang="en-US" sz="2000">
                <a:latin typeface="UD デジタル 教科書体 N-R" panose="02020400000000000000" pitchFamily="17" charset="-128"/>
                <a:ea typeface="UD デジタル 教科書体 N-R" panose="02020400000000000000" pitchFamily="17" charset="-128"/>
              </a:rPr>
              <a:t>タートルグラフィックスの関数を使い分け、</a:t>
            </a:r>
            <a:r>
              <a:rPr lang="ja-JP" altLang="en-US" sz="2000"/>
              <a:t>適切な</a:t>
            </a:r>
            <a:r>
              <a:rPr kumimoji="1" lang="ja-JP" altLang="en-US" sz="2000">
                <a:latin typeface="UD デジタル 教科書体 N-R" panose="02020400000000000000" pitchFamily="17" charset="-128"/>
                <a:ea typeface="UD デジタル 教科書体 N-R" panose="02020400000000000000" pitchFamily="17" charset="-128"/>
              </a:rPr>
              <a:t>引数を指定</a:t>
            </a:r>
            <a:r>
              <a:rPr lang="ja-JP" altLang="en-US" sz="2000"/>
              <a:t>することで</a:t>
            </a:r>
            <a:r>
              <a:rPr kumimoji="1" lang="ja-JP" altLang="en-US" sz="2000">
                <a:latin typeface="UD デジタル 教科書体 N-R" panose="02020400000000000000" pitchFamily="17" charset="-128"/>
                <a:ea typeface="UD デジタル 教科書体 N-R" panose="02020400000000000000" pitchFamily="17" charset="-128"/>
              </a:rPr>
              <a:t>、自由に描画できる</a:t>
            </a:r>
          </a:p>
          <a:p>
            <a:pPr lvl="1"/>
            <a:r>
              <a:rPr kumimoji="1" lang="ja-JP" altLang="en-US" sz="2000">
                <a:latin typeface="UD デジタル 教科書体 N-R" panose="02020400000000000000" pitchFamily="17" charset="-128"/>
                <a:ea typeface="UD デジタル 教科書体 N-R" panose="02020400000000000000" pitchFamily="17" charset="-128"/>
              </a:rPr>
              <a:t>順次制御構造と、繰り返し制御構造、条件分岐構造を使って描画できる</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lvl="2"/>
            <a:r>
              <a:rPr lang="ja-JP" altLang="en-US" sz="1600"/>
              <a:t>繰り返しや条件分岐をうまく使うと、複雑な図形を少ない行数で描くことができる</a:t>
            </a:r>
            <a:endParaRPr kumimoji="1" lang="ja-JP" altLang="en-US" sz="1600">
              <a:latin typeface="UD デジタル 教科書体 N-R" panose="02020400000000000000" pitchFamily="17" charset="-128"/>
              <a:ea typeface="UD デジタル 教科書体 N-R" panose="02020400000000000000" pitchFamily="17" charset="-128"/>
            </a:endParaRPr>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3</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28</a:t>
            </a:fld>
            <a:endParaRPr lang="ja-JP" altLang="en-US" dirty="0"/>
          </a:p>
        </p:txBody>
      </p:sp>
    </p:spTree>
    <p:extLst>
      <p:ext uri="{BB962C8B-B14F-4D97-AF65-F5344CB8AC3E}">
        <p14:creationId xmlns:p14="http://schemas.microsoft.com/office/powerpoint/2010/main" val="405463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3EBE-22F0-C629-02AB-199018636DC8}"/>
              </a:ext>
            </a:extLst>
          </p:cNvPr>
          <p:cNvSpPr>
            <a:spLocks noGrp="1"/>
          </p:cNvSpPr>
          <p:nvPr>
            <p:ph type="title"/>
          </p:nvPr>
        </p:nvSpPr>
        <p:spPr/>
        <p:txBody>
          <a:bodyPr/>
          <a:lstStyle/>
          <a:p>
            <a:r>
              <a:rPr kumimoji="1" lang="ja-JP" altLang="en-US"/>
              <a:t>単元の流れ</a:t>
            </a:r>
          </a:p>
        </p:txBody>
      </p:sp>
      <p:sp>
        <p:nvSpPr>
          <p:cNvPr id="4" name="テキスト プレースホルダー 3">
            <a:extLst>
              <a:ext uri="{FF2B5EF4-FFF2-40B4-BE49-F238E27FC236}">
                <a16:creationId xmlns:a16="http://schemas.microsoft.com/office/drawing/2014/main" id="{42E6CBC3-7B02-ABDE-AC47-BBB1A6771AE5}"/>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7B27EB-274F-2934-B58B-5D26CD560B55}"/>
              </a:ext>
            </a:extLst>
          </p:cNvPr>
          <p:cNvSpPr>
            <a:spLocks noGrp="1"/>
          </p:cNvSpPr>
          <p:nvPr>
            <p:ph type="sldNum" sz="quarter" idx="12"/>
          </p:nvPr>
        </p:nvSpPr>
        <p:spPr/>
        <p:txBody>
          <a:bodyPr/>
          <a:lstStyle/>
          <a:p>
            <a:fld id="{9E0D9298-421E-4926-815D-31B4285E3528}" type="slidenum">
              <a:rPr lang="ja-JP" altLang="en-US" smtClean="0"/>
              <a:pPr/>
              <a:t>3</a:t>
            </a:fld>
            <a:endParaRPr lang="ja-JP" altLang="en-US" dirty="0"/>
          </a:p>
        </p:txBody>
      </p:sp>
      <p:graphicFrame>
        <p:nvGraphicFramePr>
          <p:cNvPr id="6" name="表 2">
            <a:extLst>
              <a:ext uri="{FF2B5EF4-FFF2-40B4-BE49-F238E27FC236}">
                <a16:creationId xmlns:a16="http://schemas.microsoft.com/office/drawing/2014/main" id="{9DE559C2-DB3C-5269-0DEE-F9018BFB67EC}"/>
              </a:ext>
            </a:extLst>
          </p:cNvPr>
          <p:cNvGraphicFramePr>
            <a:graphicFrameLocks noGrp="1"/>
          </p:cNvGraphicFramePr>
          <p:nvPr>
            <p:extLst>
              <p:ext uri="{D42A27DB-BD31-4B8C-83A1-F6EECF244321}">
                <p14:modId xmlns:p14="http://schemas.microsoft.com/office/powerpoint/2010/main" val="800966103"/>
              </p:ext>
            </p:extLst>
          </p:nvPr>
        </p:nvGraphicFramePr>
        <p:xfrm>
          <a:off x="244100" y="588803"/>
          <a:ext cx="8655800" cy="4948874"/>
        </p:xfrm>
        <a:graphic>
          <a:graphicData uri="http://schemas.openxmlformats.org/drawingml/2006/table">
            <a:tbl>
              <a:tblPr firstRow="1" bandRow="1">
                <a:tableStyleId>{7E9639D4-E3E2-4D34-9284-5A2195B3D0D7}</a:tableStyleId>
              </a:tblPr>
              <a:tblGrid>
                <a:gridCol w="839485">
                  <a:extLst>
                    <a:ext uri="{9D8B030D-6E8A-4147-A177-3AD203B41FA5}">
                      <a16:colId xmlns:a16="http://schemas.microsoft.com/office/drawing/2014/main" val="953771404"/>
                    </a:ext>
                  </a:extLst>
                </a:gridCol>
                <a:gridCol w="3505735">
                  <a:extLst>
                    <a:ext uri="{9D8B030D-6E8A-4147-A177-3AD203B41FA5}">
                      <a16:colId xmlns:a16="http://schemas.microsoft.com/office/drawing/2014/main" val="2232448268"/>
                    </a:ext>
                  </a:extLst>
                </a:gridCol>
                <a:gridCol w="4310580">
                  <a:extLst>
                    <a:ext uri="{9D8B030D-6E8A-4147-A177-3AD203B41FA5}">
                      <a16:colId xmlns:a16="http://schemas.microsoft.com/office/drawing/2014/main" val="1405033761"/>
                    </a:ext>
                  </a:extLst>
                </a:gridCol>
              </a:tblGrid>
              <a:tr h="531986">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コマ</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狙い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005672">
                <a:tc>
                  <a:txBody>
                    <a:bodyPr/>
                    <a:lstStyle/>
                    <a:p>
                      <a:pPr algn="ct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タートルグラフィックスの仕組みを理解する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ペンを操作する命令（関数）を、順に呼び出すことで、順に描画することができることを確認する。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ペンを操作する命令（関数）には、複数の種類があり、それぞれ名前が異なること、小かっこ（引数）を使って指示に詳細情報を与えられることを簡単に確認する。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ペンを操作する命令（関数）の引数の値を変えて、実際に描画させてみる。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714174">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様々な方法でペンを操作し、目的の位置まで描画する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順次実行の制御構造を用いて、目的の位置まで線を描く。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繰り返し制御構造を用いて、目的の位置まで線を描く。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繰り返し制御構造と条件分岐構造を組み合わせて、目的の位置まで線を描く。</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599109">
                <a:tc>
                  <a:txBody>
                    <a:bodyPr/>
                    <a:lstStyle/>
                    <a:p>
                      <a:pPr algn="ctr"/>
                      <a:r>
                        <a:rPr kumimoji="1" lang="en-US" altLang="ja-JP" sz="1200">
                          <a:latin typeface="UD デジタル 教科書体 N-R" panose="02020400000000000000" pitchFamily="17" charset="-128"/>
                          <a:ea typeface="UD デジタル 教科書体 N-R" panose="02020400000000000000" pitchFamily="17" charset="-128"/>
                        </a:rPr>
                        <a:t>3</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様々な方法でペンを操作し、任意の図形を描画する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タートルグラフィックスで描画させる図形を計画する。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ペンを操作する関数・引数を組み合わせて、計画した図形を描画する。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繰り返し制御構造を用いて、複雑な幾何学的図形を描画する。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237496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84B0198-80EF-4846-9E1A-965E4B7FBBD6}"/>
              </a:ext>
            </a:extLst>
          </p:cNvPr>
          <p:cNvSpPr>
            <a:spLocks noGrp="1"/>
          </p:cNvSpPr>
          <p:nvPr>
            <p:ph type="title"/>
          </p:nvPr>
        </p:nvSpPr>
        <p:spPr/>
        <p:txBody>
          <a:bodyPr/>
          <a:lstStyle/>
          <a:p>
            <a:r>
              <a:rPr lang="en-US" altLang="ja-JP" dirty="0"/>
              <a:t>1</a:t>
            </a:r>
            <a:r>
              <a:rPr lang="ja-JP" altLang="en-US"/>
              <a:t>コマ目・タートルグラフィックスの仕組みを理解する</a:t>
            </a:r>
          </a:p>
        </p:txBody>
      </p:sp>
      <p:sp>
        <p:nvSpPr>
          <p:cNvPr id="5" name="スライド番号プレースホルダー 4">
            <a:extLst>
              <a:ext uri="{FF2B5EF4-FFF2-40B4-BE49-F238E27FC236}">
                <a16:creationId xmlns:a16="http://schemas.microsoft.com/office/drawing/2014/main" id="{F3354876-A8C5-0D47-977D-84852B853B62}"/>
              </a:ext>
            </a:extLst>
          </p:cNvPr>
          <p:cNvSpPr>
            <a:spLocks noGrp="1"/>
          </p:cNvSpPr>
          <p:nvPr>
            <p:ph type="sldNum" sz="quarter" idx="16"/>
          </p:nvPr>
        </p:nvSpPr>
        <p:spPr/>
        <p:txBody>
          <a:bodyPr/>
          <a:lstStyle/>
          <a:p>
            <a:fld id="{9E0D9298-421E-4926-815D-31B4285E3528}" type="slidenum">
              <a:rPr lang="ja-JP" altLang="en-US" smtClean="0"/>
              <a:pPr/>
              <a:t>4</a:t>
            </a:fld>
            <a:endParaRPr lang="ja-JP" altLang="en-US" dirty="0"/>
          </a:p>
        </p:txBody>
      </p:sp>
      <p:sp>
        <p:nvSpPr>
          <p:cNvPr id="7" name="コンテンツ プレースホルダー 6">
            <a:extLst>
              <a:ext uri="{FF2B5EF4-FFF2-40B4-BE49-F238E27FC236}">
                <a16:creationId xmlns:a16="http://schemas.microsoft.com/office/drawing/2014/main" id="{12C845DE-8040-E648-B100-01E22CAB43B5}"/>
              </a:ext>
            </a:extLst>
          </p:cNvPr>
          <p:cNvSpPr>
            <a:spLocks noGrp="1"/>
          </p:cNvSpPr>
          <p:nvPr>
            <p:ph sz="quarter" idx="17"/>
          </p:nvPr>
        </p:nvSpPr>
        <p:spPr/>
        <p:txBody>
          <a:bodyPr/>
          <a:lstStyle/>
          <a:p>
            <a:endParaRPr lang="ja-JP" altLang="en-US"/>
          </a:p>
        </p:txBody>
      </p:sp>
    </p:spTree>
    <p:extLst>
      <p:ext uri="{BB962C8B-B14F-4D97-AF65-F5344CB8AC3E}">
        <p14:creationId xmlns:p14="http://schemas.microsoft.com/office/powerpoint/2010/main" val="170028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タートルグラフィックスを動かしてみよう</a:t>
            </a:r>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5</a:t>
            </a:fld>
            <a:endParaRPr kumimoji="1" lang="ja-JP" altLang="en-US" dirty="0"/>
          </a:p>
        </p:txBody>
      </p:sp>
      <p:sp>
        <p:nvSpPr>
          <p:cNvPr id="4" name="矢印: 右 11">
            <a:extLst>
              <a:ext uri="{FF2B5EF4-FFF2-40B4-BE49-F238E27FC236}">
                <a16:creationId xmlns:a16="http://schemas.microsoft.com/office/drawing/2014/main" id="{40E20EFF-7600-8B80-5D21-2196671A84AA}"/>
              </a:ext>
            </a:extLst>
          </p:cNvPr>
          <p:cNvSpPr/>
          <p:nvPr/>
        </p:nvSpPr>
        <p:spPr>
          <a:xfrm>
            <a:off x="2919310" y="2550856"/>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11">
            <a:extLst>
              <a:ext uri="{FF2B5EF4-FFF2-40B4-BE49-F238E27FC236}">
                <a16:creationId xmlns:a16="http://schemas.microsoft.com/office/drawing/2014/main" id="{1A2C2923-97C6-AE3A-1898-B9E2FA04AE20}"/>
              </a:ext>
            </a:extLst>
          </p:cNvPr>
          <p:cNvSpPr/>
          <p:nvPr/>
        </p:nvSpPr>
        <p:spPr>
          <a:xfrm>
            <a:off x="5928954" y="2536474"/>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11C873C-E586-966D-15B0-7D6B4BFCE90C}"/>
              </a:ext>
            </a:extLst>
          </p:cNvPr>
          <p:cNvSpPr/>
          <p:nvPr/>
        </p:nvSpPr>
        <p:spPr>
          <a:xfrm>
            <a:off x="683568"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サポートページから</a:t>
            </a:r>
            <a:br>
              <a:rPr kumimoji="1" lang="en-US" altLang="ja-JP" sz="1100" dirty="0">
                <a:latin typeface="UD デジタル 教科書体 N-R" panose="02020400000000000000" pitchFamily="17" charset="-128"/>
                <a:ea typeface="UD デジタル 教科書体 N-R" panose="02020400000000000000" pitchFamily="17" charset="-128"/>
              </a:rPr>
            </a:br>
            <a:r>
              <a:rPr kumimoji="1" lang="ja-JP" altLang="en-US" sz="1100">
                <a:latin typeface="UD デジタル 教科書体 N-R" panose="02020400000000000000" pitchFamily="17" charset="-128"/>
                <a:ea typeface="UD デジタル 教科書体 N-R" panose="02020400000000000000" pitchFamily="17" charset="-128"/>
              </a:rPr>
              <a:t>「タートルグラフィックス」をクリック</a:t>
            </a:r>
          </a:p>
        </p:txBody>
      </p:sp>
      <p:sp>
        <p:nvSpPr>
          <p:cNvPr id="18" name="正方形/長方形 17">
            <a:extLst>
              <a:ext uri="{FF2B5EF4-FFF2-40B4-BE49-F238E27FC236}">
                <a16:creationId xmlns:a16="http://schemas.microsoft.com/office/drawing/2014/main" id="{990B0E3C-148A-354E-207B-F7706C224023}"/>
              </a:ext>
            </a:extLst>
          </p:cNvPr>
          <p:cNvSpPr/>
          <p:nvPr/>
        </p:nvSpPr>
        <p:spPr>
          <a:xfrm>
            <a:off x="3636362"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UD デジタル 教科書体 N-R" panose="02020400000000000000" pitchFamily="17" charset="-128"/>
                <a:ea typeface="UD デジタル 教科書体 N-R" panose="02020400000000000000" pitchFamily="17" charset="-128"/>
              </a:rPr>
              <a:t>Monaca</a:t>
            </a:r>
            <a:r>
              <a:rPr kumimoji="1" lang="ja-JP" altLang="en-US" sz="1100">
                <a:latin typeface="UD デジタル 教科書体 N-R" panose="02020400000000000000" pitchFamily="17" charset="-128"/>
                <a:ea typeface="UD デジタル 教科書体 N-R" panose="02020400000000000000" pitchFamily="17" charset="-128"/>
              </a:rPr>
              <a:t>プロジェクトとして</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インポートして、</a:t>
            </a:r>
            <a:r>
              <a:rPr kumimoji="1" lang="en-US" altLang="ja-JP" sz="1100" dirty="0">
                <a:latin typeface="UD デジタル 教科書体 N-R" panose="02020400000000000000" pitchFamily="17" charset="-128"/>
                <a:ea typeface="UD デジタル 教科書体 N-R" panose="02020400000000000000" pitchFamily="17" charset="-128"/>
              </a:rPr>
              <a:t>IDE</a:t>
            </a:r>
            <a:r>
              <a:rPr kumimoji="1" lang="ja-JP" altLang="en-US" sz="1100">
                <a:latin typeface="UD デジタル 教科書体 N-R" panose="02020400000000000000" pitchFamily="17" charset="-128"/>
                <a:ea typeface="UD デジタル 教科書体 N-R" panose="02020400000000000000" pitchFamily="17" charset="-128"/>
              </a:rPr>
              <a:t>で開く</a:t>
            </a:r>
          </a:p>
        </p:txBody>
      </p:sp>
      <p:sp>
        <p:nvSpPr>
          <p:cNvPr id="19" name="正方形/長方形 18">
            <a:extLst>
              <a:ext uri="{FF2B5EF4-FFF2-40B4-BE49-F238E27FC236}">
                <a16:creationId xmlns:a16="http://schemas.microsoft.com/office/drawing/2014/main" id="{D8720EE8-DBEB-D298-4959-39A45D43C624}"/>
              </a:ext>
            </a:extLst>
          </p:cNvPr>
          <p:cNvSpPr/>
          <p:nvPr/>
        </p:nvSpPr>
        <p:spPr>
          <a:xfrm>
            <a:off x="6494428"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座標軸と、終了地点の円、</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開始地点から右斜め上に進んだ線が描画されることを確認する</a:t>
            </a:r>
          </a:p>
        </p:txBody>
      </p:sp>
      <p:pic>
        <p:nvPicPr>
          <p:cNvPr id="20" name="図 19" descr="カレンダー が含まれている画像&#10;&#10;自動的に生成された説明">
            <a:extLst>
              <a:ext uri="{FF2B5EF4-FFF2-40B4-BE49-F238E27FC236}">
                <a16:creationId xmlns:a16="http://schemas.microsoft.com/office/drawing/2014/main" id="{BF3044DD-FDA1-485B-65B6-5CA8D9E4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450" y="1772816"/>
            <a:ext cx="2027989" cy="2334213"/>
          </a:xfrm>
          <a:prstGeom prst="rect">
            <a:avLst/>
          </a:prstGeom>
        </p:spPr>
      </p:pic>
      <p:pic>
        <p:nvPicPr>
          <p:cNvPr id="21" name="図 20" descr="グラフィカル ユーザー インターフェイス, テキスト&#10;&#10;自動的に生成された説明">
            <a:extLst>
              <a:ext uri="{FF2B5EF4-FFF2-40B4-BE49-F238E27FC236}">
                <a16:creationId xmlns:a16="http://schemas.microsoft.com/office/drawing/2014/main" id="{B16CD087-9353-8504-6132-BD990A59D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561" y="2392719"/>
            <a:ext cx="2115638" cy="1011269"/>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20F4052D-3A3B-A3DA-6146-83414A06D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86" y="1695810"/>
            <a:ext cx="1778798" cy="2636912"/>
          </a:xfrm>
          <a:prstGeom prst="rect">
            <a:avLst/>
          </a:prstGeom>
        </p:spPr>
      </p:pic>
    </p:spTree>
    <p:extLst>
      <p:ext uri="{BB962C8B-B14F-4D97-AF65-F5344CB8AC3E}">
        <p14:creationId xmlns:p14="http://schemas.microsoft.com/office/powerpoint/2010/main" val="365360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実習（インポート）</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学習者用・サポートページについて</a:t>
            </a:r>
            <a:endParaRPr lang="en-US" altLang="ja-JP" dirty="0"/>
          </a:p>
          <a:p>
            <a:pPr lvl="1"/>
            <a:r>
              <a:rPr lang="en-US" altLang="ja-JP" dirty="0">
                <a:hlinkClick r:id="rId2"/>
              </a:rPr>
              <a:t>https://edu.monaca.io/student</a:t>
            </a:r>
            <a:endParaRPr lang="en-US" altLang="ja-JP" dirty="0"/>
          </a:p>
          <a:p>
            <a:pPr lvl="1"/>
            <a:endParaRPr lang="en-US" altLang="ja-JP" dirty="0"/>
          </a:p>
          <a:p>
            <a:pPr lvl="1"/>
            <a:endParaRPr lang="en-US" altLang="ja-JP" dirty="0"/>
          </a:p>
          <a:p>
            <a:pPr lvl="1"/>
            <a:r>
              <a:rPr lang="en" altLang="ja-JP" dirty="0">
                <a:hlinkClick r:id="rId3"/>
              </a:rPr>
              <a:t>https://edu.monaca.io/template/aps</a:t>
            </a:r>
            <a:endParaRPr lang="en" altLang="ja-JP" dirty="0"/>
          </a:p>
          <a:p>
            <a:pPr lvl="1"/>
            <a:endParaRPr lang="ja-JP" altLang="en-US"/>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6</a:t>
            </a:fld>
            <a:endParaRPr kumimoji="1" lang="ja-JP" altLang="en-US" dirty="0"/>
          </a:p>
        </p:txBody>
      </p:sp>
      <p:pic>
        <p:nvPicPr>
          <p:cNvPr id="8" name="図 7" descr="グラフィカル ユーザー インターフェイス, アプリケーション&#10;&#10;中程度の精度で自動的に生成された説明">
            <a:extLst>
              <a:ext uri="{FF2B5EF4-FFF2-40B4-BE49-F238E27FC236}">
                <a16:creationId xmlns:a16="http://schemas.microsoft.com/office/drawing/2014/main" id="{41DD94F9-BFC5-D31D-8BF8-F52E4FA95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573016"/>
            <a:ext cx="7772400" cy="2295271"/>
          </a:xfrm>
          <a:prstGeom prst="rect">
            <a:avLst/>
          </a:prstGeom>
        </p:spPr>
      </p:pic>
    </p:spTree>
    <p:extLst>
      <p:ext uri="{BB962C8B-B14F-4D97-AF65-F5344CB8AC3E}">
        <p14:creationId xmlns:p14="http://schemas.microsoft.com/office/powerpoint/2010/main" val="4709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実習（コードの確認）</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タートルグラフィックスのソースコード</a:t>
            </a:r>
            <a:r>
              <a:rPr lang="en-US" altLang="ja-JP" dirty="0"/>
              <a:t>(</a:t>
            </a:r>
            <a:r>
              <a:rPr lang="ja-JP" altLang="en-US"/>
              <a:t>抜粋</a:t>
            </a:r>
            <a:r>
              <a:rPr lang="en-US" altLang="ja-JP" dirty="0"/>
              <a:t>)</a:t>
            </a:r>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7</a:t>
            </a:fld>
            <a:endParaRPr kumimoji="1" lang="ja-JP" altLang="en-US" dirty="0"/>
          </a:p>
        </p:txBody>
      </p:sp>
      <p:sp>
        <p:nvSpPr>
          <p:cNvPr id="9" name="テキスト ボックス 8">
            <a:extLst>
              <a:ext uri="{FF2B5EF4-FFF2-40B4-BE49-F238E27FC236}">
                <a16:creationId xmlns:a16="http://schemas.microsoft.com/office/drawing/2014/main" id="{C98FBC03-C9B1-F59B-D8E7-C1907D183ABF}"/>
              </a:ext>
            </a:extLst>
          </p:cNvPr>
          <p:cNvSpPr txBox="1"/>
          <p:nvPr/>
        </p:nvSpPr>
        <p:spPr>
          <a:xfrm>
            <a:off x="1475657" y="1500863"/>
            <a:ext cx="6640990" cy="4401205"/>
          </a:xfrm>
          <a:prstGeom prst="rect">
            <a:avLst/>
          </a:prstGeom>
          <a:noFill/>
        </p:spPr>
        <p:txBody>
          <a:bodyPr wrap="square" rtlCol="0">
            <a:spAutoFit/>
          </a:bodyPr>
          <a:lstStyle/>
          <a:p>
            <a:r>
              <a:rPr lang="en" altLang="ja-JP" sz="1400" b="0" dirty="0" err="1">
                <a:solidFill>
                  <a:srgbClr val="000000"/>
                </a:solidFill>
                <a:effectLst/>
                <a:latin typeface="MonacakomiRegular"/>
              </a:rPr>
              <a:t>t.penup</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ペン先を上げる</a:t>
            </a:r>
            <a:endParaRPr lang="ja-JP" altLang="en-US" sz="1400" b="0">
              <a:solidFill>
                <a:srgbClr val="000000"/>
              </a:solidFill>
              <a:effectLst/>
              <a:latin typeface="MonacakomiRegular"/>
            </a:endParaRPr>
          </a:p>
          <a:p>
            <a:br>
              <a:rPr lang="ja-JP" altLang="en-US" sz="1400" b="0">
                <a:solidFill>
                  <a:srgbClr val="000000"/>
                </a:solidFill>
                <a:effectLst/>
                <a:latin typeface="MonacakomiRegular"/>
              </a:rPr>
            </a:br>
            <a:r>
              <a:rPr lang="en-US" altLang="ja-JP" sz="1400" b="0" dirty="0">
                <a:solidFill>
                  <a:srgbClr val="008000"/>
                </a:solidFill>
                <a:effectLst/>
                <a:latin typeface="MonacakomiRegular"/>
              </a:rPr>
              <a:t># </a:t>
            </a:r>
            <a:r>
              <a:rPr lang="ja-JP" altLang="en-US" sz="1400" b="0">
                <a:solidFill>
                  <a:srgbClr val="008000"/>
                </a:solidFill>
                <a:effectLst/>
                <a:latin typeface="MonacakomiRegular"/>
              </a:rPr>
              <a:t>右上にゴールの円を描く</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t.goto</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100</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70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ペン先を</a:t>
            </a:r>
            <a:r>
              <a:rPr lang="en-US" altLang="ja-JP" sz="1400" b="0" dirty="0">
                <a:solidFill>
                  <a:srgbClr val="008000"/>
                </a:solidFill>
                <a:effectLst/>
                <a:latin typeface="MonacakomiRegular"/>
              </a:rPr>
              <a:t>(100,70)</a:t>
            </a:r>
            <a:r>
              <a:rPr lang="ja-JP" altLang="en-US" sz="1400" b="0">
                <a:solidFill>
                  <a:srgbClr val="008000"/>
                </a:solidFill>
                <a:effectLst/>
                <a:latin typeface="MonacakomiRegular"/>
              </a:rPr>
              <a:t>に移動</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t.width</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5</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ペンの太さを指定</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t.color</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"red"</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ペン先の色を指定（</a:t>
            </a:r>
            <a:r>
              <a:rPr lang="en-US" altLang="ja-JP" sz="1400" b="0" dirty="0">
                <a:solidFill>
                  <a:srgbClr val="008000"/>
                </a:solidFill>
                <a:effectLst/>
                <a:latin typeface="MonacakomiRegular"/>
              </a:rPr>
              <a:t>※</a:t>
            </a:r>
            <a:r>
              <a:rPr lang="ja-JP" altLang="en-US" sz="1400" b="0">
                <a:solidFill>
                  <a:srgbClr val="008000"/>
                </a:solidFill>
                <a:effectLst/>
                <a:latin typeface="MonacakomiRegular"/>
              </a:rPr>
              <a:t>デフォルトは黒）</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t.pendown</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ペン先をおろす</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t.circle</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円を描く</a:t>
            </a:r>
            <a:endParaRPr lang="ja-JP" altLang="en-US" sz="1400" b="0">
              <a:solidFill>
                <a:srgbClr val="000000"/>
              </a:solidFill>
              <a:effectLst/>
              <a:latin typeface="MonacakomiRegular"/>
            </a:endParaRPr>
          </a:p>
          <a:p>
            <a:br>
              <a:rPr lang="ja-JP" altLang="en-US" sz="1400" b="0">
                <a:solidFill>
                  <a:srgbClr val="000000"/>
                </a:solidFill>
                <a:effectLst/>
                <a:latin typeface="MonacakomiRegular"/>
              </a:rPr>
            </a:br>
            <a:r>
              <a:rPr lang="en-US" altLang="ja-JP" sz="1400" b="0" dirty="0">
                <a:solidFill>
                  <a:srgbClr val="008000"/>
                </a:solidFill>
                <a:effectLst/>
                <a:latin typeface="MonacakomiRegular"/>
              </a:rPr>
              <a:t># </a:t>
            </a:r>
            <a:r>
              <a:rPr lang="ja-JP" altLang="en-US" sz="1400" b="0">
                <a:solidFill>
                  <a:srgbClr val="008000"/>
                </a:solidFill>
                <a:effectLst/>
                <a:latin typeface="MonacakomiRegular"/>
              </a:rPr>
              <a:t>スタート地点へ移動</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t.penup</a:t>
            </a:r>
            <a:r>
              <a:rPr lang="en" altLang="ja-JP" sz="1400" b="0" dirty="0">
                <a:solidFill>
                  <a:srgbClr val="000000"/>
                </a:solidFill>
                <a:effectLst/>
                <a:latin typeface="MonacakomiRegular"/>
              </a:rPr>
              <a:t>()</a:t>
            </a:r>
          </a:p>
          <a:p>
            <a:r>
              <a:rPr lang="en" altLang="ja-JP" sz="1400" b="0" dirty="0" err="1">
                <a:solidFill>
                  <a:srgbClr val="000000"/>
                </a:solidFill>
                <a:effectLst/>
                <a:latin typeface="MonacakomiRegular"/>
              </a:rPr>
              <a:t>t.goto</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-140</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-140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スタート地点の座標</a:t>
            </a:r>
            <a:r>
              <a:rPr lang="en-US" altLang="ja-JP" sz="1400" b="0" dirty="0">
                <a:solidFill>
                  <a:srgbClr val="008000"/>
                </a:solidFill>
                <a:effectLst/>
                <a:latin typeface="MonacakomiRegular"/>
              </a:rPr>
              <a:t>(-140,-140)</a:t>
            </a:r>
            <a:endParaRPr lang="ja-JP" altLang="en-US" sz="1400" b="0">
              <a:solidFill>
                <a:srgbClr val="000000"/>
              </a:solidFill>
              <a:effectLst/>
              <a:latin typeface="MonacakomiRegular"/>
            </a:endParaRPr>
          </a:p>
          <a:p>
            <a:br>
              <a:rPr lang="ja-JP" altLang="en-US" sz="1400" b="0">
                <a:solidFill>
                  <a:srgbClr val="000000"/>
                </a:solidFill>
                <a:effectLst/>
                <a:latin typeface="MonacakomiRegular"/>
              </a:rPr>
            </a:br>
            <a:r>
              <a:rPr lang="en-US" altLang="ja-JP" sz="1400" b="0" dirty="0">
                <a:solidFill>
                  <a:srgbClr val="008000"/>
                </a:solidFill>
                <a:effectLst/>
                <a:latin typeface="MonacakomiRegular"/>
              </a:rPr>
              <a:t># </a:t>
            </a:r>
            <a:r>
              <a:rPr lang="ja-JP" altLang="en-US" sz="1400" b="0">
                <a:solidFill>
                  <a:srgbClr val="008000"/>
                </a:solidFill>
                <a:effectLst/>
                <a:latin typeface="MonacakomiRegular"/>
              </a:rPr>
              <a:t>描画スタート</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t.color</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"green"</a:t>
            </a:r>
            <a:r>
              <a:rPr lang="en" altLang="ja-JP" sz="1400" b="0" dirty="0">
                <a:solidFill>
                  <a:srgbClr val="000000"/>
                </a:solidFill>
                <a:effectLst/>
                <a:latin typeface="MonacakomiRegular"/>
              </a:rPr>
              <a:t>)</a:t>
            </a:r>
          </a:p>
          <a:p>
            <a:r>
              <a:rPr lang="en" altLang="ja-JP" sz="1400" b="0" dirty="0" err="1">
                <a:solidFill>
                  <a:srgbClr val="000000"/>
                </a:solidFill>
                <a:effectLst/>
                <a:latin typeface="MonacakomiRegular"/>
              </a:rPr>
              <a:t>t.pendown</a:t>
            </a:r>
            <a:r>
              <a:rPr lang="en" altLang="ja-JP" sz="1400" b="0" dirty="0">
                <a:solidFill>
                  <a:srgbClr val="000000"/>
                </a:solidFill>
                <a:effectLst/>
                <a:latin typeface="MonacakomiRegular"/>
              </a:rPr>
              <a:t>()</a:t>
            </a:r>
          </a:p>
          <a:p>
            <a:br>
              <a:rPr lang="en" altLang="ja-JP" sz="1400" b="0" dirty="0">
                <a:solidFill>
                  <a:srgbClr val="000000"/>
                </a:solidFill>
                <a:effectLst/>
                <a:latin typeface="MonacakomiRegular"/>
              </a:rPr>
            </a:br>
            <a:r>
              <a:rPr lang="en" altLang="ja-JP" sz="1400" b="0" dirty="0">
                <a:solidFill>
                  <a:srgbClr val="008000"/>
                </a:solidFill>
                <a:effectLst/>
                <a:latin typeface="MonacakomiRegular"/>
              </a:rPr>
              <a:t># </a:t>
            </a:r>
            <a:r>
              <a:rPr lang="ja-JP" altLang="en-US" sz="1400" b="0">
                <a:solidFill>
                  <a:srgbClr val="008000"/>
                </a:solidFill>
                <a:effectLst/>
                <a:latin typeface="MonacakomiRegular"/>
              </a:rPr>
              <a:t>解答例</a:t>
            </a:r>
            <a:r>
              <a:rPr lang="en-US" altLang="ja-JP" sz="1400" b="0" dirty="0">
                <a:solidFill>
                  <a:srgbClr val="008000"/>
                </a:solidFill>
                <a:effectLst/>
                <a:latin typeface="MonacakomiRegular"/>
              </a:rPr>
              <a:t>1: </a:t>
            </a:r>
            <a:r>
              <a:rPr lang="ja-JP" altLang="en-US" sz="1400" b="0">
                <a:solidFill>
                  <a:srgbClr val="008000"/>
                </a:solidFill>
                <a:effectLst/>
                <a:latin typeface="MonacakomiRegular"/>
              </a:rPr>
              <a:t>右上の円の中まで線を伸ばすには？</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t.goto</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座標</a:t>
            </a:r>
            <a:r>
              <a:rPr lang="en-US" altLang="ja-JP" sz="1400" b="0" dirty="0">
                <a:solidFill>
                  <a:srgbClr val="008000"/>
                </a:solidFill>
                <a:effectLst/>
                <a:latin typeface="MonacakomiRegular"/>
              </a:rPr>
              <a:t>(-120,-120)</a:t>
            </a:r>
            <a:r>
              <a:rPr lang="ja-JP" altLang="en-US" sz="1400" b="0">
                <a:solidFill>
                  <a:srgbClr val="008000"/>
                </a:solidFill>
                <a:effectLst/>
                <a:latin typeface="MonacakomiRegular"/>
              </a:rPr>
              <a:t>まで進む</a:t>
            </a:r>
            <a:endParaRPr lang="ja-JP" altLang="en-US" sz="1400" b="0">
              <a:solidFill>
                <a:srgbClr val="000000"/>
              </a:solidFill>
              <a:effectLst/>
              <a:latin typeface="MonacakomiRegular"/>
            </a:endParaRPr>
          </a:p>
          <a:p>
            <a:endParaRPr lang="en-US" altLang="ja-JP" sz="1400" b="0" dirty="0">
              <a:solidFill>
                <a:srgbClr val="000000"/>
              </a:solidFill>
              <a:effectLst/>
              <a:latin typeface="Monacakomi" panose="020B0509020204020204" pitchFamily="49" charset="-128"/>
              <a:ea typeface="Monacakomi" panose="020B0509020204020204" pitchFamily="49" charset="-128"/>
            </a:endParaRPr>
          </a:p>
        </p:txBody>
      </p:sp>
      <p:sp>
        <p:nvSpPr>
          <p:cNvPr id="10" name="角丸四角形 85">
            <a:extLst>
              <a:ext uri="{FF2B5EF4-FFF2-40B4-BE49-F238E27FC236}">
                <a16:creationId xmlns:a16="http://schemas.microsoft.com/office/drawing/2014/main" id="{5ADF0426-1A45-B7BE-8E0A-9DA44C717621}"/>
              </a:ext>
            </a:extLst>
          </p:cNvPr>
          <p:cNvSpPr/>
          <p:nvPr/>
        </p:nvSpPr>
        <p:spPr>
          <a:xfrm>
            <a:off x="1475656" y="1484784"/>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①記号</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の前が命令で、後ろはコメント</a:t>
            </a:r>
          </a:p>
        </p:txBody>
      </p:sp>
      <p:sp>
        <p:nvSpPr>
          <p:cNvPr id="11" name="角丸四角形 85">
            <a:extLst>
              <a:ext uri="{FF2B5EF4-FFF2-40B4-BE49-F238E27FC236}">
                <a16:creationId xmlns:a16="http://schemas.microsoft.com/office/drawing/2014/main" id="{AFE3A0D2-481E-7F95-3B93-E64C7861D005}"/>
              </a:ext>
            </a:extLst>
          </p:cNvPr>
          <p:cNvSpPr/>
          <p:nvPr/>
        </p:nvSpPr>
        <p:spPr>
          <a:xfrm>
            <a:off x="1475655" y="1941630"/>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②</a:t>
            </a:r>
            <a:r>
              <a:rPr kumimoji="1" lang="ja-JP" altLang="en-US" sz="1200">
                <a:latin typeface="UD デジタル 教科書体 N-R" panose="02020400000000000000" pitchFamily="17" charset="-128"/>
                <a:ea typeface="UD デジタル 教科書体 N-R" panose="02020400000000000000" pitchFamily="17" charset="-128"/>
              </a:rPr>
              <a:t>ペン先を指定の座標へ移動する</a:t>
            </a:r>
          </a:p>
        </p:txBody>
      </p:sp>
      <p:sp>
        <p:nvSpPr>
          <p:cNvPr id="12" name="角丸四角形 85">
            <a:extLst>
              <a:ext uri="{FF2B5EF4-FFF2-40B4-BE49-F238E27FC236}">
                <a16:creationId xmlns:a16="http://schemas.microsoft.com/office/drawing/2014/main" id="{613254E5-7C83-EC67-ADDA-3808AC7D99FE}"/>
              </a:ext>
            </a:extLst>
          </p:cNvPr>
          <p:cNvSpPr/>
          <p:nvPr/>
        </p:nvSpPr>
        <p:spPr>
          <a:xfrm>
            <a:off x="1470737" y="2388997"/>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②</a:t>
            </a:r>
            <a:r>
              <a:rPr kumimoji="1" lang="ja-JP" altLang="en-US" sz="1200">
                <a:latin typeface="UD デジタル 教科書体 N-R" panose="02020400000000000000" pitchFamily="17" charset="-128"/>
                <a:ea typeface="UD デジタル 教科書体 N-R" panose="02020400000000000000" pitchFamily="17" charset="-128"/>
              </a:rPr>
              <a:t>ペンの太さ・色を指定する</a:t>
            </a:r>
          </a:p>
        </p:txBody>
      </p:sp>
      <p:sp>
        <p:nvSpPr>
          <p:cNvPr id="14" name="角丸四角形 85">
            <a:extLst>
              <a:ext uri="{FF2B5EF4-FFF2-40B4-BE49-F238E27FC236}">
                <a16:creationId xmlns:a16="http://schemas.microsoft.com/office/drawing/2014/main" id="{5A126EF9-E6D1-B392-FBC0-186D8AF99D9A}"/>
              </a:ext>
            </a:extLst>
          </p:cNvPr>
          <p:cNvSpPr/>
          <p:nvPr/>
        </p:nvSpPr>
        <p:spPr>
          <a:xfrm>
            <a:off x="1465820" y="3023176"/>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③</a:t>
            </a:r>
            <a:r>
              <a:rPr kumimoji="1" lang="ja-JP" altLang="en-US" sz="1200">
                <a:latin typeface="UD デジタル 教科書体 N-R" panose="02020400000000000000" pitchFamily="17" charset="-128"/>
                <a:ea typeface="UD デジタル 教科書体 N-R" panose="02020400000000000000" pitchFamily="17" charset="-128"/>
              </a:rPr>
              <a:t>この時点のペンの位置と向きを基準に、</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「左に</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」の位置を中心にして、円を描く</a:t>
            </a:r>
          </a:p>
        </p:txBody>
      </p:sp>
      <p:sp>
        <p:nvSpPr>
          <p:cNvPr id="15" name="角丸四角形 85">
            <a:extLst>
              <a:ext uri="{FF2B5EF4-FFF2-40B4-BE49-F238E27FC236}">
                <a16:creationId xmlns:a16="http://schemas.microsoft.com/office/drawing/2014/main" id="{06B44D7B-9943-6313-3BCD-862FA241D643}"/>
              </a:ext>
            </a:extLst>
          </p:cNvPr>
          <p:cNvSpPr/>
          <p:nvPr/>
        </p:nvSpPr>
        <p:spPr>
          <a:xfrm>
            <a:off x="1465819" y="3689969"/>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④ペン先を持ち上げて、</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指定の座標へ移動</a:t>
            </a:r>
          </a:p>
        </p:txBody>
      </p:sp>
      <p:sp>
        <p:nvSpPr>
          <p:cNvPr id="16" name="角丸四角形 85">
            <a:extLst>
              <a:ext uri="{FF2B5EF4-FFF2-40B4-BE49-F238E27FC236}">
                <a16:creationId xmlns:a16="http://schemas.microsoft.com/office/drawing/2014/main" id="{1B9A6660-472A-4796-DE4D-15A91BB47E8C}"/>
              </a:ext>
            </a:extLst>
          </p:cNvPr>
          <p:cNvSpPr/>
          <p:nvPr/>
        </p:nvSpPr>
        <p:spPr>
          <a:xfrm>
            <a:off x="1488758" y="4522790"/>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⑤</a:t>
            </a:r>
            <a:r>
              <a:rPr kumimoji="1" lang="ja-JP" altLang="en-US" sz="1200">
                <a:latin typeface="UD デジタル 教科書体 N-R" panose="02020400000000000000" pitchFamily="17" charset="-128"/>
                <a:ea typeface="UD デジタル 教科書体 N-R" panose="02020400000000000000" pitchFamily="17" charset="-128"/>
              </a:rPr>
              <a:t>ペンの色を緑に指定して、</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ペン先を下げる（キャンバスに置く）</a:t>
            </a:r>
          </a:p>
        </p:txBody>
      </p:sp>
      <p:sp>
        <p:nvSpPr>
          <p:cNvPr id="17" name="角丸四角形 85">
            <a:extLst>
              <a:ext uri="{FF2B5EF4-FFF2-40B4-BE49-F238E27FC236}">
                <a16:creationId xmlns:a16="http://schemas.microsoft.com/office/drawing/2014/main" id="{128CA128-8DC0-C551-4CB8-7BFDC10438DC}"/>
              </a:ext>
            </a:extLst>
          </p:cNvPr>
          <p:cNvSpPr/>
          <p:nvPr/>
        </p:nvSpPr>
        <p:spPr>
          <a:xfrm>
            <a:off x="1488758" y="5355611"/>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⑥</a:t>
            </a:r>
            <a:r>
              <a:rPr kumimoji="1" lang="ja-JP" altLang="en-US" sz="1200">
                <a:latin typeface="UD デジタル 教科書体 N-R" panose="02020400000000000000" pitchFamily="17" charset="-128"/>
                <a:ea typeface="UD デジタル 教科書体 N-R" panose="02020400000000000000" pitchFamily="17" charset="-128"/>
              </a:rPr>
              <a:t>ペンを指定の座標まで進める</a:t>
            </a:r>
          </a:p>
        </p:txBody>
      </p:sp>
    </p:spTree>
    <p:extLst>
      <p:ext uri="{BB962C8B-B14F-4D97-AF65-F5344CB8AC3E}">
        <p14:creationId xmlns:p14="http://schemas.microsoft.com/office/powerpoint/2010/main" val="427642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kumimoji="1" lang="ja-JP" altLang="en-US"/>
              <a:t>命令を順に実行している</a:t>
            </a:r>
            <a:endParaRPr kumimoji="1" lang="en-US" altLang="ja-JP" dirty="0"/>
          </a:p>
          <a:p>
            <a:pPr lvl="1"/>
            <a:r>
              <a:rPr kumimoji="1" lang="ja-JP" altLang="en-US" sz="2000">
                <a:latin typeface="UD デジタル 教科書体 N-R" panose="02020400000000000000" pitchFamily="17" charset="-128"/>
                <a:ea typeface="UD デジタル 教科書体 N-R" panose="02020400000000000000" pitchFamily="17" charset="-128"/>
              </a:rPr>
              <a:t>アプリの動作を見てみよう</a:t>
            </a:r>
          </a:p>
          <a:p>
            <a:pPr lvl="1"/>
            <a:r>
              <a:rPr kumimoji="1" lang="ja-JP" altLang="en-US" sz="2000">
                <a:latin typeface="UD デジタル 教科書体 N-R" panose="02020400000000000000" pitchFamily="17" charset="-128"/>
                <a:ea typeface="UD デジタル 教科書体 N-R" panose="02020400000000000000" pitchFamily="17" charset="-128"/>
              </a:rPr>
              <a:t>画面に座標系（</a:t>
            </a:r>
            <a:r>
              <a:rPr kumimoji="1" lang="en" altLang="ja-JP" sz="2000" dirty="0">
                <a:latin typeface="UD デジタル 教科書体 N-R" panose="02020400000000000000" pitchFamily="17" charset="-128"/>
                <a:ea typeface="UD デジタル 教科書体 N-R" panose="02020400000000000000" pitchFamily="17" charset="-128"/>
              </a:rPr>
              <a:t>X</a:t>
            </a:r>
            <a:r>
              <a:rPr kumimoji="1" lang="ja-JP" altLang="en-US" sz="2000">
                <a:latin typeface="UD デジタル 教科書体 N-R" panose="02020400000000000000" pitchFamily="17" charset="-128"/>
                <a:ea typeface="UD デジタル 教科書体 N-R" panose="02020400000000000000" pitchFamily="17" charset="-128"/>
              </a:rPr>
              <a:t>軸、</a:t>
            </a:r>
            <a:r>
              <a:rPr kumimoji="1" lang="en" altLang="ja-JP" sz="2000" dirty="0">
                <a:latin typeface="UD デジタル 教科書体 N-R" panose="02020400000000000000" pitchFamily="17" charset="-128"/>
                <a:ea typeface="UD デジタル 教科書体 N-R" panose="02020400000000000000" pitchFamily="17" charset="-128"/>
              </a:rPr>
              <a:t>Y</a:t>
            </a:r>
            <a:r>
              <a:rPr kumimoji="1" lang="ja-JP" altLang="en-US" sz="2000">
                <a:latin typeface="UD デジタル 教科書体 N-R" panose="02020400000000000000" pitchFamily="17" charset="-128"/>
                <a:ea typeface="UD デジタル 教科書体 N-R" panose="02020400000000000000" pitchFamily="17" charset="-128"/>
              </a:rPr>
              <a:t>軸）が表示されている</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lvl="2"/>
            <a:r>
              <a:rPr kumimoji="1" lang="ja-JP" altLang="en-US" sz="1600">
                <a:latin typeface="UD デジタル 教科書体 N-R" panose="02020400000000000000" pitchFamily="17" charset="-128"/>
                <a:ea typeface="UD デジタル 教科書体 N-R" panose="02020400000000000000" pitchFamily="17" charset="-128"/>
              </a:rPr>
              <a:t>原点（</a:t>
            </a:r>
            <a:r>
              <a:rPr kumimoji="1" lang="en-US" altLang="ja-JP" sz="1600" dirty="0">
                <a:latin typeface="UD デジタル 教科書体 N-R" panose="02020400000000000000" pitchFamily="17" charset="-128"/>
                <a:ea typeface="UD デジタル 教科書体 N-R" panose="02020400000000000000" pitchFamily="17" charset="-128"/>
              </a:rPr>
              <a:t>0,0</a:t>
            </a:r>
            <a:r>
              <a:rPr kumimoji="1" lang="ja-JP" altLang="en-US" sz="1600">
                <a:latin typeface="UD デジタル 教科書体 N-R" panose="02020400000000000000" pitchFamily="17" charset="-128"/>
                <a:ea typeface="UD デジタル 教科書体 N-R" panose="02020400000000000000" pitchFamily="17" charset="-128"/>
              </a:rPr>
              <a:t>）、右端（</a:t>
            </a:r>
            <a:r>
              <a:rPr kumimoji="1" lang="en-US" altLang="ja-JP" sz="1600" dirty="0">
                <a:latin typeface="UD デジタル 教科書体 N-R" panose="02020400000000000000" pitchFamily="17" charset="-128"/>
                <a:ea typeface="UD デジタル 教科書体 N-R" panose="02020400000000000000" pitchFamily="17" charset="-128"/>
              </a:rPr>
              <a:t>150,0</a:t>
            </a:r>
            <a:r>
              <a:rPr kumimoji="1" lang="ja-JP" altLang="en-US" sz="1600">
                <a:latin typeface="UD デジタル 教科書体 N-R" panose="02020400000000000000" pitchFamily="17" charset="-128"/>
                <a:ea typeface="UD デジタル 教科書体 N-R" panose="02020400000000000000" pitchFamily="17" charset="-128"/>
              </a:rPr>
              <a:t>）、上端（</a:t>
            </a:r>
            <a:r>
              <a:rPr kumimoji="1" lang="en-US" altLang="ja-JP" sz="1600" dirty="0">
                <a:latin typeface="UD デジタル 教科書体 N-R" panose="02020400000000000000" pitchFamily="17" charset="-128"/>
                <a:ea typeface="UD デジタル 教科書体 N-R" panose="02020400000000000000" pitchFamily="17" charset="-128"/>
              </a:rPr>
              <a:t>0,150</a:t>
            </a:r>
            <a:r>
              <a:rPr kumimoji="1" lang="ja-JP" altLang="en-US" sz="1600">
                <a:latin typeface="UD デジタル 教科書体 N-R" panose="02020400000000000000" pitchFamily="17" charset="-128"/>
                <a:ea typeface="UD デジタル 教科書体 N-R" panose="02020400000000000000" pitchFamily="17" charset="-128"/>
              </a:rPr>
              <a:t>）、左端（</a:t>
            </a:r>
            <a:r>
              <a:rPr kumimoji="1" lang="en-US" altLang="ja-JP" sz="1600" dirty="0">
                <a:latin typeface="UD デジタル 教科書体 N-R" panose="02020400000000000000" pitchFamily="17" charset="-128"/>
                <a:ea typeface="UD デジタル 教科書体 N-R" panose="02020400000000000000" pitchFamily="17" charset="-128"/>
              </a:rPr>
              <a:t>-150,0</a:t>
            </a:r>
            <a:r>
              <a:rPr kumimoji="1" lang="ja-JP" altLang="en-US" sz="1600">
                <a:latin typeface="UD デジタル 教科書体 N-R" panose="02020400000000000000" pitchFamily="17" charset="-128"/>
                <a:ea typeface="UD デジタル 教科書体 N-R" panose="02020400000000000000" pitchFamily="17" charset="-128"/>
              </a:rPr>
              <a:t>）、下端（</a:t>
            </a:r>
            <a:r>
              <a:rPr kumimoji="1" lang="en-US" altLang="ja-JP" sz="1600" dirty="0">
                <a:latin typeface="UD デジタル 教科書体 N-R" panose="02020400000000000000" pitchFamily="17" charset="-128"/>
                <a:ea typeface="UD デジタル 教科書体 N-R" panose="02020400000000000000" pitchFamily="17" charset="-128"/>
              </a:rPr>
              <a:t>0,-150</a:t>
            </a:r>
            <a:r>
              <a:rPr kumimoji="1" lang="ja-JP" altLang="en-US" sz="1600">
                <a:latin typeface="UD デジタル 教科書体 N-R" panose="02020400000000000000" pitchFamily="17" charset="-128"/>
                <a:ea typeface="UD デジタル 教科書体 N-R" panose="02020400000000000000" pitchFamily="17" charset="-128"/>
              </a:rPr>
              <a:t>）。</a:t>
            </a:r>
          </a:p>
          <a:p>
            <a:pPr lvl="1"/>
            <a:r>
              <a:rPr kumimoji="1" lang="ja-JP" altLang="en-US" sz="2000">
                <a:latin typeface="UD デジタル 教科書体 N-R" panose="02020400000000000000" pitchFamily="17" charset="-128"/>
                <a:ea typeface="UD デジタル 教科書体 N-R" panose="02020400000000000000" pitchFamily="17" charset="-128"/>
              </a:rPr>
              <a:t>初期の動作結果を確認しよう</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lvl="2"/>
            <a:r>
              <a:rPr kumimoji="1" lang="ja-JP" altLang="en-US" sz="1600">
                <a:latin typeface="UD デジタル 教科書体 N-R" panose="02020400000000000000" pitchFamily="17" charset="-128"/>
                <a:ea typeface="UD デジタル 教科書体 N-R" panose="02020400000000000000" pitchFamily="17" charset="-128"/>
              </a:rPr>
              <a:t>画面右上に赤い円を描いた。ペンが持ち上げられて、画面左下にペンが移動した。ペンが画面に置かれ、画面左下から右上に向かって短い線が引かれた</a:t>
            </a:r>
          </a:p>
          <a:p>
            <a:pPr lvl="1"/>
            <a:r>
              <a:rPr kumimoji="1" lang="ja-JP" altLang="en-US" sz="2000">
                <a:latin typeface="UD デジタル 教科書体 N-R" panose="02020400000000000000" pitchFamily="17" charset="-128"/>
                <a:ea typeface="UD デジタル 教科書体 N-R" panose="02020400000000000000" pitchFamily="17" charset="-128"/>
              </a:rPr>
              <a:t>その結果をもたらしたプログラムの部分を確認しよう</a:t>
            </a:r>
          </a:p>
          <a:p>
            <a:pPr lvl="1"/>
            <a:r>
              <a:rPr kumimoji="1" lang="ja-JP" altLang="en-US" sz="2000">
                <a:latin typeface="UD デジタル 教科書体 N-R" panose="02020400000000000000" pitchFamily="17" charset="-128"/>
                <a:ea typeface="UD デジタル 教科書体 N-R" panose="02020400000000000000" pitchFamily="17" charset="-128"/>
              </a:rPr>
              <a:t>「左下から右上方向に向かって線を伸ばす」部分を変更して、右上の赤い円の中まで線を伸ばしてみよう</a:t>
            </a:r>
          </a:p>
          <a:p>
            <a:pPr lvl="1"/>
            <a:endParaRPr kumimoji="1" lang="ja-JP" altLang="en-US" sz="2000">
              <a:latin typeface="UD デジタル 教科書体 N-R" panose="02020400000000000000" pitchFamily="17" charset="-128"/>
              <a:ea typeface="UD デジタル 教科書体 N-R" panose="02020400000000000000" pitchFamily="17" charset="-128"/>
            </a:endParaRPr>
          </a:p>
          <a:p>
            <a:pPr lvl="1"/>
            <a:endParaRPr kumimoji="1" lang="ja-JP" altLang="en-US"/>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1</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8</a:t>
            </a:fld>
            <a:endParaRPr lang="ja-JP" altLang="en-US" dirty="0"/>
          </a:p>
        </p:txBody>
      </p:sp>
      <p:sp>
        <p:nvSpPr>
          <p:cNvPr id="6" name="テキスト ボックス 5">
            <a:extLst>
              <a:ext uri="{FF2B5EF4-FFF2-40B4-BE49-F238E27FC236}">
                <a16:creationId xmlns:a16="http://schemas.microsoft.com/office/drawing/2014/main" id="{A2CAAB08-69DF-1670-6F25-DFF97E487B09}"/>
              </a:ext>
            </a:extLst>
          </p:cNvPr>
          <p:cNvSpPr txBox="1"/>
          <p:nvPr/>
        </p:nvSpPr>
        <p:spPr>
          <a:xfrm>
            <a:off x="1187624" y="5698122"/>
            <a:ext cx="6768752" cy="646331"/>
          </a:xfrm>
          <a:prstGeom prst="rect">
            <a:avLst/>
          </a:prstGeom>
          <a:noFill/>
          <a:ln>
            <a:solidFill>
              <a:schemeClr val="tx1"/>
            </a:solidFill>
          </a:ln>
        </p:spPr>
        <p:txBody>
          <a:bodyPr wrap="square" rtlCol="0">
            <a:spAutoFit/>
          </a:bodyPr>
          <a:lstStyle/>
          <a:p>
            <a:r>
              <a:rPr lang="en-US" altLang="ja-JP" b="0" dirty="0">
                <a:solidFill>
                  <a:srgbClr val="008000"/>
                </a:solidFill>
                <a:effectLst/>
                <a:latin typeface="MonacakomiRegular"/>
              </a:rPr>
              <a:t># </a:t>
            </a:r>
            <a:r>
              <a:rPr lang="ja-JP" altLang="en-US" b="0">
                <a:solidFill>
                  <a:srgbClr val="008000"/>
                </a:solidFill>
                <a:effectLst/>
                <a:latin typeface="MonacakomiRegular"/>
              </a:rPr>
              <a:t>解答例</a:t>
            </a:r>
            <a:r>
              <a:rPr lang="en-US" altLang="ja-JP" b="0" dirty="0">
                <a:solidFill>
                  <a:srgbClr val="008000"/>
                </a:solidFill>
                <a:effectLst/>
                <a:latin typeface="MonacakomiRegular"/>
              </a:rPr>
              <a:t>1: </a:t>
            </a:r>
            <a:r>
              <a:rPr lang="ja-JP" altLang="en-US" b="0">
                <a:solidFill>
                  <a:srgbClr val="008000"/>
                </a:solidFill>
                <a:effectLst/>
                <a:latin typeface="MonacakomiRegular"/>
              </a:rPr>
              <a:t>右上の円の中まで線を伸ばすには？</a:t>
            </a:r>
            <a:endParaRPr lang="ja-JP" altLang="en-US" b="0">
              <a:solidFill>
                <a:srgbClr val="000000"/>
              </a:solidFill>
              <a:effectLst/>
              <a:latin typeface="MonacakomiRegular"/>
            </a:endParaRPr>
          </a:p>
          <a:p>
            <a:r>
              <a:rPr lang="en" altLang="ja-JP" b="0" dirty="0" err="1">
                <a:solidFill>
                  <a:srgbClr val="000000"/>
                </a:solidFill>
                <a:effectLst/>
                <a:latin typeface="MonacakomiRegular"/>
              </a:rPr>
              <a:t>t.goto</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a:t>
            </a:r>
            <a:r>
              <a:rPr lang="en" altLang="ja-JP" b="0" dirty="0">
                <a:solidFill>
                  <a:srgbClr val="098658"/>
                </a:solidFill>
                <a:effectLst/>
                <a:latin typeface="MonacakomiRegular"/>
              </a:rPr>
              <a:t>-120</a:t>
            </a:r>
            <a:r>
              <a:rPr lang="en" altLang="ja-JP" b="0" dirty="0">
                <a:solidFill>
                  <a:srgbClr val="000000"/>
                </a:solidFill>
                <a:effectLst/>
                <a:latin typeface="MonacakomiRegular"/>
              </a:rPr>
              <a:t>) </a:t>
            </a:r>
            <a:r>
              <a:rPr lang="en" altLang="ja-JP" b="0" dirty="0">
                <a:solidFill>
                  <a:srgbClr val="008000"/>
                </a:solidFill>
                <a:effectLst/>
                <a:latin typeface="MonacakomiRegular"/>
              </a:rPr>
              <a:t># </a:t>
            </a:r>
            <a:r>
              <a:rPr lang="ja-JP" altLang="en-US" b="0">
                <a:solidFill>
                  <a:srgbClr val="008000"/>
                </a:solidFill>
                <a:effectLst/>
                <a:latin typeface="MonacakomiRegular"/>
              </a:rPr>
              <a:t>座標</a:t>
            </a:r>
            <a:r>
              <a:rPr lang="en-US" altLang="ja-JP" b="0" dirty="0">
                <a:solidFill>
                  <a:srgbClr val="008000"/>
                </a:solidFill>
                <a:effectLst/>
                <a:latin typeface="MonacakomiRegular"/>
              </a:rPr>
              <a:t>(-120,-120)</a:t>
            </a:r>
            <a:r>
              <a:rPr lang="ja-JP" altLang="en-US" b="0">
                <a:solidFill>
                  <a:srgbClr val="008000"/>
                </a:solidFill>
                <a:effectLst/>
                <a:latin typeface="MonacakomiRegular"/>
              </a:rPr>
              <a:t>まで進む</a:t>
            </a:r>
            <a:endParaRPr lang="ja-JP" altLang="en-US" b="0">
              <a:solidFill>
                <a:srgbClr val="000000"/>
              </a:solidFill>
              <a:effectLst/>
              <a:latin typeface="MonacakomiRegular"/>
            </a:endParaRPr>
          </a:p>
        </p:txBody>
      </p:sp>
    </p:spTree>
    <p:extLst>
      <p:ext uri="{BB962C8B-B14F-4D97-AF65-F5344CB8AC3E}">
        <p14:creationId xmlns:p14="http://schemas.microsoft.com/office/powerpoint/2010/main" val="310414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kumimoji="1" lang="ja-JP" altLang="en-US"/>
              <a:t>コメントアウト</a:t>
            </a:r>
            <a:r>
              <a:rPr lang="ja-JP" altLang="en-US"/>
              <a:t>して、</a:t>
            </a:r>
            <a:r>
              <a:rPr kumimoji="1" lang="ja-JP" altLang="en-US"/>
              <a:t>別解をみる</a:t>
            </a:r>
            <a:endParaRPr kumimoji="1" lang="en-US" altLang="ja-JP" dirty="0"/>
          </a:p>
          <a:p>
            <a:pPr lvl="1"/>
            <a:r>
              <a:rPr kumimoji="1" lang="ja-JP" altLang="en-US"/>
              <a:t>プログラムの中に</a:t>
            </a:r>
            <a:r>
              <a:rPr kumimoji="1" lang="en-US" altLang="ja-JP" dirty="0"/>
              <a:t>"#"</a:t>
            </a:r>
            <a:r>
              <a:rPr kumimoji="1" lang="ja-JP" altLang="en-US"/>
              <a:t>記号を書くと、その行の</a:t>
            </a:r>
            <a:r>
              <a:rPr kumimoji="1" lang="en-US" altLang="ja-JP" dirty="0"/>
              <a:t>#</a:t>
            </a:r>
            <a:r>
              <a:rPr kumimoji="1" lang="ja-JP" altLang="en-US"/>
              <a:t>記号より後ろのプログラムは「コメント」になる</a:t>
            </a:r>
            <a:endParaRPr kumimoji="1" lang="en-US" altLang="ja-JP" dirty="0"/>
          </a:p>
          <a:p>
            <a:pPr lvl="2"/>
            <a:r>
              <a:rPr lang="ja-JP" altLang="en-US">
                <a:solidFill>
                  <a:srgbClr val="FF0000"/>
                </a:solidFill>
              </a:rPr>
              <a:t>コメントの部分は、</a:t>
            </a:r>
            <a:r>
              <a:rPr kumimoji="1" lang="ja-JP" altLang="en-US">
                <a:solidFill>
                  <a:srgbClr val="FF0000"/>
                </a:solidFill>
              </a:rPr>
              <a:t>実行されない</a:t>
            </a:r>
            <a:endParaRPr kumimoji="1" lang="en-US" altLang="ja-JP" dirty="0">
              <a:solidFill>
                <a:srgbClr val="FF0000"/>
              </a:solidFill>
            </a:endParaRPr>
          </a:p>
          <a:p>
            <a:pPr lvl="2"/>
            <a:r>
              <a:rPr kumimoji="1" lang="en-US" altLang="ja-JP" dirty="0"/>
              <a:t># </a:t>
            </a:r>
            <a:r>
              <a:rPr kumimoji="1" lang="ja-JP" altLang="en-US"/>
              <a:t>の後ろに、メモを書いておくことができる</a:t>
            </a:r>
          </a:p>
          <a:p>
            <a:pPr lvl="1"/>
            <a:r>
              <a:rPr kumimoji="1" lang="ja-JP" altLang="en-US"/>
              <a:t>プロジェクトの中のプログラムには、別解がコメントアウトしてある。最初の解をコメントアウトした後、別解のコメントを外して保存し、実行して</a:t>
            </a:r>
            <a:r>
              <a:rPr lang="ja-JP" altLang="en-US"/>
              <a:t>みよう</a:t>
            </a:r>
            <a:endParaRPr lang="en-US" altLang="ja-JP" dirty="0"/>
          </a:p>
          <a:p>
            <a:pPr lvl="2"/>
            <a:r>
              <a:rPr kumimoji="1" lang="ja-JP" altLang="en-US"/>
              <a:t>行を選んだ状態で、</a:t>
            </a:r>
            <a:r>
              <a:rPr kumimoji="1" lang="en-US" altLang="ja-JP" dirty="0"/>
              <a:t>Monaca Education</a:t>
            </a:r>
            <a:r>
              <a:rPr kumimoji="1" lang="ja-JP" altLang="en-US"/>
              <a:t>の「編集」</a:t>
            </a:r>
            <a:r>
              <a:rPr kumimoji="1" lang="en-US" altLang="ja-JP" dirty="0"/>
              <a:t>&gt;</a:t>
            </a:r>
            <a:r>
              <a:rPr kumimoji="1" lang="ja-JP" altLang="en-US"/>
              <a:t>「</a:t>
            </a:r>
            <a:r>
              <a:rPr lang="ja-JP" altLang="en-US"/>
              <a:t>コメントの切り替え</a:t>
            </a:r>
            <a:r>
              <a:rPr kumimoji="1" lang="ja-JP" altLang="en-US"/>
              <a:t>」を選ぶと簡単</a:t>
            </a:r>
          </a:p>
          <a:p>
            <a:r>
              <a:rPr kumimoji="1" lang="ja-JP" altLang="en-US"/>
              <a:t>他の方法も考えてみよう</a:t>
            </a:r>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1</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9</a:t>
            </a:fld>
            <a:endParaRPr lang="ja-JP" altLang="en-US" dirty="0"/>
          </a:p>
        </p:txBody>
      </p:sp>
    </p:spTree>
    <p:extLst>
      <p:ext uri="{BB962C8B-B14F-4D97-AF65-F5344CB8AC3E}">
        <p14:creationId xmlns:p14="http://schemas.microsoft.com/office/powerpoint/2010/main" val="3388152389"/>
      </p:ext>
    </p:extLst>
  </p:cSld>
  <p:clrMapOvr>
    <a:masterClrMapping/>
  </p:clrMapOvr>
</p:sld>
</file>

<file path=ppt/theme/theme1.xml><?xml version="1.0" encoding="utf-8"?>
<a:theme xmlns:a="http://schemas.openxmlformats.org/drawingml/2006/main" name="2020岡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kumimoji="1"/>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2478</Words>
  <Application>Microsoft Macintosh PowerPoint</Application>
  <PresentationFormat>画面に合わせる (4:3)</PresentationFormat>
  <Paragraphs>296</Paragraphs>
  <Slides>28</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28</vt:i4>
      </vt:variant>
    </vt:vector>
  </HeadingPairs>
  <TitlesOfParts>
    <vt:vector size="40" baseType="lpstr">
      <vt:lpstr>Monacakomi</vt:lpstr>
      <vt:lpstr>UD デジタル 教科書体 N-R</vt:lpstr>
      <vt:lpstr>UD デジタル 教科書体 NK-B</vt:lpstr>
      <vt:lpstr>Calibri</vt:lpstr>
      <vt:lpstr>Wingdings</vt:lpstr>
      <vt:lpstr>MonacakomiRegular</vt:lpstr>
      <vt:lpstr>UD デジタル 教科書体 N-B</vt:lpstr>
      <vt:lpstr>Arial</vt:lpstr>
      <vt:lpstr>Century Gothic</vt:lpstr>
      <vt:lpstr>メイリオ</vt:lpstr>
      <vt:lpstr>UD デジタル 教科書体 N-R</vt:lpstr>
      <vt:lpstr>2020岡本</vt:lpstr>
      <vt:lpstr>APSタートルグラフィックス Python(Brython）版 (プログラミング領域)</vt:lpstr>
      <vt:lpstr>学習目標</vt:lpstr>
      <vt:lpstr>単元の流れ</vt:lpstr>
      <vt:lpstr>1コマ目・タートルグラフィックスの仕組みを理解する</vt:lpstr>
      <vt:lpstr>PowerPoint プレゼンテーション</vt:lpstr>
      <vt:lpstr>実習（インポート）</vt:lpstr>
      <vt:lpstr>実習（コードの確認）</vt:lpstr>
      <vt:lpstr>PowerPoint プレゼンテーション</vt:lpstr>
      <vt:lpstr>PowerPoint プレゼンテーション</vt:lpstr>
      <vt:lpstr>PowerPoint プレゼンテーション</vt:lpstr>
      <vt:lpstr>PowerPoint プレゼンテーション</vt:lpstr>
      <vt:lpstr>2コマ目・繰り返し制御構造・条件分岐構造を利用してみよう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3コマ目・タートルグラフィックスを用いて作品を制作してみよう</vt:lpstr>
      <vt:lpstr>PowerPoint プレゼンテーション</vt:lpstr>
      <vt:lpstr>PowerPoint プレゼンテーション</vt:lpstr>
      <vt:lpstr>PowerPoint プレゼンテーション</vt:lpstr>
      <vt:lpstr>実習（設計）</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2019-04-01T02:19:52Z</dcterms:created>
  <dcterms:modified xsi:type="dcterms:W3CDTF">2023-02-09T06:04:56Z</dcterms:modified>
</cp:coreProperties>
</file>