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6" r:id="rId3"/>
    <p:sldId id="261" r:id="rId4"/>
    <p:sldId id="263" r:id="rId5"/>
    <p:sldId id="266" r:id="rId6"/>
    <p:sldId id="272" r:id="rId7"/>
    <p:sldId id="279" r:id="rId8"/>
    <p:sldId id="286" r:id="rId9"/>
    <p:sldId id="298" r:id="rId10"/>
    <p:sldId id="299" r:id="rId11"/>
    <p:sldId id="293" r:id="rId12"/>
  </p:sldIdLst>
  <p:sldSz cx="6858000" cy="9906000" type="A4"/>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5A2A03FE-3A7F-4E3E-87F2-5DD43844A7C2}">
          <p14:sldIdLst>
            <p14:sldId id="256"/>
            <p14:sldId id="276"/>
            <p14:sldId id="261"/>
            <p14:sldId id="263"/>
            <p14:sldId id="266"/>
            <p14:sldId id="272"/>
            <p14:sldId id="279"/>
            <p14:sldId id="286"/>
            <p14:sldId id="298"/>
            <p14:sldId id="299"/>
            <p14:sldId id="293"/>
          </p14:sldIdLst>
        </p14:section>
        <p14:section name="タイトルなしのセクション" id="{163E3C22-B3F9-42B8-AF42-06F47A00B22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5" autoAdjust="0"/>
    <p:restoredTop sz="94660"/>
  </p:normalViewPr>
  <p:slideViewPr>
    <p:cSldViewPr snapToGrid="0">
      <p:cViewPr varScale="1">
        <p:scale>
          <a:sx n="92" d="100"/>
          <a:sy n="92" d="100"/>
        </p:scale>
        <p:origin x="24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a:latin typeface="UD デジタル 教科書体 N-R" panose="02020400000000000000" pitchFamily="17" charset="-128"/>
                <a:ea typeface="UD デジタル 教科書体 N-R" panose="02020400000000000000" pitchFamily="17" charset="-128"/>
              </a:defRPr>
            </a:lvl1pPr>
          </a:lstStyle>
          <a:p>
            <a:endParaRPr kumimoji="1" lang="ja-JP" altLang="en-US"/>
          </a:p>
        </p:txBody>
      </p:sp>
      <p:sp>
        <p:nvSpPr>
          <p:cNvPr id="3" name="日付プレースホルダー 2"/>
          <p:cNvSpPr>
            <a:spLocks noGrp="1"/>
          </p:cNvSpPr>
          <p:nvPr>
            <p:ph type="dt" idx="1"/>
          </p:nvPr>
        </p:nvSpPr>
        <p:spPr>
          <a:xfrm>
            <a:off x="3884613" y="0"/>
            <a:ext cx="2971800" cy="495300"/>
          </a:xfrm>
          <a:prstGeom prst="rect">
            <a:avLst/>
          </a:prstGeom>
        </p:spPr>
        <p:txBody>
          <a:bodyPr vert="horz" lIns="91440" tIns="45720" rIns="91440" bIns="45720" rtlCol="0"/>
          <a:lstStyle>
            <a:lvl1pPr algn="r">
              <a:defRPr sz="1200">
                <a:latin typeface="UD デジタル 教科書体 N-R" panose="02020400000000000000" pitchFamily="17" charset="-128"/>
                <a:ea typeface="UD デジタル 教科書体 N-R" panose="02020400000000000000" pitchFamily="17" charset="-128"/>
              </a:defRPr>
            </a:lvl1pPr>
          </a:lstStyle>
          <a:p>
            <a:fld id="{B4C897DE-02DE-C748-94B5-361D38E5820E}" type="datetimeFigureOut">
              <a:rPr kumimoji="1" lang="ja-JP" altLang="en-US" smtClean="0"/>
              <a:pPr/>
              <a:t>2022/12/27</a:t>
            </a:fld>
            <a:endParaRPr kumimoji="1" lang="ja-JP" altLang="en-US"/>
          </a:p>
        </p:txBody>
      </p:sp>
      <p:sp>
        <p:nvSpPr>
          <p:cNvPr id="4" name="スライド イメージ プレースホルダー 3"/>
          <p:cNvSpPr>
            <a:spLocks noGrp="1" noRot="1" noChangeAspect="1"/>
          </p:cNvSpPr>
          <p:nvPr>
            <p:ph type="sldImg" idx="2"/>
          </p:nvPr>
        </p:nvSpPr>
        <p:spPr>
          <a:xfrm>
            <a:off x="2274888" y="1235075"/>
            <a:ext cx="2308225" cy="33321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388"/>
            <a:ext cx="5486400" cy="38893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950"/>
            <a:ext cx="2971800" cy="495300"/>
          </a:xfrm>
          <a:prstGeom prst="rect">
            <a:avLst/>
          </a:prstGeom>
        </p:spPr>
        <p:txBody>
          <a:bodyPr vert="horz" lIns="91440" tIns="45720" rIns="91440" bIns="45720" rtlCol="0" anchor="b"/>
          <a:lstStyle>
            <a:lvl1pPr algn="l">
              <a:defRPr sz="1200">
                <a:latin typeface="UD デジタル 教科書体 N-R" panose="02020400000000000000" pitchFamily="17" charset="-128"/>
                <a:ea typeface="UD デジタル 教科書体 N-R" panose="02020400000000000000" pitchFamily="17" charset="-128"/>
              </a:defRPr>
            </a:lvl1pPr>
          </a:lstStyle>
          <a:p>
            <a:endParaRPr kumimoji="1" lang="ja-JP" altLang="en-US"/>
          </a:p>
        </p:txBody>
      </p:sp>
      <p:sp>
        <p:nvSpPr>
          <p:cNvPr id="7" name="スライド番号プレースホルダー 6"/>
          <p:cNvSpPr>
            <a:spLocks noGrp="1"/>
          </p:cNvSpPr>
          <p:nvPr>
            <p:ph type="sldNum" sz="quarter" idx="5"/>
          </p:nvPr>
        </p:nvSpPr>
        <p:spPr>
          <a:xfrm>
            <a:off x="3884613" y="9378950"/>
            <a:ext cx="2971800" cy="495300"/>
          </a:xfrm>
          <a:prstGeom prst="rect">
            <a:avLst/>
          </a:prstGeom>
        </p:spPr>
        <p:txBody>
          <a:bodyPr vert="horz" lIns="91440" tIns="45720" rIns="91440" bIns="45720" rtlCol="0" anchor="b"/>
          <a:lstStyle>
            <a:lvl1pPr algn="r">
              <a:defRPr sz="1200">
                <a:latin typeface="UD デジタル 教科書体 N-R" panose="02020400000000000000" pitchFamily="17" charset="-128"/>
                <a:ea typeface="UD デジタル 教科書体 N-R" panose="02020400000000000000" pitchFamily="17" charset="-128"/>
              </a:defRPr>
            </a:lvl1pPr>
          </a:lstStyle>
          <a:p>
            <a:fld id="{8E44F87A-DC02-9E42-820A-5F82B2B9594E}" type="slidenum">
              <a:rPr kumimoji="1" lang="ja-JP" altLang="en-US" smtClean="0"/>
              <a:pPr/>
              <a:t>‹#›</a:t>
            </a:fld>
            <a:endParaRPr kumimoji="1" lang="ja-JP" altLang="en-US"/>
          </a:p>
        </p:txBody>
      </p:sp>
    </p:spTree>
    <p:extLst>
      <p:ext uri="{BB962C8B-B14F-4D97-AF65-F5344CB8AC3E}">
        <p14:creationId xmlns:p14="http://schemas.microsoft.com/office/powerpoint/2010/main" val="39234047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2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2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2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2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0564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544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9969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711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9589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95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338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650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45858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2774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2022/12/27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65683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ea typeface="UD デジタル 教科書体 N-R" panose="02020400000000000000" pitchFamily="17" charset="-128"/>
              </a:defRPr>
            </a:lvl1pPr>
          </a:lstStyle>
          <a:p>
            <a:fld id="{B876EB8B-730E-48F8-A319-050F7B496244}" type="datetimeFigureOut">
              <a:rPr kumimoji="1" lang="ja-JP" altLang="en-US" smtClean="0"/>
              <a:pPr/>
              <a:t>2022/12/27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ea typeface="UD デジタル 教科書体 N-R" panose="02020400000000000000" pitchFamily="17" charset="-128"/>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ea typeface="UD デジタル 教科書体 N-R" panose="02020400000000000000" pitchFamily="17" charset="-128"/>
              </a:defRPr>
            </a:lvl1pPr>
          </a:lstStyle>
          <a:p>
            <a:fld id="{ADF15CAD-E777-460C-BF62-ACF87853F993}" type="slidenum">
              <a:rPr kumimoji="1" lang="ja-JP" altLang="en-US" smtClean="0"/>
              <a:pPr/>
              <a:t>‹#›</a:t>
            </a:fld>
            <a:endParaRPr kumimoji="1" lang="ja-JP" altLang="en-US"/>
          </a:p>
        </p:txBody>
      </p:sp>
    </p:spTree>
    <p:extLst>
      <p:ext uri="{BB962C8B-B14F-4D97-AF65-F5344CB8AC3E}">
        <p14:creationId xmlns:p14="http://schemas.microsoft.com/office/powerpoint/2010/main" val="255351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UD デジタル 教科書体 N-R" panose="02020400000000000000" pitchFamily="17"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UD デジタル 教科書体 N-R" panose="02020400000000000000" pitchFamily="17"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UD デジタル 教科書体 N-R" panose="02020400000000000000" pitchFamily="17"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UD デジタル 教科書体 N-R" panose="02020400000000000000" pitchFamily="17"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UD デジタル 教科書体 N-R" panose="02020400000000000000" pitchFamily="17"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114301" y="649705"/>
            <a:ext cx="6640829" cy="1212246"/>
          </a:xfrm>
        </p:spPr>
        <p:style>
          <a:lnRef idx="2">
            <a:schemeClr val="dk1"/>
          </a:lnRef>
          <a:fillRef idx="1">
            <a:schemeClr val="lt1"/>
          </a:fillRef>
          <a:effectRef idx="0">
            <a:schemeClr val="dk1"/>
          </a:effectRef>
          <a:fontRef idx="minor">
            <a:schemeClr val="dk1"/>
          </a:fontRef>
        </p:style>
        <p:txBody>
          <a:bodyPr>
            <a:normAutofit/>
          </a:bodyPr>
          <a:lstStyle/>
          <a:p>
            <a:r>
              <a:rPr lang="ja-JP" altLang="en-US" sz="4000" dirty="0">
                <a:latin typeface="UD デジタル 教科書体 N-R" panose="02020400000000000000" pitchFamily="17" charset="-128"/>
                <a:ea typeface="UD デジタル 教科書体 N-R" panose="02020400000000000000" pitchFamily="17" charset="-128"/>
              </a:rPr>
              <a:t>アプリ</a:t>
            </a:r>
            <a:br>
              <a:rPr lang="en-US" altLang="ja-JP" sz="4000" dirty="0">
                <a:latin typeface="UD デジタル 教科書体 N-R" panose="02020400000000000000" pitchFamily="17" charset="-128"/>
                <a:ea typeface="UD デジタル 教科書体 N-R" panose="02020400000000000000" pitchFamily="17" charset="-128"/>
              </a:rPr>
            </a:br>
            <a:r>
              <a:rPr lang="ja-JP" altLang="en-US" sz="4000" dirty="0">
                <a:latin typeface="UD デジタル 教科書体 N-R" panose="02020400000000000000" pitchFamily="17" charset="-128"/>
                <a:ea typeface="UD デジタル 教科書体 N-R" panose="02020400000000000000" pitchFamily="17" charset="-128"/>
              </a:rPr>
              <a:t>プログラミングシート</a:t>
            </a:r>
          </a:p>
        </p:txBody>
      </p:sp>
      <p:sp>
        <p:nvSpPr>
          <p:cNvPr id="5" name="字幕 4">
            <a:extLst>
              <a:ext uri="{FF2B5EF4-FFF2-40B4-BE49-F238E27FC236}">
                <a16:creationId xmlns:a16="http://schemas.microsoft.com/office/drawing/2014/main" id="{13A46BEA-C938-4ADA-A3CF-6AE556751F17}"/>
              </a:ext>
            </a:extLst>
          </p:cNvPr>
          <p:cNvSpPr>
            <a:spLocks noGrp="1"/>
          </p:cNvSpPr>
          <p:nvPr>
            <p:ph type="subTitle" idx="1"/>
          </p:nvPr>
        </p:nvSpPr>
        <p:spPr>
          <a:xfrm>
            <a:off x="510745" y="4621774"/>
            <a:ext cx="5815913" cy="662451"/>
          </a:xfrm>
        </p:spPr>
        <p:txBody>
          <a:bodyPr>
            <a:normAutofit/>
          </a:bodyPr>
          <a:lstStyle/>
          <a:p>
            <a:r>
              <a:rPr lang="ja-JP" altLang="en-US" sz="4000" dirty="0">
                <a:latin typeface="UD デジタル 教科書体 N-B" panose="02020700000000000000" pitchFamily="17" charset="-128"/>
                <a:ea typeface="UD デジタル 教科書体 N-B" panose="02020700000000000000" pitchFamily="17" charset="-128"/>
              </a:rPr>
              <a:t>地図アプリ編</a:t>
            </a:r>
          </a:p>
        </p:txBody>
      </p:sp>
      <p:sp>
        <p:nvSpPr>
          <p:cNvPr id="2" name="タイトル 3">
            <a:extLst>
              <a:ext uri="{FF2B5EF4-FFF2-40B4-BE49-F238E27FC236}">
                <a16:creationId xmlns:a16="http://schemas.microsoft.com/office/drawing/2014/main" id="{7A5780D1-5CDD-5EB6-96C1-F098A71192A0}"/>
              </a:ext>
            </a:extLst>
          </p:cNvPr>
          <p:cNvSpPr txBox="1">
            <a:spLocks/>
          </p:cNvSpPr>
          <p:nvPr/>
        </p:nvSpPr>
        <p:spPr>
          <a:xfrm>
            <a:off x="114301" y="9081810"/>
            <a:ext cx="6640829" cy="662451"/>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altLang="ja-JP" sz="1200" dirty="0">
                <a:latin typeface="UD デジタル 教科書体 N-R" panose="02020400000000000000" pitchFamily="17" charset="-128"/>
                <a:ea typeface="UD デジタル 教科書体 N-R" panose="02020400000000000000" pitchFamily="17" charset="-128"/>
              </a:rPr>
              <a:t>※</a:t>
            </a:r>
            <a:r>
              <a:rPr lang="ja-JP" altLang="en-US" sz="1200" dirty="0">
                <a:latin typeface="UD デジタル 教科書体 N-R" panose="02020400000000000000" pitchFamily="17" charset="-128"/>
                <a:ea typeface="UD デジタル 教科書体 N-R" panose="02020400000000000000" pitchFamily="17" charset="-128"/>
              </a:rPr>
              <a:t>地図データの表示には外部のタイル情報として、国土地理院などが公開しているデータが必要です。実習前に学校の実習環境で正しく表示されるか確認して下さい。</a:t>
            </a:r>
            <a:endParaRPr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5514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EF188FD-A81A-B44D-A57F-C662EC05BF85}"/>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地理院地図で緯度経度を調べる</a:t>
            </a:r>
          </a:p>
        </p:txBody>
      </p:sp>
      <p:sp>
        <p:nvSpPr>
          <p:cNvPr id="43" name="正方形/長方形 42">
            <a:extLst>
              <a:ext uri="{FF2B5EF4-FFF2-40B4-BE49-F238E27FC236}">
                <a16:creationId xmlns:a16="http://schemas.microsoft.com/office/drawing/2014/main" id="{C9F1B11F-1189-4347-ABA3-55EEC538B74A}"/>
              </a:ext>
            </a:extLst>
          </p:cNvPr>
          <p:cNvSpPr/>
          <p:nvPr/>
        </p:nvSpPr>
        <p:spPr>
          <a:xfrm>
            <a:off x="4088981" y="632699"/>
            <a:ext cx="2465872" cy="1666364"/>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地理院地図にアクセスして下さい。</a:t>
            </a:r>
            <a:endParaRPr kumimoji="1" lang="en-US" altLang="ja-JP" sz="1100" dirty="0">
              <a:latin typeface="UD デジタル 教科書体 N-R" panose="02020400000000000000" pitchFamily="17" charset="-128"/>
              <a:ea typeface="UD デジタル 教科書体 N-R" panose="02020400000000000000" pitchFamily="17" charset="-128"/>
            </a:endParaRP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en-US" altLang="ja-JP" sz="1100" dirty="0">
                <a:latin typeface="UD デジタル 教科書体 N-R" panose="02020400000000000000" pitchFamily="17" charset="-128"/>
                <a:ea typeface="UD デジタル 教科書体 N-R" panose="02020400000000000000" pitchFamily="17" charset="-128"/>
              </a:rPr>
              <a:t>https://maps.gsi.go.jp/</a:t>
            </a:r>
            <a:endParaRPr kumimoji="1" lang="ja-JP" altLang="en-US" sz="1100" dirty="0">
              <a:latin typeface="UD デジタル 教科書体 N-R" panose="02020400000000000000" pitchFamily="17" charset="-128"/>
              <a:ea typeface="UD デジタル 教科書体 N-R" panose="02020400000000000000" pitchFamily="17" charset="-128"/>
            </a:endParaRPr>
          </a:p>
        </p:txBody>
      </p:sp>
      <p:sp>
        <p:nvSpPr>
          <p:cNvPr id="4" name="正方形/長方形 3">
            <a:extLst>
              <a:ext uri="{FF2B5EF4-FFF2-40B4-BE49-F238E27FC236}">
                <a16:creationId xmlns:a16="http://schemas.microsoft.com/office/drawing/2014/main" id="{9A599750-F1EF-81C3-82CC-FB9F0EEF8F04}"/>
              </a:ext>
            </a:extLst>
          </p:cNvPr>
          <p:cNvSpPr/>
          <p:nvPr/>
        </p:nvSpPr>
        <p:spPr>
          <a:xfrm>
            <a:off x="303147" y="6462943"/>
            <a:ext cx="6251706" cy="204109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地図に掲載したいスポット情報が集まったら、アプリに反映してみましょう。</a:t>
            </a:r>
            <a:endParaRPr kumimoji="1" lang="en-US" altLang="ja-JP" sz="1100" dirty="0">
              <a:latin typeface="UD デジタル 教科書体 N-R" panose="02020400000000000000" pitchFamily="17" charset="-128"/>
              <a:ea typeface="UD デジタル 教科書体 N-R" panose="02020400000000000000" pitchFamily="17" charset="-128"/>
            </a:endParaRP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例えば、高尾山を掲載する場合は以下のように記述します。</a:t>
            </a:r>
            <a:endParaRPr kumimoji="1" lang="en-US" altLang="ja-JP" sz="1100" dirty="0">
              <a:latin typeface="UD デジタル 教科書体 N-R" panose="02020400000000000000" pitchFamily="17" charset="-128"/>
              <a:ea typeface="UD デジタル 教科書体 N-R" panose="02020400000000000000" pitchFamily="17" charset="-128"/>
            </a:endParaRP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en-US" altLang="ja-JP" sz="1100" dirty="0" err="1">
                <a:latin typeface="UD デジタル 教科書体 N-R" panose="02020400000000000000" pitchFamily="17" charset="-128"/>
                <a:ea typeface="UD デジタル 教科書体 N-R" panose="02020400000000000000" pitchFamily="17" charset="-128"/>
              </a:rPr>
              <a:t>L.marker</a:t>
            </a:r>
            <a:r>
              <a:rPr kumimoji="1" lang="en-US" altLang="ja-JP" sz="1100" dirty="0">
                <a:latin typeface="UD デジタル 教科書体 N-R" panose="02020400000000000000" pitchFamily="17" charset="-128"/>
                <a:ea typeface="UD デジタル 教科書体 N-R" panose="02020400000000000000" pitchFamily="17" charset="-128"/>
              </a:rPr>
              <a:t>([35.6252318250572,139.24357759757]).</a:t>
            </a:r>
            <a:r>
              <a:rPr kumimoji="1" lang="en-US" altLang="ja-JP" sz="1100" dirty="0" err="1">
                <a:latin typeface="UD デジタル 教科書体 N-R" panose="02020400000000000000" pitchFamily="17" charset="-128"/>
                <a:ea typeface="UD デジタル 教科書体 N-R" panose="02020400000000000000" pitchFamily="17" charset="-128"/>
              </a:rPr>
              <a:t>addTo</a:t>
            </a:r>
            <a:r>
              <a:rPr kumimoji="1" lang="en-US" altLang="ja-JP" sz="1100" dirty="0">
                <a:latin typeface="UD デジタル 教科書体 N-R" panose="02020400000000000000" pitchFamily="17" charset="-128"/>
                <a:ea typeface="UD デジタル 教科書体 N-R" panose="02020400000000000000" pitchFamily="17" charset="-128"/>
              </a:rPr>
              <a:t>(map)</a:t>
            </a:r>
          </a:p>
          <a:p>
            <a:r>
              <a:rPr kumimoji="1" lang="en-US" altLang="ja-JP" sz="1100" dirty="0">
                <a:latin typeface="UD デジタル 教科書体 N-R" panose="02020400000000000000" pitchFamily="17" charset="-128"/>
                <a:ea typeface="UD デジタル 教科書体 N-R" panose="02020400000000000000" pitchFamily="17" charset="-128"/>
              </a:rPr>
              <a:t>    .</a:t>
            </a:r>
            <a:r>
              <a:rPr kumimoji="1" lang="en-US" altLang="ja-JP" sz="1100" dirty="0" err="1">
                <a:latin typeface="UD デジタル 教科書体 N-R" panose="02020400000000000000" pitchFamily="17" charset="-128"/>
                <a:ea typeface="UD デジタル 教科書体 N-R" panose="02020400000000000000" pitchFamily="17" charset="-128"/>
              </a:rPr>
              <a:t>bindPopup</a:t>
            </a:r>
            <a:r>
              <a:rPr kumimoji="1" lang="en-US" altLang="ja-JP" sz="1100" dirty="0">
                <a:latin typeface="UD デジタル 教科書体 N-R" panose="02020400000000000000" pitchFamily="17" charset="-128"/>
                <a:ea typeface="UD デジタル 教科書体 N-R" panose="02020400000000000000" pitchFamily="17" charset="-128"/>
              </a:rPr>
              <a:t>('</a:t>
            </a:r>
            <a:r>
              <a:rPr kumimoji="1" lang="ja-JP" altLang="en-US" sz="1100" dirty="0">
                <a:latin typeface="UD デジタル 教科書体 N-R" panose="02020400000000000000" pitchFamily="17" charset="-128"/>
                <a:ea typeface="UD デジタル 教科書体 N-R" panose="02020400000000000000" pitchFamily="17" charset="-128"/>
              </a:rPr>
              <a:t>高尾山は登山者数世界一の山です。</a:t>
            </a:r>
            <a:r>
              <a:rPr kumimoji="1" lang="en-US" altLang="ja-JP" sz="1100" dirty="0">
                <a:latin typeface="UD デジタル 教科書体 N-R" panose="02020400000000000000" pitchFamily="17" charset="-128"/>
                <a:ea typeface="UD デジタル 教科書体 N-R" panose="02020400000000000000" pitchFamily="17" charset="-128"/>
              </a:rPr>
              <a:t>')</a:t>
            </a:r>
          </a:p>
          <a:p>
            <a:endParaRPr kumimoji="1" lang="ja-JP" altLang="en-US" sz="1100" dirty="0">
              <a:latin typeface="UD デジタル 教科書体 N-R" panose="02020400000000000000" pitchFamily="17" charset="-128"/>
              <a:ea typeface="UD デジタル 教科書体 N-R" panose="02020400000000000000" pitchFamily="17" charset="-128"/>
            </a:endParaRPr>
          </a:p>
        </p:txBody>
      </p:sp>
      <p:pic>
        <p:nvPicPr>
          <p:cNvPr id="6" name="図 5" descr="ダイアグラム&#10;&#10;中程度の精度で自動的に生成された説明">
            <a:extLst>
              <a:ext uri="{FF2B5EF4-FFF2-40B4-BE49-F238E27FC236}">
                <a16:creationId xmlns:a16="http://schemas.microsoft.com/office/drawing/2014/main" id="{4A74E11B-9BB6-82D8-D25B-6D368166D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7" y="3090330"/>
            <a:ext cx="3276075" cy="1908697"/>
          </a:xfrm>
          <a:prstGeom prst="rect">
            <a:avLst/>
          </a:prstGeom>
        </p:spPr>
      </p:pic>
      <p:pic>
        <p:nvPicPr>
          <p:cNvPr id="8" name="図 7" descr="マップ&#10;&#10;自動的に生成された説明">
            <a:extLst>
              <a:ext uri="{FF2B5EF4-FFF2-40B4-BE49-F238E27FC236}">
                <a16:creationId xmlns:a16="http://schemas.microsoft.com/office/drawing/2014/main" id="{1C3C3059-9105-5222-85D7-403867E1A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147" y="632699"/>
            <a:ext cx="3276075" cy="2162154"/>
          </a:xfrm>
          <a:prstGeom prst="rect">
            <a:avLst/>
          </a:prstGeom>
        </p:spPr>
      </p:pic>
      <p:sp>
        <p:nvSpPr>
          <p:cNvPr id="9" name="正方形/長方形 8">
            <a:extLst>
              <a:ext uri="{FF2B5EF4-FFF2-40B4-BE49-F238E27FC236}">
                <a16:creationId xmlns:a16="http://schemas.microsoft.com/office/drawing/2014/main" id="{F435EE4B-FD44-9EB5-A5BA-5655D7D99E55}"/>
              </a:ext>
            </a:extLst>
          </p:cNvPr>
          <p:cNvSpPr/>
          <p:nvPr/>
        </p:nvSpPr>
        <p:spPr>
          <a:xfrm>
            <a:off x="4088981" y="3090330"/>
            <a:ext cx="2465872" cy="186266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スポットを検索して地図上から探して下さい。</a:t>
            </a:r>
            <a:endParaRPr kumimoji="1" lang="en-US" altLang="ja-JP" sz="1100" dirty="0">
              <a:latin typeface="UD デジタル 教科書体 N-R" panose="02020400000000000000" pitchFamily="17" charset="-128"/>
              <a:ea typeface="UD デジタル 教科書体 N-R" panose="02020400000000000000" pitchFamily="17" charset="-128"/>
            </a:endParaRP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検索結果をクリックすると、地図が移動します。また、場所にマーカーとして「旗」が立つので、旗をクリックして、緯度経度を表示して下さい。</a:t>
            </a:r>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この緯度経度をコピーして、メモしておきましょう。</a:t>
            </a:r>
          </a:p>
        </p:txBody>
      </p:sp>
    </p:spTree>
    <p:extLst>
      <p:ext uri="{BB962C8B-B14F-4D97-AF65-F5344CB8AC3E}">
        <p14:creationId xmlns:p14="http://schemas.microsoft.com/office/powerpoint/2010/main" val="43510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確認テスト</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271571712"/>
              </p:ext>
            </p:extLst>
          </p:nvPr>
        </p:nvGraphicFramePr>
        <p:xfrm>
          <a:off x="165945" y="800100"/>
          <a:ext cx="6527382" cy="3409588"/>
        </p:xfrm>
        <a:graphic>
          <a:graphicData uri="http://schemas.openxmlformats.org/drawingml/2006/table">
            <a:tbl>
              <a:tblPr firstRow="1" bandRow="1">
                <a:tableStyleId>{7E9639D4-E3E2-4D34-9284-5A2195B3D0D7}</a:tableStyleId>
              </a:tblPr>
              <a:tblGrid>
                <a:gridCol w="3253911">
                  <a:extLst>
                    <a:ext uri="{9D8B030D-6E8A-4147-A177-3AD203B41FA5}">
                      <a16:colId xmlns:a16="http://schemas.microsoft.com/office/drawing/2014/main" val="953771404"/>
                    </a:ext>
                  </a:extLst>
                </a:gridCol>
                <a:gridCol w="3273471">
                  <a:extLst>
                    <a:ext uri="{9D8B030D-6E8A-4147-A177-3AD203B41FA5}">
                      <a16:colId xmlns:a16="http://schemas.microsoft.com/office/drawing/2014/main" val="2232448268"/>
                    </a:ext>
                  </a:extLst>
                </a:gridCol>
              </a:tblGrid>
              <a:tr h="36423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問題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回答</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837565">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地図上にマーカー（ピン）を表示するために必要な位置情報を</a:t>
                      </a:r>
                      <a:r>
                        <a:rPr kumimoji="1" lang="en-US" altLang="ja-JP" sz="1200" dirty="0">
                          <a:latin typeface="UD デジタル 教科書体 N-R" panose="02020400000000000000" pitchFamily="17" charset="-128"/>
                          <a:ea typeface="UD デジタル 教科書体 N-R" panose="02020400000000000000" pitchFamily="17" charset="-128"/>
                        </a:rPr>
                        <a:t>2</a:t>
                      </a:r>
                      <a:r>
                        <a:rPr kumimoji="1" lang="ja-JP" altLang="en-US" sz="1200" dirty="0">
                          <a:latin typeface="UD デジタル 教科書体 N-R" panose="02020400000000000000" pitchFamily="17" charset="-128"/>
                          <a:ea typeface="UD デジタル 教科書体 N-R" panose="02020400000000000000" pitchFamily="17" charset="-128"/>
                        </a:rPr>
                        <a:t>つ教えてください。</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緯度と経度</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37565">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巨大な地図データから必要な部分だけを都度、データ取得できるように○○○で分割している。○○○について教えてください。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タイル</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1370222">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今回の地図アプリを使えば任意の場所にマーカーを立てることができる。そのためには位置情報が必要になる。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dirty="0">
                          <a:latin typeface="UD デジタル 教科書体 N-R" panose="02020400000000000000" pitchFamily="17" charset="-128"/>
                          <a:ea typeface="UD デジタル 教科書体 N-R" panose="02020400000000000000" pitchFamily="17" charset="-128"/>
                        </a:rPr>
                        <a:t>位置情報を取得する方法を教えてください。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en-US" altLang="ja-JP" sz="1200" dirty="0">
                          <a:latin typeface="UD デジタル 教科書体 N-R" panose="02020400000000000000" pitchFamily="17" charset="-128"/>
                          <a:ea typeface="UD デジタル 教科書体 N-R" panose="02020400000000000000" pitchFamily="17" charset="-128"/>
                        </a:rPr>
                        <a:t>A</a:t>
                      </a:r>
                      <a:r>
                        <a:rPr kumimoji="1" lang="ja-JP" altLang="en-US" sz="1200" dirty="0">
                          <a:latin typeface="UD デジタル 教科書体 N-R" panose="02020400000000000000" pitchFamily="17" charset="-128"/>
                          <a:ea typeface="UD デジタル 教科書体 N-R" panose="02020400000000000000" pitchFamily="17" charset="-128"/>
                        </a:rPr>
                        <a:t>：地理院地図などを使って調べる。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en-US" altLang="ja-JP" sz="1200" dirty="0">
                          <a:latin typeface="UD デジタル 教科書体 N-R" panose="02020400000000000000" pitchFamily="17" charset="-128"/>
                          <a:ea typeface="UD デジタル 教科書体 N-R" panose="02020400000000000000" pitchFamily="17" charset="-128"/>
                        </a:rPr>
                        <a:t>B</a:t>
                      </a:r>
                      <a:r>
                        <a:rPr kumimoji="1" lang="ja-JP" altLang="en-US" sz="1200" dirty="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GPS</a:t>
                      </a:r>
                      <a:r>
                        <a:rPr kumimoji="1" lang="ja-JP" altLang="en-US" sz="1200" dirty="0">
                          <a:latin typeface="UD デジタル 教科書体 N-R" panose="02020400000000000000" pitchFamily="17" charset="-128"/>
                          <a:ea typeface="UD デジタル 教科書体 N-R" panose="02020400000000000000" pitchFamily="17" charset="-128"/>
                        </a:rPr>
                        <a:t>ロガーアプリなどを使って実地調査する。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en-US" altLang="ja-JP" sz="1200" dirty="0">
                          <a:latin typeface="UD デジタル 教科書体 N-R" panose="02020400000000000000" pitchFamily="17" charset="-128"/>
                          <a:ea typeface="UD デジタル 教科書体 N-R" panose="02020400000000000000" pitchFamily="17" charset="-128"/>
                        </a:rPr>
                        <a:t>C</a:t>
                      </a:r>
                      <a:r>
                        <a:rPr kumimoji="1" lang="ja-JP" altLang="en-US" sz="1200" dirty="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AED</a:t>
                      </a:r>
                      <a:r>
                        <a:rPr kumimoji="1" lang="ja-JP" altLang="en-US" sz="1200" dirty="0">
                          <a:latin typeface="UD デジタル 教科書体 N-R" panose="02020400000000000000" pitchFamily="17" charset="-128"/>
                          <a:ea typeface="UD デジタル 教科書体 N-R" panose="02020400000000000000" pitchFamily="17" charset="-128"/>
                        </a:rPr>
                        <a:t>などの位置情報であれば、自治体の公開しているオープンデータから取得できる。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579276"/>
                  </a:ext>
                </a:extLst>
              </a:tr>
            </a:tbl>
          </a:graphicData>
        </a:graphic>
      </p:graphicFrame>
    </p:spTree>
    <p:extLst>
      <p:ext uri="{BB962C8B-B14F-4D97-AF65-F5344CB8AC3E}">
        <p14:creationId xmlns:p14="http://schemas.microsoft.com/office/powerpoint/2010/main" val="41091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学習目標</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865777381"/>
              </p:ext>
            </p:extLst>
          </p:nvPr>
        </p:nvGraphicFramePr>
        <p:xfrm>
          <a:off x="164671" y="1341519"/>
          <a:ext cx="6527382" cy="5788702"/>
        </p:xfrm>
        <a:graphic>
          <a:graphicData uri="http://schemas.openxmlformats.org/drawingml/2006/table">
            <a:tbl>
              <a:tblPr firstRow="1" bandRow="1">
                <a:tableStyleId>{7E9639D4-E3E2-4D34-9284-5A2195B3D0D7}</a:tableStyleId>
              </a:tblPr>
              <a:tblGrid>
                <a:gridCol w="2400298">
                  <a:extLst>
                    <a:ext uri="{9D8B030D-6E8A-4147-A177-3AD203B41FA5}">
                      <a16:colId xmlns:a16="http://schemas.microsoft.com/office/drawing/2014/main" val="953771404"/>
                    </a:ext>
                  </a:extLst>
                </a:gridCol>
                <a:gridCol w="4127084">
                  <a:extLst>
                    <a:ext uri="{9D8B030D-6E8A-4147-A177-3AD203B41FA5}">
                      <a16:colId xmlns:a16="http://schemas.microsoft.com/office/drawing/2014/main" val="2232448268"/>
                    </a:ext>
                  </a:extLst>
                </a:gridCol>
              </a:tblGrid>
              <a:tr h="691179">
                <a:tc>
                  <a:txBody>
                    <a:bodyPr/>
                    <a:lstStyle/>
                    <a:p>
                      <a:pPr algn="l"/>
                      <a:r>
                        <a:rPr kumimoji="1" lang="ja-JP" altLang="en-US" sz="1400" b="0">
                          <a:latin typeface="UD デジタル 教科書体 N-B" panose="02020700000000000000" pitchFamily="17" charset="-128"/>
                          <a:ea typeface="UD デジタル 教科書体 N-B" panose="02020700000000000000" pitchFamily="17" charset="-128"/>
                        </a:rPr>
                        <a:t>観点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latin typeface="UD デジタル 教科書体 N-B" panose="02020700000000000000" pitchFamily="17" charset="-128"/>
                          <a:ea typeface="UD デジタル 教科書体 N-B" panose="02020700000000000000" pitchFamily="17" charset="-128"/>
                        </a:rPr>
                        <a:t>学習目標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508665">
                <a:tc>
                  <a:txBody>
                    <a:bodyPr/>
                    <a:lstStyle/>
                    <a:p>
                      <a:pPr algn="l"/>
                      <a:r>
                        <a:rPr kumimoji="1" lang="ja-JP" altLang="en-US" sz="1400">
                          <a:latin typeface="UD デジタル 教科書体 N-R" panose="02020400000000000000" pitchFamily="17" charset="-128"/>
                          <a:ea typeface="UD デジタル 教科書体 N-R" panose="02020400000000000000" pitchFamily="17" charset="-128"/>
                        </a:rPr>
                        <a:t>知識・技能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400" dirty="0">
                          <a:latin typeface="UD デジタル 教科書体 N-R" panose="02020400000000000000" pitchFamily="17" charset="-128"/>
                          <a:ea typeface="UD デジタル 教科書体 N-R" panose="02020400000000000000" pitchFamily="17" charset="-128"/>
                        </a:rPr>
                        <a:t>◆地図データに関する知識・技能の習得</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lgn="l">
                        <a:buFont typeface="Arial" panose="020B0604020202020204" pitchFamily="34" charset="0"/>
                        <a:buNone/>
                      </a:pPr>
                      <a:r>
                        <a:rPr kumimoji="1" lang="ja-JP" altLang="en-US" sz="1400" dirty="0">
                          <a:latin typeface="UD デジタル 教科書体 N-R" panose="02020400000000000000" pitchFamily="17" charset="-128"/>
                          <a:ea typeface="UD デジタル 教科書体 N-R" panose="02020400000000000000" pitchFamily="17" charset="-128"/>
                        </a:rPr>
                        <a:t>地図アプリの作成を通じて地図データに関する知識を身につける。また、地図を通じた情報発信の方法を身につける。</a:t>
                      </a:r>
                      <a:endParaRPr kumimoji="1" lang="en-US" altLang="ja-JP" sz="14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1750802">
                <a:tc>
                  <a:txBody>
                    <a:bodyPr/>
                    <a:lstStyle/>
                    <a:p>
                      <a:pPr algn="l"/>
                      <a:r>
                        <a:rPr kumimoji="1" lang="ja-JP" altLang="en-US" sz="1400">
                          <a:latin typeface="UD デジタル 教科書体 N-R" panose="02020400000000000000" pitchFamily="17" charset="-128"/>
                          <a:ea typeface="UD デジタル 教科書体 N-R" panose="02020400000000000000" pitchFamily="17" charset="-128"/>
                        </a:rPr>
                        <a:t>思考力・判断力・表現力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UD デジタル 教科書体 N-R" panose="02020400000000000000" pitchFamily="17" charset="-128"/>
                          <a:ea typeface="UD デジタル 教科書体 N-R" panose="02020400000000000000" pitchFamily="17" charset="-128"/>
                        </a:rPr>
                        <a:t>◆地図を通じた情報発信</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dirty="0">
                          <a:latin typeface="UD デジタル 教科書体 N-R" panose="02020400000000000000" pitchFamily="17" charset="-128"/>
                          <a:ea typeface="UD デジタル 教科書体 N-R" panose="02020400000000000000" pitchFamily="17" charset="-128"/>
                        </a:rPr>
                        <a:t>地図アプリを通じて自分が情報として伝えたいことを実際に表現する。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609650">
                <a:tc>
                  <a:txBody>
                    <a:bodyPr/>
                    <a:lstStyle/>
                    <a:p>
                      <a:pPr algn="l"/>
                      <a:r>
                        <a:rPr kumimoji="1" lang="ja-JP" altLang="en-US" sz="1400" dirty="0">
                          <a:latin typeface="UD デジタル 教科書体 N-R" panose="02020400000000000000" pitchFamily="17" charset="-128"/>
                          <a:ea typeface="UD デジタル 教科書体 N-R" panose="02020400000000000000" pitchFamily="17" charset="-128"/>
                        </a:rPr>
                        <a:t>学びに向かう力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400" dirty="0">
                          <a:latin typeface="UD デジタル 教科書体 N-R" panose="02020400000000000000" pitchFamily="17" charset="-128"/>
                          <a:ea typeface="UD デジタル 教科書体 N-R" panose="02020400000000000000" pitchFamily="17" charset="-128"/>
                        </a:rPr>
                        <a:t>◆スマホなどの地図アプリとの比較</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lgn="l">
                        <a:buFont typeface="Arial" panose="020B0604020202020204" pitchFamily="34" charset="0"/>
                        <a:buNone/>
                      </a:pPr>
                      <a:r>
                        <a:rPr kumimoji="1" lang="ja-JP" altLang="en-US" sz="1400" dirty="0">
                          <a:latin typeface="UD デジタル 教科書体 N-R" panose="02020400000000000000" pitchFamily="17" charset="-128"/>
                          <a:ea typeface="UD デジタル 教科書体 N-R" panose="02020400000000000000" pitchFamily="17" charset="-128"/>
                        </a:rPr>
                        <a:t>スマホなどの地図アプリでは、ナビ機能や向いている方角を表示する機能が搭載されている。また、出発地点とゴール地点の間に線を引いて道を示すような機能搭載されている。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lgn="l">
                        <a:buFont typeface="Arial" panose="020B0604020202020204" pitchFamily="34" charset="0"/>
                        <a:buNone/>
                      </a:pPr>
                      <a:r>
                        <a:rPr kumimoji="1" lang="ja-JP" altLang="en-US" sz="1400" dirty="0">
                          <a:latin typeface="UD デジタル 教科書体 N-R" panose="02020400000000000000" pitchFamily="17" charset="-128"/>
                          <a:ea typeface="UD デジタル 教科書体 N-R" panose="02020400000000000000" pitchFamily="17" charset="-128"/>
                        </a:rPr>
                        <a:t>プログラミングでこれらの機能を実現するために必要なことを検討できる。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0" indent="0" algn="l">
                        <a:buFont typeface="Arial" panose="020B0604020202020204" pitchFamily="34" charset="0"/>
                        <a:buNone/>
                      </a:pPr>
                      <a:endParaRPr kumimoji="1" lang="en-US" altLang="ja-JP" sz="14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28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単元の流れ</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585024402"/>
              </p:ext>
            </p:extLst>
          </p:nvPr>
        </p:nvGraphicFramePr>
        <p:xfrm>
          <a:off x="164672" y="1341521"/>
          <a:ext cx="6528655" cy="2948994"/>
        </p:xfrm>
        <a:graphic>
          <a:graphicData uri="http://schemas.openxmlformats.org/drawingml/2006/table">
            <a:tbl>
              <a:tblPr firstRow="1" bandRow="1">
                <a:tableStyleId>{7E9639D4-E3E2-4D34-9284-5A2195B3D0D7}</a:tableStyleId>
              </a:tblPr>
              <a:tblGrid>
                <a:gridCol w="633183">
                  <a:extLst>
                    <a:ext uri="{9D8B030D-6E8A-4147-A177-3AD203B41FA5}">
                      <a16:colId xmlns:a16="http://schemas.microsoft.com/office/drawing/2014/main" val="953771404"/>
                    </a:ext>
                  </a:extLst>
                </a:gridCol>
                <a:gridCol w="2818556">
                  <a:extLst>
                    <a:ext uri="{9D8B030D-6E8A-4147-A177-3AD203B41FA5}">
                      <a16:colId xmlns:a16="http://schemas.microsoft.com/office/drawing/2014/main" val="2232448268"/>
                    </a:ext>
                  </a:extLst>
                </a:gridCol>
                <a:gridCol w="3076916">
                  <a:extLst>
                    <a:ext uri="{9D8B030D-6E8A-4147-A177-3AD203B41FA5}">
                      <a16:colId xmlns:a16="http://schemas.microsoft.com/office/drawing/2014/main" val="1405033761"/>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コマ</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dirty="0">
                          <a:latin typeface="UD デジタル 教科書体 N-B" panose="02020700000000000000" pitchFamily="17" charset="-128"/>
                          <a:ea typeface="UD デジタル 教科書体 N-B" panose="02020700000000000000" pitchFamily="17" charset="-128"/>
                        </a:rPr>
                        <a:t>狙い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地図アプリの動作を確認する。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ソースコードを確認し、地図の中心位置を変更してみたりタイル情報を切り替えてみたりする。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本アプリでは地図ライブラリとタイル情報を利用して地図を表示している。ソースコードを少し変更することで、利用技術に対する理解を深める。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オリジナルの地図アプリを検討する。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地理院地図のサイトなどを通じて紹介したいスポットの緯度経度を取得し、アプリの作成に利用する。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アプリを作成し他の人に実際にみてもらう。</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UD デジタル 教科書体 N-R" panose="02020400000000000000" pitchFamily="17" charset="-128"/>
                          <a:ea typeface="UD デジタル 教科書体 N-R" panose="02020400000000000000" pitchFamily="17" charset="-128"/>
                        </a:rPr>
                        <a:t>地図アプリを通じた表現を実際に行うことで、情報技術を活用した情報発信力を身につける。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bl>
          </a:graphicData>
        </a:graphic>
      </p:graphicFrame>
    </p:spTree>
    <p:extLst>
      <p:ext uri="{BB962C8B-B14F-4D97-AF65-F5344CB8AC3E}">
        <p14:creationId xmlns:p14="http://schemas.microsoft.com/office/powerpoint/2010/main" val="26597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1</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620094787"/>
              </p:ext>
            </p:extLst>
          </p:nvPr>
        </p:nvGraphicFramePr>
        <p:xfrm>
          <a:off x="167679" y="1145815"/>
          <a:ext cx="6522641" cy="4492278"/>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44366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7232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UD デジタル 教科書体 N-R" panose="02020400000000000000" pitchFamily="17" charset="-128"/>
                          <a:ea typeface="UD デジタル 教科書体 N-R" panose="02020400000000000000" pitchFamily="17" charset="-128"/>
                        </a:rPr>
                        <a:t>本単元の目的を伝え、アプリの概要と地図のタイル情報、緯度経度について解説する。また、</a:t>
                      </a:r>
                      <a:r>
                        <a:rPr kumimoji="1" lang="en-US" altLang="ja-JP" sz="1200" dirty="0">
                          <a:latin typeface="UD デジタル 教科書体 N-R" panose="02020400000000000000" pitchFamily="17" charset="-128"/>
                          <a:ea typeface="UD デジタル 教科書体 N-R" panose="02020400000000000000" pitchFamily="17" charset="-128"/>
                        </a:rPr>
                        <a:t>2</a:t>
                      </a:r>
                      <a:r>
                        <a:rPr kumimoji="1" lang="ja-JP" altLang="en-US" sz="1200" dirty="0">
                          <a:latin typeface="UD デジタル 教科書体 N-R" panose="02020400000000000000" pitchFamily="17" charset="-128"/>
                          <a:ea typeface="UD デジタル 教科書体 N-R" panose="02020400000000000000" pitchFamily="17" charset="-128"/>
                        </a:rPr>
                        <a:t>コマ目ではオリジナルの地図アプリを作成することも予告する。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dirty="0">
                          <a:latin typeface="UD デジタル 教科書体 N-R" panose="02020400000000000000" pitchFamily="17" charset="-128"/>
                          <a:ea typeface="UD デジタル 教科書体 N-R" panose="02020400000000000000" pitchFamily="17" charset="-128"/>
                        </a:rPr>
                        <a:t>アプリをインポートする。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97626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高尾山が表示されることを確認する</a:t>
                      </a: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説明が書かれた「吹き出し」をタップして非表示にしたり、高尾山以外のピンをタップして別の説明を表示させたりする。</a:t>
                      </a:r>
                    </a:p>
                    <a:p>
                      <a:pPr marL="171450" indent="-171450">
                        <a:buFont typeface="Arial" panose="020B0604020202020204" pitchFamily="34" charset="0"/>
                        <a:buChar char="•"/>
                      </a:pPr>
                      <a:r>
                        <a:rPr kumimoji="1" lang="ja-JP" altLang="en-US" sz="1200" dirty="0">
                          <a:latin typeface="UD デジタル 教科書体 N-R" panose="02020400000000000000" pitchFamily="17" charset="-128"/>
                          <a:ea typeface="UD デジタル 教科書体 N-R" panose="02020400000000000000" pitchFamily="17" charset="-128"/>
                        </a:rPr>
                        <a:t>地図を拡大したり縮小したりする</a:t>
                      </a:r>
                    </a:p>
                    <a:p>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030663"/>
                  </a:ext>
                </a:extLst>
              </a:tr>
              <a:tr h="80225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展開</a:t>
                      </a:r>
                      <a:r>
                        <a:rPr kumimoji="1" lang="en-US" altLang="ja-JP" sz="1200" dirty="0">
                          <a:latin typeface="UD デジタル 教科書体 N-R" panose="02020400000000000000" pitchFamily="17" charset="-128"/>
                          <a:ea typeface="UD デジタル 教科書体 N-R" panose="02020400000000000000" pitchFamily="17" charset="-128"/>
                        </a:rPr>
                        <a:t>2</a:t>
                      </a:r>
                      <a:endParaRPr kumimoji="1" lang="ja-JP" altLang="en-US" sz="1200" dirty="0">
                        <a:latin typeface="UD デジタル 教科書体 N-R" panose="02020400000000000000" pitchFamily="17" charset="-128"/>
                        <a:ea typeface="UD デジタル 教科書体 N-R" panose="02020400000000000000" pitchFamily="17" charset="-128"/>
                      </a:endParaRPr>
                    </a:p>
                    <a:p>
                      <a:pPr algn="ct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UD デジタル 教科書体 N-R" panose="02020400000000000000" pitchFamily="17" charset="-128"/>
                          <a:ea typeface="UD デジタル 教科書体 N-R" panose="02020400000000000000" pitchFamily="17" charset="-128"/>
                        </a:rPr>
                        <a:t>ソースコードを確認する</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UD デジタル 教科書体 N-R" panose="02020400000000000000" pitchFamily="17" charset="-128"/>
                          <a:ea typeface="UD デジタル 教科書体 N-R" panose="02020400000000000000" pitchFamily="17" charset="-128"/>
                        </a:rPr>
                        <a:t>地図の中心地を高尾山から八王子駅などに変更する</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UD デジタル 教科書体 N-R" panose="02020400000000000000" pitchFamily="17" charset="-128"/>
                          <a:ea typeface="UD デジタル 教科書体 N-R" panose="02020400000000000000" pitchFamily="17" charset="-128"/>
                        </a:rPr>
                        <a:t>地図のズーム値を変更して地図を拡大・縮小する</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UD デジタル 教科書体 N-R" panose="02020400000000000000" pitchFamily="17" charset="-128"/>
                          <a:ea typeface="UD デジタル 教科書体 N-R" panose="02020400000000000000" pitchFamily="17" charset="-128"/>
                        </a:rPr>
                        <a:t>地図のタイル情報を切り替える（オープンストリートマップ⇔地理院地図）</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486044"/>
                  </a:ext>
                </a:extLst>
              </a:tr>
              <a:tr h="80225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地図データを表示するためにはタイル情報が必要なことを理解する。また、緯度経度の情報を元に地図の中心を決めたり、ピンを立てて情報を埋め込めることを理解する。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02708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dirty="0">
                <a:latin typeface="UD デジタル 教科書体 N-B" panose="02020700000000000000" pitchFamily="17" charset="-128"/>
                <a:ea typeface="UD デジタル 教科書体 N-B" panose="02020700000000000000" pitchFamily="17" charset="-128"/>
              </a:rPr>
              <a:t>2</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064359167"/>
              </p:ext>
            </p:extLst>
          </p:nvPr>
        </p:nvGraphicFramePr>
        <p:xfrm>
          <a:off x="167679" y="1359569"/>
          <a:ext cx="6522641" cy="774303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297403">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690752">
                <a:tc>
                  <a:txBody>
                    <a:bodyPr/>
                    <a:lstStyle/>
                    <a:p>
                      <a:pPr algn="ctr"/>
                      <a:r>
                        <a:rPr kumimoji="1" lang="ja-JP" altLang="en-US" sz="1200" dirty="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アプリをカスタマイズしてオリジナルの地図アプリ作成して他の人に利用して貰う。</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280619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dirty="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◆アプリの企画を行う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進め方は指導者次第ではあるが、例として、どのような利用者をターゲットにしたアプリで何を伝える必要があるかを検討させる。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例①：修学旅行のグループ行動で広島を巡る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仮にグループ行動が半日ならスポット数は数件になる。また、行動範囲も絞られるため縮尺は小さくなる。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例②：自分が海外旅行で行った場所をクラスメイトに紹介する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仮にヨーロッパ旅行で複数の国を訪問している場合、行動範囲が広めになり縮尺は大きくなる。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例③：学校の校内地図を文化祭用に用意する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a:latin typeface="UD デジタル 教科書体 N-R" panose="02020400000000000000" pitchFamily="17" charset="-128"/>
                          <a:ea typeface="UD デジタル 教科書体 N-R" panose="02020400000000000000" pitchFamily="17" charset="-128"/>
                        </a:rPr>
                        <a:t>建物内の地図は今回扱わないので実現が難しい。来場者向けの学校周辺地図の方が実現しやすい。</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604054">
                <a:tc>
                  <a:txBody>
                    <a:bodyPr/>
                    <a:lstStyle/>
                    <a:p>
                      <a:pPr algn="ctr"/>
                      <a:r>
                        <a:rPr kumimoji="1" lang="ja-JP" altLang="en-US" sz="1200" dirty="0">
                          <a:latin typeface="UD デジタル 教科書体 N-R" panose="02020400000000000000" pitchFamily="17" charset="-128"/>
                          <a:ea typeface="UD デジタル 教科書体 N-R" panose="02020400000000000000" pitchFamily="17" charset="-128"/>
                        </a:rPr>
                        <a:t>展開</a:t>
                      </a:r>
                      <a:r>
                        <a:rPr kumimoji="1" lang="en-US" altLang="ja-JP" sz="1200" dirty="0">
                          <a:latin typeface="UD デジタル 教科書体 N-R" panose="02020400000000000000" pitchFamily="17" charset="-128"/>
                          <a:ea typeface="UD デジタル 教科書体 N-R" panose="02020400000000000000" pitchFamily="17" charset="-128"/>
                        </a:rPr>
                        <a:t>2</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◆データを集める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アプリ内で紹介したいスポットの説明文と緯度経度を集める。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977177"/>
                  </a:ext>
                </a:extLst>
              </a:tr>
              <a:tr h="60405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展開</a:t>
                      </a:r>
                      <a:r>
                        <a:rPr kumimoji="1" lang="en-US" altLang="ja-JP" sz="1200" dirty="0">
                          <a:latin typeface="UD デジタル 教科書体 N-R" panose="02020400000000000000" pitchFamily="17" charset="-128"/>
                          <a:ea typeface="UD デジタル 教科書体 N-R" panose="02020400000000000000" pitchFamily="17" charset="-128"/>
                        </a:rPr>
                        <a:t>3</a:t>
                      </a:r>
                      <a:endParaRPr kumimoji="1" lang="ja-JP" altLang="en-US" sz="1200" dirty="0">
                        <a:latin typeface="UD デジタル 教科書体 N-R" panose="02020400000000000000" pitchFamily="17" charset="-128"/>
                        <a:ea typeface="UD デジタル 教科書体 N-R" panose="02020400000000000000" pitchFamily="17" charset="-128"/>
                      </a:endParaRPr>
                    </a:p>
                    <a:p>
                      <a:pPr algn="ct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◆アプリをカスタマイズする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アプリのスポット情報を自分たちが集めたデータに差し替え、オリジナルの地図アプリにする。中心地点やズームについても、適切な値に差し替える。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4089"/>
                  </a:ext>
                </a:extLst>
              </a:tr>
              <a:tr h="604054">
                <a:tc>
                  <a:txBody>
                    <a:bodyPr/>
                    <a:lstStyle/>
                    <a:p>
                      <a:pPr algn="ctr"/>
                      <a:r>
                        <a:rPr kumimoji="1" lang="ja-JP" altLang="en-US" sz="1200" dirty="0">
                          <a:latin typeface="UD デジタル 教科書体 N-R" panose="02020400000000000000" pitchFamily="17" charset="-128"/>
                          <a:ea typeface="UD デジタル 教科書体 N-R" panose="02020400000000000000" pitchFamily="17" charset="-128"/>
                        </a:rPr>
                        <a:t>展開</a:t>
                      </a:r>
                      <a:r>
                        <a:rPr kumimoji="1" lang="en-US" altLang="ja-JP" sz="1200" dirty="0">
                          <a:latin typeface="UD デジタル 教科書体 N-R" panose="02020400000000000000" pitchFamily="17" charset="-128"/>
                          <a:ea typeface="UD デジタル 教科書体 N-R" panose="02020400000000000000" pitchFamily="17" charset="-128"/>
                        </a:rPr>
                        <a:t>4</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◆アプリを使って貰う</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dirty="0">
                          <a:latin typeface="UD デジタル 教科書体 N-R" panose="02020400000000000000" pitchFamily="17" charset="-128"/>
                          <a:ea typeface="UD デジタル 教科書体 N-R" panose="02020400000000000000" pitchFamily="17" charset="-128"/>
                        </a:rPr>
                        <a:t>課題提出</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dirty="0">
                          <a:latin typeface="UD デジタル 教科書体 N-R" panose="02020400000000000000" pitchFamily="17" charset="-128"/>
                          <a:ea typeface="UD デジタル 教科書体 N-R" panose="02020400000000000000" pitchFamily="17" charset="-128"/>
                        </a:rPr>
                        <a:t>公開機能</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dirty="0">
                          <a:latin typeface="UD デジタル 教科書体 N-R" panose="02020400000000000000" pitchFamily="17" charset="-128"/>
                          <a:ea typeface="UD デジタル 教科書体 N-R" panose="02020400000000000000" pitchFamily="17" charset="-128"/>
                        </a:rPr>
                        <a:t>などを使って他のチームにアプリを使って貰い、フィードバックを貰う。企画段階の目的を達成できたかどうかを確認する。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8290224"/>
                  </a:ext>
                </a:extLst>
              </a:tr>
              <a:tr h="161104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a:latin typeface="UD デジタル 教科書体 N-R" panose="02020400000000000000" pitchFamily="17" charset="-128"/>
                          <a:ea typeface="UD デジタル 教科書体 N-R" panose="02020400000000000000" pitchFamily="17" charset="-128"/>
                        </a:rPr>
                        <a:t>地図アプリを通じた課題解決を企画し、実際にアプリを作ってフィードバックを得ることで目的を達成できたかどうかを確認する。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948110"/>
                  </a:ext>
                </a:extLst>
              </a:tr>
            </a:tbl>
          </a:graphicData>
        </a:graphic>
      </p:graphicFrame>
    </p:spTree>
    <p:extLst>
      <p:ext uri="{BB962C8B-B14F-4D97-AF65-F5344CB8AC3E}">
        <p14:creationId xmlns:p14="http://schemas.microsoft.com/office/powerpoint/2010/main" val="42232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a:extLst>
              <a:ext uri="{FF2B5EF4-FFF2-40B4-BE49-F238E27FC236}">
                <a16:creationId xmlns:a16="http://schemas.microsoft.com/office/drawing/2014/main" id="{BB0C2F51-29F6-494E-9C5A-AA580E511AE8}"/>
              </a:ext>
            </a:extLst>
          </p:cNvPr>
          <p:cNvCxnSpPr/>
          <p:nvPr/>
        </p:nvCxnSpPr>
        <p:spPr>
          <a:xfrm>
            <a:off x="37426" y="3367084"/>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174202" y="3520290"/>
            <a:ext cx="343336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学習内容</a:t>
            </a:r>
            <a:endParaRPr kumimoji="1" lang="en-US" altLang="ja-JP" sz="180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73" name="テキスト ボックス 72">
            <a:extLst>
              <a:ext uri="{FF2B5EF4-FFF2-40B4-BE49-F238E27FC236}">
                <a16:creationId xmlns:a16="http://schemas.microsoft.com/office/drawing/2014/main" id="{092272B1-815D-4961-913B-7F0D8F210920}"/>
              </a:ext>
            </a:extLst>
          </p:cNvPr>
          <p:cNvSpPr txBox="1"/>
          <p:nvPr/>
        </p:nvSpPr>
        <p:spPr>
          <a:xfrm>
            <a:off x="557284" y="180650"/>
            <a:ext cx="5738484" cy="400110"/>
          </a:xfrm>
          <a:prstGeom prst="rect">
            <a:avLst/>
          </a:prstGeom>
          <a:noFill/>
        </p:spPr>
        <p:txBody>
          <a:bodyPr wrap="square">
            <a:spAutoFit/>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地図アプリを動かしてみよう</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graphicFrame>
        <p:nvGraphicFramePr>
          <p:cNvPr id="60" name="表 2">
            <a:extLst>
              <a:ext uri="{FF2B5EF4-FFF2-40B4-BE49-F238E27FC236}">
                <a16:creationId xmlns:a16="http://schemas.microsoft.com/office/drawing/2014/main" id="{09783C2B-CD76-49E7-9C8A-5BEC86BF066B}"/>
              </a:ext>
            </a:extLst>
          </p:cNvPr>
          <p:cNvGraphicFramePr>
            <a:graphicFrameLocks noGrp="1"/>
          </p:cNvGraphicFramePr>
          <p:nvPr>
            <p:extLst>
              <p:ext uri="{D42A27DB-BD31-4B8C-83A1-F6EECF244321}">
                <p14:modId xmlns:p14="http://schemas.microsoft.com/office/powerpoint/2010/main" val="2207448593"/>
              </p:ext>
            </p:extLst>
          </p:nvPr>
        </p:nvGraphicFramePr>
        <p:xfrm>
          <a:off x="205106" y="4017193"/>
          <a:ext cx="6522641" cy="3717311"/>
        </p:xfrm>
        <a:graphic>
          <a:graphicData uri="http://schemas.openxmlformats.org/drawingml/2006/table">
            <a:tbl>
              <a:tblPr firstRow="1" bandRow="1">
                <a:tableStyleId>{7E9639D4-E3E2-4D34-9284-5A2195B3D0D7}</a:tableStyleId>
              </a:tblPr>
              <a:tblGrid>
                <a:gridCol w="2503260">
                  <a:extLst>
                    <a:ext uri="{9D8B030D-6E8A-4147-A177-3AD203B41FA5}">
                      <a16:colId xmlns:a16="http://schemas.microsoft.com/office/drawing/2014/main" val="953771404"/>
                    </a:ext>
                  </a:extLst>
                </a:gridCol>
                <a:gridCol w="4019381">
                  <a:extLst>
                    <a:ext uri="{9D8B030D-6E8A-4147-A177-3AD203B41FA5}">
                      <a16:colId xmlns:a16="http://schemas.microsoft.com/office/drawing/2014/main" val="2232448268"/>
                    </a:ext>
                  </a:extLst>
                </a:gridCol>
              </a:tblGrid>
              <a:tr h="449407">
                <a:tc>
                  <a:txBody>
                    <a:bodyPr/>
                    <a:lstStyle/>
                    <a:p>
                      <a:pPr algn="l"/>
                      <a:r>
                        <a:rPr kumimoji="1" lang="ja-JP" altLang="en-US" sz="1400" b="0" dirty="0">
                          <a:latin typeface="UD デジタル 教科書体 N-B" panose="02020700000000000000" pitchFamily="17" charset="-128"/>
                          <a:ea typeface="UD デジタル 教科書体 N-B" panose="02020700000000000000" pitchFamily="17" charset="-128"/>
                        </a:rPr>
                        <a:t>項目</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80015">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オープンストリートマップ</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自由に利用できる世界地図のプロジェクトとその成果物。</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65415">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地理院地図</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我が国の国土地理院が公開している地図。</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dirty="0">
                          <a:latin typeface="UD デジタル 教科書体 N-R" panose="02020400000000000000" pitchFamily="17" charset="-128"/>
                          <a:ea typeface="UD デジタル 教科書体 N-R" panose="02020400000000000000" pitchFamily="17" charset="-128"/>
                        </a:rPr>
                        <a:t>（電子国土</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dirty="0">
                          <a:latin typeface="UD デジタル 教科書体 N-R" panose="02020400000000000000" pitchFamily="17" charset="-128"/>
                          <a:ea typeface="UD デジタル 教科書体 N-R" panose="02020400000000000000" pitchFamily="17" charset="-128"/>
                        </a:rPr>
                        <a:t>）という名称で公開されている</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dirty="0">
                          <a:latin typeface="UD デジタル 教科書体 N-R" panose="02020400000000000000" pitchFamily="17" charset="-128"/>
                          <a:ea typeface="UD デジタル 教科書体 N-R" panose="02020400000000000000" pitchFamily="17" charset="-128"/>
                        </a:rPr>
                        <a:t>版の地図の他、タイルデータも公開している。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947894"/>
                  </a:ext>
                </a:extLst>
              </a:tr>
              <a:tr h="365415">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タイル</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タイル上に分割された地図データ。</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lgn="l">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今回のアプリは巨大な一つの地図データをダウンロードしているのではなく、無料で公開されている地図データのタイルを取得して実現している。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7389489"/>
                  </a:ext>
                </a:extLst>
              </a:tr>
              <a:tr h="365415">
                <a:tc>
                  <a:txBody>
                    <a:bodyPr/>
                    <a:lstStyle/>
                    <a:p>
                      <a:pPr algn="l"/>
                      <a:r>
                        <a:rPr kumimoji="1" lang="en-US" altLang="ja-JP" sz="1200" dirty="0">
                          <a:latin typeface="UD デジタル 教科書体 N-R" panose="02020400000000000000" pitchFamily="17" charset="-128"/>
                          <a:ea typeface="UD デジタル 教科書体 N-R" panose="02020400000000000000" pitchFamily="17" charset="-128"/>
                        </a:rPr>
                        <a:t>Leaflet.js</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地図を表示するために作れらた</a:t>
                      </a:r>
                      <a:r>
                        <a:rPr kumimoji="1" lang="en-US" altLang="ja-JP" sz="1200" dirty="0">
                          <a:latin typeface="UD デジタル 教科書体 N-R" panose="02020400000000000000" pitchFamily="17" charset="-128"/>
                          <a:ea typeface="UD デジタル 教科書体 N-R" panose="02020400000000000000" pitchFamily="17" charset="-128"/>
                        </a:rPr>
                        <a:t>JavaScript</a:t>
                      </a:r>
                      <a:r>
                        <a:rPr kumimoji="1" lang="ja-JP" altLang="en-US" sz="1200" dirty="0">
                          <a:latin typeface="UD デジタル 教科書体 N-R" panose="02020400000000000000" pitchFamily="17" charset="-128"/>
                          <a:ea typeface="UD デジタル 教科書体 N-R" panose="02020400000000000000" pitchFamily="17" charset="-128"/>
                        </a:rPr>
                        <a:t>言語製のライブラリ。オープンストリートマップや地理院地図のタイルデータなどを活用して実際に地図を表示することができる。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lgn="l">
                        <a:buFont typeface="Arial" panose="020B0604020202020204" pitchFamily="34" charset="0"/>
                        <a:buNone/>
                      </a:pPr>
                      <a:r>
                        <a:rPr kumimoji="1" lang="ja-JP" altLang="en-US" sz="1200" dirty="0">
                          <a:latin typeface="UD デジタル 教科書体 N-R" panose="02020400000000000000" pitchFamily="17" charset="-128"/>
                          <a:ea typeface="UD デジタル 教科書体 N-R" panose="02020400000000000000" pitchFamily="17" charset="-128"/>
                        </a:rPr>
                        <a:t>また、地図上にピンを立てて情報を付加することも行える。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4136753"/>
                  </a:ext>
                </a:extLst>
              </a:tr>
            </a:tbl>
          </a:graphicData>
        </a:graphic>
      </p:graphicFrame>
      <p:sp>
        <p:nvSpPr>
          <p:cNvPr id="16" name="正方形/長方形 15">
            <a:extLst>
              <a:ext uri="{FF2B5EF4-FFF2-40B4-BE49-F238E27FC236}">
                <a16:creationId xmlns:a16="http://schemas.microsoft.com/office/drawing/2014/main" id="{91E27DD4-5BC3-1D4E-A7E8-01BFC0F9AED9}"/>
              </a:ext>
            </a:extLst>
          </p:cNvPr>
          <p:cNvSpPr/>
          <p:nvPr/>
        </p:nvSpPr>
        <p:spPr>
          <a:xfrm>
            <a:off x="484586" y="726075"/>
            <a:ext cx="2098297" cy="35116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UD デジタル 教科書体 N-R" panose="02020400000000000000" pitchFamily="17" charset="-128"/>
                <a:ea typeface="UD デジタル 教科書体 N-R" panose="02020400000000000000" pitchFamily="17" charset="-128"/>
              </a:rPr>
              <a:t>①サポートページから</a:t>
            </a:r>
            <a:endParaRPr kumimoji="1" lang="en-US" altLang="ja-JP" sz="900" dirty="0">
              <a:latin typeface="UD デジタル 教科書体 N-R" panose="02020400000000000000" pitchFamily="17" charset="-128"/>
              <a:ea typeface="UD デジタル 教科書体 N-R" panose="02020400000000000000" pitchFamily="17" charset="-128"/>
            </a:endParaRPr>
          </a:p>
          <a:p>
            <a:pPr algn="ctr"/>
            <a:r>
              <a:rPr kumimoji="1" lang="ja-JP" altLang="en-US" sz="900" dirty="0">
                <a:latin typeface="UD デジタル 教科書体 N-R" panose="02020400000000000000" pitchFamily="17" charset="-128"/>
                <a:ea typeface="UD デジタル 教科書体 N-R" panose="02020400000000000000" pitchFamily="17" charset="-128"/>
              </a:rPr>
              <a:t>地図アプリをクリック</a:t>
            </a:r>
          </a:p>
        </p:txBody>
      </p:sp>
      <p:sp>
        <p:nvSpPr>
          <p:cNvPr id="18" name="正方形/長方形 17">
            <a:extLst>
              <a:ext uri="{FF2B5EF4-FFF2-40B4-BE49-F238E27FC236}">
                <a16:creationId xmlns:a16="http://schemas.microsoft.com/office/drawing/2014/main" id="{07E3E3BD-8A66-3649-8D4A-4BB2F1EEB2F2}"/>
              </a:ext>
            </a:extLst>
          </p:cNvPr>
          <p:cNvSpPr/>
          <p:nvPr/>
        </p:nvSpPr>
        <p:spPr>
          <a:xfrm>
            <a:off x="672879" y="2956567"/>
            <a:ext cx="1721708" cy="2685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a:latin typeface="UD デジタル 教科書体 N-R" panose="02020400000000000000" pitchFamily="17" charset="-128"/>
                <a:ea typeface="UD デジタル 教科書体 N-R" panose="02020400000000000000" pitchFamily="17" charset="-128"/>
              </a:rPr>
              <a:t>②インポートして</a:t>
            </a:r>
            <a:r>
              <a:rPr kumimoji="1" lang="en-US" altLang="ja-JP" sz="900" dirty="0">
                <a:latin typeface="UD デジタル 教科書体 N-R" panose="02020400000000000000" pitchFamily="17" charset="-128"/>
                <a:ea typeface="UD デジタル 教科書体 N-R" panose="02020400000000000000" pitchFamily="17" charset="-128"/>
              </a:rPr>
              <a:t>IDE</a:t>
            </a:r>
            <a:r>
              <a:rPr kumimoji="1" lang="ja-JP" altLang="en-US" sz="900" dirty="0">
                <a:latin typeface="UD デジタル 教科書体 N-R" panose="02020400000000000000" pitchFamily="17" charset="-128"/>
                <a:ea typeface="UD デジタル 教科書体 N-R" panose="02020400000000000000" pitchFamily="17" charset="-128"/>
              </a:rPr>
              <a:t>で開く</a:t>
            </a:r>
          </a:p>
        </p:txBody>
      </p:sp>
      <p:pic>
        <p:nvPicPr>
          <p:cNvPr id="7" name="図 6" descr="テキスト, アプリケーション&#10;&#10;自動的に生成された説明">
            <a:extLst>
              <a:ext uri="{FF2B5EF4-FFF2-40B4-BE49-F238E27FC236}">
                <a16:creationId xmlns:a16="http://schemas.microsoft.com/office/drawing/2014/main" id="{33AA7356-15BA-B86C-B97B-FED19D40D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79" y="1181726"/>
            <a:ext cx="1786481" cy="1718386"/>
          </a:xfrm>
          <a:prstGeom prst="rect">
            <a:avLst/>
          </a:prstGeom>
        </p:spPr>
      </p:pic>
      <p:pic>
        <p:nvPicPr>
          <p:cNvPr id="8" name="図 7" descr="マップ&#10;&#10;自動的に生成された説明">
            <a:extLst>
              <a:ext uri="{FF2B5EF4-FFF2-40B4-BE49-F238E27FC236}">
                <a16:creationId xmlns:a16="http://schemas.microsoft.com/office/drawing/2014/main" id="{4441D635-B850-4C73-8B77-EB3C109D8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6175" y="674656"/>
            <a:ext cx="2607239" cy="1885399"/>
          </a:xfrm>
          <a:prstGeom prst="rect">
            <a:avLst/>
          </a:prstGeom>
        </p:spPr>
      </p:pic>
    </p:spTree>
    <p:extLst>
      <p:ext uri="{BB962C8B-B14F-4D97-AF65-F5344CB8AC3E}">
        <p14:creationId xmlns:p14="http://schemas.microsoft.com/office/powerpoint/2010/main" val="397277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マップ&#10;&#10;自動的に生成された説明">
            <a:extLst>
              <a:ext uri="{FF2B5EF4-FFF2-40B4-BE49-F238E27FC236}">
                <a16:creationId xmlns:a16="http://schemas.microsoft.com/office/drawing/2014/main" id="{5B19CF85-C48F-9B73-F90D-6BCE40810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036" y="2889615"/>
            <a:ext cx="2911310" cy="2054690"/>
          </a:xfrm>
          <a:prstGeom prst="rect">
            <a:avLst/>
          </a:prstGeom>
        </p:spPr>
      </p:pic>
      <p:pic>
        <p:nvPicPr>
          <p:cNvPr id="16" name="図 15" descr="マップ&#10;&#10;自動的に生成された説明">
            <a:extLst>
              <a:ext uri="{FF2B5EF4-FFF2-40B4-BE49-F238E27FC236}">
                <a16:creationId xmlns:a16="http://schemas.microsoft.com/office/drawing/2014/main" id="{60538668-F3CF-9589-7AC0-8CA043F4F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035" y="638613"/>
            <a:ext cx="2880959" cy="2083337"/>
          </a:xfrm>
          <a:prstGeom prst="rect">
            <a:avLst/>
          </a:prstGeom>
        </p:spPr>
      </p:pic>
      <p:sp>
        <p:nvSpPr>
          <p:cNvPr id="5" name="テキスト ボックス 4">
            <a:extLst>
              <a:ext uri="{FF2B5EF4-FFF2-40B4-BE49-F238E27FC236}">
                <a16:creationId xmlns:a16="http://schemas.microsoft.com/office/drawing/2014/main" id="{1EF188FD-A81A-B44D-A57F-C662EC05BF85}"/>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地図アプリの動作を確認する</a:t>
            </a:r>
          </a:p>
        </p:txBody>
      </p:sp>
      <p:sp>
        <p:nvSpPr>
          <p:cNvPr id="42" name="正方形/長方形 41">
            <a:extLst>
              <a:ext uri="{FF2B5EF4-FFF2-40B4-BE49-F238E27FC236}">
                <a16:creationId xmlns:a16="http://schemas.microsoft.com/office/drawing/2014/main" id="{17C17B75-26A3-4A86-A5A1-A388F73380C1}"/>
              </a:ext>
            </a:extLst>
          </p:cNvPr>
          <p:cNvSpPr/>
          <p:nvPr/>
        </p:nvSpPr>
        <p:spPr>
          <a:xfrm>
            <a:off x="3941684" y="632311"/>
            <a:ext cx="2713400" cy="1524963"/>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左上の「＋」「ー」で地図の拡大・縮小を行えます。</a:t>
            </a:r>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「ピン」をタップすると、吹き出しが表示されます。</a:t>
            </a:r>
            <a:endParaRPr kumimoji="1" lang="en-US" altLang="ja-JP" sz="1100" dirty="0">
              <a:latin typeface="UD デジタル 教科書体 N-R" panose="02020400000000000000" pitchFamily="17" charset="-128"/>
              <a:ea typeface="UD デジタル 教科書体 N-R" panose="02020400000000000000" pitchFamily="17" charset="-128"/>
            </a:endParaRPr>
          </a:p>
        </p:txBody>
      </p:sp>
      <p:sp>
        <p:nvSpPr>
          <p:cNvPr id="43" name="正方形/長方形 42">
            <a:extLst>
              <a:ext uri="{FF2B5EF4-FFF2-40B4-BE49-F238E27FC236}">
                <a16:creationId xmlns:a16="http://schemas.microsoft.com/office/drawing/2014/main" id="{C9F1B11F-1189-4347-ABA3-55EEC538B74A}"/>
              </a:ext>
            </a:extLst>
          </p:cNvPr>
          <p:cNvSpPr/>
          <p:nvPr/>
        </p:nvSpPr>
        <p:spPr>
          <a:xfrm>
            <a:off x="3938816" y="5164311"/>
            <a:ext cx="2710533" cy="1857111"/>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ソースコードのはじめの方で</a:t>
            </a:r>
            <a:r>
              <a:rPr kumimoji="1" lang="en-US" altLang="ja-JP" sz="1100" dirty="0" err="1">
                <a:latin typeface="UD デジタル 教科書体 N-R" panose="02020400000000000000" pitchFamily="17" charset="-128"/>
                <a:ea typeface="UD デジタル 教科書体 N-R" panose="02020400000000000000" pitchFamily="17" charset="-128"/>
              </a:rPr>
              <a:t>setView</a:t>
            </a:r>
            <a:r>
              <a:rPr kumimoji="1" lang="en-US" altLang="ja-JP" sz="1100" dirty="0">
                <a:latin typeface="UD デジタル 教科書体 N-R" panose="02020400000000000000" pitchFamily="17" charset="-128"/>
                <a:ea typeface="UD デジタル 教科書体 N-R" panose="02020400000000000000" pitchFamily="17" charset="-128"/>
              </a:rPr>
              <a:t>()</a:t>
            </a:r>
            <a:r>
              <a:rPr kumimoji="1" lang="ja-JP" altLang="en-US" sz="1100" dirty="0">
                <a:latin typeface="UD デジタル 教科書体 N-R" panose="02020400000000000000" pitchFamily="17" charset="-128"/>
                <a:ea typeface="UD デジタル 教科書体 N-R" panose="02020400000000000000" pitchFamily="17" charset="-128"/>
              </a:rPr>
              <a:t>にて地図の中心地を決めている。インポート時は「高尾山」の緯度経度になっている。</a:t>
            </a:r>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これを東京駅に変更したい場合は</a:t>
            </a:r>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en-US" altLang="ja-JP" sz="1100" dirty="0">
                <a:latin typeface="UD デジタル 教科書体 N-R" panose="02020400000000000000" pitchFamily="17" charset="-128"/>
                <a:ea typeface="UD デジタル 教科書体 N-R" panose="02020400000000000000" pitchFamily="17" charset="-128"/>
              </a:rPr>
              <a:t>[35.6812618994444,139.766402651944]</a:t>
            </a:r>
          </a:p>
          <a:p>
            <a:r>
              <a:rPr kumimoji="1" lang="ja-JP" altLang="en-US" sz="1100" dirty="0">
                <a:latin typeface="UD デジタル 教科書体 N-R" panose="02020400000000000000" pitchFamily="17" charset="-128"/>
                <a:ea typeface="UD デジタル 教科書体 N-R" panose="02020400000000000000" pitchFamily="17" charset="-128"/>
              </a:rPr>
              <a:t>と、値を置き換えれば良い。</a:t>
            </a:r>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ソースコード中に記載されている東京駅のマーカーの緯度経度をコピペするとスムーズに変更できる。</a:t>
            </a:r>
          </a:p>
        </p:txBody>
      </p:sp>
      <p:sp>
        <p:nvSpPr>
          <p:cNvPr id="21" name="正方形/長方形 20">
            <a:extLst>
              <a:ext uri="{FF2B5EF4-FFF2-40B4-BE49-F238E27FC236}">
                <a16:creationId xmlns:a16="http://schemas.microsoft.com/office/drawing/2014/main" id="{A29643CE-9C0D-1C4D-5CF6-1B8DD84A285C}"/>
              </a:ext>
            </a:extLst>
          </p:cNvPr>
          <p:cNvSpPr/>
          <p:nvPr/>
        </p:nvSpPr>
        <p:spPr>
          <a:xfrm>
            <a:off x="3938815" y="7232589"/>
            <a:ext cx="2710533" cy="204109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東京駅と高尾山は距離があるため、起動時の画面で両方のピンを表示するためにはズームレベルを小さい数値に変更する必要がある。</a:t>
            </a:r>
            <a:endParaRPr kumimoji="1" lang="en-US" altLang="ja-JP" sz="1100" dirty="0">
              <a:latin typeface="UD デジタル 教科書体 N-R" panose="02020400000000000000" pitchFamily="17" charset="-128"/>
              <a:ea typeface="UD デジタル 教科書体 N-R" panose="02020400000000000000" pitchFamily="17" charset="-128"/>
            </a:endParaRP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en-US" altLang="ja-JP" sz="1100" dirty="0" err="1">
                <a:latin typeface="UD デジタル 教科書体 N-R" panose="02020400000000000000" pitchFamily="17" charset="-128"/>
                <a:ea typeface="UD デジタル 教科書体 N-R" panose="02020400000000000000" pitchFamily="17" charset="-128"/>
              </a:rPr>
              <a:t>setView</a:t>
            </a:r>
            <a:r>
              <a:rPr kumimoji="1" lang="en-US" altLang="ja-JP" sz="1100" dirty="0">
                <a:latin typeface="UD デジタル 教科書体 N-R" panose="02020400000000000000" pitchFamily="17" charset="-128"/>
                <a:ea typeface="UD デジタル 教科書体 N-R" panose="02020400000000000000" pitchFamily="17" charset="-128"/>
              </a:rPr>
              <a:t>()</a:t>
            </a:r>
            <a:r>
              <a:rPr kumimoji="1" lang="ja-JP" altLang="en-US" sz="1100" dirty="0">
                <a:latin typeface="UD デジタル 教科書体 N-R" panose="02020400000000000000" pitchFamily="17" charset="-128"/>
                <a:ea typeface="UD デジタル 教科書体 N-R" panose="02020400000000000000" pitchFamily="17" charset="-128"/>
              </a:rPr>
              <a:t>の第二引数を起動時の</a:t>
            </a:r>
            <a:r>
              <a:rPr kumimoji="1" lang="en-US" altLang="ja-JP" sz="1100" dirty="0">
                <a:latin typeface="UD デジタル 教科書体 N-R" panose="02020400000000000000" pitchFamily="17" charset="-128"/>
                <a:ea typeface="UD デジタル 教科書体 N-R" panose="02020400000000000000" pitchFamily="17" charset="-128"/>
              </a:rPr>
              <a:t>13</a:t>
            </a:r>
            <a:r>
              <a:rPr kumimoji="1" lang="ja-JP" altLang="en-US" sz="1100" dirty="0">
                <a:latin typeface="UD デジタル 教科書体 N-R" panose="02020400000000000000" pitchFamily="17" charset="-128"/>
                <a:ea typeface="UD デジタル 教科書体 N-R" panose="02020400000000000000" pitchFamily="17" charset="-128"/>
              </a:rPr>
              <a:t>から</a:t>
            </a:r>
            <a:r>
              <a:rPr kumimoji="1" lang="en-US" altLang="ja-JP" sz="1100" dirty="0">
                <a:latin typeface="UD デジタル 教科書体 N-R" panose="02020400000000000000" pitchFamily="17" charset="-128"/>
                <a:ea typeface="UD デジタル 教科書体 N-R" panose="02020400000000000000" pitchFamily="17" charset="-128"/>
              </a:rPr>
              <a:t>8</a:t>
            </a:r>
            <a:r>
              <a:rPr kumimoji="1" lang="ja-JP" altLang="en-US" sz="1100" dirty="0">
                <a:latin typeface="UD デジタル 教科書体 N-R" panose="02020400000000000000" pitchFamily="17" charset="-128"/>
                <a:ea typeface="UD デジタル 教科書体 N-R" panose="02020400000000000000" pitchFamily="17" charset="-128"/>
              </a:rPr>
              <a:t>に変更すると図のような縮尺で地図が表示される。</a:t>
            </a:r>
          </a:p>
        </p:txBody>
      </p:sp>
      <p:sp>
        <p:nvSpPr>
          <p:cNvPr id="8" name="四角形: 角を丸くする 7">
            <a:extLst>
              <a:ext uri="{FF2B5EF4-FFF2-40B4-BE49-F238E27FC236}">
                <a16:creationId xmlns:a16="http://schemas.microsoft.com/office/drawing/2014/main" id="{79561A2D-E09D-DFBB-1A3F-452F994F82ED}"/>
              </a:ext>
            </a:extLst>
          </p:cNvPr>
          <p:cNvSpPr/>
          <p:nvPr/>
        </p:nvSpPr>
        <p:spPr>
          <a:xfrm>
            <a:off x="265611" y="632311"/>
            <a:ext cx="465909" cy="6146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D63DA21-53E3-DC7C-979E-F35D496A393E}"/>
              </a:ext>
            </a:extLst>
          </p:cNvPr>
          <p:cNvSpPr/>
          <p:nvPr/>
        </p:nvSpPr>
        <p:spPr>
          <a:xfrm>
            <a:off x="1544908" y="2103855"/>
            <a:ext cx="553856" cy="6146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34E43AC-B564-50CC-F43A-1772EA2C5316}"/>
              </a:ext>
            </a:extLst>
          </p:cNvPr>
          <p:cNvSpPr/>
          <p:nvPr/>
        </p:nvSpPr>
        <p:spPr>
          <a:xfrm>
            <a:off x="2425719" y="3910615"/>
            <a:ext cx="426721"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D6FB150D-0B5F-2F26-4A18-1B92384F7FF1}"/>
              </a:ext>
            </a:extLst>
          </p:cNvPr>
          <p:cNvSpPr/>
          <p:nvPr/>
        </p:nvSpPr>
        <p:spPr>
          <a:xfrm>
            <a:off x="3938816" y="2898311"/>
            <a:ext cx="2713400" cy="1524963"/>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a:t>
            </a:r>
            <a:r>
              <a:rPr kumimoji="1" lang="en-US" altLang="ja-JP" sz="1100" dirty="0">
                <a:latin typeface="UD デジタル 教科書体 N-R" panose="02020400000000000000" pitchFamily="17" charset="-128"/>
                <a:ea typeface="UD デジタル 教科書体 N-R" panose="02020400000000000000" pitchFamily="17" charset="-128"/>
              </a:rPr>
              <a:t>×</a:t>
            </a:r>
            <a:r>
              <a:rPr kumimoji="1" lang="ja-JP" altLang="en-US" sz="1100" dirty="0">
                <a:latin typeface="UD デジタル 教科書体 N-R" panose="02020400000000000000" pitchFamily="17" charset="-128"/>
                <a:ea typeface="UD デジタル 教科書体 N-R" panose="02020400000000000000" pitchFamily="17" charset="-128"/>
              </a:rPr>
              <a:t>」をタップすると吹き出しが閉じます。</a:t>
            </a:r>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また、別の吹き出しをタップすることで、新たな吹き出しが表示されます。</a:t>
            </a:r>
            <a:endParaRPr kumimoji="1" lang="en-US" altLang="ja-JP" sz="1100" dirty="0">
              <a:latin typeface="UD デジタル 教科書体 N-R" panose="02020400000000000000" pitchFamily="17" charset="-128"/>
              <a:ea typeface="UD デジタル 教科書体 N-R" panose="02020400000000000000" pitchFamily="17" charset="-128"/>
            </a:endParaRPr>
          </a:p>
        </p:txBody>
      </p:sp>
      <p:sp>
        <p:nvSpPr>
          <p:cNvPr id="24" name="四角形: 角を丸くする 23">
            <a:extLst>
              <a:ext uri="{FF2B5EF4-FFF2-40B4-BE49-F238E27FC236}">
                <a16:creationId xmlns:a16="http://schemas.microsoft.com/office/drawing/2014/main" id="{A1D9B5A2-E679-F56E-FF0A-BCF97ECABF67}"/>
              </a:ext>
            </a:extLst>
          </p:cNvPr>
          <p:cNvSpPr/>
          <p:nvPr/>
        </p:nvSpPr>
        <p:spPr>
          <a:xfrm>
            <a:off x="2891629" y="3932380"/>
            <a:ext cx="426721" cy="6047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図 26" descr="マップ&#10;&#10;自動的に生成された説明">
            <a:extLst>
              <a:ext uri="{FF2B5EF4-FFF2-40B4-BE49-F238E27FC236}">
                <a16:creationId xmlns:a16="http://schemas.microsoft.com/office/drawing/2014/main" id="{A920D8A6-FF60-48D2-E46E-6797273CD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35" y="5164311"/>
            <a:ext cx="2880959" cy="1848273"/>
          </a:xfrm>
          <a:prstGeom prst="rect">
            <a:avLst/>
          </a:prstGeom>
        </p:spPr>
      </p:pic>
      <p:pic>
        <p:nvPicPr>
          <p:cNvPr id="31" name="図 30" descr="グラフ, マップ&#10;&#10;自動的に生成された説明">
            <a:extLst>
              <a:ext uri="{FF2B5EF4-FFF2-40B4-BE49-F238E27FC236}">
                <a16:creationId xmlns:a16="http://schemas.microsoft.com/office/drawing/2014/main" id="{E8BD6478-2A9E-2796-0BF7-E491500548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774" y="7232590"/>
            <a:ext cx="2118544" cy="2476715"/>
          </a:xfrm>
          <a:prstGeom prst="rect">
            <a:avLst/>
          </a:prstGeom>
        </p:spPr>
      </p:pic>
    </p:spTree>
    <p:extLst>
      <p:ext uri="{BB962C8B-B14F-4D97-AF65-F5344CB8AC3E}">
        <p14:creationId xmlns:p14="http://schemas.microsoft.com/office/powerpoint/2010/main" val="310206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テキスト&#10;&#10;自動的に生成された説明">
            <a:extLst>
              <a:ext uri="{FF2B5EF4-FFF2-40B4-BE49-F238E27FC236}">
                <a16:creationId xmlns:a16="http://schemas.microsoft.com/office/drawing/2014/main" id="{C8F80C61-F663-9D3C-D4A0-0A11BE706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52" y="564110"/>
            <a:ext cx="4338820" cy="4077557"/>
          </a:xfrm>
          <a:prstGeom prst="rect">
            <a:avLst/>
          </a:prstGeom>
        </p:spPr>
      </p:pic>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プログラムを読んでみよう①</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3" name="正方形/長方形 12">
            <a:extLst>
              <a:ext uri="{FF2B5EF4-FFF2-40B4-BE49-F238E27FC236}">
                <a16:creationId xmlns:a16="http://schemas.microsoft.com/office/drawing/2014/main" id="{538C3328-844D-4539-80A9-1F273BF96C62}"/>
              </a:ext>
            </a:extLst>
          </p:cNvPr>
          <p:cNvSpPr/>
          <p:nvPr/>
        </p:nvSpPr>
        <p:spPr>
          <a:xfrm>
            <a:off x="333632" y="667039"/>
            <a:ext cx="6334696" cy="19511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000" dirty="0">
                <a:solidFill>
                  <a:schemeClr val="tx1"/>
                </a:solidFill>
                <a:latin typeface="UD デジタル 教科書体 N-R" panose="02020400000000000000" pitchFamily="17" charset="-128"/>
                <a:ea typeface="UD デジタル 教科書体 N-R" panose="02020400000000000000" pitchFamily="17" charset="-128"/>
              </a:rPr>
              <a:t>地図の中心地などを設定</a:t>
            </a:r>
            <a:endParaRPr kumimoji="1"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7" name="正方形/長方形 26">
            <a:extLst>
              <a:ext uri="{FF2B5EF4-FFF2-40B4-BE49-F238E27FC236}">
                <a16:creationId xmlns:a16="http://schemas.microsoft.com/office/drawing/2014/main" id="{25E3C026-B50D-4432-A62C-4105018DBC50}"/>
              </a:ext>
            </a:extLst>
          </p:cNvPr>
          <p:cNvSpPr/>
          <p:nvPr/>
        </p:nvSpPr>
        <p:spPr>
          <a:xfrm>
            <a:off x="333632" y="1464259"/>
            <a:ext cx="6334695" cy="477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kumimoji="1" lang="ja-JP" altLang="en-US" sz="1000" dirty="0">
                <a:solidFill>
                  <a:schemeClr val="tx1"/>
                </a:solidFill>
                <a:latin typeface="UD デジタル 教科書体 N-R" panose="02020400000000000000" pitchFamily="17" charset="-128"/>
                <a:ea typeface="UD デジタル 教科書体 N-R" panose="02020400000000000000" pitchFamily="17" charset="-128"/>
              </a:rPr>
              <a:t>オープンストリートマップを</a:t>
            </a:r>
            <a:endParaRPr kumimoji="1"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a:p>
            <a:pPr algn="r"/>
            <a:r>
              <a:rPr kumimoji="1" lang="ja-JP" altLang="en-US" sz="1000" dirty="0">
                <a:solidFill>
                  <a:schemeClr val="tx1"/>
                </a:solidFill>
                <a:latin typeface="UD デジタル 教科書体 N-R" panose="02020400000000000000" pitchFamily="17" charset="-128"/>
                <a:ea typeface="UD デジタル 教科書体 N-R" panose="02020400000000000000" pitchFamily="17" charset="-128"/>
              </a:rPr>
              <a:t>タイルとして指定</a:t>
            </a:r>
            <a:endParaRPr kumimoji="1"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28" name="直線コネクタ 27">
            <a:extLst>
              <a:ext uri="{FF2B5EF4-FFF2-40B4-BE49-F238E27FC236}">
                <a16:creationId xmlns:a16="http://schemas.microsoft.com/office/drawing/2014/main" id="{C59B0879-C193-4C4E-92E2-E5F57D425CC2}"/>
              </a:ext>
            </a:extLst>
          </p:cNvPr>
          <p:cNvCxnSpPr>
            <a:cxnSpLocks/>
          </p:cNvCxnSpPr>
          <p:nvPr/>
        </p:nvCxnSpPr>
        <p:spPr>
          <a:xfrm>
            <a:off x="-94221" y="5065157"/>
            <a:ext cx="7046441"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A1BCDC18-109E-47CC-BA4B-2004E84C4192}"/>
              </a:ext>
            </a:extLst>
          </p:cNvPr>
          <p:cNvSpPr txBox="1"/>
          <p:nvPr/>
        </p:nvSpPr>
        <p:spPr>
          <a:xfrm>
            <a:off x="216152" y="5296679"/>
            <a:ext cx="6452176" cy="400110"/>
          </a:xfrm>
          <a:prstGeom prst="rect">
            <a:avLst/>
          </a:prstGeom>
          <a:noFill/>
        </p:spPr>
        <p:txBody>
          <a:bodyPr wrap="square">
            <a:spAutoFit/>
          </a:bodyPr>
          <a:lstStyle/>
          <a:p>
            <a:pPr algn="ctr"/>
            <a:r>
              <a:rPr kumimoji="1" lang="ja-JP" altLang="en-US" sz="2000" dirty="0">
                <a:latin typeface="UD デジタル 教科書体 N-B" panose="02020700000000000000" pitchFamily="17" charset="-128"/>
                <a:ea typeface="UD デジタル 教科書体 N-B" panose="02020700000000000000" pitchFamily="17" charset="-128"/>
              </a:rPr>
              <a:t>主な関数</a:t>
            </a:r>
            <a:endPar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4" name="正方形/長方形 3">
            <a:extLst>
              <a:ext uri="{FF2B5EF4-FFF2-40B4-BE49-F238E27FC236}">
                <a16:creationId xmlns:a16="http://schemas.microsoft.com/office/drawing/2014/main" id="{306A5D3B-8D7F-AEC0-80C6-989B6F1A1536}"/>
              </a:ext>
            </a:extLst>
          </p:cNvPr>
          <p:cNvSpPr/>
          <p:nvPr/>
        </p:nvSpPr>
        <p:spPr>
          <a:xfrm>
            <a:off x="333632" y="2037806"/>
            <a:ext cx="6334695" cy="2603857"/>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kumimoji="1" lang="ja-JP" altLang="en-US" sz="1000" dirty="0">
                <a:solidFill>
                  <a:schemeClr val="tx1"/>
                </a:solidFill>
                <a:latin typeface="UD デジタル 教科書体 N-R" panose="02020400000000000000" pitchFamily="17" charset="-128"/>
                <a:ea typeface="UD デジタル 教科書体 N-R" panose="02020400000000000000" pitchFamily="17" charset="-128"/>
              </a:rPr>
              <a:t>地図上にピンを複数設定</a:t>
            </a:r>
            <a:endParaRPr kumimoji="1" lang="en-US" altLang="ja-JP" sz="1000" dirty="0">
              <a:solidFill>
                <a:schemeClr val="tx1"/>
              </a:solidFill>
              <a:latin typeface="UD デジタル 教科書体 N-R" panose="02020400000000000000" pitchFamily="17" charset="-128"/>
              <a:ea typeface="UD デジタル 教科書体 N-R" panose="02020400000000000000" pitchFamily="17" charset="-128"/>
            </a:endParaRPr>
          </a:p>
        </p:txBody>
      </p:sp>
      <p:graphicFrame>
        <p:nvGraphicFramePr>
          <p:cNvPr id="6" name="表 2">
            <a:extLst>
              <a:ext uri="{FF2B5EF4-FFF2-40B4-BE49-F238E27FC236}">
                <a16:creationId xmlns:a16="http://schemas.microsoft.com/office/drawing/2014/main" id="{C170337A-07B7-EA69-ED58-40DD9A2272C6}"/>
              </a:ext>
            </a:extLst>
          </p:cNvPr>
          <p:cNvGraphicFramePr>
            <a:graphicFrameLocks noGrp="1"/>
          </p:cNvGraphicFramePr>
          <p:nvPr>
            <p:extLst>
              <p:ext uri="{D42A27DB-BD31-4B8C-83A1-F6EECF244321}">
                <p14:modId xmlns:p14="http://schemas.microsoft.com/office/powerpoint/2010/main" val="2198706282"/>
              </p:ext>
            </p:extLst>
          </p:nvPr>
        </p:nvGraphicFramePr>
        <p:xfrm>
          <a:off x="216152" y="5876112"/>
          <a:ext cx="6522641" cy="1925667"/>
        </p:xfrm>
        <a:graphic>
          <a:graphicData uri="http://schemas.openxmlformats.org/drawingml/2006/table">
            <a:tbl>
              <a:tblPr firstRow="1" bandRow="1">
                <a:tableStyleId>{7E9639D4-E3E2-4D34-9284-5A2195B3D0D7}</a:tableStyleId>
              </a:tblPr>
              <a:tblGrid>
                <a:gridCol w="2667840">
                  <a:extLst>
                    <a:ext uri="{9D8B030D-6E8A-4147-A177-3AD203B41FA5}">
                      <a16:colId xmlns:a16="http://schemas.microsoft.com/office/drawing/2014/main" val="953771404"/>
                    </a:ext>
                  </a:extLst>
                </a:gridCol>
                <a:gridCol w="3854801">
                  <a:extLst>
                    <a:ext uri="{9D8B030D-6E8A-4147-A177-3AD203B41FA5}">
                      <a16:colId xmlns:a16="http://schemas.microsoft.com/office/drawing/2014/main" val="2232448268"/>
                    </a:ext>
                  </a:extLst>
                </a:gridCol>
              </a:tblGrid>
              <a:tr h="449407">
                <a:tc>
                  <a:txBody>
                    <a:bodyPr/>
                    <a:lstStyle/>
                    <a:p>
                      <a:pPr algn="l"/>
                      <a:r>
                        <a:rPr kumimoji="1" lang="ja-JP" altLang="en-US" sz="1400" b="0">
                          <a:latin typeface="UD デジタル 教科書体 N-B" panose="02020700000000000000" pitchFamily="17" charset="-128"/>
                          <a:ea typeface="UD デジタル 教科書体 N-B" panose="02020700000000000000" pitchFamily="17" charset="-128"/>
                        </a:rPr>
                        <a:t>項目</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b="0" dirty="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80015">
                <a:tc>
                  <a:txBody>
                    <a:bodyPr/>
                    <a:lstStyle/>
                    <a:p>
                      <a:pPr algn="l"/>
                      <a:r>
                        <a:rPr kumimoji="1" lang="en-US" altLang="ja-JP" sz="1200" dirty="0">
                          <a:latin typeface="UD デジタル 教科書体 N-R" panose="02020400000000000000" pitchFamily="17" charset="-128"/>
                          <a:ea typeface="UD デジタル 教科書体 N-R" panose="02020400000000000000" pitchFamily="17" charset="-128"/>
                        </a:rPr>
                        <a:t>L</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a:latin typeface="UD デジタル 教科書体 N-R" panose="02020400000000000000" pitchFamily="17" charset="-128"/>
                          <a:ea typeface="UD デジタル 教科書体 N-R" panose="02020400000000000000" pitchFamily="17" charset="-128"/>
                        </a:rPr>
                        <a:t>Leaflet.js</a:t>
                      </a:r>
                      <a:r>
                        <a:rPr kumimoji="1" lang="ja-JP" altLang="en-US" sz="1200" dirty="0">
                          <a:latin typeface="UD デジタル 教科書体 N-R" panose="02020400000000000000" pitchFamily="17" charset="-128"/>
                          <a:ea typeface="UD デジタル 教科書体 N-R" panose="02020400000000000000" pitchFamily="17" charset="-128"/>
                        </a:rPr>
                        <a:t>を利用するためのオブジェクト。</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65415">
                <a:tc>
                  <a:txBody>
                    <a:bodyPr/>
                    <a:lstStyle/>
                    <a:p>
                      <a:pPr algn="l"/>
                      <a:r>
                        <a:rPr kumimoji="1" lang="en-US" altLang="ja-JP" sz="1200" dirty="0" err="1">
                          <a:latin typeface="UD デジタル 教科書体 N-R" panose="02020400000000000000" pitchFamily="17" charset="-128"/>
                          <a:ea typeface="UD デジタル 教科書体 N-R" panose="02020400000000000000" pitchFamily="17" charset="-128"/>
                        </a:rPr>
                        <a:t>setView</a:t>
                      </a:r>
                      <a:r>
                        <a:rPr kumimoji="1" lang="en-US" altLang="ja-JP" sz="1200" dirty="0">
                          <a:latin typeface="UD デジタル 教科書体 N-R" panose="02020400000000000000" pitchFamily="17" charset="-128"/>
                          <a:ea typeface="UD デジタル 教科書体 N-R" panose="02020400000000000000" pitchFamily="17" charset="-128"/>
                        </a:rPr>
                        <a:t>()</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地図の中心地やズームレベルを指定。</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947894"/>
                  </a:ext>
                </a:extLst>
              </a:tr>
              <a:tr h="365415">
                <a:tc>
                  <a:txBody>
                    <a:bodyPr/>
                    <a:lstStyle/>
                    <a:p>
                      <a:pPr algn="l"/>
                      <a:r>
                        <a:rPr kumimoji="1" lang="en-US" altLang="ja-JP" sz="1200" dirty="0" err="1">
                          <a:latin typeface="UD デジタル 教科書体 N-R" panose="02020400000000000000" pitchFamily="17" charset="-128"/>
                          <a:ea typeface="UD デジタル 教科書体 N-R" panose="02020400000000000000" pitchFamily="17" charset="-128"/>
                        </a:rPr>
                        <a:t>titleLayer</a:t>
                      </a:r>
                      <a:r>
                        <a:rPr kumimoji="1" lang="en-US" altLang="ja-JP" sz="1200" dirty="0">
                          <a:latin typeface="UD デジタル 教科書体 N-R" panose="02020400000000000000" pitchFamily="17" charset="-128"/>
                          <a:ea typeface="UD デジタル 教科書体 N-R" panose="02020400000000000000" pitchFamily="17" charset="-128"/>
                        </a:rPr>
                        <a:t>()</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タイルデータを指定。</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322545"/>
                  </a:ext>
                </a:extLst>
              </a:tr>
              <a:tr h="365415">
                <a:tc>
                  <a:txBody>
                    <a:bodyPr/>
                    <a:lstStyle/>
                    <a:p>
                      <a:pPr algn="l"/>
                      <a:r>
                        <a:rPr kumimoji="1" lang="en-US" altLang="ja-JP" sz="1200" dirty="0">
                          <a:latin typeface="UD デジタル 教科書体 N-R" panose="02020400000000000000" pitchFamily="17" charset="-128"/>
                          <a:ea typeface="UD デジタル 教科書体 N-R" panose="02020400000000000000" pitchFamily="17" charset="-128"/>
                        </a:rPr>
                        <a:t>marker()</a:t>
                      </a:r>
                      <a:endParaRPr kumimoji="1" lang="ja-JP" altLang="en-US"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a:latin typeface="UD デジタル 教科書体 N-R" panose="02020400000000000000" pitchFamily="17" charset="-128"/>
                          <a:ea typeface="UD デジタル 教科書体 N-R" panose="02020400000000000000" pitchFamily="17" charset="-128"/>
                        </a:rPr>
                        <a:t>マーカー（ピン）を設置。</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6181711"/>
                  </a:ext>
                </a:extLst>
              </a:tr>
            </a:tbl>
          </a:graphicData>
        </a:graphic>
      </p:graphicFrame>
    </p:spTree>
    <p:extLst>
      <p:ext uri="{BB962C8B-B14F-4D97-AF65-F5344CB8AC3E}">
        <p14:creationId xmlns:p14="http://schemas.microsoft.com/office/powerpoint/2010/main" val="3784632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EF188FD-A81A-B44D-A57F-C662EC05BF85}"/>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dirty="0">
                <a:solidFill>
                  <a:schemeClr val="tx1"/>
                </a:solidFill>
                <a:latin typeface="UD デジタル 教科書体 N-B" panose="02020700000000000000" pitchFamily="17" charset="-128"/>
                <a:ea typeface="UD デジタル 教科書体 N-B" panose="02020700000000000000" pitchFamily="17" charset="-128"/>
              </a:rPr>
              <a:t>タイルを変更する</a:t>
            </a:r>
          </a:p>
        </p:txBody>
      </p:sp>
      <p:sp>
        <p:nvSpPr>
          <p:cNvPr id="43" name="正方形/長方形 42">
            <a:extLst>
              <a:ext uri="{FF2B5EF4-FFF2-40B4-BE49-F238E27FC236}">
                <a16:creationId xmlns:a16="http://schemas.microsoft.com/office/drawing/2014/main" id="{C9F1B11F-1189-4347-ABA3-55EEC538B74A}"/>
              </a:ext>
            </a:extLst>
          </p:cNvPr>
          <p:cNvSpPr/>
          <p:nvPr/>
        </p:nvSpPr>
        <p:spPr>
          <a:xfrm>
            <a:off x="3600890" y="641149"/>
            <a:ext cx="2953963" cy="204109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ja-JP" altLang="en-US" sz="1100" dirty="0">
                <a:latin typeface="UD デジタル 教科書体 N-R" panose="02020400000000000000" pitchFamily="17" charset="-128"/>
                <a:ea typeface="UD デジタル 教科書体 N-R" panose="02020400000000000000" pitchFamily="17" charset="-128"/>
              </a:rPr>
              <a:t>ソースコードではコメントアウトされているが、地理院地図のタイルを読み込む記述がある。</a:t>
            </a:r>
            <a:endParaRPr kumimoji="1" lang="en-US" altLang="ja-JP" sz="1100" dirty="0">
              <a:latin typeface="UD デジタル 教科書体 N-R" panose="02020400000000000000" pitchFamily="17" charset="-128"/>
              <a:ea typeface="UD デジタル 教科書体 N-R" panose="02020400000000000000" pitchFamily="17" charset="-128"/>
            </a:endParaRP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ja-JP" altLang="en-US" sz="1100" dirty="0">
                <a:latin typeface="UD デジタル 教科書体 N-R" panose="02020400000000000000" pitchFamily="17" charset="-128"/>
                <a:ea typeface="UD デジタル 教科書体 N-R" panose="02020400000000000000" pitchFamily="17" charset="-128"/>
              </a:rPr>
              <a:t>オープンストリートマップのタイル読み込みをコメントアウトし、地理院地図に切り替えてみよう。</a:t>
            </a:r>
          </a:p>
        </p:txBody>
      </p:sp>
      <p:pic>
        <p:nvPicPr>
          <p:cNvPr id="3" name="図 2" descr="マップ&#10;&#10;自動的に生成された説明">
            <a:extLst>
              <a:ext uri="{FF2B5EF4-FFF2-40B4-BE49-F238E27FC236}">
                <a16:creationId xmlns:a16="http://schemas.microsoft.com/office/drawing/2014/main" id="{769FAB6B-23E4-2549-5F9F-EBD23E500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47" y="632312"/>
            <a:ext cx="2880959" cy="3579548"/>
          </a:xfrm>
          <a:prstGeom prst="rect">
            <a:avLst/>
          </a:prstGeom>
        </p:spPr>
      </p:pic>
      <p:sp>
        <p:nvSpPr>
          <p:cNvPr id="4" name="正方形/長方形 3">
            <a:extLst>
              <a:ext uri="{FF2B5EF4-FFF2-40B4-BE49-F238E27FC236}">
                <a16:creationId xmlns:a16="http://schemas.microsoft.com/office/drawing/2014/main" id="{9A599750-F1EF-81C3-82CC-FB9F0EEF8F04}"/>
              </a:ext>
            </a:extLst>
          </p:cNvPr>
          <p:cNvSpPr/>
          <p:nvPr/>
        </p:nvSpPr>
        <p:spPr>
          <a:xfrm>
            <a:off x="303147" y="4673591"/>
            <a:ext cx="6251706" cy="2041099"/>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kumimoji="1" lang="en-US" altLang="ja-JP" sz="1100" dirty="0" err="1">
                <a:latin typeface="UD デジタル 教科書体 N-R" panose="02020400000000000000" pitchFamily="17" charset="-128"/>
                <a:ea typeface="UD デジタル 教科書体 N-R" panose="02020400000000000000" pitchFamily="17" charset="-128"/>
              </a:rPr>
              <a:t>L.tileLayer</a:t>
            </a:r>
            <a:r>
              <a:rPr kumimoji="1" lang="en-US" altLang="ja-JP" sz="1100" dirty="0">
                <a:latin typeface="UD デジタル 教科書体 N-R" panose="02020400000000000000" pitchFamily="17" charset="-128"/>
                <a:ea typeface="UD デジタル 教科書体 N-R" panose="02020400000000000000" pitchFamily="17" charset="-128"/>
              </a:rPr>
              <a:t>('https://cyberjapandata.gsi.go.jp/</a:t>
            </a:r>
            <a:r>
              <a:rPr kumimoji="1" lang="en-US" altLang="ja-JP" sz="1100" dirty="0" err="1">
                <a:latin typeface="UD デジタル 教科書体 N-R" panose="02020400000000000000" pitchFamily="17" charset="-128"/>
                <a:ea typeface="UD デジタル 教科書体 N-R" panose="02020400000000000000" pitchFamily="17" charset="-128"/>
              </a:rPr>
              <a:t>xyz</a:t>
            </a:r>
            <a:r>
              <a:rPr kumimoji="1" lang="en-US" altLang="ja-JP" sz="1100" dirty="0">
                <a:latin typeface="UD デジタル 教科書体 N-R" panose="02020400000000000000" pitchFamily="17" charset="-128"/>
                <a:ea typeface="UD デジタル 教科書体 N-R" panose="02020400000000000000" pitchFamily="17" charset="-128"/>
              </a:rPr>
              <a:t>/std/{z}/{x}/{y}.</a:t>
            </a:r>
            <a:r>
              <a:rPr kumimoji="1" lang="en-US" altLang="ja-JP" sz="1100" dirty="0" err="1">
                <a:latin typeface="UD デジタル 教科書体 N-R" panose="02020400000000000000" pitchFamily="17" charset="-128"/>
                <a:ea typeface="UD デジタル 教科書体 N-R" panose="02020400000000000000" pitchFamily="17" charset="-128"/>
              </a:rPr>
              <a:t>png</a:t>
            </a:r>
            <a:r>
              <a:rPr kumimoji="1" lang="en-US" altLang="ja-JP" sz="1100" dirty="0">
                <a:latin typeface="UD デジタル 教科書体 N-R" panose="02020400000000000000" pitchFamily="17" charset="-128"/>
                <a:ea typeface="UD デジタル 教科書体 N-R" panose="02020400000000000000" pitchFamily="17" charset="-128"/>
              </a:rPr>
              <a:t>', {</a:t>
            </a:r>
          </a:p>
          <a:p>
            <a:r>
              <a:rPr kumimoji="1" lang="en-US" altLang="ja-JP" sz="1100" dirty="0">
                <a:latin typeface="UD デジタル 教科書体 N-R" panose="02020400000000000000" pitchFamily="17" charset="-128"/>
                <a:ea typeface="UD デジタル 教科書体 N-R" panose="02020400000000000000" pitchFamily="17" charset="-128"/>
              </a:rPr>
              <a:t>  attribution: "&lt;a </a:t>
            </a:r>
            <a:r>
              <a:rPr kumimoji="1" lang="en-US" altLang="ja-JP" sz="1100" dirty="0" err="1">
                <a:latin typeface="UD デジタル 教科書体 N-R" panose="02020400000000000000" pitchFamily="17" charset="-128"/>
                <a:ea typeface="UD デジタル 教科書体 N-R" panose="02020400000000000000" pitchFamily="17" charset="-128"/>
              </a:rPr>
              <a:t>href</a:t>
            </a:r>
            <a:r>
              <a:rPr kumimoji="1" lang="en-US" altLang="ja-JP" sz="1100" dirty="0">
                <a:latin typeface="UD デジタル 教科書体 N-R" panose="02020400000000000000" pitchFamily="17" charset="-128"/>
                <a:ea typeface="UD デジタル 教科書体 N-R" panose="02020400000000000000" pitchFamily="17" charset="-128"/>
              </a:rPr>
              <a:t>='https://maps.gsi.go.jp/development/ichiran.html' target='_blank'&gt;</a:t>
            </a:r>
            <a:r>
              <a:rPr kumimoji="1" lang="ja-JP" altLang="en-US" sz="1100" dirty="0">
                <a:latin typeface="UD デジタル 教科書体 N-R" panose="02020400000000000000" pitchFamily="17" charset="-128"/>
                <a:ea typeface="UD デジタル 教科書体 N-R" panose="02020400000000000000" pitchFamily="17" charset="-128"/>
              </a:rPr>
              <a:t>地理院タイル</a:t>
            </a:r>
            <a:r>
              <a:rPr kumimoji="1" lang="en-US" altLang="ja-JP" sz="1100" dirty="0">
                <a:latin typeface="UD デジタル 教科書体 N-R" panose="02020400000000000000" pitchFamily="17" charset="-128"/>
                <a:ea typeface="UD デジタル 教科書体 N-R" panose="02020400000000000000" pitchFamily="17" charset="-128"/>
              </a:rPr>
              <a:t>&lt;/a&gt;"</a:t>
            </a:r>
          </a:p>
          <a:p>
            <a:r>
              <a:rPr kumimoji="1" lang="en-US" altLang="ja-JP" sz="1100" dirty="0">
                <a:latin typeface="UD デジタル 教科書体 N-R" panose="02020400000000000000" pitchFamily="17" charset="-128"/>
                <a:ea typeface="UD デジタル 教科書体 N-R" panose="02020400000000000000" pitchFamily="17" charset="-128"/>
              </a:rPr>
              <a:t>}).</a:t>
            </a:r>
            <a:r>
              <a:rPr kumimoji="1" lang="en-US" altLang="ja-JP" sz="1100" dirty="0" err="1">
                <a:latin typeface="UD デジタル 教科書体 N-R" panose="02020400000000000000" pitchFamily="17" charset="-128"/>
                <a:ea typeface="UD デジタル 教科書体 N-R" panose="02020400000000000000" pitchFamily="17" charset="-128"/>
              </a:rPr>
              <a:t>addTo</a:t>
            </a:r>
            <a:r>
              <a:rPr kumimoji="1" lang="en-US" altLang="ja-JP" sz="1100" dirty="0">
                <a:latin typeface="UD デジタル 教科書体 N-R" panose="02020400000000000000" pitchFamily="17" charset="-128"/>
                <a:ea typeface="UD デジタル 教科書体 N-R" panose="02020400000000000000" pitchFamily="17" charset="-128"/>
              </a:rPr>
              <a:t>(map);</a:t>
            </a:r>
          </a:p>
          <a:p>
            <a:endParaRPr kumimoji="1" lang="en-US" altLang="ja-JP" sz="1100" dirty="0">
              <a:latin typeface="UD デジタル 教科書体 N-R" panose="02020400000000000000" pitchFamily="17" charset="-128"/>
              <a:ea typeface="UD デジタル 教科書体 N-R" panose="02020400000000000000" pitchFamily="17" charset="-128"/>
            </a:endParaRPr>
          </a:p>
          <a:p>
            <a:r>
              <a:rPr kumimoji="1" lang="en-US" altLang="ja-JP" sz="1100" dirty="0">
                <a:latin typeface="UD デジタル 教科書体 N-R" panose="02020400000000000000" pitchFamily="17" charset="-128"/>
                <a:ea typeface="UD デジタル 教科書体 N-R" panose="02020400000000000000" pitchFamily="17" charset="-128"/>
              </a:rPr>
              <a:t>/*</a:t>
            </a:r>
          </a:p>
          <a:p>
            <a:r>
              <a:rPr kumimoji="1" lang="en-US" altLang="ja-JP" sz="1100" dirty="0" err="1">
                <a:latin typeface="UD デジタル 教科書体 N-R" panose="02020400000000000000" pitchFamily="17" charset="-128"/>
                <a:ea typeface="UD デジタル 教科書体 N-R" panose="02020400000000000000" pitchFamily="17" charset="-128"/>
              </a:rPr>
              <a:t>L.tileLayer</a:t>
            </a:r>
            <a:r>
              <a:rPr kumimoji="1" lang="en-US" altLang="ja-JP" sz="1100" dirty="0">
                <a:latin typeface="UD デジタル 教科書体 N-R" panose="02020400000000000000" pitchFamily="17" charset="-128"/>
                <a:ea typeface="UD デジタル 教科書体 N-R" panose="02020400000000000000" pitchFamily="17" charset="-128"/>
              </a:rPr>
              <a:t>('https://tile.openstreetmap.org/{z}/{x}/{y}.</a:t>
            </a:r>
            <a:r>
              <a:rPr kumimoji="1" lang="en-US" altLang="ja-JP" sz="1100" dirty="0" err="1">
                <a:latin typeface="UD デジタル 教科書体 N-R" panose="02020400000000000000" pitchFamily="17" charset="-128"/>
                <a:ea typeface="UD デジタル 教科書体 N-R" panose="02020400000000000000" pitchFamily="17" charset="-128"/>
              </a:rPr>
              <a:t>png</a:t>
            </a:r>
            <a:r>
              <a:rPr kumimoji="1" lang="en-US" altLang="ja-JP" sz="1100" dirty="0">
                <a:latin typeface="UD デジタル 教科書体 N-R" panose="02020400000000000000" pitchFamily="17" charset="-128"/>
                <a:ea typeface="UD デジタル 教科書体 N-R" panose="02020400000000000000" pitchFamily="17" charset="-128"/>
              </a:rPr>
              <a:t>', {</a:t>
            </a:r>
          </a:p>
          <a:p>
            <a:r>
              <a:rPr kumimoji="1" lang="en-US" altLang="ja-JP" sz="1100" dirty="0">
                <a:latin typeface="UD デジタル 教科書体 N-R" panose="02020400000000000000" pitchFamily="17" charset="-128"/>
                <a:ea typeface="UD デジタル 教科書体 N-R" panose="02020400000000000000" pitchFamily="17" charset="-128"/>
              </a:rPr>
              <a:t>    attribution: '&amp;copy; &lt;a </a:t>
            </a:r>
            <a:r>
              <a:rPr kumimoji="1" lang="en-US" altLang="ja-JP" sz="1100" dirty="0" err="1">
                <a:latin typeface="UD デジタル 教科書体 N-R" panose="02020400000000000000" pitchFamily="17" charset="-128"/>
                <a:ea typeface="UD デジタル 教科書体 N-R" panose="02020400000000000000" pitchFamily="17" charset="-128"/>
              </a:rPr>
              <a:t>href</a:t>
            </a:r>
            <a:r>
              <a:rPr kumimoji="1" lang="en-US" altLang="ja-JP" sz="1100" dirty="0">
                <a:latin typeface="UD デジタル 教科書体 N-R" panose="02020400000000000000" pitchFamily="17" charset="-128"/>
                <a:ea typeface="UD デジタル 教科書体 N-R" panose="02020400000000000000" pitchFamily="17" charset="-128"/>
              </a:rPr>
              <a:t>="https://www.openstreetmap.org/copyright"&gt;OpenStreetMap&lt;/a&gt; contributors'</a:t>
            </a:r>
          </a:p>
          <a:p>
            <a:r>
              <a:rPr kumimoji="1" lang="en-US" altLang="ja-JP" sz="1100" dirty="0">
                <a:latin typeface="UD デジタル 教科書体 N-R" panose="02020400000000000000" pitchFamily="17" charset="-128"/>
                <a:ea typeface="UD デジタル 教科書体 N-R" panose="02020400000000000000" pitchFamily="17" charset="-128"/>
              </a:rPr>
              <a:t>}).</a:t>
            </a:r>
            <a:r>
              <a:rPr kumimoji="1" lang="en-US" altLang="ja-JP" sz="1100" dirty="0" err="1">
                <a:latin typeface="UD デジタル 教科書体 N-R" panose="02020400000000000000" pitchFamily="17" charset="-128"/>
                <a:ea typeface="UD デジタル 教科書体 N-R" panose="02020400000000000000" pitchFamily="17" charset="-128"/>
              </a:rPr>
              <a:t>addTo</a:t>
            </a:r>
            <a:r>
              <a:rPr kumimoji="1" lang="en-US" altLang="ja-JP" sz="1100" dirty="0">
                <a:latin typeface="UD デジタル 教科書体 N-R" panose="02020400000000000000" pitchFamily="17" charset="-128"/>
                <a:ea typeface="UD デジタル 教科書体 N-R" panose="02020400000000000000" pitchFamily="17" charset="-128"/>
              </a:rPr>
              <a:t>(map);</a:t>
            </a:r>
          </a:p>
          <a:p>
            <a:r>
              <a:rPr kumimoji="1" lang="en-US" altLang="ja-JP" sz="1100" dirty="0">
                <a:latin typeface="UD デジタル 教科書体 N-R" panose="02020400000000000000" pitchFamily="17" charset="-128"/>
                <a:ea typeface="UD デジタル 教科書体 N-R" panose="02020400000000000000" pitchFamily="17" charset="-128"/>
              </a:rPr>
              <a:t>*/</a:t>
            </a:r>
            <a:endParaRPr kumimoji="1" lang="ja-JP" altLang="en-US" sz="11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38670165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10755</TotalTime>
  <Words>1684</Words>
  <Application>Microsoft Office PowerPoint</Application>
  <PresentationFormat>A4 210 x 297 mm</PresentationFormat>
  <Paragraphs>160</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UD デジタル 教科書体 N-B</vt:lpstr>
      <vt:lpstr>UD デジタル 教科書体 N-R</vt:lpstr>
      <vt:lpstr>Arial</vt:lpstr>
      <vt:lpstr>Calibri</vt:lpstr>
      <vt:lpstr>Calibri Light</vt:lpstr>
      <vt:lpstr>Office テーマ</vt:lpstr>
      <vt:lpstr>アプリ プログラミングシート</vt:lpstr>
      <vt:lpstr>学習目標</vt:lpstr>
      <vt:lpstr>単元の流れ</vt:lpstr>
      <vt:lpstr>1コマ目の指導</vt:lpstr>
      <vt:lpstr>2コマ目の指導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アプリ・プログラミング シート</dc:title>
  <dc:creator>Yuki Okamoto</dc:creator>
  <cp:lastModifiedBy>Yuki Okamoto</cp:lastModifiedBy>
  <cp:revision>127</cp:revision>
  <cp:lastPrinted>2021-10-22T03:44:27Z</cp:lastPrinted>
  <dcterms:created xsi:type="dcterms:W3CDTF">2021-06-10T03:42:30Z</dcterms:created>
  <dcterms:modified xsi:type="dcterms:W3CDTF">2022-12-27T06:41:30Z</dcterms:modified>
</cp:coreProperties>
</file>