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46"/>
  </p:notesMasterIdLst>
  <p:handoutMasterIdLst>
    <p:handoutMasterId r:id="rId47"/>
  </p:handoutMasterIdLst>
  <p:sldIdLst>
    <p:sldId id="541" r:id="rId2"/>
    <p:sldId id="782" r:id="rId3"/>
    <p:sldId id="790" r:id="rId4"/>
    <p:sldId id="789" r:id="rId5"/>
    <p:sldId id="791" r:id="rId6"/>
    <p:sldId id="792" r:id="rId7"/>
    <p:sldId id="793" r:id="rId8"/>
    <p:sldId id="794" r:id="rId9"/>
    <p:sldId id="795" r:id="rId10"/>
    <p:sldId id="796" r:id="rId11"/>
    <p:sldId id="808" r:id="rId12"/>
    <p:sldId id="807" r:id="rId13"/>
    <p:sldId id="809" r:id="rId14"/>
    <p:sldId id="813" r:id="rId15"/>
    <p:sldId id="816" r:id="rId16"/>
    <p:sldId id="817" r:id="rId17"/>
    <p:sldId id="814" r:id="rId18"/>
    <p:sldId id="810" r:id="rId19"/>
    <p:sldId id="786" r:id="rId20"/>
    <p:sldId id="797" r:id="rId21"/>
    <p:sldId id="798" r:id="rId22"/>
    <p:sldId id="799" r:id="rId23"/>
    <p:sldId id="806" r:id="rId24"/>
    <p:sldId id="784" r:id="rId25"/>
    <p:sldId id="830" r:id="rId26"/>
    <p:sldId id="787" r:id="rId27"/>
    <p:sldId id="825" r:id="rId28"/>
    <p:sldId id="826" r:id="rId29"/>
    <p:sldId id="827" r:id="rId30"/>
    <p:sldId id="829" r:id="rId31"/>
    <p:sldId id="828" r:id="rId32"/>
    <p:sldId id="805" r:id="rId33"/>
    <p:sldId id="818" r:id="rId34"/>
    <p:sldId id="802" r:id="rId35"/>
    <p:sldId id="801" r:id="rId36"/>
    <p:sldId id="819" r:id="rId37"/>
    <p:sldId id="820" r:id="rId38"/>
    <p:sldId id="821" r:id="rId39"/>
    <p:sldId id="804" r:id="rId40"/>
    <p:sldId id="823" r:id="rId41"/>
    <p:sldId id="822" r:id="rId42"/>
    <p:sldId id="803" r:id="rId43"/>
    <p:sldId id="812" r:id="rId44"/>
    <p:sldId id="811" r:id="rId45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Sくだもの図鑑 HTMLとCSSによる情報デザイン" id="{963C48AA-D261-44B8-8606-196D15D1F1F3}">
          <p14:sldIdLst>
            <p14:sldId id="541"/>
            <p14:sldId id="782"/>
          </p14:sldIdLst>
        </p14:section>
        <p14:section name="アプリを見てみよう" id="{B24906C2-DE57-C94D-B15D-3E60086CEE86}">
          <p14:sldIdLst>
            <p14:sldId id="790"/>
            <p14:sldId id="789"/>
            <p14:sldId id="791"/>
            <p14:sldId id="792"/>
            <p14:sldId id="793"/>
            <p14:sldId id="794"/>
            <p14:sldId id="795"/>
            <p14:sldId id="796"/>
            <p14:sldId id="808"/>
            <p14:sldId id="807"/>
            <p14:sldId id="809"/>
            <p14:sldId id="813"/>
            <p14:sldId id="816"/>
            <p14:sldId id="817"/>
            <p14:sldId id="814"/>
          </p14:sldIdLst>
        </p14:section>
        <p14:section name="HTMLを変更してみよう" id="{A0584D97-AD47-BA4D-9495-4B5891E4FE53}">
          <p14:sldIdLst>
            <p14:sldId id="810"/>
            <p14:sldId id="786"/>
            <p14:sldId id="797"/>
            <p14:sldId id="798"/>
            <p14:sldId id="799"/>
            <p14:sldId id="806"/>
          </p14:sldIdLst>
        </p14:section>
        <p14:section name="CSSを変更してみよう" id="{06CA88ED-21A2-DD4E-908F-CE24B3B80601}">
          <p14:sldIdLst>
            <p14:sldId id="784"/>
            <p14:sldId id="830"/>
            <p14:sldId id="787"/>
            <p14:sldId id="825"/>
            <p14:sldId id="826"/>
            <p14:sldId id="827"/>
            <p14:sldId id="829"/>
            <p14:sldId id="828"/>
          </p14:sldIdLst>
        </p14:section>
        <p14:section name="HTMLファイルを作ろう" id="{587A73FD-AA9D-2849-BF5B-F273A7598114}">
          <p14:sldIdLst>
            <p14:sldId id="805"/>
            <p14:sldId id="818"/>
            <p14:sldId id="802"/>
            <p14:sldId id="801"/>
            <p14:sldId id="819"/>
            <p14:sldId id="820"/>
            <p14:sldId id="821"/>
            <p14:sldId id="804"/>
            <p14:sldId id="823"/>
            <p14:sldId id="822"/>
            <p14:sldId id="803"/>
          </p14:sldIdLst>
        </p14:section>
        <p14:section name="まとめ" id="{997A4AE8-E6CE-3440-AC5D-1C9CE55F8E63}">
          <p14:sldIdLst>
            <p14:sldId id="812"/>
            <p14:sldId id="8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5"/>
    <a:srgbClr val="FF5050"/>
    <a:srgbClr val="000000"/>
    <a:srgbClr val="BEE2FA"/>
    <a:srgbClr val="DBEFFD"/>
    <a:srgbClr val="62AEF4"/>
    <a:srgbClr val="7CAEF8"/>
    <a:srgbClr val="EA7B00"/>
    <a:srgbClr val="646464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1577" autoAdjust="0"/>
  </p:normalViewPr>
  <p:slideViewPr>
    <p:cSldViewPr>
      <p:cViewPr varScale="1">
        <p:scale>
          <a:sx n="101" d="100"/>
          <a:sy n="101" d="100"/>
        </p:scale>
        <p:origin x="696" y="58"/>
      </p:cViewPr>
      <p:guideLst>
        <p:guide orient="horz" pos="42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24" y="84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71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371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C667AC03-8C51-475D-B622-96A1C8F5E7CF}" type="datetimeFigureOut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2021/10/12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71800" cy="49371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5" y="9378825"/>
            <a:ext cx="2971800" cy="49371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C22AC06-8FF0-402A-A8D4-EC443B2B51A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17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87" cy="49363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815" y="0"/>
            <a:ext cx="2971587" cy="49363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03DBDFE6-349D-475F-88FD-2EE4F300759D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121" y="4690308"/>
            <a:ext cx="5485760" cy="4442703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9041"/>
            <a:ext cx="2971587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815" y="9379041"/>
            <a:ext cx="2971587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8B3B45EC-A74E-44C4-8A52-0288515150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0438" y="741363"/>
            <a:ext cx="4937125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85AA-7511-8545-942A-E7FA4F62E6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4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0691" cy="6858000"/>
          </a:xfrm>
          <a:prstGeom prst="rect">
            <a:avLst/>
          </a:prstGeom>
        </p:spPr>
      </p:pic>
      <p:sp>
        <p:nvSpPr>
          <p:cNvPr id="15" name="正方形/長方形 14"/>
          <p:cNvSpPr/>
          <p:nvPr userDrawn="1"/>
        </p:nvSpPr>
        <p:spPr>
          <a:xfrm>
            <a:off x="-3312" y="6238"/>
            <a:ext cx="9144002" cy="6880733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83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34000" y="515813"/>
            <a:ext cx="8658480" cy="5505475"/>
          </a:xfrm>
        </p:spPr>
        <p:txBody>
          <a:bodyPr>
            <a:noAutofit/>
          </a:bodyPr>
          <a:lstStyle>
            <a:lvl1pPr marL="3429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80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en-US" altLang="ja-JP"/>
              <a:t>Lv1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87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プレビュ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51520" y="515813"/>
            <a:ext cx="4104456" cy="5505475"/>
          </a:xfrm>
        </p:spPr>
        <p:txBody>
          <a:bodyPr>
            <a:noAutofit/>
          </a:bodyPr>
          <a:lstStyle>
            <a:lvl1pPr marL="0" indent="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/>
              <a:t>タイトル</a:t>
            </a:r>
            <a:r>
              <a:rPr kumimoji="1" lang="en-US" altLang="ja-JP"/>
              <a:t>(Lv1)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743CB34E-FE3F-460C-8470-8A22E04DF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8024" y="516892"/>
            <a:ext cx="4104456" cy="5504395"/>
          </a:xfrm>
          <a:ln>
            <a:solidFill>
              <a:schemeClr val="accent5"/>
            </a:solidFill>
          </a:ln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9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34000" y="515813"/>
            <a:ext cx="8658480" cy="5505475"/>
          </a:xfrm>
        </p:spPr>
        <p:txBody>
          <a:bodyPr>
            <a:noAutofit/>
          </a:bodyPr>
          <a:lstStyle>
            <a:lvl1pPr marL="3429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80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en-US" altLang="ja-JP"/>
              <a:t>Lv1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2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2817000"/>
            <a:ext cx="9144000" cy="1224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2816932"/>
            <a:ext cx="9036496" cy="1224136"/>
          </a:xfrm>
        </p:spPr>
        <p:txBody>
          <a:bodyPr>
            <a:normAutofit/>
          </a:bodyPr>
          <a:lstStyle>
            <a:lvl1pPr algn="l">
              <a:defRPr sz="2800" b="1" spc="170" baseline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14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節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3284984"/>
            <a:ext cx="9036496" cy="468052"/>
          </a:xfrm>
        </p:spPr>
        <p:txBody>
          <a:bodyPr>
            <a:normAutofit/>
          </a:bodyPr>
          <a:lstStyle>
            <a:lvl1pPr algn="l">
              <a:defRPr sz="2400" b="1" spc="170" baseline="0">
                <a:solidFill>
                  <a:srgbClr val="007B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0" y="3789040"/>
            <a:ext cx="9144000" cy="0"/>
          </a:xfrm>
          <a:prstGeom prst="line">
            <a:avLst/>
          </a:prstGeom>
          <a:ln w="38100">
            <a:solidFill>
              <a:srgbClr val="007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5"/>
          <p:cNvSpPr>
            <a:spLocks noGrp="1"/>
          </p:cNvSpPr>
          <p:nvPr>
            <p:ph sz="quarter" idx="17"/>
          </p:nvPr>
        </p:nvSpPr>
        <p:spPr>
          <a:xfrm>
            <a:off x="144016" y="2708920"/>
            <a:ext cx="9036495" cy="5543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007B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5105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ソースコー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647A0A-1835-48D8-8585-A096A359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376A69-B14F-420C-BA7E-28D9A04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9A4A0C-44DA-4DFF-B2AA-EB1F67B43671}"/>
              </a:ext>
            </a:extLst>
          </p:cNvPr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CA10F8BA-A160-4FEB-A137-B74BB02B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F13DF4A-FD23-4375-A8FE-E2A14746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15813"/>
            <a:ext cx="8820472" cy="5505475"/>
          </a:xfrm>
          <a:ln w="15875">
            <a:solidFill>
              <a:srgbClr val="646464"/>
            </a:solidFill>
          </a:ln>
        </p:spPr>
        <p:txBody>
          <a:bodyPr>
            <a:noAutofit/>
          </a:bodyPr>
          <a:lstStyle>
            <a:lvl1pPr marL="0" indent="0" algn="l" eaLnBrk="0" hangingPunct="0">
              <a:lnSpc>
                <a:spcPct val="90000"/>
              </a:lnSpc>
              <a:spcBef>
                <a:spcPts val="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2396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ソースコー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647A0A-1835-48D8-8585-A096A359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376A69-B14F-420C-BA7E-28D9A04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9A4A0C-44DA-4DFF-B2AA-EB1F67B43671}"/>
              </a:ext>
            </a:extLst>
          </p:cNvPr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CA10F8BA-A160-4FEB-A137-B74BB02B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F13DF4A-FD23-4375-A8FE-E2A14746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8820472" cy="4032448"/>
          </a:xfrm>
          <a:ln w="15875">
            <a:solidFill>
              <a:srgbClr val="646464"/>
            </a:solidFill>
          </a:ln>
        </p:spPr>
        <p:txBody>
          <a:bodyPr>
            <a:noAutofit/>
          </a:bodyPr>
          <a:lstStyle>
            <a:lvl1pPr marL="0" indent="0" algn="l" eaLnBrk="0" hangingPunct="0">
              <a:lnSpc>
                <a:spcPct val="90000"/>
              </a:lnSpc>
              <a:spcBef>
                <a:spcPts val="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endParaRPr kumimoji="1" lang="en-US" altLang="ja-JP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17494B-F873-4237-956E-805FB6A5A83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1520" y="515813"/>
            <a:ext cx="8640960" cy="1401019"/>
          </a:xfrm>
        </p:spPr>
        <p:txBody>
          <a:bodyPr>
            <a:noAutofit/>
          </a:bodyPr>
          <a:lstStyle>
            <a:lvl1pPr marL="0" indent="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/>
              <a:t>タイトル</a:t>
            </a:r>
            <a:r>
              <a:rPr kumimoji="1" lang="en-US" altLang="ja-JP"/>
              <a:t>(Lv1)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</p:spTree>
    <p:extLst>
      <p:ext uri="{BB962C8B-B14F-4D97-AF65-F5344CB8AC3E}">
        <p14:creationId xmlns:p14="http://schemas.microsoft.com/office/powerpoint/2010/main" val="20781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ベー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15813"/>
            <a:ext cx="8229600" cy="5505475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  <a:lvl2pPr marL="914400" indent="-45720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Char char="n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42900" algn="just">
              <a:lnSpc>
                <a:spcPct val="150000"/>
              </a:lnSpc>
              <a:buClr>
                <a:srgbClr val="007BFF"/>
              </a:buClr>
              <a:buFontTx/>
              <a:buChar char="└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Char char="l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550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9045"/>
            <a:ext cx="9144000" cy="260647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79512" y="6545112"/>
            <a:ext cx="3419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Copyright ©  </a:t>
            </a:r>
            <a:r>
              <a:rPr lang="en-US" altLang="ja-JP" dirty="0" err="1"/>
              <a:t>Asial</a:t>
            </a:r>
            <a:r>
              <a:rPr lang="en-US" altLang="ja-JP" dirty="0"/>
              <a:t> Corporation. All Rights Reserved.</a:t>
            </a:r>
            <a:endParaRPr lang="ja-JP" altLang="en-US" dirty="0"/>
          </a:p>
        </p:txBody>
      </p:sp>
      <p:sp>
        <p:nvSpPr>
          <p:cNvPr id="13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3543300" y="6557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メイリオ" panose="020B0604030504040204" pitchFamily="50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9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9" r:id="rId3"/>
    <p:sldLayoutId id="2147483677" r:id="rId4"/>
    <p:sldLayoutId id="2147483673" r:id="rId5"/>
    <p:sldLayoutId id="2147483674" r:id="rId6"/>
    <p:sldLayoutId id="2147483678" r:id="rId7"/>
    <p:sldLayoutId id="2147483680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kern="1200">
          <a:solidFill>
            <a:srgbClr val="333333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HTML</a:t>
            </a:r>
            <a:r>
              <a:rPr kumimoji="1" lang="ja-JP" altLang="en-US"/>
              <a:t>と</a:t>
            </a:r>
            <a:r>
              <a:rPr kumimoji="1" lang="en-US" altLang="ja-JP" dirty="0"/>
              <a:t>CSS</a:t>
            </a:r>
            <a:r>
              <a:rPr kumimoji="1" lang="ja-JP" altLang="en-US"/>
              <a:t>による情報デザイン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6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28AF3E-7E1E-F44E-B67D-66682A84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97ABB4-72CD-BC4C-95A2-301BA25C3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F695B0-406C-D64C-9DA1-D143157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CBE2A335-89A1-7A4C-B1E9-E48EA872E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827614"/>
              </p:ext>
            </p:extLst>
          </p:nvPr>
        </p:nvGraphicFramePr>
        <p:xfrm>
          <a:off x="233363" y="515938"/>
          <a:ext cx="8659812" cy="12801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82453">
                  <a:extLst>
                    <a:ext uri="{9D8B030D-6E8A-4147-A177-3AD203B41FA5}">
                      <a16:colId xmlns:a16="http://schemas.microsoft.com/office/drawing/2014/main" val="3895858638"/>
                    </a:ext>
                  </a:extLst>
                </a:gridCol>
                <a:gridCol w="5977359">
                  <a:extLst>
                    <a:ext uri="{9D8B030D-6E8A-4147-A177-3AD203B41FA5}">
                      <a16:colId xmlns:a16="http://schemas.microsoft.com/office/drawing/2014/main" val="69934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見出し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そのページの内容（アプリの名称）を知らせている。</a:t>
                      </a:r>
                      <a:endParaRPr kumimoji="1" lang="en-US" altLang="ja-JP" dirty="0">
                        <a:latin typeface="UD Digi Kyokasho N-R" panose="02020400000000000000" pitchFamily="49" charset="-128"/>
                        <a:ea typeface="UD Digi Kyokasho N-R" panose="02020400000000000000" pitchFamily="49" charset="-128"/>
                      </a:endParaRPr>
                    </a:p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他と比べて大きなサイズで表示されている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3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ボタン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ボタンとして表示されている。</a:t>
                      </a:r>
                      <a:endParaRPr kumimoji="1" lang="en-US" altLang="ja-JP" dirty="0">
                        <a:latin typeface="UD Digi Kyokasho N-R" panose="02020400000000000000" pitchFamily="49" charset="-128"/>
                        <a:ea typeface="UD Digi Kyokasho N-R" panose="02020400000000000000" pitchFamily="49" charset="-128"/>
                      </a:endParaRPr>
                    </a:p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クリックすると、別の</a:t>
                      </a:r>
                      <a:r>
                        <a:rPr kumimoji="1" lang="en-US" altLang="ja-JP" dirty="0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HTML</a:t>
                      </a:r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ファイルに切り替わる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4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6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71D158C-7B70-DF42-B04E-F81BC8F8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18783-1BAF-0847-9953-26801E0568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2114334-21D3-084C-BD9E-1E53095C3DA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ja-JP" altLang="en-US"/>
              <a:t>図鑑アプリは何で出来ている？</a:t>
            </a:r>
          </a:p>
        </p:txBody>
      </p:sp>
    </p:spTree>
    <p:extLst>
      <p:ext uri="{BB962C8B-B14F-4D97-AF65-F5344CB8AC3E}">
        <p14:creationId xmlns:p14="http://schemas.microsoft.com/office/powerpoint/2010/main" val="368846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7F382-609A-A74C-8226-235D5FEC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Monaca</a:t>
            </a:r>
            <a:r>
              <a:rPr kumimoji="1" lang="ja-JP" altLang="en-US"/>
              <a:t>の画面左側（プロジェクトパネル）をみる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CF7F47-475A-064D-A4F4-B5784C69AD12}"/>
              </a:ext>
            </a:extLst>
          </p:cNvPr>
          <p:cNvSpPr txBox="1"/>
          <p:nvPr/>
        </p:nvSpPr>
        <p:spPr>
          <a:xfrm>
            <a:off x="4283968" y="1221547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ja-JP" altLang="en-US"/>
              <a:t>フォルダの中にファイルがある</a:t>
            </a:r>
            <a:endParaRPr kumimoji="1" lang="en-US" altLang="ja-JP" dirty="0"/>
          </a:p>
          <a:p>
            <a:pPr marL="285750" indent="-285750">
              <a:buFontTx/>
              <a:buChar char="-"/>
            </a:pPr>
            <a:r>
              <a:rPr lang="ja-JP" altLang="en-US"/>
              <a:t>ファイルには種類がある</a:t>
            </a:r>
            <a:endParaRPr lang="en-US" altLang="ja-JP" dirty="0"/>
          </a:p>
          <a:p>
            <a:pPr marL="742950" lvl="1" indent="-285750">
              <a:buFontTx/>
              <a:buChar char="-"/>
            </a:pPr>
            <a:r>
              <a:rPr kumimoji="1" lang="en-US" altLang="ja-JP" dirty="0"/>
              <a:t>〜.html</a:t>
            </a:r>
          </a:p>
          <a:p>
            <a:pPr marL="742950" lvl="1" indent="-285750">
              <a:buFontTx/>
              <a:buChar char="-"/>
            </a:pPr>
            <a:r>
              <a:rPr lang="en-US" altLang="ja-JP" dirty="0"/>
              <a:t>〜.jpg</a:t>
            </a:r>
          </a:p>
          <a:p>
            <a:pPr marL="742950" lvl="1" indent="-285750">
              <a:buFontTx/>
              <a:buChar char="-"/>
            </a:pPr>
            <a:endParaRPr kumimoji="1" lang="en-US" altLang="ja-JP" dirty="0"/>
          </a:p>
          <a:p>
            <a:pPr marL="742950" lvl="1" indent="-285750">
              <a:buFontTx/>
              <a:buChar char="-"/>
            </a:pPr>
            <a:endParaRPr lang="en-US" altLang="ja-JP" dirty="0"/>
          </a:p>
          <a:p>
            <a:pPr marL="742950" lvl="1" indent="-285750">
              <a:buFontTx/>
              <a:buChar char="-"/>
            </a:pPr>
            <a:endParaRPr kumimoji="1" lang="en-US" altLang="ja-JP" dirty="0"/>
          </a:p>
          <a:p>
            <a:pPr marL="742950" lvl="1" indent="-285750">
              <a:buFontTx/>
              <a:buChar char="-"/>
            </a:pPr>
            <a:endParaRPr lang="en-US" altLang="ja-JP" dirty="0"/>
          </a:p>
          <a:p>
            <a:pPr marL="742950" lvl="1" indent="-285750">
              <a:buFontTx/>
              <a:buChar char="-"/>
            </a:pPr>
            <a:endParaRPr kumimoji="1" lang="en-US" altLang="ja-JP" dirty="0"/>
          </a:p>
          <a:p>
            <a:pPr marL="742950" lvl="1" indent="-285750">
              <a:buFontTx/>
              <a:buChar char="-"/>
            </a:pPr>
            <a:endParaRPr lang="en-US" altLang="ja-JP" dirty="0"/>
          </a:p>
          <a:p>
            <a:pPr marL="742950" lvl="1" indent="-285750">
              <a:buFontTx/>
              <a:buChar char="-"/>
            </a:pPr>
            <a:endParaRPr kumimoji="1" lang="en-US" altLang="ja-JP" dirty="0"/>
          </a:p>
          <a:p>
            <a:pPr marL="742950" lvl="1" indent="-285750">
              <a:buFontTx/>
              <a:buChar char="-"/>
            </a:pPr>
            <a:endParaRPr lang="en-US" altLang="ja-JP" dirty="0"/>
          </a:p>
          <a:p>
            <a:pPr marL="742950" lvl="1" indent="-285750">
              <a:buFontTx/>
              <a:buChar char="-"/>
            </a:pPr>
            <a:endParaRPr kumimoji="1" lang="en-US" altLang="ja-JP" dirty="0"/>
          </a:p>
          <a:p>
            <a:pPr marL="742950" lvl="1" indent="-285750">
              <a:buFontTx/>
              <a:buChar char="-"/>
            </a:pPr>
            <a:endParaRPr lang="en-US" altLang="ja-JP" dirty="0"/>
          </a:p>
          <a:p>
            <a:pPr marL="285750" indent="-285750">
              <a:buFontTx/>
              <a:buChar char="-"/>
            </a:pPr>
            <a:r>
              <a:rPr kumimoji="1" lang="en-US" altLang="ja-JP" dirty="0"/>
              <a:t>CSS</a:t>
            </a:r>
            <a:r>
              <a:rPr kumimoji="1" lang="ja-JP" altLang="en-US"/>
              <a:t>フォルダをクリックすると（</a:t>
            </a:r>
            <a:r>
              <a:rPr lang="ja-JP" altLang="en-US"/>
              <a:t>▶︎が▼になる）、</a:t>
            </a:r>
            <a:r>
              <a:rPr kumimoji="1" lang="ja-JP" altLang="en-US"/>
              <a:t>中に</a:t>
            </a:r>
            <a:r>
              <a:rPr kumimoji="1" lang="en-US" altLang="ja-JP" dirty="0" err="1"/>
              <a:t>style.css</a:t>
            </a:r>
            <a:r>
              <a:rPr kumimoji="1" lang="ja-JP" altLang="en-US"/>
              <a:t>ファイルがある</a:t>
            </a:r>
            <a:endParaRPr kumimoji="1" lang="en-US" altLang="ja-JP" dirty="0"/>
          </a:p>
        </p:txBody>
      </p:sp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9705B66-EA67-8F4A-882F-D1A5B988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7" y="1079500"/>
            <a:ext cx="2705100" cy="4699000"/>
          </a:xfrm>
          <a:prstGeom prst="rect">
            <a:avLst/>
          </a:prstGeom>
        </p:spPr>
      </p:pic>
      <p:sp>
        <p:nvSpPr>
          <p:cNvPr id="18" name="四角形吹き出し 17">
            <a:extLst>
              <a:ext uri="{FF2B5EF4-FFF2-40B4-BE49-F238E27FC236}">
                <a16:creationId xmlns:a16="http://schemas.microsoft.com/office/drawing/2014/main" id="{134D7477-353F-6448-9C4D-4EF80BD5EBD8}"/>
              </a:ext>
            </a:extLst>
          </p:cNvPr>
          <p:cNvSpPr/>
          <p:nvPr/>
        </p:nvSpPr>
        <p:spPr>
          <a:xfrm>
            <a:off x="4427985" y="2544381"/>
            <a:ext cx="2232247" cy="2396787"/>
          </a:xfrm>
          <a:prstGeom prst="wedgeRectCallout">
            <a:avLst>
              <a:gd name="adj1" fmla="val -102754"/>
              <a:gd name="adj2" fmla="val -15841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A726FAE-BD72-FF4F-A21C-5DEA14FB6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6" y="2613305"/>
            <a:ext cx="2014464" cy="22589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9956136-B43D-574D-BDE9-74967FEB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4DD147-605F-1448-B878-8E134D3269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CEDC3B-2111-2D4E-B385-651E1A64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83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4A47B-FE07-5C40-9B06-075262F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4FDFB4-3558-3244-ADEC-33CD5663F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アプリはいろいろな種類のファイルで出来ている</a:t>
            </a:r>
            <a:endParaRPr lang="en-US" altLang="ja-JP" dirty="0"/>
          </a:p>
          <a:p>
            <a:pPr lvl="1"/>
            <a:r>
              <a:rPr kumimoji="1" lang="en-US" altLang="ja-JP" dirty="0"/>
              <a:t>HTML</a:t>
            </a:r>
            <a:r>
              <a:rPr kumimoji="1" lang="ja-JP" altLang="en-US"/>
              <a:t>ファイル</a:t>
            </a:r>
            <a:endParaRPr kumimoji="1" lang="en-US" altLang="ja-JP" dirty="0"/>
          </a:p>
          <a:p>
            <a:pPr lvl="1"/>
            <a:r>
              <a:rPr lang="en-US" altLang="ja-JP" dirty="0"/>
              <a:t>CSS</a:t>
            </a:r>
            <a:r>
              <a:rPr lang="ja-JP" altLang="en-US"/>
              <a:t>ファイル</a:t>
            </a:r>
            <a:endParaRPr lang="en-US" altLang="ja-JP" dirty="0"/>
          </a:p>
          <a:p>
            <a:pPr lvl="1"/>
            <a:r>
              <a:rPr kumimoji="1" lang="ja-JP" altLang="en-US"/>
              <a:t>画像ファイル（</a:t>
            </a:r>
            <a:r>
              <a:rPr kumimoji="1" lang="en-US" altLang="ja-JP" dirty="0" err="1"/>
              <a:t>png</a:t>
            </a:r>
            <a:r>
              <a:rPr kumimoji="1" lang="ja-JP" altLang="en-US"/>
              <a:t>ファイル、</a:t>
            </a:r>
            <a:r>
              <a:rPr lang="en-US" altLang="ja-JP" dirty="0"/>
              <a:t>jpg</a:t>
            </a:r>
            <a:r>
              <a:rPr lang="ja-JP" altLang="en-US"/>
              <a:t>ファイルなど）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358775" lvl="1" indent="0">
              <a:buNone/>
            </a:pPr>
            <a:endParaRPr lang="en-US" altLang="ja-JP" dirty="0"/>
          </a:p>
          <a:p>
            <a:pPr marL="358775" lvl="1" indent="0">
              <a:buNone/>
            </a:pPr>
            <a:endParaRPr lang="en-US" altLang="ja-JP" dirty="0"/>
          </a:p>
          <a:p>
            <a:pPr marL="358775" lvl="1" indent="0">
              <a:buNone/>
            </a:pPr>
            <a:r>
              <a:rPr lang="en-US" altLang="ja-JP" sz="1400" dirty="0"/>
              <a:t>※Monaca Education</a:t>
            </a:r>
            <a:r>
              <a:rPr lang="ja-JP" altLang="en-US" sz="1400"/>
              <a:t>では、ダブルクリックでそれぞれのファイルを開いて内容を確認できる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3A5D18-438F-DB4F-B0EF-1C271B279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A9F488-9454-444C-B6F2-1E7A59C8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002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36ACC9-3009-7140-BD97-794A8CF1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696E02-E78F-6349-9D89-3FFAC33F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i</a:t>
            </a:r>
            <a:r>
              <a:rPr kumimoji="1" lang="en-US" altLang="ja-JP" dirty="0" err="1"/>
              <a:t>ndex.html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E5EDF8-19AE-324B-9008-2F5B616F1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A391D5-1BA5-D841-8E56-1E0EE2B2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A5170B-0D92-A74B-B498-D3366050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0" y="1274384"/>
            <a:ext cx="8330520" cy="4309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28E1D5-F3E8-D349-A111-6B2D9EC87A8D}"/>
              </a:ext>
            </a:extLst>
          </p:cNvPr>
          <p:cNvSpPr txBox="1"/>
          <p:nvPr/>
        </p:nvSpPr>
        <p:spPr>
          <a:xfrm>
            <a:off x="5154716" y="3681311"/>
            <a:ext cx="3737764" cy="28763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まず、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おおまかな構造を確認しよう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&lt;html&gt;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&lt;head&gt;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…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&lt;/head&gt;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&lt;body&gt;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&lt;h1&gt;…&lt;/h1&gt;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&lt;a&gt; &lt;button&gt;&lt;/button&gt; &lt;/a&gt;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&lt;/body&gt;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&lt;/html&gt;</a:t>
            </a:r>
            <a:endParaRPr kumimoji="1" lang="ja-JP" altLang="en-US" sz="16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00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D1ECD-C29C-EE4A-8367-8EA21577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023D5-AEAB-744E-8D7D-F90913D7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apple.html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788A8E9-E04A-EC47-9DE6-7A81399883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C5499-453A-944D-9F83-93811E49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45E0C4C-EA93-A44C-BC60-0233059EC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4" y="1121734"/>
            <a:ext cx="6042346" cy="4968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7B353C-EB2C-4C46-BB31-5C8C90597A39}"/>
              </a:ext>
            </a:extLst>
          </p:cNvPr>
          <p:cNvSpPr txBox="1"/>
          <p:nvPr/>
        </p:nvSpPr>
        <p:spPr>
          <a:xfrm>
            <a:off x="4808518" y="1700808"/>
            <a:ext cx="3737764" cy="46413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まず、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おおまかな構造を確認しよう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&lt;html&gt;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&lt;head&gt;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…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&lt;/head&gt;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&lt;body&gt;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&lt;a&gt;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戻る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&lt;/a&gt;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&lt;article&gt;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&lt;h1&gt;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リンゴ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&lt;/h1&gt;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 &lt;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img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src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=”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apple.png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”&gt; 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 &lt;p&gt; 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（りんごの説明）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 &lt;/p&gt;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 &lt;p id=“</a:t>
            </a:r>
            <a:r>
              <a:rPr kumimoji="1" lang="en-US" altLang="ja-JP" sz="1600" b="1" dirty="0" err="1">
                <a:solidFill>
                  <a:srgbClr val="0070C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”&gt;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（辞書の説明）</a:t>
            </a: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  &lt;/p&gt;</a:t>
            </a: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   &lt;/article&gt;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&lt;/body&gt;</a:t>
            </a:r>
          </a:p>
          <a:p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&lt;/html&gt;</a:t>
            </a:r>
            <a:endParaRPr kumimoji="1" lang="ja-JP" altLang="en-US" sz="16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99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99F4B-CB95-F244-9486-610030BF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65A0D-3520-8946-9927-647990D3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apple</a:t>
            </a:r>
            <a:r>
              <a:rPr kumimoji="1" lang="en-US" altLang="ja-JP" dirty="0" err="1"/>
              <a:t>.png</a:t>
            </a:r>
            <a:r>
              <a:rPr kumimoji="1" lang="en-US" altLang="ja-JP" dirty="0"/>
              <a:t> ※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CBF8DB-76A3-CE4F-ACB2-F77A81E1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DA2723-69C0-424B-8C56-B4D92E46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F209AF-B19F-874F-9C78-2BE974D0321A}"/>
              </a:ext>
            </a:extLst>
          </p:cNvPr>
          <p:cNvSpPr txBox="1"/>
          <p:nvPr/>
        </p:nvSpPr>
        <p:spPr>
          <a:xfrm>
            <a:off x="3923928" y="6188287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 </a:t>
            </a:r>
            <a:r>
              <a:rPr lang="en-US" altLang="ja-JP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apple.png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を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Monaca Education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で開いた様子</a:t>
            </a:r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9" name="図 8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A34152C3-8BFC-AB4D-A0C7-A988771A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69" y="1122970"/>
            <a:ext cx="3799598" cy="4797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921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D46F4-12FE-084A-9BBD-9B55E057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AB9313-D38C-904A-8191-1F2E2DE1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css</a:t>
            </a:r>
            <a:r>
              <a:rPr lang="en-US" altLang="ja-JP" dirty="0"/>
              <a:t>/</a:t>
            </a:r>
            <a:r>
              <a:rPr lang="en-US" altLang="ja-JP" dirty="0" err="1"/>
              <a:t>style.css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B2933-D855-0B46-8E36-C2945F7C8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69B767-3AC1-7A43-9FAA-D42748D1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961D2F-4772-8740-9347-B61AE267FCD4}"/>
              </a:ext>
            </a:extLst>
          </p:cNvPr>
          <p:cNvSpPr txBox="1"/>
          <p:nvPr/>
        </p:nvSpPr>
        <p:spPr>
          <a:xfrm>
            <a:off x="5054352" y="1484784"/>
            <a:ext cx="35740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button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&lt;button&gt;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タグを指している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green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によって、ボタンの緑色が指定されている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#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apple.html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の中にある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id=“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” 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を指している</a:t>
            </a: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border:dotted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により、点線の枠線が描かれている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5DDEFF9-A2C1-2445-A232-70E25BE9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43" y="5553559"/>
            <a:ext cx="3145456" cy="448265"/>
          </a:xfrm>
          <a:prstGeom prst="rect">
            <a:avLst/>
          </a:prstGeom>
          <a:ln>
            <a:noFill/>
          </a:ln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A50C26BB-E65A-B246-A40D-480BD445B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71423"/>
            <a:ext cx="2501476" cy="1315154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43295BAB-AD3B-FE48-BDBF-14D4135A7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8" y="1154879"/>
            <a:ext cx="4309604" cy="50976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4217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71D158C-7B70-DF42-B04E-F81BC8F8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18783-1BAF-0847-9953-26801E0568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2114334-21D3-084C-BD9E-1E53095C3DA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ja-JP" dirty="0"/>
              <a:t>HTML</a:t>
            </a:r>
            <a:r>
              <a:rPr lang="ja-JP" altLang="en-US"/>
              <a:t>ファイルを変更してみよう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159337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C2881BA-A70C-3D4D-AB78-10DF3741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48AF4A-3EE3-4849-9D72-175E86FB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HTML</a:t>
            </a:r>
            <a:r>
              <a:rPr lang="ja-JP" altLang="en-US"/>
              <a:t>ファイルを開いて、編集してみよう</a:t>
            </a:r>
            <a:endParaRPr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lang="en-US" altLang="ja-JP" dirty="0" err="1"/>
              <a:t>index.html</a:t>
            </a:r>
            <a:r>
              <a:rPr lang="ja-JP" altLang="en-US"/>
              <a:t>を開く</a:t>
            </a:r>
            <a:endParaRPr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lang="ja-JP" altLang="en-US"/>
              <a:t>ファイルの中から</a:t>
            </a:r>
            <a:r>
              <a:rPr lang="en-US" altLang="ja-JP" dirty="0"/>
              <a:t>&lt;h1&gt;</a:t>
            </a:r>
            <a:r>
              <a:rPr lang="ja-JP" altLang="en-US"/>
              <a:t>コンピューター図鑑</a:t>
            </a:r>
            <a:r>
              <a:rPr lang="en-US" altLang="ja-JP" dirty="0"/>
              <a:t>&lt;/h1&gt;</a:t>
            </a:r>
            <a:r>
              <a:rPr lang="ja-JP" altLang="en-US"/>
              <a:t>を見つけ、その下の行にカーソルを合わせる</a:t>
            </a:r>
            <a:endParaRPr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lang="en-US" altLang="ja-JP" dirty="0"/>
              <a:t>&lt;h2&gt;</a:t>
            </a:r>
            <a:r>
              <a:rPr lang="ja-JP" altLang="en-US"/>
              <a:t>私の図鑑</a:t>
            </a:r>
            <a:r>
              <a:rPr lang="en-US" altLang="ja-JP" dirty="0"/>
              <a:t>&lt;/h2&gt; </a:t>
            </a:r>
            <a:r>
              <a:rPr lang="ja-JP" altLang="en-US"/>
              <a:t>という行を入力する</a:t>
            </a:r>
            <a:endParaRPr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lang="ja-JP" altLang="en-US"/>
              <a:t>ファイルを保存して、プレビューを表示する</a:t>
            </a:r>
            <a:endParaRPr lang="en-US" altLang="ja-JP" dirty="0"/>
          </a:p>
          <a:p>
            <a:pPr marL="815975" lvl="1" indent="-457200">
              <a:buFont typeface="+mj-lt"/>
              <a:buAutoNum type="arabicPeriod"/>
            </a:pPr>
            <a:endParaRPr lang="en-US" altLang="ja-JP" dirty="0"/>
          </a:p>
          <a:p>
            <a:pPr marL="358775" lvl="1" indent="0">
              <a:buNone/>
            </a:pPr>
            <a:r>
              <a:rPr lang="ja-JP" altLang="en-US"/>
              <a:t>「私の図鑑」は、どのように表示されるだろうか？</a:t>
            </a:r>
            <a:endParaRPr lang="en-US" altLang="ja-JP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0301D98-2956-E14E-985B-75C7F8C6B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708169-A206-7948-AA0D-5D016E2C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84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3B362-B061-4417-AB80-60389223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E80512FC-09C1-4A72-B022-383E12AEC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サンプルアプリ</a:t>
            </a:r>
            <a:r>
              <a:rPr lang="en-US" altLang="ja-JP" dirty="0"/>
              <a:t>『</a:t>
            </a:r>
            <a:r>
              <a:rPr lang="ja-JP" altLang="en-US"/>
              <a:t>くだもの図鑑</a:t>
            </a:r>
            <a:r>
              <a:rPr lang="en-US" altLang="ja-JP" dirty="0"/>
              <a:t>』</a:t>
            </a:r>
            <a:r>
              <a:rPr lang="ja-JP" altLang="en-US"/>
              <a:t>を見てみよう</a:t>
            </a:r>
            <a:endParaRPr lang="en-US" altLang="ja-JP" dirty="0"/>
          </a:p>
          <a:p>
            <a:pPr lvl="1"/>
            <a:r>
              <a:rPr lang="ja-JP" altLang="en-US"/>
              <a:t>図鑑アプリは何で出来ている？</a:t>
            </a:r>
            <a:endParaRPr lang="en-US" altLang="ja-JP" dirty="0"/>
          </a:p>
          <a:p>
            <a:pPr lvl="1"/>
            <a:r>
              <a:rPr lang="en-US" altLang="ja-JP" dirty="0"/>
              <a:t>HTML</a:t>
            </a:r>
            <a:r>
              <a:rPr lang="ja-JP" altLang="en-US"/>
              <a:t>ファイルを変更してみよう</a:t>
            </a:r>
            <a:endParaRPr lang="en-US" altLang="ja-JP" dirty="0"/>
          </a:p>
          <a:p>
            <a:r>
              <a:rPr lang="en-US" altLang="ja-JP" dirty="0"/>
              <a:t>HTML</a:t>
            </a:r>
            <a:r>
              <a:rPr lang="ja-JP" altLang="en-US"/>
              <a:t>ファイルを作ろう</a:t>
            </a:r>
            <a:endParaRPr lang="en-US" altLang="ja-JP" dirty="0"/>
          </a:p>
          <a:p>
            <a:r>
              <a:rPr lang="en-US" altLang="ja-JP" dirty="0"/>
              <a:t>CSS</a:t>
            </a:r>
            <a:r>
              <a:rPr lang="ja-JP" altLang="en-US"/>
              <a:t>で表示のしかたを変えてみよう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25FB0-1CD5-2144-B087-BB20EE671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AB3C00-7033-48D5-B822-0D802550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07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4C680-D5C7-1C49-9231-8C1D4AC0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2E5649-6239-4D43-B65C-0D1918490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952FDE-5C9E-9E40-876A-B953F395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D71E17-71EE-D944-B4D4-1BA4B77A2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08774CF-7499-6845-8A36-3BDF2F31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57" y="1877137"/>
            <a:ext cx="5636366" cy="3103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698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575D8-80E6-D04B-A788-202E64F7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B13BE2-618A-2E4F-A1BD-70FB0FE1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HTML</a:t>
            </a:r>
          </a:p>
          <a:p>
            <a:pPr lvl="1"/>
            <a:r>
              <a:rPr lang="en-US" altLang="ja-JP" dirty="0"/>
              <a:t>Hyper Text Markup Language</a:t>
            </a:r>
          </a:p>
          <a:p>
            <a:pPr lvl="1"/>
            <a:r>
              <a:rPr kumimoji="1" lang="ja-JP" altLang="en-US"/>
              <a:t>「マークアップ」：文書の中に、コンピュータに指示を与える印をつけること</a:t>
            </a:r>
            <a:endParaRPr kumimoji="1" lang="en-US" altLang="ja-JP" dirty="0"/>
          </a:p>
          <a:p>
            <a:pPr lvl="2"/>
            <a:r>
              <a:rPr kumimoji="1" lang="ja-JP" altLang="en-US"/>
              <a:t>例</a:t>
            </a:r>
            <a:r>
              <a:rPr kumimoji="1" lang="en-US" altLang="ja-JP" dirty="0"/>
              <a:t>: &lt;h1&gt;</a:t>
            </a:r>
            <a:r>
              <a:rPr kumimoji="1" lang="ja-JP" altLang="en-US"/>
              <a:t>くだもの図鑑</a:t>
            </a:r>
            <a:r>
              <a:rPr kumimoji="1" lang="en-US" altLang="ja-JP" dirty="0"/>
              <a:t>&lt;/h1&gt;</a:t>
            </a:r>
          </a:p>
          <a:p>
            <a:pPr lvl="3"/>
            <a:r>
              <a:rPr lang="ja-JP" altLang="en-US"/>
              <a:t>「くだもの図鑑」は、文書の中でも一番上の階層として扱う</a:t>
            </a:r>
            <a:endParaRPr lang="en-US" altLang="ja-JP" dirty="0"/>
          </a:p>
          <a:p>
            <a:pPr lvl="1"/>
            <a:r>
              <a:rPr kumimoji="1" lang="ja-JP" altLang="en-US"/>
              <a:t>いろいろな方法があるが、</a:t>
            </a:r>
            <a:r>
              <a:rPr kumimoji="1" lang="en-US" altLang="ja-JP" dirty="0"/>
              <a:t>HTML</a:t>
            </a:r>
            <a:r>
              <a:rPr kumimoji="1" lang="ja-JP" altLang="en-US"/>
              <a:t>では、</a:t>
            </a:r>
            <a:r>
              <a:rPr kumimoji="1" lang="en-US" altLang="ja-JP" dirty="0"/>
              <a:t>&lt;&gt;</a:t>
            </a:r>
            <a:r>
              <a:rPr lang="ja-JP" altLang="en-US"/>
              <a:t>を使う「タグ」でマークアップする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734795-D22D-414A-99BC-3EDD8D0F1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F977F-D94C-EA4D-82FB-544102E5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264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2909BD-2F3D-9043-843C-1FC844DF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53120D-5FF7-3045-9006-D9BE252D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タグの例</a:t>
            </a:r>
            <a:r>
              <a:rPr lang="en-US" altLang="ja-JP" dirty="0"/>
              <a:t>: </a:t>
            </a:r>
            <a:r>
              <a:rPr lang="ja-JP" altLang="en-US"/>
              <a:t>見出しのタグ</a:t>
            </a:r>
            <a:endParaRPr lang="en-US" altLang="ja-JP" dirty="0"/>
          </a:p>
          <a:p>
            <a:pPr lvl="1"/>
            <a:r>
              <a:rPr kumimoji="1" lang="en-US" altLang="ja-JP" dirty="0"/>
              <a:t>&lt;h1&gt;, &lt;h2&gt;</a:t>
            </a:r>
            <a:r>
              <a:rPr lang="en-US" altLang="ja-JP" dirty="0"/>
              <a:t>, &lt;h3&gt; …</a:t>
            </a:r>
            <a:r>
              <a:rPr lang="ja-JP" altLang="en-US"/>
              <a:t>見出し</a:t>
            </a:r>
            <a:endParaRPr lang="en-US" altLang="ja-JP" dirty="0"/>
          </a:p>
          <a:p>
            <a:pPr lvl="2"/>
            <a:r>
              <a:rPr kumimoji="1" lang="ja-JP" altLang="en-US"/>
              <a:t>数字が小さい方が上のレベル</a:t>
            </a:r>
            <a:endParaRPr kumimoji="1" lang="en-US" altLang="ja-JP" dirty="0"/>
          </a:p>
          <a:p>
            <a:pPr lvl="2"/>
            <a:r>
              <a:rPr kumimoji="1" lang="ja-JP" altLang="en-US"/>
              <a:t>例</a:t>
            </a:r>
            <a:r>
              <a:rPr kumimoji="1" lang="en-US" altLang="ja-JP" dirty="0"/>
              <a:t>: </a:t>
            </a:r>
          </a:p>
          <a:p>
            <a:pPr marL="872100" lvl="2" indent="0">
              <a:buNone/>
            </a:pPr>
            <a:endParaRPr kumimoji="1" lang="en-US" altLang="ja-JP" dirty="0"/>
          </a:p>
          <a:p>
            <a:r>
              <a:rPr lang="ja-JP" altLang="en-US"/>
              <a:t>タグの使い方のポイント</a:t>
            </a:r>
            <a:endParaRPr kumimoji="1" lang="en-US" altLang="ja-JP" dirty="0"/>
          </a:p>
          <a:p>
            <a:pPr lvl="1"/>
            <a:r>
              <a:rPr kumimoji="1" lang="ja-JP" altLang="en-US"/>
              <a:t>タグは、開始タグと終了タグの組で出来ている</a:t>
            </a:r>
            <a:endParaRPr kumimoji="1" lang="en-US" altLang="ja-JP" dirty="0"/>
          </a:p>
          <a:p>
            <a:pPr lvl="2"/>
            <a:r>
              <a:rPr lang="en-US" altLang="ja-JP" dirty="0"/>
              <a:t>h1</a:t>
            </a:r>
            <a:r>
              <a:rPr lang="ja-JP" altLang="en-US"/>
              <a:t>タグの開始タグ</a:t>
            </a:r>
            <a:r>
              <a:rPr lang="en-US" altLang="ja-JP" dirty="0"/>
              <a:t>: &lt;h1&gt;</a:t>
            </a:r>
          </a:p>
          <a:p>
            <a:pPr lvl="2"/>
            <a:r>
              <a:rPr lang="en-US" altLang="ja-JP" dirty="0"/>
              <a:t>h</a:t>
            </a:r>
            <a:r>
              <a:rPr kumimoji="1" lang="en-US" altLang="ja-JP" dirty="0"/>
              <a:t>1</a:t>
            </a:r>
            <a:r>
              <a:rPr kumimoji="1" lang="ja-JP" altLang="en-US"/>
              <a:t>タグの終了タグ</a:t>
            </a:r>
            <a:r>
              <a:rPr kumimoji="1" lang="en-US" altLang="ja-JP" dirty="0"/>
              <a:t>: &lt;/h1&gt;</a:t>
            </a:r>
          </a:p>
          <a:p>
            <a:pPr lvl="2"/>
            <a:r>
              <a:rPr kumimoji="1" lang="ja-JP" altLang="en-US"/>
              <a:t>タグ名の前に</a:t>
            </a:r>
            <a:r>
              <a:rPr lang="en-US" altLang="ja-JP" dirty="0"/>
              <a:t>”/”</a:t>
            </a:r>
            <a:r>
              <a:rPr lang="ja-JP" altLang="en-US"/>
              <a:t>を付けると終了タグになる</a:t>
            </a:r>
            <a:endParaRPr kumimoji="1"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03825A-85E4-E34B-8B02-D4EC0CABC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BA7A68-1256-AC48-B9BC-1CB78A4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7CE1A9-B32A-2444-A25C-835B912C10C0}"/>
              </a:ext>
            </a:extLst>
          </p:cNvPr>
          <p:cNvSpPr txBox="1"/>
          <p:nvPr/>
        </p:nvSpPr>
        <p:spPr>
          <a:xfrm>
            <a:off x="1394888" y="2708920"/>
            <a:ext cx="633670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&lt;h2&gt;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私の図鑑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&lt;/</a:t>
            </a:r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h2&gt;</a:t>
            </a:r>
          </a:p>
        </p:txBody>
      </p:sp>
    </p:spTree>
    <p:extLst>
      <p:ext uri="{BB962C8B-B14F-4D97-AF65-F5344CB8AC3E}">
        <p14:creationId xmlns:p14="http://schemas.microsoft.com/office/powerpoint/2010/main" val="3781666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0C142-0610-DB44-9168-D2AB0DEA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7ABD64-CB71-2E4F-9B5D-3F283AA6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振り返り</a:t>
            </a:r>
            <a:endParaRPr lang="en-US" altLang="ja-JP" dirty="0"/>
          </a:p>
          <a:p>
            <a:pPr lvl="1"/>
            <a:r>
              <a:rPr lang="ja-JP" altLang="en-US"/>
              <a:t>図鑑アプリを試した</a:t>
            </a:r>
            <a:endParaRPr lang="en-US" altLang="ja-JP" dirty="0"/>
          </a:p>
          <a:p>
            <a:pPr lvl="1"/>
            <a:r>
              <a:rPr lang="ja-JP" altLang="en-US"/>
              <a:t>図鑑アプリが、</a:t>
            </a:r>
            <a:r>
              <a:rPr lang="en-US" altLang="ja-JP" dirty="0"/>
              <a:t>HTML</a:t>
            </a:r>
            <a:r>
              <a:rPr lang="ja-JP" altLang="en-US"/>
              <a:t>ファイル、</a:t>
            </a:r>
            <a:r>
              <a:rPr lang="en-US" altLang="ja-JP" dirty="0"/>
              <a:t>CSS</a:t>
            </a:r>
            <a:r>
              <a:rPr lang="ja-JP" altLang="en-US"/>
              <a:t>ファイル、画像ファイルで出来ていることを確認した</a:t>
            </a:r>
            <a:endParaRPr lang="en-US" altLang="ja-JP" dirty="0"/>
          </a:p>
          <a:p>
            <a:pPr lvl="1"/>
            <a:r>
              <a:rPr lang="ja-JP" altLang="en-US"/>
              <a:t>図鑑アプリの</a:t>
            </a:r>
            <a:r>
              <a:rPr lang="en-US" altLang="ja-JP" dirty="0"/>
              <a:t>HTML</a:t>
            </a:r>
            <a:r>
              <a:rPr lang="ja-JP" altLang="en-US"/>
              <a:t>を開き、タグを書いた</a:t>
            </a:r>
            <a:endParaRPr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0BC88D-C58E-1D4D-A47E-34B53B5EE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33229B-B2DB-754A-A2F9-662F1285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55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4121ACC-5651-4E26-BE17-F659E8DB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284984"/>
            <a:ext cx="9036496" cy="4680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E9FAA50-5D32-2946-A32B-60D0EFD16E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43300" y="6557619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0D9298-421E-4926-815D-31B4285E3528}" type="slidenum">
              <a:rPr kumimoji="1" lang="ja-JP" altLang="en-US" smtClean="0"/>
              <a:pPr>
                <a:spcAft>
                  <a:spcPts val="600"/>
                </a:spcAft>
              </a:pPr>
              <a:t>24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6E1BE5-3A9B-5941-BB8C-D1CC7D530C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016" y="2708920"/>
            <a:ext cx="9036495" cy="554360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CSS</a:t>
            </a:r>
            <a:r>
              <a:rPr lang="ja-JP" altLang="en-US"/>
              <a:t>で表示のしかたを変えてみよう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86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D46F4-12FE-084A-9BBD-9B55E057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AB9313-D38C-904A-8191-1F2E2DE1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css</a:t>
            </a:r>
            <a:r>
              <a:rPr lang="en-US" altLang="ja-JP" dirty="0"/>
              <a:t>/</a:t>
            </a:r>
            <a:r>
              <a:rPr lang="en-US" altLang="ja-JP" dirty="0" err="1"/>
              <a:t>style.css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B2933-D855-0B46-8E36-C2945F7C8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69B767-3AC1-7A43-9FAA-D42748D1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961D2F-4772-8740-9347-B61AE267FCD4}"/>
              </a:ext>
            </a:extLst>
          </p:cNvPr>
          <p:cNvSpPr txBox="1"/>
          <p:nvPr/>
        </p:nvSpPr>
        <p:spPr>
          <a:xfrm>
            <a:off x="5054352" y="1484784"/>
            <a:ext cx="35740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button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&lt;button&gt;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タグを指している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green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によって、ボタンの緑色が指定されている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#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apple.html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の中にある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id=“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” 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を指している</a:t>
            </a: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border:dotted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により、点線の枠線が描かれている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5DDEFF9-A2C1-2445-A232-70E25BE9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43" y="5553559"/>
            <a:ext cx="3145456" cy="448265"/>
          </a:xfrm>
          <a:prstGeom prst="rect">
            <a:avLst/>
          </a:prstGeom>
          <a:ln>
            <a:noFill/>
          </a:ln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A50C26BB-E65A-B246-A40D-480BD445B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71423"/>
            <a:ext cx="2501476" cy="1315154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43295BAB-AD3B-FE48-BDBF-14D4135A7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8" y="1154879"/>
            <a:ext cx="4309604" cy="50976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1362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C9FE9B2-F179-EF40-B1A9-FBA23717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B77A9BF-A2EB-7D42-8DBB-2FD8D040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CSS</a:t>
            </a:r>
            <a:r>
              <a:rPr lang="ja-JP" altLang="en-US"/>
              <a:t>とは</a:t>
            </a:r>
            <a:endParaRPr lang="en-US" altLang="ja-JP" dirty="0"/>
          </a:p>
          <a:p>
            <a:pPr lvl="1"/>
            <a:r>
              <a:rPr lang="en-US" altLang="ja-JP" dirty="0"/>
              <a:t>HTML</a:t>
            </a:r>
            <a:r>
              <a:rPr lang="ja-JP" altLang="en-US"/>
              <a:t>の要素を指定する</a:t>
            </a:r>
            <a:endParaRPr lang="en-US" altLang="ja-JP" dirty="0"/>
          </a:p>
          <a:p>
            <a:pPr lvl="1"/>
            <a:r>
              <a:rPr lang="ja-JP" altLang="en-US"/>
              <a:t>指定した要素の表示方法（色・サイズなど）をブラウザに指示する</a:t>
            </a:r>
            <a:endParaRPr lang="en-US" altLang="ja-JP" dirty="0"/>
          </a:p>
          <a:p>
            <a:pPr marL="358775" lvl="1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HTML</a:t>
            </a:r>
            <a:r>
              <a:rPr lang="ja-JP" altLang="en-US"/>
              <a:t>ファイルの中の、</a:t>
            </a:r>
            <a:r>
              <a:rPr lang="en-US" altLang="ja-JP" dirty="0"/>
              <a:t>&lt;head&gt;</a:t>
            </a:r>
            <a:r>
              <a:rPr lang="ja-JP" altLang="en-US"/>
              <a:t>タグの中に、次のような記述がある</a:t>
            </a:r>
            <a:endParaRPr lang="en-US" altLang="ja-JP" dirty="0"/>
          </a:p>
          <a:p>
            <a:pPr lvl="2"/>
            <a:endParaRPr lang="en-US" altLang="ja-JP" dirty="0"/>
          </a:p>
          <a:p>
            <a:pPr marL="872100" lvl="2" indent="0">
              <a:buNone/>
            </a:pPr>
            <a:r>
              <a:rPr lang="en-US" altLang="ja-JP" dirty="0"/>
              <a:t>HTML</a:t>
            </a:r>
            <a:r>
              <a:rPr lang="ja-JP" altLang="en-US"/>
              <a:t>ファイルの中に、「どの</a:t>
            </a:r>
            <a:r>
              <a:rPr lang="en-US" altLang="ja-JP" dirty="0"/>
              <a:t>CSS</a:t>
            </a:r>
            <a:r>
              <a:rPr lang="ja-JP" altLang="en-US"/>
              <a:t>を利用するか」が書いてある</a:t>
            </a:r>
            <a:endParaRPr lang="en-US" altLang="ja-JP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E9C0E8F-EE71-5041-92B4-09EAD2892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DA09CC-7064-4D4C-A934-5918FAD2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166A44-B760-AD40-9BBB-61C938BA894A}"/>
              </a:ext>
            </a:extLst>
          </p:cNvPr>
          <p:cNvSpPr txBox="1"/>
          <p:nvPr/>
        </p:nvSpPr>
        <p:spPr>
          <a:xfrm>
            <a:off x="1234014" y="4437112"/>
            <a:ext cx="5262979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&lt;link </a:t>
            </a:r>
            <a:r>
              <a:rPr lang="en" altLang="ja-JP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rel</a:t>
            </a:r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="stylesheet" </a:t>
            </a:r>
            <a:r>
              <a:rPr lang="en" altLang="ja-JP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href</a:t>
            </a:r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="</a:t>
            </a:r>
            <a:r>
              <a:rPr lang="en" altLang="ja-JP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css</a:t>
            </a:r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/</a:t>
            </a:r>
            <a:r>
              <a:rPr lang="en" altLang="ja-JP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style.css</a:t>
            </a:r>
            <a:r>
              <a:rPr lang="en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350864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CD4B5F-0BA3-FD4D-B8DA-7647D9F8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D70942-48F9-C34C-B380-E0FA4136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HTML</a:t>
            </a:r>
            <a:r>
              <a:rPr kumimoji="1" lang="ja-JP" altLang="en-US"/>
              <a:t>の要素の指定方法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E8DC2C-CD0C-F142-A25D-12FB7DBA6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12361E-FC90-BB40-860B-E7CA9D12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9634E2-60C9-3C4C-B057-EAD469B005C0}"/>
              </a:ext>
            </a:extLst>
          </p:cNvPr>
          <p:cNvSpPr txBox="1"/>
          <p:nvPr/>
        </p:nvSpPr>
        <p:spPr>
          <a:xfrm>
            <a:off x="467544" y="1268760"/>
            <a:ext cx="35740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button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&lt;button&gt;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タグを指している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green;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によって、ボタンの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緑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色が指定されている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#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は、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apple.html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の中にある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id=“</a:t>
            </a:r>
            <a:r>
              <a:rPr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”</a:t>
            </a:r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を指している</a:t>
            </a: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border:dotted</a:t>
            </a:r>
            <a:r>
              <a:rPr kumimoji="1" lang="en-US" altLang="ja-JP" sz="16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により、点線の枠線が描かれている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1529FE-55C5-CD4E-9FDF-6DCBDA9EC390}"/>
              </a:ext>
            </a:extLst>
          </p:cNvPr>
          <p:cNvSpPr txBox="1"/>
          <p:nvPr/>
        </p:nvSpPr>
        <p:spPr>
          <a:xfrm>
            <a:off x="4644008" y="1268760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タグを指定する</a:t>
            </a:r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button {  … }</a:t>
            </a:r>
          </a:p>
          <a:p>
            <a:pPr lvl="1"/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要素の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ID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を指定する</a:t>
            </a:r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lvl="1"/>
            <a:r>
              <a:rPr lang="en-US" altLang="ja-JP" b="1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#</a:t>
            </a:r>
            <a:r>
              <a:rPr lang="en-US" altLang="ja-JP" b="1" dirty="0" err="1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jisho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{ … }</a:t>
            </a:r>
          </a:p>
        </p:txBody>
      </p:sp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63856888-803A-ED41-9C3E-47B0BC2C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5" y="5028778"/>
            <a:ext cx="3327081" cy="722006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C2074E27-8AD0-9648-BD3E-79D2CACC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0" y="2550827"/>
            <a:ext cx="2501476" cy="13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332A7-E66D-A64B-BE8A-75CF235C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3D836D-66FA-C647-9150-B30C725E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CSS</a:t>
            </a:r>
            <a:r>
              <a:rPr kumimoji="1" lang="ja-JP" altLang="en-US"/>
              <a:t>を変更して、表示方法を変えてみよう</a:t>
            </a:r>
            <a:r>
              <a:rPr kumimoji="1" lang="en-US" altLang="ja-JP" dirty="0"/>
              <a:t>(1)</a:t>
            </a:r>
          </a:p>
          <a:p>
            <a:pPr lvl="1"/>
            <a:r>
              <a:rPr lang="ja-JP" altLang="en-US"/>
              <a:t>ボタンの色を</a:t>
            </a:r>
            <a:r>
              <a:rPr lang="en-US" altLang="ja-JP" dirty="0"/>
              <a:t>green</a:t>
            </a:r>
            <a:r>
              <a:rPr lang="ja-JP" altLang="en-US"/>
              <a:t>から</a:t>
            </a:r>
            <a:r>
              <a:rPr lang="en-US" altLang="ja-JP" dirty="0"/>
              <a:t>blue</a:t>
            </a:r>
            <a:r>
              <a:rPr lang="ja-JP" altLang="en-US"/>
              <a:t>に変えてみよう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CSS</a:t>
            </a:r>
            <a:r>
              <a:rPr lang="ja-JP" altLang="en-US"/>
              <a:t>を変更したら、保存する</a:t>
            </a:r>
            <a:endParaRPr kumimoji="1" lang="en-US" altLang="ja-JP" dirty="0"/>
          </a:p>
          <a:p>
            <a:pPr marL="358775" lvl="1" indent="0">
              <a:buNone/>
            </a:pPr>
            <a:endParaRPr lang="en-US" altLang="ja-JP" dirty="0"/>
          </a:p>
          <a:p>
            <a:pPr marL="358775" lvl="1" indent="0">
              <a:buNone/>
            </a:pPr>
            <a:endParaRPr kumimoji="1" lang="en-US" altLang="ja-JP" dirty="0"/>
          </a:p>
          <a:p>
            <a:pPr marL="358775" lvl="1" indent="0">
              <a:buNone/>
            </a:pPr>
            <a:endParaRPr lang="en-US" altLang="ja-JP" dirty="0"/>
          </a:p>
          <a:p>
            <a:pPr marL="358775" lvl="1" indent="0">
              <a:buNone/>
            </a:pPr>
            <a:endParaRPr kumimoji="1"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28F178-91DA-9542-9C3A-05B90F02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4639A4-83A2-D348-A09C-8EF244CC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5A9D445-9CBF-7C4D-A93C-E870505D2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15" y="1924144"/>
            <a:ext cx="2461626" cy="188014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E2DC41-D56D-6F41-AD72-AA6197F007E7}"/>
              </a:ext>
            </a:extLst>
          </p:cNvPr>
          <p:cNvSpPr txBox="1"/>
          <p:nvPr/>
        </p:nvSpPr>
        <p:spPr>
          <a:xfrm>
            <a:off x="1907704" y="2852936"/>
            <a:ext cx="2909771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</a:t>
            </a:r>
            <a:r>
              <a:rPr kumimoji="1"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blue</a:t>
            </a:r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;</a:t>
            </a:r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6CF454-EB70-0345-943A-F90F4F1075D8}"/>
              </a:ext>
            </a:extLst>
          </p:cNvPr>
          <p:cNvSpPr txBox="1"/>
          <p:nvPr/>
        </p:nvSpPr>
        <p:spPr>
          <a:xfrm>
            <a:off x="1872441" y="1947273"/>
            <a:ext cx="295465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</a:t>
            </a:r>
            <a:r>
              <a:rPr kumimoji="1"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green</a:t>
            </a:r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;</a:t>
            </a:r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00126BE2-005C-AC44-BA4F-B66160F121BE}"/>
              </a:ext>
            </a:extLst>
          </p:cNvPr>
          <p:cNvSpPr/>
          <p:nvPr/>
        </p:nvSpPr>
        <p:spPr>
          <a:xfrm>
            <a:off x="4114242" y="2348880"/>
            <a:ext cx="339452" cy="464323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CEF4C4B9-1081-1D49-9E13-3E208B4AB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96" y="3952131"/>
            <a:ext cx="3573264" cy="25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7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65001-62B9-474C-AC14-E6ADE36D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F11442-3060-1440-9911-AC840FB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CSS</a:t>
            </a:r>
            <a:r>
              <a:rPr lang="ja-JP" altLang="en-US"/>
              <a:t>を変更して、表示方法を変えてみよう</a:t>
            </a:r>
            <a:r>
              <a:rPr lang="en-US" altLang="ja-JP" dirty="0"/>
              <a:t>(2)</a:t>
            </a:r>
          </a:p>
          <a:p>
            <a:pPr lvl="1"/>
            <a:r>
              <a:rPr lang="ja-JP" altLang="en-US"/>
              <a:t>説明文の枠線を破線から実線に変えてみよう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CSS</a:t>
            </a:r>
            <a:r>
              <a:rPr lang="ja-JP" altLang="en-US"/>
              <a:t>を変更したら、保存する</a:t>
            </a:r>
            <a:endParaRPr lang="en-US" altLang="ja-JP" dirty="0"/>
          </a:p>
          <a:p>
            <a:pPr marL="358775" lvl="1" indent="0">
              <a:buNone/>
            </a:pP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08E0D5-8459-C04F-9A89-73291CA63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B776A6-16D3-0D44-A174-B56AB6BE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4D92E537-7CAC-7449-B5A2-565A07E0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58" y="3921144"/>
            <a:ext cx="3664322" cy="236830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518F4E-136B-5440-9D1C-742D8734B4E4}"/>
              </a:ext>
            </a:extLst>
          </p:cNvPr>
          <p:cNvSpPr txBox="1"/>
          <p:nvPr/>
        </p:nvSpPr>
        <p:spPr>
          <a:xfrm>
            <a:off x="2987824" y="2830815"/>
            <a:ext cx="2839239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border: </a:t>
            </a:r>
            <a:r>
              <a:rPr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solid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1px gray;</a:t>
            </a:r>
            <a:endParaRPr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A819E8-5DA5-8044-96ED-901154667890}"/>
              </a:ext>
            </a:extLst>
          </p:cNvPr>
          <p:cNvSpPr txBox="1"/>
          <p:nvPr/>
        </p:nvSpPr>
        <p:spPr>
          <a:xfrm>
            <a:off x="2952561" y="1925152"/>
            <a:ext cx="295465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border: </a:t>
            </a:r>
            <a:r>
              <a:rPr kumimoji="1"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dott</a:t>
            </a:r>
            <a:r>
              <a:rPr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ed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1px gray;</a:t>
            </a:r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3D23CA85-3C5D-F949-BB36-93EC5018D9C8}"/>
              </a:ext>
            </a:extLst>
          </p:cNvPr>
          <p:cNvSpPr/>
          <p:nvPr/>
        </p:nvSpPr>
        <p:spPr>
          <a:xfrm>
            <a:off x="4139952" y="2326759"/>
            <a:ext cx="339452" cy="464323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6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84B0198-80EF-4846-9E1A-965E4B7F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354876-A8C5-0D47-977D-84852B853B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2C845DE-8040-E648-B100-01E22CAB43B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ja-JP" altLang="en-US"/>
              <a:t>サンプルアプリ</a:t>
            </a:r>
            <a:r>
              <a:rPr lang="en-US" altLang="ja-JP" dirty="0"/>
              <a:t>『</a:t>
            </a:r>
            <a:r>
              <a:rPr lang="ja-JP" altLang="en-US"/>
              <a:t>くだもの図鑑</a:t>
            </a:r>
            <a:r>
              <a:rPr lang="en-US" altLang="ja-JP" dirty="0"/>
              <a:t>』</a:t>
            </a:r>
            <a:r>
              <a:rPr lang="ja-JP" altLang="en-US"/>
              <a:t>を見てみよう</a:t>
            </a:r>
          </a:p>
        </p:txBody>
      </p:sp>
    </p:spTree>
    <p:extLst>
      <p:ext uri="{BB962C8B-B14F-4D97-AF65-F5344CB8AC3E}">
        <p14:creationId xmlns:p14="http://schemas.microsoft.com/office/powerpoint/2010/main" val="1700283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37D3B-EEB9-8140-BE32-9CACA144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168C91-8C6F-D740-8E15-07AB674E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CSS</a:t>
            </a:r>
          </a:p>
          <a:p>
            <a:pPr lvl="1"/>
            <a:r>
              <a:rPr lang="ja-JP" altLang="en-US"/>
              <a:t>要素を選ぶ（「セレクタ」）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/>
              <a:t>セレクタの後ろに、</a:t>
            </a:r>
            <a:r>
              <a:rPr lang="en-US" altLang="ja-JP" dirty="0"/>
              <a:t>{ } </a:t>
            </a:r>
            <a:r>
              <a:rPr lang="ja-JP" altLang="en-US"/>
              <a:t>で囲って、色やサイズ、表示上の効果を設定する。これをプロパティと呼ぶ</a:t>
            </a:r>
            <a:endParaRPr lang="en-US" altLang="ja-JP" dirty="0"/>
          </a:p>
          <a:p>
            <a:pPr lvl="2"/>
            <a:r>
              <a:rPr lang="ja-JP" altLang="en-US"/>
              <a:t>プロパティ名</a:t>
            </a:r>
            <a:r>
              <a:rPr lang="en-US" altLang="ja-JP" dirty="0"/>
              <a:t> : </a:t>
            </a:r>
            <a:r>
              <a:rPr lang="ja-JP" altLang="en-US"/>
              <a:t>プロパティ値</a:t>
            </a:r>
            <a:endParaRPr lang="en-US" altLang="ja-JP" dirty="0"/>
          </a:p>
          <a:p>
            <a:pPr lvl="2"/>
            <a:endParaRPr lang="en-US" altLang="ja-JP" dirty="0"/>
          </a:p>
          <a:p>
            <a:pPr lvl="2"/>
            <a:r>
              <a:rPr lang="ja-JP" altLang="en-US"/>
              <a:t>複数の属性を並べるときは、</a:t>
            </a:r>
            <a:r>
              <a:rPr lang="en-US" altLang="ja-JP" dirty="0"/>
              <a:t>;</a:t>
            </a:r>
            <a:r>
              <a:rPr lang="ja-JP" altLang="en-US"/>
              <a:t>（セミコロン）で区切る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※</a:t>
            </a:r>
            <a:r>
              <a:rPr lang="ja-JP" altLang="en-US"/>
              <a:t>タグによって、設定できる属性が違う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48998E-D46C-5347-9F20-95EE9E987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38EDD0-9B75-8C4B-AB27-BB78EE2D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0EFC3A-FBA2-274D-B122-3D54E15F4A78}"/>
              </a:ext>
            </a:extLst>
          </p:cNvPr>
          <p:cNvSpPr txBox="1"/>
          <p:nvPr/>
        </p:nvSpPr>
        <p:spPr>
          <a:xfrm>
            <a:off x="1547664" y="3861048"/>
            <a:ext cx="295465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background-color: </a:t>
            </a:r>
            <a:r>
              <a:rPr kumimoji="1" lang="en-US" altLang="ja-JP" dirty="0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green</a:t>
            </a:r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;</a:t>
            </a:r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4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0F726D-01F8-D84E-8B0B-0BDE888A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2E8F1C-E43A-0A41-A1C4-4F770E99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試してみよう</a:t>
            </a:r>
            <a:endParaRPr kumimoji="1"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kumimoji="1" lang="ja-JP" altLang="en-US"/>
              <a:t>ボタンの色を他の色に変えてみる</a:t>
            </a:r>
            <a:endParaRPr kumimoji="1" lang="en-US" altLang="ja-JP" dirty="0"/>
          </a:p>
          <a:p>
            <a:pPr marL="815975" lvl="1" indent="-457200">
              <a:buFont typeface="+mj-lt"/>
              <a:buAutoNum type="arabicPeriod"/>
            </a:pPr>
            <a:r>
              <a:rPr kumimoji="1" lang="ja-JP" altLang="en-US"/>
              <a:t>ボタンの上の文字の色を変えてみる</a:t>
            </a:r>
            <a:endParaRPr kumimoji="1" lang="en-US" altLang="ja-JP" dirty="0"/>
          </a:p>
          <a:p>
            <a:pPr marL="1330325" lvl="2" indent="-457200"/>
            <a:r>
              <a:rPr lang="ja-JP" altLang="en-US"/>
              <a:t>ヒント</a:t>
            </a:r>
            <a:r>
              <a:rPr lang="en-US" altLang="ja-JP" dirty="0"/>
              <a:t>: </a:t>
            </a:r>
            <a:r>
              <a:rPr lang="en-US" altLang="ja-JP" dirty="0" err="1"/>
              <a:t>color:white</a:t>
            </a:r>
            <a:r>
              <a:rPr lang="en-US" altLang="ja-JP" dirty="0"/>
              <a:t>;</a:t>
            </a:r>
          </a:p>
          <a:p>
            <a:pPr marL="815975" lvl="1" indent="-457200">
              <a:buFont typeface="+mj-lt"/>
              <a:buAutoNum type="arabicPeriod"/>
            </a:pPr>
            <a:r>
              <a:rPr kumimoji="1" lang="ja-JP" altLang="en-US"/>
              <a:t>枠線の太さを変えてみる</a:t>
            </a:r>
            <a:endParaRPr kumimoji="1" lang="en-US" altLang="ja-JP" dirty="0"/>
          </a:p>
          <a:p>
            <a:pPr marL="1330325" lvl="2" indent="-457200"/>
            <a:r>
              <a:rPr lang="ja-JP" altLang="en-US"/>
              <a:t>ヒント</a:t>
            </a:r>
            <a:r>
              <a:rPr lang="en-US" altLang="ja-JP" dirty="0"/>
              <a:t>: border: solid </a:t>
            </a:r>
            <a:r>
              <a:rPr lang="en-US" altLang="ja-JP" b="1" dirty="0">
                <a:solidFill>
                  <a:srgbClr val="FF0000"/>
                </a:solidFill>
              </a:rPr>
              <a:t>5px</a:t>
            </a:r>
            <a:r>
              <a:rPr lang="en-US" altLang="ja-JP" dirty="0"/>
              <a:t> gray;</a:t>
            </a:r>
            <a:endParaRPr kumimoji="1" lang="en-US" altLang="ja-JP" dirty="0"/>
          </a:p>
          <a:p>
            <a:pPr marL="815975" lvl="1" indent="-457200">
              <a:buFont typeface="+mj-lt"/>
              <a:buAutoNum type="arabicPeriod" startAt="4"/>
            </a:pPr>
            <a:r>
              <a:rPr lang="ja-JP" altLang="en-US"/>
              <a:t>（応用）リンゴのボタンの色を赤、オレンジのボタンの色をオレンジ色にする</a:t>
            </a:r>
            <a:endParaRPr lang="en-US" altLang="ja-JP" dirty="0"/>
          </a:p>
          <a:p>
            <a:pPr marL="1330325" lvl="2" indent="-457200"/>
            <a:r>
              <a:rPr lang="ja-JP" altLang="en-US"/>
              <a:t>ヒント</a:t>
            </a:r>
            <a:r>
              <a:rPr lang="en-US" altLang="ja-JP" dirty="0"/>
              <a:t>: </a:t>
            </a:r>
          </a:p>
          <a:p>
            <a:pPr marL="1787525" lvl="3" indent="-457200"/>
            <a:r>
              <a:rPr lang="en-US" altLang="ja-JP" dirty="0"/>
              <a:t>HTML: &lt;button </a:t>
            </a:r>
            <a:r>
              <a:rPr lang="en-US" altLang="ja-JP" b="1">
                <a:solidFill>
                  <a:srgbClr val="FF0000"/>
                </a:solidFill>
              </a:rPr>
              <a:t>id="apple</a:t>
            </a:r>
            <a:r>
              <a:rPr lang="en-US" altLang="ja-JP" b="1" dirty="0">
                <a:solidFill>
                  <a:srgbClr val="FF0000"/>
                </a:solidFill>
              </a:rPr>
              <a:t>"</a:t>
            </a:r>
            <a:r>
              <a:rPr lang="en-US" altLang="ja-JP"/>
              <a:t>&gt;</a:t>
            </a:r>
            <a:endParaRPr lang="en-US" altLang="ja-JP" dirty="0"/>
          </a:p>
          <a:p>
            <a:pPr marL="1787525" lvl="3" indent="-457200"/>
            <a:r>
              <a:rPr lang="en-US" altLang="ja-JP" dirty="0"/>
              <a:t>CSS: </a:t>
            </a:r>
            <a:r>
              <a:rPr lang="en-US" altLang="ja-JP" b="1" dirty="0">
                <a:solidFill>
                  <a:srgbClr val="FF0000"/>
                </a:solidFill>
              </a:rPr>
              <a:t>#apple { background-color: red; }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1330325" lvl="2" indent="-457200"/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B32A6A-1CD6-9448-BA28-FFF191884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2F1826-9B96-C945-A1D0-4D3181C3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5960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2CD85A-1DD0-4E5F-BEDB-F9696530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284984"/>
            <a:ext cx="9036496" cy="4680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8CF907-E93A-5F46-812A-14BB10E70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43300" y="6557619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0D9298-421E-4926-815D-31B4285E3528}" type="slidenum">
              <a:rPr lang="ja-JP" altLang="en-US" smtClean="0"/>
              <a:pPr>
                <a:spcAft>
                  <a:spcPts val="600"/>
                </a:spcAft>
              </a:pPr>
              <a:t>32</a:t>
            </a:fld>
            <a:endParaRPr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549A1B4-720F-434E-A3FF-B5812FF8C8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016" y="2708920"/>
            <a:ext cx="9036495" cy="554360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HTML</a:t>
            </a:r>
            <a:r>
              <a:rPr lang="ja-JP" altLang="en-US"/>
              <a:t>ファイルを作ろう</a:t>
            </a:r>
          </a:p>
        </p:txBody>
      </p:sp>
    </p:spTree>
    <p:extLst>
      <p:ext uri="{BB962C8B-B14F-4D97-AF65-F5344CB8AC3E}">
        <p14:creationId xmlns:p14="http://schemas.microsoft.com/office/powerpoint/2010/main" val="2224517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1DAB8E6-EF81-FF4B-9582-3AE97CE3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DF8A8D-3DBB-6241-A463-5806DD6D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index.html</a:t>
            </a:r>
            <a:r>
              <a:rPr lang="ja-JP" altLang="en-US"/>
              <a:t>に新しいボタン「オレンジ」を追加する</a:t>
            </a:r>
            <a:endParaRPr lang="en-US" altLang="ja-JP" dirty="0"/>
          </a:p>
          <a:p>
            <a:pPr lvl="1"/>
            <a:r>
              <a:rPr lang="en-US" altLang="ja-JP" dirty="0" err="1"/>
              <a:t>index.html</a:t>
            </a:r>
            <a:r>
              <a:rPr lang="ja-JP" altLang="en-US"/>
              <a:t>を開く</a:t>
            </a:r>
            <a:endParaRPr lang="en-US" altLang="ja-JP" dirty="0"/>
          </a:p>
          <a:p>
            <a:pPr lvl="1"/>
            <a:r>
              <a:rPr lang="ja-JP" altLang="en-US"/>
              <a:t>リンゴのボタンを表示させている部分を選択し「編集」</a:t>
            </a:r>
            <a:r>
              <a:rPr lang="en-US" altLang="ja-JP" dirty="0"/>
              <a:t>-&gt;</a:t>
            </a:r>
            <a:r>
              <a:rPr lang="ja-JP" altLang="en-US"/>
              <a:t>「コピー」</a:t>
            </a:r>
            <a:r>
              <a:rPr lang="en-US" altLang="ja-JP" dirty="0"/>
              <a:t> </a:t>
            </a:r>
            <a:r>
              <a:rPr lang="ja-JP" altLang="en-US"/>
              <a:t>と操作する</a:t>
            </a:r>
            <a:endParaRPr lang="en-US" altLang="ja-JP" dirty="0"/>
          </a:p>
          <a:p>
            <a:pPr lvl="2"/>
            <a:r>
              <a:rPr lang="en" altLang="ja-JP" dirty="0"/>
              <a:t>&lt;a </a:t>
            </a:r>
            <a:r>
              <a:rPr lang="en" altLang="ja-JP" err="1"/>
              <a:t>href</a:t>
            </a:r>
            <a:r>
              <a:rPr lang="en" altLang="ja-JP"/>
              <a:t>="apple</a:t>
            </a:r>
            <a:r>
              <a:rPr lang="en" altLang="ja-JP" err="1"/>
              <a:t>.</a:t>
            </a:r>
            <a:r>
              <a:rPr lang="en" altLang="ja-JP"/>
              <a:t>html"&gt;&lt;</a:t>
            </a:r>
            <a:r>
              <a:rPr lang="en" altLang="ja-JP" dirty="0"/>
              <a:t>button&gt;</a:t>
            </a:r>
            <a:r>
              <a:rPr lang="ja-JP" altLang="en-US"/>
              <a:t>リンゴ</a:t>
            </a:r>
            <a:r>
              <a:rPr lang="en" altLang="ja-JP" dirty="0"/>
              <a:t>&lt;/button&gt;&lt;/a&gt;</a:t>
            </a:r>
          </a:p>
          <a:p>
            <a:pPr lvl="1"/>
            <a:r>
              <a:rPr lang="ja-JP" altLang="en-US"/>
              <a:t>すぐ下の行に貼り付けて、以下のように変更する</a:t>
            </a:r>
            <a:endParaRPr lang="en-US" altLang="ja-JP" dirty="0"/>
          </a:p>
          <a:p>
            <a:pPr lvl="2"/>
            <a:r>
              <a:rPr lang="en" altLang="ja-JP" dirty="0"/>
              <a:t>&lt;a </a:t>
            </a:r>
            <a:r>
              <a:rPr lang="en" altLang="ja-JP" err="1"/>
              <a:t>href</a:t>
            </a:r>
            <a:r>
              <a:rPr lang="en" altLang="ja-JP"/>
              <a:t>="</a:t>
            </a:r>
            <a:r>
              <a:rPr lang="en" altLang="ja-JP" b="1">
                <a:solidFill>
                  <a:srgbClr val="FF0000"/>
                </a:solidFill>
              </a:rPr>
              <a:t>orange</a:t>
            </a:r>
            <a:r>
              <a:rPr lang="en" altLang="ja-JP" err="1"/>
              <a:t>.</a:t>
            </a:r>
            <a:r>
              <a:rPr lang="en" altLang="ja-JP"/>
              <a:t>html</a:t>
            </a:r>
            <a:r>
              <a:rPr lang="en" altLang="ja-JP" dirty="0"/>
              <a:t>"</a:t>
            </a:r>
            <a:r>
              <a:rPr lang="en" altLang="ja-JP"/>
              <a:t>&gt;&lt;</a:t>
            </a:r>
            <a:r>
              <a:rPr lang="en" altLang="ja-JP" dirty="0"/>
              <a:t>button&gt;</a:t>
            </a:r>
            <a:r>
              <a:rPr lang="ja-JP" altLang="en-US" b="1">
                <a:solidFill>
                  <a:srgbClr val="FF0000"/>
                </a:solidFill>
              </a:rPr>
              <a:t>オレンジ</a:t>
            </a:r>
            <a:r>
              <a:rPr lang="en" altLang="ja-JP" dirty="0"/>
              <a:t>&lt;/button&gt;&lt;/a&gt;</a:t>
            </a:r>
          </a:p>
          <a:p>
            <a:pPr marL="872100" lvl="2" indent="0">
              <a:buNone/>
            </a:pPr>
            <a:r>
              <a:rPr lang="en-US" altLang="ja-JP" dirty="0"/>
              <a:t>			※</a:t>
            </a:r>
            <a:r>
              <a:rPr lang="ja-JP" altLang="en-US"/>
              <a:t>赤字は変更する部分を示している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0B08029-F07B-F641-9300-C64CB0F07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5D81F9-83C0-B041-ADE7-BFD296C6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B1C54-8936-6249-8A89-154033FD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2" y="5807239"/>
            <a:ext cx="5829300" cy="584200"/>
          </a:xfrm>
          <a:prstGeom prst="rect">
            <a:avLst/>
          </a:prstGeom>
        </p:spPr>
      </p:pic>
      <p:sp>
        <p:nvSpPr>
          <p:cNvPr id="10" name="左矢印 9">
            <a:extLst>
              <a:ext uri="{FF2B5EF4-FFF2-40B4-BE49-F238E27FC236}">
                <a16:creationId xmlns:a16="http://schemas.microsoft.com/office/drawing/2014/main" id="{63608BF2-BCAC-614E-90AF-63ADF662F489}"/>
              </a:ext>
            </a:extLst>
          </p:cNvPr>
          <p:cNvSpPr/>
          <p:nvPr/>
        </p:nvSpPr>
        <p:spPr>
          <a:xfrm>
            <a:off x="6800900" y="6093296"/>
            <a:ext cx="1152128" cy="288032"/>
          </a:xfrm>
          <a:prstGeom prst="lef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999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E835B-D1A1-1446-9134-7AEA6EE4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CF2A33-DA8E-4149-8BF7-CD0B3B06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タグの例</a:t>
            </a:r>
            <a:r>
              <a:rPr lang="en-US" altLang="ja-JP" dirty="0"/>
              <a:t>: </a:t>
            </a:r>
            <a:r>
              <a:rPr lang="ja-JP" altLang="en-US"/>
              <a:t>ボタン</a:t>
            </a:r>
            <a:endParaRPr lang="en-US" altLang="ja-JP" dirty="0"/>
          </a:p>
          <a:p>
            <a:pPr lvl="1"/>
            <a:r>
              <a:rPr lang="en-US" altLang="ja-JP" dirty="0"/>
              <a:t>&lt;button&gt;…</a:t>
            </a:r>
            <a:r>
              <a:rPr lang="ja-JP" altLang="en-US"/>
              <a:t>画面にボタン要素を追加する</a:t>
            </a:r>
            <a:endParaRPr lang="en-US" altLang="ja-JP" dirty="0"/>
          </a:p>
          <a:p>
            <a:pPr lvl="1"/>
            <a:r>
              <a:rPr lang="ja-JP" altLang="en-US"/>
              <a:t>例</a:t>
            </a:r>
            <a:r>
              <a:rPr lang="en-US" altLang="ja-JP" dirty="0"/>
              <a:t>: </a:t>
            </a:r>
          </a:p>
          <a:p>
            <a:pPr marL="358775" lvl="1" indent="0">
              <a:buNone/>
            </a:pPr>
            <a:endParaRPr lang="en-US" altLang="ja-JP" dirty="0"/>
          </a:p>
          <a:p>
            <a:r>
              <a:rPr lang="ja-JP" altLang="en-US"/>
              <a:t>タグの使い方のポイント</a:t>
            </a:r>
            <a:endParaRPr lang="en-US" altLang="ja-JP" dirty="0"/>
          </a:p>
          <a:p>
            <a:pPr lvl="1"/>
            <a:r>
              <a:rPr lang="ja-JP" altLang="en-US"/>
              <a:t>タグの中にタグを入れてもよい</a:t>
            </a:r>
            <a:endParaRPr lang="en-US" altLang="ja-JP" dirty="0"/>
          </a:p>
          <a:p>
            <a:pPr lvl="2"/>
            <a:r>
              <a:rPr lang="ja-JP" altLang="en-US"/>
              <a:t>順序に注意</a:t>
            </a:r>
            <a:endParaRPr lang="en-US" altLang="ja-JP" dirty="0"/>
          </a:p>
          <a:p>
            <a:pPr lvl="2"/>
            <a:r>
              <a:rPr lang="ja-JP" altLang="en-US"/>
              <a:t>○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70C0"/>
                </a:solidFill>
              </a:rPr>
              <a:t>&lt;a&gt;</a:t>
            </a:r>
            <a:r>
              <a:rPr lang="en-US" altLang="ja-JP" dirty="0">
                <a:solidFill>
                  <a:srgbClr val="FF0000"/>
                </a:solidFill>
              </a:rPr>
              <a:t>&lt;button&gt;&lt;/button&gt;</a:t>
            </a:r>
            <a:r>
              <a:rPr lang="en-US" altLang="ja-JP" dirty="0">
                <a:solidFill>
                  <a:srgbClr val="0070C0"/>
                </a:solidFill>
              </a:rPr>
              <a:t>&lt;/a&gt;</a:t>
            </a:r>
            <a:r>
              <a:rPr lang="ja-JP" altLang="en-US"/>
              <a:t>←</a:t>
            </a:r>
            <a:r>
              <a:rPr lang="en-US" altLang="ja-JP" dirty="0">
                <a:solidFill>
                  <a:srgbClr val="0070C0"/>
                </a:solidFill>
              </a:rPr>
              <a:t>&lt;a&gt;</a:t>
            </a:r>
            <a:r>
              <a:rPr lang="ja-JP" altLang="en-US"/>
              <a:t>の中に</a:t>
            </a:r>
            <a:r>
              <a:rPr lang="en-US" altLang="ja-JP" dirty="0">
                <a:solidFill>
                  <a:srgbClr val="FF0000"/>
                </a:solidFill>
              </a:rPr>
              <a:t>&lt;button&gt;&lt;/button&gt;</a:t>
            </a:r>
            <a:r>
              <a:rPr lang="ja-JP" altLang="en-US"/>
              <a:t>がある</a:t>
            </a:r>
            <a:endParaRPr lang="en-US" altLang="ja-JP" dirty="0"/>
          </a:p>
          <a:p>
            <a:pPr lvl="2"/>
            <a:r>
              <a:rPr lang="en-US" altLang="ja-JP" dirty="0"/>
              <a:t>×:</a:t>
            </a:r>
            <a:r>
              <a:rPr lang="en-US" altLang="ja-JP" dirty="0">
                <a:solidFill>
                  <a:schemeClr val="accent1"/>
                </a:solidFill>
              </a:rPr>
              <a:t>&lt;a&gt;</a:t>
            </a:r>
            <a:r>
              <a:rPr lang="en-US" altLang="ja-JP" dirty="0">
                <a:solidFill>
                  <a:srgbClr val="FF0000"/>
                </a:solidFill>
              </a:rPr>
              <a:t>&lt;button&gt;</a:t>
            </a:r>
            <a:r>
              <a:rPr lang="en-US" altLang="ja-JP" dirty="0">
                <a:solidFill>
                  <a:schemeClr val="accent1"/>
                </a:solidFill>
              </a:rPr>
              <a:t>&lt;/a&gt;</a:t>
            </a:r>
            <a:r>
              <a:rPr lang="en-US" altLang="ja-JP" dirty="0">
                <a:solidFill>
                  <a:srgbClr val="FF0000"/>
                </a:solidFill>
              </a:rPr>
              <a:t>&lt;/button&gt;</a:t>
            </a:r>
            <a:r>
              <a:rPr lang="ja-JP" altLang="en-US"/>
              <a:t>　←</a:t>
            </a:r>
            <a:r>
              <a:rPr lang="en-US" altLang="ja-JP" dirty="0"/>
              <a:t>&lt;a&gt;</a:t>
            </a:r>
            <a:r>
              <a:rPr lang="ja-JP" altLang="en-US"/>
              <a:t>と</a:t>
            </a:r>
            <a:r>
              <a:rPr lang="en-US" altLang="ja-JP" dirty="0"/>
              <a:t>&lt;button&gt;</a:t>
            </a:r>
            <a:r>
              <a:rPr lang="ja-JP" altLang="en-US"/>
              <a:t>が互い違い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D3D63B-672C-2449-9AA0-B194726DD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FE550F-B937-4040-8B50-D03D2DD2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3A7023-3038-034E-B398-A91B213E66E3}"/>
              </a:ext>
            </a:extLst>
          </p:cNvPr>
          <p:cNvSpPr txBox="1"/>
          <p:nvPr/>
        </p:nvSpPr>
        <p:spPr>
          <a:xfrm>
            <a:off x="1043608" y="2348880"/>
            <a:ext cx="648072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&lt;a </a:t>
            </a:r>
            <a:r>
              <a:rPr lang="en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href</a:t>
            </a:r>
            <a:r>
              <a:rPr lang="en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="orange</a:t>
            </a:r>
            <a:r>
              <a:rPr lang="en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.</a:t>
            </a:r>
            <a:r>
              <a:rPr lang="en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html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</a:t>
            </a:r>
            <a:r>
              <a:rPr lang="en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&gt;&lt;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button&gt;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オレンジ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&lt;/button&gt;&lt;/a&gt;</a:t>
            </a:r>
          </a:p>
        </p:txBody>
      </p:sp>
    </p:spTree>
    <p:extLst>
      <p:ext uri="{BB962C8B-B14F-4D97-AF65-F5344CB8AC3E}">
        <p14:creationId xmlns:p14="http://schemas.microsoft.com/office/powerpoint/2010/main" val="111289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4DCCE-D985-D043-9C90-54EB938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9EE99-A500-414D-B084-3F80769B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タグの例</a:t>
            </a:r>
            <a:r>
              <a:rPr lang="en-US" altLang="ja-JP" dirty="0"/>
              <a:t>: </a:t>
            </a:r>
            <a:r>
              <a:rPr lang="ja-JP" altLang="en-US"/>
              <a:t>リンク</a:t>
            </a:r>
            <a:endParaRPr lang="en-US" altLang="ja-JP" dirty="0"/>
          </a:p>
          <a:p>
            <a:pPr lvl="1"/>
            <a:r>
              <a:rPr kumimoji="1" lang="en-US" altLang="ja-JP" dirty="0"/>
              <a:t>&lt;a&gt;</a:t>
            </a:r>
            <a:r>
              <a:rPr kumimoji="1" lang="ja-JP" altLang="en-US"/>
              <a:t>タグ</a:t>
            </a:r>
            <a:r>
              <a:rPr kumimoji="1" lang="en-US" altLang="ja-JP" dirty="0"/>
              <a:t>…</a:t>
            </a:r>
            <a:r>
              <a:rPr kumimoji="1" lang="ja-JP" altLang="en-US"/>
              <a:t>アンカー要素</a:t>
            </a:r>
            <a:endParaRPr kumimoji="1" lang="en-US" altLang="ja-JP" dirty="0"/>
          </a:p>
          <a:p>
            <a:pPr lvl="2"/>
            <a:r>
              <a:rPr lang="ja-JP" altLang="en-US"/>
              <a:t>他のページなどへのリンクを作る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r>
              <a:rPr lang="ja-JP" altLang="en-US"/>
              <a:t>タグの使い方のポイント</a:t>
            </a:r>
            <a:endParaRPr lang="en-US" altLang="ja-JP" dirty="0"/>
          </a:p>
          <a:p>
            <a:pPr lvl="1"/>
            <a:r>
              <a:rPr lang="ja-JP" altLang="en-US"/>
              <a:t>属性</a:t>
            </a:r>
            <a:r>
              <a:rPr lang="en-US" altLang="ja-JP" dirty="0"/>
              <a:t>: </a:t>
            </a:r>
            <a:r>
              <a:rPr lang="ja-JP" altLang="en-US"/>
              <a:t>タグの</a:t>
            </a:r>
            <a:r>
              <a:rPr lang="en-US" altLang="ja-JP" dirty="0"/>
              <a:t>&lt;&gt;</a:t>
            </a:r>
            <a:r>
              <a:rPr lang="ja-JP" altLang="en-US"/>
              <a:t>の中に書いて、タグの性質や動作を設定する</a:t>
            </a:r>
            <a:endParaRPr lang="en-US" altLang="ja-JP" dirty="0"/>
          </a:p>
          <a:p>
            <a:pPr lvl="2"/>
            <a:r>
              <a:rPr lang="ja-JP" altLang="en-US"/>
              <a:t>属性の値は、二重引用符（</a:t>
            </a:r>
            <a:r>
              <a:rPr lang="en-US" altLang="ja-JP" dirty="0"/>
              <a:t>””</a:t>
            </a:r>
            <a:r>
              <a:rPr lang="ja-JP" altLang="en-US"/>
              <a:t>）または一重引用符（</a:t>
            </a:r>
            <a:r>
              <a:rPr lang="en-US" altLang="ja-JP" dirty="0"/>
              <a:t>’’</a:t>
            </a:r>
            <a:r>
              <a:rPr lang="ja-JP" altLang="en-US"/>
              <a:t>）で囲む</a:t>
            </a:r>
            <a:endParaRPr lang="en-US" altLang="ja-JP" dirty="0"/>
          </a:p>
          <a:p>
            <a:pPr lvl="1"/>
            <a:r>
              <a:rPr lang="en-US" altLang="ja-JP" dirty="0"/>
              <a:t>&lt;a&gt;</a:t>
            </a:r>
            <a:r>
              <a:rPr lang="ja-JP" altLang="en-US"/>
              <a:t>タグの</a:t>
            </a:r>
            <a:r>
              <a:rPr lang="en-US" altLang="ja-JP" dirty="0" err="1"/>
              <a:t>href</a:t>
            </a:r>
            <a:r>
              <a:rPr lang="ja-JP" altLang="en-US"/>
              <a:t>属性は、リンク先のページや場所を示す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7C0800-AE56-0F44-8368-32CE2D238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A1B2DF-01D0-DE47-ADAB-87E0B5D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33E623-702F-9544-908B-6D53F3F3D50D}"/>
              </a:ext>
            </a:extLst>
          </p:cNvPr>
          <p:cNvSpPr txBox="1"/>
          <p:nvPr/>
        </p:nvSpPr>
        <p:spPr>
          <a:xfrm>
            <a:off x="1259632" y="2348880"/>
            <a:ext cx="633670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&lt;a </a:t>
            </a:r>
            <a:r>
              <a:rPr kumimoji="1" lang="en-US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href</a:t>
            </a:r>
            <a:r>
              <a:rPr kumimoji="1" lang="en-US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="apple</a:t>
            </a:r>
            <a:r>
              <a:rPr kumimoji="1" lang="en-US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.</a:t>
            </a:r>
            <a:r>
              <a:rPr kumimoji="1" lang="en-US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html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</a:t>
            </a:r>
            <a:r>
              <a:rPr kumimoji="1" lang="en-US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&gt;&lt;</a:t>
            </a:r>
            <a:r>
              <a:rPr kumimoji="1"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button&gt;</a:t>
            </a:r>
            <a:r>
              <a:rPr kumimoji="1"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リンゴ</a:t>
            </a:r>
            <a:r>
              <a:rPr kumimoji="1"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&lt;/button&gt;&lt;/a&gt;</a:t>
            </a:r>
            <a:endParaRPr kumimoji="1" lang="ja-JP" altLang="en-US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69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BD2763-64FC-6E48-ABB5-605406C5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D5F5E-6789-6244-8892-97FA759B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新しい</a:t>
            </a:r>
            <a:r>
              <a:rPr kumimoji="1" lang="en-US" altLang="ja-JP" dirty="0"/>
              <a:t>HTML</a:t>
            </a:r>
            <a:r>
              <a:rPr kumimoji="1" lang="ja-JP" altLang="en-US"/>
              <a:t>ファイル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orange.html</a:t>
            </a:r>
            <a:r>
              <a:rPr kumimoji="1" lang="ja-JP" altLang="en-US"/>
              <a:t>を作ろう</a:t>
            </a:r>
          </a:p>
          <a:p>
            <a:pPr marL="815975" lvl="1" indent="-457200">
              <a:buFont typeface="+mj-lt"/>
              <a:buAutoNum type="arabicPeriod"/>
            </a:pPr>
            <a:r>
              <a:rPr lang="ja-JP" altLang="en-US" sz="1800"/>
              <a:t>画面左で、</a:t>
            </a:r>
            <a:r>
              <a:rPr lang="en-US" altLang="ja-JP" sz="1800" dirty="0" err="1"/>
              <a:t>apple.html</a:t>
            </a:r>
            <a:r>
              <a:rPr lang="ja-JP" altLang="en-US" sz="1800"/>
              <a:t>を選んでクリックし、右クリックする</a:t>
            </a:r>
            <a:endParaRPr kumimoji="1" lang="ja-JP" altLang="en-US" sz="180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20651D-C1F2-DE49-AB5B-0B677D008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602F32-6B7F-1B48-A373-32DBA8BC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275014C4-027A-2448-9F20-D635C68AC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772816"/>
            <a:ext cx="2664296" cy="3262189"/>
          </a:xfrm>
          <a:prstGeom prst="rect">
            <a:avLst/>
          </a:prstGeom>
        </p:spPr>
      </p:pic>
      <p:sp>
        <p:nvSpPr>
          <p:cNvPr id="9" name="左矢印 8">
            <a:extLst>
              <a:ext uri="{FF2B5EF4-FFF2-40B4-BE49-F238E27FC236}">
                <a16:creationId xmlns:a16="http://schemas.microsoft.com/office/drawing/2014/main" id="{8A1B5FBC-A622-1444-A0EB-257C77CCB244}"/>
              </a:ext>
            </a:extLst>
          </p:cNvPr>
          <p:cNvSpPr/>
          <p:nvPr/>
        </p:nvSpPr>
        <p:spPr>
          <a:xfrm>
            <a:off x="2681764" y="3861048"/>
            <a:ext cx="864096" cy="360040"/>
          </a:xfrm>
          <a:prstGeom prst="lef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2CAA97-A0ED-2142-8095-42E8E1499696}"/>
              </a:ext>
            </a:extLst>
          </p:cNvPr>
          <p:cNvSpPr txBox="1"/>
          <p:nvPr/>
        </p:nvSpPr>
        <p:spPr>
          <a:xfrm>
            <a:off x="3543300" y="1751905"/>
            <a:ext cx="5169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2. </a:t>
            </a:r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「ファイルをコピー」を選んでクリックする</a:t>
            </a: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3. 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表示される「ファイルをコピー」ウインドウで、「ファイル名」を</a:t>
            </a:r>
            <a:r>
              <a:rPr lang="en-US" altLang="ja-JP" b="1" dirty="0" err="1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orange.html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に変え、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OK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ボタンを押す</a:t>
            </a:r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F5DFDCF-52CB-1649-A5D0-1D2B904C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40" y="3253773"/>
            <a:ext cx="2660254" cy="1679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FC4179A-06E9-0046-9AF7-2E1A18E9D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24" y="5134139"/>
            <a:ext cx="4038600" cy="96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9923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A82288-5C51-CB47-923E-B7265C456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apple.html</a:t>
            </a:r>
            <a:r>
              <a:rPr kumimoji="1" lang="ja-JP" altLang="en-US"/>
              <a:t>をコピーして、</a:t>
            </a:r>
            <a:r>
              <a:rPr kumimoji="1" lang="en-US" altLang="ja-JP" dirty="0" err="1"/>
              <a:t>orange.html</a:t>
            </a:r>
            <a:r>
              <a:rPr kumimoji="1" lang="ja-JP" altLang="en-US"/>
              <a:t>を作った</a:t>
            </a:r>
          </a:p>
        </p:txBody>
      </p:sp>
      <p:pic>
        <p:nvPicPr>
          <p:cNvPr id="12" name="Google Shape;396;p31" descr="グラフィカル ユーザー インターフェイス, テキスト, メール&#10;&#10;自動的に生成された説明">
            <a:extLst>
              <a:ext uri="{FF2B5EF4-FFF2-40B4-BE49-F238E27FC236}">
                <a16:creationId xmlns:a16="http://schemas.microsoft.com/office/drawing/2014/main" id="{40570EA2-A598-9F4F-A9E6-DF76717076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276" y="1031811"/>
            <a:ext cx="5541587" cy="5310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2E4CD1-CE01-F847-A4B8-DCF7DE451434}"/>
              </a:ext>
            </a:extLst>
          </p:cNvPr>
          <p:cNvSpPr txBox="1"/>
          <p:nvPr/>
        </p:nvSpPr>
        <p:spPr>
          <a:xfrm>
            <a:off x="5369884" y="2735628"/>
            <a:ext cx="340484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&lt;h1&gt;</a:t>
            </a:r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リンゴ</a:t>
            </a:r>
            <a:r>
              <a:rPr lang="en-US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</a:t>
            </a:r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h1&gt;</a:t>
            </a:r>
          </a:p>
          <a:p>
            <a:endParaRPr lang="en" altLang="ja-JP" sz="160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endParaRPr lang="en" altLang="ja-JP" sz="160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&lt;img src="apple.png"&gt;</a:t>
            </a:r>
          </a:p>
          <a:p>
            <a:endParaRPr lang="en" altLang="ja-JP" sz="160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endParaRPr lang="en" altLang="ja-JP" sz="160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&lt;p id="jisho"&gt;</a:t>
            </a:r>
          </a:p>
          <a:p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リンゴ（林檎、学名：</a:t>
            </a:r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Malus domestica, Malus pumila</a:t>
            </a:r>
            <a:r>
              <a:rPr lang="ja-JP" altLang="en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）</a:t>
            </a:r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は、バラ科リンゴ属の落葉高木、またはその果実のこと。</a:t>
            </a:r>
          </a:p>
          <a:p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出典</a:t>
            </a:r>
            <a:r>
              <a:rPr lang="en-US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: </a:t>
            </a:r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フリー百科事典</a:t>
            </a:r>
            <a:r>
              <a:rPr lang="en-US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『</a:t>
            </a:r>
            <a:r>
              <a:rPr lang="ja-JP" altLang="en-US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ウィキペディア（</a:t>
            </a:r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Wikipedia</a:t>
            </a:r>
            <a:r>
              <a:rPr lang="ja-JP" altLang="en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）</a:t>
            </a:r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』</a:t>
            </a:r>
          </a:p>
          <a:p>
            <a:r>
              <a:rPr lang="en" altLang="ja-JP" sz="160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&lt;/p&gt;</a:t>
            </a:r>
            <a:endParaRPr lang="en" altLang="ja-JP" sz="16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7E23F4-7D2B-F94D-86DC-F95BB6949E6B}"/>
              </a:ext>
            </a:extLst>
          </p:cNvPr>
          <p:cNvSpPr/>
          <p:nvPr/>
        </p:nvSpPr>
        <p:spPr>
          <a:xfrm>
            <a:off x="4932040" y="3933056"/>
            <a:ext cx="402144" cy="2088232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FAD5E09-84BA-664B-9051-8AA7385B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53CD5B-8CE1-914D-8F0D-A146988F3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65F2B9-798E-FE4D-8D0B-33E154E1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00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7D027-BA1F-3D4F-BA60-9768CE56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1CA548-951B-FC4F-A4B8-E0B316C3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オレンジのページに書き換えよう①</a:t>
            </a:r>
            <a:endParaRPr kumimoji="1" lang="en-US" altLang="ja-JP" dirty="0"/>
          </a:p>
          <a:p>
            <a:pPr lvl="1"/>
            <a:r>
              <a:rPr lang="ja-JP" altLang="en-US"/>
              <a:t>ページのタイトル部分を変える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/>
              <a:t>オレンジのページに書き換えよう②</a:t>
            </a:r>
            <a:endParaRPr lang="en-US" altLang="ja-JP" dirty="0"/>
          </a:p>
          <a:p>
            <a:pPr lvl="1"/>
            <a:r>
              <a:rPr kumimoji="1" lang="ja-JP" altLang="en-US"/>
              <a:t>画像のファイル名を変える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AD95C9-6EB9-F54E-9B5D-CFE15B141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E9ED90-921D-9347-B39E-D275BCC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CCE43E-FEAF-CE40-88EB-53CD129800D9}"/>
              </a:ext>
            </a:extLst>
          </p:cNvPr>
          <p:cNvSpPr txBox="1"/>
          <p:nvPr/>
        </p:nvSpPr>
        <p:spPr>
          <a:xfrm>
            <a:off x="971600" y="2020198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&lt;h1&gt;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リンゴ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h1&gt;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6320F1-A128-4246-881B-ED9D3430516F}"/>
              </a:ext>
            </a:extLst>
          </p:cNvPr>
          <p:cNvSpPr txBox="1"/>
          <p:nvPr/>
        </p:nvSpPr>
        <p:spPr>
          <a:xfrm>
            <a:off x="5652120" y="2020198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&lt;h1&gt;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オレンジ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h1&gt;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1F5C1FFD-6D51-0446-8752-23ADABBD4C9E}"/>
              </a:ext>
            </a:extLst>
          </p:cNvPr>
          <p:cNvSpPr/>
          <p:nvPr/>
        </p:nvSpPr>
        <p:spPr>
          <a:xfrm>
            <a:off x="3933772" y="1988840"/>
            <a:ext cx="1287384" cy="432048"/>
          </a:xfrm>
          <a:prstGeom prst="righ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E54242-469F-8045-A37C-86234685335B}"/>
              </a:ext>
            </a:extLst>
          </p:cNvPr>
          <p:cNvSpPr/>
          <p:nvPr/>
        </p:nvSpPr>
        <p:spPr>
          <a:xfrm>
            <a:off x="1190378" y="4934362"/>
            <a:ext cx="341632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img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src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="images/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apple.png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"&gt;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CB75BB-18E9-8A46-8C49-0FBC485AEB57}"/>
              </a:ext>
            </a:extLst>
          </p:cNvPr>
          <p:cNvSpPr/>
          <p:nvPr/>
        </p:nvSpPr>
        <p:spPr>
          <a:xfrm>
            <a:off x="1187624" y="5836622"/>
            <a:ext cx="353173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img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</a:t>
            </a:r>
            <a:r>
              <a:rPr lang="en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src</a:t>
            </a:r>
            <a:r>
              <a:rPr lang="en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="images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/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orange.png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"&gt;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D8AB9644-CB1B-EA4C-AE5F-A5813E13F25E}"/>
              </a:ext>
            </a:extLst>
          </p:cNvPr>
          <p:cNvSpPr/>
          <p:nvPr/>
        </p:nvSpPr>
        <p:spPr>
          <a:xfrm rot="5400000">
            <a:off x="3708932" y="5361125"/>
            <a:ext cx="486596" cy="432048"/>
          </a:xfrm>
          <a:prstGeom prst="righ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89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4DCCE-D985-D043-9C90-54EB938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9EE99-A500-414D-B084-3F80769B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タグの例</a:t>
            </a:r>
            <a:r>
              <a:rPr lang="en-US" altLang="ja-JP" dirty="0"/>
              <a:t>: </a:t>
            </a:r>
            <a:r>
              <a:rPr lang="ja-JP" altLang="en-US"/>
              <a:t>画像</a:t>
            </a:r>
            <a:endParaRPr lang="en-US" altLang="ja-JP" dirty="0"/>
          </a:p>
          <a:p>
            <a:pPr lvl="1"/>
            <a:r>
              <a:rPr kumimoji="1" lang="en-US" altLang="ja-JP" dirty="0"/>
              <a:t>&lt;</a:t>
            </a:r>
            <a:r>
              <a:rPr lang="en-US" altLang="ja-JP" dirty="0" err="1"/>
              <a:t>img</a:t>
            </a:r>
            <a:r>
              <a:rPr kumimoji="1" lang="en-US" altLang="ja-JP" dirty="0"/>
              <a:t>&gt;</a:t>
            </a:r>
            <a:r>
              <a:rPr kumimoji="1" lang="ja-JP" altLang="en-US"/>
              <a:t>タグ</a:t>
            </a:r>
            <a:r>
              <a:rPr kumimoji="1" lang="en-US" altLang="ja-JP" dirty="0"/>
              <a:t>…</a:t>
            </a:r>
            <a:r>
              <a:rPr kumimoji="1" lang="ja-JP" altLang="en-US"/>
              <a:t>画像埋め込み要素</a:t>
            </a:r>
            <a:endParaRPr kumimoji="1" lang="en-US" altLang="ja-JP" dirty="0"/>
          </a:p>
          <a:p>
            <a:pPr lvl="2"/>
            <a:r>
              <a:rPr lang="ja-JP" altLang="en-US"/>
              <a:t>画像ファイルの内容をページの中に表示する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タグの使い方のポイント</a:t>
            </a:r>
            <a:endParaRPr lang="en-US" altLang="ja-JP" dirty="0"/>
          </a:p>
          <a:p>
            <a:pPr lvl="1"/>
            <a:r>
              <a:rPr lang="en-US" altLang="ja-JP" dirty="0"/>
              <a:t>&lt;</a:t>
            </a:r>
            <a:r>
              <a:rPr lang="en-US" altLang="ja-JP" dirty="0" err="1"/>
              <a:t>img</a:t>
            </a:r>
            <a:r>
              <a:rPr lang="en-US" altLang="ja-JP" dirty="0"/>
              <a:t>&gt;</a:t>
            </a:r>
            <a:r>
              <a:rPr lang="ja-JP" altLang="en-US"/>
              <a:t>タグの</a:t>
            </a:r>
            <a:r>
              <a:rPr lang="en-US" altLang="ja-JP" dirty="0" err="1"/>
              <a:t>src</a:t>
            </a:r>
            <a:r>
              <a:rPr lang="ja-JP" altLang="en-US"/>
              <a:t>属性は画像ファイルの名前・場所を示す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7C0800-AE56-0F44-8368-32CE2D238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A1B2DF-01D0-DE47-ADAB-87E0B5D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33E623-702F-9544-908B-6D53F3F3D50D}"/>
              </a:ext>
            </a:extLst>
          </p:cNvPr>
          <p:cNvSpPr txBox="1"/>
          <p:nvPr/>
        </p:nvSpPr>
        <p:spPr>
          <a:xfrm>
            <a:off x="1259632" y="2348880"/>
            <a:ext cx="3888432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img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</a:t>
            </a:r>
            <a:r>
              <a:rPr lang="en" altLang="ja-JP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src</a:t>
            </a:r>
            <a:r>
              <a:rPr lang="en" altLang="ja-JP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="images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/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orange.jpg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104590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1FFA8E-5CD8-5541-A3D5-77761BEC0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2050" indent="-514350">
              <a:buFont typeface="+mj-lt"/>
              <a:buAutoNum type="arabicPeriod"/>
            </a:pPr>
            <a:r>
              <a:rPr kumimoji="1" lang="en-US" altLang="ja-JP" dirty="0"/>
              <a:t>Monaca Education</a:t>
            </a:r>
            <a:r>
              <a:rPr kumimoji="1" lang="ja-JP" altLang="en-US"/>
              <a:t>にログインする</a:t>
            </a:r>
            <a:endParaRPr kumimoji="1" lang="en-US" altLang="ja-JP" dirty="0"/>
          </a:p>
          <a:p>
            <a:pPr marL="472050" indent="-514350">
              <a:buFont typeface="+mj-lt"/>
              <a:buAutoNum type="arabicPeriod"/>
            </a:pPr>
            <a:r>
              <a:rPr lang="ja-JP" altLang="en-US"/>
              <a:t>サンプルプロジェクト「図鑑アプリ」をインポートする（読み込む）</a:t>
            </a:r>
            <a:endParaRPr lang="en-US" altLang="ja-JP" dirty="0"/>
          </a:p>
          <a:p>
            <a:pPr marL="472050" indent="-514350">
              <a:buFont typeface="+mj-lt"/>
              <a:buAutoNum type="arabicPeriod"/>
            </a:pPr>
            <a:r>
              <a:rPr kumimoji="1" lang="en-US" altLang="ja-JP" dirty="0"/>
              <a:t>Monaca Education</a:t>
            </a:r>
            <a:r>
              <a:rPr kumimoji="1" lang="ja-JP" altLang="en-US"/>
              <a:t>のダッシュボードで、「図鑑アプリ」プロジェクトを選び、「クラウド</a:t>
            </a:r>
            <a:r>
              <a:rPr kumimoji="1" lang="en-US" altLang="ja-JP" dirty="0"/>
              <a:t>IDE</a:t>
            </a:r>
            <a:r>
              <a:rPr kumimoji="1" lang="ja-JP" altLang="en-US"/>
              <a:t>で開く」をクリックする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C91AF4-3CE7-B848-AE60-7682245E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DE0A41-6613-E743-BC9A-A84B201D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0FB8B7-CB2F-6140-9F6E-1423D0084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C65FA5-7AF1-364A-BB09-DBAD6BE0A2C7}"/>
              </a:ext>
            </a:extLst>
          </p:cNvPr>
          <p:cNvSpPr txBox="1"/>
          <p:nvPr/>
        </p:nvSpPr>
        <p:spPr>
          <a:xfrm>
            <a:off x="6559374" y="4729545"/>
            <a:ext cx="206022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プロジェクト名をクリックして選択すると、画面右に説明と「クラウド</a:t>
            </a:r>
            <a:r>
              <a:rPr kumimoji="1" lang="en-US" altLang="ja-JP" sz="14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IDE</a:t>
            </a:r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で開く」ボタンが表示される</a:t>
            </a:r>
          </a:p>
        </p:txBody>
      </p: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AF6F96-3B06-3D41-AE86-B455C20E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13" y="4339192"/>
            <a:ext cx="3836976" cy="19502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90055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1D5FE-0693-D044-9DE3-3D75453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C015B8-52E9-934D-A7F5-635224AC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オレンジのページに書き換えよう③</a:t>
            </a:r>
            <a:endParaRPr lang="en-US" altLang="ja-JP" dirty="0"/>
          </a:p>
          <a:p>
            <a:pPr lvl="1"/>
            <a:r>
              <a:rPr lang="ja-JP" altLang="en-US"/>
              <a:t>説明の文章を変える（例）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764BA5-0A9A-3746-9AE4-711C1CDB9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0C245F-4524-DD40-8D54-C1DAA9EF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DBE4D3-A4FD-484F-8025-C91FF1E14DB2}"/>
              </a:ext>
            </a:extLst>
          </p:cNvPr>
          <p:cNvSpPr txBox="1"/>
          <p:nvPr/>
        </p:nvSpPr>
        <p:spPr>
          <a:xfrm>
            <a:off x="1043608" y="4258128"/>
            <a:ext cx="741682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&lt;p id="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jisho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"&gt;</a:t>
            </a:r>
          </a:p>
          <a:p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オレンジ（甜橙、英名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: 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orange</a:t>
            </a:r>
            <a:r>
              <a:rPr lang="ja-JP" altLang="en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、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学名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: 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Citrus sinensis</a:t>
            </a:r>
            <a:r>
              <a:rPr lang="ja-JP" altLang="en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）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は、ミカン科ミカン属の常緑小高木、またはその果実（オレンジ 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(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果実</a:t>
            </a:r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)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（英語版））のこと</a:t>
            </a:r>
          </a:p>
          <a:p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p&gt;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A6636-3130-314C-9E9A-226E1634CADF}"/>
              </a:ext>
            </a:extLst>
          </p:cNvPr>
          <p:cNvSpPr txBox="1"/>
          <p:nvPr/>
        </p:nvSpPr>
        <p:spPr>
          <a:xfrm>
            <a:off x="1043608" y="2189469"/>
            <a:ext cx="74168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&lt;p id="</a:t>
            </a:r>
            <a:r>
              <a:rPr lang="en" altLang="ja-JP" dirty="0" err="1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jisho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"&gt;</a:t>
            </a:r>
          </a:p>
          <a:p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リンゴ（林檎、学名：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Malus domestica, Malus pumila</a:t>
            </a:r>
            <a:r>
              <a:rPr lang="ja-JP" altLang="en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）</a:t>
            </a:r>
            <a:r>
              <a:rPr lang="ja-JP" altLang="en-US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は、バラ科リンゴ属の落葉高木、またはその果実のこと。</a:t>
            </a:r>
          </a:p>
          <a:p>
            <a:r>
              <a:rPr lang="en-US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&lt;/</a:t>
            </a:r>
            <a:r>
              <a:rPr lang="en" altLang="ja-JP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p&gt;</a:t>
            </a:r>
          </a:p>
        </p:txBody>
      </p:sp>
    </p:spTree>
    <p:extLst>
      <p:ext uri="{BB962C8B-B14F-4D97-AF65-F5344CB8AC3E}">
        <p14:creationId xmlns:p14="http://schemas.microsoft.com/office/powerpoint/2010/main" val="205900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78CC8-874B-944C-AC92-E6233E69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A7CC7B-0970-C743-A6D7-2245AAA6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動作を確認しよう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37852F-3415-124B-94DB-000C6EF9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DCF308-6003-4B45-8095-73BAAC8D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pic>
        <p:nvPicPr>
          <p:cNvPr id="7" name="図 6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FEDC88-FBAE-344F-8B9A-22B55B8F2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54559"/>
            <a:ext cx="3407820" cy="2427982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2" name="右矢印 11">
            <a:extLst>
              <a:ext uri="{FF2B5EF4-FFF2-40B4-BE49-F238E27FC236}">
                <a16:creationId xmlns:a16="http://schemas.microsoft.com/office/drawing/2014/main" id="{4024DC7E-04E6-334D-AFBB-162FB6DE7A45}"/>
              </a:ext>
            </a:extLst>
          </p:cNvPr>
          <p:cNvSpPr/>
          <p:nvPr/>
        </p:nvSpPr>
        <p:spPr>
          <a:xfrm rot="19538915">
            <a:off x="4256376" y="2868999"/>
            <a:ext cx="2153336" cy="176605"/>
          </a:xfrm>
          <a:prstGeom prst="righ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9D83A4BA-7A8F-1F41-B64A-439AD88643B5}"/>
              </a:ext>
            </a:extLst>
          </p:cNvPr>
          <p:cNvSpPr/>
          <p:nvPr/>
        </p:nvSpPr>
        <p:spPr>
          <a:xfrm rot="1877665">
            <a:off x="4286909" y="4508914"/>
            <a:ext cx="2153336" cy="176605"/>
          </a:xfrm>
          <a:prstGeom prst="rightArrow">
            <a:avLst/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45ADB1B5-05B6-B14E-A927-823667625031}"/>
              </a:ext>
            </a:extLst>
          </p:cNvPr>
          <p:cNvSpPr/>
          <p:nvPr/>
        </p:nvSpPr>
        <p:spPr>
          <a:xfrm>
            <a:off x="4663188" y="1246743"/>
            <a:ext cx="1425899" cy="612648"/>
          </a:xfrm>
          <a:prstGeom prst="wedgeRoundRectCallout">
            <a:avLst>
              <a:gd name="adj1" fmla="val -15359"/>
              <a:gd name="adj2" fmla="val 73421"/>
              <a:gd name="adj3" fmla="val 1666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リンゴの動作はそのまま</a:t>
            </a:r>
            <a:endParaRPr kumimoji="1" lang="ja-JP" altLang="en-US" sz="14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9356B8-9E27-AF4F-A1F8-6A9978D93704}"/>
              </a:ext>
            </a:extLst>
          </p:cNvPr>
          <p:cNvSpPr txBox="1"/>
          <p:nvPr/>
        </p:nvSpPr>
        <p:spPr>
          <a:xfrm>
            <a:off x="787811" y="4920323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メインの画面に</a:t>
            </a:r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オレンジのボタンを追加した</a:t>
            </a: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オレンジのページ（</a:t>
            </a:r>
            <a:r>
              <a:rPr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ファイル）を追加した</a:t>
            </a: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ボタンをクリックするとページに移動する</a:t>
            </a: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ja-JP" altLang="en-US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15" name="図 14" descr="テキスト, 手紙&#10;&#10;自動的に生成された説明">
            <a:extLst>
              <a:ext uri="{FF2B5EF4-FFF2-40B4-BE49-F238E27FC236}">
                <a16:creationId xmlns:a16="http://schemas.microsoft.com/office/drawing/2014/main" id="{B765937F-EC6A-7D41-9CBC-D6134D63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3" y="4100531"/>
            <a:ext cx="1306366" cy="2299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テキスト&#10;&#10;自動的に生成された説明">
            <a:extLst>
              <a:ext uri="{FF2B5EF4-FFF2-40B4-BE49-F238E27FC236}">
                <a16:creationId xmlns:a16="http://schemas.microsoft.com/office/drawing/2014/main" id="{39CA66C1-8804-8F42-87E5-25451454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9" y="1089043"/>
            <a:ext cx="1521420" cy="21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7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B04D23-8A02-6546-9384-191BCF99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206129-C320-164F-843F-DEC8C4C3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振り返り</a:t>
            </a:r>
            <a:endParaRPr kumimoji="1" lang="en-US" altLang="ja-JP" dirty="0"/>
          </a:p>
          <a:p>
            <a:pPr lvl="1"/>
            <a:r>
              <a:rPr lang="en-US" altLang="ja-JP" dirty="0" err="1"/>
              <a:t>index.html</a:t>
            </a:r>
            <a:r>
              <a:rPr lang="ja-JP" altLang="en-US"/>
              <a:t>にボタンとリンクを追加した</a:t>
            </a:r>
            <a:endParaRPr lang="en-US" altLang="ja-JP" dirty="0"/>
          </a:p>
          <a:p>
            <a:pPr lvl="1"/>
            <a:r>
              <a:rPr lang="ja-JP" altLang="en-US"/>
              <a:t>新しい</a:t>
            </a:r>
            <a:r>
              <a:rPr lang="en-US" altLang="ja-JP" dirty="0"/>
              <a:t>html</a:t>
            </a:r>
            <a:r>
              <a:rPr lang="ja-JP" altLang="en-US"/>
              <a:t>ファイル</a:t>
            </a:r>
            <a:r>
              <a:rPr lang="en-US" altLang="ja-JP" dirty="0"/>
              <a:t>(</a:t>
            </a:r>
            <a:r>
              <a:rPr lang="en-US" altLang="ja-JP" dirty="0" err="1"/>
              <a:t>orange.html</a:t>
            </a:r>
            <a:r>
              <a:rPr lang="en-US" altLang="ja-JP" dirty="0"/>
              <a:t>)</a:t>
            </a:r>
            <a:r>
              <a:rPr lang="ja-JP" altLang="en-US"/>
              <a:t>を作成した</a:t>
            </a:r>
            <a:endParaRPr lang="en-US" altLang="ja-JP" dirty="0"/>
          </a:p>
          <a:p>
            <a:pPr lvl="1"/>
            <a:r>
              <a:rPr lang="en-US" altLang="ja-JP" dirty="0"/>
              <a:t>HTML</a:t>
            </a:r>
            <a:r>
              <a:rPr lang="ja-JP" altLang="en-US"/>
              <a:t>のタグ、属性を学んだ</a:t>
            </a:r>
            <a:endParaRPr lang="en-US" altLang="ja-JP" dirty="0"/>
          </a:p>
          <a:p>
            <a:pPr lvl="2"/>
            <a:r>
              <a:rPr lang="en-US" altLang="ja-JP" dirty="0"/>
              <a:t>&lt;button&gt;</a:t>
            </a:r>
            <a:r>
              <a:rPr lang="ja-JP" altLang="en-US"/>
              <a:t>ボタン名</a:t>
            </a:r>
            <a:r>
              <a:rPr lang="en-US" altLang="ja-JP" dirty="0"/>
              <a:t>&lt;/button&gt;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&lt;a </a:t>
            </a:r>
            <a:r>
              <a:rPr kumimoji="1" lang="en-US" altLang="ja-JP" err="1"/>
              <a:t>href</a:t>
            </a:r>
            <a:r>
              <a:rPr lang="en-US" altLang="ja-JP"/>
              <a:t>=""&gt;</a:t>
            </a:r>
            <a:endParaRPr lang="en-US" altLang="ja-JP" dirty="0"/>
          </a:p>
          <a:p>
            <a:pPr lvl="2"/>
            <a:r>
              <a:rPr lang="en-US" altLang="ja-JP" dirty="0"/>
              <a:t>&lt;</a:t>
            </a:r>
            <a:r>
              <a:rPr lang="en-US" altLang="ja-JP" dirty="0" err="1"/>
              <a:t>img</a:t>
            </a:r>
            <a:r>
              <a:rPr lang="en-US" altLang="ja-JP" dirty="0"/>
              <a:t> </a:t>
            </a:r>
            <a:r>
              <a:rPr lang="en-US" altLang="ja-JP" err="1"/>
              <a:t>src</a:t>
            </a:r>
            <a:r>
              <a:rPr lang="en-US" altLang="ja-JP"/>
              <a:t>=""&gt;</a:t>
            </a:r>
            <a:endParaRPr lang="en-US" altLang="ja-JP" dirty="0"/>
          </a:p>
          <a:p>
            <a:pPr lvl="1"/>
            <a:r>
              <a:rPr lang="ja-JP" altLang="en-US"/>
              <a:t>リンク付きのボタンから、別の</a:t>
            </a:r>
            <a:r>
              <a:rPr lang="en-US" altLang="ja-JP" dirty="0"/>
              <a:t>HTML</a:t>
            </a:r>
            <a:r>
              <a:rPr lang="ja-JP" altLang="en-US"/>
              <a:t>ファイルを表示した</a:t>
            </a:r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DA4ECF-33F8-3D45-8172-96FABAD20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DE5CBF-CD3B-BB40-BBCA-EC828D8F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0221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9A4285C-92BD-EC4A-8175-2AFFBFAE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D0E7CA-71A2-094A-A449-C999E57910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17A187F-71CC-BE40-9191-641B60EEF78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ja-JP" altLang="en-US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167330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C44615E-4C0A-894D-9E39-2AA36CF9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62AD074-669C-0C4F-9178-FB79CDCE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まとめ</a:t>
            </a:r>
            <a:endParaRPr lang="en-US" altLang="ja-JP" dirty="0"/>
          </a:p>
          <a:p>
            <a:pPr lvl="1"/>
            <a:r>
              <a:rPr lang="ja-JP" altLang="en-US"/>
              <a:t>サンプルアプリ</a:t>
            </a:r>
            <a:r>
              <a:rPr lang="en-US" altLang="ja-JP" dirty="0"/>
              <a:t>『</a:t>
            </a:r>
            <a:r>
              <a:rPr lang="ja-JP" altLang="en-US"/>
              <a:t>くだもの図鑑</a:t>
            </a:r>
            <a:r>
              <a:rPr lang="en-US" altLang="ja-JP" dirty="0"/>
              <a:t>』</a:t>
            </a:r>
          </a:p>
          <a:p>
            <a:pPr lvl="2"/>
            <a:r>
              <a:rPr lang="en-US" altLang="ja-JP" dirty="0"/>
              <a:t>HTML</a:t>
            </a:r>
            <a:r>
              <a:rPr lang="ja-JP" altLang="en-US"/>
              <a:t>ファイル、</a:t>
            </a:r>
            <a:r>
              <a:rPr lang="en-US" altLang="ja-JP" dirty="0"/>
              <a:t>CSS</a:t>
            </a:r>
            <a:r>
              <a:rPr lang="ja-JP" altLang="en-US"/>
              <a:t>ファイルで出来ている</a:t>
            </a:r>
            <a:endParaRPr lang="en-US" altLang="ja-JP" dirty="0"/>
          </a:p>
          <a:p>
            <a:pPr lvl="1"/>
            <a:r>
              <a:rPr lang="en-US" altLang="ja-JP" dirty="0"/>
              <a:t>HTML</a:t>
            </a:r>
            <a:r>
              <a:rPr lang="ja-JP" altLang="en-US"/>
              <a:t>を編集・作成した</a:t>
            </a:r>
            <a:endParaRPr lang="en-US" altLang="ja-JP" dirty="0"/>
          </a:p>
          <a:p>
            <a:pPr lvl="2"/>
            <a:r>
              <a:rPr lang="ja-JP" altLang="en-US"/>
              <a:t>タグとその属性</a:t>
            </a:r>
            <a:endParaRPr lang="en-US" altLang="ja-JP" dirty="0"/>
          </a:p>
          <a:p>
            <a:pPr lvl="1"/>
            <a:r>
              <a:rPr lang="en-US" altLang="ja-JP" dirty="0"/>
              <a:t>CSS</a:t>
            </a:r>
            <a:r>
              <a:rPr lang="ja-JP" altLang="en-US"/>
              <a:t>で表示のしかたを変えた</a:t>
            </a:r>
            <a:endParaRPr lang="en-US" altLang="ja-JP" dirty="0"/>
          </a:p>
          <a:p>
            <a:pPr lvl="2"/>
            <a:r>
              <a:rPr lang="ja-JP" altLang="en-US"/>
              <a:t>セレクタとその属性</a:t>
            </a:r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0E24B14-75D0-CF41-BB1A-8E18FEE6A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EA8A49-D7AA-F845-A706-3DDB0DC1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57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6D938-26F8-5042-A985-6BAAD201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D94BC-1CDE-FF40-A2EC-784FDB56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サンプル：</a:t>
            </a:r>
            <a:r>
              <a:rPr lang="ja-JP" altLang="en-US"/>
              <a:t>くだもの</a:t>
            </a:r>
            <a:r>
              <a:rPr kumimoji="1" lang="ja-JP" altLang="en-US"/>
              <a:t>図鑑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202AAF-1FF0-E045-90CF-341C75759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FC4656-289D-9B4B-9B4A-F062CB6A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7" name="Google Shape;107;p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B703409-0E7B-9B49-8792-117F9641E5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00" y="2093800"/>
            <a:ext cx="5969000" cy="234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1C14AF-C790-2142-8BB2-6769B71B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DAE5CD-CD51-7F41-BE26-E02083B4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ボタンをクリックしてみよう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46D196-AB63-1744-B265-DD667C8E8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1AD9B4-66D6-2B4A-B60C-C831A52D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0FE6AB-D412-F049-9ACD-2D3AA8A47E9E}"/>
              </a:ext>
            </a:extLst>
          </p:cNvPr>
          <p:cNvSpPr txBox="1"/>
          <p:nvPr/>
        </p:nvSpPr>
        <p:spPr>
          <a:xfrm>
            <a:off x="501635" y="58867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ボタンをクリックすると、別のページが開く</a:t>
            </a:r>
          </a:p>
        </p:txBody>
      </p:sp>
      <p:pic>
        <p:nvPicPr>
          <p:cNvPr id="13" name="図 12" descr="テキスト&#10;&#10;自動的に生成された説明">
            <a:extLst>
              <a:ext uri="{FF2B5EF4-FFF2-40B4-BE49-F238E27FC236}">
                <a16:creationId xmlns:a16="http://schemas.microsoft.com/office/drawing/2014/main" id="{656B3A87-5E13-E644-AAB4-FC882EB6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83" y="1484784"/>
            <a:ext cx="3538573" cy="4145880"/>
          </a:xfrm>
          <a:prstGeom prst="rect">
            <a:avLst/>
          </a:prstGeom>
        </p:spPr>
      </p:pic>
      <p:pic>
        <p:nvPicPr>
          <p:cNvPr id="12" name="Google Shape;107;p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77143A9-6F90-3446-B31F-2CCBBC708C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687605"/>
            <a:ext cx="4214381" cy="15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右矢印 9">
            <a:extLst>
              <a:ext uri="{FF2B5EF4-FFF2-40B4-BE49-F238E27FC236}">
                <a16:creationId xmlns:a16="http://schemas.microsoft.com/office/drawing/2014/main" id="{FBF7802A-850B-1245-9989-7525B44A14E1}"/>
              </a:ext>
            </a:extLst>
          </p:cNvPr>
          <p:cNvSpPr/>
          <p:nvPr/>
        </p:nvSpPr>
        <p:spPr>
          <a:xfrm>
            <a:off x="3549899" y="2636912"/>
            <a:ext cx="1670173" cy="576064"/>
          </a:xfrm>
          <a:prstGeom prst="rightArrow">
            <a:avLst>
              <a:gd name="adj1" fmla="val 50000"/>
              <a:gd name="adj2" fmla="val 59710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19392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93877-B874-5247-B640-DB60AC0D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表示されたページに何があるか確認しよう</a:t>
            </a:r>
          </a:p>
        </p:txBody>
      </p:sp>
      <p:pic>
        <p:nvPicPr>
          <p:cNvPr id="15" name="図 14" descr="テキスト, 手紙&#10;&#10;自動的に生成された説明">
            <a:extLst>
              <a:ext uri="{FF2B5EF4-FFF2-40B4-BE49-F238E27FC236}">
                <a16:creationId xmlns:a16="http://schemas.microsoft.com/office/drawing/2014/main" id="{2A599615-85DA-F544-A830-8E96914B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242147"/>
            <a:ext cx="3241469" cy="4910274"/>
          </a:xfrm>
          <a:prstGeom prst="rect">
            <a:avLst/>
          </a:prstGeom>
        </p:spPr>
      </p:pic>
      <p:sp>
        <p:nvSpPr>
          <p:cNvPr id="8" name="四角形吹き出し 7">
            <a:extLst>
              <a:ext uri="{FF2B5EF4-FFF2-40B4-BE49-F238E27FC236}">
                <a16:creationId xmlns:a16="http://schemas.microsoft.com/office/drawing/2014/main" id="{34F8DDBF-F373-AF4F-BDB6-96B567976E02}"/>
              </a:ext>
            </a:extLst>
          </p:cNvPr>
          <p:cNvSpPr/>
          <p:nvPr/>
        </p:nvSpPr>
        <p:spPr>
          <a:xfrm>
            <a:off x="4070912" y="1206421"/>
            <a:ext cx="1882370" cy="459057"/>
          </a:xfrm>
          <a:prstGeom prst="wedgeRectCallout">
            <a:avLst>
              <a:gd name="adj1" fmla="val -84264"/>
              <a:gd name="adj2" fmla="val -21271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前のページに「戻る」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algn="ctr"/>
            <a:r>
              <a:rPr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リンク</a:t>
            </a:r>
            <a:endParaRPr kumimoji="1" lang="ja-JP" altLang="en-US" sz="12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9" name="四角形吹き出し 8">
            <a:extLst>
              <a:ext uri="{FF2B5EF4-FFF2-40B4-BE49-F238E27FC236}">
                <a16:creationId xmlns:a16="http://schemas.microsoft.com/office/drawing/2014/main" id="{736C43E4-0452-814B-866E-1EDAC6A90807}"/>
              </a:ext>
            </a:extLst>
          </p:cNvPr>
          <p:cNvSpPr/>
          <p:nvPr/>
        </p:nvSpPr>
        <p:spPr>
          <a:xfrm>
            <a:off x="1979712" y="1745807"/>
            <a:ext cx="864096" cy="459057"/>
          </a:xfrm>
          <a:prstGeom prst="wedgeRectCallout">
            <a:avLst>
              <a:gd name="adj1" fmla="val 87653"/>
              <a:gd name="adj2" fmla="val -32941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大きな見出し</a:t>
            </a:r>
          </a:p>
        </p:txBody>
      </p:sp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09B8CCE9-61BA-CD45-880B-F6F18FFFE1E4}"/>
              </a:ext>
            </a:extLst>
          </p:cNvPr>
          <p:cNvSpPr/>
          <p:nvPr/>
        </p:nvSpPr>
        <p:spPr>
          <a:xfrm>
            <a:off x="4241921" y="2058225"/>
            <a:ext cx="864096" cy="459057"/>
          </a:xfrm>
          <a:prstGeom prst="wedgeRectCallout">
            <a:avLst>
              <a:gd name="adj1" fmla="val -112786"/>
              <a:gd name="adj2" fmla="val 60796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画像</a:t>
            </a:r>
          </a:p>
        </p:txBody>
      </p:sp>
      <p:sp>
        <p:nvSpPr>
          <p:cNvPr id="11" name="四角形吹き出し 10">
            <a:extLst>
              <a:ext uri="{FF2B5EF4-FFF2-40B4-BE49-F238E27FC236}">
                <a16:creationId xmlns:a16="http://schemas.microsoft.com/office/drawing/2014/main" id="{6DE609DB-CF0B-1E4B-8715-63BE8CEFD62E}"/>
              </a:ext>
            </a:extLst>
          </p:cNvPr>
          <p:cNvSpPr/>
          <p:nvPr/>
        </p:nvSpPr>
        <p:spPr>
          <a:xfrm>
            <a:off x="1344003" y="4509120"/>
            <a:ext cx="1861944" cy="612648"/>
          </a:xfrm>
          <a:prstGeom prst="wedgeRectCallout">
            <a:avLst>
              <a:gd name="adj1" fmla="val 60684"/>
              <a:gd name="adj2" fmla="val -51401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リンゴについての説明文</a:t>
            </a:r>
          </a:p>
        </p:txBody>
      </p:sp>
      <p:sp>
        <p:nvSpPr>
          <p:cNvPr id="12" name="四角形吹き出し 11">
            <a:extLst>
              <a:ext uri="{FF2B5EF4-FFF2-40B4-BE49-F238E27FC236}">
                <a16:creationId xmlns:a16="http://schemas.microsoft.com/office/drawing/2014/main" id="{68F93BB6-C980-C14F-8B4F-2447F8CDE230}"/>
              </a:ext>
            </a:extLst>
          </p:cNvPr>
          <p:cNvSpPr/>
          <p:nvPr/>
        </p:nvSpPr>
        <p:spPr>
          <a:xfrm>
            <a:off x="4523974" y="5929545"/>
            <a:ext cx="1429308" cy="459057"/>
          </a:xfrm>
          <a:prstGeom prst="wedgeRectCallout">
            <a:avLst>
              <a:gd name="adj1" fmla="val -38589"/>
              <a:gd name="adj2" fmla="val -78638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出典の表示</a:t>
            </a:r>
            <a:endParaRPr kumimoji="1" lang="ja-JP" altLang="en-US" sz="12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13" name="四角形吹き出し 12">
            <a:extLst>
              <a:ext uri="{FF2B5EF4-FFF2-40B4-BE49-F238E27FC236}">
                <a16:creationId xmlns:a16="http://schemas.microsoft.com/office/drawing/2014/main" id="{08943025-F201-1E48-BCDA-6391C8BC8B8B}"/>
              </a:ext>
            </a:extLst>
          </p:cNvPr>
          <p:cNvSpPr/>
          <p:nvPr/>
        </p:nvSpPr>
        <p:spPr>
          <a:xfrm>
            <a:off x="5938054" y="4976842"/>
            <a:ext cx="1242392" cy="612648"/>
          </a:xfrm>
          <a:prstGeom prst="wedgeRectCallout">
            <a:avLst>
              <a:gd name="adj1" fmla="val -59353"/>
              <a:gd name="adj2" fmla="val -23650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説明文を囲む、</a:t>
            </a:r>
            <a:endParaRPr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algn="ctr"/>
            <a:r>
              <a:rPr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破線の枠</a:t>
            </a:r>
            <a:endParaRPr kumimoji="1" lang="ja-JP" altLang="en-US" sz="12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7AE3CE-ED54-AD4D-BE0C-4FC35B9E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55BA58-2CFB-1042-B10D-86411D46F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A95290-CD82-214B-A803-864D50A1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99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EB47B539-99EA-DC4A-A53C-E397A3ED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FE3ABDE6-3A5A-D440-AC7E-5D70F5E08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3344"/>
              </p:ext>
            </p:extLst>
          </p:nvPr>
        </p:nvGraphicFramePr>
        <p:xfrm>
          <a:off x="233363" y="953512"/>
          <a:ext cx="8659812" cy="2763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82453">
                  <a:extLst>
                    <a:ext uri="{9D8B030D-6E8A-4147-A177-3AD203B41FA5}">
                      <a16:colId xmlns:a16="http://schemas.microsoft.com/office/drawing/2014/main" val="3895858638"/>
                    </a:ext>
                  </a:extLst>
                </a:gridCol>
                <a:gridCol w="5977359">
                  <a:extLst>
                    <a:ext uri="{9D8B030D-6E8A-4147-A177-3AD203B41FA5}">
                      <a16:colId xmlns:a16="http://schemas.microsoft.com/office/drawing/2014/main" val="699347762"/>
                    </a:ext>
                  </a:extLst>
                </a:gridCol>
              </a:tblGrid>
              <a:tr h="122074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戻る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リンクになっていて、クリックすると、前のページ（ボタンのあるページ）に戻る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9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見出し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そのページの内容を知らせている。</a:t>
                      </a:r>
                      <a:endParaRPr kumimoji="1" lang="en-US" altLang="ja-JP" dirty="0">
                        <a:latin typeface="UD Digi Kyokasho N-R" panose="02020400000000000000" pitchFamily="49" charset="-128"/>
                        <a:ea typeface="UD Digi Kyokasho N-R" panose="02020400000000000000" pitchFamily="49" charset="-128"/>
                      </a:endParaRPr>
                    </a:p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他と比べて大きなサイズで表示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3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画像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画像が表示されている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5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説明文を囲む枠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説明文の部分を囲んでいる枠線。破線で表示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0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説明文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文章で書かれた、要素の説明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38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出典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UD Digi Kyokasho N-R" panose="02020400000000000000" pitchFamily="49" charset="-128"/>
                          <a:ea typeface="UD Digi Kyokasho N-R" panose="02020400000000000000" pitchFamily="49" charset="-128"/>
                        </a:rPr>
                        <a:t>説明文が、どこから引用されたか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60968"/>
                  </a:ext>
                </a:extLst>
              </a:tr>
            </a:tbl>
          </a:graphicData>
        </a:graphic>
      </p:graphicFrame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FF66CBD-5D26-6745-95A9-B8D8D1157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BB49D4-1997-D94C-B4D9-80F73646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3919E8-F851-6641-83B5-56114E4335C2}"/>
              </a:ext>
            </a:extLst>
          </p:cNvPr>
          <p:cNvSpPr txBox="1"/>
          <p:nvPr/>
        </p:nvSpPr>
        <p:spPr>
          <a:xfrm>
            <a:off x="233363" y="4365104"/>
            <a:ext cx="86598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HTML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ファイルの中に、これらの</a:t>
            </a:r>
            <a:r>
              <a:rPr lang="ja-JP" altLang="en-US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情報</a:t>
            </a:r>
            <a:r>
              <a:rPr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は書き込まれている。</a:t>
            </a:r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CSS</a:t>
            </a:r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ファイルの中に、これらの情報の</a:t>
            </a:r>
            <a:r>
              <a:rPr kumimoji="1" lang="ja-JP" altLang="en-US" b="1">
                <a:solidFill>
                  <a:srgbClr val="FF0000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表示方法</a:t>
            </a:r>
            <a:r>
              <a:rPr kumimoji="1" lang="ja-JP" altLang="en-US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が書き込まれている</a:t>
            </a:r>
            <a:endParaRPr kumimoji="1" lang="en-US" altLang="ja-JP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例：</a:t>
            </a:r>
            <a:endParaRPr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Tx/>
              <a:buChar char="-"/>
            </a:pPr>
            <a:r>
              <a:rPr kumimoji="1" lang="ja-JP" altLang="en-US" sz="16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破線の枠</a:t>
            </a: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pPr marL="285750" indent="-285750">
              <a:buFontTx/>
              <a:buChar char="-"/>
            </a:pPr>
            <a:endParaRPr kumimoji="1" lang="en-US" altLang="ja-JP" sz="16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1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D94BC-1CDE-FF40-A2EC-784FDB56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最初の画面には何がある？</a:t>
            </a:r>
          </a:p>
        </p:txBody>
      </p:sp>
      <p:pic>
        <p:nvPicPr>
          <p:cNvPr id="12" name="Google Shape;107;p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FDFC4A0-4AB2-5A41-9F8E-7F287A9ED1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8740" y="2093800"/>
            <a:ext cx="59690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四角形吹き出し 7">
            <a:extLst>
              <a:ext uri="{FF2B5EF4-FFF2-40B4-BE49-F238E27FC236}">
                <a16:creationId xmlns:a16="http://schemas.microsoft.com/office/drawing/2014/main" id="{9DDB8B2E-3934-8348-893F-6362F8344ADC}"/>
              </a:ext>
            </a:extLst>
          </p:cNvPr>
          <p:cNvSpPr/>
          <p:nvPr/>
        </p:nvSpPr>
        <p:spPr>
          <a:xfrm>
            <a:off x="5076056" y="1987865"/>
            <a:ext cx="864096" cy="459057"/>
          </a:xfrm>
          <a:prstGeom prst="wedgeRectCallout">
            <a:avLst>
              <a:gd name="adj1" fmla="val -112786"/>
              <a:gd name="adj2" fmla="val 60796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大きな見出し</a:t>
            </a:r>
          </a:p>
        </p:txBody>
      </p:sp>
      <p:sp>
        <p:nvSpPr>
          <p:cNvPr id="9" name="四角形吹き出し 8">
            <a:extLst>
              <a:ext uri="{FF2B5EF4-FFF2-40B4-BE49-F238E27FC236}">
                <a16:creationId xmlns:a16="http://schemas.microsoft.com/office/drawing/2014/main" id="{81D483CE-52A8-544B-836B-DD980249EDEC}"/>
              </a:ext>
            </a:extLst>
          </p:cNvPr>
          <p:cNvSpPr/>
          <p:nvPr/>
        </p:nvSpPr>
        <p:spPr>
          <a:xfrm>
            <a:off x="6096752" y="3294656"/>
            <a:ext cx="1935497" cy="459057"/>
          </a:xfrm>
          <a:prstGeom prst="wedgeRectCallout">
            <a:avLst>
              <a:gd name="adj1" fmla="val -85434"/>
              <a:gd name="adj2" fmla="val 47691"/>
            </a:avLst>
          </a:prstGeom>
          <a:solidFill>
            <a:srgbClr val="FFC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ボタン</a:t>
            </a:r>
            <a:r>
              <a:rPr kumimoji="1" lang="en-US" altLang="ja-JP" sz="14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649D8C-36E7-CC4D-AE17-250B491E5991}"/>
              </a:ext>
            </a:extLst>
          </p:cNvPr>
          <p:cNvSpPr txBox="1"/>
          <p:nvPr/>
        </p:nvSpPr>
        <p:spPr>
          <a:xfrm>
            <a:off x="6092886" y="5329781"/>
            <a:ext cx="258357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ただのボタンではなく、</a:t>
            </a:r>
            <a:endParaRPr kumimoji="1" lang="en-US" altLang="ja-JP" sz="14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lang="ja-JP" altLang="en-US" sz="14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クリックすると別のページに表示が切り替わる</a:t>
            </a:r>
            <a:endParaRPr kumimoji="1" lang="ja-JP" altLang="en-US" sz="140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E6D938-26F8-5042-A985-6BAAD201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202AAF-1FF0-E045-90CF-341C75759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FC4656-289D-9B4B-9B4A-F062CB6A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714475"/>
      </p:ext>
    </p:extLst>
  </p:cSld>
  <p:clrMapOvr>
    <a:masterClrMapping/>
  </p:clrMapOvr>
</p:sld>
</file>

<file path=ppt/theme/theme1.xml><?xml version="1.0" encoding="utf-8"?>
<a:theme xmlns:a="http://schemas.openxmlformats.org/drawingml/2006/main" name="2020岡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2208</Words>
  <Application>Microsoft Office PowerPoint</Application>
  <PresentationFormat>画面に合わせる (4:3)</PresentationFormat>
  <Paragraphs>378</Paragraphs>
  <Slides>44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4" baseType="lpstr">
      <vt:lpstr>MonacakomiRegular</vt:lpstr>
      <vt:lpstr>UD Digi Kyokasho N-R</vt:lpstr>
      <vt:lpstr>UD デジタル 教科書体 NK-B</vt:lpstr>
      <vt:lpstr>UD デジタル 教科書体 N-R</vt:lpstr>
      <vt:lpstr>メイリオ</vt:lpstr>
      <vt:lpstr>Arial</vt:lpstr>
      <vt:lpstr>Calibri</vt:lpstr>
      <vt:lpstr>Century Gothic</vt:lpstr>
      <vt:lpstr>Wingdings</vt:lpstr>
      <vt:lpstr>2020岡本</vt:lpstr>
      <vt:lpstr>HTMLとCSSによる情報デザイン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2019-04-01T02:19:52Z</dcterms:created>
  <dcterms:modified xsi:type="dcterms:W3CDTF">2021-10-12T07:58:23Z</dcterms:modified>
</cp:coreProperties>
</file>