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19"/>
  </p:notesMasterIdLst>
  <p:sldIdLst>
    <p:sldId id="843" r:id="rId2"/>
    <p:sldId id="850" r:id="rId3"/>
    <p:sldId id="851" r:id="rId4"/>
    <p:sldId id="852" r:id="rId5"/>
    <p:sldId id="861" r:id="rId6"/>
    <p:sldId id="853" r:id="rId7"/>
    <p:sldId id="862" r:id="rId8"/>
    <p:sldId id="855" r:id="rId9"/>
    <p:sldId id="822" r:id="rId10"/>
    <p:sldId id="854" r:id="rId11"/>
    <p:sldId id="857" r:id="rId12"/>
    <p:sldId id="812" r:id="rId13"/>
    <p:sldId id="856" r:id="rId14"/>
    <p:sldId id="858" r:id="rId15"/>
    <p:sldId id="859" r:id="rId16"/>
    <p:sldId id="860" r:id="rId17"/>
    <p:sldId id="799" r:id="rId1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92"/>
    <p:restoredTop sz="54648"/>
  </p:normalViewPr>
  <p:slideViewPr>
    <p:cSldViewPr snapToGrid="0" snapToObjects="1">
      <p:cViewPr varScale="1">
        <p:scale>
          <a:sx n="64" d="100"/>
          <a:sy n="64" d="100"/>
        </p:scale>
        <p:origin x="28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B16CA-6E84-944D-A731-0F99D557CA61}" type="datetimeFigureOut">
              <a:rPr kumimoji="1" lang="ja-JP" altLang="en-US" smtClean="0"/>
              <a:t>2022/9/12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4D5621-901E-0E4E-9D59-6E4936CBC93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3590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5700" cy="372586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カップにひとすくい、コーヒー豆をすくって、その重さを量ってみます。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何度もすくって、量ってみると、同じカップを使っているのに、毎回重さはバラバラになります。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量った重さの記録を整理してみると、そこに特徴が見つかります。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データを整理するための「基本統計量」という考え方を学びましょう。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5AA-7511-8545-942A-E7FA4F62E62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84904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表計算ソフトを使って、平均を求めてみましょう。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最初に、平均を求めたいデータが入力されている範囲を確認します。</a:t>
            </a:r>
            <a:endParaRPr kumimoji="1" lang="en-US" altLang="ja-JP" dirty="0"/>
          </a:p>
          <a:p>
            <a:r>
              <a:rPr kumimoji="1" lang="ja-JP" altLang="en-US"/>
              <a:t>次に、平均の計算結果を表示したいセルをクリックして、選びます。</a:t>
            </a:r>
            <a:endParaRPr kumimoji="1" lang="en-US" altLang="ja-JP" dirty="0"/>
          </a:p>
          <a:p>
            <a:r>
              <a:rPr kumimoji="1" lang="ja-JP" altLang="en-US"/>
              <a:t>選んだセルに＝（イコール）</a:t>
            </a:r>
            <a:r>
              <a:rPr kumimoji="1" lang="en-US" altLang="ja-JP" dirty="0"/>
              <a:t>AVERAGE</a:t>
            </a:r>
            <a:r>
              <a:rPr kumimoji="1" lang="ja-JP" altLang="en-US"/>
              <a:t>（アベレージ）と入力します。この</a:t>
            </a:r>
            <a:r>
              <a:rPr kumimoji="1" lang="en-US" altLang="ja-JP" dirty="0"/>
              <a:t>AVERAGE</a:t>
            </a:r>
            <a:r>
              <a:rPr kumimoji="1" lang="ja-JP" altLang="en-US"/>
              <a:t>は、平均を計算する機能の名前です。</a:t>
            </a:r>
            <a:endParaRPr kumimoji="1" lang="en-US" altLang="ja-JP" dirty="0"/>
          </a:p>
          <a:p>
            <a:r>
              <a:rPr kumimoji="1" lang="ja-JP" altLang="en-US"/>
              <a:t>名前の後ろに小かっこ、丸のかっこを書き、かっこの中にデータの範囲を記入します。最後に小かっこを閉じることを忘れないでください。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8578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表計算ソフトを使って、平均を求めてみましょう。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最初に、平均を求めたいデータが入力されている範囲を確認します。</a:t>
            </a:r>
            <a:endParaRPr kumimoji="1" lang="en-US" altLang="ja-JP" dirty="0"/>
          </a:p>
          <a:p>
            <a:r>
              <a:rPr kumimoji="1" lang="ja-JP" altLang="en-US"/>
              <a:t>次に、平均の計算結果を表示したいセルをクリックして、選びます。</a:t>
            </a:r>
            <a:endParaRPr kumimoji="1" lang="en-US" altLang="ja-JP" dirty="0"/>
          </a:p>
          <a:p>
            <a:r>
              <a:rPr kumimoji="1" lang="ja-JP" altLang="en-US"/>
              <a:t>選んだセルに＝（イコール）</a:t>
            </a:r>
            <a:r>
              <a:rPr kumimoji="1" lang="en-US" altLang="ja-JP" dirty="0"/>
              <a:t>AVERAGE</a:t>
            </a:r>
            <a:r>
              <a:rPr kumimoji="1" lang="ja-JP" altLang="en-US"/>
              <a:t>（アベレージ）と入力します。この</a:t>
            </a:r>
            <a:r>
              <a:rPr kumimoji="1" lang="en-US" altLang="ja-JP" dirty="0"/>
              <a:t>AVERAGE</a:t>
            </a:r>
            <a:r>
              <a:rPr kumimoji="1" lang="ja-JP" altLang="en-US"/>
              <a:t>は、平均を計算する機能の名前です。</a:t>
            </a:r>
            <a:endParaRPr kumimoji="1" lang="en-US" altLang="ja-JP" dirty="0"/>
          </a:p>
          <a:p>
            <a:r>
              <a:rPr kumimoji="1" lang="ja-JP" altLang="en-US"/>
              <a:t>名前の後ろに小かっこ、丸のかっこを書き、かっこの中にデータの範囲を記入します。最後に小かっこを閉じることを忘れないでください。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15424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ここで、表計算ソフトの「関数」という機能について説明します。平均を求めるのに使った</a:t>
            </a:r>
            <a:r>
              <a:rPr kumimoji="1" lang="en-US" altLang="ja-JP" dirty="0"/>
              <a:t>AVERAGE</a:t>
            </a:r>
            <a:r>
              <a:rPr kumimoji="1" lang="ja-JP" altLang="en-US"/>
              <a:t>は、関数の１つです。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関数とは、値や、セルの範囲を渡すと、計算を行い、結果を返してくれる機能です。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セルに書くときには、＝（イコール）を書き、次に関数の名前を書きます。関数名の次には、小かっこ、丸のカッコを続けます。</a:t>
            </a:r>
            <a:endParaRPr kumimoji="1" lang="en-US" altLang="ja-JP" dirty="0"/>
          </a:p>
          <a:p>
            <a:r>
              <a:rPr kumimoji="1" lang="ja-JP" altLang="en-US"/>
              <a:t>カッコの中には、関数に渡したい値または、セルの範囲を指定します。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なお、この小カッコの中に書くものを、引数とか、パラメータと呼びます。</a:t>
            </a:r>
            <a:endParaRPr kumimoji="1" lang="en-US" altLang="ja-JP" dirty="0"/>
          </a:p>
          <a:p>
            <a:r>
              <a:rPr kumimoji="1" lang="ja-JP" altLang="en-US"/>
              <a:t>表計算ソフトにどんな関数があり、どんな引数、パラメータを受け取るかは、関数ごとに違います。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詳しくは、表計算ソフトの</a:t>
            </a:r>
            <a:r>
              <a:rPr kumimoji="1" lang="en-US" altLang="ja-JP" dirty="0"/>
              <a:t>Web</a:t>
            </a:r>
            <a:r>
              <a:rPr kumimoji="1" lang="ja-JP" altLang="en-US"/>
              <a:t>サイトを見て調べることができます。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09521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この表は、表計算ソフトが持っている関数のほんの一部を挙げたものです。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平均や最小値、最大値、最頻値はもちろん、分散や標準偏差、中央値を求める関数が備わっています。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100</a:t>
            </a:r>
            <a:r>
              <a:rPr kumimoji="1" lang="ja-JP" altLang="en-US"/>
              <a:t>件、</a:t>
            </a:r>
            <a:r>
              <a:rPr kumimoji="1" lang="en-US" altLang="ja-JP" dirty="0"/>
              <a:t>1000</a:t>
            </a:r>
            <a:r>
              <a:rPr kumimoji="1" lang="ja-JP" altLang="en-US"/>
              <a:t>件、あるいは数千件に及ぶデータでも、表計算ソフトの関数は短い時間で計算してくれます。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ただし、どんなパラメータを受け取り、どんな計算をするか、きちんと理解して使う必要があります。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03007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このスライドは、表計算ソフトの関数の、別の例です。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表計算ソフトを使うと、度数分布表を作ることもできます。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度数分布表は、最頻値を求めるときに作成した表でした。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43104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度数分布表を作るには、関数</a:t>
            </a:r>
            <a:r>
              <a:rPr kumimoji="1" lang="en-US" altLang="ja-JP" dirty="0"/>
              <a:t>FREQUENCY</a:t>
            </a:r>
            <a:r>
              <a:rPr kumimoji="1" lang="ja-JP" altLang="en-US"/>
              <a:t>を使います。</a:t>
            </a:r>
            <a:endParaRPr kumimoji="1" lang="en-US" altLang="ja-JP" dirty="0"/>
          </a:p>
          <a:p>
            <a:r>
              <a:rPr kumimoji="1" lang="ja-JP" altLang="en-US"/>
              <a:t>動画は、</a:t>
            </a:r>
            <a:r>
              <a:rPr kumimoji="1" lang="en-US" altLang="ja-JP" dirty="0"/>
              <a:t>Google</a:t>
            </a:r>
            <a:r>
              <a:rPr kumimoji="1" lang="ja-JP" altLang="en-US"/>
              <a:t>スプレッドシートを使っていますが、マイクロソフト</a:t>
            </a:r>
            <a:r>
              <a:rPr kumimoji="1" lang="en-US" altLang="ja-JP" dirty="0"/>
              <a:t>Excel</a:t>
            </a:r>
            <a:r>
              <a:rPr kumimoji="1" lang="ja-JP" altLang="en-US"/>
              <a:t>でも同様の操作で作成できます。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この関数は、二つのパラメータを取ります。１つめは、度数分布表を作りたいデータの範囲です。今回の例でいえば、２０回分の測定データです。</a:t>
            </a:r>
            <a:endParaRPr kumimoji="1" lang="en-US" altLang="ja-JP" dirty="0"/>
          </a:p>
          <a:p>
            <a:r>
              <a:rPr kumimoji="1" lang="ja-JP" altLang="en-US"/>
              <a:t>１つめのパラメータを入力し終わったら、カンマで区切ります。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２つめのパラメータは、階級の分け方を決める範囲です。</a:t>
            </a:r>
            <a:endParaRPr kumimoji="1" lang="en-US" altLang="ja-JP" dirty="0"/>
          </a:p>
          <a:p>
            <a:r>
              <a:rPr kumimoji="1" lang="ja-JP" altLang="en-US"/>
              <a:t>階級は、ワークシートにあらかじめ記入済みです。３４グラムから、３９．５グラムまで、０．５グラムきざみで分けました。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最後に小かっこを閉じて、</a:t>
            </a:r>
            <a:r>
              <a:rPr kumimoji="1" lang="en-US" altLang="ja-JP" dirty="0"/>
              <a:t>Enter</a:t>
            </a:r>
            <a:r>
              <a:rPr kumimoji="1" lang="ja-JP" altLang="en-US"/>
              <a:t>キーを押せば、あとは関数が自動で計算します。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86630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表計算ソフトでは、ヒストグラムを作ることもできます。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ヒストグラムは、度数分布表の数の大きい・小さいを棒の高さ・長さで表現したグラフです。</a:t>
            </a:r>
            <a:endParaRPr kumimoji="1" lang="en-US" altLang="ja-JP" dirty="0"/>
          </a:p>
          <a:p>
            <a:r>
              <a:rPr kumimoji="1" lang="ja-JP" altLang="en-US"/>
              <a:t>ひとめで、どの階級のデータが多いかが分かります。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動画は、</a:t>
            </a:r>
            <a:r>
              <a:rPr kumimoji="1" lang="en-US" altLang="ja-JP" dirty="0"/>
              <a:t>Google</a:t>
            </a:r>
            <a:r>
              <a:rPr kumimoji="1" lang="ja-JP" altLang="en-US"/>
              <a:t>スプレッドシートにおけるヒストグラム作成の手順です。</a:t>
            </a:r>
            <a:endParaRPr kumimoji="1" lang="en-US" altLang="ja-JP" dirty="0"/>
          </a:p>
          <a:p>
            <a:r>
              <a:rPr kumimoji="1" lang="ja-JP" altLang="en-US"/>
              <a:t>操作は表計算ソフトの種類ごとに違うので、この動画は参考として見てください。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53363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今回の単元は、「このカップは何グラム量れるか？」という問題を解決するために、２０回分のデータを集めたところから始まりました。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「カップが何グラム量れるか」という疑問に答えるために、最小値や最大値、最頻値などの値を見つけました。平均を求めました。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２０回分の元のデータを加工して、情報を取り出したと言えます。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データの加工と情報の取り出しには、表計算ソフトなどのソフトウェアが利用できます。</a:t>
            </a:r>
            <a:endParaRPr kumimoji="1" lang="en-US" altLang="ja-JP" dirty="0"/>
          </a:p>
          <a:p>
            <a:r>
              <a:rPr kumimoji="1" lang="ja-JP" altLang="en-US"/>
              <a:t>データから、基本的な統計量を取り出すことができます。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8456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このカップは、普通のマグカップより小さめの、エスプレッソ用のカップです。</a:t>
            </a:r>
            <a:endParaRPr kumimoji="1" lang="en-US" altLang="ja-JP" dirty="0"/>
          </a:p>
          <a:p>
            <a:r>
              <a:rPr kumimoji="1" lang="ja-JP" altLang="en-US"/>
              <a:t>このカップに、コーヒー豆をいっぱいに入れ、重さを量ってみます。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3</a:t>
            </a:r>
            <a:r>
              <a:rPr kumimoji="1" lang="ja-JP" altLang="en-US"/>
              <a:t>回量ったところ、３５グラム、３８グラム、３７．５グラムでした。</a:t>
            </a:r>
            <a:endParaRPr kumimoji="1" lang="en-US" altLang="ja-JP" dirty="0"/>
          </a:p>
          <a:p>
            <a:r>
              <a:rPr kumimoji="1" lang="ja-JP" altLang="en-US"/>
              <a:t>このカップは、いったい何グラム量れるといえるでしょうか？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5692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スライドの右にある表は、</a:t>
            </a:r>
            <a:r>
              <a:rPr kumimoji="1" lang="en-US" altLang="ja-JP" dirty="0"/>
              <a:t>1</a:t>
            </a:r>
            <a:r>
              <a:rPr kumimoji="1" lang="ja-JP" altLang="en-US"/>
              <a:t>回目から</a:t>
            </a:r>
            <a:r>
              <a:rPr kumimoji="1" lang="en-US" altLang="ja-JP" dirty="0"/>
              <a:t>20</a:t>
            </a:r>
            <a:r>
              <a:rPr kumimoji="1" lang="ja-JP" altLang="en-US"/>
              <a:t>回目まで、</a:t>
            </a:r>
            <a:r>
              <a:rPr kumimoji="1" lang="en-US" altLang="ja-JP" dirty="0"/>
              <a:t>20</a:t>
            </a:r>
            <a:r>
              <a:rPr kumimoji="1" lang="ja-JP" altLang="en-US"/>
              <a:t>回繰り返し量ってみた結果を書き出したものです。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左の列が計測した回の数字で、第１回から第２０回まで。右の列が、それぞれの回のコーヒー豆の重さです。</a:t>
            </a:r>
            <a:endParaRPr kumimoji="1" lang="en-US" altLang="ja-JP" dirty="0"/>
          </a:p>
          <a:p>
            <a:r>
              <a:rPr kumimoji="1" lang="ja-JP" altLang="en-US"/>
              <a:t>第１回は３５グラムでした。第２回は３８．５グラムでした。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ざっと表を上から下へ、第１回から第２０回まで、眺めてみてください。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見てみたでしょうか。</a:t>
            </a:r>
            <a:endParaRPr kumimoji="1" lang="en-US" altLang="ja-JP" dirty="0"/>
          </a:p>
          <a:p>
            <a:r>
              <a:rPr kumimoji="1" lang="ja-JP" altLang="en-US"/>
              <a:t>ところで、このカップで、何グラム量れるといえるでしょうか？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40446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何グラム量れるか？という問いに、「毎回バラバラで、何グラムになるかは分かりません」と答えてしまうこともできます。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ですが、ここでもう少し頑張って、「だいたい何グラム量れる」と言えるように、調べてみることにしましょう。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手がかりとして、</a:t>
            </a:r>
            <a:r>
              <a:rPr kumimoji="1" lang="en-US" altLang="ja-JP" dirty="0"/>
              <a:t>20</a:t>
            </a:r>
            <a:r>
              <a:rPr kumimoji="1" lang="ja-JP" altLang="en-US"/>
              <a:t>個の中から、特徴的な値を見つけてみます。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まず、１番小さい値を探してみましょう。</a:t>
            </a:r>
            <a:endParaRPr kumimoji="1" lang="en-US" altLang="ja-JP" dirty="0"/>
          </a:p>
          <a:p>
            <a:r>
              <a:rPr kumimoji="1" lang="ja-JP" altLang="en-US"/>
              <a:t>一番小さい値なので、最小値と呼びます。見つけたら、メモしておいてください。</a:t>
            </a:r>
            <a:endParaRPr kumimoji="1" lang="en-US" altLang="ja-JP" dirty="0"/>
          </a:p>
          <a:p>
            <a:r>
              <a:rPr kumimoji="1" lang="ja-JP" altLang="en-US"/>
              <a:t>これで、２０回の中で、いちばん少なくすくった重さがわかります。</a:t>
            </a:r>
            <a:endParaRPr kumimoji="1" lang="en-US" altLang="ja-JP" dirty="0"/>
          </a:p>
          <a:p>
            <a:r>
              <a:rPr kumimoji="1" lang="ja-JP" altLang="en-US"/>
              <a:t>そして、「</a:t>
            </a:r>
            <a:r>
              <a:rPr kumimoji="1" lang="en-US" altLang="ja-JP" dirty="0"/>
              <a:t>20</a:t>
            </a:r>
            <a:r>
              <a:rPr kumimoji="1" lang="ja-JP" altLang="en-US"/>
              <a:t>回の実験の結果からは、このカップを使うと、少なくとも最小値より多くすくえそうだ」と言えますね。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次に、１番大きい値を探してみましょう。一番大きい値なので、最大値です。見つけたら、これもメモしておいてください。</a:t>
            </a:r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これで、２０回の中で、いちばん多くすくった重さがわかります。</a:t>
            </a:r>
            <a:endParaRPr kumimoji="1" lang="en-US" altLang="ja-JP" dirty="0"/>
          </a:p>
          <a:p>
            <a:r>
              <a:rPr kumimoji="1" lang="ja-JP" altLang="en-US"/>
              <a:t>最大値を見つけることができれば、「</a:t>
            </a:r>
            <a:r>
              <a:rPr kumimoji="1" lang="en-US" altLang="ja-JP" dirty="0"/>
              <a:t>20</a:t>
            </a:r>
            <a:r>
              <a:rPr kumimoji="1" lang="ja-JP" altLang="en-US"/>
              <a:t>回の実験の結果からは、このカップを使うと、多くても最大値よりは少なくすくえそうだ」と言えます。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最後に、出てくる回数が一番多い重さも調べましょう。最も高い頻度で出てくる値ということで、これを最頻値といいます。</a:t>
            </a:r>
            <a:endParaRPr kumimoji="1" lang="en-US" altLang="ja-JP" dirty="0"/>
          </a:p>
          <a:p>
            <a:r>
              <a:rPr kumimoji="1" lang="ja-JP" altLang="en-US"/>
              <a:t>最頻値を求めるときは、表を書くと便利です。少し時間がかかるので、動画を一時停止して、調べてみましょう。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12125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このカップは何グラム量れるか。特徴のある値を調べてみました。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最小値は３４グラムで、最大値は３９．５グラムでした。</a:t>
            </a:r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そして、最頻値が３７グラムと３７．５グラムでした。</a:t>
            </a:r>
          </a:p>
          <a:p>
            <a:endParaRPr kumimoji="1" lang="en-US" altLang="ja-JP" dirty="0"/>
          </a:p>
          <a:p>
            <a:r>
              <a:rPr kumimoji="1" lang="en-US" altLang="ja-JP" dirty="0"/>
              <a:t>20</a:t>
            </a:r>
            <a:r>
              <a:rPr kumimoji="1" lang="ja-JP" altLang="en-US"/>
              <a:t>回の実験の結果からは、「３４グラムから４０グラムの間の重さのコーヒー豆を量れて、とくに３７グラムぐらい量れることが多い」と言えそうです。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ところで、画面右の表ですが、度数分布表といいます。</a:t>
            </a:r>
            <a:endParaRPr kumimoji="1" lang="en-US" altLang="ja-JP" dirty="0"/>
          </a:p>
          <a:p>
            <a:r>
              <a:rPr kumimoji="1" lang="ja-JP" altLang="en-US"/>
              <a:t>今回は、最頻値を求めるために作りましたが、この表自体が、</a:t>
            </a:r>
            <a:r>
              <a:rPr kumimoji="1" lang="en-US" altLang="ja-JP" dirty="0"/>
              <a:t>20</a:t>
            </a:r>
            <a:r>
              <a:rPr kumimoji="1" lang="ja-JP" altLang="en-US"/>
              <a:t>回分のデータの特徴を示す資料になっています。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629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最小値や最大値、最頻値は、２０回はかった、それぞれの回の記録から、特徴的な値を見つけました。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次に、２０回全体を代表するような値を、計算で求めてみましょう。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集まりを代表する値として考えられるのは、平均です。平均は、全てのデータの和を、データの件数で割って求めます。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スライドでは、データの件数を</a:t>
            </a:r>
            <a:r>
              <a:rPr kumimoji="1" lang="en-US" altLang="ja-JP" dirty="0"/>
              <a:t>N</a:t>
            </a:r>
            <a:r>
              <a:rPr kumimoji="1" lang="ja-JP" altLang="en-US"/>
              <a:t>、</a:t>
            </a:r>
            <a:endParaRPr kumimoji="1" lang="en-US" altLang="ja-JP" dirty="0"/>
          </a:p>
          <a:p>
            <a:r>
              <a:rPr kumimoji="1" lang="ja-JP" altLang="en-US"/>
              <a:t>１つ１つのデータを</a:t>
            </a:r>
            <a:r>
              <a:rPr kumimoji="1" lang="en-US" altLang="ja-JP" dirty="0"/>
              <a:t>a</a:t>
            </a:r>
            <a:r>
              <a:rPr kumimoji="1" lang="ja-JP" altLang="en-US"/>
              <a:t>の１、</a:t>
            </a:r>
            <a:r>
              <a:rPr kumimoji="1" lang="en-US" altLang="ja-JP" dirty="0"/>
              <a:t>a</a:t>
            </a:r>
            <a:r>
              <a:rPr kumimoji="1" lang="ja-JP" altLang="en-US"/>
              <a:t>の２、</a:t>
            </a:r>
            <a:r>
              <a:rPr kumimoji="1" lang="en-US" altLang="ja-JP" dirty="0"/>
              <a:t>a</a:t>
            </a:r>
            <a:r>
              <a:rPr kumimoji="1" lang="ja-JP" altLang="en-US"/>
              <a:t>の３、最後のデータを</a:t>
            </a:r>
            <a:r>
              <a:rPr kumimoji="1" lang="en-US" altLang="ja-JP" dirty="0"/>
              <a:t>a</a:t>
            </a:r>
            <a:r>
              <a:rPr kumimoji="1" lang="ja-JP" altLang="en-US"/>
              <a:t>の</a:t>
            </a:r>
            <a:r>
              <a:rPr kumimoji="1" lang="en-US" altLang="ja-JP" dirty="0"/>
              <a:t>N</a:t>
            </a:r>
            <a:r>
              <a:rPr kumimoji="1" lang="ja-JP" altLang="en-US"/>
              <a:t>としています。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文字を使っているので一見すると分かりにくいかもしれません。</a:t>
            </a:r>
            <a:endParaRPr kumimoji="1" lang="en-US" altLang="ja-JP" dirty="0"/>
          </a:p>
          <a:p>
            <a:r>
              <a:rPr kumimoji="1" lang="ja-JP" altLang="en-US"/>
              <a:t>コーヒー豆の例でいえば、１回目のデータ、２回目のデータ、３回目のデータと足していき、最後の２０回目のデータまで足して、</a:t>
            </a:r>
            <a:endParaRPr kumimoji="1" lang="en-US" altLang="ja-JP" dirty="0"/>
          </a:p>
          <a:p>
            <a:r>
              <a:rPr kumimoji="1" lang="ja-JP" altLang="en-US"/>
              <a:t>その合計を、２０で割るということです。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はたして、平均はいくつになるでしょうか。計算してみてください。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96935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20</a:t>
            </a:r>
            <a:r>
              <a:rPr kumimoji="1" lang="ja-JP" altLang="en-US"/>
              <a:t>個の数を足しあわせ、２０でわると、</a:t>
            </a:r>
            <a:r>
              <a:rPr kumimoji="1" lang="en-US" altLang="ja-JP" dirty="0"/>
              <a:t>36.725g</a:t>
            </a:r>
            <a:r>
              <a:rPr kumimoji="1" lang="ja-JP" altLang="en-US"/>
              <a:t>となりました。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これで、「このカップは３４グラムから３９．５グラムが量れ、特に３７グラム前後が多い。平均して、３６．７２５グラム量れるだろう」と言えます。</a:t>
            </a:r>
            <a:endParaRPr kumimoji="1" lang="en-US" altLang="ja-JP" dirty="0"/>
          </a:p>
          <a:p>
            <a:r>
              <a:rPr kumimoji="1" lang="ja-JP" altLang="en-US"/>
              <a:t>なお、たった</a:t>
            </a:r>
            <a:r>
              <a:rPr kumimoji="1" lang="en-US" altLang="ja-JP" dirty="0"/>
              <a:t>20</a:t>
            </a:r>
            <a:r>
              <a:rPr kumimoji="1" lang="ja-JP" altLang="en-US"/>
              <a:t>回の実験なので、「だろう」というあいまいさを残した言い方になります。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6088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ここまで、２０回の重さの測定について、目と手を使って特徴的な値である最小値や最大値を見つけ、</a:t>
            </a:r>
            <a:endParaRPr kumimoji="1" lang="en-US" altLang="ja-JP" dirty="0"/>
          </a:p>
          <a:p>
            <a:r>
              <a:rPr kumimoji="1" lang="ja-JP" altLang="en-US"/>
              <a:t>また足し算と割り算を行なって、データ全体の特徴である平均を求めてみました。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こうした作業や計算は、</a:t>
            </a:r>
            <a:r>
              <a:rPr kumimoji="1" lang="en-US" altLang="ja-JP" dirty="0"/>
              <a:t>20</a:t>
            </a:r>
            <a:r>
              <a:rPr kumimoji="1" lang="ja-JP" altLang="en-US"/>
              <a:t>個のデータなら簡単にできますが、</a:t>
            </a:r>
            <a:r>
              <a:rPr kumimoji="1" lang="en-US" altLang="ja-JP" dirty="0"/>
              <a:t>100</a:t>
            </a:r>
            <a:r>
              <a:rPr kumimoji="1" lang="ja-JP" altLang="en-US"/>
              <a:t>個、</a:t>
            </a:r>
            <a:r>
              <a:rPr kumimoji="1" lang="en-US" altLang="ja-JP" dirty="0"/>
              <a:t>1000</a:t>
            </a:r>
            <a:r>
              <a:rPr kumimoji="1" lang="ja-JP" altLang="en-US"/>
              <a:t>個となると、簡単ではありません。</a:t>
            </a:r>
            <a:endParaRPr kumimoji="1" lang="en-US" altLang="ja-JP" dirty="0"/>
          </a:p>
          <a:p>
            <a:r>
              <a:rPr kumimoji="1" lang="ja-JP" altLang="en-US"/>
              <a:t>表計算ソフトを使うと、これらの計算が簡単に行えます。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10324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表計算ソフトとは、その名前のとおり、表を作ることができるソフトです。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表の中のマス目に入れた値を使って、計算することもできます。</a:t>
            </a:r>
            <a:endParaRPr kumimoji="1" lang="en-US" altLang="ja-JP" dirty="0"/>
          </a:p>
          <a:p>
            <a:r>
              <a:rPr kumimoji="1" lang="ja-JP" altLang="en-US"/>
              <a:t>代表的な表計算ソフトに、マイクロソフトの</a:t>
            </a:r>
            <a:r>
              <a:rPr kumimoji="1" lang="en-US" altLang="ja-JP" dirty="0"/>
              <a:t>Excel</a:t>
            </a:r>
            <a:r>
              <a:rPr kumimoji="1" lang="ja-JP" altLang="en-US"/>
              <a:t>と、</a:t>
            </a:r>
            <a:r>
              <a:rPr kumimoji="1" lang="en-US" altLang="ja-JP" dirty="0"/>
              <a:t>Google</a:t>
            </a:r>
            <a:r>
              <a:rPr kumimoji="1" lang="ja-JP" altLang="en-US"/>
              <a:t>のスプレッドシートがあります。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いま、「マス目」と言いましたが、表計算ソフトでは、値を入れることができるマス目のことを、特に「セル」と呼びます。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セルに、値や計算式を入力して、計算を行わせます。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785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9140691" cy="6858000"/>
          </a:xfrm>
          <a:prstGeom prst="rect">
            <a:avLst/>
          </a:prstGeom>
        </p:spPr>
      </p:pic>
      <p:sp>
        <p:nvSpPr>
          <p:cNvPr id="15" name="正方形/長方形 14"/>
          <p:cNvSpPr/>
          <p:nvPr/>
        </p:nvSpPr>
        <p:spPr>
          <a:xfrm>
            <a:off x="-3312" y="6238"/>
            <a:ext cx="9144002" cy="6880733"/>
          </a:xfrm>
          <a:prstGeom prst="rect">
            <a:avLst/>
          </a:prstGeom>
          <a:solidFill>
            <a:srgbClr val="000000">
              <a:alpha val="50196"/>
            </a:srgbClr>
          </a:solidFill>
          <a:ln w="952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1509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章の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2817000"/>
            <a:ext cx="9144000" cy="1224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4017" y="2816932"/>
            <a:ext cx="9036496" cy="1224136"/>
          </a:xfrm>
        </p:spPr>
        <p:txBody>
          <a:bodyPr>
            <a:normAutofit/>
          </a:bodyPr>
          <a:lstStyle>
            <a:lvl1pPr algn="l">
              <a:defRPr sz="2800" b="1" spc="170" baseline="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0D9298-421E-4926-815D-31B4285E352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626327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1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箇条書き・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79513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タイトル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hasCustomPrompt="1"/>
          </p:nvPr>
        </p:nvSpPr>
        <p:spPr>
          <a:xfrm>
            <a:off x="234000" y="515815"/>
            <a:ext cx="8658480" cy="5505475"/>
          </a:xfrm>
        </p:spPr>
        <p:txBody>
          <a:bodyPr>
            <a:noAutofit/>
          </a:bodyPr>
          <a:lstStyle>
            <a:lvl1pPr marL="3429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Char char="n"/>
              <a:defRPr sz="28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en-US" altLang="ja-JP"/>
              <a:t>Lv1</a:t>
            </a:r>
          </a:p>
          <a:p>
            <a:pPr lvl="1"/>
            <a:r>
              <a:rPr kumimoji="1" lang="en-US" altLang="ja-JP"/>
              <a:t>Lv2</a:t>
            </a:r>
          </a:p>
          <a:p>
            <a:pPr lvl="2"/>
            <a:r>
              <a:rPr kumimoji="1" lang="en-US" altLang="ja-JP"/>
              <a:t>Lv3</a:t>
            </a:r>
          </a:p>
          <a:p>
            <a:pPr lvl="3"/>
            <a:r>
              <a:rPr kumimoji="1" lang="en-US" altLang="ja-JP"/>
              <a:t>Lv4</a:t>
            </a:r>
          </a:p>
        </p:txBody>
      </p:sp>
      <p:sp>
        <p:nvSpPr>
          <p:cNvPr id="5" name="正方形/長方形 4"/>
          <p:cNvSpPr/>
          <p:nvPr userDrawn="1"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0"/>
          </p:nvPr>
        </p:nvSpPr>
        <p:spPr>
          <a:xfrm>
            <a:off x="4283969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fld id="{9E0D9298-421E-4926-815D-31B4285E3528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41422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0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51058DC-F5DD-41FE-95C3-79789001C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7BC5C2-8BB1-46B4-BCD7-3DEDCB536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9874454-FD7C-492D-89FE-F0B260267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7C-036D-4EF0-BB8F-06D021D8AB62}" type="datetimeFigureOut">
              <a:rPr kumimoji="1" lang="ja-JP" altLang="en-US" smtClean="0"/>
              <a:t>2022/9/12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3369AA8-DB65-4878-BF1E-3AAA4AA7C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3E2A3DC-0C25-46EC-8745-FC2F447F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093B-CE40-4D1A-9C47-A7DA56DDB0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2083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D1C955-6C22-4059-84E6-950DC5D40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235260-8297-4EDF-B712-C858AFE2FA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4AB4908-C620-4ADB-B11C-02E16AD28C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A729325-D383-4E66-AEB4-AF2B9CAE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7C-036D-4EF0-BB8F-06D021D8AB62}" type="datetimeFigureOut">
              <a:rPr kumimoji="1" lang="ja-JP" altLang="en-US" smtClean="0"/>
              <a:t>2022/9/12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A41CDB4-296C-466D-BEA9-7291ABC7E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9DD8628-A3D1-4867-89D1-D84BCFCEB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093B-CE40-4D1A-9C47-A7DA56DDB0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77440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31D51DA-D0E0-4A66-995A-41A99E8DE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7C-036D-4EF0-BB8F-06D021D8AB62}" type="datetimeFigureOut">
              <a:rPr kumimoji="1" lang="ja-JP" altLang="en-US" smtClean="0"/>
              <a:t>2022/9/12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40BC0CB-EAA0-4C49-9D9B-11A82F69F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0AC6F1A-519E-47AA-8734-2E6DEFF15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093B-CE40-4D1A-9C47-A7DA56DDB0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2742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箇条書き・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タイトル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hasCustomPrompt="1"/>
          </p:nvPr>
        </p:nvSpPr>
        <p:spPr>
          <a:xfrm>
            <a:off x="234000" y="515813"/>
            <a:ext cx="8658480" cy="5505475"/>
          </a:xfrm>
        </p:spPr>
        <p:txBody>
          <a:bodyPr>
            <a:noAutofit/>
          </a:bodyPr>
          <a:lstStyle>
            <a:lvl1pPr marL="3429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Char char="n"/>
              <a:defRPr sz="28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en-US" altLang="ja-JP"/>
              <a:t>Lv1</a:t>
            </a:r>
          </a:p>
          <a:p>
            <a:pPr lvl="1"/>
            <a:r>
              <a:rPr kumimoji="1" lang="en-US" altLang="ja-JP"/>
              <a:t>Lv2</a:t>
            </a:r>
          </a:p>
          <a:p>
            <a:pPr lvl="2"/>
            <a:r>
              <a:rPr kumimoji="1" lang="en-US" altLang="ja-JP"/>
              <a:t>Lv3</a:t>
            </a:r>
          </a:p>
          <a:p>
            <a:pPr lvl="3"/>
            <a:r>
              <a:rPr kumimoji="1" lang="en-US" altLang="ja-JP"/>
              <a:t>Lv4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0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559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0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プレビュ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タイトル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hasCustomPrompt="1"/>
          </p:nvPr>
        </p:nvSpPr>
        <p:spPr>
          <a:xfrm>
            <a:off x="251520" y="515813"/>
            <a:ext cx="4104456" cy="5505475"/>
          </a:xfrm>
        </p:spPr>
        <p:txBody>
          <a:bodyPr>
            <a:noAutofit/>
          </a:bodyPr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None/>
              <a:defRPr sz="24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ja-JP" altLang="en-US"/>
              <a:t>タイトル</a:t>
            </a:r>
            <a:r>
              <a:rPr kumimoji="1" lang="en-US" altLang="ja-JP"/>
              <a:t>(Lv1)</a:t>
            </a:r>
          </a:p>
          <a:p>
            <a:pPr lvl="1"/>
            <a:r>
              <a:rPr kumimoji="1" lang="en-US" altLang="ja-JP"/>
              <a:t>Lv2</a:t>
            </a:r>
          </a:p>
          <a:p>
            <a:pPr lvl="2"/>
            <a:r>
              <a:rPr kumimoji="1" lang="en-US" altLang="ja-JP"/>
              <a:t>Lv3</a:t>
            </a:r>
          </a:p>
          <a:p>
            <a:pPr lvl="3"/>
            <a:r>
              <a:rPr kumimoji="1" lang="en-US" altLang="ja-JP"/>
              <a:t>Lv4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0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図プレースホルダー 5">
            <a:extLst>
              <a:ext uri="{FF2B5EF4-FFF2-40B4-BE49-F238E27FC236}">
                <a16:creationId xmlns:a16="http://schemas.microsoft.com/office/drawing/2014/main" id="{743CB34E-FE3F-460C-8470-8A22E04DFE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88024" y="516892"/>
            <a:ext cx="4104456" cy="5504395"/>
          </a:xfrm>
          <a:ln>
            <a:solidFill>
              <a:schemeClr val="accent5"/>
            </a:solidFill>
          </a:ln>
        </p:spPr>
        <p:txBody>
          <a:bodyPr/>
          <a:lstStyle/>
          <a:p>
            <a:r>
              <a:rPr kumimoji="1" lang="ja-JP" altLang="en-US"/>
              <a:t>アイコンをクリックして図を追加</a:t>
            </a:r>
          </a:p>
        </p:txBody>
      </p:sp>
    </p:spTree>
    <p:extLst>
      <p:ext uri="{BB962C8B-B14F-4D97-AF65-F5344CB8AC3E}">
        <p14:creationId xmlns:p14="http://schemas.microsoft.com/office/powerpoint/2010/main" val="4094596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0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箇条書き・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タイトル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hasCustomPrompt="1"/>
          </p:nvPr>
        </p:nvSpPr>
        <p:spPr>
          <a:xfrm>
            <a:off x="234000" y="515813"/>
            <a:ext cx="8658480" cy="5505475"/>
          </a:xfrm>
        </p:spPr>
        <p:txBody>
          <a:bodyPr>
            <a:noAutofit/>
          </a:bodyPr>
          <a:lstStyle>
            <a:lvl1pPr marL="3429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Char char="n"/>
              <a:defRPr sz="28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en-US" altLang="ja-JP"/>
              <a:t>Lv1</a:t>
            </a:r>
          </a:p>
          <a:p>
            <a:pPr lvl="1"/>
            <a:r>
              <a:rPr kumimoji="1" lang="en-US" altLang="ja-JP"/>
              <a:t>Lv2</a:t>
            </a:r>
          </a:p>
          <a:p>
            <a:pPr lvl="2"/>
            <a:r>
              <a:rPr kumimoji="1" lang="en-US" altLang="ja-JP"/>
              <a:t>Lv3</a:t>
            </a:r>
          </a:p>
          <a:p>
            <a:pPr lvl="3"/>
            <a:r>
              <a:rPr kumimoji="1" lang="en-US" altLang="ja-JP"/>
              <a:t>Lv4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0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fld id="{9E0D9298-421E-4926-815D-31B4285E3528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57BC2AE-4E44-AB49-8304-908CC7837B0D}"/>
              </a:ext>
            </a:extLst>
          </p:cNvPr>
          <p:cNvSpPr/>
          <p:nvPr userDrawn="1"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2823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0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章の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2817000"/>
            <a:ext cx="9144000" cy="1224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4016" y="2816932"/>
            <a:ext cx="9036496" cy="1224136"/>
          </a:xfrm>
        </p:spPr>
        <p:txBody>
          <a:bodyPr>
            <a:normAutofit/>
          </a:bodyPr>
          <a:lstStyle>
            <a:lvl1pPr algn="l">
              <a:defRPr sz="2800" b="1" spc="170" baseline="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0D9298-421E-4926-815D-31B4285E352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871167C-E917-7B4C-A325-35D48A2E213B}"/>
              </a:ext>
            </a:extLst>
          </p:cNvPr>
          <p:cNvSpPr/>
          <p:nvPr userDrawn="1"/>
        </p:nvSpPr>
        <p:spPr>
          <a:xfrm>
            <a:off x="0" y="2817000"/>
            <a:ext cx="9144000" cy="1224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32333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5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節の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4016" y="3284984"/>
            <a:ext cx="9036496" cy="468052"/>
          </a:xfrm>
        </p:spPr>
        <p:txBody>
          <a:bodyPr>
            <a:normAutofit/>
          </a:bodyPr>
          <a:lstStyle>
            <a:lvl1pPr algn="l">
              <a:defRPr sz="2400" b="1" spc="170" baseline="0">
                <a:solidFill>
                  <a:srgbClr val="007BFF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4" name="直線コネクタ 3"/>
          <p:cNvCxnSpPr/>
          <p:nvPr/>
        </p:nvCxnSpPr>
        <p:spPr>
          <a:xfrm>
            <a:off x="0" y="3789040"/>
            <a:ext cx="9144000" cy="0"/>
          </a:xfrm>
          <a:prstGeom prst="line">
            <a:avLst/>
          </a:prstGeom>
          <a:ln w="38100">
            <a:solidFill>
              <a:srgbClr val="007B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コンテンツ プレースホルダー 5"/>
          <p:cNvSpPr>
            <a:spLocks noGrp="1"/>
          </p:cNvSpPr>
          <p:nvPr>
            <p:ph sz="quarter" idx="17"/>
          </p:nvPr>
        </p:nvSpPr>
        <p:spPr>
          <a:xfrm>
            <a:off x="144016" y="2708920"/>
            <a:ext cx="9036495" cy="554360"/>
          </a:xfrm>
        </p:spPr>
        <p:txBody>
          <a:bodyPr anchor="ctr"/>
          <a:lstStyle>
            <a:lvl1pPr marL="0" indent="0">
              <a:buNone/>
              <a:defRPr>
                <a:solidFill>
                  <a:srgbClr val="007BFF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4965766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5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ソースコード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5647A0A-1835-48D8-8585-A096A35938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C6376A69-B14F-420C-BA7E-28D9A04AE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29A4A0C-44DA-4DFF-B2AA-EB1F67B43671}"/>
              </a:ext>
            </a:extLst>
          </p:cNvPr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0" name="テキスト プレースホルダー 12">
            <a:extLst>
              <a:ext uri="{FF2B5EF4-FFF2-40B4-BE49-F238E27FC236}">
                <a16:creationId xmlns:a16="http://schemas.microsoft.com/office/drawing/2014/main" id="{CA10F8BA-A160-4FEB-A137-B74BB02B8E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1" name="コンテンツ プレースホルダー 2">
            <a:extLst>
              <a:ext uri="{FF2B5EF4-FFF2-40B4-BE49-F238E27FC236}">
                <a16:creationId xmlns:a16="http://schemas.microsoft.com/office/drawing/2014/main" id="{CF13DF4A-FD23-4375-A8FE-E2A1474657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515813"/>
            <a:ext cx="8820472" cy="5505475"/>
          </a:xfrm>
          <a:ln w="15875">
            <a:solidFill>
              <a:srgbClr val="646464"/>
            </a:solidFill>
          </a:ln>
        </p:spPr>
        <p:txBody>
          <a:bodyPr>
            <a:noAutofit/>
          </a:bodyPr>
          <a:lstStyle>
            <a:lvl1pPr marL="0" indent="0" algn="l" eaLnBrk="0" hangingPunct="0">
              <a:lnSpc>
                <a:spcPct val="90000"/>
              </a:lnSpc>
              <a:spcBef>
                <a:spcPts val="0"/>
              </a:spcBef>
              <a:buClr>
                <a:srgbClr val="007BFF"/>
              </a:buClr>
              <a:buFont typeface="Wingdings" panose="05000000000000000000" pitchFamily="2" charset="2"/>
              <a:buNone/>
              <a:defRPr sz="1200">
                <a:solidFill>
                  <a:schemeClr val="tx1"/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6842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ソースコード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5647A0A-1835-48D8-8585-A096A35938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C6376A69-B14F-420C-BA7E-28D9A04AE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29A4A0C-44DA-4DFF-B2AA-EB1F67B43671}"/>
              </a:ext>
            </a:extLst>
          </p:cNvPr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0" name="テキスト プレースホルダー 12">
            <a:extLst>
              <a:ext uri="{FF2B5EF4-FFF2-40B4-BE49-F238E27FC236}">
                <a16:creationId xmlns:a16="http://schemas.microsoft.com/office/drawing/2014/main" id="{CA10F8BA-A160-4FEB-A137-B74BB02B8E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1" name="コンテンツ プレースホルダー 2">
            <a:extLst>
              <a:ext uri="{FF2B5EF4-FFF2-40B4-BE49-F238E27FC236}">
                <a16:creationId xmlns:a16="http://schemas.microsoft.com/office/drawing/2014/main" id="{CF13DF4A-FD23-4375-A8FE-E2A1474657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988840"/>
            <a:ext cx="8820472" cy="4032448"/>
          </a:xfrm>
          <a:ln w="15875">
            <a:solidFill>
              <a:srgbClr val="646464"/>
            </a:solidFill>
          </a:ln>
        </p:spPr>
        <p:txBody>
          <a:bodyPr>
            <a:noAutofit/>
          </a:bodyPr>
          <a:lstStyle>
            <a:lvl1pPr marL="0" indent="0" algn="l" eaLnBrk="0" hangingPunct="0">
              <a:lnSpc>
                <a:spcPct val="90000"/>
              </a:lnSpc>
              <a:spcBef>
                <a:spcPts val="0"/>
              </a:spcBef>
              <a:buClr>
                <a:srgbClr val="007BFF"/>
              </a:buClr>
              <a:buFont typeface="Wingdings" panose="05000000000000000000" pitchFamily="2" charset="2"/>
              <a:buNone/>
              <a:defRPr sz="1200">
                <a:solidFill>
                  <a:schemeClr val="tx1"/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2" name="コンテンツ プレースホルダー 2">
            <a:extLst>
              <a:ext uri="{FF2B5EF4-FFF2-40B4-BE49-F238E27FC236}">
                <a16:creationId xmlns:a16="http://schemas.microsoft.com/office/drawing/2014/main" id="{0117494B-F873-4237-956E-805FB6A5A835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251520" y="515813"/>
            <a:ext cx="8640960" cy="1401019"/>
          </a:xfrm>
        </p:spPr>
        <p:txBody>
          <a:bodyPr>
            <a:noAutofit/>
          </a:bodyPr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None/>
              <a:defRPr sz="24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ja-JP" altLang="en-US"/>
              <a:t>タイトル</a:t>
            </a:r>
            <a:r>
              <a:rPr kumimoji="1" lang="en-US" altLang="ja-JP"/>
              <a:t>(Lv1)</a:t>
            </a:r>
          </a:p>
          <a:p>
            <a:pPr lvl="1"/>
            <a:r>
              <a:rPr kumimoji="1" lang="en-US" altLang="ja-JP"/>
              <a:t>Lv2</a:t>
            </a:r>
          </a:p>
          <a:p>
            <a:pPr lvl="2"/>
            <a:r>
              <a:rPr kumimoji="1" lang="en-US" altLang="ja-JP"/>
              <a:t>Lv3</a:t>
            </a:r>
          </a:p>
          <a:p>
            <a:pPr lvl="3"/>
            <a:r>
              <a:rPr kumimoji="1" lang="en-US" altLang="ja-JP"/>
              <a:t>Lv4</a:t>
            </a:r>
          </a:p>
        </p:txBody>
      </p:sp>
    </p:spTree>
    <p:extLst>
      <p:ext uri="{BB962C8B-B14F-4D97-AF65-F5344CB8AC3E}">
        <p14:creationId xmlns:p14="http://schemas.microsoft.com/office/powerpoint/2010/main" val="3475318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箇条書き・ベー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515813"/>
            <a:ext cx="8229600" cy="5505475"/>
          </a:xfrm>
        </p:spPr>
        <p:txBody>
          <a:bodyPr>
            <a:noAutofit/>
          </a:bodyPr>
          <a:lstStyle>
            <a:lvl1pPr marL="0" indent="0" algn="just">
              <a:lnSpc>
                <a:spcPct val="150000"/>
              </a:lnSpc>
              <a:buClr>
                <a:srgbClr val="007BFF"/>
              </a:buClr>
              <a:buFont typeface="Wingdings" panose="05000000000000000000" pitchFamily="2" charset="2"/>
              <a:buNone/>
              <a:defRPr sz="24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914400" indent="-457200" algn="just">
              <a:lnSpc>
                <a:spcPct val="150000"/>
              </a:lnSpc>
              <a:buClr>
                <a:srgbClr val="007BFF"/>
              </a:buClr>
              <a:buFont typeface="Wingdings" panose="05000000000000000000" pitchFamily="2" charset="2"/>
              <a:buChar char="n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42900" algn="just">
              <a:lnSpc>
                <a:spcPct val="150000"/>
              </a:lnSpc>
              <a:buClr>
                <a:srgbClr val="007BFF"/>
              </a:buClr>
              <a:buFontTx/>
              <a:buChar char="└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Wingdings" panose="05000000000000000000" pitchFamily="2" charset="2"/>
              <a:buChar char="l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0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0910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0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0" y="6599045"/>
            <a:ext cx="9144000" cy="260647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</a:endParaRPr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79512" y="6545112"/>
            <a:ext cx="34196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900" kern="12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/>
              <a:t>Copyright ©  </a:t>
            </a:r>
            <a:r>
              <a:rPr lang="en-US" altLang="ja-JP" dirty="0" err="1"/>
              <a:t>Asial</a:t>
            </a:r>
            <a:r>
              <a:rPr lang="en-US" altLang="ja-JP" dirty="0"/>
              <a:t> Corporation. All Rights Reserved.</a:t>
            </a:r>
            <a:endParaRPr lang="ja-JP" altLang="en-US" dirty="0"/>
          </a:p>
        </p:txBody>
      </p:sp>
      <p:sp>
        <p:nvSpPr>
          <p:cNvPr id="13" name="スライド番号プレースホルダー 9"/>
          <p:cNvSpPr>
            <a:spLocks noGrp="1"/>
          </p:cNvSpPr>
          <p:nvPr>
            <p:ph type="sldNum" sz="quarter" idx="4"/>
          </p:nvPr>
        </p:nvSpPr>
        <p:spPr>
          <a:xfrm>
            <a:off x="3543300" y="655761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メイリオ" panose="020B0604030504040204" pitchFamily="50" charset="-128"/>
              </a:defRPr>
            </a:lvl1pPr>
          </a:lstStyle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8803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75" r:id="rId10"/>
    <p:sldLayoutId id="2147483677" r:id="rId11"/>
    <p:sldLayoutId id="2147483688" r:id="rId12"/>
    <p:sldLayoutId id="2147483690" r:id="rId13"/>
    <p:sldLayoutId id="2147483691" r:id="rId14"/>
  </p:sldLayoutIdLst>
  <p:txStyles>
    <p:titleStyle>
      <a:lvl1pPr algn="l" defTabSz="914400" rtl="0" eaLnBrk="1" latinLnBrk="0" hangingPunct="1">
        <a:spcBef>
          <a:spcPct val="0"/>
        </a:spcBef>
        <a:buNone/>
        <a:defRPr kumimoji="1" sz="2400" kern="1200">
          <a:solidFill>
            <a:srgbClr val="333333"/>
          </a:solidFill>
          <a:latin typeface="UD デジタル 教科書体 NK-B" panose="02020700000000000000" pitchFamily="18" charset="-128"/>
          <a:ea typeface="UD デジタル 教科書体 NK-B" panose="02020700000000000000" pitchFamily="18" charset="-128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rgbClr val="333333"/>
          </a:solidFill>
          <a:latin typeface="UD デジタル 教科書体 N-R" panose="02020400000000000000" pitchFamily="17" charset="-128"/>
          <a:ea typeface="UD デジタル 教科書体 N-R" panose="02020400000000000000" pitchFamily="17" charset="-128"/>
          <a:cs typeface="+mn-cs"/>
        </a:defRPr>
      </a:lvl1pPr>
      <a:lvl2pPr marL="8001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rgbClr val="333333"/>
          </a:solidFill>
          <a:latin typeface="UD デジタル 教科書体 N-R" panose="02020400000000000000" pitchFamily="17" charset="-128"/>
          <a:ea typeface="UD デジタル 教科書体 N-R" panose="02020400000000000000" pitchFamily="17" charset="-128"/>
          <a:cs typeface="+mn-cs"/>
        </a:defRPr>
      </a:lvl2pPr>
      <a:lvl3pPr marL="12001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>
          <a:solidFill>
            <a:srgbClr val="333333"/>
          </a:solidFill>
          <a:latin typeface="UD デジタル 教科書体 N-R" panose="02020400000000000000" pitchFamily="17" charset="-128"/>
          <a:ea typeface="UD デジタル 教科書体 N-R" panose="02020400000000000000" pitchFamily="17" charset="-128"/>
          <a:cs typeface="+mn-cs"/>
        </a:defRPr>
      </a:lvl3pPr>
      <a:lvl4pPr marL="16573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600" kern="1200">
          <a:solidFill>
            <a:srgbClr val="333333"/>
          </a:solidFill>
          <a:latin typeface="UD デジタル 教科書体 N-R" panose="02020400000000000000" pitchFamily="17" charset="-128"/>
          <a:ea typeface="UD デジタル 教科書体 N-R" panose="02020400000000000000" pitchFamily="17" charset="-128"/>
          <a:cs typeface="+mn-cs"/>
        </a:defRPr>
      </a:lvl4pPr>
      <a:lvl5pPr marL="21145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600" kern="1200">
          <a:solidFill>
            <a:srgbClr val="333333"/>
          </a:solidFill>
          <a:latin typeface="UD デジタル 教科書体 N-R" panose="02020400000000000000" pitchFamily="17" charset="-128"/>
          <a:ea typeface="UD デジタル 教科書体 N-R" panose="02020400000000000000" pitchFamily="17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統計量を求めて、データの特徴を捉える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0D9298-421E-4926-815D-31B4285E3528}" type="slidenum">
              <a:rPr kumimoji="1" lang="ja-JP" altLang="en-US" smtClean="0"/>
              <a:pPr/>
              <a:t>1</a:t>
            </a:fld>
            <a:endParaRPr kumimoji="1" lang="ja-JP" altLang="en-US" dirty="0"/>
          </a:p>
        </p:txBody>
      </p:sp>
      <p:pic>
        <p:nvPicPr>
          <p:cNvPr id="5" name="図 4" descr="皿の上の食べ物と飲み物&#10;&#10;自動的に生成された説明">
            <a:extLst>
              <a:ext uri="{FF2B5EF4-FFF2-40B4-BE49-F238E27FC236}">
                <a16:creationId xmlns:a16="http://schemas.microsoft.com/office/drawing/2014/main" id="{0D541943-5396-4CA5-62AD-896892A801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16" y="300381"/>
            <a:ext cx="2729948" cy="2047461"/>
          </a:xfrm>
          <a:prstGeom prst="rect">
            <a:avLst/>
          </a:prstGeom>
        </p:spPr>
      </p:pic>
      <p:pic>
        <p:nvPicPr>
          <p:cNvPr id="7" name="図 6" descr="グラフ, ヒストグラム&#10;&#10;自動的に生成された説明">
            <a:extLst>
              <a:ext uri="{FF2B5EF4-FFF2-40B4-BE49-F238E27FC236}">
                <a16:creationId xmlns:a16="http://schemas.microsoft.com/office/drawing/2014/main" id="{65C8B520-9F27-6393-4C93-CF75B3C71C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737375"/>
            <a:ext cx="4263886" cy="2615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477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D0DE20-CAE9-0C0F-CDC4-A86D05494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表計算ソフトに平均値を求めさせよう</a:t>
            </a:r>
            <a:r>
              <a:rPr lang="en-US" altLang="ja-JP" dirty="0"/>
              <a:t>(Google Spreadsheet)</a:t>
            </a:r>
            <a:endParaRPr kumimoji="1" lang="ja-JP" altLang="en-US"/>
          </a:p>
        </p:txBody>
      </p:sp>
      <p:pic>
        <p:nvPicPr>
          <p:cNvPr id="13" name="表計算ソフトで関数を使い、平均値を求める(Google Spreadsheet).mp4" descr="表計算ソフトで関数を使い、平均値を求める(Google Spreadsheet).mp4">
            <a:hlinkClick r:id="" action="ppaction://media"/>
            <a:extLst>
              <a:ext uri="{FF2B5EF4-FFF2-40B4-BE49-F238E27FC236}">
                <a16:creationId xmlns:a16="http://schemas.microsoft.com/office/drawing/2014/main" id="{78DF4E61-6CFD-F245-6E93-057EB421198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71001" y="511754"/>
            <a:ext cx="6401997" cy="3602051"/>
          </a:xfrm>
        </p:spPr>
      </p:pic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5026CD75-F378-514F-8C12-2E14F6E7B7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15" name="コンテンツ プレースホルダー 5">
            <a:extLst>
              <a:ext uri="{FF2B5EF4-FFF2-40B4-BE49-F238E27FC236}">
                <a16:creationId xmlns:a16="http://schemas.microsoft.com/office/drawing/2014/main" id="{9BC31E40-E393-6EE2-2094-B720E3ACF87A}"/>
              </a:ext>
            </a:extLst>
          </p:cNvPr>
          <p:cNvSpPr txBox="1">
            <a:spLocks/>
          </p:cNvSpPr>
          <p:nvPr/>
        </p:nvSpPr>
        <p:spPr>
          <a:xfrm>
            <a:off x="179512" y="4472509"/>
            <a:ext cx="8658480" cy="18240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just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None/>
              <a:defRPr kumimoji="1" sz="2400" kern="12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  <a:cs typeface="+mn-cs"/>
              </a:defRPr>
            </a:lvl1pPr>
            <a:lvl2pPr marL="742950" indent="-384175" algn="just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Char char="n"/>
              <a:defRPr kumimoji="1" sz="2000" kern="1200">
                <a:solidFill>
                  <a:schemeClr val="tx1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  <a:cs typeface="+mn-cs"/>
              </a:defRPr>
            </a:lvl2pPr>
            <a:lvl3pPr marL="1257300" indent="-385200" algn="just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kumimoji="1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  <a:cs typeface="+mn-cs"/>
              </a:defRPr>
            </a:lvl3pPr>
            <a:lvl4pPr marL="1714500" indent="-385200" algn="just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kumimoji="1"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  <a:cs typeface="+mn-cs"/>
              </a:defRPr>
            </a:lvl4pPr>
            <a:lvl5pPr marL="2171700" indent="-342900" algn="just" defTabSz="914400" rtl="0" eaLnBrk="1" latinLnBrk="0" hangingPunct="1">
              <a:lnSpc>
                <a:spcPct val="150000"/>
              </a:lnSpc>
              <a:spcBef>
                <a:spcPct val="20000"/>
              </a:spcBef>
              <a:buClr>
                <a:srgbClr val="007BFF"/>
              </a:buClr>
              <a:buFont typeface="Arial" panose="020B0604020202020204" pitchFamily="34" charset="0"/>
              <a:buChar char="•"/>
              <a:defRPr kumimoji="1" sz="1800" kern="12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ea"/>
              <a:buAutoNum type="circleNumDbPlain"/>
            </a:pPr>
            <a:r>
              <a:rPr lang="ja-JP" altLang="en-US" sz="2000"/>
              <a:t>データの範囲を確認する</a:t>
            </a:r>
            <a:endParaRPr lang="en-US" altLang="ja-JP" sz="2000" dirty="0"/>
          </a:p>
          <a:p>
            <a:pPr marL="457200" indent="-457200">
              <a:buFont typeface="+mj-ea"/>
              <a:buAutoNum type="circleNumDbPlain"/>
            </a:pPr>
            <a:r>
              <a:rPr lang="ja-JP" altLang="en-US" sz="2000"/>
              <a:t>平均値を計算させるセルを選び、</a:t>
            </a:r>
            <a:r>
              <a:rPr lang="en-US" altLang="ja-JP" sz="2000" dirty="0"/>
              <a:t>=AVERAGE(</a:t>
            </a:r>
            <a:r>
              <a:rPr lang="ja-JP" altLang="en-US" sz="2000"/>
              <a:t>と入力する</a:t>
            </a:r>
            <a:endParaRPr lang="en-US" altLang="ja-JP" sz="2000" dirty="0"/>
          </a:p>
          <a:p>
            <a:pPr marL="457200" indent="-457200">
              <a:buFont typeface="+mj-ea"/>
              <a:buAutoNum type="circleNumDbPlain"/>
            </a:pPr>
            <a:r>
              <a:rPr lang="en-US" altLang="ja-JP" sz="2000" dirty="0"/>
              <a:t>( )</a:t>
            </a:r>
            <a:r>
              <a:rPr lang="ja-JP" altLang="en-US" sz="2000"/>
              <a:t>の中に、データの範囲を指定する。</a:t>
            </a:r>
            <a:r>
              <a:rPr lang="en-US" altLang="ja-JP" sz="2000" dirty="0"/>
              <a:t>)</a:t>
            </a:r>
            <a:r>
              <a:rPr lang="ja-JP" altLang="en-US" sz="2000"/>
              <a:t>で閉じることを忘れないこと</a:t>
            </a:r>
            <a:endParaRPr lang="en-US" altLang="ja-JP" sz="2000" dirty="0"/>
          </a:p>
          <a:p>
            <a:pPr marL="1200150" lvl="1" indent="-457200"/>
            <a:r>
              <a:rPr lang="ja-JP" altLang="en-US" sz="1800"/>
              <a:t>最後の「自動入力」は、利用しない</a:t>
            </a:r>
          </a:p>
        </p:txBody>
      </p:sp>
    </p:spTree>
    <p:extLst>
      <p:ext uri="{BB962C8B-B14F-4D97-AF65-F5344CB8AC3E}">
        <p14:creationId xmlns:p14="http://schemas.microsoft.com/office/powerpoint/2010/main" val="418080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7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D0DE20-CAE9-0C0F-CDC4-A86D05494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表計算ソフトに平均値を求めさせよう</a:t>
            </a:r>
            <a:r>
              <a:rPr lang="en-US" altLang="ja-JP" dirty="0"/>
              <a:t>(Microsoft Excel)</a:t>
            </a:r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5026CD75-F378-514F-8C12-2E14F6E7B7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15" name="コンテンツ プレースホルダー 5">
            <a:extLst>
              <a:ext uri="{FF2B5EF4-FFF2-40B4-BE49-F238E27FC236}">
                <a16:creationId xmlns:a16="http://schemas.microsoft.com/office/drawing/2014/main" id="{9BC31E40-E393-6EE2-2094-B720E3ACF87A}"/>
              </a:ext>
            </a:extLst>
          </p:cNvPr>
          <p:cNvSpPr txBox="1">
            <a:spLocks/>
          </p:cNvSpPr>
          <p:nvPr/>
        </p:nvSpPr>
        <p:spPr>
          <a:xfrm>
            <a:off x="179512" y="4472509"/>
            <a:ext cx="8658480" cy="18240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just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None/>
              <a:defRPr kumimoji="1" sz="2400" kern="12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  <a:cs typeface="+mn-cs"/>
              </a:defRPr>
            </a:lvl1pPr>
            <a:lvl2pPr marL="742950" indent="-384175" algn="just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Char char="n"/>
              <a:defRPr kumimoji="1" sz="2000" kern="1200">
                <a:solidFill>
                  <a:schemeClr val="tx1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  <a:cs typeface="+mn-cs"/>
              </a:defRPr>
            </a:lvl2pPr>
            <a:lvl3pPr marL="1257300" indent="-385200" algn="just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kumimoji="1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  <a:cs typeface="+mn-cs"/>
              </a:defRPr>
            </a:lvl3pPr>
            <a:lvl4pPr marL="1714500" indent="-385200" algn="just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kumimoji="1"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  <a:cs typeface="+mn-cs"/>
              </a:defRPr>
            </a:lvl4pPr>
            <a:lvl5pPr marL="2171700" indent="-342900" algn="just" defTabSz="914400" rtl="0" eaLnBrk="1" latinLnBrk="0" hangingPunct="1">
              <a:lnSpc>
                <a:spcPct val="150000"/>
              </a:lnSpc>
              <a:spcBef>
                <a:spcPct val="20000"/>
              </a:spcBef>
              <a:buClr>
                <a:srgbClr val="007BFF"/>
              </a:buClr>
              <a:buFont typeface="Arial" panose="020B0604020202020204" pitchFamily="34" charset="0"/>
              <a:buChar char="•"/>
              <a:defRPr kumimoji="1" sz="1800" kern="12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ea"/>
              <a:buAutoNum type="circleNumDbPlain"/>
            </a:pPr>
            <a:r>
              <a:rPr lang="ja-JP" altLang="en-US" sz="2000"/>
              <a:t>データの範囲を確認する</a:t>
            </a:r>
            <a:endParaRPr lang="en-US" altLang="ja-JP" sz="2000" dirty="0"/>
          </a:p>
          <a:p>
            <a:pPr marL="457200" indent="-457200">
              <a:buFont typeface="+mj-ea"/>
              <a:buAutoNum type="circleNumDbPlain"/>
            </a:pPr>
            <a:r>
              <a:rPr lang="ja-JP" altLang="en-US" sz="2000"/>
              <a:t>平均値を計算させるセルを選び、</a:t>
            </a:r>
            <a:r>
              <a:rPr lang="en-US" altLang="ja-JP" sz="2000" dirty="0"/>
              <a:t>=AVERAGE(</a:t>
            </a:r>
            <a:r>
              <a:rPr lang="ja-JP" altLang="en-US" sz="2000"/>
              <a:t>と入力する</a:t>
            </a:r>
            <a:endParaRPr lang="en-US" altLang="ja-JP" sz="2000" dirty="0"/>
          </a:p>
          <a:p>
            <a:pPr marL="457200" indent="-457200">
              <a:buFont typeface="+mj-ea"/>
              <a:buAutoNum type="circleNumDbPlain"/>
            </a:pPr>
            <a:r>
              <a:rPr lang="en-US" altLang="ja-JP" sz="2000" dirty="0"/>
              <a:t>( )</a:t>
            </a:r>
            <a:r>
              <a:rPr lang="ja-JP" altLang="en-US" sz="2000"/>
              <a:t>の中に、データの範囲を指定する。</a:t>
            </a:r>
            <a:r>
              <a:rPr lang="en-US" altLang="ja-JP" sz="2000" dirty="0"/>
              <a:t>)</a:t>
            </a:r>
            <a:r>
              <a:rPr lang="ja-JP" altLang="en-US" sz="2000"/>
              <a:t>で閉じることを忘れないこと</a:t>
            </a:r>
            <a:endParaRPr lang="en-US" altLang="ja-JP" sz="2000" dirty="0"/>
          </a:p>
        </p:txBody>
      </p:sp>
      <p:pic>
        <p:nvPicPr>
          <p:cNvPr id="5" name="表計算ソフトで関数を使い、平均値を求める(Microsoft Excel)" descr="表計算ソフトで関数を使い、平均値を求める(Microsoft Excel)">
            <a:hlinkClick r:id="" action="ppaction://media"/>
            <a:extLst>
              <a:ext uri="{FF2B5EF4-FFF2-40B4-BE49-F238E27FC236}">
                <a16:creationId xmlns:a16="http://schemas.microsoft.com/office/drawing/2014/main" id="{EB23A89F-B12F-BFC3-AFAB-304E0A9F81E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5678" y="487457"/>
            <a:ext cx="6432643" cy="361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21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EF54FE-4FE4-CD4A-B0DB-74448B3CB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表計算ソフトの関数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FA59E0B-3673-3D41-BD97-6C9A64161A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/>
              <a:t>表計算ソフトの関数</a:t>
            </a:r>
            <a:endParaRPr kumimoji="1" lang="en-US" altLang="ja-JP" dirty="0"/>
          </a:p>
          <a:p>
            <a:pPr lvl="1"/>
            <a:r>
              <a:rPr kumimoji="1" lang="ja-JP" altLang="en-US"/>
              <a:t>セルに、数値や文字の代わりに、関数を入力することで、表計算ソフトが持っている機能を利用できる</a:t>
            </a:r>
            <a:endParaRPr kumimoji="1" lang="en-US" altLang="ja-JP" dirty="0"/>
          </a:p>
          <a:p>
            <a:pPr lvl="1"/>
            <a:r>
              <a:rPr lang="ja-JP" altLang="en-US"/>
              <a:t>次のように入力して使用する</a:t>
            </a:r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marL="358775" lvl="1" indent="0">
              <a:buNone/>
            </a:pPr>
            <a:endParaRPr lang="en-US" altLang="ja-JP" dirty="0"/>
          </a:p>
          <a:p>
            <a:pPr lvl="1"/>
            <a:endParaRPr lang="en-US" altLang="ja-JP" dirty="0"/>
          </a:p>
          <a:p>
            <a:pPr lvl="2"/>
            <a:r>
              <a:rPr lang="ja-JP" altLang="en-US" sz="1800"/>
              <a:t>補足：どのような関数があるかは、</a:t>
            </a:r>
            <a:r>
              <a:rPr lang="en-US" altLang="ja-JP" sz="1800" dirty="0"/>
              <a:t>Web</a:t>
            </a:r>
            <a:r>
              <a:rPr lang="ja-JP" altLang="en-US" sz="1800"/>
              <a:t>サイトで調べることができる</a:t>
            </a:r>
            <a:endParaRPr lang="en-US" altLang="ja-JP" sz="1800" dirty="0"/>
          </a:p>
          <a:p>
            <a:pPr lvl="2"/>
            <a:r>
              <a:rPr lang="en" altLang="ja-JP" sz="1800" dirty="0"/>
              <a:t>Google </a:t>
            </a:r>
            <a:r>
              <a:rPr lang="ja-JP" altLang="en-US" sz="1800"/>
              <a:t>スプレッドシートの関数リスト</a:t>
            </a:r>
            <a:endParaRPr lang="en-US" altLang="ja-JP" sz="1800" dirty="0"/>
          </a:p>
          <a:p>
            <a:pPr lvl="3"/>
            <a:r>
              <a:rPr lang="en-US" altLang="ja-JP" sz="1400" dirty="0"/>
              <a:t>https://</a:t>
            </a:r>
            <a:r>
              <a:rPr lang="en-US" altLang="ja-JP" sz="1400" dirty="0" err="1"/>
              <a:t>support.google.com</a:t>
            </a:r>
            <a:r>
              <a:rPr lang="en-US" altLang="ja-JP" sz="1400" dirty="0"/>
              <a:t>/docs/table/25273?hl=ja</a:t>
            </a:r>
            <a:endParaRPr lang="en-US" altLang="ja-JP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C1726101-7981-CB4E-BC85-FD9FCDE036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4863D6E-6441-7A49-950A-556DF5382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9298-421E-4926-815D-31B4285E3528}" type="slidenum">
              <a:rPr lang="ja-JP" altLang="en-US" smtClean="0"/>
              <a:pPr/>
              <a:t>12</a:t>
            </a:fld>
            <a:endParaRPr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F5D12B2-4282-754A-8767-CC939F52783B}"/>
              </a:ext>
            </a:extLst>
          </p:cNvPr>
          <p:cNvSpPr txBox="1"/>
          <p:nvPr/>
        </p:nvSpPr>
        <p:spPr>
          <a:xfrm>
            <a:off x="1367644" y="2936500"/>
            <a:ext cx="3960440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=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関数名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(</a:t>
            </a:r>
            <a:r>
              <a:rPr lang="ja-JP" altLang="en-US">
                <a:solidFill>
                  <a:srgbClr val="FFC000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値や範囲の指定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)</a:t>
            </a: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例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: </a:t>
            </a:r>
          </a:p>
          <a:p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=AVERAGE(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範囲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)</a:t>
            </a:r>
          </a:p>
          <a:p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=MAX(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範囲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)</a:t>
            </a:r>
          </a:p>
          <a:p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=MIN(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範囲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)</a:t>
            </a:r>
            <a:endParaRPr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8" name="角丸四角形吹き出し 7">
            <a:extLst>
              <a:ext uri="{FF2B5EF4-FFF2-40B4-BE49-F238E27FC236}">
                <a16:creationId xmlns:a16="http://schemas.microsoft.com/office/drawing/2014/main" id="{56321B1E-F0F8-D448-BBE5-5F02BEBB2244}"/>
              </a:ext>
            </a:extLst>
          </p:cNvPr>
          <p:cNvSpPr/>
          <p:nvPr/>
        </p:nvSpPr>
        <p:spPr>
          <a:xfrm>
            <a:off x="3127340" y="3745945"/>
            <a:ext cx="2628292" cy="981075"/>
          </a:xfrm>
          <a:prstGeom prst="wedgeRoundRectCallout">
            <a:avLst>
              <a:gd name="adj1" fmla="val -30711"/>
              <a:gd name="adj2" fmla="val -78574"/>
              <a:gd name="adj3" fmla="val 16667"/>
            </a:avLst>
          </a:prstGeom>
          <a:solidFill>
            <a:srgbClr val="FFFF00"/>
          </a:solidFill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1200">
                <a:solidFill>
                  <a:srgbClr val="FF0000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引数（</a:t>
            </a:r>
            <a:r>
              <a:rPr lang="en-US" altLang="ja-JP" sz="1200" dirty="0">
                <a:solidFill>
                  <a:srgbClr val="FF0000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parameter</a:t>
            </a:r>
            <a:r>
              <a:rPr lang="ja-JP" altLang="en-US" sz="1200">
                <a:solidFill>
                  <a:srgbClr val="FF0000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）</a:t>
            </a:r>
            <a:endParaRPr lang="en-US" altLang="ja-JP" sz="1200" dirty="0">
              <a:solidFill>
                <a:srgbClr val="FF0000"/>
              </a:solidFill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 sz="1200">
                <a:solidFill>
                  <a:schemeClr val="tx1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関数に渡す値やセルの範囲のことを、引数（パラメータ）と呼ぶ。</a:t>
            </a:r>
            <a:endParaRPr lang="en-US" altLang="ja-JP" sz="1200" dirty="0">
              <a:solidFill>
                <a:schemeClr val="tx1"/>
              </a:solidFill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 sz="1200">
                <a:solidFill>
                  <a:schemeClr val="tx1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引数は、関数ごとに異なる</a:t>
            </a:r>
            <a:endParaRPr lang="en-US" altLang="ja-JP" sz="1200" dirty="0">
              <a:solidFill>
                <a:schemeClr val="tx1"/>
              </a:solidFill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4" name="直方体 3">
            <a:extLst>
              <a:ext uri="{FF2B5EF4-FFF2-40B4-BE49-F238E27FC236}">
                <a16:creationId xmlns:a16="http://schemas.microsoft.com/office/drawing/2014/main" id="{A8E55309-08D4-B942-8E15-207EDFAD7BA7}"/>
              </a:ext>
            </a:extLst>
          </p:cNvPr>
          <p:cNvSpPr/>
          <p:nvPr/>
        </p:nvSpPr>
        <p:spPr>
          <a:xfrm>
            <a:off x="6246186" y="3051540"/>
            <a:ext cx="1656184" cy="1080120"/>
          </a:xfrm>
          <a:prstGeom prst="cube">
            <a:avLst/>
          </a:prstGeom>
          <a:solidFill>
            <a:srgbClr val="FFC000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関数</a:t>
            </a:r>
          </a:p>
        </p:txBody>
      </p:sp>
      <p:sp>
        <p:nvSpPr>
          <p:cNvPr id="10" name="下矢印吹き出し 9">
            <a:extLst>
              <a:ext uri="{FF2B5EF4-FFF2-40B4-BE49-F238E27FC236}">
                <a16:creationId xmlns:a16="http://schemas.microsoft.com/office/drawing/2014/main" id="{8074EEA6-BC19-464D-9556-A6A6F6A564B3}"/>
              </a:ext>
            </a:extLst>
          </p:cNvPr>
          <p:cNvSpPr/>
          <p:nvPr/>
        </p:nvSpPr>
        <p:spPr>
          <a:xfrm>
            <a:off x="6183179" y="2204864"/>
            <a:ext cx="1782198" cy="936104"/>
          </a:xfrm>
          <a:prstGeom prst="downArrowCallou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値、範囲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ctr"/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（引数）</a:t>
            </a:r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12" name="右矢印 11">
            <a:extLst>
              <a:ext uri="{FF2B5EF4-FFF2-40B4-BE49-F238E27FC236}">
                <a16:creationId xmlns:a16="http://schemas.microsoft.com/office/drawing/2014/main" id="{DD253B0B-D8AC-4941-B974-F654350767C5}"/>
              </a:ext>
            </a:extLst>
          </p:cNvPr>
          <p:cNvSpPr/>
          <p:nvPr/>
        </p:nvSpPr>
        <p:spPr>
          <a:xfrm rot="5400000">
            <a:off x="6880585" y="4184092"/>
            <a:ext cx="387386" cy="431466"/>
          </a:xfrm>
          <a:prstGeom prst="rightArrow">
            <a:avLst>
              <a:gd name="adj1" fmla="val 63822"/>
              <a:gd name="adj2" fmla="val 50000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21CF5C7-0BA0-EB44-9EA8-FB6CCF5C6033}"/>
              </a:ext>
            </a:extLst>
          </p:cNvPr>
          <p:cNvSpPr/>
          <p:nvPr/>
        </p:nvSpPr>
        <p:spPr>
          <a:xfrm>
            <a:off x="6620070" y="4660779"/>
            <a:ext cx="914400" cy="41965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結果</a:t>
            </a:r>
          </a:p>
        </p:txBody>
      </p:sp>
    </p:spTree>
    <p:extLst>
      <p:ext uri="{BB962C8B-B14F-4D97-AF65-F5344CB8AC3E}">
        <p14:creationId xmlns:p14="http://schemas.microsoft.com/office/powerpoint/2010/main" val="579371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E9FD9CB6-CEBA-7ADA-1D21-4BE4A85C0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（参考）表計算ソフトの関数の例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6531A0F5-C1CA-0B86-45BB-4B20730356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graphicFrame>
        <p:nvGraphicFramePr>
          <p:cNvPr id="10" name="表 10">
            <a:extLst>
              <a:ext uri="{FF2B5EF4-FFF2-40B4-BE49-F238E27FC236}">
                <a16:creationId xmlns:a16="http://schemas.microsoft.com/office/drawing/2014/main" id="{4F925866-9A86-CCE6-4C22-3374EECCF5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7878833"/>
              </p:ext>
            </p:extLst>
          </p:nvPr>
        </p:nvGraphicFramePr>
        <p:xfrm>
          <a:off x="233362" y="515938"/>
          <a:ext cx="8766620" cy="56743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23082">
                  <a:extLst>
                    <a:ext uri="{9D8B030D-6E8A-4147-A177-3AD203B41FA5}">
                      <a16:colId xmlns:a16="http://schemas.microsoft.com/office/drawing/2014/main" val="3004743336"/>
                    </a:ext>
                  </a:extLst>
                </a:gridCol>
                <a:gridCol w="2776408">
                  <a:extLst>
                    <a:ext uri="{9D8B030D-6E8A-4147-A177-3AD203B41FA5}">
                      <a16:colId xmlns:a16="http://schemas.microsoft.com/office/drawing/2014/main" val="2560866891"/>
                    </a:ext>
                  </a:extLst>
                </a:gridCol>
                <a:gridCol w="4567130">
                  <a:extLst>
                    <a:ext uri="{9D8B030D-6E8A-4147-A177-3AD203B41FA5}">
                      <a16:colId xmlns:a16="http://schemas.microsoft.com/office/drawing/2014/main" val="18729496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統計量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関数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089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平均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AVERAGE( 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値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1,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値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2, …)</a:t>
                      </a:r>
                      <a:b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</a:b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または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AVERAGE( 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範囲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 ) </a:t>
                      </a:r>
                      <a:endParaRPr kumimoji="1" lang="ja-JP" altLang="en-US"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データの集合の平均を求める。</a:t>
                      </a:r>
                      <a:endParaRPr kumimoji="1" lang="en-US" altLang="ja-JP" dirty="0"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合計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/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データの個数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517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分散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VAR(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値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1,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値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2, …)</a:t>
                      </a:r>
                      <a:b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</a:b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または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VAR( 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範囲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 )</a:t>
                      </a:r>
                      <a:endParaRPr kumimoji="1" lang="ja-JP" altLang="en-US"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データの集合のばらつきを求める。</a:t>
                      </a:r>
                      <a:endParaRPr kumimoji="1" lang="en-US" altLang="ja-JP" dirty="0"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数値が大きいほど、集合の中のばらつきが大きい。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7061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標準偏差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STDEV(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値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1,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値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2, …)</a:t>
                      </a:r>
                      <a:b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</a:b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または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STDEV( 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範囲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 )</a:t>
                      </a:r>
                      <a:endParaRPr kumimoji="1" lang="ja-JP" altLang="en-US"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データの集合のばらつきを求める。</a:t>
                      </a:r>
                      <a:endParaRPr kumimoji="1" lang="en-US" altLang="ja-JP" dirty="0"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数値が大きいほど、集合の中のばらつきが大きい。</a:t>
                      </a:r>
                    </a:p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分散の平方根が標準偏差である。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419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最小値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MIN(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値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1,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値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2, …)</a:t>
                      </a:r>
                      <a:b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</a:b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または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MIN( 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範囲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 )</a:t>
                      </a:r>
                      <a:endParaRPr kumimoji="1" lang="ja-JP" altLang="en-US"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データの集合の中の最小の値を求める。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11226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最大値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MAX(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値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1,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値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2, …)</a:t>
                      </a:r>
                      <a:b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</a:b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または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MAX( 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範囲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 )</a:t>
                      </a:r>
                      <a:endParaRPr kumimoji="1" lang="ja-JP" altLang="en-US"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データの集合の中の最大の値を求める。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2028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中央値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MEDIAN(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値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1,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値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2, …)</a:t>
                      </a:r>
                      <a:b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</a:b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または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MEDIAN( 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範囲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 )</a:t>
                      </a:r>
                      <a:endParaRPr kumimoji="1" lang="ja-JP" altLang="en-US"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データの集合の中の中央（大きさの順に並べて、真ん中）を求める。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2949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最頻値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MODE(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値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1,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値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2, …)</a:t>
                      </a:r>
                      <a:b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</a:b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または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MODE( </a:t>
                      </a:r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範囲</a:t>
                      </a:r>
                      <a:r>
                        <a:rPr kumimoji="1" lang="en-US" altLang="ja-JP" dirty="0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 )</a:t>
                      </a:r>
                      <a:endParaRPr kumimoji="1" lang="ja-JP" altLang="en-US"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データの中で、発生する回数がもっとも多いものを求める。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8462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0254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8934177-4D6B-A776-AA93-C1FF2D004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（参考）表計算ソフトの関数の例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67B9869-044D-B136-AD03-AC11D9CB50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度数分布表を作る</a:t>
            </a:r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E49A0E7-119D-53C1-9F72-35C7E52456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E940A0F-F51F-1BF7-BF11-FDA62438F5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034047"/>
              </p:ext>
            </p:extLst>
          </p:nvPr>
        </p:nvGraphicFramePr>
        <p:xfrm>
          <a:off x="5521920" y="1399968"/>
          <a:ext cx="1930400" cy="4545294"/>
        </p:xfrm>
        <a:graphic>
          <a:graphicData uri="http://schemas.openxmlformats.org/drawingml/2006/table">
            <a:tbl>
              <a:tblPr firstRow="1">
                <a:tableStyleId>{93296810-A885-4BE3-A3E7-6D5BEEA58F35}</a:tableStyleId>
              </a:tblPr>
              <a:tblGrid>
                <a:gridCol w="965200">
                  <a:extLst>
                    <a:ext uri="{9D8B030D-6E8A-4147-A177-3AD203B41FA5}">
                      <a16:colId xmlns:a16="http://schemas.microsoft.com/office/drawing/2014/main" val="3507738264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2097541204"/>
                    </a:ext>
                  </a:extLst>
                </a:gridCol>
              </a:tblGrid>
              <a:tr h="349638"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2000" u="none" strike="noStrike">
                          <a:effectLst/>
                        </a:rPr>
                        <a:t>階級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2000" u="none" strike="noStrike">
                          <a:effectLst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45293617"/>
                  </a:ext>
                </a:extLst>
              </a:tr>
              <a:tr h="34963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u="none" strike="noStrike" dirty="0">
                          <a:effectLst/>
                        </a:rPr>
                        <a:t>34.0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2000" u="none" strike="noStrike">
                          <a:effectLst/>
                        </a:rPr>
                        <a:t>　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51656705"/>
                  </a:ext>
                </a:extLst>
              </a:tr>
              <a:tr h="34963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u="none" strike="noStrike" dirty="0">
                          <a:effectLst/>
                        </a:rPr>
                        <a:t>34.5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2000" u="none" strike="noStrike">
                          <a:effectLst/>
                        </a:rPr>
                        <a:t>　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36797647"/>
                  </a:ext>
                </a:extLst>
              </a:tr>
              <a:tr h="34963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u="none" strike="noStrike" dirty="0">
                          <a:effectLst/>
                        </a:rPr>
                        <a:t>35.0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2000" u="none" strike="noStrike">
                          <a:effectLst/>
                        </a:rPr>
                        <a:t>　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04540192"/>
                  </a:ext>
                </a:extLst>
              </a:tr>
              <a:tr h="34963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u="none" strike="noStrike" dirty="0">
                          <a:effectLst/>
                        </a:rPr>
                        <a:t>35.5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2000" u="none" strike="noStrike">
                          <a:effectLst/>
                        </a:rPr>
                        <a:t>　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43825502"/>
                  </a:ext>
                </a:extLst>
              </a:tr>
              <a:tr h="34963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u="none" strike="noStrike" dirty="0">
                          <a:effectLst/>
                        </a:rPr>
                        <a:t>36.0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2000" u="none" strike="noStrike">
                          <a:effectLst/>
                        </a:rPr>
                        <a:t>　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10519887"/>
                  </a:ext>
                </a:extLst>
              </a:tr>
              <a:tr h="34963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u="none" strike="noStrike" dirty="0">
                          <a:effectLst/>
                        </a:rPr>
                        <a:t>36.5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2000" u="none" strike="noStrike">
                          <a:effectLst/>
                        </a:rPr>
                        <a:t>　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58308350"/>
                  </a:ext>
                </a:extLst>
              </a:tr>
              <a:tr h="34963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u="none" strike="noStrike" dirty="0">
                          <a:effectLst/>
                        </a:rPr>
                        <a:t>37.0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2000" u="none" strike="noStrike">
                          <a:effectLst/>
                        </a:rPr>
                        <a:t>　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87300335"/>
                  </a:ext>
                </a:extLst>
              </a:tr>
              <a:tr h="34963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u="none" strike="noStrike" dirty="0">
                          <a:effectLst/>
                        </a:rPr>
                        <a:t>37.5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2000" u="none" strike="noStrike">
                          <a:effectLst/>
                        </a:rPr>
                        <a:t>　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4323940"/>
                  </a:ext>
                </a:extLst>
              </a:tr>
              <a:tr h="34963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u="none" strike="noStrike" dirty="0">
                          <a:effectLst/>
                        </a:rPr>
                        <a:t>38.0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2000" u="none" strike="noStrike">
                          <a:effectLst/>
                        </a:rPr>
                        <a:t>　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1364249"/>
                  </a:ext>
                </a:extLst>
              </a:tr>
              <a:tr h="34963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u="none" strike="noStrike" dirty="0">
                          <a:effectLst/>
                        </a:rPr>
                        <a:t>38.5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u="none" strike="noStrike" dirty="0">
                          <a:effectLst/>
                        </a:rPr>
                        <a:t>2</a:t>
                      </a:r>
                      <a:r>
                        <a:rPr lang="ja-JP" altLang="en-US" sz="2000" u="none" strike="noStrike">
                          <a:effectLst/>
                        </a:rPr>
                        <a:t>　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32698447"/>
                  </a:ext>
                </a:extLst>
              </a:tr>
              <a:tr h="34963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u="none" strike="noStrike" dirty="0">
                          <a:effectLst/>
                        </a:rPr>
                        <a:t>39.0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2000" u="none" strike="noStrike">
                          <a:effectLst/>
                        </a:rPr>
                        <a:t>　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5384500"/>
                  </a:ext>
                </a:extLst>
              </a:tr>
              <a:tr h="34963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u="none" strike="noStrike">
                          <a:effectLst/>
                        </a:rPr>
                        <a:t>39.5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2000" u="none" strike="noStrike">
                          <a:effectLst/>
                        </a:rPr>
                        <a:t>　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17452007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A9B164C2-759B-D90A-8B4C-C13EFE86E4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566274"/>
              </p:ext>
            </p:extLst>
          </p:nvPr>
        </p:nvGraphicFramePr>
        <p:xfrm>
          <a:off x="714521" y="1156353"/>
          <a:ext cx="2048557" cy="503252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835983">
                  <a:extLst>
                    <a:ext uri="{9D8B030D-6E8A-4147-A177-3AD203B41FA5}">
                      <a16:colId xmlns:a16="http://schemas.microsoft.com/office/drawing/2014/main" val="1310191469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1763161856"/>
                    </a:ext>
                  </a:extLst>
                </a:gridCol>
              </a:tblGrid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ja-JP" altLang="en-US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計測回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ja-JP" altLang="en-US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重量</a:t>
                      </a:r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(g)</a:t>
                      </a:r>
                      <a:endParaRPr lang="ja-JP" altLang="en-US" sz="1400"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1257772839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523057834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2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38.5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4151011653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37.5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779980606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4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34.5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606318816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5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35.5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951002503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6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37.5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4052874587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7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35.5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647822922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8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37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1566223428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9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37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706844545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10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38.5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746045884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11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37.5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930891099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12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34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1408766269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13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36.5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2117688203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14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38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1054026385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15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39.5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2520308619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16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576935223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17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37.5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4171856965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18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36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53251583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19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37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161187461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20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37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2049477655"/>
                  </a:ext>
                </a:extLst>
              </a:tr>
            </a:tbl>
          </a:graphicData>
        </a:graphic>
      </p:graphicFrame>
      <p:sp>
        <p:nvSpPr>
          <p:cNvPr id="16" name="右矢印 15">
            <a:extLst>
              <a:ext uri="{FF2B5EF4-FFF2-40B4-BE49-F238E27FC236}">
                <a16:creationId xmlns:a16="http://schemas.microsoft.com/office/drawing/2014/main" id="{722C5E4E-20BA-5ECB-F2E6-CAC22ECA042A}"/>
              </a:ext>
            </a:extLst>
          </p:cNvPr>
          <p:cNvSpPr/>
          <p:nvPr/>
        </p:nvSpPr>
        <p:spPr>
          <a:xfrm rot="2959240">
            <a:off x="2149064" y="3121111"/>
            <a:ext cx="4046241" cy="367748"/>
          </a:xfrm>
          <a:prstGeom prst="rightArrow">
            <a:avLst>
              <a:gd name="adj1" fmla="val 37545"/>
              <a:gd name="adj2" fmla="val 50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右矢印 16">
            <a:extLst>
              <a:ext uri="{FF2B5EF4-FFF2-40B4-BE49-F238E27FC236}">
                <a16:creationId xmlns:a16="http://schemas.microsoft.com/office/drawing/2014/main" id="{B9C9E741-ECEF-CAEB-4427-8874CC9B2F12}"/>
              </a:ext>
            </a:extLst>
          </p:cNvPr>
          <p:cNvSpPr/>
          <p:nvPr/>
        </p:nvSpPr>
        <p:spPr>
          <a:xfrm rot="1692756">
            <a:off x="2625559" y="4203521"/>
            <a:ext cx="3016572" cy="367748"/>
          </a:xfrm>
          <a:prstGeom prst="rightArrow">
            <a:avLst>
              <a:gd name="adj1" fmla="val 37545"/>
              <a:gd name="adj2" fmla="val 50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角丸四角形吹き出し 17">
            <a:extLst>
              <a:ext uri="{FF2B5EF4-FFF2-40B4-BE49-F238E27FC236}">
                <a16:creationId xmlns:a16="http://schemas.microsoft.com/office/drawing/2014/main" id="{0348A8EF-9DF0-9A3B-D9AC-2F59F978F3C6}"/>
              </a:ext>
            </a:extLst>
          </p:cNvPr>
          <p:cNvSpPr/>
          <p:nvPr/>
        </p:nvSpPr>
        <p:spPr>
          <a:xfrm>
            <a:off x="5549872" y="6099339"/>
            <a:ext cx="2723320" cy="468703"/>
          </a:xfrm>
          <a:prstGeom prst="wedgeRoundRectCallout">
            <a:avLst>
              <a:gd name="adj1" fmla="val -16755"/>
              <a:gd name="adj2" fmla="val -91458"/>
              <a:gd name="adj3" fmla="val 16667"/>
            </a:avLst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600"/>
              <a:t>階級ごとに、</a:t>
            </a:r>
            <a:endParaRPr kumimoji="1" lang="en-US" altLang="ja-JP" sz="1600" dirty="0"/>
          </a:p>
          <a:p>
            <a:pPr algn="ctr"/>
            <a:r>
              <a:rPr kumimoji="1" lang="ja-JP" altLang="en-US" sz="1600"/>
              <a:t>データの件数を数える</a:t>
            </a:r>
          </a:p>
        </p:txBody>
      </p:sp>
    </p:spTree>
    <p:extLst>
      <p:ext uri="{BB962C8B-B14F-4D97-AF65-F5344CB8AC3E}">
        <p14:creationId xmlns:p14="http://schemas.microsoft.com/office/powerpoint/2010/main" val="21288090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260484B-9686-74EF-2A42-D544A647F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（参考）表計算ソフトの関数の例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327EC42-3840-68ED-8D29-E607CE7999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/>
              <a:t>度数分布表を作る</a:t>
            </a:r>
            <a:endParaRPr lang="en-US" altLang="ja-JP" dirty="0"/>
          </a:p>
          <a:p>
            <a:r>
              <a:rPr kumimoji="1" lang="en-US" altLang="ja-JP" dirty="0"/>
              <a:t>FREQUENCY( </a:t>
            </a:r>
            <a:r>
              <a:rPr kumimoji="1" lang="ja-JP" altLang="en-US"/>
              <a:t>データの範囲</a:t>
            </a:r>
            <a:r>
              <a:rPr kumimoji="1" lang="en-US" altLang="ja-JP" dirty="0"/>
              <a:t>, </a:t>
            </a:r>
            <a:r>
              <a:rPr kumimoji="1" lang="ja-JP" altLang="en-US"/>
              <a:t>階級の範囲</a:t>
            </a:r>
            <a:r>
              <a:rPr kumimoji="1" lang="en-US" altLang="ja-JP" dirty="0"/>
              <a:t> )</a:t>
            </a:r>
          </a:p>
          <a:p>
            <a:pPr lvl="1"/>
            <a:r>
              <a:rPr lang="ja-JP" altLang="en-US"/>
              <a:t>データの範囲と別に、階級の行を用意する</a:t>
            </a:r>
            <a:endParaRPr lang="en-US" altLang="ja-JP" dirty="0"/>
          </a:p>
          <a:p>
            <a:pPr lvl="1"/>
            <a:r>
              <a:rPr lang="ja-JP" altLang="en-US"/>
              <a:t>関数</a:t>
            </a:r>
            <a:r>
              <a:rPr lang="en-US" altLang="ja-JP" dirty="0"/>
              <a:t>FREQUENCY()</a:t>
            </a:r>
            <a:r>
              <a:rPr lang="ja-JP" altLang="en-US"/>
              <a:t>を使い、度数分布表を作る</a:t>
            </a:r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358177A-FD02-B0E5-A7B8-B979915357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表計算ソフトを使って、度数分布表を作る(Google Spreadsheet)" descr="表計算ソフトを使って、度数分布表を作る(Google Spreadsheet)">
            <a:hlinkClick r:id="" action="ppaction://media"/>
            <a:extLst>
              <a:ext uri="{FF2B5EF4-FFF2-40B4-BE49-F238E27FC236}">
                <a16:creationId xmlns:a16="http://schemas.microsoft.com/office/drawing/2014/main" id="{61779A3E-17A0-DDAE-124E-DCC666D24B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40799" y="2918623"/>
            <a:ext cx="6086337" cy="342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20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7DC58F-9428-565E-1092-12F81CEDA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（参考）表計算ソフトによるグラフ作成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2CD264C-3A70-CEC3-2EB7-2738CFF7B0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/>
              <a:t>ヒストグラムを作成する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2031685-4D61-4509-B5C3-8326114FC8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" name="表計算ソフトでグラフ（ヒストグラム）を表示する(Google Spreadsheet)" descr="表計算ソフトでグラフ（ヒストグラム）を表示する(Google Spreadsheet)">
            <a:hlinkClick r:id="" action="ppaction://media"/>
            <a:extLst>
              <a:ext uri="{FF2B5EF4-FFF2-40B4-BE49-F238E27FC236}">
                <a16:creationId xmlns:a16="http://schemas.microsoft.com/office/drawing/2014/main" id="{729DBF54-D198-8AE3-B580-4B6D183111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0906" y="1221424"/>
            <a:ext cx="8304668" cy="467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51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8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8694B68F-A5C1-CF4C-BF91-12D28B97E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まとめ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39F97892-966B-1D48-86C2-2F9C802D4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問題を解決するために、</a:t>
            </a:r>
            <a:r>
              <a:rPr lang="ja-JP" altLang="en-US" b="1">
                <a:solidFill>
                  <a:srgbClr val="FFC000"/>
                </a:solidFill>
              </a:rPr>
              <a:t>データを収集</a:t>
            </a:r>
            <a:r>
              <a:rPr lang="ja-JP" altLang="en-US"/>
              <a:t>する</a:t>
            </a:r>
            <a:endParaRPr lang="en-US" altLang="ja-JP" dirty="0"/>
          </a:p>
          <a:p>
            <a:pPr lvl="1"/>
            <a:r>
              <a:rPr lang="ja-JP" altLang="en-US"/>
              <a:t>収集したそのままのデータから、結論を導き出すのは難しい</a:t>
            </a:r>
            <a:endParaRPr lang="en-US" altLang="ja-JP" dirty="0"/>
          </a:p>
          <a:p>
            <a:endParaRPr lang="en-US" altLang="ja-JP" b="1" dirty="0">
              <a:solidFill>
                <a:srgbClr val="FF0000"/>
              </a:solidFill>
            </a:endParaRPr>
          </a:p>
          <a:p>
            <a:r>
              <a:rPr lang="ja-JP" altLang="en-US"/>
              <a:t>データを</a:t>
            </a:r>
            <a:r>
              <a:rPr lang="ja-JP" altLang="en-US" b="1">
                <a:solidFill>
                  <a:srgbClr val="FFC000"/>
                </a:solidFill>
              </a:rPr>
              <a:t>加工</a:t>
            </a:r>
            <a:r>
              <a:rPr lang="ja-JP" altLang="en-US"/>
              <a:t>して、</a:t>
            </a:r>
            <a:r>
              <a:rPr lang="ja-JP" altLang="en-US" b="1">
                <a:solidFill>
                  <a:srgbClr val="FFC000"/>
                </a:solidFill>
              </a:rPr>
              <a:t>情報</a:t>
            </a:r>
            <a:r>
              <a:rPr lang="ja-JP" altLang="en-US"/>
              <a:t>を取り出す必要がある</a:t>
            </a:r>
            <a:endParaRPr lang="en-US" altLang="ja-JP" dirty="0"/>
          </a:p>
          <a:p>
            <a:endParaRPr lang="en-US" altLang="ja-JP" dirty="0"/>
          </a:p>
          <a:p>
            <a:r>
              <a:rPr lang="ja-JP" altLang="en-US"/>
              <a:t>データの加工には、</a:t>
            </a:r>
            <a:r>
              <a:rPr lang="ja-JP" altLang="en-US" b="1">
                <a:solidFill>
                  <a:srgbClr val="FFC000"/>
                </a:solidFill>
              </a:rPr>
              <a:t>表計算ソフト</a:t>
            </a:r>
            <a:r>
              <a:rPr lang="ja-JP" altLang="en-US"/>
              <a:t>などのソフトウェアが利用できる</a:t>
            </a:r>
            <a:endParaRPr lang="en-US" altLang="ja-JP" dirty="0"/>
          </a:p>
          <a:p>
            <a:pPr lvl="1"/>
            <a:r>
              <a:rPr lang="ja-JP" altLang="en-US"/>
              <a:t>データから</a:t>
            </a:r>
            <a:r>
              <a:rPr lang="ja-JP" altLang="en-US" b="1">
                <a:solidFill>
                  <a:srgbClr val="FFC000"/>
                </a:solidFill>
              </a:rPr>
              <a:t>基本的な統計量</a:t>
            </a:r>
            <a:r>
              <a:rPr lang="ja-JP" altLang="en-US"/>
              <a:t>を取り出せる</a:t>
            </a:r>
            <a:endParaRPr lang="en-US" altLang="ja-JP" dirty="0"/>
          </a:p>
          <a:p>
            <a:endParaRPr lang="ja-JP" altLang="en-US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6E8165C0-02F5-1446-BF80-CE019A755B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5090DD4-1A93-3F41-BE12-5E8DBDCBC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9298-421E-4926-815D-31B4285E3528}" type="slidenum">
              <a:rPr kumimoji="1" lang="ja-JP" altLang="en-US" smtClean="0"/>
              <a:pPr/>
              <a:t>17</a:t>
            </a:fld>
            <a:endParaRPr kumimoji="1" lang="ja-JP" altLang="en-US" dirty="0"/>
          </a:p>
        </p:txBody>
      </p:sp>
      <p:pic>
        <p:nvPicPr>
          <p:cNvPr id="6" name="グラフィックス 5" descr="人の集団 単色塗りつぶし">
            <a:extLst>
              <a:ext uri="{FF2B5EF4-FFF2-40B4-BE49-F238E27FC236}">
                <a16:creationId xmlns:a16="http://schemas.microsoft.com/office/drawing/2014/main" id="{30B7E83E-2D57-1D4E-B670-38B691C50A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47756" y="1810127"/>
            <a:ext cx="914400" cy="914400"/>
          </a:xfrm>
          <a:prstGeom prst="rect">
            <a:avLst/>
          </a:prstGeom>
        </p:spPr>
      </p:pic>
      <p:pic>
        <p:nvPicPr>
          <p:cNvPr id="9" name="グラフィックス 8" descr="電球と歯車 枠線">
            <a:extLst>
              <a:ext uri="{FF2B5EF4-FFF2-40B4-BE49-F238E27FC236}">
                <a16:creationId xmlns:a16="http://schemas.microsoft.com/office/drawing/2014/main" id="{50A4625C-20FC-F345-A050-3392FADF15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44916" y="3429000"/>
            <a:ext cx="817240" cy="817240"/>
          </a:xfrm>
          <a:prstGeom prst="rect">
            <a:avLst/>
          </a:prstGeom>
        </p:spPr>
      </p:pic>
      <p:pic>
        <p:nvPicPr>
          <p:cNvPr id="11" name="グラフィックス 10" descr="数学 単色塗りつぶし">
            <a:extLst>
              <a:ext uri="{FF2B5EF4-FFF2-40B4-BE49-F238E27FC236}">
                <a16:creationId xmlns:a16="http://schemas.microsoft.com/office/drawing/2014/main" id="{4481BE64-AEAD-FE46-82DC-C0536E11F4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96336" y="479715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481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91EEBB0F-03AC-577B-1995-CB120D144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55424C9-A603-5B3A-1F9F-309DF1617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このカップ１杯で、コーヒーは何グラムだろう？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AD7DD34-BBBE-B824-58A4-C2E685C847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8" name="コーヒー豆を量る" descr="コーヒー豆を量る">
            <a:hlinkClick r:id="" action="ppaction://media"/>
            <a:extLst>
              <a:ext uri="{FF2B5EF4-FFF2-40B4-BE49-F238E27FC236}">
                <a16:creationId xmlns:a16="http://schemas.microsoft.com/office/drawing/2014/main" id="{C1E8F648-CE17-A630-251A-E40F09B7090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2412" y="1630017"/>
            <a:ext cx="7199176" cy="404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52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3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0EB45E-3D9B-57DA-E396-13F0669E4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A57D54E-EBBE-05A6-05B0-2E9F0216E5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/>
              <a:t>同じように１杯分の豆を入れたつもりでも、</a:t>
            </a:r>
            <a:endParaRPr kumimoji="1" lang="en-US" altLang="ja-JP" dirty="0"/>
          </a:p>
          <a:p>
            <a:pPr marL="0" indent="0">
              <a:buNone/>
            </a:pPr>
            <a:r>
              <a:rPr lang="en-US" altLang="ja-JP" dirty="0"/>
              <a:t>	</a:t>
            </a:r>
            <a:r>
              <a:rPr kumimoji="1" lang="ja-JP" altLang="en-US"/>
              <a:t>ばらつく</a:t>
            </a:r>
            <a:endParaRPr kumimoji="1" lang="en-US" altLang="ja-JP" dirty="0"/>
          </a:p>
          <a:p>
            <a:pPr marL="457200" indent="-457200"/>
            <a:r>
              <a:rPr lang="ja-JP" altLang="en-US"/>
              <a:t>繰り返し（</a:t>
            </a:r>
            <a:r>
              <a:rPr lang="en-US" altLang="ja-JP" dirty="0"/>
              <a:t>20</a:t>
            </a:r>
            <a:r>
              <a:rPr lang="ja-JP" altLang="en-US"/>
              <a:t>回）量ってみた→</a:t>
            </a:r>
            <a:endParaRPr lang="en-US" altLang="ja-JP" dirty="0"/>
          </a:p>
          <a:p>
            <a:pPr marL="457200" indent="-457200"/>
            <a:endParaRPr kumimoji="1" lang="en-US" altLang="ja-JP" dirty="0"/>
          </a:p>
          <a:p>
            <a:pPr marL="457200" indent="-457200"/>
            <a:endParaRPr lang="en-US" altLang="ja-JP" dirty="0"/>
          </a:p>
          <a:p>
            <a:pPr marL="457200" indent="-457200"/>
            <a:endParaRPr lang="en-US" altLang="ja-JP" dirty="0"/>
          </a:p>
          <a:p>
            <a:pPr marL="457200" indent="-457200"/>
            <a:endParaRPr lang="en-US" altLang="ja-JP" dirty="0"/>
          </a:p>
          <a:p>
            <a:pPr marL="457200" indent="-457200"/>
            <a:endParaRPr lang="en-US" altLang="ja-JP" dirty="0"/>
          </a:p>
          <a:p>
            <a:pPr marL="457200" indent="-457200"/>
            <a:r>
              <a:rPr lang="ja-JP" altLang="en-US" sz="2400">
                <a:solidFill>
                  <a:schemeClr val="accent6"/>
                </a:solidFill>
              </a:rPr>
              <a:t>このカップで、何グラム量れる？</a:t>
            </a:r>
            <a:endParaRPr kumimoji="1" lang="ja-JP" altLang="en-US" sz="2400">
              <a:solidFill>
                <a:schemeClr val="accent6"/>
              </a:solidFill>
            </a:endParaRP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AA63E3D-0A6F-2DCC-B5E4-9ACC1D2D15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9D0BA7F5-001D-4085-E484-38183C7206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762267"/>
              </p:ext>
            </p:extLst>
          </p:nvPr>
        </p:nvGraphicFramePr>
        <p:xfrm>
          <a:off x="6350008" y="1309663"/>
          <a:ext cx="2048557" cy="5032524"/>
        </p:xfrm>
        <a:graphic>
          <a:graphicData uri="http://schemas.openxmlformats.org/drawingml/2006/table">
            <a:tbl>
              <a:tblPr firstRow="1">
                <a:tableStyleId>{BC89EF96-8CEA-46FF-86C4-4CE0E7609802}</a:tableStyleId>
              </a:tblPr>
              <a:tblGrid>
                <a:gridCol w="835983">
                  <a:extLst>
                    <a:ext uri="{9D8B030D-6E8A-4147-A177-3AD203B41FA5}">
                      <a16:colId xmlns:a16="http://schemas.microsoft.com/office/drawing/2014/main" val="1310191469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1763161856"/>
                    </a:ext>
                  </a:extLst>
                </a:gridCol>
              </a:tblGrid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ja-JP" altLang="en-US" sz="1400">
                          <a:effectLst/>
                        </a:rPr>
                        <a:t>計測回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ja-JP" altLang="en-US" sz="1400">
                          <a:effectLst/>
                        </a:rPr>
                        <a:t>重量</a:t>
                      </a:r>
                      <a:r>
                        <a:rPr lang="en-US" altLang="ja-JP" sz="1400" dirty="0">
                          <a:effectLst/>
                        </a:rPr>
                        <a:t>(g)</a:t>
                      </a:r>
                      <a:endParaRPr lang="ja-JP" altLang="en-US" sz="1400">
                        <a:effectLst/>
                      </a:endParaRP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1257772839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1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523057834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2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38.5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4151011653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3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37.5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779980606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4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34.5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606318816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5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35.5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951002503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6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37.5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4052874587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7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35.5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647822922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8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37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1566223428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9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37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706844545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10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38.5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746045884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11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37.5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930891099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12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34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1408766269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13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36.5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2117688203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14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38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1054026385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15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39.5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2520308619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16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576935223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17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37.5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4171856965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18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36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53251583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19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37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161187461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20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37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2049477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755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>
            <a:extLst>
              <a:ext uri="{FF2B5EF4-FFF2-40B4-BE49-F238E27FC236}">
                <a16:creationId xmlns:a16="http://schemas.microsoft.com/office/drawing/2014/main" id="{CFF49FD0-5CAB-01E3-8AF3-2F411D856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>
                <a:solidFill>
                  <a:schemeClr val="accent6"/>
                </a:solidFill>
              </a:rPr>
              <a:t>何グラム量れる？</a:t>
            </a:r>
            <a:endParaRPr lang="ja-JP" altLang="en-US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86F46C08-1E61-D40F-3329-3EFA8B77C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4356" y="515813"/>
            <a:ext cx="6338123" cy="5505475"/>
          </a:xfrm>
        </p:spPr>
        <p:txBody>
          <a:bodyPr/>
          <a:lstStyle/>
          <a:p>
            <a:r>
              <a:rPr lang="en-US" altLang="ja-JP" dirty="0"/>
              <a:t>20</a:t>
            </a:r>
            <a:r>
              <a:rPr lang="ja-JP" altLang="en-US"/>
              <a:t>回の中から、特徴的な値を見つけてみよう</a:t>
            </a:r>
            <a:endParaRPr lang="en-US" altLang="ja-JP" dirty="0"/>
          </a:p>
          <a:p>
            <a:pPr marL="472050" indent="-514350">
              <a:buFont typeface="+mj-lt"/>
              <a:buAutoNum type="arabicPeriod"/>
            </a:pPr>
            <a:r>
              <a:rPr lang="ja-JP" altLang="en-US"/>
              <a:t>一番小さい値は？（最小値）</a:t>
            </a:r>
            <a:endParaRPr lang="en-US" altLang="ja-JP" dirty="0"/>
          </a:p>
          <a:p>
            <a:pPr marL="472050" indent="-514350">
              <a:buFont typeface="+mj-lt"/>
              <a:buAutoNum type="arabicPeriod"/>
            </a:pPr>
            <a:endParaRPr lang="en-US" altLang="ja-JP" dirty="0"/>
          </a:p>
          <a:p>
            <a:pPr marL="472050" indent="-514350">
              <a:buFont typeface="+mj-lt"/>
              <a:buAutoNum type="arabicPeriod"/>
            </a:pPr>
            <a:r>
              <a:rPr lang="ja-JP" altLang="en-US"/>
              <a:t>一番大きい値は？（最大値）</a:t>
            </a:r>
            <a:endParaRPr lang="en-US" altLang="ja-JP" dirty="0"/>
          </a:p>
          <a:p>
            <a:pPr marL="472050" indent="-514350">
              <a:buFont typeface="+mj-lt"/>
              <a:buAutoNum type="arabicPeriod"/>
            </a:pPr>
            <a:endParaRPr lang="en-US" altLang="ja-JP" dirty="0"/>
          </a:p>
          <a:p>
            <a:pPr marL="472050" indent="-514350">
              <a:buFont typeface="+mj-lt"/>
              <a:buAutoNum type="arabicPeriod"/>
            </a:pPr>
            <a:r>
              <a:rPr lang="ja-JP" altLang="en-US"/>
              <a:t>出てくる回数が一番多い値は？（最頻値）</a:t>
            </a:r>
          </a:p>
        </p:txBody>
      </p:sp>
      <p:sp>
        <p:nvSpPr>
          <p:cNvPr id="12" name="テキスト プレースホルダー 11">
            <a:extLst>
              <a:ext uri="{FF2B5EF4-FFF2-40B4-BE49-F238E27FC236}">
                <a16:creationId xmlns:a16="http://schemas.microsoft.com/office/drawing/2014/main" id="{0B896685-5A56-687C-20FC-8FC9DB9477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443F4FD2-8CDC-4186-06E5-F41DCB5B44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339190"/>
              </p:ext>
            </p:extLst>
          </p:nvPr>
        </p:nvGraphicFramePr>
        <p:xfrm>
          <a:off x="255191" y="923317"/>
          <a:ext cx="2048557" cy="5032524"/>
        </p:xfrm>
        <a:graphic>
          <a:graphicData uri="http://schemas.openxmlformats.org/drawingml/2006/table">
            <a:tbl>
              <a:tblPr firstRow="1">
                <a:tableStyleId>{BC89EF96-8CEA-46FF-86C4-4CE0E7609802}</a:tableStyleId>
              </a:tblPr>
              <a:tblGrid>
                <a:gridCol w="835983">
                  <a:extLst>
                    <a:ext uri="{9D8B030D-6E8A-4147-A177-3AD203B41FA5}">
                      <a16:colId xmlns:a16="http://schemas.microsoft.com/office/drawing/2014/main" val="1310191469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1763161856"/>
                    </a:ext>
                  </a:extLst>
                </a:gridCol>
              </a:tblGrid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ja-JP" altLang="en-US" sz="1400">
                          <a:effectLst/>
                        </a:rPr>
                        <a:t>計測回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ja-JP" altLang="en-US" sz="1400">
                          <a:effectLst/>
                        </a:rPr>
                        <a:t>重量</a:t>
                      </a:r>
                      <a:r>
                        <a:rPr lang="en-US" altLang="ja-JP" sz="1400" dirty="0">
                          <a:effectLst/>
                        </a:rPr>
                        <a:t>(g)</a:t>
                      </a:r>
                      <a:endParaRPr lang="ja-JP" altLang="en-US" sz="1400">
                        <a:effectLst/>
                      </a:endParaRP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1257772839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1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523057834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2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38.5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4151011653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3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37.5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779980606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4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34.5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606318816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5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35.5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951002503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6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37.5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4052874587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7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35.5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647822922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8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37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1566223428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9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37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706844545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10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38.5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746045884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11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37.5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930891099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12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34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1408766269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13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36.5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2117688203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14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38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1054026385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15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39.5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2520308619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16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576935223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17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37.5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4171856965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>
                          <a:effectLst/>
                        </a:rPr>
                        <a:t>18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36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53251583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19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37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161187461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20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37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2049477655"/>
                  </a:ext>
                </a:extLst>
              </a:tr>
            </a:tbl>
          </a:graphicData>
        </a:graphic>
      </p:graphicFrame>
      <p:graphicFrame>
        <p:nvGraphicFramePr>
          <p:cNvPr id="13" name="表 13">
            <a:extLst>
              <a:ext uri="{FF2B5EF4-FFF2-40B4-BE49-F238E27FC236}">
                <a16:creationId xmlns:a16="http://schemas.microsoft.com/office/drawing/2014/main" id="{C5998898-C765-60AE-1AEF-3A086802B9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619031"/>
              </p:ext>
            </p:extLst>
          </p:nvPr>
        </p:nvGraphicFramePr>
        <p:xfrm>
          <a:off x="6239745" y="4991432"/>
          <a:ext cx="2425149" cy="1478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3305">
                  <a:extLst>
                    <a:ext uri="{9D8B030D-6E8A-4147-A177-3AD203B41FA5}">
                      <a16:colId xmlns:a16="http://schemas.microsoft.com/office/drawing/2014/main" val="998657647"/>
                    </a:ext>
                  </a:extLst>
                </a:gridCol>
                <a:gridCol w="1331844">
                  <a:extLst>
                    <a:ext uri="{9D8B030D-6E8A-4147-A177-3AD203B41FA5}">
                      <a16:colId xmlns:a16="http://schemas.microsoft.com/office/drawing/2014/main" val="360151989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/>
                        <a:t>重さ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/>
                        <a:t>回数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95409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37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366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37.5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9084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82000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8493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1CF4C9-855B-C910-5D2C-217386444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>
                <a:solidFill>
                  <a:schemeClr val="accent6"/>
                </a:solidFill>
              </a:rPr>
              <a:t>何グラム量れる？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126EFFC-B1AC-891C-B926-353D1A169E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解答例</a:t>
            </a:r>
            <a:endParaRPr lang="en-US" altLang="ja-JP" dirty="0"/>
          </a:p>
          <a:p>
            <a:pPr lvl="1"/>
            <a:r>
              <a:rPr kumimoji="1" lang="ja-JP" altLang="en-US"/>
              <a:t>最小値</a:t>
            </a:r>
            <a:r>
              <a:rPr kumimoji="1" lang="en-US" altLang="ja-JP" dirty="0"/>
              <a:t>: 34g</a:t>
            </a:r>
          </a:p>
          <a:p>
            <a:pPr lvl="1"/>
            <a:r>
              <a:rPr lang="ja-JP" altLang="en-US"/>
              <a:t>最大値</a:t>
            </a:r>
            <a:r>
              <a:rPr lang="en-US" altLang="ja-JP" dirty="0"/>
              <a:t>: 39.5g</a:t>
            </a:r>
          </a:p>
          <a:p>
            <a:pPr lvl="1"/>
            <a:r>
              <a:rPr kumimoji="1" lang="ja-JP" altLang="en-US"/>
              <a:t>最頻値</a:t>
            </a:r>
            <a:r>
              <a:rPr kumimoji="1" lang="en-US" altLang="ja-JP" dirty="0"/>
              <a:t>: 37g</a:t>
            </a:r>
            <a:r>
              <a:rPr kumimoji="1" lang="ja-JP" altLang="en-US"/>
              <a:t>と</a:t>
            </a:r>
            <a:r>
              <a:rPr kumimoji="1" lang="en-US" altLang="ja-JP" dirty="0"/>
              <a:t>37.5g</a:t>
            </a:r>
            <a:r>
              <a:rPr kumimoji="1" lang="ja-JP" altLang="en-US"/>
              <a:t>（４回）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BB4C3C3-E811-62F8-8835-77F4D2375C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9D2A603E-C97B-0895-0D10-37AA63794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031935"/>
              </p:ext>
            </p:extLst>
          </p:nvPr>
        </p:nvGraphicFramePr>
        <p:xfrm>
          <a:off x="5346649" y="963827"/>
          <a:ext cx="3007892" cy="5057455"/>
        </p:xfrm>
        <a:graphic>
          <a:graphicData uri="http://schemas.openxmlformats.org/drawingml/2006/table">
            <a:tbl>
              <a:tblPr/>
              <a:tblGrid>
                <a:gridCol w="1503946">
                  <a:extLst>
                    <a:ext uri="{9D8B030D-6E8A-4147-A177-3AD203B41FA5}">
                      <a16:colId xmlns:a16="http://schemas.microsoft.com/office/drawing/2014/main" val="3450352237"/>
                    </a:ext>
                  </a:extLst>
                </a:gridCol>
                <a:gridCol w="1503946">
                  <a:extLst>
                    <a:ext uri="{9D8B030D-6E8A-4147-A177-3AD203B41FA5}">
                      <a16:colId xmlns:a16="http://schemas.microsoft.com/office/drawing/2014/main" val="76188001"/>
                    </a:ext>
                  </a:extLst>
                </a:gridCol>
              </a:tblGrid>
              <a:tr h="389035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グラム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回数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UD Digi Kyokasho N-R" panose="02020400000000000000" pitchFamily="49" charset="-128"/>
                        <a:ea typeface="UD Digi Kyokasho N-R" panose="02020400000000000000" pitchFamily="49" charset="-128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1532424"/>
                  </a:ext>
                </a:extLst>
              </a:tr>
              <a:tr h="38903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008182"/>
                  </a:ext>
                </a:extLst>
              </a:tr>
              <a:tr h="38903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34.5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7328788"/>
                  </a:ext>
                </a:extLst>
              </a:tr>
              <a:tr h="38903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30806"/>
                  </a:ext>
                </a:extLst>
              </a:tr>
              <a:tr h="38903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35.5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1974843"/>
                  </a:ext>
                </a:extLst>
              </a:tr>
              <a:tr h="38903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5920524"/>
                  </a:ext>
                </a:extLst>
              </a:tr>
              <a:tr h="38903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36.5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0931310"/>
                  </a:ext>
                </a:extLst>
              </a:tr>
              <a:tr h="38903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853080"/>
                  </a:ext>
                </a:extLst>
              </a:tr>
              <a:tr h="38903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37.5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338147"/>
                  </a:ext>
                </a:extLst>
              </a:tr>
              <a:tr h="38903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0219329"/>
                  </a:ext>
                </a:extLst>
              </a:tr>
              <a:tr h="38903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38.5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2254336"/>
                  </a:ext>
                </a:extLst>
              </a:tr>
              <a:tr h="38903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2522290"/>
                  </a:ext>
                </a:extLst>
              </a:tr>
              <a:tr h="38903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39.5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UD Digi Kyokasho N-R" panose="02020400000000000000" pitchFamily="49" charset="-128"/>
                          <a:ea typeface="UD Digi Kyokasho N-R" panose="02020400000000000000" pitchFamily="49" charset="-128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462521"/>
                  </a:ext>
                </a:extLst>
              </a:tr>
            </a:tbl>
          </a:graphicData>
        </a:graphic>
      </p:graphicFrame>
      <p:pic>
        <p:nvPicPr>
          <p:cNvPr id="8" name="グラフィックス 7" descr="計量カップ 枠線">
            <a:extLst>
              <a:ext uri="{FF2B5EF4-FFF2-40B4-BE49-F238E27FC236}">
                <a16:creationId xmlns:a16="http://schemas.microsoft.com/office/drawing/2014/main" id="{F6128D1B-D697-7795-0290-EDA50E1CB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53155" y="3688491"/>
            <a:ext cx="1674341" cy="1674341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07E4C20-2EB1-FBBF-6151-A2597A233011}"/>
              </a:ext>
            </a:extLst>
          </p:cNvPr>
          <p:cNvSpPr txBox="1"/>
          <p:nvPr/>
        </p:nvSpPr>
        <p:spPr>
          <a:xfrm>
            <a:off x="1016769" y="5039666"/>
            <a:ext cx="3470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34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〜39.5g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量れた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ctr"/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（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※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特に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37g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前後が多かった）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C6B17E9-9653-7A12-4F24-8996D7182130}"/>
              </a:ext>
            </a:extLst>
          </p:cNvPr>
          <p:cNvSpPr txBox="1"/>
          <p:nvPr/>
        </p:nvSpPr>
        <p:spPr>
          <a:xfrm>
            <a:off x="6113492" y="606544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度数分布表</a:t>
            </a:r>
          </a:p>
        </p:txBody>
      </p:sp>
    </p:spTree>
    <p:extLst>
      <p:ext uri="{BB962C8B-B14F-4D97-AF65-F5344CB8AC3E}">
        <p14:creationId xmlns:p14="http://schemas.microsoft.com/office/powerpoint/2010/main" val="3177258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AC622F-E476-967E-5551-F73B85B6D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平均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00D7699-E0B3-C8C2-6B8F-FAF6A26F4A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20</a:t>
            </a:r>
            <a:r>
              <a:rPr kumimoji="1" lang="ja-JP" altLang="en-US"/>
              <a:t>回の中の特徴的な値ではなく、全体を代表する値を</a:t>
            </a:r>
            <a:r>
              <a:rPr kumimoji="1" lang="ja-JP" altLang="en-US" u="sng"/>
              <a:t>計算で</a:t>
            </a:r>
            <a:r>
              <a:rPr kumimoji="1" lang="ja-JP" altLang="en-US"/>
              <a:t>求めてみよう</a:t>
            </a:r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r>
              <a:rPr lang="ja-JP" altLang="en-US"/>
              <a:t>平均を求めてみよう</a:t>
            </a:r>
            <a:endParaRPr lang="en-US" altLang="ja-JP" dirty="0"/>
          </a:p>
          <a:p>
            <a:pPr lvl="1"/>
            <a:r>
              <a:rPr lang="ja-JP" altLang="en-US"/>
              <a:t>全てのデータの</a:t>
            </a:r>
            <a:r>
              <a:rPr lang="ja-JP" altLang="en-US">
                <a:solidFill>
                  <a:srgbClr val="007BFF"/>
                </a:solidFill>
              </a:rPr>
              <a:t>和</a:t>
            </a:r>
            <a:r>
              <a:rPr lang="ja-JP" altLang="en-US"/>
              <a:t>を、データの</a:t>
            </a:r>
            <a:r>
              <a:rPr lang="ja-JP" altLang="en-US">
                <a:solidFill>
                  <a:srgbClr val="FFC000"/>
                </a:solidFill>
              </a:rPr>
              <a:t>件数</a:t>
            </a:r>
            <a:r>
              <a:rPr lang="ja-JP" altLang="en-US"/>
              <a:t>で割った値</a:t>
            </a:r>
            <a:endParaRPr lang="en-US" altLang="ja-JP" dirty="0"/>
          </a:p>
          <a:p>
            <a:pPr lvl="1"/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652D445-E71C-277F-0060-562D275683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テキスト ボックス 4">
                <a:extLst>
                  <a:ext uri="{FF2B5EF4-FFF2-40B4-BE49-F238E27FC236}">
                    <a16:creationId xmlns:a16="http://schemas.microsoft.com/office/drawing/2014/main" id="{08E7543C-E9C1-523C-943B-4F21AE725A7F}"/>
                  </a:ext>
                </a:extLst>
              </p:cNvPr>
              <p:cNvSpPr txBox="1"/>
              <p:nvPr/>
            </p:nvSpPr>
            <p:spPr>
              <a:xfrm>
                <a:off x="1104039" y="4068754"/>
                <a:ext cx="4311300" cy="782587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2800" i="1" smtClean="0">
                          <a:latin typeface="Cambria Math" panose="02040503050406030204" pitchFamily="18" charset="0"/>
                        </a:rPr>
                        <m:t>平均</m:t>
                      </m:r>
                      <m:r>
                        <a:rPr lang="en-US" altLang="ja-JP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ja-JP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1" lang="en-US" altLang="ja-JP" sz="2800" b="0" i="1" smtClean="0">
                                  <a:solidFill>
                                    <a:srgbClr val="007B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2800" b="0" i="1" smtClean="0">
                                  <a:solidFill>
                                    <a:srgbClr val="007BFF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kumimoji="1" lang="en-US" altLang="ja-JP" sz="2800" b="0" i="1" smtClean="0">
                                  <a:solidFill>
                                    <a:srgbClr val="007BFF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kumimoji="1" lang="en-US" altLang="ja-JP" sz="2800" b="0" i="1" smtClean="0">
                              <a:solidFill>
                                <a:srgbClr val="007BFF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kumimoji="1" lang="en-US" altLang="ja-JP" sz="2800" b="0" i="1" smtClean="0">
                                  <a:solidFill>
                                    <a:srgbClr val="007B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2800" b="0" i="1" smtClean="0">
                                  <a:solidFill>
                                    <a:srgbClr val="007BFF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kumimoji="1" lang="en-US" altLang="ja-JP" sz="2800" b="0" i="1" smtClean="0">
                                  <a:solidFill>
                                    <a:srgbClr val="007BFF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kumimoji="1" lang="en-US" altLang="ja-JP" sz="2800" b="0" i="1" smtClean="0">
                              <a:solidFill>
                                <a:srgbClr val="007BFF"/>
                              </a:solidFill>
                              <a:latin typeface="Cambria Math" panose="02040503050406030204" pitchFamily="18" charset="0"/>
                            </a:rPr>
                            <m:t>+…+</m:t>
                          </m:r>
                          <m:sSub>
                            <m:sSubPr>
                              <m:ctrlPr>
                                <a:rPr kumimoji="1" lang="en-US" altLang="ja-JP" sz="2800" b="0" i="1" smtClean="0">
                                  <a:solidFill>
                                    <a:srgbClr val="007B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2800" b="0" i="1" smtClean="0">
                                  <a:solidFill>
                                    <a:srgbClr val="007BFF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kumimoji="1" lang="en-US" altLang="ja-JP" sz="2800" b="0" i="1" smtClean="0">
                                  <a:solidFill>
                                    <a:srgbClr val="007BFF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num>
                        <m:den>
                          <m:r>
                            <a:rPr kumimoji="1" lang="en-US" altLang="ja-JP" sz="2800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kumimoji="1" lang="ja-JP" altLang="en-US" sz="2800">
                  <a:latin typeface="UD Digi Kyokasho N-R" panose="02020400000000000000" pitchFamily="49" charset="-128"/>
                  <a:ea typeface="UD Digi Kyokasho N-R" panose="02020400000000000000" pitchFamily="49" charset="-128"/>
                </a:endParaRPr>
              </a:p>
            </p:txBody>
          </p:sp>
        </mc:Choice>
        <mc:Fallback xmlns="">
          <p:sp>
            <p:nvSpPr>
              <p:cNvPr id="5" name="テキスト ボックス 4">
                <a:extLst>
                  <a:ext uri="{FF2B5EF4-FFF2-40B4-BE49-F238E27FC236}">
                    <a16:creationId xmlns:a16="http://schemas.microsoft.com/office/drawing/2014/main" id="{08E7543C-E9C1-523C-943B-4F21AE725A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039" y="4068754"/>
                <a:ext cx="4311300" cy="782587"/>
              </a:xfrm>
              <a:prstGeom prst="rect">
                <a:avLst/>
              </a:prstGeom>
              <a:blipFill>
                <a:blip r:embed="rId3"/>
                <a:stretch>
                  <a:fillRect b="-7813"/>
                </a:stretch>
              </a:blipFill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BD6E1AC3-C56C-4C38-2EA8-4A2249DC3F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990451"/>
              </p:ext>
            </p:extLst>
          </p:nvPr>
        </p:nvGraphicFramePr>
        <p:xfrm>
          <a:off x="1372397" y="5021589"/>
          <a:ext cx="2048557" cy="1437864"/>
        </p:xfrm>
        <a:graphic>
          <a:graphicData uri="http://schemas.openxmlformats.org/drawingml/2006/table">
            <a:tbl>
              <a:tblPr firstRow="1">
                <a:tableStyleId>{BC89EF96-8CEA-46FF-86C4-4CE0E7609802}</a:tableStyleId>
              </a:tblPr>
              <a:tblGrid>
                <a:gridCol w="835983">
                  <a:extLst>
                    <a:ext uri="{9D8B030D-6E8A-4147-A177-3AD203B41FA5}">
                      <a16:colId xmlns:a16="http://schemas.microsoft.com/office/drawing/2014/main" val="927283451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1600069273"/>
                    </a:ext>
                  </a:extLst>
                </a:gridCol>
              </a:tblGrid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ja-JP" altLang="en-US" sz="1400">
                          <a:effectLst/>
                        </a:rPr>
                        <a:t>計測回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ja-JP" altLang="en-US" sz="1400">
                          <a:effectLst/>
                        </a:rPr>
                        <a:t>重量</a:t>
                      </a:r>
                      <a:r>
                        <a:rPr lang="en-US" altLang="ja-JP" sz="1400" dirty="0">
                          <a:effectLst/>
                        </a:rPr>
                        <a:t>(g)</a:t>
                      </a:r>
                      <a:endParaRPr lang="ja-JP" altLang="en-US" sz="1400">
                        <a:effectLst/>
                      </a:endParaRP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4291361562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1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2093589607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2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>
                          <a:effectLst/>
                        </a:rPr>
                        <a:t>38.5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2908483123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3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37.5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661891381"/>
                  </a:ext>
                </a:extLst>
              </a:tr>
              <a:tr h="215522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ja-JP" altLang="en-US" sz="1400">
                          <a:effectLst/>
                        </a:rPr>
                        <a:t>・・・</a:t>
                      </a:r>
                      <a:endParaRPr lang="en-US" altLang="ja-JP" sz="1400" dirty="0">
                        <a:effectLst/>
                      </a:endParaRPr>
                    </a:p>
                  </a:txBody>
                  <a:tcPr marL="19712" marR="19712" marT="13142" marB="13142" anchor="b"/>
                </a:tc>
                <a:tc hMerge="1">
                  <a:txBody>
                    <a:bodyPr/>
                    <a:lstStyle/>
                    <a:p>
                      <a:pPr algn="ctr" rtl="0" fontAlgn="b"/>
                      <a:r>
                        <a:rPr lang="ja-JP" altLang="en-US" sz="1400">
                          <a:effectLst/>
                        </a:rPr>
                        <a:t>・・・</a:t>
                      </a:r>
                      <a:endParaRPr lang="en-US" altLang="ja-JP" sz="1400" dirty="0">
                        <a:effectLst/>
                      </a:endParaRP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3475616845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ja-JP" sz="1400" dirty="0">
                          <a:effectLst/>
                        </a:rPr>
                        <a:t>20</a:t>
                      </a:r>
                    </a:p>
                  </a:txBody>
                  <a:tcPr marL="19712" marR="19712" marT="13142" marB="13142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ja-JP" sz="1400" dirty="0">
                          <a:effectLst/>
                        </a:rPr>
                        <a:t>37</a:t>
                      </a:r>
                    </a:p>
                  </a:txBody>
                  <a:tcPr marL="19712" marR="19712" marT="13142" marB="13142" anchor="b"/>
                </a:tc>
                <a:extLst>
                  <a:ext uri="{0D108BD9-81ED-4DB2-BD59-A6C34878D82A}">
                    <a16:rowId xmlns:a16="http://schemas.microsoft.com/office/drawing/2014/main" val="970367084"/>
                  </a:ext>
                </a:extLst>
              </a:tr>
            </a:tbl>
          </a:graphicData>
        </a:graphic>
      </p:graphicFrame>
      <p:sp>
        <p:nvSpPr>
          <p:cNvPr id="8" name="角丸四角形吹き出し 7">
            <a:extLst>
              <a:ext uri="{FF2B5EF4-FFF2-40B4-BE49-F238E27FC236}">
                <a16:creationId xmlns:a16="http://schemas.microsoft.com/office/drawing/2014/main" id="{2DBB78CB-EE1C-947E-CE02-35A05915326E}"/>
              </a:ext>
            </a:extLst>
          </p:cNvPr>
          <p:cNvSpPr/>
          <p:nvPr/>
        </p:nvSpPr>
        <p:spPr>
          <a:xfrm>
            <a:off x="3935895" y="5422437"/>
            <a:ext cx="3319670" cy="683975"/>
          </a:xfrm>
          <a:prstGeom prst="wedgeRoundRectCallout">
            <a:avLst>
              <a:gd name="adj1" fmla="val -61849"/>
              <a:gd name="adj2" fmla="val -17423"/>
              <a:gd name="adj3" fmla="val 16667"/>
            </a:avLst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20</a:t>
            </a:r>
            <a:r>
              <a:rPr lang="ja-JP" altLang="en-US"/>
              <a:t>個全部足して、</a:t>
            </a:r>
            <a:r>
              <a:rPr lang="en-US" altLang="ja-JP" dirty="0"/>
              <a:t>20</a:t>
            </a:r>
            <a:r>
              <a:rPr lang="ja-JP" altLang="en-US"/>
              <a:t>で割る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73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D1A1F61-F7B2-C521-8C2E-BDB6F17BA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平均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0D4417B-E9DB-0AD2-A5FB-F172C67D88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/>
              <a:t>解答例</a:t>
            </a:r>
            <a:endParaRPr kumimoji="1" lang="en-US" altLang="ja-JP" dirty="0"/>
          </a:p>
          <a:p>
            <a:pPr lvl="1"/>
            <a:r>
              <a:rPr lang="en-US" altLang="ja-JP" dirty="0"/>
              <a:t>36.725 g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r>
              <a:rPr lang="ja-JP" altLang="en-US"/>
              <a:t>結論「このカップは　</a:t>
            </a:r>
            <a:r>
              <a:rPr lang="en-US" altLang="ja-JP" dirty="0"/>
              <a:t>〜</a:t>
            </a:r>
            <a:r>
              <a:rPr lang="ja-JP" altLang="en-US"/>
              <a:t>　量れる（だろう）」</a:t>
            </a:r>
            <a:endParaRPr lang="en-US" altLang="ja-JP" dirty="0"/>
          </a:p>
          <a:p>
            <a:pPr lvl="1"/>
            <a:endParaRPr kumimoji="1" lang="en-US" altLang="ja-JP" dirty="0"/>
          </a:p>
          <a:p>
            <a:pPr lvl="1"/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A657D2B-5D61-5E97-80BF-1A2670A778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" name="グラフィックス 4" descr="計量カップ 枠線">
            <a:extLst>
              <a:ext uri="{FF2B5EF4-FFF2-40B4-BE49-F238E27FC236}">
                <a16:creationId xmlns:a16="http://schemas.microsoft.com/office/drawing/2014/main" id="{C512DFDC-64DC-D5CC-7104-8A4E6F74B1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34829" y="2218037"/>
            <a:ext cx="1674341" cy="167434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763DFA0-01F9-3356-CBA8-4717A6A6C7C4}"/>
              </a:ext>
            </a:extLst>
          </p:cNvPr>
          <p:cNvSpPr txBox="1"/>
          <p:nvPr/>
        </p:nvSpPr>
        <p:spPr>
          <a:xfrm>
            <a:off x="2782957" y="3569212"/>
            <a:ext cx="337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34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〜39.5g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量れた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ctr"/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（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※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特に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37g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前後が多かった）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ctr"/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ctr"/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平均して、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36.725g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量れた</a:t>
            </a:r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2627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8063EAA7-AC21-86A8-8A3E-FB6C9881B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表計算ソフトを使って、計算させる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28085A0-2D03-9901-8BFF-18F27AA46619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80938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2BDE25-FA31-B846-829F-42B6575B0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表計算ソフト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14AD8C1-3A78-9F4B-9EB8-1B9CBF4900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/>
              <a:t>表計算ソフト</a:t>
            </a:r>
            <a:endParaRPr kumimoji="1" lang="en-US" altLang="ja-JP" dirty="0"/>
          </a:p>
          <a:p>
            <a:pPr lvl="1"/>
            <a:r>
              <a:rPr lang="ja-JP" altLang="en-US"/>
              <a:t>「</a:t>
            </a:r>
            <a:r>
              <a:rPr lang="ja-JP" altLang="en-US" b="1">
                <a:solidFill>
                  <a:srgbClr val="FFC000"/>
                </a:solidFill>
              </a:rPr>
              <a:t>表</a:t>
            </a:r>
            <a:r>
              <a:rPr lang="ja-JP" altLang="en-US"/>
              <a:t>」を作ることができる</a:t>
            </a:r>
            <a:endParaRPr lang="en-US" altLang="ja-JP" dirty="0"/>
          </a:p>
          <a:p>
            <a:pPr lvl="1"/>
            <a:r>
              <a:rPr lang="ja-JP" altLang="en-US"/>
              <a:t>表の中のマス目の値を使って「</a:t>
            </a:r>
            <a:r>
              <a:rPr lang="ja-JP" altLang="en-US" b="1">
                <a:solidFill>
                  <a:srgbClr val="FFC000"/>
                </a:solidFill>
              </a:rPr>
              <a:t>計算</a:t>
            </a:r>
            <a:r>
              <a:rPr lang="ja-JP" altLang="en-US"/>
              <a:t>」できる</a:t>
            </a:r>
            <a:endParaRPr lang="en-US" altLang="ja-JP" dirty="0"/>
          </a:p>
          <a:p>
            <a:pPr lvl="1"/>
            <a:r>
              <a:rPr kumimoji="1" lang="ja-JP" altLang="en-US"/>
              <a:t>代表的な表計算ソフト</a:t>
            </a:r>
            <a:endParaRPr kumimoji="1" lang="en-US" altLang="ja-JP" dirty="0"/>
          </a:p>
          <a:p>
            <a:pPr lvl="2"/>
            <a:r>
              <a:rPr lang="en-US" altLang="ja-JP" dirty="0"/>
              <a:t>Microsoft Excel</a:t>
            </a:r>
            <a:r>
              <a:rPr lang="ja-JP" altLang="en-US"/>
              <a:t>（エクセル）</a:t>
            </a:r>
            <a:endParaRPr lang="en-US" altLang="ja-JP" dirty="0"/>
          </a:p>
          <a:p>
            <a:pPr lvl="2"/>
            <a:r>
              <a:rPr kumimoji="1" lang="en-US" altLang="ja-JP" dirty="0"/>
              <a:t>Google Spreadsheet</a:t>
            </a:r>
            <a:r>
              <a:rPr kumimoji="1" lang="ja-JP" altLang="en-US"/>
              <a:t>（スプレッドシート）</a:t>
            </a:r>
            <a:endParaRPr kumimoji="1" lang="en-US" altLang="ja-JP" dirty="0"/>
          </a:p>
          <a:p>
            <a:r>
              <a:rPr lang="ja-JP" altLang="en-US"/>
              <a:t>「セル」</a:t>
            </a:r>
            <a:endParaRPr lang="en-US" altLang="ja-JP" dirty="0"/>
          </a:p>
          <a:p>
            <a:pPr lvl="1"/>
            <a:r>
              <a:rPr lang="ja-JP" altLang="en-US"/>
              <a:t>表計算ソフトでは、</a:t>
            </a:r>
            <a:endParaRPr lang="en-US" altLang="ja-JP" dirty="0"/>
          </a:p>
          <a:p>
            <a:pPr marL="358775" lvl="1" indent="0">
              <a:buNone/>
            </a:pPr>
            <a:r>
              <a:rPr lang="en-US" altLang="ja-JP" dirty="0"/>
              <a:t>	</a:t>
            </a:r>
            <a:r>
              <a:rPr lang="ja-JP" altLang="en-US"/>
              <a:t>マス目のことを</a:t>
            </a:r>
            <a:r>
              <a:rPr lang="ja-JP" altLang="en-US" b="1">
                <a:solidFill>
                  <a:srgbClr val="FFC000"/>
                </a:solidFill>
              </a:rPr>
              <a:t>セル</a:t>
            </a:r>
            <a:r>
              <a:rPr lang="ja-JP" altLang="en-US"/>
              <a:t>と呼ぶ</a:t>
            </a:r>
            <a:endParaRPr lang="en-US" altLang="ja-JP" dirty="0"/>
          </a:p>
          <a:p>
            <a:pPr lvl="1"/>
            <a:r>
              <a:rPr lang="ja-JP" altLang="en-US"/>
              <a:t>セルに値や計算式を入力する</a:t>
            </a:r>
            <a:endParaRPr lang="en-US" altLang="ja-JP" dirty="0"/>
          </a:p>
          <a:p>
            <a:pPr lvl="2"/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91AFA0F-4BDF-B54A-85BA-2350F0CF6F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2B73B73-675F-2C45-987B-75462EFF3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9298-421E-4926-815D-31B4285E3528}" type="slidenum">
              <a:rPr lang="ja-JP" altLang="en-US" smtClean="0"/>
              <a:pPr/>
              <a:t>9</a:t>
            </a:fld>
            <a:endParaRPr lang="ja-JP" altLang="en-US" dirty="0"/>
          </a:p>
        </p:txBody>
      </p:sp>
      <p:pic>
        <p:nvPicPr>
          <p:cNvPr id="7" name="図 6" descr="グラフィカル ユーザー インターフェイス, アプリケーション, テーブル, Excel&#10;&#10;自動的に生成された説明">
            <a:extLst>
              <a:ext uri="{FF2B5EF4-FFF2-40B4-BE49-F238E27FC236}">
                <a16:creationId xmlns:a16="http://schemas.microsoft.com/office/drawing/2014/main" id="{D80B2FBC-C928-5A4C-87E1-21A80E21EB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995" y="4293096"/>
            <a:ext cx="3720485" cy="1996358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815036192"/>
      </p:ext>
    </p:extLst>
  </p:cSld>
  <p:clrMapOvr>
    <a:masterClrMapping/>
  </p:clrMapOvr>
</p:sld>
</file>

<file path=ppt/theme/theme1.xml><?xml version="1.0" encoding="utf-8"?>
<a:theme xmlns:a="http://schemas.openxmlformats.org/drawingml/2006/main" name="2020岡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/>
      </a:spPr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コンピュータによる計算" id="{74F56FA4-01C7-6745-8003-8F6F73EA8DF7}" vid="{A8A0694B-FE15-3B48-B1B7-B6A6653A42A9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2020岡本</Template>
  <TotalTime>1389</TotalTime>
  <Words>3073</Words>
  <Application>Microsoft Macintosh PowerPoint</Application>
  <PresentationFormat>画面に合わせる (4:3)</PresentationFormat>
  <Paragraphs>492</Paragraphs>
  <Slides>17</Slides>
  <Notes>17</Notes>
  <HiddenSlides>0</HiddenSlides>
  <MMClips>5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17</vt:i4>
      </vt:variant>
    </vt:vector>
  </HeadingPairs>
  <TitlesOfParts>
    <vt:vector size="28" baseType="lpstr">
      <vt:lpstr>MonacakomiRegular</vt:lpstr>
      <vt:lpstr>UD Digi Kyokasho N-R</vt:lpstr>
      <vt:lpstr>UD Digi Kyokasho N-R</vt:lpstr>
      <vt:lpstr>UD デジタル 教科書体 NK-B</vt:lpstr>
      <vt:lpstr>メイリオ</vt:lpstr>
      <vt:lpstr>游ゴシック</vt:lpstr>
      <vt:lpstr>Arial</vt:lpstr>
      <vt:lpstr>Cambria Math</vt:lpstr>
      <vt:lpstr>Century Gothic</vt:lpstr>
      <vt:lpstr>Wingdings</vt:lpstr>
      <vt:lpstr>2020岡本</vt:lpstr>
      <vt:lpstr>統計量を求めて、データの特徴を捉える</vt:lpstr>
      <vt:lpstr>PowerPoint プレゼンテーション</vt:lpstr>
      <vt:lpstr>PowerPoint プレゼンテーション</vt:lpstr>
      <vt:lpstr>何グラム量れる？</vt:lpstr>
      <vt:lpstr>何グラム量れる？</vt:lpstr>
      <vt:lpstr>平均</vt:lpstr>
      <vt:lpstr>平均</vt:lpstr>
      <vt:lpstr>表計算ソフトを使って、計算させる</vt:lpstr>
      <vt:lpstr>表計算ソフト</vt:lpstr>
      <vt:lpstr>表計算ソフトに平均値を求めさせよう(Google Spreadsheet)</vt:lpstr>
      <vt:lpstr>表計算ソフトに平均値を求めさせよう(Microsoft Excel)</vt:lpstr>
      <vt:lpstr>表計算ソフトの関数</vt:lpstr>
      <vt:lpstr>（参考）表計算ソフトの関数の例</vt:lpstr>
      <vt:lpstr>（参考）表計算ソフトの関数の例</vt:lpstr>
      <vt:lpstr>（参考）表計算ソフトの関数の例</vt:lpstr>
      <vt:lpstr>（参考）表計算ソフトによるグラフ作成</vt:lpstr>
      <vt:lpstr>まとめ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統計量を求めて、データの特徴を捉える</dc:title>
  <dc:creator>Tetsuya Izawa</dc:creator>
  <cp:lastModifiedBy>Tetsuya Izawa</cp:lastModifiedBy>
  <cp:revision>6</cp:revision>
  <dcterms:created xsi:type="dcterms:W3CDTF">2022-04-22T05:56:31Z</dcterms:created>
  <dcterms:modified xsi:type="dcterms:W3CDTF">2022-09-12T03:01:55Z</dcterms:modified>
</cp:coreProperties>
</file>