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sldIdLst>
    <p:sldId id="256" r:id="rId2"/>
    <p:sldId id="276" r:id="rId3"/>
    <p:sldId id="261" r:id="rId4"/>
    <p:sldId id="286" r:id="rId5"/>
    <p:sldId id="287" r:id="rId6"/>
    <p:sldId id="272" r:id="rId7"/>
    <p:sldId id="288" r:id="rId8"/>
    <p:sldId id="258" r:id="rId9"/>
    <p:sldId id="294" r:id="rId10"/>
    <p:sldId id="280" r:id="rId11"/>
    <p:sldId id="298" r:id="rId12"/>
    <p:sldId id="259" r:id="rId13"/>
    <p:sldId id="289" r:id="rId14"/>
    <p:sldId id="290" r:id="rId15"/>
    <p:sldId id="291" r:id="rId16"/>
    <p:sldId id="295" r:id="rId17"/>
    <p:sldId id="292" r:id="rId18"/>
    <p:sldId id="293" r:id="rId19"/>
    <p:sldId id="257" r:id="rId20"/>
    <p:sldId id="297" r:id="rId21"/>
    <p:sldId id="277" r:id="rId22"/>
  </p:sldIdLst>
  <p:sldSz cx="6858000" cy="9906000" type="A4"/>
  <p:notesSz cx="6858000" cy="987425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Math" panose="02040503050406030204" pitchFamily="18" charset="0"/>
      <p:regular r:id="rId30"/>
    </p:embeddedFont>
    <p:embeddedFont>
      <p:font typeface="UD デジタル 教科書体 N-R" panose="02020400000000000000" pitchFamily="49" charset="-128"/>
      <p:regular r:id="rId31"/>
    </p:embeddedFont>
    <p:embeddedFont>
      <p:font typeface="UD デジタル 教科書体 N-R" panose="02020400000000000000" pitchFamily="49" charset="-128"/>
      <p:regular r:id="rId31"/>
    </p:embeddedFont>
    <p:embeddedFont>
      <p:font typeface="游ゴシック" panose="020B0400000000000000" pitchFamily="34" charset="-128"/>
      <p:regular r:id="rId32"/>
      <p:bold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93" autoAdjust="0"/>
    <p:restoredTop sz="94660"/>
  </p:normalViewPr>
  <p:slideViewPr>
    <p:cSldViewPr snapToGrid="0">
      <p:cViewPr varScale="1">
        <p:scale>
          <a:sx n="108" d="100"/>
          <a:sy n="108" d="100"/>
        </p:scale>
        <p:origin x="80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5300"/>
          </a:xfrm>
          <a:prstGeom prst="rect">
            <a:avLst/>
          </a:prstGeom>
        </p:spPr>
        <p:txBody>
          <a:bodyPr vert="horz" lIns="91440" tIns="45720" rIns="91440" bIns="45720" rtlCol="0"/>
          <a:lstStyle>
            <a:lvl1pPr algn="r">
              <a:defRPr sz="1200"/>
            </a:lvl1pPr>
          </a:lstStyle>
          <a:p>
            <a:fld id="{4A47388A-EB85-1B4A-8100-029C2AA6E6B3}" type="datetimeFigureOut">
              <a:rPr kumimoji="1" lang="ja-JP" altLang="en-US" smtClean="0"/>
              <a:t>2023/3/1</a:t>
            </a:fld>
            <a:endParaRPr kumimoji="1" lang="ja-JP" altLang="en-US"/>
          </a:p>
        </p:txBody>
      </p:sp>
      <p:sp>
        <p:nvSpPr>
          <p:cNvPr id="4" name="スライド イメージ プレースホルダー 3"/>
          <p:cNvSpPr>
            <a:spLocks noGrp="1" noRot="1" noChangeAspect="1"/>
          </p:cNvSpPr>
          <p:nvPr>
            <p:ph type="sldImg" idx="2"/>
          </p:nvPr>
        </p:nvSpPr>
        <p:spPr>
          <a:xfrm>
            <a:off x="2274888" y="1235075"/>
            <a:ext cx="2308225" cy="33321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51388"/>
            <a:ext cx="5486400" cy="38893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8950"/>
            <a:ext cx="29718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8950"/>
            <a:ext cx="2971800" cy="495300"/>
          </a:xfrm>
          <a:prstGeom prst="rect">
            <a:avLst/>
          </a:prstGeom>
        </p:spPr>
        <p:txBody>
          <a:bodyPr vert="horz" lIns="91440" tIns="45720" rIns="91440" bIns="45720" rtlCol="0" anchor="b"/>
          <a:lstStyle>
            <a:lvl1pPr algn="r">
              <a:defRPr sz="1200"/>
            </a:lvl1pPr>
          </a:lstStyle>
          <a:p>
            <a:fld id="{008E49F3-C988-4740-80DE-60829861E2F1}" type="slidenum">
              <a:rPr kumimoji="1" lang="ja-JP" altLang="en-US" smtClean="0"/>
              <a:t>‹#›</a:t>
            </a:fld>
            <a:endParaRPr kumimoji="1" lang="ja-JP" altLang="en-US"/>
          </a:p>
        </p:txBody>
      </p:sp>
    </p:spTree>
    <p:extLst>
      <p:ext uri="{BB962C8B-B14F-4D97-AF65-F5344CB8AC3E}">
        <p14:creationId xmlns:p14="http://schemas.microsoft.com/office/powerpoint/2010/main" val="37886877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08E49F3-C988-4740-80DE-60829861E2F1}" type="slidenum">
              <a:rPr kumimoji="1" lang="ja-JP" altLang="en-US" smtClean="0"/>
              <a:t>5</a:t>
            </a:fld>
            <a:endParaRPr kumimoji="1" lang="ja-JP" altLang="en-US"/>
          </a:p>
        </p:txBody>
      </p:sp>
    </p:spTree>
    <p:extLst>
      <p:ext uri="{BB962C8B-B14F-4D97-AF65-F5344CB8AC3E}">
        <p14:creationId xmlns:p14="http://schemas.microsoft.com/office/powerpoint/2010/main" val="428480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4056414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454482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99696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1711112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3958932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69593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63383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16502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3458582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4277481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76EB8B-730E-48F8-A319-050F7B496244}" type="datetimeFigureOut">
              <a:rPr kumimoji="1" lang="ja-JP" altLang="en-US" smtClean="0"/>
              <a:t>2023/3/1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3656830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B876EB8B-730E-48F8-A319-050F7B496244}" type="datetimeFigureOut">
              <a:rPr kumimoji="1" lang="ja-JP" altLang="en-US" smtClean="0"/>
              <a:t>2023/3/1</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DF15CAD-E777-460C-BF62-ACF87853F993}" type="slidenum">
              <a:rPr kumimoji="1" lang="ja-JP" altLang="en-US" smtClean="0"/>
              <a:t>‹#›</a:t>
            </a:fld>
            <a:endParaRPr kumimoji="1" lang="ja-JP" altLang="en-US"/>
          </a:p>
        </p:txBody>
      </p:sp>
    </p:spTree>
    <p:extLst>
      <p:ext uri="{BB962C8B-B14F-4D97-AF65-F5344CB8AC3E}">
        <p14:creationId xmlns:p14="http://schemas.microsoft.com/office/powerpoint/2010/main" val="2553510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114301" y="649705"/>
            <a:ext cx="6640829" cy="1212246"/>
          </a:xfrm>
        </p:spPr>
        <p:style>
          <a:lnRef idx="2">
            <a:schemeClr val="dk1"/>
          </a:lnRef>
          <a:fillRef idx="1">
            <a:schemeClr val="lt1"/>
          </a:fillRef>
          <a:effectRef idx="0">
            <a:schemeClr val="dk1"/>
          </a:effectRef>
          <a:fontRef idx="minor">
            <a:schemeClr val="dk1"/>
          </a:fontRef>
        </p:style>
        <p:txBody>
          <a:bodyPr>
            <a:normAutofit/>
          </a:bodyPr>
          <a:lstStyle/>
          <a:p>
            <a:r>
              <a:rPr lang="ja-JP" altLang="en-US" sz="4000"/>
              <a:t>アプリ</a:t>
            </a:r>
            <a:br>
              <a:rPr lang="en-US" altLang="ja-JP" sz="4000"/>
            </a:br>
            <a:r>
              <a:rPr lang="ja-JP" altLang="en-US" sz="4000"/>
              <a:t>プログラミングシート</a:t>
            </a:r>
          </a:p>
        </p:txBody>
      </p:sp>
      <p:sp>
        <p:nvSpPr>
          <p:cNvPr id="5" name="字幕 4">
            <a:extLst>
              <a:ext uri="{FF2B5EF4-FFF2-40B4-BE49-F238E27FC236}">
                <a16:creationId xmlns:a16="http://schemas.microsoft.com/office/drawing/2014/main" id="{13A46BEA-C938-4ADA-A3CF-6AE556751F17}"/>
              </a:ext>
            </a:extLst>
          </p:cNvPr>
          <p:cNvSpPr>
            <a:spLocks noGrp="1"/>
          </p:cNvSpPr>
          <p:nvPr>
            <p:ph type="subTitle" idx="1"/>
          </p:nvPr>
        </p:nvSpPr>
        <p:spPr>
          <a:xfrm>
            <a:off x="754123" y="4621774"/>
            <a:ext cx="5143500" cy="1212246"/>
          </a:xfrm>
        </p:spPr>
        <p:txBody>
          <a:bodyPr>
            <a:normAutofit lnSpcReduction="10000"/>
          </a:bodyPr>
          <a:lstStyle/>
          <a:p>
            <a:r>
              <a:rPr lang="ja-JP" altLang="en-US" sz="4000"/>
              <a:t>ソーメンタイマー</a:t>
            </a:r>
            <a:endParaRPr lang="en-US" altLang="ja-JP" sz="4000" dirty="0"/>
          </a:p>
          <a:p>
            <a:r>
              <a:rPr lang="en-US" altLang="ja-JP" sz="4000" dirty="0"/>
              <a:t>(JavaScript</a:t>
            </a:r>
            <a:r>
              <a:rPr lang="ja-JP" altLang="en-US" sz="4000"/>
              <a:t>版</a:t>
            </a:r>
            <a:r>
              <a:rPr lang="en-US" altLang="ja-JP" sz="4000" dirty="0"/>
              <a:t>)</a:t>
            </a:r>
          </a:p>
        </p:txBody>
      </p:sp>
    </p:spTree>
    <p:extLst>
      <p:ext uri="{BB962C8B-B14F-4D97-AF65-F5344CB8AC3E}">
        <p14:creationId xmlns:p14="http://schemas.microsoft.com/office/powerpoint/2010/main" val="2551440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C7D3793-ABDB-ED0B-998C-F70C59F10B87}"/>
              </a:ext>
            </a:extLst>
          </p:cNvPr>
          <p:cNvSpPr txBox="1"/>
          <p:nvPr/>
        </p:nvSpPr>
        <p:spPr>
          <a:xfrm>
            <a:off x="216152" y="166124"/>
            <a:ext cx="6452176" cy="338554"/>
          </a:xfrm>
          <a:prstGeom prst="rect">
            <a:avLst/>
          </a:prstGeom>
          <a:noFill/>
        </p:spPr>
        <p:txBody>
          <a:bodyPr wrap="square">
            <a:spAutoFit/>
          </a:bodyPr>
          <a:lstStyle/>
          <a:p>
            <a:pPr algn="ctr"/>
            <a:r>
              <a:rPr kumimoji="1" lang="ja-JP" altLang="en-US" sz="1600">
                <a:latin typeface="UD デジタル 教科書体 N-B" panose="02020700000000000000" pitchFamily="17" charset="-128"/>
                <a:ea typeface="UD デジタル 教科書体 N-B" panose="02020700000000000000" pitchFamily="17" charset="-128"/>
              </a:rPr>
              <a:t>フローチャート</a:t>
            </a:r>
            <a:r>
              <a:rPr kumimoji="1" lang="en-US" altLang="ja-JP" sz="1600" dirty="0">
                <a:latin typeface="UD デジタル 教科書体 N-B" panose="02020700000000000000" pitchFamily="17" charset="-128"/>
                <a:ea typeface="UD デジタル 教科書体 N-B" panose="02020700000000000000" pitchFamily="17" charset="-128"/>
              </a:rPr>
              <a:t>: </a:t>
            </a:r>
            <a:r>
              <a:rPr kumimoji="1" lang="ja-JP" altLang="en-US" sz="1600">
                <a:latin typeface="UD デジタル 教科書体 N-B" panose="02020700000000000000" pitchFamily="17" charset="-128"/>
                <a:ea typeface="UD デジタル 教科書体 N-B" panose="02020700000000000000" pitchFamily="17" charset="-128"/>
              </a:rPr>
              <a:t>１秒ごとに同じ処理を繰り返す仕組み</a:t>
            </a:r>
            <a:endParaRPr kumimoji="1" lang="en-US" altLang="ja-JP" sz="1600" dirty="0">
              <a:latin typeface="UD デジタル 教科書体 N-B" panose="02020700000000000000" pitchFamily="17" charset="-128"/>
              <a:ea typeface="UD デジタル 教科書体 N-B" panose="02020700000000000000" pitchFamily="17" charset="-128"/>
            </a:endParaRPr>
          </a:p>
        </p:txBody>
      </p:sp>
      <p:pic>
        <p:nvPicPr>
          <p:cNvPr id="13" name="図 12" descr="テキスト, 手紙&#10;&#10;自動的に生成された説明">
            <a:extLst>
              <a:ext uri="{FF2B5EF4-FFF2-40B4-BE49-F238E27FC236}">
                <a16:creationId xmlns:a16="http://schemas.microsoft.com/office/drawing/2014/main" id="{CB7F6CCC-2349-13B0-7CB2-D02A0676C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890" y="6058222"/>
            <a:ext cx="3060700" cy="2425700"/>
          </a:xfrm>
          <a:prstGeom prst="rect">
            <a:avLst/>
          </a:prstGeom>
        </p:spPr>
      </p:pic>
      <p:pic>
        <p:nvPicPr>
          <p:cNvPr id="3" name="図 2" descr="テキスト&#10;&#10;自動的に生成された説明">
            <a:extLst>
              <a:ext uri="{FF2B5EF4-FFF2-40B4-BE49-F238E27FC236}">
                <a16:creationId xmlns:a16="http://schemas.microsoft.com/office/drawing/2014/main" id="{CADD805E-63AD-BA74-3EE0-E04A7B0D1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650" y="1130300"/>
            <a:ext cx="3060700" cy="3822700"/>
          </a:xfrm>
          <a:prstGeom prst="rect">
            <a:avLst/>
          </a:prstGeom>
        </p:spPr>
      </p:pic>
    </p:spTree>
    <p:extLst>
      <p:ext uri="{BB962C8B-B14F-4D97-AF65-F5344CB8AC3E}">
        <p14:creationId xmlns:p14="http://schemas.microsoft.com/office/powerpoint/2010/main" val="11912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E6CD8B3-C70D-602E-6685-27FA927CD4D5}"/>
              </a:ext>
            </a:extLst>
          </p:cNvPr>
          <p:cNvSpPr txBox="1"/>
          <p:nvPr/>
        </p:nvSpPr>
        <p:spPr>
          <a:xfrm>
            <a:off x="127384" y="983596"/>
            <a:ext cx="6640990" cy="8279190"/>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main(first = </a:t>
            </a:r>
            <a:r>
              <a:rPr lang="en" altLang="ja-JP" sz="1400" b="0" dirty="0">
                <a:solidFill>
                  <a:srgbClr val="0000FF"/>
                </a:solidFill>
                <a:effectLst/>
                <a:latin typeface="MonacakomiRegular"/>
              </a:rPr>
              <a:t>false</a:t>
            </a:r>
            <a:r>
              <a:rPr lang="en" altLang="ja-JP" sz="1400" b="0" dirty="0">
                <a:solidFill>
                  <a:srgbClr val="000000"/>
                </a:solidFill>
                <a:effectLst/>
                <a:latin typeface="MonacakomiRegular"/>
              </a:rPr>
              <a:t>) {</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(first)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"start"</a:t>
            </a:r>
            <a:r>
              <a:rPr lang="en" altLang="ja-JP" sz="1400" b="0" dirty="0">
                <a:solidFill>
                  <a:srgbClr val="000000"/>
                </a:solidFill>
                <a:effectLst/>
                <a:latin typeface="MonacakomiRegular"/>
              </a:rPr>
              <a:t>).</a:t>
            </a:r>
            <a:r>
              <a:rPr lang="en" altLang="ja-JP" sz="1400" b="0" dirty="0" err="1">
                <a:solidFill>
                  <a:srgbClr val="000000"/>
                </a:solidFill>
                <a:effectLst/>
                <a:latin typeface="MonacakomiRegular"/>
              </a:rPr>
              <a:t>setAttribute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disabled"</a:t>
            </a:r>
            <a:r>
              <a:rPr lang="en" altLang="ja-JP" sz="1400" b="0" dirty="0" err="1">
                <a:solidFill>
                  <a:srgbClr val="000000"/>
                </a:solidFill>
                <a:effectLst/>
                <a:latin typeface="MonacakomiRegular"/>
              </a:rPr>
              <a:t>,</a:t>
            </a:r>
            <a:r>
              <a:rPr lang="en" altLang="ja-JP" sz="1400" b="0" dirty="0" err="1">
                <a:solidFill>
                  <a:srgbClr val="0000FF"/>
                </a:solidFill>
                <a:effectLst/>
                <a:latin typeface="MonacakomiRegular"/>
              </a:rPr>
              <a:t>true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sounds.start.play</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sounds.s60.play();</a:t>
            </a:r>
          </a:p>
          <a:p>
            <a:r>
              <a:rPr lang="en-US"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30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sounds.s30.play();</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10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sounds.s10.play();</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sounds.end.play</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count--;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time = count2time(count);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dom.textContent</a:t>
            </a:r>
            <a:r>
              <a:rPr lang="en" altLang="ja-JP" sz="1400" b="0" dirty="0">
                <a:solidFill>
                  <a:srgbClr val="000000"/>
                </a:solidFill>
                <a:effectLst/>
                <a:latin typeface="MonacakomiRegular"/>
              </a:rPr>
              <a:t> = time;</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id = </a:t>
            </a:r>
            <a:r>
              <a:rPr lang="en" altLang="ja-JP" sz="1400" b="0" dirty="0" err="1">
                <a:solidFill>
                  <a:srgbClr val="000000"/>
                </a:solidFill>
                <a:effectLst/>
                <a:latin typeface="MonacakomiRegular"/>
              </a:rPr>
              <a:t>setTimeout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1000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"start"</a:t>
            </a:r>
            <a:r>
              <a:rPr lang="en" altLang="ja-JP" sz="1400" b="0" dirty="0">
                <a:solidFill>
                  <a:srgbClr val="000000"/>
                </a:solidFill>
                <a:effectLst/>
                <a:latin typeface="MonacakomiRegular"/>
              </a:rPr>
              <a:t>).</a:t>
            </a:r>
            <a:r>
              <a:rPr lang="en" altLang="ja-JP" sz="1400" b="0" dirty="0" err="1">
                <a:solidFill>
                  <a:srgbClr val="000000"/>
                </a:solidFill>
                <a:effectLst/>
                <a:latin typeface="MonacakomiRegular"/>
              </a:rPr>
              <a:t>removeAttribute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"disabled"</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init</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a:t>
            </a:r>
          </a:p>
          <a:p>
            <a:br>
              <a:rPr lang="en" altLang="ja-JP" sz="1400" b="0" dirty="0">
                <a:solidFill>
                  <a:srgbClr val="000000"/>
                </a:solidFill>
                <a:effectLst/>
                <a:latin typeface="MonacakomiRegular"/>
              </a:rPr>
            </a:br>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writeMessage</a:t>
            </a:r>
            <a:r>
              <a:rPr lang="en" altLang="ja-JP" sz="1400" b="0" dirty="0">
                <a:solidFill>
                  <a:srgbClr val="000000"/>
                </a:solidFill>
                <a:effectLst/>
                <a:latin typeface="MonacakomiRegular"/>
              </a:rPr>
              <a:t>(message){</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messageArea</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messageArea</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currentMessage</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messageArea.innerHTML</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messageArea.innerHTML</a:t>
            </a:r>
            <a:r>
              <a:rPr lang="en" altLang="ja-JP" sz="1400" b="0" dirty="0">
                <a:solidFill>
                  <a:srgbClr val="000000"/>
                </a:solidFill>
                <a:effectLst/>
                <a:latin typeface="MonacakomiRegular"/>
              </a:rPr>
              <a:t> = message + </a:t>
            </a:r>
            <a:r>
              <a:rPr lang="en" altLang="ja-JP" sz="1400" b="0" dirty="0">
                <a:solidFill>
                  <a:srgbClr val="A31515"/>
                </a:solidFill>
                <a:effectLst/>
                <a:latin typeface="MonacakomiRegular"/>
              </a:rPr>
              <a:t>"&lt;</a:t>
            </a:r>
            <a:r>
              <a:rPr lang="en" altLang="ja-JP" sz="1400" b="0" dirty="0" err="1">
                <a:solidFill>
                  <a:srgbClr val="A31515"/>
                </a:solidFill>
                <a:effectLst/>
                <a:latin typeface="MonacakomiRegular"/>
              </a:rPr>
              <a:t>br</a:t>
            </a:r>
            <a:r>
              <a:rPr lang="en" altLang="ja-JP" sz="1400" b="0" dirty="0">
                <a:solidFill>
                  <a:srgbClr val="A31515"/>
                </a:solidFill>
                <a:effectLst/>
                <a:latin typeface="MonacakomiRegular"/>
              </a:rPr>
              <a:t>&gt;"</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currentMessage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script</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head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endParaRPr lang="en" altLang="ja-JP" sz="1400" b="0" dirty="0">
              <a:solidFill>
                <a:srgbClr val="383838"/>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body</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onload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en" altLang="ja-JP" sz="1400" b="0" dirty="0" err="1">
                <a:solidFill>
                  <a:srgbClr val="0000FF"/>
                </a:solidFill>
                <a:effectLst/>
                <a:latin typeface="MonacakomiRegular"/>
              </a:rPr>
              <a:t>init</a:t>
            </a:r>
            <a:r>
              <a:rPr lang="en" altLang="ja-JP" sz="1400" b="0" dirty="0">
                <a:solidFill>
                  <a:srgbClr val="0000FF"/>
                </a:solidFill>
                <a:effectLst/>
                <a:latin typeface="MonacakomiRegular"/>
              </a:rPr>
              <a:t>()"</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a:t>
            </a: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body</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html</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5" name="テキスト ボックス 4">
            <a:extLst>
              <a:ext uri="{FF2B5EF4-FFF2-40B4-BE49-F238E27FC236}">
                <a16:creationId xmlns:a16="http://schemas.microsoft.com/office/drawing/2014/main" id="{13301F71-F00D-5CBA-28BC-BF1C0686B365}"/>
              </a:ext>
            </a:extLst>
          </p:cNvPr>
          <p:cNvSpPr txBox="1"/>
          <p:nvPr/>
        </p:nvSpPr>
        <p:spPr>
          <a:xfrm>
            <a:off x="584335" y="166124"/>
            <a:ext cx="5727088" cy="400110"/>
          </a:xfrm>
          <a:prstGeom prst="rect">
            <a:avLst/>
          </a:prstGeom>
          <a:noFill/>
        </p:spPr>
        <p:txBody>
          <a:bodyPr wrap="square">
            <a:spAutoFit/>
          </a:bodyPr>
          <a:lstStyle/>
          <a:p>
            <a:pPr algn="ctr"/>
            <a:r>
              <a:rPr kumimoji="1" lang="ja-JP" altLang="en-US" sz="2000">
                <a:latin typeface="UD デジタル 教科書体 N-B" panose="02020700000000000000" pitchFamily="17" charset="-128"/>
                <a:ea typeface="UD デジタル 教科書体 N-B" panose="02020700000000000000" pitchFamily="17" charset="-128"/>
              </a:rPr>
              <a:t>（参考）</a:t>
            </a:r>
            <a:r>
              <a:rPr kumimoji="1" lang="en-US" altLang="ja-JP" sz="2000" dirty="0" err="1">
                <a:latin typeface="UD デジタル 教科書体 N-B" panose="02020700000000000000" pitchFamily="17" charset="-128"/>
                <a:ea typeface="UD デジタル 教科書体 N-B" panose="02020700000000000000" pitchFamily="17" charset="-128"/>
              </a:rPr>
              <a:t>index.html</a:t>
            </a:r>
            <a:r>
              <a:rPr kumimoji="1" lang="en-US" altLang="ja-JP" sz="2000" dirty="0">
                <a:latin typeface="UD デジタル 教科書体 N-B" panose="02020700000000000000" pitchFamily="17" charset="-128"/>
                <a:ea typeface="UD デジタル 教科書体 N-B" panose="02020700000000000000" pitchFamily="17" charset="-128"/>
              </a:rPr>
              <a:t> </a:t>
            </a:r>
            <a:r>
              <a:rPr kumimoji="1" lang="ja-JP" altLang="en-US" sz="2000">
                <a:latin typeface="UD デジタル 教科書体 N-B" panose="02020700000000000000" pitchFamily="17" charset="-128"/>
                <a:ea typeface="UD デジタル 教科書体 N-B" panose="02020700000000000000" pitchFamily="17" charset="-128"/>
              </a:rPr>
              <a:t>②</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6" name="角丸四角形 85">
            <a:extLst>
              <a:ext uri="{FF2B5EF4-FFF2-40B4-BE49-F238E27FC236}">
                <a16:creationId xmlns:a16="http://schemas.microsoft.com/office/drawing/2014/main" id="{DC7EA9AF-E0E8-91F1-E776-59102F7FE425}"/>
              </a:ext>
            </a:extLst>
          </p:cNvPr>
          <p:cNvSpPr/>
          <p:nvPr/>
        </p:nvSpPr>
        <p:spPr>
          <a:xfrm>
            <a:off x="201339" y="1038763"/>
            <a:ext cx="6409022" cy="5454633"/>
          </a:xfrm>
          <a:prstGeom prst="roundRect">
            <a:avLst>
              <a:gd name="adj" fmla="val 2011"/>
            </a:avLst>
          </a:prstGeom>
          <a:noFill/>
        </p:spPr>
        <p:style>
          <a:lnRef idx="2">
            <a:schemeClr val="accent1"/>
          </a:lnRef>
          <a:fillRef idx="1">
            <a:schemeClr val="lt1"/>
          </a:fillRef>
          <a:effectRef idx="0">
            <a:schemeClr val="accent1"/>
          </a:effectRef>
          <a:fontRef idx="minor">
            <a:schemeClr val="dk1"/>
          </a:fontRef>
        </p:style>
        <p:txBody>
          <a:bodyPr rtlCol="0" anchor="t"/>
          <a:lstStyle/>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回目（ボタンが押された時）は、</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スタートボタンを押せなくしている。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start</a:t>
            </a:r>
            <a:r>
              <a:rPr kumimoji="1" lang="ja-JP" altLang="en-US" sz="1200">
                <a:latin typeface="UD デジタル 教科書体 N-R" panose="02020400000000000000" pitchFamily="17" charset="-128"/>
                <a:ea typeface="UD デジタル 教科書体 N-R" panose="02020400000000000000" pitchFamily="17" charset="-128"/>
              </a:rPr>
              <a:t>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のとき、</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のとき、</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のとき、</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のときに、</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それぞれ</a:t>
            </a:r>
            <a:r>
              <a:rPr kumimoji="1" lang="en-US" altLang="ja-JP" sz="1200" dirty="0">
                <a:latin typeface="UD デジタル 教科書体 N-R" panose="02020400000000000000" pitchFamily="17" charset="-128"/>
                <a:ea typeface="UD デジタル 教科書体 N-R" panose="02020400000000000000" pitchFamily="17" charset="-128"/>
              </a:rPr>
              <a:t>s60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s30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s10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end</a:t>
            </a:r>
            <a:r>
              <a:rPr kumimoji="1" lang="ja-JP" altLang="en-US" sz="1200">
                <a:latin typeface="UD デジタル 教科書体 N-R" panose="02020400000000000000" pitchFamily="17" charset="-128"/>
                <a:ea typeface="UD デジタル 教科書体 N-R" panose="02020400000000000000" pitchFamily="17" charset="-128"/>
              </a:rPr>
              <a:t>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の値から</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引く。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（秒）から「分：秒」を作る。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「分：秒」を表示する。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以上なら、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秒後に関数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以上でないなら（マイナスなら）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スタートボタンを押せるようにし、</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初期化（関数</a:t>
            </a:r>
            <a:r>
              <a:rPr kumimoji="1" lang="en-US" altLang="ja-JP" sz="1200" dirty="0" err="1">
                <a:latin typeface="UD デジタル 教科書体 N-R" panose="02020400000000000000" pitchFamily="17" charset="-128"/>
                <a:ea typeface="UD デジタル 教科書体 N-R" panose="02020400000000000000" pitchFamily="17" charset="-128"/>
              </a:rPr>
              <a:t>init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）処理を呼び出す。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7" name="角丸四角形 85">
            <a:extLst>
              <a:ext uri="{FF2B5EF4-FFF2-40B4-BE49-F238E27FC236}">
                <a16:creationId xmlns:a16="http://schemas.microsoft.com/office/drawing/2014/main" id="{518A94A1-AF27-9DC4-ED77-8E28D425CB1B}"/>
              </a:ext>
            </a:extLst>
          </p:cNvPr>
          <p:cNvSpPr/>
          <p:nvPr/>
        </p:nvSpPr>
        <p:spPr>
          <a:xfrm>
            <a:off x="208643" y="8252749"/>
            <a:ext cx="6409022" cy="705150"/>
          </a:xfrm>
          <a:prstGeom prst="roundRect">
            <a:avLst>
              <a:gd name="adj" fmla="val 2011"/>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&lt;body&gt;</a:t>
            </a:r>
            <a:r>
              <a:rPr kumimoji="1" lang="ja-JP" altLang="en-US" sz="1200">
                <a:latin typeface="UD デジタル 教科書体 N-R" panose="02020400000000000000" pitchFamily="17" charset="-128"/>
                <a:ea typeface="UD デジタル 教科書体 N-R" panose="02020400000000000000" pitchFamily="17" charset="-128"/>
              </a:rPr>
              <a:t>タグの内容が読み込まれたら、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err="1">
                <a:latin typeface="UD デジタル 教科書体 N-R" panose="02020400000000000000" pitchFamily="17" charset="-128"/>
                <a:ea typeface="UD デジタル 教科書体 N-R" panose="02020400000000000000" pitchFamily="17" charset="-128"/>
              </a:rPr>
              <a:t>init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を呼び出す。</a:t>
            </a:r>
          </a:p>
        </p:txBody>
      </p:sp>
      <p:sp>
        <p:nvSpPr>
          <p:cNvPr id="8" name="角丸四角形 85">
            <a:extLst>
              <a:ext uri="{FF2B5EF4-FFF2-40B4-BE49-F238E27FC236}">
                <a16:creationId xmlns:a16="http://schemas.microsoft.com/office/drawing/2014/main" id="{0BB07600-B3C7-4BD0-A3C2-2D92F9B56E6C}"/>
              </a:ext>
            </a:extLst>
          </p:cNvPr>
          <p:cNvSpPr/>
          <p:nvPr/>
        </p:nvSpPr>
        <p:spPr>
          <a:xfrm>
            <a:off x="201339" y="6527340"/>
            <a:ext cx="6409022" cy="1169824"/>
          </a:xfrm>
          <a:prstGeom prst="roundRect">
            <a:avLst>
              <a:gd name="adj" fmla="val 2011"/>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の</a:t>
            </a:r>
            <a:r>
              <a:rPr kumimoji="1" lang="en-US" altLang="ja-JP" sz="1200" dirty="0" err="1">
                <a:latin typeface="UD デジタル 教科書体 N-R" panose="02020400000000000000" pitchFamily="17" charset="-128"/>
                <a:ea typeface="UD デジタル 教科書体 N-R" panose="02020400000000000000" pitchFamily="17" charset="-128"/>
              </a:rPr>
              <a:t>messageArea</a:t>
            </a:r>
            <a:r>
              <a:rPr kumimoji="1" lang="ja-JP" altLang="en-US" sz="1200">
                <a:latin typeface="UD デジタル 教科書体 N-R" panose="02020400000000000000" pitchFamily="17" charset="-128"/>
                <a:ea typeface="UD デジタル 教科書体 N-R" panose="02020400000000000000" pitchFamily="17" charset="-128"/>
              </a:rPr>
              <a:t>に文字列を表示する関数</a:t>
            </a:r>
          </a:p>
        </p:txBody>
      </p:sp>
    </p:spTree>
    <p:extLst>
      <p:ext uri="{BB962C8B-B14F-4D97-AF65-F5344CB8AC3E}">
        <p14:creationId xmlns:p14="http://schemas.microsoft.com/office/powerpoint/2010/main" val="3145380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カスタマイズ① １</a:t>
            </a:r>
            <a:r>
              <a:rPr kumimoji="1" lang="ja-JP" altLang="en-US" sz="2000">
                <a:latin typeface="UD デジタル 教科書体 N-B" panose="02020700000000000000" pitchFamily="17" charset="-128"/>
                <a:ea typeface="UD デジタル 教科書体 N-B" panose="02020700000000000000" pitchFamily="17" charset="-128"/>
              </a:rPr>
              <a:t>秒ごとにメッセージを追加表示する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102988" y="1447072"/>
            <a:ext cx="308638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スタートボタンを押したら、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１秒おきに</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画面下にメッセージを表示する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10388" y="3710895"/>
            <a:ext cx="6615233" cy="2031325"/>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a:t>
            </a:r>
            <a:endParaRPr lang="en" altLang="ja-JP" sz="1400" b="0" dirty="0">
              <a:solidFill>
                <a:srgbClr val="000000"/>
              </a:solidFill>
              <a:effectLst/>
              <a:latin typeface="MonacakomiRegular"/>
            </a:endParaRPr>
          </a:p>
          <a:p>
            <a:r>
              <a:rPr lang="en" altLang="ja-JP" sz="1400" b="0" dirty="0">
                <a:solidFill>
                  <a:srgbClr val="000000"/>
                </a:solidFill>
                <a:effectLst/>
                <a:latin typeface="MonacakomiRegular"/>
              </a:rPr>
              <a:t>     count--;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writeMessage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"1</a:t>
            </a:r>
            <a:r>
              <a:rPr lang="ja-JP" altLang="en-US" sz="1400" b="0">
                <a:solidFill>
                  <a:srgbClr val="A31515"/>
                </a:solidFill>
                <a:effectLst/>
                <a:latin typeface="MonacakomiRegular"/>
              </a:rPr>
              <a:t>秒経過</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r>
              <a:rPr lang="en" altLang="ja-JP" sz="1400" b="0" dirty="0">
                <a:solidFill>
                  <a:srgbClr val="000000"/>
                </a:solidFill>
                <a:effectLst/>
                <a:latin typeface="MonacakomiRegular"/>
              </a:rPr>
              <a:t>  time = count2time(count);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dom.textContent</a:t>
            </a:r>
            <a:r>
              <a:rPr lang="en" altLang="ja-JP" sz="1400" b="0" dirty="0">
                <a:solidFill>
                  <a:srgbClr val="000000"/>
                </a:solidFill>
                <a:effectLst/>
                <a:latin typeface="MonacakomiRegular"/>
              </a:rPr>
              <a:t> = time;</a:t>
            </a:r>
          </a:p>
          <a:p>
            <a:r>
              <a:rPr lang="en" altLang="ja-JP" sz="1400" b="0" dirty="0">
                <a:solidFill>
                  <a:srgbClr val="0000FF"/>
                </a:solidFill>
                <a:effectLst/>
                <a:latin typeface="MonacakomiRegular"/>
              </a:rPr>
              <a:t>  if</a:t>
            </a:r>
            <a:r>
              <a:rPr lang="en" altLang="ja-JP" sz="1400" b="0" dirty="0">
                <a:solidFill>
                  <a:srgbClr val="000000"/>
                </a:solidFill>
                <a:effectLst/>
                <a:latin typeface="MonacakomiRegular"/>
              </a:rPr>
              <a:t> (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id = </a:t>
            </a:r>
            <a:r>
              <a:rPr lang="en" altLang="ja-JP" sz="1400" b="0" dirty="0" err="1">
                <a:solidFill>
                  <a:srgbClr val="000000"/>
                </a:solidFill>
                <a:effectLst/>
                <a:latin typeface="MonacakomiRegular"/>
              </a:rPr>
              <a:t>setTimeout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1000</a:t>
            </a:r>
            <a:r>
              <a:rPr lang="en" altLang="ja-JP" sz="1400" b="0" dirty="0">
                <a:solidFill>
                  <a:srgbClr val="000000"/>
                </a:solidFill>
                <a:effectLst/>
                <a:latin typeface="MonacakomiRegular"/>
              </a:rPr>
              <a:t>);</a:t>
            </a:r>
          </a:p>
          <a:p>
            <a:r>
              <a:rPr lang="en-US" altLang="ja-JP" sz="1400" b="0" dirty="0">
                <a:solidFill>
                  <a:srgbClr val="008000"/>
                </a:solidFill>
                <a:effectLst/>
                <a:latin typeface="MonacakomiRegular"/>
              </a:rPr>
              <a:t>…</a:t>
            </a:r>
            <a:endParaRPr lang="ja-JP" altLang="en-US" sz="1400" b="0">
              <a:solidFill>
                <a:srgbClr val="000000"/>
              </a:solidFill>
              <a:effectLst/>
              <a:latin typeface="MonacakomiRegular"/>
            </a:endParaRPr>
          </a:p>
        </p:txBody>
      </p:sp>
      <p:sp>
        <p:nvSpPr>
          <p:cNvPr id="76" name="角丸四角形 85">
            <a:extLst>
              <a:ext uri="{FF2B5EF4-FFF2-40B4-BE49-F238E27FC236}">
                <a16:creationId xmlns:a16="http://schemas.microsoft.com/office/drawing/2014/main" id="{56F4C862-744F-44B0-940E-18040BDC503C}"/>
              </a:ext>
            </a:extLst>
          </p:cNvPr>
          <p:cNvSpPr/>
          <p:nvPr/>
        </p:nvSpPr>
        <p:spPr>
          <a:xfrm>
            <a:off x="175957" y="4363655"/>
            <a:ext cx="6492372" cy="27578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の終盤に、</a:t>
            </a:r>
            <a:r>
              <a:rPr kumimoji="1" lang="en-US" altLang="ja-JP" sz="1200" dirty="0" err="1">
                <a:latin typeface="UD デジタル 教科書体 N-R" panose="02020400000000000000" pitchFamily="17" charset="-128"/>
                <a:ea typeface="UD デジタル 教科書体 N-R" panose="02020400000000000000" pitchFamily="17" charset="-128"/>
              </a:rPr>
              <a:t>writeMessage</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を追加する</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10388" y="6436966"/>
            <a:ext cx="6617587"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の中に、命令</a:t>
            </a:r>
            <a:r>
              <a:rPr kumimoji="1" lang="en-US" altLang="ja-JP" sz="1400" dirty="0" err="1">
                <a:latin typeface="UD デジタル 教科書体 N-R" panose="02020400000000000000" pitchFamily="17" charset="-128"/>
                <a:ea typeface="UD デジタル 教科書体 N-R" panose="02020400000000000000" pitchFamily="17" charset="-128"/>
              </a:rPr>
              <a:t>writeMessage</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を、１回書くだけ</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→それにも関わらず、１秒ごとに画面に文字が追加されていく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なぜそんな結果になるか？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秒おきに呼び出されているから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err="1">
                <a:latin typeface="UD デジタル 教科書体 N-R" panose="02020400000000000000" pitchFamily="17" charset="-128"/>
                <a:ea typeface="UD デジタル 教科書体 N-R" panose="02020400000000000000" pitchFamily="17" charset="-128"/>
              </a:rPr>
              <a:t>writeMessage</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a:latin typeface="UD デジタル 教科書体 N-R" panose="02020400000000000000" pitchFamily="17" charset="-128"/>
                <a:ea typeface="UD デジタル 教科書体 N-R" panose="02020400000000000000" pitchFamily="17" charset="-128"/>
              </a:rPr>
              <a:t>HTML</a:t>
            </a:r>
            <a:r>
              <a:rPr kumimoji="1" lang="ja-JP" altLang="en-US" sz="1400">
                <a:latin typeface="UD デジタル 教科書体 N-R" panose="02020400000000000000" pitchFamily="17" charset="-128"/>
                <a:ea typeface="UD デジタル 教科書体 N-R" panose="02020400000000000000" pitchFamily="17" charset="-128"/>
              </a:rPr>
              <a:t>の</a:t>
            </a:r>
            <a:r>
              <a:rPr kumimoji="1" lang="en-US" altLang="ja-JP" sz="1400" dirty="0" err="1">
                <a:latin typeface="UD デジタル 教科書体 N-R" panose="02020400000000000000" pitchFamily="17" charset="-128"/>
                <a:ea typeface="UD デジタル 教科書体 N-R" panose="02020400000000000000" pitchFamily="17" charset="-128"/>
              </a:rPr>
              <a:t>messageArea</a:t>
            </a:r>
            <a:r>
              <a:rPr kumimoji="1" lang="ja-JP" altLang="en-US" sz="1400">
                <a:latin typeface="UD デジタル 教科書体 N-R" panose="02020400000000000000" pitchFamily="17" charset="-128"/>
                <a:ea typeface="UD デジタル 教科書体 N-R" panose="02020400000000000000" pitchFamily="17" charset="-128"/>
              </a:rPr>
              <a:t>という要素の中に文字列を追加している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4A62C3B4-B41A-1053-436E-2CD6975E30BE}"/>
              </a:ext>
            </a:extLst>
          </p:cNvPr>
          <p:cNvPicPr>
            <a:picLocks noChangeAspect="1"/>
          </p:cNvPicPr>
          <p:nvPr/>
        </p:nvPicPr>
        <p:blipFill rotWithShape="1">
          <a:blip r:embed="rId2">
            <a:extLst>
              <a:ext uri="{28A0092B-C50C-407E-A947-70E740481C1C}">
                <a14:useLocalDpi xmlns:a14="http://schemas.microsoft.com/office/drawing/2010/main" val="0"/>
              </a:ext>
            </a:extLst>
          </a:blip>
          <a:srcRect b="16473"/>
          <a:stretch/>
        </p:blipFill>
        <p:spPr>
          <a:xfrm>
            <a:off x="791250" y="537505"/>
            <a:ext cx="1692902" cy="2472706"/>
          </a:xfrm>
          <a:prstGeom prst="rect">
            <a:avLst/>
          </a:prstGeom>
        </p:spPr>
      </p:pic>
      <p:sp>
        <p:nvSpPr>
          <p:cNvPr id="5" name="テキスト ボックス 4">
            <a:extLst>
              <a:ext uri="{FF2B5EF4-FFF2-40B4-BE49-F238E27FC236}">
                <a16:creationId xmlns:a16="http://schemas.microsoft.com/office/drawing/2014/main" id="{A5760252-705A-A8EB-A3C5-51EF49077FA2}"/>
              </a:ext>
            </a:extLst>
          </p:cNvPr>
          <p:cNvSpPr txBox="1"/>
          <p:nvPr/>
        </p:nvSpPr>
        <p:spPr>
          <a:xfrm>
            <a:off x="110388" y="8284828"/>
            <a:ext cx="6615233" cy="1169551"/>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writeMessage</a:t>
            </a:r>
            <a:r>
              <a:rPr lang="en" altLang="ja-JP" sz="1400" b="0" dirty="0">
                <a:solidFill>
                  <a:srgbClr val="000000"/>
                </a:solidFill>
                <a:effectLst/>
                <a:latin typeface="MonacakomiRegular"/>
              </a:rPr>
              <a:t>(message){</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messageArea</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messageArea</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currentMessage</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messageArea.innerHTML</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messageArea.innerHTML</a:t>
            </a:r>
            <a:r>
              <a:rPr lang="en" altLang="ja-JP" sz="1400" b="0" dirty="0">
                <a:solidFill>
                  <a:srgbClr val="000000"/>
                </a:solidFill>
                <a:effectLst/>
                <a:latin typeface="MonacakomiRegular"/>
              </a:rPr>
              <a:t> = message + </a:t>
            </a:r>
            <a:r>
              <a:rPr lang="en" altLang="ja-JP" sz="1400" b="0" dirty="0">
                <a:solidFill>
                  <a:srgbClr val="A31515"/>
                </a:solidFill>
                <a:effectLst/>
                <a:latin typeface="MonacakomiRegular"/>
              </a:rPr>
              <a:t>"&lt;</a:t>
            </a:r>
            <a:r>
              <a:rPr lang="en" altLang="ja-JP" sz="1400" b="0" dirty="0" err="1">
                <a:solidFill>
                  <a:srgbClr val="A31515"/>
                </a:solidFill>
                <a:effectLst/>
                <a:latin typeface="MonacakomiRegular"/>
              </a:rPr>
              <a:t>br</a:t>
            </a:r>
            <a:r>
              <a:rPr lang="en" altLang="ja-JP" sz="1400" b="0" dirty="0">
                <a:solidFill>
                  <a:srgbClr val="A31515"/>
                </a:solidFill>
                <a:effectLst/>
                <a:latin typeface="MonacakomiRegular"/>
              </a:rPr>
              <a:t>&gt;"</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currentMessage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Tree>
    <p:extLst>
      <p:ext uri="{BB962C8B-B14F-4D97-AF65-F5344CB8AC3E}">
        <p14:creationId xmlns:p14="http://schemas.microsoft.com/office/powerpoint/2010/main" val="2700838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カスタマイズ② </a:t>
            </a:r>
            <a:r>
              <a:rPr kumimoji="1" lang="ja-JP" altLang="en-US" sz="2000">
                <a:latin typeface="UD デジタル 教科書体 N-B" panose="02020700000000000000" pitchFamily="17" charset="-128"/>
                <a:ea typeface="UD デジタル 教科書体 N-B" panose="02020700000000000000" pitchFamily="17" charset="-128"/>
              </a:rPr>
              <a:t>タイマーの時間を変える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532762" y="1408183"/>
            <a:ext cx="308638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スタート時点での</a:t>
            </a:r>
            <a:r>
              <a:rPr kumimoji="1" lang="en-US" altLang="ja-JP" sz="1400" dirty="0">
                <a:latin typeface="UD デジタル 教科書体 N-R" panose="02020400000000000000" pitchFamily="17" charset="-128"/>
                <a:ea typeface="UD デジタル 教科書体 N-R" panose="02020400000000000000" pitchFamily="17" charset="-128"/>
              </a:rPr>
              <a:t>80</a:t>
            </a:r>
            <a:r>
              <a:rPr kumimoji="1" lang="ja-JP" altLang="en-US" sz="1400">
                <a:latin typeface="UD デジタル 教科書体 N-R" panose="02020400000000000000" pitchFamily="17" charset="-128"/>
                <a:ea typeface="UD デジタル 教科書体 N-R" panose="02020400000000000000" pitchFamily="17" charset="-128"/>
              </a:rPr>
              <a:t>秒（</a:t>
            </a:r>
            <a:r>
              <a:rPr kumimoji="1" lang="en-US" altLang="ja-JP" sz="1400" dirty="0">
                <a:latin typeface="UD デジタル 教科書体 N-R" panose="02020400000000000000" pitchFamily="17" charset="-128"/>
                <a:ea typeface="UD デジタル 教科書体 N-R" panose="02020400000000000000" pitchFamily="17" charset="-128"/>
              </a:rPr>
              <a:t>01:20</a:t>
            </a:r>
            <a:r>
              <a:rPr kumimoji="1" lang="ja-JP" altLang="en-US" sz="1400">
                <a:latin typeface="UD デジタル 教科書体 N-R" panose="02020400000000000000" pitchFamily="17" charset="-128"/>
                <a:ea typeface="UD デジタル 教科書体 N-R" panose="02020400000000000000" pitchFamily="17" charset="-128"/>
              </a:rPr>
              <a:t>）を、</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120</a:t>
            </a:r>
            <a:r>
              <a:rPr kumimoji="1" lang="ja-JP" altLang="en-US" sz="1400">
                <a:latin typeface="UD デジタル 教科書体 N-R" panose="02020400000000000000" pitchFamily="17" charset="-128"/>
                <a:ea typeface="UD デジタル 教科書体 N-R" panose="02020400000000000000" pitchFamily="17" charset="-128"/>
              </a:rPr>
              <a:t>秒（</a:t>
            </a:r>
            <a:r>
              <a:rPr kumimoji="1" lang="en-US" altLang="ja-JP" sz="1400" dirty="0">
                <a:latin typeface="UD デジタル 教科書体 N-R" panose="02020400000000000000" pitchFamily="17" charset="-128"/>
                <a:ea typeface="UD デジタル 教科書体 N-R" panose="02020400000000000000" pitchFamily="17" charset="-128"/>
              </a:rPr>
              <a:t>02:00</a:t>
            </a:r>
            <a:r>
              <a:rPr kumimoji="1" lang="ja-JP" altLang="en-US" sz="1400">
                <a:latin typeface="UD デジタル 教科書体 N-R" panose="02020400000000000000" pitchFamily="17" charset="-128"/>
                <a:ea typeface="UD デジタル 教科書体 N-R" panose="02020400000000000000" pitchFamily="17" charset="-128"/>
              </a:rPr>
              <a:t>）にする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08505" y="3669761"/>
            <a:ext cx="6640990" cy="1169551"/>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init</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120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time = count2time(count);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"count"</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dom.textContent</a:t>
            </a:r>
            <a:r>
              <a:rPr lang="en" altLang="ja-JP" sz="1400" b="0" dirty="0">
                <a:solidFill>
                  <a:srgbClr val="000000"/>
                </a:solidFill>
                <a:effectLst/>
                <a:latin typeface="MonacakomiRegular"/>
              </a:rPr>
              <a:t> = time;</a:t>
            </a:r>
          </a:p>
        </p:txBody>
      </p:sp>
      <p:sp>
        <p:nvSpPr>
          <p:cNvPr id="76" name="角丸四角形 85">
            <a:extLst>
              <a:ext uri="{FF2B5EF4-FFF2-40B4-BE49-F238E27FC236}">
                <a16:creationId xmlns:a16="http://schemas.microsoft.com/office/drawing/2014/main" id="{56F4C862-744F-44B0-940E-18040BDC503C}"/>
              </a:ext>
            </a:extLst>
          </p:cNvPr>
          <p:cNvSpPr/>
          <p:nvPr/>
        </p:nvSpPr>
        <p:spPr>
          <a:xfrm>
            <a:off x="314789" y="3926453"/>
            <a:ext cx="6366496" cy="21306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count = 80</a:t>
            </a:r>
            <a:r>
              <a:rPr kumimoji="1" lang="ja-JP" altLang="en-US" sz="1200">
                <a:latin typeface="UD デジタル 教科書体 N-R" panose="02020400000000000000" pitchFamily="17" charset="-128"/>
                <a:ea typeface="UD デジタル 教科書体 N-R" panose="02020400000000000000" pitchFamily="17" charset="-128"/>
              </a:rPr>
              <a:t>を</a:t>
            </a:r>
            <a:r>
              <a:rPr kumimoji="1" lang="en-US" altLang="ja-JP" sz="1200" dirty="0">
                <a:latin typeface="UD デジタル 教科書体 N-R" panose="02020400000000000000" pitchFamily="17" charset="-128"/>
                <a:ea typeface="UD デジタル 教科書体 N-R" panose="02020400000000000000" pitchFamily="17" charset="-128"/>
              </a:rPr>
              <a:t>count = 120</a:t>
            </a:r>
            <a:r>
              <a:rPr kumimoji="1" lang="ja-JP" altLang="en-US" sz="1200">
                <a:latin typeface="UD デジタル 教科書体 N-R" panose="02020400000000000000" pitchFamily="17" charset="-128"/>
                <a:ea typeface="UD デジタル 教科書体 N-R" panose="02020400000000000000" pitchFamily="17" charset="-128"/>
              </a:rPr>
              <a:t>にする</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13978" y="7481931"/>
            <a:ext cx="664098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変数</a:t>
            </a:r>
            <a:r>
              <a:rPr kumimoji="1" lang="en-US" altLang="ja-JP" sz="1400" dirty="0">
                <a:latin typeface="UD デジタル 教科書体 N-R" panose="02020400000000000000" pitchFamily="17" charset="-128"/>
                <a:ea typeface="UD デジタル 教科書体 N-R" panose="02020400000000000000" pitchFamily="17" charset="-128"/>
              </a:rPr>
              <a:t>count</a:t>
            </a:r>
            <a:r>
              <a:rPr kumimoji="1" lang="ja-JP" altLang="en-US" sz="1400">
                <a:latin typeface="UD デジタル 教科書体 N-R" panose="02020400000000000000" pitchFamily="17" charset="-128"/>
                <a:ea typeface="UD デジタル 教科書体 N-R" panose="02020400000000000000" pitchFamily="17" charset="-128"/>
              </a:rPr>
              <a:t>：残り秒数を格納しておく入れ物</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err="1">
                <a:latin typeface="UD デジタル 教科書体 N-R" panose="02020400000000000000" pitchFamily="17" charset="-128"/>
                <a:ea typeface="UD デジタル 教科書体 N-R" panose="02020400000000000000" pitchFamily="17" charset="-128"/>
              </a:rPr>
              <a:t>init</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は、プログラムが始まって、最初に実行される処理のかたまり。</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この関数の中の、</a:t>
            </a:r>
            <a:r>
              <a:rPr kumimoji="1" lang="en-US" altLang="ja-JP" sz="1400" dirty="0">
                <a:latin typeface="UD デジタル 教科書体 N-R" panose="02020400000000000000" pitchFamily="17" charset="-128"/>
                <a:ea typeface="UD デジタル 教科書体 N-R" panose="02020400000000000000" pitchFamily="17" charset="-128"/>
              </a:rPr>
              <a:t>count=80</a:t>
            </a:r>
            <a:r>
              <a:rPr kumimoji="1" lang="ja-JP" altLang="en-US" sz="1400">
                <a:latin typeface="UD デジタル 教科書体 N-R" panose="02020400000000000000" pitchFamily="17" charset="-128"/>
                <a:ea typeface="UD デジタル 教科書体 N-R" panose="02020400000000000000" pitchFamily="17" charset="-128"/>
              </a:rPr>
              <a:t>の行を、</a:t>
            </a:r>
            <a:r>
              <a:rPr kumimoji="1" lang="en-US" altLang="ja-JP" sz="1400" dirty="0">
                <a:latin typeface="UD デジタル 教科書体 N-R" panose="02020400000000000000" pitchFamily="17" charset="-128"/>
                <a:ea typeface="UD デジタル 教科書体 N-R" panose="02020400000000000000" pitchFamily="17" charset="-128"/>
              </a:rPr>
              <a:t>count=120</a:t>
            </a:r>
            <a:r>
              <a:rPr kumimoji="1" lang="ja-JP" altLang="en-US" sz="1400">
                <a:latin typeface="UD デジタル 教科書体 N-R" panose="02020400000000000000" pitchFamily="17" charset="-128"/>
                <a:ea typeface="UD デジタル 教科書体 N-R" panose="02020400000000000000" pitchFamily="17" charset="-128"/>
              </a:rPr>
              <a:t>にする。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8BAD788E-A4D2-11C3-F91C-FF5C02D51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50" y="602417"/>
            <a:ext cx="2411707" cy="2405360"/>
          </a:xfrm>
          <a:prstGeom prst="rect">
            <a:avLst/>
          </a:prstGeom>
        </p:spPr>
      </p:pic>
    </p:spTree>
    <p:extLst>
      <p:ext uri="{BB962C8B-B14F-4D97-AF65-F5344CB8AC3E}">
        <p14:creationId xmlns:p14="http://schemas.microsoft.com/office/powerpoint/2010/main" val="77254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カスタマイズ③ </a:t>
            </a:r>
            <a:r>
              <a:rPr kumimoji="1" lang="ja-JP" altLang="en-US" sz="2000">
                <a:latin typeface="UD デジタル 教科書体 N-B" panose="02020700000000000000" pitchFamily="17" charset="-128"/>
                <a:ea typeface="UD デジタル 教科書体 N-B" panose="02020700000000000000" pitchFamily="17" charset="-128"/>
              </a:rPr>
              <a:t>繰り返す間隔を変える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6" name="正方形/長方形 5">
            <a:extLst>
              <a:ext uri="{FF2B5EF4-FFF2-40B4-BE49-F238E27FC236}">
                <a16:creationId xmlns:a16="http://schemas.microsoft.com/office/drawing/2014/main" id="{BC373B67-871F-D0B8-49FB-CF35FF014C07}"/>
              </a:ext>
            </a:extLst>
          </p:cNvPr>
          <p:cNvSpPr/>
          <p:nvPr/>
        </p:nvSpPr>
        <p:spPr>
          <a:xfrm>
            <a:off x="1367656" y="1523943"/>
            <a:ext cx="725936" cy="60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294167" y="1428651"/>
            <a:ext cx="32787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5</a:t>
            </a:r>
            <a:r>
              <a:rPr kumimoji="1" lang="ja-JP" altLang="en-US" sz="1400">
                <a:latin typeface="UD デジタル 教科書体 N-R" panose="02020400000000000000" pitchFamily="17" charset="-128"/>
                <a:ea typeface="UD デジタル 教科書体 N-R" panose="02020400000000000000" pitchFamily="17" charset="-128"/>
              </a:rPr>
              <a:t>秒経過すると、</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タイマーの表示が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秒ずつ減っていく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13978" y="3709485"/>
            <a:ext cx="6640990" cy="523220"/>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id = </a:t>
            </a:r>
            <a:r>
              <a:rPr lang="en" altLang="ja-JP" sz="1400" b="0" dirty="0" err="1">
                <a:solidFill>
                  <a:srgbClr val="000000"/>
                </a:solidFill>
                <a:effectLst/>
                <a:latin typeface="MonacakomiRegular"/>
              </a:rPr>
              <a:t>setTimeout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5000</a:t>
            </a:r>
            <a:r>
              <a:rPr lang="en" altLang="ja-JP" sz="1400" b="0" dirty="0">
                <a:solidFill>
                  <a:srgbClr val="000000"/>
                </a:solidFill>
                <a:effectLst/>
                <a:latin typeface="MonacakomiRegular"/>
              </a:rPr>
              <a:t>);</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21745" y="4976520"/>
            <a:ext cx="66409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u="sng" dirty="0">
                <a:latin typeface="UD デジタル 教科書体 N-R" panose="02020400000000000000" pitchFamily="17" charset="-128"/>
                <a:ea typeface="UD デジタル 教科書体 N-R" panose="02020400000000000000" pitchFamily="17" charset="-128"/>
              </a:rPr>
              <a:t>※</a:t>
            </a:r>
            <a:r>
              <a:rPr kumimoji="1" lang="ja-JP" altLang="en-US" sz="1400" u="sng">
                <a:latin typeface="UD デジタル 教科書体 N-R" panose="02020400000000000000" pitchFamily="17" charset="-128"/>
                <a:ea typeface="UD デジタル 教科書体 N-R" panose="02020400000000000000" pitchFamily="17" charset="-128"/>
              </a:rPr>
              <a:t>タイマー設定の方法</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ctr"/>
            <a:r>
              <a:rPr kumimoji="1" lang="en-US" altLang="ja-JP" sz="1400" dirty="0" err="1">
                <a:latin typeface="UD デジタル 教科書体 N-R" panose="02020400000000000000" pitchFamily="17" charset="-128"/>
                <a:ea typeface="UD デジタル 教科書体 N-R" panose="02020400000000000000" pitchFamily="17" charset="-128"/>
              </a:rPr>
              <a:t>setTimeout</a:t>
            </a:r>
            <a:r>
              <a:rPr kumimoji="1" lang="en-US" altLang="ja-JP" sz="1400" dirty="0">
                <a:latin typeface="UD デジタル 教科書体 N-R" panose="02020400000000000000" pitchFamily="17" charset="-128"/>
                <a:ea typeface="UD デジタル 教科書体 N-R" panose="02020400000000000000" pitchFamily="17" charset="-128"/>
              </a:rPr>
              <a:t>( &lt;</a:t>
            </a:r>
            <a:r>
              <a:rPr kumimoji="1" lang="ja-JP" altLang="en-US" sz="1400">
                <a:latin typeface="UD デジタル 教科書体 N-R" panose="02020400000000000000" pitchFamily="17" charset="-128"/>
                <a:ea typeface="UD デジタル 教科書体 N-R" panose="02020400000000000000" pitchFamily="17" charset="-128"/>
              </a:rPr>
              <a:t>呼び出す関数名</a:t>
            </a:r>
            <a:r>
              <a:rPr kumimoji="1" lang="en-US" altLang="ja-JP" sz="1400" dirty="0">
                <a:latin typeface="UD デジタル 教科書体 N-R" panose="02020400000000000000" pitchFamily="17" charset="-128"/>
                <a:ea typeface="UD デジタル 教科書体 N-R" panose="02020400000000000000" pitchFamily="17" charset="-128"/>
              </a:rPr>
              <a:t>&gt;,  </a:t>
            </a:r>
            <a:r>
              <a:rPr kumimoji="1" lang="ja-JP" altLang="en-US" sz="1400">
                <a:latin typeface="UD デジタル 教科書体 N-R" panose="02020400000000000000" pitchFamily="17" charset="-128"/>
                <a:ea typeface="UD デジタル 教科書体 N-R" panose="02020400000000000000" pitchFamily="17" charset="-128"/>
              </a:rPr>
              <a:t>何ミリ秒後</a:t>
            </a:r>
            <a:r>
              <a:rPr kumimoji="1" lang="en-US" altLang="ja-JP" sz="1400" dirty="0">
                <a:latin typeface="UD デジタル 教科書体 N-R" panose="02020400000000000000" pitchFamily="17" charset="-128"/>
                <a:ea typeface="UD デジタル 教科書体 N-R" panose="02020400000000000000" pitchFamily="17" charset="-128"/>
              </a:rPr>
              <a:t> )</a:t>
            </a:r>
          </a:p>
        </p:txBody>
      </p:sp>
      <p:sp>
        <p:nvSpPr>
          <p:cNvPr id="7" name="角丸四角形 85">
            <a:extLst>
              <a:ext uri="{FF2B5EF4-FFF2-40B4-BE49-F238E27FC236}">
                <a16:creationId xmlns:a16="http://schemas.microsoft.com/office/drawing/2014/main" id="{A7DE23BA-9220-F3DC-0783-B71EF9BA4C19}"/>
              </a:ext>
            </a:extLst>
          </p:cNvPr>
          <p:cNvSpPr/>
          <p:nvPr/>
        </p:nvSpPr>
        <p:spPr>
          <a:xfrm>
            <a:off x="394010" y="3951180"/>
            <a:ext cx="6274318" cy="266822"/>
          </a:xfrm>
          <a:prstGeom prst="roundRect">
            <a:avLst>
              <a:gd name="adj" fmla="val 8183"/>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1000 </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 5000</a:t>
            </a:r>
            <a:endParaRPr kumimoji="1" lang="ja-JP" altLang="en-US" sz="1200">
              <a:latin typeface="UD デジタル 教科書体 N-R" panose="02020400000000000000" pitchFamily="17" charset="-128"/>
              <a:ea typeface="UD デジタル 教科書体 N-R" panose="02020400000000000000" pitchFamily="17" charset="-128"/>
            </a:endParaRPr>
          </a:p>
        </p:txBody>
      </p:sp>
      <mc:AlternateContent xmlns:mc="http://schemas.openxmlformats.org/markup-compatibility/2006">
        <mc:Choice xmlns:a14="http://schemas.microsoft.com/office/drawing/2010/main" Requires="a14">
          <p:sp>
            <p:nvSpPr>
              <p:cNvPr id="8" name="テキスト ボックス 7">
                <a:extLst>
                  <a:ext uri="{FF2B5EF4-FFF2-40B4-BE49-F238E27FC236}">
                    <a16:creationId xmlns:a16="http://schemas.microsoft.com/office/drawing/2014/main" id="{B5897142-DB0C-1F47-0A97-8746017770B6}"/>
                  </a:ext>
                </a:extLst>
              </p:cNvPr>
              <p:cNvSpPr txBox="1"/>
              <p:nvPr/>
            </p:nvSpPr>
            <p:spPr>
              <a:xfrm>
                <a:off x="124442" y="6053058"/>
                <a:ext cx="6640990" cy="20322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u="sng">
                    <a:latin typeface="UD デジタル 教科書体 N-R" panose="02020400000000000000" pitchFamily="17" charset="-128"/>
                    <a:ea typeface="UD デジタル 教科書体 N-R" panose="02020400000000000000" pitchFamily="17" charset="-128"/>
                  </a:rPr>
                  <a:t>ミリ秒（</a:t>
                </a:r>
                <a:r>
                  <a:rPr kumimoji="1" lang="en-US" altLang="ja-JP" sz="1400" u="sng" dirty="0" err="1">
                    <a:latin typeface="UD デジタル 教科書体 N-R" panose="02020400000000000000" pitchFamily="17" charset="-128"/>
                    <a:ea typeface="UD デジタル 教科書体 N-R" panose="02020400000000000000" pitchFamily="17" charset="-128"/>
                  </a:rPr>
                  <a:t>ms</a:t>
                </a:r>
                <a:r>
                  <a:rPr kumimoji="1" lang="ja-JP" altLang="en-US" sz="1400" u="sng">
                    <a:latin typeface="UD デジタル 教科書体 N-R" panose="02020400000000000000" pitchFamily="17" charset="-128"/>
                    <a:ea typeface="UD デジタル 教科書体 N-R" panose="02020400000000000000" pitchFamily="17" charset="-128"/>
                  </a:rPr>
                  <a:t>）とは</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秒の千分の１＝１ミリ秒。</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「ミリ」は接頭辞で、「千分の１」（</a:t>
                </a:r>
                <a14:m>
                  <m:oMath xmlns:m="http://schemas.openxmlformats.org/officeDocument/2006/math">
                    <m:sSup>
                      <m:sSupPr>
                        <m:ctrlPr>
                          <a:rPr kumimoji="1" lang="en-US" altLang="ja-JP" sz="1400" i="1" smtClean="0">
                            <a:latin typeface="Cambria Math" panose="02040503050406030204" pitchFamily="18" charset="0"/>
                            <a:ea typeface="UD デジタル 教科書体 N-R" panose="02020400000000000000" pitchFamily="17" charset="-128"/>
                          </a:rPr>
                        </m:ctrlPr>
                      </m:sSupPr>
                      <m:e>
                        <m:r>
                          <a:rPr kumimoji="1" lang="en-US" altLang="ja-JP" sz="1400" b="0" i="1" smtClean="0">
                            <a:latin typeface="Cambria Math" panose="02040503050406030204" pitchFamily="18" charset="0"/>
                            <a:ea typeface="UD デジタル 教科書体 N-R" panose="02020400000000000000" pitchFamily="17" charset="-128"/>
                          </a:rPr>
                          <m:t>10</m:t>
                        </m:r>
                      </m:e>
                      <m:sup>
                        <m:r>
                          <a:rPr kumimoji="1" lang="en-US" altLang="ja-JP" sz="1400" b="0" i="1" smtClean="0">
                            <a:latin typeface="Cambria Math" panose="02040503050406030204" pitchFamily="18" charset="0"/>
                            <a:ea typeface="UD デジタル 教科書体 N-R" panose="02020400000000000000" pitchFamily="17" charset="-128"/>
                          </a:rPr>
                          <m:t>−3</m:t>
                        </m:r>
                      </m:sup>
                    </m:sSup>
                    <m:r>
                      <a:rPr kumimoji="1" lang="ja-JP" altLang="en-US" sz="1400" i="1">
                        <a:latin typeface="Cambria Math" panose="02040503050406030204" pitchFamily="18" charset="0"/>
                        <a:ea typeface="UD デジタル 教科書体 N-R" panose="02020400000000000000" pitchFamily="17" charset="-128"/>
                      </a:rPr>
                      <m:t>）</m:t>
                    </m:r>
                    <m:r>
                      <a:rPr kumimoji="1" lang="ja-JP" altLang="en-US" sz="1400" i="1" smtClean="0">
                        <a:latin typeface="Cambria Math" panose="02040503050406030204" pitchFamily="18" charset="0"/>
                        <a:ea typeface="UD デジタル 教科書体 N-R" panose="02020400000000000000" pitchFamily="17" charset="-128"/>
                      </a:rPr>
                      <m:t>を</m:t>
                    </m:r>
                    <m:r>
                      <a:rPr kumimoji="1" lang="ja-JP" altLang="en-US" sz="1400" i="1">
                        <a:latin typeface="Cambria Math" panose="02040503050406030204" pitchFamily="18" charset="0"/>
                        <a:ea typeface="UD デジタル 教科書体 N-R" panose="02020400000000000000" pitchFamily="17" charset="-128"/>
                      </a:rPr>
                      <m:t>意味する。</m:t>
                    </m:r>
                  </m:oMath>
                </a14:m>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他の例：</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mm</a:t>
                </a:r>
                <a:r>
                  <a:rPr kumimoji="1" lang="ja-JP" altLang="en-US" sz="1400">
                    <a:latin typeface="UD デジタル 教科書体 N-R" panose="02020400000000000000" pitchFamily="17" charset="-128"/>
                    <a:ea typeface="UD デジタル 教科書体 N-R" panose="02020400000000000000" pitchFamily="17" charset="-128"/>
                  </a:rPr>
                  <a:t>（ミリメートル）は、</a:t>
                </a:r>
                <a:r>
                  <a:rPr kumimoji="1" lang="en-US" altLang="ja-JP" sz="1400" dirty="0">
                    <a:latin typeface="UD デジタル 教科書体 N-R" panose="02020400000000000000" pitchFamily="17" charset="-128"/>
                    <a:ea typeface="UD デジタル 教科書体 N-R" panose="02020400000000000000" pitchFamily="17" charset="-128"/>
                  </a:rPr>
                  <a:t>1m</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mL</a:t>
                </a:r>
                <a:r>
                  <a:rPr kumimoji="1" lang="ja-JP" altLang="en-US" sz="1400">
                    <a:latin typeface="UD デジタル 教科書体 N-R" panose="02020400000000000000" pitchFamily="17" charset="-128"/>
                    <a:ea typeface="UD デジタル 教科書体 N-R" panose="02020400000000000000" pitchFamily="17" charset="-128"/>
                  </a:rPr>
                  <a:t>（ミリリットル）は、</a:t>
                </a:r>
                <a:r>
                  <a:rPr kumimoji="1" lang="en-US" altLang="ja-JP" sz="1400" dirty="0">
                    <a:latin typeface="UD デジタル 教科書体 N-R" panose="02020400000000000000" pitchFamily="17" charset="-128"/>
                    <a:ea typeface="UD デジタル 教科書体 N-R" panose="02020400000000000000" pitchFamily="17" charset="-128"/>
                  </a:rPr>
                  <a:t>1L</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mc:Choice>
        <mc:Fallback>
          <p:sp>
            <p:nvSpPr>
              <p:cNvPr id="8" name="テキスト ボックス 7">
                <a:extLst>
                  <a:ext uri="{FF2B5EF4-FFF2-40B4-BE49-F238E27FC236}">
                    <a16:creationId xmlns:a16="http://schemas.microsoft.com/office/drawing/2014/main" id="{B5897142-DB0C-1F47-0A97-8746017770B6}"/>
                  </a:ext>
                </a:extLst>
              </p:cNvPr>
              <p:cNvSpPr txBox="1">
                <a:spLocks noRot="1" noChangeAspect="1" noMove="1" noResize="1" noEditPoints="1" noAdjustHandles="1" noChangeArrowheads="1" noChangeShapeType="1" noTextEdit="1"/>
              </p:cNvSpPr>
              <p:nvPr/>
            </p:nvSpPr>
            <p:spPr>
              <a:xfrm>
                <a:off x="124442" y="6053058"/>
                <a:ext cx="6640990" cy="2032288"/>
              </a:xfrm>
              <a:prstGeom prst="rect">
                <a:avLst/>
              </a:prstGeom>
              <a:blipFill>
                <a:blip r:embed="rId2"/>
                <a:stretch>
                  <a:fillRect l="-190" t="-621" b="-1863"/>
                </a:stretch>
              </a:blipFill>
            </p:spPr>
            <p:txBody>
              <a:bodyPr/>
              <a:lstStyle/>
              <a:p>
                <a:r>
                  <a:rPr lang="ja-JP" altLang="en-US">
                    <a:noFill/>
                  </a:rPr>
                  <a:t> </a:t>
                </a:r>
              </a:p>
            </p:txBody>
          </p:sp>
        </mc:Fallback>
      </mc:AlternateContent>
      <p:pic>
        <p:nvPicPr>
          <p:cNvPr id="4" name="図 3">
            <a:extLst>
              <a:ext uri="{FF2B5EF4-FFF2-40B4-BE49-F238E27FC236}">
                <a16:creationId xmlns:a16="http://schemas.microsoft.com/office/drawing/2014/main" id="{E6C22D94-A5B0-78E2-8DBF-44FAB28DC269}"/>
              </a:ext>
            </a:extLst>
          </p:cNvPr>
          <p:cNvPicPr>
            <a:picLocks noChangeAspect="1"/>
          </p:cNvPicPr>
          <p:nvPr/>
        </p:nvPicPr>
        <p:blipFill rotWithShape="1">
          <a:blip r:embed="rId3">
            <a:extLst>
              <a:ext uri="{28A0092B-C50C-407E-A947-70E740481C1C}">
                <a14:useLocalDpi xmlns:a14="http://schemas.microsoft.com/office/drawing/2010/main" val="0"/>
              </a:ext>
            </a:extLst>
          </a:blip>
          <a:srcRect b="21780"/>
          <a:stretch/>
        </p:blipFill>
        <p:spPr>
          <a:xfrm>
            <a:off x="167081" y="638793"/>
            <a:ext cx="1873250" cy="1431176"/>
          </a:xfrm>
          <a:prstGeom prst="rect">
            <a:avLst/>
          </a:prstGeom>
        </p:spPr>
      </p:pic>
      <p:sp>
        <p:nvSpPr>
          <p:cNvPr id="11" name="正方形/長方形 10">
            <a:extLst>
              <a:ext uri="{FF2B5EF4-FFF2-40B4-BE49-F238E27FC236}">
                <a16:creationId xmlns:a16="http://schemas.microsoft.com/office/drawing/2014/main" id="{B064EF2B-D1C5-02C6-57D1-0CD4FE7F470A}"/>
              </a:ext>
            </a:extLst>
          </p:cNvPr>
          <p:cNvSpPr/>
          <p:nvPr/>
        </p:nvSpPr>
        <p:spPr>
          <a:xfrm>
            <a:off x="1032933" y="1332133"/>
            <a:ext cx="1143000" cy="91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FF1B4E5D-7603-3905-AD52-0831B29BDB39}"/>
              </a:ext>
            </a:extLst>
          </p:cNvPr>
          <p:cNvPicPr>
            <a:picLocks noChangeAspect="1"/>
          </p:cNvPicPr>
          <p:nvPr/>
        </p:nvPicPr>
        <p:blipFill rotWithShape="1">
          <a:blip r:embed="rId4">
            <a:extLst>
              <a:ext uri="{28A0092B-C50C-407E-A947-70E740481C1C}">
                <a14:useLocalDpi xmlns:a14="http://schemas.microsoft.com/office/drawing/2010/main" val="0"/>
              </a:ext>
            </a:extLst>
          </a:blip>
          <a:srcRect b="23395"/>
          <a:stretch/>
        </p:blipFill>
        <p:spPr>
          <a:xfrm>
            <a:off x="1103706" y="1408165"/>
            <a:ext cx="1873250" cy="1468725"/>
          </a:xfrm>
          <a:prstGeom prst="rect">
            <a:avLst/>
          </a:prstGeom>
        </p:spPr>
      </p:pic>
    </p:spTree>
    <p:extLst>
      <p:ext uri="{BB962C8B-B14F-4D97-AF65-F5344CB8AC3E}">
        <p14:creationId xmlns:p14="http://schemas.microsoft.com/office/powerpoint/2010/main" val="4278820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707886"/>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カスタマイズ④</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 </a:t>
            </a:r>
            <a:r>
              <a:rPr kumimoji="1" lang="ja-JP" altLang="en-US" sz="2000">
                <a:latin typeface="UD デジタル 教科書体 N-B" panose="02020700000000000000" pitchFamily="17" charset="-128"/>
                <a:ea typeface="UD デジタル 教科書体 N-B" panose="02020700000000000000" pitchFamily="17" charset="-128"/>
              </a:rPr>
              <a:t>残り半分になったら</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a:latin typeface="UD デジタル 教科書体 N-B" panose="02020700000000000000" pitchFamily="17" charset="-128"/>
                <a:ea typeface="UD デジタル 教科書体 N-B" panose="02020700000000000000" pitchFamily="17" charset="-128"/>
              </a:rPr>
              <a:t>メッセージを表示する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2865698" y="2207735"/>
            <a:ext cx="3086381"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残り半分（</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秒）になったら、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「あと半分！」</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というメッセージを画面に表示する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13978" y="3709485"/>
            <a:ext cx="6640990" cy="1384995"/>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sounds.s60.play();</a:t>
            </a:r>
          </a:p>
          <a:p>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40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writeMessage</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ja-JP" altLang="en-US" sz="1400" b="0">
                <a:solidFill>
                  <a:srgbClr val="A31515"/>
                </a:solidFill>
                <a:effectLst/>
                <a:latin typeface="MonacakomiRegular"/>
              </a:rPr>
              <a:t>あと半分</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r>
              <a:rPr lang="en-US" altLang="ja-JP" sz="1400" b="0" dirty="0">
                <a:solidFill>
                  <a:srgbClr val="000000"/>
                </a:solidFill>
                <a:effectLst/>
                <a:latin typeface="MonacakomiRegular"/>
              </a:rPr>
              <a:t>} </a:t>
            </a:r>
            <a:r>
              <a:rPr lang="en" altLang="ja-JP" sz="1400" b="0" dirty="0">
                <a:solidFill>
                  <a:srgbClr val="0000FF"/>
                </a:solidFill>
                <a:effectLst/>
                <a:latin typeface="MonacakomiRegular"/>
              </a:rPr>
              <a:t>else</a:t>
            </a: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30</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sounds.s30.play();</a:t>
            </a:r>
          </a:p>
        </p:txBody>
      </p:sp>
      <p:sp>
        <p:nvSpPr>
          <p:cNvPr id="76" name="角丸四角形 85">
            <a:extLst>
              <a:ext uri="{FF2B5EF4-FFF2-40B4-BE49-F238E27FC236}">
                <a16:creationId xmlns:a16="http://schemas.microsoft.com/office/drawing/2014/main" id="{56F4C862-744F-44B0-940E-18040BDC503C}"/>
              </a:ext>
            </a:extLst>
          </p:cNvPr>
          <p:cNvSpPr/>
          <p:nvPr/>
        </p:nvSpPr>
        <p:spPr>
          <a:xfrm>
            <a:off x="136767" y="4188922"/>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else if (</a:t>
            </a:r>
            <a:r>
              <a:rPr kumimoji="1" lang="ja-JP" altLang="en-US" sz="1200">
                <a:latin typeface="UD デジタル 教科書体 N-R" panose="02020400000000000000" pitchFamily="17" charset="-128"/>
                <a:ea typeface="UD デジタル 教科書体 N-R" panose="02020400000000000000" pitchFamily="17" charset="-128"/>
              </a:rPr>
              <a:t>条件式</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のあと、</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実行する処理を</a:t>
            </a:r>
            <a:r>
              <a:rPr kumimoji="1" lang="en-US" altLang="ja-JP" sz="1200" dirty="0">
                <a:latin typeface="UD デジタル 教科書体 N-R" panose="02020400000000000000" pitchFamily="17" charset="-128"/>
                <a:ea typeface="UD デジタル 教科書体 N-R" panose="02020400000000000000" pitchFamily="17" charset="-128"/>
              </a:rPr>
              <a:t>{ } </a:t>
            </a:r>
            <a:r>
              <a:rPr kumimoji="1" lang="ja-JP" altLang="en-US" sz="1200">
                <a:latin typeface="UD デジタル 教科書体 N-R" panose="02020400000000000000" pitchFamily="17" charset="-128"/>
                <a:ea typeface="UD デジタル 教科書体 N-R" panose="02020400000000000000" pitchFamily="17" charset="-128"/>
              </a:rPr>
              <a:t>で囲む</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09659" y="5349136"/>
            <a:ext cx="664099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if (count == 60) </a:t>
            </a:r>
            <a:r>
              <a:rPr kumimoji="1" lang="ja-JP" altLang="en-US" sz="1400">
                <a:latin typeface="UD デジタル 教科書体 N-R" panose="02020400000000000000" pitchFamily="17" charset="-128"/>
                <a:ea typeface="UD デジタル 教科書体 N-R" panose="02020400000000000000" pitchFamily="17" charset="-128"/>
              </a:rPr>
              <a:t>の条件分岐の後、</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else if (count == 30) </a:t>
            </a:r>
            <a:r>
              <a:rPr kumimoji="1" lang="ja-JP" altLang="en-US" sz="1400">
                <a:latin typeface="UD デジタル 教科書体 N-R" panose="02020400000000000000" pitchFamily="17" charset="-128"/>
                <a:ea typeface="UD デジタル 教科書体 N-R" panose="02020400000000000000" pitchFamily="17" charset="-128"/>
              </a:rPr>
              <a:t>の条件分岐の前に、</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else if (count == 40) </a:t>
            </a:r>
            <a:r>
              <a:rPr kumimoji="1" lang="ja-JP" altLang="en-US" sz="1400">
                <a:latin typeface="UD デジタル 教科書体 N-R" panose="02020400000000000000" pitchFamily="17" charset="-128"/>
                <a:ea typeface="UD デジタル 教科書体 N-R" panose="02020400000000000000" pitchFamily="17" charset="-128"/>
              </a:rPr>
              <a:t>の分岐を追加する。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err="1">
                <a:latin typeface="UD デジタル 教科書体 N-R" panose="02020400000000000000" pitchFamily="17" charset="-128"/>
                <a:ea typeface="UD デジタル 教科書体 N-R" panose="02020400000000000000" pitchFamily="17" charset="-128"/>
              </a:rPr>
              <a:t>writeMessage</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あと半分</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の行は、</a:t>
            </a:r>
            <a:r>
              <a:rPr kumimoji="1" lang="en-US" altLang="ja-JP" sz="1400" dirty="0">
                <a:latin typeface="UD デジタル 教科書体 N-R" panose="02020400000000000000" pitchFamily="17" charset="-128"/>
                <a:ea typeface="UD デジタル 教科書体 N-R" panose="02020400000000000000" pitchFamily="17" charset="-128"/>
              </a:rPr>
              <a:t>{ }</a:t>
            </a:r>
            <a:r>
              <a:rPr kumimoji="1" lang="ja-JP" altLang="en-US" sz="1400">
                <a:latin typeface="UD デジタル 教科書体 N-R" panose="02020400000000000000" pitchFamily="17" charset="-128"/>
                <a:ea typeface="UD デジタル 教科書体 N-R" panose="02020400000000000000" pitchFamily="17" charset="-128"/>
              </a:rPr>
              <a:t>で囲む。</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 }</a:t>
            </a:r>
            <a:r>
              <a:rPr kumimoji="1" lang="ja-JP" altLang="en-US" sz="1400">
                <a:latin typeface="UD デジタル 教科書体 N-R" panose="02020400000000000000" pitchFamily="17" charset="-128"/>
                <a:ea typeface="UD デジタル 教科書体 N-R" panose="02020400000000000000" pitchFamily="17" charset="-128"/>
              </a:rPr>
              <a:t>で囲まれた範囲（処理のかたまり）を、ブロックと呼ぶ。</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2" name="テキスト ボックス 1">
            <a:extLst>
              <a:ext uri="{FF2B5EF4-FFF2-40B4-BE49-F238E27FC236}">
                <a16:creationId xmlns:a16="http://schemas.microsoft.com/office/drawing/2014/main" id="{FB5AE8D7-A08B-0796-F0AF-41A6DB4654DB}"/>
              </a:ext>
            </a:extLst>
          </p:cNvPr>
          <p:cNvSpPr txBox="1"/>
          <p:nvPr/>
        </p:nvSpPr>
        <p:spPr>
          <a:xfrm>
            <a:off x="121745" y="8234602"/>
            <a:ext cx="664099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プログラムの実行中に、</a:t>
            </a:r>
            <a:r>
              <a:rPr kumimoji="1" lang="en-US" altLang="ja-JP" sz="1400" dirty="0">
                <a:latin typeface="UD デジタル 教科書体 N-R" panose="02020400000000000000" pitchFamily="17" charset="-128"/>
                <a:ea typeface="UD デジタル 教科書体 N-R" panose="02020400000000000000" pitchFamily="17" charset="-128"/>
              </a:rPr>
              <a:t>count == 30</a:t>
            </a:r>
            <a:r>
              <a:rPr kumimoji="1" lang="ja-JP" altLang="en-US" sz="1400">
                <a:latin typeface="UD デジタル 教科書体 N-R" panose="02020400000000000000" pitchFamily="17" charset="-128"/>
                <a:ea typeface="UD デジタル 教科書体 N-R" panose="02020400000000000000" pitchFamily="17" charset="-128"/>
              </a:rPr>
              <a:t>と</a:t>
            </a:r>
            <a:r>
              <a:rPr kumimoji="1" lang="en-US" altLang="ja-JP" sz="1400" dirty="0">
                <a:latin typeface="UD デジタル 教科書体 N-R" panose="02020400000000000000" pitchFamily="17" charset="-128"/>
                <a:ea typeface="UD デジタル 教科書体 N-R" panose="02020400000000000000" pitchFamily="17" charset="-128"/>
              </a:rPr>
              <a:t>count == 40</a:t>
            </a:r>
            <a:r>
              <a:rPr kumimoji="1" lang="ja-JP" altLang="en-US" sz="1400">
                <a:latin typeface="UD デジタル 教科書体 N-R" panose="02020400000000000000" pitchFamily="17" charset="-128"/>
                <a:ea typeface="UD デジタル 教科書体 N-R" panose="02020400000000000000" pitchFamily="17" charset="-128"/>
              </a:rPr>
              <a:t>が同時に起きることは無いため、残り時間の大きい方から並べる必要はない。順番を逆にしても、プログラムは問題なく動作する（</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秒前には</a:t>
            </a:r>
            <a:r>
              <a:rPr kumimoji="1" lang="en-US" altLang="ja-JP" sz="1400" dirty="0">
                <a:latin typeface="UD デジタル 教科書体 N-R" panose="02020400000000000000" pitchFamily="17" charset="-128"/>
                <a:ea typeface="UD デジタル 教科書体 N-R" panose="02020400000000000000" pitchFamily="17" charset="-128"/>
              </a:rPr>
              <a:t>40</a:t>
            </a:r>
            <a:r>
              <a:rPr kumimoji="1" lang="ja-JP" altLang="en-US" sz="1400">
                <a:latin typeface="UD デジタル 教科書体 N-R" panose="02020400000000000000" pitchFamily="17" charset="-128"/>
                <a:ea typeface="UD デジタル 教科書体 N-R" panose="02020400000000000000" pitchFamily="17" charset="-128"/>
              </a:rPr>
              <a:t>秒前の処理が、</a:t>
            </a:r>
            <a:r>
              <a:rPr kumimoji="1" lang="en-US" altLang="ja-JP" sz="1400" dirty="0">
                <a:latin typeface="UD デジタル 教科書体 N-R" panose="02020400000000000000" pitchFamily="17" charset="-128"/>
                <a:ea typeface="UD デジタル 教科書体 N-R" panose="02020400000000000000" pitchFamily="17" charset="-128"/>
              </a:rPr>
              <a:t>30</a:t>
            </a:r>
            <a:r>
              <a:rPr kumimoji="1" lang="ja-JP" altLang="en-US" sz="1400">
                <a:latin typeface="UD デジタル 教科書体 N-R" panose="02020400000000000000" pitchFamily="17" charset="-128"/>
                <a:ea typeface="UD デジタル 教科書体 N-R" panose="02020400000000000000" pitchFamily="17" charset="-128"/>
              </a:rPr>
              <a:t>秒前には</a:t>
            </a:r>
            <a:r>
              <a:rPr kumimoji="1" lang="en-US" altLang="ja-JP" sz="1400" dirty="0">
                <a:latin typeface="UD デジタル 教科書体 N-R" panose="02020400000000000000" pitchFamily="17" charset="-128"/>
                <a:ea typeface="UD デジタル 教科書体 N-R" panose="02020400000000000000" pitchFamily="17" charset="-128"/>
              </a:rPr>
              <a:t>30</a:t>
            </a:r>
            <a:r>
              <a:rPr kumimoji="1" lang="ja-JP" altLang="en-US" sz="1400">
                <a:latin typeface="UD デジタル 教科書体 N-R" panose="02020400000000000000" pitchFamily="17" charset="-128"/>
                <a:ea typeface="UD デジタル 教科書体 N-R" panose="02020400000000000000" pitchFamily="17" charset="-128"/>
              </a:rPr>
              <a:t>秒前の処理が実行される）。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後からプログラムを見る人間のために、分かりやすい並び順にしている。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D746EE08-2DB8-7AD8-A791-B9DCB3B97060}"/>
              </a:ext>
            </a:extLst>
          </p:cNvPr>
          <p:cNvPicPr>
            <a:picLocks noChangeAspect="1"/>
          </p:cNvPicPr>
          <p:nvPr/>
        </p:nvPicPr>
        <p:blipFill rotWithShape="1">
          <a:blip r:embed="rId2">
            <a:extLst>
              <a:ext uri="{28A0092B-C50C-407E-A947-70E740481C1C}">
                <a14:useLocalDpi xmlns:a14="http://schemas.microsoft.com/office/drawing/2010/main" val="0"/>
              </a:ext>
            </a:extLst>
          </a:blip>
          <a:srcRect t="10947"/>
          <a:stretch/>
        </p:blipFill>
        <p:spPr>
          <a:xfrm>
            <a:off x="136767" y="562758"/>
            <a:ext cx="2012683" cy="2383641"/>
          </a:xfrm>
          <a:prstGeom prst="rect">
            <a:avLst/>
          </a:prstGeom>
        </p:spPr>
      </p:pic>
    </p:spTree>
    <p:extLst>
      <p:ext uri="{BB962C8B-B14F-4D97-AF65-F5344CB8AC3E}">
        <p14:creationId xmlns:p14="http://schemas.microsoft.com/office/powerpoint/2010/main" val="1081158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C7D3793-ABDB-ED0B-998C-F70C59F10B87}"/>
              </a:ext>
            </a:extLst>
          </p:cNvPr>
          <p:cNvSpPr txBox="1"/>
          <p:nvPr/>
        </p:nvSpPr>
        <p:spPr>
          <a:xfrm>
            <a:off x="216152" y="166124"/>
            <a:ext cx="6452176" cy="338554"/>
          </a:xfrm>
          <a:prstGeom prst="rect">
            <a:avLst/>
          </a:prstGeom>
          <a:noFill/>
        </p:spPr>
        <p:txBody>
          <a:bodyPr wrap="square">
            <a:spAutoFit/>
          </a:bodyPr>
          <a:lstStyle/>
          <a:p>
            <a:pPr algn="ctr"/>
            <a:r>
              <a:rPr kumimoji="1" lang="ja-JP" altLang="en-US" sz="1600">
                <a:latin typeface="UD デジタル 教科書体 N-B" panose="02020700000000000000" pitchFamily="17" charset="-128"/>
                <a:ea typeface="UD デジタル 教科書体 N-B" panose="02020700000000000000" pitchFamily="17" charset="-128"/>
              </a:rPr>
              <a:t>フローチャート</a:t>
            </a:r>
            <a:r>
              <a:rPr kumimoji="1" lang="en-US" altLang="ja-JP" sz="1600" dirty="0">
                <a:latin typeface="UD デジタル 教科書体 N-B" panose="02020700000000000000" pitchFamily="17" charset="-128"/>
                <a:ea typeface="UD デジタル 教科書体 N-B" panose="02020700000000000000" pitchFamily="17" charset="-128"/>
              </a:rPr>
              <a:t>: </a:t>
            </a:r>
            <a:r>
              <a:rPr kumimoji="1" lang="ja-JP" altLang="en-US" sz="1600">
                <a:latin typeface="UD デジタル 教科書体 N-B" panose="02020700000000000000" pitchFamily="17" charset="-128"/>
                <a:ea typeface="UD デジタル 教科書体 N-B" panose="02020700000000000000" pitchFamily="17" charset="-128"/>
              </a:rPr>
              <a:t>半分経過した時の処理を追加する</a:t>
            </a:r>
            <a:endParaRPr kumimoji="1" lang="en-US" altLang="ja-JP" sz="1600" dirty="0">
              <a:latin typeface="UD デジタル 教科書体 N-B" panose="02020700000000000000" pitchFamily="17" charset="-128"/>
              <a:ea typeface="UD デジタル 教科書体 N-B" panose="02020700000000000000" pitchFamily="17" charset="-128"/>
            </a:endParaRPr>
          </a:p>
        </p:txBody>
      </p:sp>
      <p:sp>
        <p:nvSpPr>
          <p:cNvPr id="8" name="テキスト ボックス 7">
            <a:extLst>
              <a:ext uri="{FF2B5EF4-FFF2-40B4-BE49-F238E27FC236}">
                <a16:creationId xmlns:a16="http://schemas.microsoft.com/office/drawing/2014/main" id="{25B6BF14-F5FC-0D89-3BD0-DF1EFCFF7853}"/>
              </a:ext>
            </a:extLst>
          </p:cNvPr>
          <p:cNvSpPr txBox="1"/>
          <p:nvPr/>
        </p:nvSpPr>
        <p:spPr>
          <a:xfrm>
            <a:off x="152285" y="820132"/>
            <a:ext cx="1800493" cy="369332"/>
          </a:xfrm>
          <a:prstGeom prst="rect">
            <a:avLst/>
          </a:prstGeom>
          <a:noFill/>
        </p:spPr>
        <p:txBody>
          <a:bodyPr wrap="none" rtlCol="0">
            <a:spAutoFit/>
          </a:bodyPr>
          <a:lstStyle/>
          <a:p>
            <a:r>
              <a:rPr kumimoji="1" lang="ja-JP" altLang="en-US">
                <a:latin typeface="UD Digi Kyokasho N-R" panose="02020400000000000000" pitchFamily="49" charset="-128"/>
                <a:ea typeface="UD Digi Kyokasho N-R" panose="02020400000000000000" pitchFamily="49" charset="-128"/>
              </a:rPr>
              <a:t>カスタマイズ前</a:t>
            </a:r>
          </a:p>
        </p:txBody>
      </p:sp>
      <p:sp>
        <p:nvSpPr>
          <p:cNvPr id="10" name="テキスト ボックス 9">
            <a:extLst>
              <a:ext uri="{FF2B5EF4-FFF2-40B4-BE49-F238E27FC236}">
                <a16:creationId xmlns:a16="http://schemas.microsoft.com/office/drawing/2014/main" id="{F86A77C0-5BDF-1167-5F91-C771F0CE314A}"/>
              </a:ext>
            </a:extLst>
          </p:cNvPr>
          <p:cNvSpPr txBox="1"/>
          <p:nvPr/>
        </p:nvSpPr>
        <p:spPr>
          <a:xfrm>
            <a:off x="125806" y="4918391"/>
            <a:ext cx="1800493" cy="369332"/>
          </a:xfrm>
          <a:prstGeom prst="rect">
            <a:avLst/>
          </a:prstGeom>
          <a:noFill/>
        </p:spPr>
        <p:txBody>
          <a:bodyPr wrap="none" rtlCol="0">
            <a:spAutoFit/>
          </a:bodyPr>
          <a:lstStyle/>
          <a:p>
            <a:r>
              <a:rPr kumimoji="1" lang="ja-JP" altLang="en-US">
                <a:latin typeface="UD Digi Kyokasho N-R" panose="02020400000000000000" pitchFamily="49" charset="-128"/>
                <a:ea typeface="UD Digi Kyokasho N-R" panose="02020400000000000000" pitchFamily="49" charset="-128"/>
              </a:rPr>
              <a:t>カスタマイズ後</a:t>
            </a:r>
          </a:p>
        </p:txBody>
      </p:sp>
      <p:sp>
        <p:nvSpPr>
          <p:cNvPr id="11" name="角丸四角形 85">
            <a:extLst>
              <a:ext uri="{FF2B5EF4-FFF2-40B4-BE49-F238E27FC236}">
                <a16:creationId xmlns:a16="http://schemas.microsoft.com/office/drawing/2014/main" id="{AC1E314A-F5E2-945A-84B6-4C10AE7C9CCB}"/>
              </a:ext>
            </a:extLst>
          </p:cNvPr>
          <p:cNvSpPr/>
          <p:nvPr/>
        </p:nvSpPr>
        <p:spPr>
          <a:xfrm>
            <a:off x="3145924" y="6534442"/>
            <a:ext cx="1593130" cy="2394409"/>
          </a:xfrm>
          <a:prstGeom prst="roundRect">
            <a:avLst>
              <a:gd name="adj" fmla="val 5856"/>
            </a:avLst>
          </a:prstGeom>
          <a:noFill/>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1200">
                <a:latin typeface="UD デジタル 教科書体 N-R" panose="02020400000000000000" pitchFamily="17" charset="-128"/>
                <a:ea typeface="UD デジタル 教科書体 N-R" panose="02020400000000000000" pitchFamily="17" charset="-128"/>
              </a:rPr>
              <a:t>条件分岐を</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追加する</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pic>
        <p:nvPicPr>
          <p:cNvPr id="4" name="図 3" descr="ダイアグラム&#10;&#10;中程度の精度で自動的に生成された説明">
            <a:extLst>
              <a:ext uri="{FF2B5EF4-FFF2-40B4-BE49-F238E27FC236}">
                <a16:creationId xmlns:a16="http://schemas.microsoft.com/office/drawing/2014/main" id="{87E9FEE1-2F80-F165-7680-2F00104F4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11" y="1200741"/>
            <a:ext cx="6467377" cy="3820858"/>
          </a:xfrm>
          <a:prstGeom prst="rect">
            <a:avLst/>
          </a:prstGeom>
        </p:spPr>
      </p:pic>
      <p:pic>
        <p:nvPicPr>
          <p:cNvPr id="9" name="図 8" descr="ダイアグラム&#10;&#10;自動的に生成された説明">
            <a:extLst>
              <a:ext uri="{FF2B5EF4-FFF2-40B4-BE49-F238E27FC236}">
                <a16:creationId xmlns:a16="http://schemas.microsoft.com/office/drawing/2014/main" id="{0E3A8023-82E3-DAC4-EFA0-13FFC8A79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9" y="5296878"/>
            <a:ext cx="6477549" cy="4099607"/>
          </a:xfrm>
          <a:prstGeom prst="rect">
            <a:avLst/>
          </a:prstGeom>
        </p:spPr>
      </p:pic>
    </p:spTree>
    <p:extLst>
      <p:ext uri="{BB962C8B-B14F-4D97-AF65-F5344CB8AC3E}">
        <p14:creationId xmlns:p14="http://schemas.microsoft.com/office/powerpoint/2010/main" val="609654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⑤</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 </a:t>
            </a:r>
            <a:r>
              <a:rPr kumimoji="1" lang="ja-JP" altLang="en-US" sz="2000">
                <a:latin typeface="UD デジタル 教科書体 N-B" panose="02020700000000000000" pitchFamily="17" charset="-128"/>
                <a:ea typeface="UD デジタル 教科書体 N-B" panose="02020700000000000000" pitchFamily="17" charset="-128"/>
              </a:rPr>
              <a:t>アプリケーションのタイトルを変える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581946" y="1571019"/>
            <a:ext cx="3086381"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アプリケーションのタイトル部分を</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「カップラーメンタイマー」に</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変更した。</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オプション</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タイマーの残り時間を</a:t>
            </a:r>
            <a:r>
              <a:rPr kumimoji="1" lang="en-US" altLang="ja-JP" sz="1400" dirty="0">
                <a:latin typeface="UD デジタル 教科書体 N-R" panose="02020400000000000000" pitchFamily="17" charset="-128"/>
                <a:ea typeface="UD デジタル 教科書体 N-R" panose="02020400000000000000" pitchFamily="17" charset="-128"/>
              </a:rPr>
              <a:t>3</a:t>
            </a:r>
            <a:r>
              <a:rPr kumimoji="1" lang="ja-JP" altLang="en-US" sz="1400">
                <a:latin typeface="UD デジタル 教科書体 N-R" panose="02020400000000000000" pitchFamily="17" charset="-128"/>
                <a:ea typeface="UD デジタル 教科書体 N-R" panose="02020400000000000000" pitchFamily="17" charset="-128"/>
              </a:rPr>
              <a:t>分にした。</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08505" y="4043392"/>
            <a:ext cx="6640990" cy="307777"/>
          </a:xfrm>
          <a:prstGeom prst="rect">
            <a:avLst/>
          </a:prstGeom>
          <a:noFill/>
          <a:ln>
            <a:solidFill>
              <a:schemeClr val="tx1"/>
            </a:solidFill>
          </a:ln>
        </p:spPr>
        <p:txBody>
          <a:bodyPr wrap="square" rtlCol="0">
            <a:spAutoFit/>
          </a:bodyPr>
          <a:lstStyle/>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カップラーメンタイマー</a:t>
            </a:r>
            <a:r>
              <a:rPr lang="en-US" altLang="ja-JP" sz="1400" b="0" dirty="0">
                <a:solidFill>
                  <a:srgbClr val="000000"/>
                </a:solidFill>
                <a:effectLst/>
                <a:latin typeface="MonacakomiRegular"/>
              </a:rPr>
              <a:t>(</a:t>
            </a:r>
            <a:r>
              <a:rPr lang="en" altLang="ja-JP" sz="1400" b="0" dirty="0">
                <a:solidFill>
                  <a:srgbClr val="000000"/>
                </a:solidFill>
                <a:effectLst/>
                <a:latin typeface="MonacakomiRegular"/>
              </a:rPr>
              <a:t>BASIC)</a:t>
            </a:r>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76" name="角丸四角形 85">
            <a:extLst>
              <a:ext uri="{FF2B5EF4-FFF2-40B4-BE49-F238E27FC236}">
                <a16:creationId xmlns:a16="http://schemas.microsoft.com/office/drawing/2014/main" id="{56F4C862-744F-44B0-940E-18040BDC503C}"/>
              </a:ext>
            </a:extLst>
          </p:cNvPr>
          <p:cNvSpPr/>
          <p:nvPr/>
        </p:nvSpPr>
        <p:spPr>
          <a:xfrm>
            <a:off x="517462" y="4070262"/>
            <a:ext cx="2642427" cy="744805"/>
          </a:xfrm>
          <a:prstGeom prst="roundRect">
            <a:avLst>
              <a:gd name="adj" fmla="val 5789"/>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err="1">
                <a:latin typeface="UD デジタル 教科書体 N-R" panose="02020400000000000000" pitchFamily="17" charset="-128"/>
                <a:ea typeface="UD デジタル 教科書体 N-R" panose="02020400000000000000" pitchFamily="17" charset="-128"/>
              </a:rPr>
              <a:t>index.html</a:t>
            </a:r>
            <a:r>
              <a:rPr kumimoji="1" lang="ja-JP" altLang="en-US" sz="1200">
                <a:latin typeface="UD デジタル 教科書体 N-R" panose="02020400000000000000" pitchFamily="17" charset="-128"/>
                <a:ea typeface="UD デジタル 教科書体 N-R" panose="02020400000000000000" pitchFamily="17" charset="-128"/>
              </a:rPr>
              <a:t>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&lt;h1&gt;</a:t>
            </a:r>
            <a:r>
              <a:rPr kumimoji="1" lang="ja-JP" altLang="en-US" sz="1200">
                <a:latin typeface="UD デジタル 教科書体 N-R" panose="02020400000000000000" pitchFamily="17" charset="-128"/>
                <a:ea typeface="UD デジタル 教科書体 N-R" panose="02020400000000000000" pitchFamily="17" charset="-128"/>
              </a:rPr>
              <a:t>タグの中身を書き換える</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1015663"/>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err="1">
                <a:solidFill>
                  <a:schemeClr val="tx1"/>
                </a:solidFill>
                <a:latin typeface="UD デジタル 教科書体 N-B" panose="02020700000000000000" pitchFamily="17" charset="-128"/>
                <a:ea typeface="UD デジタル 教科書体 N-B" panose="02020700000000000000" pitchFamily="17" charset="-128"/>
              </a:rPr>
              <a:t>index.html</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pic>
        <p:nvPicPr>
          <p:cNvPr id="4" name="図 3" descr="テキスト&#10;&#10;自動的に生成された説明">
            <a:extLst>
              <a:ext uri="{FF2B5EF4-FFF2-40B4-BE49-F238E27FC236}">
                <a16:creationId xmlns:a16="http://schemas.microsoft.com/office/drawing/2014/main" id="{9B91B117-F526-233D-266F-B9B0B9977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52" y="1123394"/>
            <a:ext cx="3157849" cy="1835959"/>
          </a:xfrm>
          <a:prstGeom prst="rect">
            <a:avLst/>
          </a:prstGeom>
        </p:spPr>
      </p:pic>
    </p:spTree>
    <p:extLst>
      <p:ext uri="{BB962C8B-B14F-4D97-AF65-F5344CB8AC3E}">
        <p14:creationId xmlns:p14="http://schemas.microsoft.com/office/powerpoint/2010/main" val="4159009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カスタマイズ⑥ 画面の要素の</a:t>
            </a:r>
            <a:r>
              <a:rPr kumimoji="1" lang="ja-JP" altLang="en-US" sz="2000">
                <a:latin typeface="UD デジタル 教科書体 N-B" panose="02020700000000000000" pitchFamily="17" charset="-128"/>
                <a:ea typeface="UD デジタル 教科書体 N-B" panose="02020700000000000000" pitchFamily="17" charset="-128"/>
              </a:rPr>
              <a:t>色を変更する</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94" name="テキスト ボックス 93">
            <a:extLst>
              <a:ext uri="{FF2B5EF4-FFF2-40B4-BE49-F238E27FC236}">
                <a16:creationId xmlns:a16="http://schemas.microsoft.com/office/drawing/2014/main" id="{32B2993E-336E-4117-B433-F538A03544FE}"/>
              </a:ext>
            </a:extLst>
          </p:cNvPr>
          <p:cNvSpPr txBox="1"/>
          <p:nvPr/>
        </p:nvSpPr>
        <p:spPr>
          <a:xfrm>
            <a:off x="3555467" y="782803"/>
            <a:ext cx="308638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画面の背景の色と、</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アプリのタイトルの文字の色を変更</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B962BAD7-4D90-4CE0-B0D3-E5D5F46CD8C4}"/>
              </a:ext>
            </a:extLst>
          </p:cNvPr>
          <p:cNvSpPr txBox="1"/>
          <p:nvPr/>
        </p:nvSpPr>
        <p:spPr>
          <a:xfrm>
            <a:off x="113978" y="4130591"/>
            <a:ext cx="6640990" cy="954107"/>
          </a:xfrm>
          <a:prstGeom prst="rect">
            <a:avLst/>
          </a:prstGeom>
          <a:noFill/>
          <a:ln>
            <a:solidFill>
              <a:schemeClr val="tx1"/>
            </a:solidFill>
          </a:ln>
        </p:spPr>
        <p:txBody>
          <a:bodyPr wrap="square" rtlCol="0">
            <a:spAutoFit/>
          </a:bodyPr>
          <a:lstStyle/>
          <a:p>
            <a:r>
              <a:rPr lang="en" altLang="ja-JP" sz="1400" b="0" dirty="0">
                <a:solidFill>
                  <a:srgbClr val="800000"/>
                </a:solidFill>
                <a:effectLst/>
                <a:latin typeface="MonacakomiRegular"/>
              </a:rPr>
              <a:t>body</a:t>
            </a:r>
            <a:r>
              <a:rPr lang="en" altLang="ja-JP" sz="1400" b="0" dirty="0">
                <a:solidFill>
                  <a:srgbClr val="000000"/>
                </a:solidFill>
                <a:effectLst/>
                <a:latin typeface="MonacakomiRegular"/>
              </a:rPr>
              <a:t> {</a:t>
            </a:r>
          </a:p>
          <a:p>
            <a:r>
              <a:rPr lang="en" altLang="ja-JP" sz="1400" b="0" dirty="0">
                <a:solidFill>
                  <a:srgbClr val="FF0000"/>
                </a:solidFill>
                <a:effectLst/>
                <a:latin typeface="MonacakomiRegular"/>
              </a:rPr>
              <a:t>   </a:t>
            </a:r>
            <a:r>
              <a:rPr lang="en" altLang="ja-JP" sz="1400" b="0" dirty="0" err="1">
                <a:solidFill>
                  <a:srgbClr val="FF0000"/>
                </a:solidFill>
                <a:effectLst/>
                <a:latin typeface="MonacakomiRegular"/>
              </a:rPr>
              <a:t>background-color:</a:t>
            </a:r>
            <a:r>
              <a:rPr lang="en" altLang="ja-JP" sz="1400" b="0" dirty="0" err="1">
                <a:solidFill>
                  <a:srgbClr val="0451A5"/>
                </a:solidFill>
                <a:effectLst/>
                <a:latin typeface="MonacakomiRegular"/>
              </a:rPr>
              <a:t>orange</a:t>
            </a:r>
            <a:r>
              <a:rPr lang="en" altLang="ja-JP" sz="1400" b="0" dirty="0">
                <a:solidFill>
                  <a:srgbClr val="000000"/>
                </a:solidFill>
                <a:effectLst/>
                <a:latin typeface="MonacakomiRegular"/>
              </a:rPr>
              <a:t>;</a:t>
            </a:r>
          </a:p>
          <a:p>
            <a:r>
              <a:rPr lang="en" altLang="ja-JP" sz="1400" b="0" dirty="0">
                <a:solidFill>
                  <a:srgbClr val="FF0000"/>
                </a:solidFill>
                <a:effectLst/>
                <a:latin typeface="MonacakomiRegular"/>
              </a:rPr>
              <a:t>   </a:t>
            </a:r>
            <a:r>
              <a:rPr lang="en" altLang="ja-JP" sz="1400" b="0" dirty="0" err="1">
                <a:solidFill>
                  <a:srgbClr val="FF0000"/>
                </a:solidFill>
                <a:effectLst/>
                <a:latin typeface="MonacakomiRegular"/>
              </a:rPr>
              <a:t>color:</a:t>
            </a:r>
            <a:r>
              <a:rPr lang="en" altLang="ja-JP" sz="1400" b="0" dirty="0" err="1">
                <a:solidFill>
                  <a:srgbClr val="0451A5"/>
                </a:solidFill>
                <a:effectLst/>
                <a:latin typeface="MonacakomiRegular"/>
              </a:rPr>
              <a:t>saddlebrown</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
        <p:nvSpPr>
          <p:cNvPr id="79" name="テキスト ボックス 78">
            <a:extLst>
              <a:ext uri="{FF2B5EF4-FFF2-40B4-BE49-F238E27FC236}">
                <a16:creationId xmlns:a16="http://schemas.microsoft.com/office/drawing/2014/main" id="{4441A0A6-880E-4AA5-9BFE-BE353A913566}"/>
              </a:ext>
            </a:extLst>
          </p:cNvPr>
          <p:cNvSpPr txBox="1"/>
          <p:nvPr/>
        </p:nvSpPr>
        <p:spPr>
          <a:xfrm>
            <a:off x="613450" y="3264574"/>
            <a:ext cx="5727088" cy="707886"/>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a:t>
            </a:r>
            <a:r>
              <a:rPr kumimoji="1" lang="ja-JP" altLang="en-US" sz="2000">
                <a:latin typeface="UD デジタル 教科書体 N-B" panose="02020700000000000000" pitchFamily="17" charset="-128"/>
                <a:ea typeface="UD デジタル 教科書体 N-B" panose="02020700000000000000" pitchFamily="17" charset="-128"/>
              </a:rPr>
              <a:t>変更</a:t>
            </a:r>
            <a:endParaRPr kumimoji="1" lang="en-US" altLang="ja-JP" sz="2000" dirty="0">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err="1">
                <a:solidFill>
                  <a:schemeClr val="tx1"/>
                </a:solidFill>
                <a:latin typeface="UD デジタル 教科書体 N-B" panose="02020700000000000000" pitchFamily="17" charset="-128"/>
                <a:ea typeface="UD デジタル 教科書体 N-B" panose="02020700000000000000" pitchFamily="17" charset="-128"/>
              </a:rPr>
              <a:t>style.css</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39" name="テキスト ボックス 38">
            <a:extLst>
              <a:ext uri="{FF2B5EF4-FFF2-40B4-BE49-F238E27FC236}">
                <a16:creationId xmlns:a16="http://schemas.microsoft.com/office/drawing/2014/main" id="{7ADD0254-0E67-3558-568D-C211B26C5210}"/>
              </a:ext>
            </a:extLst>
          </p:cNvPr>
          <p:cNvSpPr txBox="1"/>
          <p:nvPr/>
        </p:nvSpPr>
        <p:spPr>
          <a:xfrm>
            <a:off x="113978" y="6336886"/>
            <a:ext cx="6640990"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CSS</a:t>
            </a:r>
            <a:r>
              <a:rPr kumimoji="1" lang="ja-JP" altLang="en-US" sz="1400">
                <a:latin typeface="UD デジタル 教科書体 N-R" panose="02020400000000000000" pitchFamily="17" charset="-128"/>
                <a:ea typeface="UD デジタル 教科書体 N-R" panose="02020400000000000000" pitchFamily="17" charset="-128"/>
              </a:rPr>
              <a:t>ファイルの中の</a:t>
            </a:r>
            <a:r>
              <a:rPr kumimoji="1" lang="en-US" altLang="ja-JP" sz="1400" dirty="0">
                <a:latin typeface="UD デジタル 教科書体 N-R" panose="02020400000000000000" pitchFamily="17" charset="-128"/>
                <a:ea typeface="UD デジタル 教科書体 N-R" panose="02020400000000000000" pitchFamily="17" charset="-128"/>
              </a:rPr>
              <a:t>body</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index.html</a:t>
            </a:r>
            <a:r>
              <a:rPr kumimoji="1" lang="ja-JP" altLang="en-US" sz="1400">
                <a:latin typeface="UD デジタル 教科書体 N-R" panose="02020400000000000000" pitchFamily="17" charset="-128"/>
                <a:ea typeface="UD デジタル 教科書体 N-R" panose="02020400000000000000" pitchFamily="17" charset="-128"/>
              </a:rPr>
              <a:t>のタグ</a:t>
            </a:r>
            <a:r>
              <a:rPr kumimoji="1" lang="en-US" altLang="ja-JP" sz="1400" dirty="0">
                <a:latin typeface="UD デジタル 教科書体 N-R" panose="02020400000000000000" pitchFamily="17" charset="-128"/>
                <a:ea typeface="UD デジタル 教科書体 N-R" panose="02020400000000000000" pitchFamily="17" charset="-128"/>
              </a:rPr>
              <a:t>&lt;body&gt;</a:t>
            </a:r>
            <a:r>
              <a:rPr kumimoji="1" lang="ja-JP" altLang="en-US" sz="1400">
                <a:latin typeface="UD デジタル 教科書体 N-R" panose="02020400000000000000" pitchFamily="17" charset="-128"/>
                <a:ea typeface="UD デジタル 教科書体 N-R" panose="02020400000000000000" pitchFamily="17" charset="-128"/>
              </a:rPr>
              <a:t>を指している。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上の指定は、</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「タグ</a:t>
            </a:r>
            <a:r>
              <a:rPr kumimoji="1" lang="en-US" altLang="ja-JP" sz="1400" dirty="0">
                <a:latin typeface="UD デジタル 教科書体 N-R" panose="02020400000000000000" pitchFamily="17" charset="-128"/>
                <a:ea typeface="UD デジタル 教科書体 N-R" panose="02020400000000000000" pitchFamily="17" charset="-128"/>
              </a:rPr>
              <a:t>&lt;body&gt;</a:t>
            </a:r>
            <a:r>
              <a:rPr kumimoji="1" lang="ja-JP" altLang="en-US" sz="1400">
                <a:latin typeface="UD デジタル 教科書体 N-R" panose="02020400000000000000" pitchFamily="17" charset="-128"/>
                <a:ea typeface="UD デジタル 教科書体 N-R" panose="02020400000000000000" pitchFamily="17" charset="-128"/>
              </a:rPr>
              <a:t>を画面に表示するとき、背景色（</a:t>
            </a:r>
            <a:r>
              <a:rPr kumimoji="1" lang="en-US" altLang="ja-JP" sz="1400" dirty="0">
                <a:latin typeface="UD デジタル 教科書体 N-R" panose="02020400000000000000" pitchFamily="17" charset="-128"/>
                <a:ea typeface="UD デジタル 教科書体 N-R" panose="02020400000000000000" pitchFamily="17" charset="-128"/>
              </a:rPr>
              <a:t>background-color</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a:latin typeface="UD デジタル 教科書体 N-R" panose="02020400000000000000" pitchFamily="17" charset="-128"/>
                <a:ea typeface="UD デジタル 教科書体 N-R" panose="02020400000000000000" pitchFamily="17" charset="-128"/>
              </a:rPr>
              <a:t>orange</a:t>
            </a:r>
            <a:r>
              <a:rPr kumimoji="1" lang="ja-JP" altLang="en-US" sz="1400">
                <a:latin typeface="UD デジタル 教科書体 N-R" panose="02020400000000000000" pitchFamily="17" charset="-128"/>
                <a:ea typeface="UD デジタル 教科書体 N-R" panose="02020400000000000000" pitchFamily="17" charset="-128"/>
              </a:rPr>
              <a:t>にしなさい。文字色（</a:t>
            </a:r>
            <a:r>
              <a:rPr kumimoji="1" lang="en-US" altLang="ja-JP" sz="1400" dirty="0">
                <a:latin typeface="UD デジタル 教科書体 N-R" panose="02020400000000000000" pitchFamily="17" charset="-128"/>
                <a:ea typeface="UD デジタル 教科書体 N-R" panose="02020400000000000000" pitchFamily="17" charset="-128"/>
              </a:rPr>
              <a:t>color</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saddlebrown</a:t>
            </a:r>
            <a:r>
              <a:rPr kumimoji="1" lang="ja-JP" altLang="en-US" sz="1400">
                <a:latin typeface="UD デジタル 教科書体 N-R" panose="02020400000000000000" pitchFamily="17" charset="-128"/>
                <a:ea typeface="UD デジタル 教科書体 N-R" panose="02020400000000000000" pitchFamily="17" charset="-128"/>
              </a:rPr>
              <a:t>にしなさい」</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という意味である。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2" name="角丸四角形 85">
            <a:extLst>
              <a:ext uri="{FF2B5EF4-FFF2-40B4-BE49-F238E27FC236}">
                <a16:creationId xmlns:a16="http://schemas.microsoft.com/office/drawing/2014/main" id="{D32FC115-7F89-6DFC-179C-309A1543E428}"/>
              </a:ext>
            </a:extLst>
          </p:cNvPr>
          <p:cNvSpPr/>
          <p:nvPr/>
        </p:nvSpPr>
        <p:spPr>
          <a:xfrm>
            <a:off x="153401" y="4386805"/>
            <a:ext cx="6531561" cy="425828"/>
          </a:xfrm>
          <a:prstGeom prst="roundRect">
            <a:avLst>
              <a:gd name="adj" fmla="val 7971"/>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background-color: </a:t>
            </a:r>
            <a:r>
              <a:rPr kumimoji="1" lang="ja-JP" altLang="en-US" sz="1200">
                <a:latin typeface="UD デジタル 教科書体 N-R" panose="02020400000000000000" pitchFamily="17" charset="-128"/>
                <a:ea typeface="UD デジタル 教科書体 N-R" panose="02020400000000000000" pitchFamily="17" charset="-128"/>
              </a:rPr>
              <a:t>色名</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で、背景の色を指定、</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color: </a:t>
            </a:r>
            <a:r>
              <a:rPr kumimoji="1" lang="ja-JP" altLang="en-US" sz="1200">
                <a:latin typeface="UD デジタル 教科書体 N-R" panose="02020400000000000000" pitchFamily="17" charset="-128"/>
                <a:ea typeface="UD デジタル 教科書体 N-R" panose="02020400000000000000" pitchFamily="17" charset="-128"/>
              </a:rPr>
              <a:t>色名</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で、文字の色を指定。</a:t>
            </a:r>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C59BEA20-0416-B6B6-905F-43C2B89F9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52" y="584523"/>
            <a:ext cx="3086381" cy="2447003"/>
          </a:xfrm>
          <a:prstGeom prst="rect">
            <a:avLst/>
          </a:prstGeom>
        </p:spPr>
      </p:pic>
    </p:spTree>
    <p:extLst>
      <p:ext uri="{BB962C8B-B14F-4D97-AF65-F5344CB8AC3E}">
        <p14:creationId xmlns:p14="http://schemas.microsoft.com/office/powerpoint/2010/main" val="2355701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テキスト ボックス 72">
            <a:extLst>
              <a:ext uri="{FF2B5EF4-FFF2-40B4-BE49-F238E27FC236}">
                <a16:creationId xmlns:a16="http://schemas.microsoft.com/office/drawing/2014/main" id="{092272B1-815D-4961-913B-7F0D8F210920}"/>
              </a:ext>
            </a:extLst>
          </p:cNvPr>
          <p:cNvSpPr txBox="1"/>
          <p:nvPr/>
        </p:nvSpPr>
        <p:spPr>
          <a:xfrm>
            <a:off x="555171" y="166124"/>
            <a:ext cx="5760720"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接頭辞</a:t>
            </a:r>
          </a:p>
        </p:txBody>
      </p:sp>
      <p:sp>
        <p:nvSpPr>
          <p:cNvPr id="2" name="テキスト ボックス 1">
            <a:extLst>
              <a:ext uri="{FF2B5EF4-FFF2-40B4-BE49-F238E27FC236}">
                <a16:creationId xmlns:a16="http://schemas.microsoft.com/office/drawing/2014/main" id="{8A601CE8-23E1-E4F4-2827-89D802B0FE8D}"/>
              </a:ext>
            </a:extLst>
          </p:cNvPr>
          <p:cNvSpPr txBox="1"/>
          <p:nvPr/>
        </p:nvSpPr>
        <p:spPr>
          <a:xfrm>
            <a:off x="410496" y="931994"/>
            <a:ext cx="6037007" cy="276999"/>
          </a:xfrm>
          <a:prstGeom prst="rect">
            <a:avLst/>
          </a:prstGeom>
          <a:noFill/>
          <a:ln>
            <a:solidFill>
              <a:schemeClr val="tx1"/>
            </a:solidFill>
          </a:ln>
        </p:spPr>
        <p:txBody>
          <a:bodyPr wrap="square" rtlCol="0">
            <a:spAutoFit/>
          </a:bodyPr>
          <a:lstStyle/>
          <a:p>
            <a:r>
              <a:rPr kumimoji="1" lang="ja-JP" altLang="en-US" sz="1200">
                <a:latin typeface="UD Digi Kyokasho N-R" panose="02020400000000000000" pitchFamily="49" charset="-128"/>
                <a:ea typeface="UD Digi Kyokasho N-R" panose="02020400000000000000" pitchFamily="49" charset="-128"/>
              </a:rPr>
              <a:t>小さな量の接頭辞</a:t>
            </a:r>
            <a:endParaRPr kumimoji="1" lang="en-US" altLang="ja-JP" sz="1200" dirty="0">
              <a:latin typeface="UD Digi Kyokasho N-R" panose="02020400000000000000" pitchFamily="49" charset="-128"/>
              <a:ea typeface="UD Digi Kyokasho N-R" panose="02020400000000000000" pitchFamily="49" charset="-128"/>
            </a:endParaRPr>
          </a:p>
        </p:txBody>
      </p:sp>
      <mc:AlternateContent xmlns:mc="http://schemas.openxmlformats.org/markup-compatibility/2006" xmlns:a14="http://schemas.microsoft.com/office/drawing/2010/main">
        <mc:Choice Requires="a14">
          <p:graphicFrame>
            <p:nvGraphicFramePr>
              <p:cNvPr id="3" name="表 3">
                <a:extLst>
                  <a:ext uri="{FF2B5EF4-FFF2-40B4-BE49-F238E27FC236}">
                    <a16:creationId xmlns:a16="http://schemas.microsoft.com/office/drawing/2014/main" id="{4AF0E033-2FF0-3771-5754-F078065CADF1}"/>
                  </a:ext>
                </a:extLst>
              </p:cNvPr>
              <p:cNvGraphicFramePr>
                <a:graphicFrameLocks noGrp="1"/>
              </p:cNvGraphicFramePr>
              <p:nvPr>
                <p:extLst>
                  <p:ext uri="{D42A27DB-BD31-4B8C-83A1-F6EECF244321}">
                    <p14:modId xmlns:p14="http://schemas.microsoft.com/office/powerpoint/2010/main" val="217497891"/>
                  </p:ext>
                </p:extLst>
              </p:nvPr>
            </p:nvGraphicFramePr>
            <p:xfrm>
              <a:off x="417027" y="13321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分の</a:t>
                          </a:r>
                          <a:r>
                            <a:rPr kumimoji="1" lang="en-US" altLang="ja-JP" sz="1200" dirty="0"/>
                            <a:t>1</a:t>
                          </a:r>
                          <a:endParaRPr kumimoji="1" lang="ja-JP" altLang="en-US" sz="1200"/>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万分の</a:t>
                          </a:r>
                          <a:r>
                            <a:rPr kumimoji="1" lang="en-US" altLang="ja-JP" sz="1200" dirty="0"/>
                            <a:t>1</a:t>
                          </a:r>
                          <a:endParaRPr kumimoji="1" lang="ja-JP" altLang="en-US" sz="1200"/>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億分の</a:t>
                          </a:r>
                          <a:r>
                            <a:rPr kumimoji="1" lang="en-US" altLang="ja-JP" sz="1200" dirty="0"/>
                            <a:t>1</a:t>
                          </a:r>
                          <a:endParaRPr kumimoji="1" lang="ja-JP" altLang="en-US" sz="1200"/>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a:t>兆分の</a:t>
                          </a:r>
                          <a:r>
                            <a:rPr kumimoji="1" lang="en-US" altLang="ja-JP" sz="1200" dirty="0"/>
                            <a:t>1</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3" name="表 3">
                <a:extLst>
                  <a:ext uri="{FF2B5EF4-FFF2-40B4-BE49-F238E27FC236}">
                    <a16:creationId xmlns:a16="http://schemas.microsoft.com/office/drawing/2014/main" id="{4AF0E033-2FF0-3771-5754-F078065CADF1}"/>
                  </a:ext>
                </a:extLst>
              </p:cNvPr>
              <p:cNvGraphicFramePr>
                <a:graphicFrameLocks noGrp="1"/>
              </p:cNvGraphicFramePr>
              <p:nvPr>
                <p:extLst>
                  <p:ext uri="{D42A27DB-BD31-4B8C-83A1-F6EECF244321}">
                    <p14:modId xmlns:p14="http://schemas.microsoft.com/office/powerpoint/2010/main" val="217497891"/>
                  </p:ext>
                </p:extLst>
              </p:nvPr>
            </p:nvGraphicFramePr>
            <p:xfrm>
              <a:off x="417027" y="13321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endParaRPr lang="ja-JP"/>
                        </a:p>
                      </a:txBody>
                      <a:tcPr anchor="ctr">
                        <a:blipFill>
                          <a:blip r:embed="rId2"/>
                          <a:stretch>
                            <a:fillRect l="-127143" t="-96667" r="-476" b="-300000"/>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endParaRPr lang="ja-JP"/>
                        </a:p>
                      </a:txBody>
                      <a:tcPr anchor="ctr">
                        <a:blipFill>
                          <a:blip r:embed="rId2"/>
                          <a:stretch>
                            <a:fillRect l="-127143" t="-203448" r="-476" b="-210345"/>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endParaRPr lang="ja-JP"/>
                        </a:p>
                      </a:txBody>
                      <a:tcPr anchor="ctr">
                        <a:blipFill>
                          <a:blip r:embed="rId2"/>
                          <a:stretch>
                            <a:fillRect l="-127143" t="-293333" r="-476" b="-103333"/>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endParaRPr lang="ja-JP"/>
                        </a:p>
                      </a:txBody>
                      <a:tcPr anchor="ctr">
                        <a:blipFill>
                          <a:blip r:embed="rId2"/>
                          <a:stretch>
                            <a:fillRect l="-127143" t="-406897" r="-476" b="-6897"/>
                          </a:stretch>
                        </a:blipFill>
                      </a:tcPr>
                    </a:tc>
                    <a:extLst>
                      <a:ext uri="{0D108BD9-81ED-4DB2-BD59-A6C34878D82A}">
                        <a16:rowId xmlns:a16="http://schemas.microsoft.com/office/drawing/2014/main" val="3166736198"/>
                      </a:ext>
                    </a:extLst>
                  </a:tr>
                </a:tbl>
              </a:graphicData>
            </a:graphic>
          </p:graphicFrame>
        </mc:Fallback>
      </mc:AlternateContent>
      <p:sp>
        <p:nvSpPr>
          <p:cNvPr id="4" name="テキスト ボックス 3">
            <a:extLst>
              <a:ext uri="{FF2B5EF4-FFF2-40B4-BE49-F238E27FC236}">
                <a16:creationId xmlns:a16="http://schemas.microsoft.com/office/drawing/2014/main" id="{1F247504-9C4C-F5D7-4798-886B8A71F254}"/>
              </a:ext>
            </a:extLst>
          </p:cNvPr>
          <p:cNvSpPr txBox="1"/>
          <p:nvPr/>
        </p:nvSpPr>
        <p:spPr>
          <a:xfrm>
            <a:off x="417029" y="3827594"/>
            <a:ext cx="6037007" cy="276999"/>
          </a:xfrm>
          <a:prstGeom prst="rect">
            <a:avLst/>
          </a:prstGeom>
          <a:noFill/>
          <a:ln>
            <a:solidFill>
              <a:schemeClr val="tx1"/>
            </a:solidFill>
          </a:ln>
        </p:spPr>
        <p:txBody>
          <a:bodyPr wrap="square" rtlCol="0">
            <a:spAutoFit/>
          </a:bodyPr>
          <a:lstStyle/>
          <a:p>
            <a:r>
              <a:rPr kumimoji="1" lang="ja-JP" altLang="en-US" sz="1200">
                <a:latin typeface="UD Digi Kyokasho N-R" panose="02020400000000000000" pitchFamily="49" charset="-128"/>
                <a:ea typeface="UD Digi Kyokasho N-R" panose="02020400000000000000" pitchFamily="49" charset="-128"/>
              </a:rPr>
              <a:t>大きな量の接頭辞</a:t>
            </a:r>
            <a:endParaRPr kumimoji="1" lang="en-US" altLang="ja-JP" sz="1200" dirty="0">
              <a:latin typeface="UD Digi Kyokasho N-R" panose="02020400000000000000" pitchFamily="49" charset="-128"/>
              <a:ea typeface="UD Digi Kyokasho N-R" panose="02020400000000000000" pitchFamily="49" charset="-128"/>
            </a:endParaRPr>
          </a:p>
        </p:txBody>
      </p:sp>
      <mc:AlternateContent xmlns:mc="http://schemas.openxmlformats.org/markup-compatibility/2006" xmlns:a14="http://schemas.microsoft.com/office/drawing/2010/main">
        <mc:Choice Requires="a14">
          <p:graphicFrame>
            <p:nvGraphicFramePr>
              <p:cNvPr id="5" name="表 3">
                <a:extLst>
                  <a:ext uri="{FF2B5EF4-FFF2-40B4-BE49-F238E27FC236}">
                    <a16:creationId xmlns:a16="http://schemas.microsoft.com/office/drawing/2014/main" id="{F2F979C6-9808-4031-778D-E12B8AE2EA55}"/>
                  </a:ext>
                </a:extLst>
              </p:cNvPr>
              <p:cNvGraphicFramePr>
                <a:graphicFrameLocks noGrp="1"/>
              </p:cNvGraphicFramePr>
              <p:nvPr>
                <p:extLst>
                  <p:ext uri="{D42A27DB-BD31-4B8C-83A1-F6EECF244321}">
                    <p14:modId xmlns:p14="http://schemas.microsoft.com/office/powerpoint/2010/main" val="2159790514"/>
                  </p:ext>
                </p:extLst>
              </p:nvPr>
            </p:nvGraphicFramePr>
            <p:xfrm>
              <a:off x="423560" y="42277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倍</a:t>
                          </a:r>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万倍</a:t>
                          </a:r>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億倍</a:t>
                          </a:r>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dirty="0"/>
                            <a:t>兆倍</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5" name="表 3">
                <a:extLst>
                  <a:ext uri="{FF2B5EF4-FFF2-40B4-BE49-F238E27FC236}">
                    <a16:creationId xmlns:a16="http://schemas.microsoft.com/office/drawing/2014/main" id="{F2F979C6-9808-4031-778D-E12B8AE2EA55}"/>
                  </a:ext>
                </a:extLst>
              </p:cNvPr>
              <p:cNvGraphicFramePr>
                <a:graphicFrameLocks noGrp="1"/>
              </p:cNvGraphicFramePr>
              <p:nvPr>
                <p:extLst>
                  <p:ext uri="{D42A27DB-BD31-4B8C-83A1-F6EECF244321}">
                    <p14:modId xmlns:p14="http://schemas.microsoft.com/office/powerpoint/2010/main" val="2159790514"/>
                  </p:ext>
                </p:extLst>
              </p:nvPr>
            </p:nvGraphicFramePr>
            <p:xfrm>
              <a:off x="423560" y="4227704"/>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endParaRPr lang="ja-JP"/>
                        </a:p>
                      </a:txBody>
                      <a:tcPr anchor="ctr">
                        <a:blipFill>
                          <a:blip r:embed="rId3"/>
                          <a:stretch>
                            <a:fillRect l="-127143" t="-96667" r="-952" b="-300000"/>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endParaRPr lang="ja-JP"/>
                        </a:p>
                      </a:txBody>
                      <a:tcPr anchor="ctr">
                        <a:blipFill>
                          <a:blip r:embed="rId3"/>
                          <a:stretch>
                            <a:fillRect l="-127143" t="-203448" r="-952" b="-210345"/>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endParaRPr lang="ja-JP"/>
                        </a:p>
                      </a:txBody>
                      <a:tcPr anchor="ctr">
                        <a:blipFill>
                          <a:blip r:embed="rId3"/>
                          <a:stretch>
                            <a:fillRect l="-127143" t="-293333" r="-952" b="-103333"/>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endParaRPr lang="ja-JP"/>
                        </a:p>
                      </a:txBody>
                      <a:tcPr anchor="ctr">
                        <a:blipFill>
                          <a:blip r:embed="rId3"/>
                          <a:stretch>
                            <a:fillRect l="-127143" t="-406897" r="-952" b="-6897"/>
                          </a:stretch>
                        </a:blipFill>
                      </a:tcPr>
                    </a:tc>
                    <a:extLst>
                      <a:ext uri="{0D108BD9-81ED-4DB2-BD59-A6C34878D82A}">
                        <a16:rowId xmlns:a16="http://schemas.microsoft.com/office/drawing/2014/main" val="3166736198"/>
                      </a:ext>
                    </a:extLst>
                  </a:tr>
                </a:tbl>
              </a:graphicData>
            </a:graphic>
          </p:graphicFrame>
        </mc:Fallback>
      </mc:AlternateContent>
    </p:spTree>
    <p:extLst>
      <p:ext uri="{BB962C8B-B14F-4D97-AF65-F5344CB8AC3E}">
        <p14:creationId xmlns:p14="http://schemas.microsoft.com/office/powerpoint/2010/main" val="2981787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ja-JP" altLang="en-US" sz="4000">
                <a:latin typeface="UD デジタル 教科書体 N-B" panose="02020700000000000000" pitchFamily="17" charset="-128"/>
                <a:ea typeface="UD デジタル 教科書体 N-B" panose="02020700000000000000" pitchFamily="17" charset="-128"/>
              </a:rPr>
              <a:t>学習目標</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154472919"/>
              </p:ext>
            </p:extLst>
          </p:nvPr>
        </p:nvGraphicFramePr>
        <p:xfrm>
          <a:off x="164671" y="1341520"/>
          <a:ext cx="6527382" cy="6225026"/>
        </p:xfrm>
        <a:graphic>
          <a:graphicData uri="http://schemas.openxmlformats.org/drawingml/2006/table">
            <a:tbl>
              <a:tblPr firstRow="1" bandRow="1">
                <a:tableStyleId>{7E9639D4-E3E2-4D34-9284-5A2195B3D0D7}</a:tableStyleId>
              </a:tblPr>
              <a:tblGrid>
                <a:gridCol w="2016929">
                  <a:extLst>
                    <a:ext uri="{9D8B030D-6E8A-4147-A177-3AD203B41FA5}">
                      <a16:colId xmlns:a16="http://schemas.microsoft.com/office/drawing/2014/main" val="953771404"/>
                    </a:ext>
                  </a:extLst>
                </a:gridCol>
                <a:gridCol w="4510453">
                  <a:extLst>
                    <a:ext uri="{9D8B030D-6E8A-4147-A177-3AD203B41FA5}">
                      <a16:colId xmlns:a16="http://schemas.microsoft.com/office/drawing/2014/main" val="2232448268"/>
                    </a:ext>
                  </a:extLst>
                </a:gridCol>
              </a:tblGrid>
              <a:tr h="344405">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観点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学習目標</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32017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知識・技能</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指定時間ごとに処理のかたまりを実行する仕組みを理解する。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「ミリ」などの接頭語を理解する。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値を格納し、更新し、参照して、変数の利用方法を理解する。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条件（残り時間の値）によって、異なった処理を実行する条件分岐制御構造を理解する。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を用いて、画面の表示内容を指定できることを理解する。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を用いて、画面の表示方法を指定できることを理解する。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一定時間経過ごとに処理を呼び出し、残り時間に応じて実行する処理を分岐させる構造を利用して、独自のタイマーアプリケーションを作成することができる。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プログラムの中で使用する音声ファイルを作成・編集することができる。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32017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思考力・判断力・表現力</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サンプルのアプリケーションを参考にしながら、カウントダウンするタイマーの題材を考え、題材に適合する画面表示・文字表示や、音声データを作成して、表現している。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132017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態度</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上の文字列、条件分岐するプログラム、音声ファイルなど、様々な素材を適切な組み合わせを粘り強く考えている。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作成したアプリケーションが適切に動作することを、丁寧にテストして、確かめている。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bl>
          </a:graphicData>
        </a:graphic>
      </p:graphicFrame>
    </p:spTree>
    <p:extLst>
      <p:ext uri="{BB962C8B-B14F-4D97-AF65-F5344CB8AC3E}">
        <p14:creationId xmlns:p14="http://schemas.microsoft.com/office/powerpoint/2010/main" val="128824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5364B177-53D7-4114-A650-2ECF41EEC4B4}"/>
              </a:ext>
            </a:extLst>
          </p:cNvPr>
          <p:cNvSpPr txBox="1"/>
          <p:nvPr/>
        </p:nvSpPr>
        <p:spPr>
          <a:xfrm>
            <a:off x="216152" y="166124"/>
            <a:ext cx="6452176" cy="400110"/>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（参考） </a:t>
            </a:r>
            <a:r>
              <a:rPr kumimoji="1" lang="ja-JP" altLang="en-US" sz="2000">
                <a:latin typeface="UD デジタル 教科書体 N-B" panose="02020700000000000000" pitchFamily="17" charset="-128"/>
                <a:ea typeface="UD デジタル 教科書体 N-B" panose="02020700000000000000" pitchFamily="17" charset="-128"/>
              </a:rPr>
              <a:t>音声を変えるには</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cxnSp>
        <p:nvCxnSpPr>
          <p:cNvPr id="96" name="直線コネクタ 95">
            <a:extLst>
              <a:ext uri="{FF2B5EF4-FFF2-40B4-BE49-F238E27FC236}">
                <a16:creationId xmlns:a16="http://schemas.microsoft.com/office/drawing/2014/main" id="{72C7F446-AD4C-4FB8-8E59-B4D5333FE2CD}"/>
              </a:ext>
            </a:extLst>
          </p:cNvPr>
          <p:cNvCxnSpPr/>
          <p:nvPr/>
        </p:nvCxnSpPr>
        <p:spPr>
          <a:xfrm>
            <a:off x="-9818" y="3118618"/>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4441A0A6-880E-4AA5-9BFE-BE353A913566}"/>
              </a:ext>
            </a:extLst>
          </p:cNvPr>
          <p:cNvSpPr txBox="1"/>
          <p:nvPr/>
        </p:nvSpPr>
        <p:spPr>
          <a:xfrm>
            <a:off x="98687" y="3276088"/>
            <a:ext cx="5727088" cy="400110"/>
          </a:xfrm>
          <a:prstGeom prst="rect">
            <a:avLst/>
          </a:prstGeom>
          <a:noFill/>
        </p:spPr>
        <p:txBody>
          <a:bodyPr wrap="square">
            <a:spAutoFit/>
          </a:bodyPr>
          <a:lstStyle/>
          <a:p>
            <a:r>
              <a:rPr kumimoji="1" lang="ja-JP" altLang="en-US" sz="2000">
                <a:latin typeface="UD デジタル 教科書体 N-B" panose="02020700000000000000" pitchFamily="17" charset="-128"/>
                <a:ea typeface="UD デジタル 教科書体 N-B" panose="02020700000000000000" pitchFamily="17" charset="-128"/>
              </a:rPr>
              <a:t>音声ファイル</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を</a:t>
            </a:r>
            <a:r>
              <a:rPr kumimoji="1" lang="ja-JP" altLang="en-US" sz="2000">
                <a:latin typeface="UD デジタル 教科書体 N-B" panose="02020700000000000000" pitchFamily="17" charset="-128"/>
                <a:ea typeface="UD デジタル 教科書体 N-B" panose="02020700000000000000" pitchFamily="17" charset="-128"/>
              </a:rPr>
              <a:t>作成する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2" name="正方形/長方形 1">
            <a:extLst>
              <a:ext uri="{FF2B5EF4-FFF2-40B4-BE49-F238E27FC236}">
                <a16:creationId xmlns:a16="http://schemas.microsoft.com/office/drawing/2014/main" id="{022AA443-1695-596B-5D53-C060BF4422C2}"/>
              </a:ext>
            </a:extLst>
          </p:cNvPr>
          <p:cNvSpPr/>
          <p:nvPr/>
        </p:nvSpPr>
        <p:spPr>
          <a:xfrm>
            <a:off x="1478925" y="728062"/>
            <a:ext cx="1836420" cy="2072640"/>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kumimoji="1" lang="en-US" altLang="ja-JP" dirty="0" err="1"/>
              <a:t>index.html</a:t>
            </a:r>
            <a:endParaRPr kumimoji="1" lang="en-US" altLang="ja-JP" dirty="0"/>
          </a:p>
          <a:p>
            <a:pPr algn="ctr"/>
            <a:endParaRPr kumimoji="1" lang="en-US" altLang="ja-JP" dirty="0"/>
          </a:p>
          <a:p>
            <a:pPr marL="285750" indent="-285750">
              <a:buFont typeface="Arial" panose="020B0604020202020204" pitchFamily="34" charset="0"/>
              <a:buChar char="•"/>
            </a:pPr>
            <a:r>
              <a:rPr kumimoji="1" lang="en-US" altLang="ja-JP" sz="1400" dirty="0"/>
              <a:t>sounds</a:t>
            </a:r>
            <a:r>
              <a:rPr kumimoji="1" lang="ja-JP" altLang="en-US" sz="1400"/>
              <a:t>に追加</a:t>
            </a:r>
            <a:endParaRPr kumimoji="1" lang="en-US" altLang="ja-JP" sz="1400" dirty="0"/>
          </a:p>
          <a:p>
            <a:pPr marL="285750" indent="-285750">
              <a:buFont typeface="Arial" panose="020B0604020202020204" pitchFamily="34" charset="0"/>
              <a:buChar char="•"/>
            </a:pPr>
            <a:r>
              <a:rPr kumimoji="1" lang="ja-JP" altLang="en-US" sz="1400"/>
              <a:t>プログラムから呼び出す</a:t>
            </a:r>
            <a:endParaRPr kumimoji="1" lang="en-US" altLang="ja-JP" sz="1400" dirty="0"/>
          </a:p>
        </p:txBody>
      </p:sp>
      <p:sp>
        <p:nvSpPr>
          <p:cNvPr id="5" name="テキスト ボックス 4">
            <a:extLst>
              <a:ext uri="{FF2B5EF4-FFF2-40B4-BE49-F238E27FC236}">
                <a16:creationId xmlns:a16="http://schemas.microsoft.com/office/drawing/2014/main" id="{65C56324-C2A1-6C0B-9056-0768EB5EC56C}"/>
              </a:ext>
            </a:extLst>
          </p:cNvPr>
          <p:cNvSpPr txBox="1"/>
          <p:nvPr/>
        </p:nvSpPr>
        <p:spPr>
          <a:xfrm>
            <a:off x="98687" y="4889491"/>
            <a:ext cx="4129207" cy="707886"/>
          </a:xfrm>
          <a:prstGeom prst="rect">
            <a:avLst/>
          </a:prstGeom>
          <a:noFill/>
        </p:spPr>
        <p:txBody>
          <a:bodyPr wrap="square">
            <a:spAutoFit/>
          </a:bodyPr>
          <a:lstStyle/>
          <a:p>
            <a:r>
              <a:rPr kumimoji="1" lang="ja-JP" altLang="en-US" sz="2000">
                <a:latin typeface="UD デジタル 教科書体 N-B" panose="02020700000000000000" pitchFamily="17" charset="-128"/>
                <a:ea typeface="UD デジタル 教科書体 N-B" panose="02020700000000000000" pitchFamily="17" charset="-128"/>
              </a:rPr>
              <a:t>ファイルを</a:t>
            </a:r>
            <a:r>
              <a:rPr kumimoji="1" lang="en-US" altLang="ja-JP" sz="2000" dirty="0">
                <a:latin typeface="UD デジタル 教科書体 N-B" panose="02020700000000000000" pitchFamily="17" charset="-128"/>
                <a:ea typeface="UD デジタル 教科書体 N-B" panose="02020700000000000000" pitchFamily="17" charset="-128"/>
              </a:rPr>
              <a:t>Monaca Education</a:t>
            </a:r>
            <a:r>
              <a:rPr kumimoji="1" lang="ja-JP" altLang="en-US" sz="2000">
                <a:latin typeface="UD デジタル 教科書体 N-B" panose="02020700000000000000" pitchFamily="17" charset="-128"/>
                <a:ea typeface="UD デジタル 教科書体 N-B" panose="02020700000000000000" pitchFamily="17" charset="-128"/>
              </a:rPr>
              <a:t>の</a:t>
            </a:r>
            <a:endParaRPr kumimoji="1"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a:latin typeface="UD デジタル 教科書体 N-B" panose="02020700000000000000" pitchFamily="17" charset="-128"/>
                <a:ea typeface="UD デジタル 教科書体 N-B" panose="02020700000000000000" pitchFamily="17" charset="-128"/>
              </a:rPr>
              <a:t>プロジェクトにアップロードする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7" name="テキスト ボックス 6">
            <a:extLst>
              <a:ext uri="{FF2B5EF4-FFF2-40B4-BE49-F238E27FC236}">
                <a16:creationId xmlns:a16="http://schemas.microsoft.com/office/drawing/2014/main" id="{1C3925CB-6B5B-9B98-320F-0E881423356F}"/>
              </a:ext>
            </a:extLst>
          </p:cNvPr>
          <p:cNvSpPr txBox="1"/>
          <p:nvPr/>
        </p:nvSpPr>
        <p:spPr>
          <a:xfrm>
            <a:off x="98687" y="8144763"/>
            <a:ext cx="5243094" cy="707886"/>
          </a:xfrm>
          <a:prstGeom prst="rect">
            <a:avLst/>
          </a:prstGeom>
          <a:noFill/>
        </p:spPr>
        <p:txBody>
          <a:bodyPr wrap="square">
            <a:spAutoFit/>
          </a:bodyPr>
          <a:lstStyle/>
          <a:p>
            <a:r>
              <a:rPr kumimoji="1" lang="ja-JP" altLang="en-US" sz="2000">
                <a:latin typeface="UD デジタル 教科書体 N-B" panose="02020700000000000000" pitchFamily="17" charset="-128"/>
                <a:ea typeface="UD デジタル 教科書体 N-B" panose="02020700000000000000" pitchFamily="17" charset="-128"/>
              </a:rPr>
              <a:t>プログラムでは割り当てた</a:t>
            </a:r>
            <a:r>
              <a:rPr kumimoji="1" lang="en-US" altLang="ja-JP" sz="2000" dirty="0">
                <a:latin typeface="UD デジタル 教科書体 N-B" panose="02020700000000000000" pitchFamily="17" charset="-128"/>
                <a:ea typeface="UD デジタル 教科書体 N-B" panose="02020700000000000000" pitchFamily="17" charset="-128"/>
              </a:rPr>
              <a:t>ID</a:t>
            </a:r>
            <a:r>
              <a:rPr kumimoji="1" lang="ja-JP" altLang="en-US" sz="2000">
                <a:latin typeface="UD デジタル 教科書体 N-B" panose="02020700000000000000" pitchFamily="17" charset="-128"/>
                <a:ea typeface="UD デジタル 教科書体 N-B" panose="02020700000000000000" pitchFamily="17" charset="-128"/>
              </a:rPr>
              <a:t>を使って</a:t>
            </a:r>
            <a:endParaRPr kumimoji="1" lang="en-US" altLang="ja-JP" sz="2000" dirty="0">
              <a:latin typeface="UD デジタル 教科書体 N-B" panose="02020700000000000000" pitchFamily="17" charset="-128"/>
              <a:ea typeface="UD デジタル 教科書体 N-B" panose="02020700000000000000" pitchFamily="17" charset="-128"/>
            </a:endParaRPr>
          </a:p>
          <a:p>
            <a:r>
              <a:rPr kumimoji="1" lang="ja-JP" altLang="en-US" sz="2000">
                <a:latin typeface="UD デジタル 教科書体 N-B" panose="02020700000000000000" pitchFamily="17" charset="-128"/>
                <a:ea typeface="UD デジタル 教科書体 N-B" panose="02020700000000000000" pitchFamily="17" charset="-128"/>
              </a:rPr>
              <a:t>音声ファイルにアクセスするようにする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8" name="テキスト ボックス 7">
            <a:extLst>
              <a:ext uri="{FF2B5EF4-FFF2-40B4-BE49-F238E27FC236}">
                <a16:creationId xmlns:a16="http://schemas.microsoft.com/office/drawing/2014/main" id="{0ED8C5D6-43AB-9A5F-812B-0F4E71E2F3BA}"/>
              </a:ext>
            </a:extLst>
          </p:cNvPr>
          <p:cNvSpPr txBox="1"/>
          <p:nvPr/>
        </p:nvSpPr>
        <p:spPr>
          <a:xfrm>
            <a:off x="98687" y="3664684"/>
            <a:ext cx="66409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PC</a:t>
            </a:r>
            <a:r>
              <a:rPr kumimoji="1" lang="ja-JP" altLang="en-US" sz="1400">
                <a:latin typeface="UD デジタル 教科書体 N-R" panose="02020400000000000000" pitchFamily="17" charset="-128"/>
                <a:ea typeface="UD デジタル 教科書体 N-R" panose="02020400000000000000" pitchFamily="17" charset="-128"/>
              </a:rPr>
              <a:t>やタブレット、スマートフォン等に付属する録音機能・アプリを用いて、音声を録音する。</a:t>
            </a:r>
            <a:r>
              <a:rPr kumimoji="1" lang="en-US" altLang="ja-JP" sz="1400" dirty="0">
                <a:latin typeface="UD デジタル 教科書体 N-R" panose="02020400000000000000" pitchFamily="17" charset="-128"/>
                <a:ea typeface="UD デジタル 教科書体 N-R" panose="02020400000000000000" pitchFamily="17" charset="-128"/>
              </a:rPr>
              <a:t>Monaca Education</a:t>
            </a:r>
            <a:r>
              <a:rPr kumimoji="1" lang="ja-JP" altLang="en-US" sz="1400">
                <a:latin typeface="UD デジタル 教科書体 N-R" panose="02020400000000000000" pitchFamily="17" charset="-128"/>
                <a:ea typeface="UD デジタル 教科書体 N-R" panose="02020400000000000000" pitchFamily="17" charset="-128"/>
              </a:rPr>
              <a:t>で開発を行う機器（</a:t>
            </a:r>
            <a:r>
              <a:rPr kumimoji="1" lang="en-US" altLang="ja-JP" sz="1400" dirty="0">
                <a:latin typeface="UD デジタル 教科書体 N-R" panose="02020400000000000000" pitchFamily="17" charset="-128"/>
                <a:ea typeface="UD デジタル 教科書体 N-R" panose="02020400000000000000" pitchFamily="17" charset="-128"/>
              </a:rPr>
              <a:t>PC</a:t>
            </a:r>
            <a:r>
              <a:rPr kumimoji="1" lang="ja-JP" altLang="en-US" sz="1400">
                <a:latin typeface="UD デジタル 教科書体 N-R" panose="02020400000000000000" pitchFamily="17" charset="-128"/>
                <a:ea typeface="UD デジタル 教科書体 N-R" panose="02020400000000000000" pitchFamily="17" charset="-128"/>
              </a:rPr>
              <a:t>やタブレット）と別の機器で録音した場合、ファイルを</a:t>
            </a:r>
            <a:r>
              <a:rPr kumimoji="1" lang="en-US" altLang="ja-JP" sz="1400" dirty="0">
                <a:latin typeface="UD デジタル 教科書体 N-R" panose="02020400000000000000" pitchFamily="17" charset="-128"/>
                <a:ea typeface="UD デジタル 教科書体 N-R" panose="02020400000000000000" pitchFamily="17" charset="-128"/>
              </a:rPr>
              <a:t>Monaca Education</a:t>
            </a:r>
            <a:r>
              <a:rPr kumimoji="1" lang="ja-JP" altLang="en-US" sz="1400">
                <a:latin typeface="UD デジタル 教科書体 N-R" panose="02020400000000000000" pitchFamily="17" charset="-128"/>
                <a:ea typeface="UD デジタル 教科書体 N-R" panose="02020400000000000000" pitchFamily="17" charset="-128"/>
              </a:rPr>
              <a:t>で開発を行う機器に移す</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4" name="テキスト ボックス 13">
            <a:extLst>
              <a:ext uri="{FF2B5EF4-FFF2-40B4-BE49-F238E27FC236}">
                <a16:creationId xmlns:a16="http://schemas.microsoft.com/office/drawing/2014/main" id="{3A8024F3-9087-1134-6A7D-8BD993EC5E37}"/>
              </a:ext>
            </a:extLst>
          </p:cNvPr>
          <p:cNvSpPr txBox="1"/>
          <p:nvPr/>
        </p:nvSpPr>
        <p:spPr>
          <a:xfrm>
            <a:off x="98687" y="5551992"/>
            <a:ext cx="453173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以下の例では、ファイル名を</a:t>
            </a:r>
            <a:r>
              <a:rPr kumimoji="1" lang="en-US" altLang="ja-JP" sz="1400" dirty="0">
                <a:latin typeface="UD デジタル 教科書体 N-R" panose="02020400000000000000" pitchFamily="17" charset="-128"/>
                <a:ea typeface="UD デジタル 教科書体 N-R" panose="02020400000000000000" pitchFamily="17" charset="-128"/>
              </a:rPr>
              <a:t>my.mp3</a:t>
            </a:r>
            <a:r>
              <a:rPr kumimoji="1" lang="ja-JP" altLang="en-US" sz="1400">
                <a:latin typeface="UD デジタル 教科書体 N-R" panose="02020400000000000000" pitchFamily="17" charset="-128"/>
                <a:ea typeface="UD デジタル 教科書体 N-R" panose="02020400000000000000" pitchFamily="17" charset="-128"/>
              </a:rPr>
              <a:t>としている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7" name="テキスト ボックス 16">
            <a:extLst>
              <a:ext uri="{FF2B5EF4-FFF2-40B4-BE49-F238E27FC236}">
                <a16:creationId xmlns:a16="http://schemas.microsoft.com/office/drawing/2014/main" id="{06899DE1-EA24-A823-BC71-A250D3464915}"/>
              </a:ext>
            </a:extLst>
          </p:cNvPr>
          <p:cNvSpPr txBox="1"/>
          <p:nvPr/>
        </p:nvSpPr>
        <p:spPr>
          <a:xfrm>
            <a:off x="202912" y="9180511"/>
            <a:ext cx="6452176" cy="307777"/>
          </a:xfrm>
          <a:prstGeom prst="rect">
            <a:avLst/>
          </a:prstGeom>
          <a:noFill/>
          <a:ln>
            <a:solidFill>
              <a:schemeClr val="tx1"/>
            </a:solidFill>
          </a:ln>
        </p:spPr>
        <p:txBody>
          <a:bodyPr wrap="square" rtlCol="0">
            <a:spAutoFit/>
          </a:bodyPr>
          <a:lstStyle/>
          <a:p>
            <a:r>
              <a:rPr lang="en" altLang="ja-JP" sz="1400" b="0" dirty="0" err="1">
                <a:solidFill>
                  <a:srgbClr val="000000"/>
                </a:solidFill>
                <a:effectLst/>
                <a:latin typeface="MonacakomiRegular"/>
              </a:rPr>
              <a:t>sounds.mySound.play</a:t>
            </a:r>
            <a:r>
              <a:rPr lang="en" altLang="ja-JP" sz="1400" b="0" dirty="0">
                <a:solidFill>
                  <a:srgbClr val="000000"/>
                </a:solidFill>
                <a:effectLst/>
                <a:latin typeface="MonacakomiRegular"/>
              </a:rPr>
              <a:t>();</a:t>
            </a:r>
          </a:p>
        </p:txBody>
      </p:sp>
      <p:sp>
        <p:nvSpPr>
          <p:cNvPr id="19" name="テキスト ボックス 18">
            <a:extLst>
              <a:ext uri="{FF2B5EF4-FFF2-40B4-BE49-F238E27FC236}">
                <a16:creationId xmlns:a16="http://schemas.microsoft.com/office/drawing/2014/main" id="{792FAA9D-3C86-F7F1-CF5C-F28CB6C516AB}"/>
              </a:ext>
            </a:extLst>
          </p:cNvPr>
          <p:cNvSpPr txBox="1"/>
          <p:nvPr/>
        </p:nvSpPr>
        <p:spPr>
          <a:xfrm>
            <a:off x="98686" y="8884758"/>
            <a:ext cx="4655503" cy="338554"/>
          </a:xfrm>
          <a:prstGeom prst="rect">
            <a:avLst/>
          </a:prstGeom>
          <a:noFill/>
        </p:spPr>
        <p:txBody>
          <a:bodyPr wrap="square" rtlCol="0">
            <a:spAutoFit/>
          </a:bodyPr>
          <a:lstStyle/>
          <a:p>
            <a:r>
              <a:rPr kumimoji="1" lang="ja-JP" altLang="en-US" sz="1600">
                <a:latin typeface="UD Digi Kyokasho N-R" panose="02020400000000000000" pitchFamily="49" charset="-128"/>
                <a:ea typeface="UD Digi Kyokasho N-R" panose="02020400000000000000" pitchFamily="49" charset="-128"/>
              </a:rPr>
              <a:t>関数</a:t>
            </a:r>
            <a:r>
              <a:rPr kumimoji="1" lang="en-US" altLang="ja-JP" sz="1600" dirty="0">
                <a:latin typeface="UD Digi Kyokasho N-R" panose="02020400000000000000" pitchFamily="49" charset="-128"/>
                <a:ea typeface="UD Digi Kyokasho N-R" panose="02020400000000000000" pitchFamily="49" charset="-128"/>
              </a:rPr>
              <a:t>main()</a:t>
            </a:r>
            <a:r>
              <a:rPr kumimoji="1" lang="ja-JP" altLang="en-US" sz="1600">
                <a:latin typeface="UD Digi Kyokasho N-R" panose="02020400000000000000" pitchFamily="49" charset="-128"/>
                <a:ea typeface="UD Digi Kyokasho N-R" panose="02020400000000000000" pitchFamily="49" charset="-128"/>
              </a:rPr>
              <a:t>の中の音声を流す箇所</a:t>
            </a:r>
          </a:p>
        </p:txBody>
      </p:sp>
      <p:pic>
        <p:nvPicPr>
          <p:cNvPr id="9" name="図 8">
            <a:extLst>
              <a:ext uri="{FF2B5EF4-FFF2-40B4-BE49-F238E27FC236}">
                <a16:creationId xmlns:a16="http://schemas.microsoft.com/office/drawing/2014/main" id="{F2E57F21-2387-B3DF-22BF-4D2ACAA6C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580" y="4570952"/>
            <a:ext cx="1942459" cy="3181863"/>
          </a:xfrm>
          <a:prstGeom prst="rect">
            <a:avLst/>
          </a:prstGeom>
        </p:spPr>
      </p:pic>
      <p:sp>
        <p:nvSpPr>
          <p:cNvPr id="11" name="テキスト ボックス 10">
            <a:extLst>
              <a:ext uri="{FF2B5EF4-FFF2-40B4-BE49-F238E27FC236}">
                <a16:creationId xmlns:a16="http://schemas.microsoft.com/office/drawing/2014/main" id="{A07D56F8-F77C-54EA-F233-BFFF927618E8}"/>
              </a:ext>
            </a:extLst>
          </p:cNvPr>
          <p:cNvSpPr txBox="1"/>
          <p:nvPr/>
        </p:nvSpPr>
        <p:spPr>
          <a:xfrm>
            <a:off x="94739" y="6702530"/>
            <a:ext cx="4535684" cy="1169551"/>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sounds = {</a:t>
            </a:r>
          </a:p>
          <a:p>
            <a:r>
              <a:rPr lang="en" altLang="ja-JP" sz="1400" dirty="0">
                <a:solidFill>
                  <a:srgbClr val="000000"/>
                </a:solidFill>
                <a:latin typeface="MonacakomiRegular"/>
              </a:rPr>
              <a:t>…</a:t>
            </a:r>
            <a:endParaRPr lang="en" altLang="ja-JP" sz="1400" b="0" dirty="0">
              <a:solidFill>
                <a:srgbClr val="000000"/>
              </a:solidFill>
              <a:effectLst/>
              <a:latin typeface="MonacakomiRegular"/>
            </a:endParaRP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end:</a:t>
            </a:r>
            <a:r>
              <a:rPr lang="en" altLang="ja-JP" sz="1400" b="0" dirty="0" err="1">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'end.mp3'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mySound:</a:t>
            </a:r>
            <a:r>
              <a:rPr lang="en" altLang="ja-JP" sz="1400" b="0" dirty="0" err="1">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'my.mp3'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
        <p:nvSpPr>
          <p:cNvPr id="12" name="テキスト ボックス 11">
            <a:extLst>
              <a:ext uri="{FF2B5EF4-FFF2-40B4-BE49-F238E27FC236}">
                <a16:creationId xmlns:a16="http://schemas.microsoft.com/office/drawing/2014/main" id="{0E23C796-6EDA-B644-74EB-ABE2B81FA422}"/>
              </a:ext>
            </a:extLst>
          </p:cNvPr>
          <p:cNvSpPr txBox="1"/>
          <p:nvPr/>
        </p:nvSpPr>
        <p:spPr>
          <a:xfrm>
            <a:off x="94739" y="6330458"/>
            <a:ext cx="4129207" cy="400110"/>
          </a:xfrm>
          <a:prstGeom prst="rect">
            <a:avLst/>
          </a:prstGeom>
          <a:noFill/>
        </p:spPr>
        <p:txBody>
          <a:bodyPr wrap="square">
            <a:spAutoFit/>
          </a:bodyPr>
          <a:lstStyle/>
          <a:p>
            <a:r>
              <a:rPr kumimoji="1" lang="ja-JP" altLang="en-US" sz="2000">
                <a:latin typeface="UD デジタル 教科書体 N-B" panose="02020700000000000000" pitchFamily="17" charset="-128"/>
                <a:ea typeface="UD デジタル 教科書体 N-B" panose="02020700000000000000" pitchFamily="17" charset="-128"/>
              </a:rPr>
              <a:t>連想配列</a:t>
            </a:r>
            <a:r>
              <a:rPr kumimoji="1" lang="en-US" altLang="ja-JP" sz="2000" dirty="0">
                <a:latin typeface="UD デジタル 教科書体 N-B" panose="02020700000000000000" pitchFamily="17" charset="-128"/>
                <a:ea typeface="UD デジタル 教科書体 N-B" panose="02020700000000000000" pitchFamily="17" charset="-128"/>
              </a:rPr>
              <a:t>sounds</a:t>
            </a:r>
            <a:r>
              <a:rPr kumimoji="1" lang="ja-JP" altLang="en-US" sz="2000">
                <a:latin typeface="UD デジタル 教科書体 N-B" panose="02020700000000000000" pitchFamily="17" charset="-128"/>
                <a:ea typeface="UD デジタル 教科書体 N-B" panose="02020700000000000000" pitchFamily="17" charset="-128"/>
              </a:rPr>
              <a:t>に追加する</a:t>
            </a:r>
            <a:endParaRPr kumimoji="1" lang="en-US" altLang="ja-JP" sz="2000" dirty="0">
              <a:latin typeface="UD デジタル 教科書体 N-B" panose="02020700000000000000" pitchFamily="17" charset="-128"/>
              <a:ea typeface="UD デジタル 教科書体 N-B" panose="02020700000000000000" pitchFamily="17" charset="-128"/>
            </a:endParaRPr>
          </a:p>
        </p:txBody>
      </p:sp>
      <p:sp>
        <p:nvSpPr>
          <p:cNvPr id="16" name="正方形/長方形 15">
            <a:extLst>
              <a:ext uri="{FF2B5EF4-FFF2-40B4-BE49-F238E27FC236}">
                <a16:creationId xmlns:a16="http://schemas.microsoft.com/office/drawing/2014/main" id="{4B578E82-5A0F-5FBD-8552-2DDD577241C1}"/>
              </a:ext>
            </a:extLst>
          </p:cNvPr>
          <p:cNvSpPr/>
          <p:nvPr/>
        </p:nvSpPr>
        <p:spPr>
          <a:xfrm>
            <a:off x="3836237" y="728062"/>
            <a:ext cx="1836420" cy="2072640"/>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kumimoji="1" lang="ja-JP" altLang="en-US"/>
              <a:t>音声ファイル</a:t>
            </a:r>
            <a:endParaRPr kumimoji="1" lang="en-US" altLang="ja-JP" dirty="0"/>
          </a:p>
          <a:p>
            <a:pPr algn="ctr"/>
            <a:endParaRPr kumimoji="1" lang="en-US" altLang="ja-JP" dirty="0"/>
          </a:p>
        </p:txBody>
      </p:sp>
      <p:pic>
        <p:nvPicPr>
          <p:cNvPr id="21" name="グラフィックス 20" descr="音符 単色塗りつぶし">
            <a:extLst>
              <a:ext uri="{FF2B5EF4-FFF2-40B4-BE49-F238E27FC236}">
                <a16:creationId xmlns:a16="http://schemas.microsoft.com/office/drawing/2014/main" id="{6308CA4B-3E02-0415-3D25-E32E81D26B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6989" y="1477068"/>
            <a:ext cx="914400" cy="914400"/>
          </a:xfrm>
          <a:prstGeom prst="rect">
            <a:avLst/>
          </a:prstGeom>
        </p:spPr>
      </p:pic>
    </p:spTree>
    <p:extLst>
      <p:ext uri="{BB962C8B-B14F-4D97-AF65-F5344CB8AC3E}">
        <p14:creationId xmlns:p14="http://schemas.microsoft.com/office/powerpoint/2010/main" val="3886327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ja-JP" altLang="en-US" sz="4000">
                <a:latin typeface="UD デジタル 教科書体 N-B" panose="02020700000000000000" pitchFamily="17" charset="-128"/>
                <a:ea typeface="UD デジタル 教科書体 N-B" panose="02020700000000000000" pitchFamily="17" charset="-128"/>
              </a:rPr>
              <a:t>確認テスト</a:t>
            </a:r>
          </a:p>
        </p:txBody>
      </p:sp>
      <mc:AlternateContent xmlns:mc="http://schemas.openxmlformats.org/markup-compatibility/2006" xmlns:a14="http://schemas.microsoft.com/office/drawing/2010/main">
        <mc:Choice Requires="a14">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242096248"/>
                  </p:ext>
                </p:extLst>
              </p:nvPr>
            </p:nvGraphicFramePr>
            <p:xfrm>
              <a:off x="164671" y="1341520"/>
              <a:ext cx="6527382" cy="7048683"/>
            </p:xfrm>
            <a:graphic>
              <a:graphicData uri="http://schemas.openxmlformats.org/drawingml/2006/table">
                <a:tbl>
                  <a:tblPr firstRow="1" bandRow="1">
                    <a:tableStyleId>{7E9639D4-E3E2-4D34-9284-5A2195B3D0D7}</a:tableStyleId>
                  </a:tblPr>
                  <a:tblGrid>
                    <a:gridCol w="4009123">
                      <a:extLst>
                        <a:ext uri="{9D8B030D-6E8A-4147-A177-3AD203B41FA5}">
                          <a16:colId xmlns:a16="http://schemas.microsoft.com/office/drawing/2014/main" val="953771404"/>
                        </a:ext>
                      </a:extLst>
                    </a:gridCol>
                    <a:gridCol w="2518259">
                      <a:extLst>
                        <a:ext uri="{9D8B030D-6E8A-4147-A177-3AD203B41FA5}">
                          <a16:colId xmlns:a16="http://schemas.microsoft.com/office/drawing/2014/main" val="2232448268"/>
                        </a:ext>
                      </a:extLst>
                    </a:gridCol>
                  </a:tblGrid>
                  <a:tr h="301543">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問題</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回答</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890889">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１秒の</a:t>
                          </a:r>
                          <a:r>
                            <a:rPr kumimoji="1" lang="en-US" altLang="ja-JP" sz="1200" dirty="0">
                              <a:latin typeface="UD デジタル 教科書体 N-R" panose="02020400000000000000" pitchFamily="17" charset="-128"/>
                              <a:ea typeface="UD デジタル 教科書体 N-R" panose="02020400000000000000" pitchFamily="17" charset="-128"/>
                            </a:rPr>
                            <a:t>1000</a:t>
                          </a:r>
                          <a:r>
                            <a:rPr kumimoji="1" lang="ja-JP" altLang="en-US" sz="1200">
                              <a:latin typeface="UD デジタル 教科書体 N-R" panose="02020400000000000000" pitchFamily="17" charset="-128"/>
                              <a:ea typeface="UD デジタル 教科書体 N-R" panose="02020400000000000000" pitchFamily="17" charset="-128"/>
                            </a:rPr>
                            <a:t>分の１（</a:t>
                          </a:r>
                          <a14:m>
                            <m:oMath xmlns:m="http://schemas.openxmlformats.org/officeDocument/2006/math">
                              <m:sSup>
                                <m:sSupPr>
                                  <m:ctrlPr>
                                    <a:rPr kumimoji="1" lang="en-US" altLang="ja-JP" sz="1200" i="1" smtClean="0">
                                      <a:latin typeface="Cambria Math" panose="02040503050406030204" pitchFamily="18" charset="0"/>
                                      <a:ea typeface="UD デジタル 教科書体 N-R" panose="02020400000000000000" pitchFamily="17" charset="-128"/>
                                    </a:rPr>
                                  </m:ctrlPr>
                                </m:sSupPr>
                                <m:e>
                                  <m:r>
                                    <a:rPr kumimoji="1" lang="en-US" altLang="ja-JP" sz="1200" b="0" i="1" smtClean="0">
                                      <a:latin typeface="Cambria Math" panose="02040503050406030204" pitchFamily="18" charset="0"/>
                                      <a:ea typeface="UD デジタル 教科書体 N-R" panose="02020400000000000000" pitchFamily="17" charset="-128"/>
                                    </a:rPr>
                                    <m:t>10</m:t>
                                  </m:r>
                                </m:e>
                                <m:sup>
                                  <m:r>
                                    <a:rPr kumimoji="1" lang="en-US" altLang="ja-JP" sz="1200" b="0" i="1" smtClean="0">
                                      <a:latin typeface="Cambria Math" panose="02040503050406030204" pitchFamily="18" charset="0"/>
                                      <a:ea typeface="UD デジタル 教科書体 N-R" panose="02020400000000000000" pitchFamily="17" charset="-128"/>
                                    </a:rPr>
                                    <m:t>−3</m:t>
                                  </m:r>
                                </m:sup>
                              </m:sSup>
                            </m:oMath>
                          </a14:m>
                          <a:r>
                            <a:rPr kumimoji="1" lang="ja-JP" altLang="en-US" sz="1200">
                              <a:latin typeface="UD デジタル 教科書体 N-R" panose="02020400000000000000" pitchFamily="17" charset="-128"/>
                              <a:ea typeface="UD デジタル 教科書体 N-R" panose="02020400000000000000" pitchFamily="17" charset="-128"/>
                            </a:rPr>
                            <a:t>）を表すために使われる接頭語（単位の名前の前に付ける語）を書いてください。また、読み仮名を（）で囲んで書いてください。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m</a:t>
                          </a:r>
                          <a:r>
                            <a:rPr kumimoji="1" lang="ja-JP" altLang="en-US" sz="1200">
                              <a:latin typeface="UD デジタル 教科書体 N-R" panose="02020400000000000000" pitchFamily="17" charset="-128"/>
                              <a:ea typeface="UD デジタル 教科書体 N-R" panose="02020400000000000000" pitchFamily="17" charset="-128"/>
                            </a:rPr>
                            <a:t>（ミリ）</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79602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プログラム言語</a:t>
                          </a:r>
                          <a:r>
                            <a:rPr kumimoji="1" lang="en-US" altLang="ja-JP" sz="1200" dirty="0">
                              <a:latin typeface="UD デジタル 教科書体 N-R" panose="02020400000000000000" pitchFamily="17" charset="-128"/>
                              <a:ea typeface="UD デジタル 教科書体 N-R" panose="02020400000000000000" pitchFamily="17" charset="-128"/>
                            </a:rPr>
                            <a:t>JavaScript</a:t>
                          </a:r>
                          <a:r>
                            <a:rPr kumimoji="1" lang="ja-JP" altLang="en-US" sz="1200">
                              <a:latin typeface="UD デジタル 教科書体 N-R" panose="02020400000000000000" pitchFamily="17" charset="-128"/>
                              <a:ea typeface="UD デジタル 教科書体 N-R" panose="02020400000000000000" pitchFamily="17" charset="-128"/>
                            </a:rPr>
                            <a:t>の中で、「真である」ことを表すための値は何か。書きなさい。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なお、「偽である」ことを表すための値は</a:t>
                          </a:r>
                          <a:r>
                            <a:rPr kumimoji="1" lang="en-US" altLang="ja-JP" sz="1200" dirty="0">
                              <a:latin typeface="UD デジタル 教科書体 N-R" panose="02020400000000000000" pitchFamily="17" charset="-128"/>
                              <a:ea typeface="UD デジタル 教科書体 N-R" panose="02020400000000000000" pitchFamily="17" charset="-128"/>
                            </a:rPr>
                            <a:t>false</a:t>
                          </a:r>
                          <a:r>
                            <a:rPr kumimoji="1" lang="ja-JP" altLang="en-US" sz="1200">
                              <a:latin typeface="UD デジタル 教科書体 N-R" panose="02020400000000000000" pitchFamily="17" charset="-128"/>
                              <a:ea typeface="UD デジタル 教科書体 N-R" panose="02020400000000000000" pitchFamily="17" charset="-128"/>
                            </a:rPr>
                            <a:t>である。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true</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6136973"/>
                      </a:ext>
                    </a:extLst>
                  </a:tr>
                  <a:tr h="1092361">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 {</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a:latin typeface="UD デジタル 教科書体 N-R" panose="02020400000000000000" pitchFamily="17" charset="-128"/>
                              <a:ea typeface="UD デジタル 教科書体 N-R" panose="02020400000000000000" pitchFamily="17" charset="-128"/>
                            </a:rPr>
                            <a:t>} else if (count == 20) {</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r>
                            <a:rPr kumimoji="1" lang="en-US" altLang="ja-JP" sz="1200" dirty="0">
                              <a:latin typeface="UD デジタル 教科書体 N-R" panose="02020400000000000000" pitchFamily="17" charset="-128"/>
                              <a:ea typeface="UD デジタル 教科書体 N-R" panose="02020400000000000000" pitchFamily="17" charset="-128"/>
                            </a:rPr>
                            <a:t>}</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このとき、次のような条件分岐をするプログラムを書いてください。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『C』</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『D』</a:t>
                          </a:r>
                          <a:r>
                            <a:rPr kumimoji="1" lang="ja-JP" altLang="en-US" sz="1200">
                              <a:latin typeface="UD デジタル 教科書体 N-R" panose="02020400000000000000" pitchFamily="17" charset="-128"/>
                              <a:ea typeface="UD デジタル 教科書体 N-R" panose="02020400000000000000" pitchFamily="17" charset="-128"/>
                            </a:rPr>
                            <a:t>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if (a == 2){</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C</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else if (a == 1){</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D</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491307"/>
                      </a:ext>
                    </a:extLst>
                  </a:tr>
                  <a:tr h="1234895">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a:latin typeface="UD デジタル 教科書体 N-R" panose="02020400000000000000" pitchFamily="17" charset="-128"/>
                              <a:ea typeface="UD デジタル 教科書体 N-R" panose="02020400000000000000" pitchFamily="17" charset="-128"/>
                            </a:rPr>
                            <a:t>} else if (count == 20){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r>
                            <a:rPr kumimoji="1" lang="en-US" altLang="ja-JP" sz="1200" dirty="0">
                              <a:latin typeface="UD デジタル 教科書体 N-R" panose="02020400000000000000" pitchFamily="17" charset="-128"/>
                              <a:ea typeface="UD デジタル 教科書体 N-R" panose="02020400000000000000" pitchFamily="17" charset="-128"/>
                            </a:rPr>
                            <a:t>}</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ここで、変数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のとき、どのような振る舞いになるでしょうか。正しいものを選んでください。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何も実行されない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202643"/>
                      </a:ext>
                    </a:extLst>
                  </a:tr>
                </a:tbl>
              </a:graphicData>
            </a:graphic>
          </p:graphicFrame>
        </mc:Choice>
        <mc:Fallback xmlns="">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242096248"/>
                  </p:ext>
                </p:extLst>
              </p:nvPr>
            </p:nvGraphicFramePr>
            <p:xfrm>
              <a:off x="164671" y="1341520"/>
              <a:ext cx="6527382" cy="7048683"/>
            </p:xfrm>
            <a:graphic>
              <a:graphicData uri="http://schemas.openxmlformats.org/drawingml/2006/table">
                <a:tbl>
                  <a:tblPr firstRow="1" bandRow="1">
                    <a:tableStyleId>{7E9639D4-E3E2-4D34-9284-5A2195B3D0D7}</a:tableStyleId>
                  </a:tblPr>
                  <a:tblGrid>
                    <a:gridCol w="4009123">
                      <a:extLst>
                        <a:ext uri="{9D8B030D-6E8A-4147-A177-3AD203B41FA5}">
                          <a16:colId xmlns:a16="http://schemas.microsoft.com/office/drawing/2014/main" val="953771404"/>
                        </a:ext>
                      </a:extLst>
                    </a:gridCol>
                    <a:gridCol w="2518259">
                      <a:extLst>
                        <a:ext uri="{9D8B030D-6E8A-4147-A177-3AD203B41FA5}">
                          <a16:colId xmlns:a16="http://schemas.microsoft.com/office/drawing/2014/main" val="2232448268"/>
                        </a:ext>
                      </a:extLst>
                    </a:gridCol>
                  </a:tblGrid>
                  <a:tr h="344536">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問題</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回答</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890889">
                    <a:tc>
                      <a:txBody>
                        <a:bodyPr/>
                        <a:lstStyle/>
                        <a:p>
                          <a:endParaRPr lang="ja-JP"/>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t="-38571" r="-63291" b="-658571"/>
                          </a:stretch>
                        </a:blipFill>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m</a:t>
                          </a:r>
                          <a:r>
                            <a:rPr kumimoji="1" lang="ja-JP" altLang="en-US" sz="1200">
                              <a:latin typeface="UD デジタル 教科書体 N-R" panose="02020400000000000000" pitchFamily="17" charset="-128"/>
                              <a:ea typeface="UD デジタル 教科書体 N-R" panose="02020400000000000000" pitchFamily="17" charset="-128"/>
                            </a:rPr>
                            <a:t>（ミリ）</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79602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プログラム言語</a:t>
                          </a:r>
                          <a:r>
                            <a:rPr kumimoji="1" lang="en-US" altLang="ja-JP" sz="1200" dirty="0">
                              <a:latin typeface="UD デジタル 教科書体 N-R" panose="02020400000000000000" pitchFamily="17" charset="-128"/>
                              <a:ea typeface="UD デジタル 教科書体 N-R" panose="02020400000000000000" pitchFamily="17" charset="-128"/>
                            </a:rPr>
                            <a:t>JavaScript</a:t>
                          </a:r>
                          <a:r>
                            <a:rPr kumimoji="1" lang="ja-JP" altLang="en-US" sz="1200">
                              <a:latin typeface="UD デジタル 教科書体 N-R" panose="02020400000000000000" pitchFamily="17" charset="-128"/>
                              <a:ea typeface="UD デジタル 教科書体 N-R" panose="02020400000000000000" pitchFamily="17" charset="-128"/>
                            </a:rPr>
                            <a:t>の中で、「真である」ことを表すための値は何か。書きなさい。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なお、「偽である」ことを表すための値は</a:t>
                          </a:r>
                          <a:r>
                            <a:rPr kumimoji="1" lang="en-US" altLang="ja-JP" sz="1200" dirty="0">
                              <a:latin typeface="UD デジタル 教科書体 N-R" panose="02020400000000000000" pitchFamily="17" charset="-128"/>
                              <a:ea typeface="UD デジタル 教科書体 N-R" panose="02020400000000000000" pitchFamily="17" charset="-128"/>
                            </a:rPr>
                            <a:t>false</a:t>
                          </a:r>
                          <a:r>
                            <a:rPr kumimoji="1" lang="ja-JP" altLang="en-US" sz="1200">
                              <a:latin typeface="UD デジタル 教科書体 N-R" panose="02020400000000000000" pitchFamily="17" charset="-128"/>
                              <a:ea typeface="UD デジタル 教科書体 N-R" panose="02020400000000000000" pitchFamily="17" charset="-128"/>
                            </a:rPr>
                            <a:t>である。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true</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6136973"/>
                      </a:ext>
                    </a:extLst>
                  </a:tr>
                  <a:tr h="287437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 {</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a:latin typeface="UD デジタル 教科書体 N-R" panose="02020400000000000000" pitchFamily="17" charset="-128"/>
                              <a:ea typeface="UD デジタル 教科書体 N-R" panose="02020400000000000000" pitchFamily="17" charset="-128"/>
                            </a:rPr>
                            <a:t>} else if (count == 20) {</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r>
                            <a:rPr kumimoji="1" lang="en-US" altLang="ja-JP" sz="1200" dirty="0">
                              <a:latin typeface="UD デジタル 教科書体 N-R" panose="02020400000000000000" pitchFamily="17" charset="-128"/>
                              <a:ea typeface="UD デジタル 教科書体 N-R" panose="02020400000000000000" pitchFamily="17" charset="-128"/>
                            </a:rPr>
                            <a:t>}</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このとき、次のような条件分岐をするプログラムを書いてください。</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『C』</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『D』</a:t>
                          </a:r>
                          <a:r>
                            <a:rPr kumimoji="1" lang="ja-JP" altLang="en-US" sz="1200">
                              <a:latin typeface="UD デジタル 教科書体 N-R" panose="02020400000000000000" pitchFamily="17" charset="-128"/>
                              <a:ea typeface="UD デジタル 教科書体 N-R" panose="02020400000000000000" pitchFamily="17" charset="-128"/>
                            </a:rPr>
                            <a:t>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if (a == 2){</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C</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else if (a == 1){</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  D</a:t>
                          </a:r>
                        </a:p>
                        <a:p>
                          <a:pPr marL="0" indent="0">
                            <a:buFont typeface="Arial" panose="020B0604020202020204" pitchFamily="34" charset="0"/>
                            <a:buNone/>
                          </a:pPr>
                          <a:r>
                            <a:rPr kumimoji="1" lang="en-US" altLang="ja-JP" sz="1200" dirty="0">
                              <a:latin typeface="UD デジタル 教科書体 N-R" panose="02020400000000000000" pitchFamily="17" charset="-128"/>
                              <a:ea typeface="UD デジタル 教科書体 N-R" panose="02020400000000000000" pitchFamily="17" charset="-128"/>
                            </a:rPr>
                            <a:t>}</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491307"/>
                      </a:ext>
                    </a:extLst>
                  </a:tr>
                  <a:tr h="2142856">
                    <a:tc>
                      <a:txBody>
                        <a:bodyPr/>
                        <a:lstStyle/>
                        <a:p>
                          <a:pPr algn="l"/>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を実行する、そうでなく変数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と等しければ</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を実行する」という条件分岐を、次のように書くとします。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en-US" altLang="ja-JP" sz="1200" dirty="0">
                              <a:latin typeface="UD デジタル 教科書体 N-R" panose="02020400000000000000" pitchFamily="17" charset="-128"/>
                              <a:ea typeface="UD デジタル 教科書体 N-R" panose="02020400000000000000" pitchFamily="17" charset="-128"/>
                            </a:rPr>
                            <a:t>if (count == 10){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A</a:t>
                          </a:r>
                        </a:p>
                        <a:p>
                          <a:pPr algn="l"/>
                          <a:r>
                            <a:rPr kumimoji="1" lang="en-US" altLang="ja-JP" sz="1200" dirty="0">
                              <a:latin typeface="UD デジタル 教科書体 N-R" panose="02020400000000000000" pitchFamily="17" charset="-128"/>
                              <a:ea typeface="UD デジタル 教科書体 N-R" panose="02020400000000000000" pitchFamily="17" charset="-128"/>
                            </a:rPr>
                            <a:t>} else if (count == 20){</a:t>
                          </a:r>
                        </a:p>
                        <a:p>
                          <a:pPr algn="l"/>
                          <a:r>
                            <a:rPr kumimoji="1" lang="en-US" altLang="ja-JP" sz="1200" dirty="0">
                              <a:latin typeface="UD デジタル 教科書体 N-R" panose="02020400000000000000" pitchFamily="17" charset="-128"/>
                              <a:ea typeface="UD デジタル 教科書体 N-R" panose="02020400000000000000" pitchFamily="17" charset="-128"/>
                            </a:rPr>
                            <a:t>  B</a:t>
                          </a:r>
                        </a:p>
                        <a:p>
                          <a:pPr algn="l"/>
                          <a:r>
                            <a:rPr kumimoji="1" lang="en-US" altLang="ja-JP" sz="1200" dirty="0">
                              <a:latin typeface="UD デジタル 教科書体 N-R" panose="02020400000000000000" pitchFamily="17" charset="-128"/>
                              <a:ea typeface="UD デジタル 教科書体 N-R" panose="02020400000000000000" pitchFamily="17" charset="-128"/>
                            </a:rPr>
                            <a:t>}</a:t>
                          </a:r>
                        </a:p>
                        <a:p>
                          <a:pPr algn="l"/>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l"/>
                          <a:r>
                            <a:rPr kumimoji="1" lang="ja-JP" altLang="en-US" sz="1200">
                              <a:latin typeface="UD デジタル 教科書体 N-R" panose="02020400000000000000" pitchFamily="17" charset="-128"/>
                              <a:ea typeface="UD デジタル 教科書体 N-R" panose="02020400000000000000" pitchFamily="17" charset="-128"/>
                            </a:rPr>
                            <a:t>ここで、変数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のとき、どのような振る舞いになるでしょうか。正しいものを選んでください。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A</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処理</a:t>
                          </a:r>
                          <a:r>
                            <a:rPr kumimoji="1" lang="en-US" altLang="ja-JP" sz="1200" dirty="0">
                              <a:latin typeface="UD デジタル 教科書体 N-R" panose="02020400000000000000" pitchFamily="17" charset="-128"/>
                              <a:ea typeface="UD デジタル 教科書体 N-R" panose="02020400000000000000" pitchFamily="17" charset="-128"/>
                            </a:rPr>
                            <a:t>B</a:t>
                          </a:r>
                          <a:r>
                            <a:rPr kumimoji="1" lang="ja-JP" altLang="en-US" sz="1200">
                              <a:latin typeface="UD デジタル 教科書体 N-R" panose="02020400000000000000" pitchFamily="17" charset="-128"/>
                              <a:ea typeface="UD デジタル 教科書体 N-R" panose="02020400000000000000" pitchFamily="17" charset="-128"/>
                            </a:rPr>
                            <a:t>が実行される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何も実行されない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1202643"/>
                      </a:ext>
                    </a:extLst>
                  </a:tr>
                </a:tbl>
              </a:graphicData>
            </a:graphic>
          </p:graphicFrame>
        </mc:Fallback>
      </mc:AlternateContent>
      <p:sp>
        <p:nvSpPr>
          <p:cNvPr id="6" name="タイトル 3">
            <a:extLst>
              <a:ext uri="{FF2B5EF4-FFF2-40B4-BE49-F238E27FC236}">
                <a16:creationId xmlns:a16="http://schemas.microsoft.com/office/drawing/2014/main" id="{BDC140E4-F386-4D28-9B90-E94F73655D95}"/>
              </a:ext>
            </a:extLst>
          </p:cNvPr>
          <p:cNvSpPr txBox="1">
            <a:spLocks/>
          </p:cNvSpPr>
          <p:nvPr/>
        </p:nvSpPr>
        <p:spPr>
          <a:xfrm>
            <a:off x="164672" y="8965870"/>
            <a:ext cx="6528655" cy="72772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ctr" defTabSz="685800" rtl="0" eaLnBrk="1" latinLnBrk="0" hangingPunct="1">
              <a:lnSpc>
                <a:spcPct val="90000"/>
              </a:lnSpc>
              <a:spcBef>
                <a:spcPct val="0"/>
              </a:spcBef>
              <a:buNone/>
              <a:defRPr kumimoji="1" sz="45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kumimoji="1" lang="ja-JP" altLang="en-US" sz="1400">
                <a:latin typeface="UD デジタル 教科書体 N-R" panose="02020400000000000000" pitchFamily="17" charset="-128"/>
                <a:ea typeface="UD デジタル 教科書体 N-R" panose="02020400000000000000" pitchFamily="17" charset="-128"/>
              </a:rPr>
              <a:t>記述問題は実際のプログラムで回答しても構いません。</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l"/>
            <a:r>
              <a:rPr kumimoji="1" lang="ja-JP" altLang="en-US" sz="1400">
                <a:latin typeface="UD デジタル 教科書体 N-R" panose="02020400000000000000" pitchFamily="17" charset="-128"/>
                <a:ea typeface="UD デジタル 教科書体 N-R" panose="02020400000000000000" pitchFamily="17" charset="-128"/>
              </a:rPr>
              <a:t>また、</a:t>
            </a:r>
            <a:r>
              <a:rPr lang="ja-JP" altLang="en-US" sz="1400">
                <a:latin typeface="UD デジタル 教科書体 N-R" panose="02020400000000000000" pitchFamily="17" charset="-128"/>
                <a:ea typeface="UD デジタル 教科書体 N-R" panose="02020400000000000000" pitchFamily="17" charset="-128"/>
              </a:rPr>
              <a:t>プログラム言語</a:t>
            </a:r>
            <a:r>
              <a:rPr kumimoji="1" lang="ja-JP" altLang="en-US" sz="1400">
                <a:latin typeface="UD デジタル 教科書体 N-R" panose="02020400000000000000" pitchFamily="17" charset="-128"/>
                <a:ea typeface="UD デジタル 教科書体 N-R" panose="02020400000000000000" pitchFamily="17" charset="-128"/>
              </a:rPr>
              <a:t>の文法に厳密に従っていなくても、考え方が正しければ正解とします。</a:t>
            </a:r>
          </a:p>
        </p:txBody>
      </p:sp>
    </p:spTree>
    <p:extLst>
      <p:ext uri="{BB962C8B-B14F-4D97-AF65-F5344CB8AC3E}">
        <p14:creationId xmlns:p14="http://schemas.microsoft.com/office/powerpoint/2010/main" val="4180646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ja-JP" altLang="en-US" sz="4000">
                <a:latin typeface="UD デジタル 教科書体 N-B" panose="02020700000000000000" pitchFamily="17" charset="-128"/>
                <a:ea typeface="UD デジタル 教科書体 N-B" panose="02020700000000000000" pitchFamily="17" charset="-128"/>
              </a:rPr>
              <a:t>単元の流れ</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442742396"/>
              </p:ext>
            </p:extLst>
          </p:nvPr>
        </p:nvGraphicFramePr>
        <p:xfrm>
          <a:off x="164672" y="1341521"/>
          <a:ext cx="6528655" cy="5361768"/>
        </p:xfrm>
        <a:graphic>
          <a:graphicData uri="http://schemas.openxmlformats.org/drawingml/2006/table">
            <a:tbl>
              <a:tblPr firstRow="1" bandRow="1">
                <a:tableStyleId>{7E9639D4-E3E2-4D34-9284-5A2195B3D0D7}</a:tableStyleId>
              </a:tblPr>
              <a:tblGrid>
                <a:gridCol w="633183">
                  <a:extLst>
                    <a:ext uri="{9D8B030D-6E8A-4147-A177-3AD203B41FA5}">
                      <a16:colId xmlns:a16="http://schemas.microsoft.com/office/drawing/2014/main" val="953771404"/>
                    </a:ext>
                  </a:extLst>
                </a:gridCol>
                <a:gridCol w="2644208">
                  <a:extLst>
                    <a:ext uri="{9D8B030D-6E8A-4147-A177-3AD203B41FA5}">
                      <a16:colId xmlns:a16="http://schemas.microsoft.com/office/drawing/2014/main" val="2232448268"/>
                    </a:ext>
                  </a:extLst>
                </a:gridCol>
                <a:gridCol w="3251264">
                  <a:extLst>
                    <a:ext uri="{9D8B030D-6E8A-4147-A177-3AD203B41FA5}">
                      <a16:colId xmlns:a16="http://schemas.microsoft.com/office/drawing/2014/main" val="1405033761"/>
                    </a:ext>
                  </a:extLst>
                </a:gridCol>
              </a:tblGrid>
              <a:tr h="330117">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コマ</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狙い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441468">
                <a:tc>
                  <a:txBody>
                    <a:bodyPr/>
                    <a:lstStyle/>
                    <a:p>
                      <a:pPr algn="ctr"/>
                      <a:r>
                        <a:rPr kumimoji="1" lang="en-US" altLang="ja-JP" sz="1200" dirty="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タイマーアプリケーションの動作を確認し、カスタマイズ方法を学ぶ</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アプリケーションが、</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、プログラム、音声ファイルなど様々な要素の組み合わせでできていることを学ぶ。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指定した時間ごとに処理のかたまりを実行する仕組みを学ぶ。「ミリ秒」の指定を通じて、接頭語について知る。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の値を使って、タイマーの初期の残り時間を決めていること、これを一定時間経過ごとに減らすことでタイマーを実現する仕組みを理解する。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残り時間ごとの処理を変更することを通じて、条件分岐制御構造を学ぶ。</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441468">
                <a:tc>
                  <a:txBody>
                    <a:bodyPr/>
                    <a:lstStyle/>
                    <a:p>
                      <a:pPr algn="ct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（オプション）</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オリジナルのタイマーアプリケーションを制作する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アプリケーションのタイトルや、スタートボタンの文字表示を変更する手順を通じて、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表示方法を変更する手順を通じて、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タイマーアプリケーションを企画・設計する。何のための時間を測るか、経過時間ごとにどのような音声を流すかなどを考える。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アプリケーションを制作する。音声ファイル、</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ファイル、</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ファイル、プログラムなどを作成・編集する。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意図通りに制作できたかどうかテストし、必要なら修正を加える。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6704335"/>
                  </a:ext>
                </a:extLst>
              </a:tr>
            </a:tbl>
          </a:graphicData>
        </a:graphic>
      </p:graphicFrame>
      <p:sp>
        <p:nvSpPr>
          <p:cNvPr id="6" name="タイトル 3">
            <a:extLst>
              <a:ext uri="{FF2B5EF4-FFF2-40B4-BE49-F238E27FC236}">
                <a16:creationId xmlns:a16="http://schemas.microsoft.com/office/drawing/2014/main" id="{C1DDD0CD-4F2F-4CCF-B772-DE8AF229994D}"/>
              </a:ext>
            </a:extLst>
          </p:cNvPr>
          <p:cNvSpPr txBox="1">
            <a:spLocks/>
          </p:cNvSpPr>
          <p:nvPr/>
        </p:nvSpPr>
        <p:spPr>
          <a:xfrm>
            <a:off x="164672" y="8564479"/>
            <a:ext cx="6528655" cy="121224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t">
            <a:normAutofit/>
          </a:bodyPr>
          <a:lstStyle>
            <a:lvl1pPr algn="ctr" defTabSz="685800" rtl="0" eaLnBrk="1" latinLnBrk="0" hangingPunct="1">
              <a:lnSpc>
                <a:spcPct val="90000"/>
              </a:lnSpc>
              <a:spcBef>
                <a:spcPct val="0"/>
              </a:spcBef>
              <a:buNone/>
              <a:defRPr kumimoji="1" sz="45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ja-JP" altLang="en-US" sz="1400">
                <a:latin typeface="UD デジタル 教科書体 N-R" panose="02020400000000000000" pitchFamily="17" charset="-128"/>
                <a:ea typeface="UD デジタル 教科書体 N-R" panose="02020400000000000000" pitchFamily="17" charset="-128"/>
              </a:rPr>
              <a:t>（留意事項）</a:t>
            </a:r>
          </a:p>
        </p:txBody>
      </p:sp>
    </p:spTree>
    <p:extLst>
      <p:ext uri="{BB962C8B-B14F-4D97-AF65-F5344CB8AC3E}">
        <p14:creationId xmlns:p14="http://schemas.microsoft.com/office/powerpoint/2010/main" val="2659788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en-US" altLang="ja-JP" sz="4000">
                <a:latin typeface="UD デジタル 教科書体 N-B" panose="02020700000000000000" pitchFamily="17" charset="-128"/>
                <a:ea typeface="UD デジタル 教科書体 N-B" panose="02020700000000000000" pitchFamily="17" charset="-128"/>
              </a:rPr>
              <a:t>1</a:t>
            </a:r>
            <a:r>
              <a:rPr lang="ja-JP" altLang="en-US" sz="4000">
                <a:latin typeface="UD デジタル 教科書体 N-B" panose="02020700000000000000" pitchFamily="17" charset="-128"/>
                <a:ea typeface="UD デジタル 教科書体 N-B" panose="02020700000000000000" pitchFamily="17" charset="-128"/>
              </a:rPr>
              <a:t>コマ目の指導</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154157125"/>
              </p:ext>
            </p:extLst>
          </p:nvPr>
        </p:nvGraphicFramePr>
        <p:xfrm>
          <a:off x="167679" y="990945"/>
          <a:ext cx="6522641" cy="8681376"/>
        </p:xfrm>
        <a:graphic>
          <a:graphicData uri="http://schemas.openxmlformats.org/drawingml/2006/table">
            <a:tbl>
              <a:tblPr firstRow="1" bandRow="1">
                <a:tableStyleId>{7E9639D4-E3E2-4D34-9284-5A2195B3D0D7}</a:tableStyleId>
              </a:tblPr>
              <a:tblGrid>
                <a:gridCol w="1072280">
                  <a:extLst>
                    <a:ext uri="{9D8B030D-6E8A-4147-A177-3AD203B41FA5}">
                      <a16:colId xmlns:a16="http://schemas.microsoft.com/office/drawing/2014/main" val="953771404"/>
                    </a:ext>
                  </a:extLst>
                </a:gridCol>
                <a:gridCol w="5450361">
                  <a:extLst>
                    <a:ext uri="{9D8B030D-6E8A-4147-A177-3AD203B41FA5}">
                      <a16:colId xmlns:a16="http://schemas.microsoft.com/office/drawing/2014/main" val="2232448268"/>
                    </a:ext>
                  </a:extLst>
                </a:gridCol>
              </a:tblGrid>
              <a:tr h="334101">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過程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191249">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導入</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秒経過するごとに、指定した関数（処理のかたまり）を実行する」という仕組みを利用した、カウントダウンするタイマーのアプリケーションを学ぶことを伝える。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R" panose="02020400000000000000" pitchFamily="17" charset="-128"/>
                          <a:ea typeface="UD デジタル 教科書体 N-R" panose="02020400000000000000" pitchFamily="17" charset="-128"/>
                        </a:rPr>
                        <a:t>Monaca Education</a:t>
                      </a:r>
                      <a:r>
                        <a:rPr kumimoji="1" lang="ja-JP" altLang="en-US" sz="1200">
                          <a:latin typeface="UD デジタル 教科書体 N-R" panose="02020400000000000000" pitchFamily="17" charset="-128"/>
                          <a:ea typeface="UD デジタル 教科書体 N-R" panose="02020400000000000000" pitchFamily="17" charset="-128"/>
                        </a:rPr>
                        <a:t>にログインし、</a:t>
                      </a:r>
                      <a:r>
                        <a:rPr kumimoji="1" lang="en-US" altLang="ja-JP" sz="1200" dirty="0">
                          <a:latin typeface="UD デジタル 教科書体 N-R" panose="02020400000000000000" pitchFamily="17" charset="-128"/>
                          <a:ea typeface="UD デジタル 教科書体 N-R" panose="02020400000000000000" pitchFamily="17" charset="-128"/>
                        </a:rPr>
                        <a:t>APS</a:t>
                      </a:r>
                      <a:r>
                        <a:rPr kumimoji="1" lang="ja-JP" altLang="en-US" sz="1200">
                          <a:latin typeface="UD デジタル 教科書体 N-R" panose="02020400000000000000" pitchFamily="17" charset="-128"/>
                          <a:ea typeface="UD デジタル 教科書体 N-R" panose="02020400000000000000" pitchFamily="17" charset="-128"/>
                        </a:rPr>
                        <a:t>ソーメンタイマー（</a:t>
                      </a:r>
                      <a:r>
                        <a:rPr kumimoji="1" lang="en-US" altLang="ja-JP" sz="1200" dirty="0">
                          <a:latin typeface="UD デジタル 教科書体 N-R" panose="02020400000000000000" pitchFamily="17" charset="-128"/>
                          <a:ea typeface="UD デジタル 教科書体 N-R" panose="02020400000000000000" pitchFamily="17" charset="-128"/>
                        </a:rPr>
                        <a:t>JavaScript</a:t>
                      </a:r>
                      <a:r>
                        <a:rPr kumimoji="1" lang="ja-JP" altLang="en-US" sz="1200">
                          <a:latin typeface="UD デジタル 教科書体 N-R" panose="02020400000000000000" pitchFamily="17" charset="-128"/>
                          <a:ea typeface="UD デジタル 教科書体 N-R" panose="02020400000000000000" pitchFamily="17" charset="-128"/>
                        </a:rPr>
                        <a:t>版）をインポートする。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01390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アプリケーションを動かし、動作を確認する。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タイマーは、</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分</a:t>
                      </a:r>
                      <a:r>
                        <a:rPr kumimoji="1" lang="en-US" altLang="ja-JP" sz="1200" dirty="0">
                          <a:latin typeface="UD デジタル 教科書体 N-R" panose="02020400000000000000" pitchFamily="17" charset="-128"/>
                          <a:ea typeface="UD デジタル 教科書体 N-R" panose="02020400000000000000" pitchFamily="17" charset="-128"/>
                        </a:rPr>
                        <a:t>20</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秒）を測る。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スタートボタン押下直後、残り</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秒、残り</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秒、残り</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秒、残り</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秒経過）時に、それぞれ音声を再生する。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278731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フローチャートを簡単に確認した後、カスタマイズを行なって、仕組みを学ぶ。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カスタマイズ①：カウント（変数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）を表示する。１秒経過するごとに表示されることを確認する。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カスタマイズ②：タイマーの全体の時間（</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）を決める。デフォルトは</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だが、これを</a:t>
                      </a:r>
                      <a:r>
                        <a:rPr kumimoji="1" lang="en-US" altLang="ja-JP" sz="1200" dirty="0">
                          <a:latin typeface="UD デジタル 教科書体 N-R" panose="02020400000000000000" pitchFamily="17" charset="-128"/>
                          <a:ea typeface="UD デジタル 教科書体 N-R" panose="02020400000000000000" pitchFamily="17" charset="-128"/>
                        </a:rPr>
                        <a:t>120</a:t>
                      </a:r>
                      <a:r>
                        <a:rPr kumimoji="1" lang="ja-JP" altLang="en-US" sz="1200">
                          <a:latin typeface="UD デジタル 教科書体 N-R" panose="02020400000000000000" pitchFamily="17" charset="-128"/>
                          <a:ea typeface="UD デジタル 教科書体 N-R" panose="02020400000000000000" pitchFamily="17" charset="-128"/>
                        </a:rPr>
                        <a:t>に変えてみる。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変更した時間（</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）は、次のカスタマイズの前に戻す。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カスタマイズ③：処理を繰り返す間隔を、</a:t>
                      </a:r>
                      <a:r>
                        <a:rPr kumimoji="1" lang="en-US" altLang="ja-JP" sz="1200" dirty="0">
                          <a:latin typeface="UD デジタル 教科書体 N-R" panose="02020400000000000000" pitchFamily="17" charset="-128"/>
                          <a:ea typeface="UD デジタル 教科書体 N-R" panose="02020400000000000000" pitchFamily="17" charset="-128"/>
                        </a:rPr>
                        <a:t>5</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5000</a:t>
                      </a:r>
                      <a:r>
                        <a:rPr kumimoji="1" lang="ja-JP" altLang="en-US" sz="1200">
                          <a:latin typeface="UD デジタル 教科書体 N-R" panose="02020400000000000000" pitchFamily="17" charset="-128"/>
                          <a:ea typeface="UD デジタル 教科書体 N-R" panose="02020400000000000000" pitchFamily="17" charset="-128"/>
                        </a:rPr>
                        <a:t>ミリ秒）に変更する。デフォルトは</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a:t>
                      </a:r>
                      <a:r>
                        <a:rPr kumimoji="1" lang="en-US" altLang="ja-JP" sz="1200" dirty="0">
                          <a:latin typeface="UD デジタル 教科書体 N-R" panose="02020400000000000000" pitchFamily="17" charset="-128"/>
                          <a:ea typeface="UD デジタル 教科書体 N-R" panose="02020400000000000000" pitchFamily="17" charset="-128"/>
                        </a:rPr>
                        <a:t>1000</a:t>
                      </a:r>
                      <a:r>
                        <a:rPr kumimoji="1" lang="ja-JP" altLang="en-US" sz="1200">
                          <a:latin typeface="UD デジタル 教科書体 N-R" panose="02020400000000000000" pitchFamily="17" charset="-128"/>
                          <a:ea typeface="UD デジタル 教科書体 N-R" panose="02020400000000000000" pitchFamily="17" charset="-128"/>
                        </a:rPr>
                        <a:t>ミリ秒）。参考資料として接頭語の一覧（</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各社の教科書の資料ページにも掲載されている）を確認させる。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変更した間隔は、次のカスタマイズの前に戻す。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カスタマイズ④：条件分岐を追加する。カウントが残り半分になったときに、画面に「残り半分！」と表示する。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r h="1545930">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（オプション）</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3</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以下のカスタマイズでは、</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や</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の機能を学ぶ。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作品制作の準備として、２コマ目以降に行わせることができる。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カスタマイズ⑤：</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index.html</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）を編集して、アプリケーションのタイトルを変える。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a:t>
                      </a:r>
                      <a:r>
                        <a:rPr kumimoji="1" lang="en-US" altLang="ja-JP" sz="1200" dirty="0">
                          <a:latin typeface="UD デジタル 教科書体 N-R" panose="02020400000000000000" pitchFamily="17" charset="-128"/>
                          <a:ea typeface="UD デジタル 教科書体 N-R" panose="02020400000000000000" pitchFamily="17" charset="-128"/>
                        </a:rPr>
                        <a:t>⑥</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style.css</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）を編集して、アプリケーションの色使いを変える。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2135656"/>
                  </a:ext>
                </a:extLst>
              </a:tr>
              <a:tr h="1326265">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まとめ</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タイマーアプリケーションにカスタマイズを加えることを通じて、仕組みを理解したこと、プログラミングによって、下記のようなことができることを学んだことを確認する。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一定時間ごとに決まった処理のかたまりを実行する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条件によって処理を切り替える（条件分岐）</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その他、接頭語を学んだ。</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時間の単位に、接頭語をつけることで、大きさを指定できる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3578561"/>
                  </a:ext>
                </a:extLst>
              </a:tr>
            </a:tbl>
          </a:graphicData>
        </a:graphic>
      </p:graphicFrame>
    </p:spTree>
    <p:extLst>
      <p:ext uri="{BB962C8B-B14F-4D97-AF65-F5344CB8AC3E}">
        <p14:creationId xmlns:p14="http://schemas.microsoft.com/office/powerpoint/2010/main" val="214867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FF3F7E-B98E-4B72-B4E0-D992ED3E48A9}"/>
              </a:ext>
            </a:extLst>
          </p:cNvPr>
          <p:cNvSpPr>
            <a:spLocks noGrp="1"/>
          </p:cNvSpPr>
          <p:nvPr>
            <p:ph type="ctrTitle"/>
          </p:nvPr>
        </p:nvSpPr>
        <p:spPr>
          <a:xfrm>
            <a:off x="514350" y="57086"/>
            <a:ext cx="5829300" cy="743014"/>
          </a:xfrm>
        </p:spPr>
        <p:txBody>
          <a:bodyPr>
            <a:normAutofit/>
          </a:bodyPr>
          <a:lstStyle/>
          <a:p>
            <a:r>
              <a:rPr lang="en-US" altLang="ja-JP" sz="4000" dirty="0">
                <a:latin typeface="UD デジタル 教科書体 N-B" panose="02020700000000000000" pitchFamily="17" charset="-128"/>
                <a:ea typeface="UD デジタル 教科書体 N-B" panose="02020700000000000000" pitchFamily="17" charset="-128"/>
              </a:rPr>
              <a:t>2</a:t>
            </a:r>
            <a:r>
              <a:rPr lang="ja-JP" altLang="en-US" sz="4000">
                <a:latin typeface="UD デジタル 教科書体 N-B" panose="02020700000000000000" pitchFamily="17" charset="-128"/>
                <a:ea typeface="UD デジタル 教科書体 N-B" panose="02020700000000000000" pitchFamily="17" charset="-128"/>
              </a:rPr>
              <a:t>コマ目以降の指導</a:t>
            </a:r>
          </a:p>
        </p:txBody>
      </p:sp>
      <p:graphicFrame>
        <p:nvGraphicFramePr>
          <p:cNvPr id="2" name="表 2">
            <a:extLst>
              <a:ext uri="{FF2B5EF4-FFF2-40B4-BE49-F238E27FC236}">
                <a16:creationId xmlns:a16="http://schemas.microsoft.com/office/drawing/2014/main" id="{A1482BBC-C29B-42EA-A81C-09E6DB0222AA}"/>
              </a:ext>
            </a:extLst>
          </p:cNvPr>
          <p:cNvGraphicFramePr>
            <a:graphicFrameLocks noGrp="1"/>
          </p:cNvGraphicFramePr>
          <p:nvPr>
            <p:extLst>
              <p:ext uri="{D42A27DB-BD31-4B8C-83A1-F6EECF244321}">
                <p14:modId xmlns:p14="http://schemas.microsoft.com/office/powerpoint/2010/main" val="1197733735"/>
              </p:ext>
            </p:extLst>
          </p:nvPr>
        </p:nvGraphicFramePr>
        <p:xfrm>
          <a:off x="167679" y="1307316"/>
          <a:ext cx="6522641" cy="8295387"/>
        </p:xfrm>
        <a:graphic>
          <a:graphicData uri="http://schemas.openxmlformats.org/drawingml/2006/table">
            <a:tbl>
              <a:tblPr firstRow="1" bandRow="1">
                <a:tableStyleId>{7E9639D4-E3E2-4D34-9284-5A2195B3D0D7}</a:tableStyleId>
              </a:tblPr>
              <a:tblGrid>
                <a:gridCol w="1072280">
                  <a:extLst>
                    <a:ext uri="{9D8B030D-6E8A-4147-A177-3AD203B41FA5}">
                      <a16:colId xmlns:a16="http://schemas.microsoft.com/office/drawing/2014/main" val="953771404"/>
                    </a:ext>
                  </a:extLst>
                </a:gridCol>
                <a:gridCol w="5450361">
                  <a:extLst>
                    <a:ext uri="{9D8B030D-6E8A-4147-A177-3AD203B41FA5}">
                      <a16:colId xmlns:a16="http://schemas.microsoft.com/office/drawing/2014/main" val="2232448268"/>
                    </a:ext>
                  </a:extLst>
                </a:gridCol>
              </a:tblGrid>
              <a:tr h="354932">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過程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828800">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導入</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秒経過するごとに関数（処理のかたまり）が実行される」という仕組みを利用して、カウントダウンするタイマーのアプリケーションを作ることを説明する。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コマ目で学習した、アプリケーションの仕組みと、基本的なカスタマイズ法を振り返る。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一定時間経過ごとに処理のかたまりを繰り返し実行する仕組みについて、処理を実行するまでの時間を変更する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タイマーの全体の時間を指定する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処理を繰り返す時間を指定する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条件分岐を追加する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617614">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以下のカスタマイズでは、</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や</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の機能を学ぶ。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作品制作の準備として、２コマ目以降に行わせることができる。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カスタマイズ⑤：</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index.html</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）を編集して、アプリケーションのタイトルを変える。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カスタマイズ</a:t>
                      </a:r>
                      <a:r>
                        <a:rPr kumimoji="1" lang="en-US" altLang="ja-JP" sz="1200" dirty="0">
                          <a:latin typeface="UD デジタル 教科書体 N-R" panose="02020400000000000000" pitchFamily="17" charset="-128"/>
                          <a:ea typeface="UD デジタル 教科書体 N-R" panose="02020400000000000000" pitchFamily="17" charset="-128"/>
                        </a:rPr>
                        <a:t>⑥</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err="1">
                          <a:latin typeface="UD デジタル 教科書体 N-R" panose="02020400000000000000" pitchFamily="17" charset="-128"/>
                          <a:ea typeface="UD デジタル 教科書体 N-R" panose="02020400000000000000" pitchFamily="17" charset="-128"/>
                        </a:rPr>
                        <a:t>style.css</a:t>
                      </a:r>
                      <a:r>
                        <a:rPr kumimoji="1" lang="ja-JP" altLang="en-US" sz="1200">
                          <a:latin typeface="UD デジタル 教科書体 N-R" panose="02020400000000000000" pitchFamily="17" charset="-128"/>
                          <a:ea typeface="UD デジタル 教科書体 N-R" panose="02020400000000000000" pitchFamily="17" charset="-128"/>
                        </a:rPr>
                        <a:t>）を編集して、アプリケーションの色使いを変える。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1540193">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タイマーアプリケーションの企画・設計を行う。</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何の時間を測るタイマーにするか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どんな音声メッセージを流すか（どんな音声ファイルが必要か）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アプリケーションの外観（アプリケーションのタイトルや、色使い）をどうするか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200">
                          <a:latin typeface="UD デジタル 教科書体 N-R" panose="02020400000000000000" pitchFamily="17" charset="-128"/>
                          <a:ea typeface="UD デジタル 教科書体 N-R" panose="02020400000000000000" pitchFamily="17" charset="-128"/>
                        </a:rPr>
                        <a:t>など</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r h="742950">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展開</a:t>
                      </a:r>
                      <a:r>
                        <a:rPr kumimoji="1" lang="en-US" altLang="ja-JP" sz="1200" dirty="0">
                          <a:latin typeface="UD デジタル 教科書体 N-R" panose="02020400000000000000" pitchFamily="17" charset="-128"/>
                          <a:ea typeface="UD デジタル 教科書体 N-R" panose="02020400000000000000" pitchFamily="17" charset="-128"/>
                        </a:rPr>
                        <a:t>3</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企画・設計したアプリケーションを制作する。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音声を録音・編集したり、</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を編集したり、プログラムを作成したりする。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制作したアプリケーションをテストし、意図した通りに動作するか検証する。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意図通りでない場合、アプリケーションを修正する。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5642956"/>
                  </a:ext>
                </a:extLst>
              </a:tr>
              <a:tr h="1271587">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まとめ</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学習した事柄を確認する。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（オプション）</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制作したアプリケーションに盛り込んだ機能や工夫をワークシートなどに記録する。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作成したアプリケーションを</a:t>
                      </a:r>
                      <a:r>
                        <a:rPr kumimoji="1" lang="en-US" altLang="ja-JP" sz="1200" dirty="0">
                          <a:latin typeface="UD デジタル 教科書体 N-R" panose="02020400000000000000" pitchFamily="17" charset="-128"/>
                          <a:ea typeface="UD デジタル 教科書体 N-R" panose="02020400000000000000" pitchFamily="17" charset="-128"/>
                        </a:rPr>
                        <a:t>Monaca Education</a:t>
                      </a:r>
                      <a:r>
                        <a:rPr kumimoji="1" lang="ja-JP" altLang="en-US" sz="1200">
                          <a:latin typeface="UD デジタル 教科書体 N-R" panose="02020400000000000000" pitchFamily="17" charset="-128"/>
                          <a:ea typeface="UD デジタル 教科書体 N-R" panose="02020400000000000000" pitchFamily="17" charset="-128"/>
                        </a:rPr>
                        <a:t>の</a:t>
                      </a:r>
                      <a:r>
                        <a:rPr kumimoji="1" lang="en-US" altLang="ja-JP" sz="1200" dirty="0">
                          <a:latin typeface="UD デジタル 教科書体 N-R" panose="02020400000000000000" pitchFamily="17" charset="-128"/>
                          <a:ea typeface="UD デジタル 教科書体 N-R" panose="02020400000000000000" pitchFamily="17" charset="-128"/>
                        </a:rPr>
                        <a:t>Web</a:t>
                      </a:r>
                      <a:r>
                        <a:rPr kumimoji="1" lang="ja-JP" altLang="en-US" sz="1200">
                          <a:latin typeface="UD デジタル 教科書体 N-R" panose="02020400000000000000" pitchFamily="17" charset="-128"/>
                          <a:ea typeface="UD デジタル 教科書体 N-R" panose="02020400000000000000" pitchFamily="17" charset="-128"/>
                        </a:rPr>
                        <a:t>共有機能などを用いて、クラスや学年で共有し、相互評価・コメントを行う。</a:t>
                      </a:r>
                      <a:endParaRPr kumimoji="1" lang="en-US" altLang="ja-JP" sz="1200" dirty="0">
                        <a:latin typeface="UD デジタル 教科書体 N-R" panose="02020400000000000000" pitchFamily="17" charset="-128"/>
                        <a:ea typeface="UD デジタル 教科書体 N-R" panose="02020400000000000000" pitchFamily="17" charset="-128"/>
                      </a:endParaRPr>
                    </a:p>
                    <a:p>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550429"/>
                  </a:ext>
                </a:extLst>
              </a:tr>
            </a:tbl>
          </a:graphicData>
        </a:graphic>
      </p:graphicFrame>
    </p:spTree>
    <p:extLst>
      <p:ext uri="{BB962C8B-B14F-4D97-AF65-F5344CB8AC3E}">
        <p14:creationId xmlns:p14="http://schemas.microsoft.com/office/powerpoint/2010/main" val="108847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線コネクタ 53">
            <a:extLst>
              <a:ext uri="{FF2B5EF4-FFF2-40B4-BE49-F238E27FC236}">
                <a16:creationId xmlns:a16="http://schemas.microsoft.com/office/drawing/2014/main" id="{BB0C2F51-29F6-494E-9C5A-AA580E511AE8}"/>
              </a:ext>
            </a:extLst>
          </p:cNvPr>
          <p:cNvCxnSpPr/>
          <p:nvPr/>
        </p:nvCxnSpPr>
        <p:spPr>
          <a:xfrm>
            <a:off x="28134" y="2782147"/>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364B177-53D7-4114-A650-2ECF41EEC4B4}"/>
              </a:ext>
            </a:extLst>
          </p:cNvPr>
          <p:cNvSpPr txBox="1"/>
          <p:nvPr/>
        </p:nvSpPr>
        <p:spPr>
          <a:xfrm>
            <a:off x="174202" y="2947266"/>
            <a:ext cx="3433368" cy="369332"/>
          </a:xfrm>
          <a:prstGeom prst="rect">
            <a:avLst/>
          </a:prstGeom>
          <a:noFill/>
        </p:spPr>
        <p:txBody>
          <a:bodyPr wrap="square">
            <a:spAutoFit/>
          </a:bodyPr>
          <a:lstStyle/>
          <a:p>
            <a:r>
              <a:rPr kumimoji="1" lang="ja-JP" altLang="en-US" sz="1800">
                <a:solidFill>
                  <a:schemeClr val="tx1"/>
                </a:solidFill>
                <a:latin typeface="UD デジタル 教科書体 N-B" panose="02020700000000000000" pitchFamily="17" charset="-128"/>
                <a:ea typeface="UD デジタル 教科書体 N-B" panose="02020700000000000000" pitchFamily="17" charset="-128"/>
              </a:rPr>
              <a:t>学習内容</a:t>
            </a:r>
            <a:endParaRPr kumimoji="1" lang="en-US" altLang="ja-JP" sz="18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69" name="テキスト ボックス 68">
            <a:extLst>
              <a:ext uri="{FF2B5EF4-FFF2-40B4-BE49-F238E27FC236}">
                <a16:creationId xmlns:a16="http://schemas.microsoft.com/office/drawing/2014/main" id="{2AE7A495-4031-422D-A6FB-28067B98729E}"/>
              </a:ext>
            </a:extLst>
          </p:cNvPr>
          <p:cNvSpPr txBox="1"/>
          <p:nvPr/>
        </p:nvSpPr>
        <p:spPr>
          <a:xfrm>
            <a:off x="205106" y="585432"/>
            <a:ext cx="3477048" cy="369332"/>
          </a:xfrm>
          <a:prstGeom prst="rect">
            <a:avLst/>
          </a:prstGeom>
          <a:noFill/>
        </p:spPr>
        <p:txBody>
          <a:bodyPr wrap="square">
            <a:spAutoFit/>
          </a:bodyPr>
          <a:lstStyle/>
          <a:p>
            <a:r>
              <a:rPr kumimoji="1" lang="ja-JP" altLang="en-US" sz="1800">
                <a:solidFill>
                  <a:schemeClr val="tx1"/>
                </a:solidFill>
                <a:latin typeface="UD デジタル 教科書体 N-B" panose="02020700000000000000" pitchFamily="17" charset="-128"/>
                <a:ea typeface="UD デジタル 教科書体 N-B" panose="02020700000000000000" pitchFamily="17" charset="-128"/>
              </a:rPr>
              <a:t>アプリの概要</a:t>
            </a:r>
          </a:p>
        </p:txBody>
      </p:sp>
      <p:sp>
        <p:nvSpPr>
          <p:cNvPr id="71" name="テキスト ボックス 70">
            <a:extLst>
              <a:ext uri="{FF2B5EF4-FFF2-40B4-BE49-F238E27FC236}">
                <a16:creationId xmlns:a16="http://schemas.microsoft.com/office/drawing/2014/main" id="{D3654801-773B-43C4-87F5-1513D5D37FFD}"/>
              </a:ext>
            </a:extLst>
          </p:cNvPr>
          <p:cNvSpPr txBox="1"/>
          <p:nvPr/>
        </p:nvSpPr>
        <p:spPr>
          <a:xfrm>
            <a:off x="3186557" y="1152593"/>
            <a:ext cx="3239588"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kumimoji="1" lang="ja-JP" altLang="en-US" sz="1200"/>
              <a:t>スタートボタンを押すと、１秒ずつ残り時間が減っていく。</a:t>
            </a:r>
            <a:endParaRPr kumimoji="1" lang="en-US" altLang="ja-JP" sz="1200" dirty="0"/>
          </a:p>
          <a:p>
            <a:endParaRPr kumimoji="1" lang="en-US" altLang="ja-JP" sz="1200" dirty="0"/>
          </a:p>
          <a:p>
            <a:r>
              <a:rPr kumimoji="1" lang="ja-JP" altLang="en-US" sz="1200"/>
              <a:t>スタート直後と、区切りのタイミング（残り</a:t>
            </a:r>
            <a:r>
              <a:rPr kumimoji="1" lang="en-US" altLang="ja-JP" sz="1200" dirty="0"/>
              <a:t>1</a:t>
            </a:r>
            <a:r>
              <a:rPr kumimoji="1" lang="ja-JP" altLang="en-US" sz="1200"/>
              <a:t>分、</a:t>
            </a:r>
            <a:r>
              <a:rPr kumimoji="1" lang="en-US" altLang="ja-JP" sz="1200" dirty="0"/>
              <a:t>30</a:t>
            </a:r>
            <a:r>
              <a:rPr kumimoji="1" lang="ja-JP" altLang="en-US" sz="1200"/>
              <a:t>秒、</a:t>
            </a:r>
            <a:r>
              <a:rPr kumimoji="1" lang="en-US" altLang="ja-JP" sz="1200" dirty="0"/>
              <a:t>10</a:t>
            </a:r>
            <a:r>
              <a:rPr kumimoji="1" lang="ja-JP" altLang="en-US" sz="1200"/>
              <a:t>秒、ゼロ秒）で音声による指示が流れる。</a:t>
            </a:r>
            <a:endParaRPr kumimoji="1" lang="ja-JP" altLang="en-US" sz="1200" dirty="0"/>
          </a:p>
        </p:txBody>
      </p:sp>
      <p:sp>
        <p:nvSpPr>
          <p:cNvPr id="73" name="テキスト ボックス 72">
            <a:extLst>
              <a:ext uri="{FF2B5EF4-FFF2-40B4-BE49-F238E27FC236}">
                <a16:creationId xmlns:a16="http://schemas.microsoft.com/office/drawing/2014/main" id="{092272B1-815D-4961-913B-7F0D8F210920}"/>
              </a:ext>
            </a:extLst>
          </p:cNvPr>
          <p:cNvSpPr txBox="1"/>
          <p:nvPr/>
        </p:nvSpPr>
        <p:spPr>
          <a:xfrm>
            <a:off x="1476869" y="166124"/>
            <a:ext cx="3960530" cy="707886"/>
          </a:xfrm>
          <a:prstGeom prst="rect">
            <a:avLst/>
          </a:prstGeom>
          <a:noFill/>
        </p:spPr>
        <p:txBody>
          <a:bodyPr wrap="square">
            <a:spAutoFit/>
          </a:bodyPr>
          <a:lstStyle/>
          <a:p>
            <a:pPr algn="ct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APS</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ソーメンタイマー</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JavaScript</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版）</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p:txBody>
      </p:sp>
      <p:graphicFrame>
        <p:nvGraphicFramePr>
          <p:cNvPr id="60" name="表 2">
            <a:extLst>
              <a:ext uri="{FF2B5EF4-FFF2-40B4-BE49-F238E27FC236}">
                <a16:creationId xmlns:a16="http://schemas.microsoft.com/office/drawing/2014/main" id="{09783C2B-CD76-49E7-9C8A-5BEC86BF066B}"/>
              </a:ext>
            </a:extLst>
          </p:cNvPr>
          <p:cNvGraphicFramePr>
            <a:graphicFrameLocks noGrp="1"/>
          </p:cNvGraphicFramePr>
          <p:nvPr>
            <p:extLst>
              <p:ext uri="{D42A27DB-BD31-4B8C-83A1-F6EECF244321}">
                <p14:modId xmlns:p14="http://schemas.microsoft.com/office/powerpoint/2010/main" val="1826116148"/>
              </p:ext>
            </p:extLst>
          </p:nvPr>
        </p:nvGraphicFramePr>
        <p:xfrm>
          <a:off x="167679" y="3367207"/>
          <a:ext cx="6522641" cy="5953361"/>
        </p:xfrm>
        <a:graphic>
          <a:graphicData uri="http://schemas.openxmlformats.org/drawingml/2006/table">
            <a:tbl>
              <a:tblPr firstRow="1" bandRow="1">
                <a:tableStyleId>{7E9639D4-E3E2-4D34-9284-5A2195B3D0D7}</a:tableStyleId>
              </a:tblPr>
              <a:tblGrid>
                <a:gridCol w="1264465">
                  <a:extLst>
                    <a:ext uri="{9D8B030D-6E8A-4147-A177-3AD203B41FA5}">
                      <a16:colId xmlns:a16="http://schemas.microsoft.com/office/drawing/2014/main" val="953771404"/>
                    </a:ext>
                  </a:extLst>
                </a:gridCol>
                <a:gridCol w="5258176">
                  <a:extLst>
                    <a:ext uri="{9D8B030D-6E8A-4147-A177-3AD203B41FA5}">
                      <a16:colId xmlns:a16="http://schemas.microsoft.com/office/drawing/2014/main" val="2232448268"/>
                    </a:ext>
                  </a:extLst>
                </a:gridCol>
              </a:tblGrid>
              <a:tr h="370595">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要素技術</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定期実行</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「指定された時間が経過したら、指定した処理（関数）を実行」という仕組みを使う</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「スタートボタンが押されたら、関数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を実行」と設定する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の最後には、「</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秒後に関数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を実行」というプログラムを書いておく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上記の設定とプログラムの結果、「スタートボタンが押されたら、以後、</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秒経過するごとに関数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を実行する」という定期実行の仕組みになる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タイマー動作</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最初に、変数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に値</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を代入しておく</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が呼び出されるたびに、変数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から</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引いて、その値を変数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に代入するようにする（例：初めて関数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呼び出されたら、</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から</a:t>
                      </a:r>
                      <a:r>
                        <a:rPr kumimoji="1" lang="en-US" altLang="ja-JP" sz="1200" dirty="0">
                          <a:latin typeface="UD デジタル 教科書体 N-R" panose="02020400000000000000" pitchFamily="17" charset="-128"/>
                          <a:ea typeface="UD デジタル 教科書体 N-R" panose="02020400000000000000" pitchFamily="17" charset="-128"/>
                        </a:rPr>
                        <a:t>1</a:t>
                      </a:r>
                      <a:r>
                        <a:rPr kumimoji="1" lang="ja-JP" altLang="en-US" sz="1200">
                          <a:latin typeface="UD デジタル 教科書体 N-R" panose="02020400000000000000" pitchFamily="17" charset="-128"/>
                          <a:ea typeface="UD デジタル 教科書体 N-R" panose="02020400000000000000" pitchFamily="17" charset="-128"/>
                        </a:rPr>
                        <a:t>引く。その結果の</a:t>
                      </a:r>
                      <a:r>
                        <a:rPr kumimoji="1" lang="en-US" altLang="ja-JP" sz="1200" dirty="0">
                          <a:latin typeface="UD デジタル 教科書体 N-R" panose="02020400000000000000" pitchFamily="17" charset="-128"/>
                          <a:ea typeface="UD デジタル 教科書体 N-R" panose="02020400000000000000" pitchFamily="17" charset="-128"/>
                        </a:rPr>
                        <a:t>79</a:t>
                      </a:r>
                      <a:r>
                        <a:rPr kumimoji="1" lang="ja-JP" altLang="en-US" sz="1200">
                          <a:latin typeface="UD デジタル 教科書体 N-R" panose="02020400000000000000" pitchFamily="17" charset="-128"/>
                          <a:ea typeface="UD デジタル 教科書体 N-R" panose="02020400000000000000" pitchFamily="17" charset="-128"/>
                        </a:rPr>
                        <a:t>を、変数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に代入する）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が呼び出されるたびに、変数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の値を調べ、</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なら「残り時間が</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秒」と判定し、音声を流すなどの処理を行う（変数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の場合も同様。条件によって処理を変える仕組み（制御構造）を条件分岐構造と呼ぶ）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80</a:t>
                      </a:r>
                      <a:r>
                        <a:rPr kumimoji="1" lang="ja-JP" altLang="en-US" sz="1200">
                          <a:latin typeface="UD デジタル 教科書体 N-R" panose="02020400000000000000" pitchFamily="17" charset="-128"/>
                          <a:ea typeface="UD デジタル 教科書体 N-R" panose="02020400000000000000" pitchFamily="17" charset="-128"/>
                        </a:rPr>
                        <a:t>回呼び出されたら、変数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はゼロになる。タイマーとして動作を終了する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2648701"/>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条件分岐</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と等しい場合、残り</a:t>
                      </a: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秒の場合の音声を流す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と等しい場合、残り</a:t>
                      </a:r>
                      <a:r>
                        <a:rPr kumimoji="1" lang="en-US" altLang="ja-JP" sz="1200" dirty="0">
                          <a:latin typeface="UD デジタル 教科書体 N-R" panose="02020400000000000000" pitchFamily="17" charset="-128"/>
                          <a:ea typeface="UD デジタル 教科書体 N-R" panose="02020400000000000000" pitchFamily="17" charset="-128"/>
                        </a:rPr>
                        <a:t>30</a:t>
                      </a:r>
                      <a:r>
                        <a:rPr kumimoji="1" lang="ja-JP" altLang="en-US" sz="1200">
                          <a:latin typeface="UD デジタル 教科書体 N-R" panose="02020400000000000000" pitchFamily="17" charset="-128"/>
                          <a:ea typeface="UD デジタル 教科書体 N-R" panose="02020400000000000000" pitchFamily="17" charset="-128"/>
                        </a:rPr>
                        <a:t>秒の場合の音声を流す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と等しい場合、残り</a:t>
                      </a:r>
                      <a:r>
                        <a:rPr kumimoji="1" lang="en-US" altLang="ja-JP" sz="1200" dirty="0">
                          <a:latin typeface="UD デジタル 教科書体 N-R" panose="02020400000000000000" pitchFamily="17" charset="-128"/>
                          <a:ea typeface="UD デジタル 教科書体 N-R" panose="02020400000000000000" pitchFamily="17" charset="-128"/>
                        </a:rPr>
                        <a:t>10</a:t>
                      </a:r>
                      <a:r>
                        <a:rPr kumimoji="1" lang="ja-JP" altLang="en-US" sz="1200">
                          <a:latin typeface="UD デジタル 教科書体 N-R" panose="02020400000000000000" pitchFamily="17" charset="-128"/>
                          <a:ea typeface="UD デジタル 教科書体 N-R" panose="02020400000000000000" pitchFamily="17" charset="-128"/>
                        </a:rPr>
                        <a:t>秒の場合の音声を流す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と等しい場合、終了の場合の音声を流す。その他、終了するための処理を実行する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5944531"/>
                  </a:ext>
                </a:extLst>
              </a:tr>
              <a:tr h="982998">
                <a:tc>
                  <a:txBody>
                    <a:bodyPr/>
                    <a:lstStyle/>
                    <a:p>
                      <a:pPr algn="ctr"/>
                      <a:r>
                        <a:rPr kumimoji="1" lang="ja-JP" altLang="en-US" sz="1200">
                          <a:latin typeface="UD デジタル 教科書体 N-R" panose="02020400000000000000" pitchFamily="17" charset="-128"/>
                          <a:ea typeface="UD デジタル 教科書体 N-R" panose="02020400000000000000" pitchFamily="17" charset="-128"/>
                        </a:rPr>
                        <a:t>画面表示</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HTML/CSS</a:t>
                      </a:r>
                      <a:r>
                        <a:rPr kumimoji="1" lang="ja-JP" altLang="en-US" sz="1200">
                          <a:latin typeface="UD デジタル 教科書体 N-R" panose="02020400000000000000" pitchFamily="17" charset="-128"/>
                          <a:ea typeface="UD デジタル 教科書体 N-R" panose="02020400000000000000" pitchFamily="17" charset="-128"/>
                        </a:rPr>
                        <a:t>）</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）画面にアプリケーションのタイトル（ソーメンタイマー）や、残り時間表示を行っている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）画面の要素の表示方法を決めている（画面の背景の色、文字の色、要素の左右中央配置など）</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5899584"/>
                  </a:ext>
                </a:extLst>
              </a:tr>
            </a:tbl>
          </a:graphicData>
        </a:graphic>
      </p:graphicFrame>
      <p:pic>
        <p:nvPicPr>
          <p:cNvPr id="4" name="図 3" descr="グラフィカル ユーザー インターフェイス, アプリケーション&#10;&#10;自動的に生成された説明">
            <a:extLst>
              <a:ext uri="{FF2B5EF4-FFF2-40B4-BE49-F238E27FC236}">
                <a16:creationId xmlns:a16="http://schemas.microsoft.com/office/drawing/2014/main" id="{3E8E4DA7-924C-7594-937C-E7E12D23F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42" y="966639"/>
            <a:ext cx="1729454" cy="1689130"/>
          </a:xfrm>
          <a:prstGeom prst="rect">
            <a:avLst/>
          </a:prstGeom>
        </p:spPr>
      </p:pic>
    </p:spTree>
    <p:extLst>
      <p:ext uri="{BB962C8B-B14F-4D97-AF65-F5344CB8AC3E}">
        <p14:creationId xmlns:p14="http://schemas.microsoft.com/office/powerpoint/2010/main" val="3972775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線コネクタ 53">
            <a:extLst>
              <a:ext uri="{FF2B5EF4-FFF2-40B4-BE49-F238E27FC236}">
                <a16:creationId xmlns:a16="http://schemas.microsoft.com/office/drawing/2014/main" id="{BB0C2F51-29F6-494E-9C5A-AA580E511AE8}"/>
              </a:ext>
            </a:extLst>
          </p:cNvPr>
          <p:cNvCxnSpPr/>
          <p:nvPr/>
        </p:nvCxnSpPr>
        <p:spPr>
          <a:xfrm>
            <a:off x="0" y="3510933"/>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364B177-53D7-4114-A650-2ECF41EEC4B4}"/>
              </a:ext>
            </a:extLst>
          </p:cNvPr>
          <p:cNvSpPr txBox="1"/>
          <p:nvPr/>
        </p:nvSpPr>
        <p:spPr>
          <a:xfrm>
            <a:off x="584335" y="166124"/>
            <a:ext cx="5727088" cy="707886"/>
          </a:xfrm>
          <a:prstGeom prst="rect">
            <a:avLst/>
          </a:prstGeom>
          <a:noFill/>
        </p:spPr>
        <p:txBody>
          <a:bodyPr wrap="square">
            <a:spAutoFit/>
          </a:bodyPr>
          <a:lstStyle/>
          <a:p>
            <a:pPr algn="ctr"/>
            <a:r>
              <a:rPr kumimoji="1" lang="ja-JP" altLang="en-US" sz="2000">
                <a:latin typeface="UD デジタル 教科書体 N-B" panose="02020700000000000000" pitchFamily="17" charset="-128"/>
                <a:ea typeface="UD デジタル 教科書体 N-B" panose="02020700000000000000" pitchFamily="17" charset="-128"/>
              </a:rPr>
              <a:t>ソーメンタイマー（</a:t>
            </a:r>
            <a:r>
              <a:rPr kumimoji="1" lang="en-US" altLang="ja-JP" sz="2000" dirty="0">
                <a:latin typeface="UD デジタル 教科書体 N-B" panose="02020700000000000000" pitchFamily="17" charset="-128"/>
                <a:ea typeface="UD デジタル 教科書体 N-B" panose="02020700000000000000" pitchFamily="17" charset="-128"/>
              </a:rPr>
              <a:t>JavaScript</a:t>
            </a:r>
            <a:r>
              <a:rPr kumimoji="1" lang="ja-JP" altLang="en-US" sz="2000">
                <a:latin typeface="UD デジタル 教科書体 N-B" panose="02020700000000000000" pitchFamily="17" charset="-128"/>
                <a:ea typeface="UD デジタル 教科書体 N-B" panose="02020700000000000000" pitchFamily="17" charset="-128"/>
              </a:rPr>
              <a:t>版）</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を</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動かしてみよう</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(1)</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7" name="矢印: 右 11">
            <a:extLst>
              <a:ext uri="{FF2B5EF4-FFF2-40B4-BE49-F238E27FC236}">
                <a16:creationId xmlns:a16="http://schemas.microsoft.com/office/drawing/2014/main" id="{164F8F0E-7F6C-4492-A1F6-28CECD0BB289}"/>
              </a:ext>
            </a:extLst>
          </p:cNvPr>
          <p:cNvSpPr/>
          <p:nvPr/>
        </p:nvSpPr>
        <p:spPr>
          <a:xfrm>
            <a:off x="4415741" y="1520511"/>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035508B7-B66F-48AC-8676-C485DF03817D}"/>
              </a:ext>
            </a:extLst>
          </p:cNvPr>
          <p:cNvSpPr/>
          <p:nvPr/>
        </p:nvSpPr>
        <p:spPr>
          <a:xfrm>
            <a:off x="256100"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サポートページから</a:t>
            </a:r>
            <a:br>
              <a:rPr kumimoji="1" lang="en-US" altLang="ja-JP" sz="900" dirty="0">
                <a:latin typeface="UD デジタル 教科書体 N-R" panose="02020400000000000000" pitchFamily="17" charset="-128"/>
                <a:ea typeface="UD デジタル 教科書体 N-R" panose="02020400000000000000" pitchFamily="17" charset="-128"/>
              </a:rPr>
            </a:br>
            <a:r>
              <a:rPr kumimoji="1" lang="ja-JP" altLang="en-US" sz="900">
                <a:latin typeface="UD デジタル 教科書体 N-R" panose="02020400000000000000" pitchFamily="17" charset="-128"/>
                <a:ea typeface="UD デジタル 教科書体 N-R" panose="02020400000000000000" pitchFamily="17" charset="-128"/>
              </a:rPr>
              <a:t>ソーメンタイマー（</a:t>
            </a:r>
            <a:r>
              <a:rPr kumimoji="1" lang="en-US" altLang="ja-JP" sz="900" dirty="0">
                <a:latin typeface="UD デジタル 教科書体 N-R" panose="02020400000000000000" pitchFamily="17" charset="-128"/>
                <a:ea typeface="UD デジタル 教科書体 N-R" panose="02020400000000000000" pitchFamily="17" charset="-128"/>
              </a:rPr>
              <a:t>Python</a:t>
            </a:r>
            <a:r>
              <a:rPr kumimoji="1" lang="ja-JP" altLang="en-US" sz="900">
                <a:latin typeface="UD デジタル 教科書体 N-R" panose="02020400000000000000" pitchFamily="17" charset="-128"/>
                <a:ea typeface="UD デジタル 教科書体 N-R" panose="02020400000000000000" pitchFamily="17" charset="-128"/>
              </a:rPr>
              <a:t>版）をクリック</a:t>
            </a:r>
          </a:p>
        </p:txBody>
      </p:sp>
      <p:sp>
        <p:nvSpPr>
          <p:cNvPr id="20" name="正方形/長方形 19">
            <a:extLst>
              <a:ext uri="{FF2B5EF4-FFF2-40B4-BE49-F238E27FC236}">
                <a16:creationId xmlns:a16="http://schemas.microsoft.com/office/drawing/2014/main" id="{299B2413-1EFD-4C88-A812-3CA1446C93BE}"/>
              </a:ext>
            </a:extLst>
          </p:cNvPr>
          <p:cNvSpPr/>
          <p:nvPr/>
        </p:nvSpPr>
        <p:spPr>
          <a:xfrm>
            <a:off x="25628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00" dirty="0">
                <a:latin typeface="UD デジタル 教科書体 N-R" panose="02020400000000000000" pitchFamily="17" charset="-128"/>
                <a:ea typeface="UD デジタル 教科書体 N-R" panose="02020400000000000000" pitchFamily="17" charset="-128"/>
              </a:rPr>
              <a:t>Monaca</a:t>
            </a:r>
            <a:r>
              <a:rPr kumimoji="1" lang="ja-JP" altLang="en-US" sz="900">
                <a:latin typeface="UD デジタル 教科書体 N-R" panose="02020400000000000000" pitchFamily="17" charset="-128"/>
                <a:ea typeface="UD デジタル 教科書体 N-R" panose="02020400000000000000" pitchFamily="17" charset="-128"/>
              </a:rPr>
              <a:t>プロジェクトとして</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インポートして、</a:t>
            </a:r>
            <a:r>
              <a:rPr kumimoji="1" lang="en-US" altLang="ja-JP" sz="900" dirty="0">
                <a:latin typeface="UD デジタル 教科書体 N-R" panose="02020400000000000000" pitchFamily="17" charset="-128"/>
                <a:ea typeface="UD デジタル 教科書体 N-R" panose="02020400000000000000" pitchFamily="17" charset="-128"/>
              </a:rPr>
              <a:t>IDE</a:t>
            </a:r>
            <a:r>
              <a:rPr kumimoji="1" lang="ja-JP" altLang="en-US" sz="900">
                <a:latin typeface="UD デジタル 教科書体 N-R" panose="02020400000000000000" pitchFamily="17" charset="-128"/>
                <a:ea typeface="UD デジタル 教科書体 N-R" panose="02020400000000000000" pitchFamily="17" charset="-128"/>
              </a:rPr>
              <a:t>で開く</a:t>
            </a:r>
          </a:p>
        </p:txBody>
      </p:sp>
      <p:sp>
        <p:nvSpPr>
          <p:cNvPr id="21" name="正方形/長方形 20">
            <a:extLst>
              <a:ext uri="{FF2B5EF4-FFF2-40B4-BE49-F238E27FC236}">
                <a16:creationId xmlns:a16="http://schemas.microsoft.com/office/drawing/2014/main" id="{6EAB58DD-7C8F-4B11-878E-436ACBD55C7C}"/>
              </a:ext>
            </a:extLst>
          </p:cNvPr>
          <p:cNvSpPr/>
          <p:nvPr/>
        </p:nvSpPr>
        <p:spPr>
          <a:xfrm>
            <a:off x="48637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残り時間「</a:t>
            </a:r>
            <a:r>
              <a:rPr kumimoji="1" lang="en-US" altLang="ja-JP" sz="900" dirty="0">
                <a:latin typeface="UD デジタル 教科書体 N-R" panose="02020400000000000000" pitchFamily="17" charset="-128"/>
                <a:ea typeface="UD デジタル 教科書体 N-R" panose="02020400000000000000" pitchFamily="17" charset="-128"/>
              </a:rPr>
              <a:t>01:20</a:t>
            </a:r>
            <a:r>
              <a:rPr kumimoji="1" lang="ja-JP" altLang="en-US" sz="900">
                <a:latin typeface="UD デジタル 教科書体 N-R" panose="02020400000000000000" pitchFamily="17" charset="-128"/>
                <a:ea typeface="UD デジタル 教科書体 N-R" panose="02020400000000000000" pitchFamily="17" charset="-128"/>
              </a:rPr>
              <a:t>」と</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スタートボタンが表示される</a:t>
            </a:r>
          </a:p>
        </p:txBody>
      </p:sp>
      <p:sp>
        <p:nvSpPr>
          <p:cNvPr id="22" name="テキスト ボックス 21">
            <a:extLst>
              <a:ext uri="{FF2B5EF4-FFF2-40B4-BE49-F238E27FC236}">
                <a16:creationId xmlns:a16="http://schemas.microsoft.com/office/drawing/2014/main" id="{BD42772B-DA52-4361-A2B9-9D503DB63DDF}"/>
              </a:ext>
            </a:extLst>
          </p:cNvPr>
          <p:cNvSpPr txBox="1"/>
          <p:nvPr/>
        </p:nvSpPr>
        <p:spPr>
          <a:xfrm>
            <a:off x="601474" y="3566803"/>
            <a:ext cx="5727088" cy="615553"/>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プログラムを読んでみよう</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err="1">
                <a:solidFill>
                  <a:schemeClr val="tx1"/>
                </a:solidFill>
                <a:latin typeface="UD デジタル 教科書体 N-B" panose="02020700000000000000" pitchFamily="17" charset="-128"/>
                <a:ea typeface="UD デジタル 教科書体 N-B" panose="02020700000000000000" pitchFamily="17" charset="-128"/>
              </a:rPr>
              <a:t>index.html</a:t>
            </a: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p>
        </p:txBody>
      </p:sp>
      <p:sp>
        <p:nvSpPr>
          <p:cNvPr id="5" name="矢印: 右 11">
            <a:extLst>
              <a:ext uri="{FF2B5EF4-FFF2-40B4-BE49-F238E27FC236}">
                <a16:creationId xmlns:a16="http://schemas.microsoft.com/office/drawing/2014/main" id="{B590D966-49DD-43A8-68C4-02EB77509557}"/>
              </a:ext>
            </a:extLst>
          </p:cNvPr>
          <p:cNvSpPr/>
          <p:nvPr/>
        </p:nvSpPr>
        <p:spPr>
          <a:xfrm>
            <a:off x="2123680" y="1512169"/>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4552578-9D7C-7968-B352-40F0265D9116}"/>
              </a:ext>
            </a:extLst>
          </p:cNvPr>
          <p:cNvSpPr txBox="1"/>
          <p:nvPr/>
        </p:nvSpPr>
        <p:spPr>
          <a:xfrm>
            <a:off x="119827" y="4448574"/>
            <a:ext cx="6640990" cy="2031325"/>
          </a:xfrm>
          <a:prstGeom prst="rect">
            <a:avLst/>
          </a:prstGeom>
          <a:noFill/>
          <a:ln>
            <a:solidFill>
              <a:schemeClr val="tx1"/>
            </a:solidFill>
          </a:ln>
        </p:spPr>
        <p:txBody>
          <a:bodyPr wrap="square" rtlCol="0">
            <a:spAutoFit/>
          </a:bodyPr>
          <a:lstStyle/>
          <a:p>
            <a:r>
              <a:rPr lang="en" altLang="ja-JP" b="0" dirty="0">
                <a:solidFill>
                  <a:srgbClr val="383838"/>
                </a:solidFill>
                <a:effectLst/>
                <a:latin typeface="MonacakomiRegular"/>
              </a:rPr>
              <a:t>&lt;</a:t>
            </a:r>
            <a:r>
              <a:rPr lang="en" altLang="ja-JP" b="0" dirty="0">
                <a:solidFill>
                  <a:srgbClr val="800000"/>
                </a:solidFill>
                <a:effectLst/>
                <a:latin typeface="MonacakomiRegular"/>
              </a:rPr>
              <a:t>body</a:t>
            </a:r>
            <a:r>
              <a:rPr lang="en" altLang="ja-JP" b="0" dirty="0">
                <a:solidFill>
                  <a:srgbClr val="000000"/>
                </a:solidFill>
                <a:effectLst/>
                <a:latin typeface="MonacakomiRegular"/>
              </a:rPr>
              <a:t> </a:t>
            </a:r>
            <a:r>
              <a:rPr lang="en" altLang="ja-JP" b="0" dirty="0">
                <a:solidFill>
                  <a:srgbClr val="FF0000"/>
                </a:solidFill>
                <a:effectLst/>
                <a:latin typeface="MonacakomiRegular"/>
              </a:rPr>
              <a:t>onload</a:t>
            </a:r>
            <a:r>
              <a:rPr lang="en" altLang="ja-JP" b="0" dirty="0">
                <a:solidFill>
                  <a:srgbClr val="383838"/>
                </a:solidFill>
                <a:effectLst/>
                <a:latin typeface="MonacakomiRegular"/>
              </a:rPr>
              <a:t>=</a:t>
            </a:r>
            <a:r>
              <a:rPr lang="en" altLang="ja-JP" b="0" dirty="0">
                <a:solidFill>
                  <a:srgbClr val="0000FF"/>
                </a:solidFill>
                <a:effectLst/>
                <a:latin typeface="MonacakomiRegular"/>
              </a:rPr>
              <a:t>"</a:t>
            </a:r>
            <a:r>
              <a:rPr lang="en" altLang="ja-JP" b="0" dirty="0" err="1">
                <a:solidFill>
                  <a:srgbClr val="0000FF"/>
                </a:solidFill>
                <a:effectLst/>
                <a:latin typeface="MonacakomiRegular"/>
              </a:rPr>
              <a:t>init</a:t>
            </a:r>
            <a:r>
              <a:rPr lang="en" altLang="ja-JP" b="0" dirty="0">
                <a:solidFill>
                  <a:srgbClr val="0000FF"/>
                </a:solidFill>
                <a:effectLst/>
                <a:latin typeface="MonacakomiRegular"/>
              </a:rPr>
              <a:t>()"</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h1</a:t>
            </a:r>
            <a:r>
              <a:rPr lang="en" altLang="ja-JP" b="0" dirty="0">
                <a:solidFill>
                  <a:srgbClr val="383838"/>
                </a:solidFill>
                <a:effectLst/>
                <a:latin typeface="MonacakomiRegular"/>
              </a:rPr>
              <a:t>&gt;</a:t>
            </a:r>
            <a:r>
              <a:rPr lang="ja-JP" altLang="en-US">
                <a:solidFill>
                  <a:srgbClr val="000000"/>
                </a:solidFill>
                <a:latin typeface="MonacakomiRegular"/>
              </a:rPr>
              <a:t>ソーメン</a:t>
            </a:r>
            <a:r>
              <a:rPr lang="ja-JP" altLang="en-US" b="0">
                <a:solidFill>
                  <a:srgbClr val="000000"/>
                </a:solidFill>
                <a:effectLst/>
                <a:latin typeface="MonacakomiRegular"/>
              </a:rPr>
              <a:t>タイマー</a:t>
            </a:r>
            <a:r>
              <a:rPr lang="en-US" altLang="ja-JP" b="0" dirty="0">
                <a:solidFill>
                  <a:srgbClr val="000000"/>
                </a:solidFill>
                <a:effectLst/>
                <a:latin typeface="MonacakomiRegular"/>
              </a:rPr>
              <a:t>(</a:t>
            </a:r>
            <a:r>
              <a:rPr lang="en" altLang="ja-JP" b="0" dirty="0">
                <a:solidFill>
                  <a:srgbClr val="000000"/>
                </a:solidFill>
                <a:effectLst/>
                <a:latin typeface="MonacakomiRegular"/>
              </a:rPr>
              <a:t>BASIC)</a:t>
            </a:r>
            <a:r>
              <a:rPr lang="en" altLang="ja-JP" b="0" dirty="0">
                <a:solidFill>
                  <a:srgbClr val="383838"/>
                </a:solidFill>
                <a:effectLst/>
                <a:latin typeface="MonacakomiRegular"/>
              </a:rPr>
              <a:t>&lt;/</a:t>
            </a:r>
            <a:r>
              <a:rPr lang="en" altLang="ja-JP" b="0" dirty="0">
                <a:solidFill>
                  <a:srgbClr val="800000"/>
                </a:solidFill>
                <a:effectLst/>
                <a:latin typeface="MonacakomiRegular"/>
              </a:rPr>
              <a:t>h1</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time</a:t>
            </a:r>
            <a:r>
              <a:rPr lang="en" altLang="ja-JP" b="0" dirty="0">
                <a:solidFill>
                  <a:srgbClr val="000000"/>
                </a:solidFill>
                <a:effectLst/>
                <a:latin typeface="MonacakomiRegular"/>
              </a:rPr>
              <a:t> </a:t>
            </a:r>
            <a:r>
              <a:rPr lang="en" altLang="ja-JP" b="0" dirty="0">
                <a:solidFill>
                  <a:srgbClr val="FF0000"/>
                </a:solidFill>
                <a:effectLst/>
                <a:latin typeface="MonacakomiRegular"/>
              </a:rPr>
              <a:t>id</a:t>
            </a:r>
            <a:r>
              <a:rPr lang="en" altLang="ja-JP" b="0" dirty="0">
                <a:solidFill>
                  <a:srgbClr val="383838"/>
                </a:solidFill>
                <a:effectLst/>
                <a:latin typeface="MonacakomiRegular"/>
              </a:rPr>
              <a:t>=</a:t>
            </a:r>
            <a:r>
              <a:rPr lang="en" altLang="ja-JP" b="0" dirty="0">
                <a:solidFill>
                  <a:srgbClr val="0000FF"/>
                </a:solidFill>
                <a:effectLst/>
                <a:latin typeface="MonacakomiRegular"/>
              </a:rPr>
              <a:t>"count"</a:t>
            </a:r>
            <a:r>
              <a:rPr lang="en" altLang="ja-JP" b="0" dirty="0">
                <a:solidFill>
                  <a:srgbClr val="383838"/>
                </a:solidFill>
                <a:effectLst/>
                <a:latin typeface="MonacakomiRegular"/>
              </a:rPr>
              <a:t>&gt;</a:t>
            </a:r>
            <a:r>
              <a:rPr lang="en" altLang="ja-JP" b="0" dirty="0">
                <a:solidFill>
                  <a:srgbClr val="000000"/>
                </a:solidFill>
                <a:effectLst/>
                <a:latin typeface="MonacakomiRegular"/>
              </a:rPr>
              <a:t>00:00</a:t>
            </a:r>
            <a:r>
              <a:rPr lang="en" altLang="ja-JP" b="0" dirty="0">
                <a:solidFill>
                  <a:srgbClr val="383838"/>
                </a:solidFill>
                <a:effectLst/>
                <a:latin typeface="MonacakomiRegular"/>
              </a:rPr>
              <a:t>&lt;/</a:t>
            </a:r>
            <a:r>
              <a:rPr lang="en" altLang="ja-JP" b="0" dirty="0">
                <a:solidFill>
                  <a:srgbClr val="800000"/>
                </a:solidFill>
                <a:effectLst/>
                <a:latin typeface="MonacakomiRegular"/>
              </a:rPr>
              <a:t>time</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button</a:t>
            </a:r>
            <a:r>
              <a:rPr lang="en" altLang="ja-JP" b="0" dirty="0">
                <a:solidFill>
                  <a:srgbClr val="000000"/>
                </a:solidFill>
                <a:effectLst/>
                <a:latin typeface="MonacakomiRegular"/>
              </a:rPr>
              <a:t> </a:t>
            </a:r>
            <a:r>
              <a:rPr lang="en" altLang="ja-JP" b="0" dirty="0">
                <a:solidFill>
                  <a:srgbClr val="FF0000"/>
                </a:solidFill>
                <a:effectLst/>
                <a:latin typeface="MonacakomiRegular"/>
              </a:rPr>
              <a:t>onclick</a:t>
            </a:r>
            <a:r>
              <a:rPr lang="en" altLang="ja-JP" b="0" dirty="0">
                <a:solidFill>
                  <a:srgbClr val="383838"/>
                </a:solidFill>
                <a:effectLst/>
                <a:latin typeface="MonacakomiRegular"/>
              </a:rPr>
              <a:t>=</a:t>
            </a:r>
            <a:r>
              <a:rPr lang="en" altLang="ja-JP" b="0" dirty="0">
                <a:solidFill>
                  <a:srgbClr val="0000FF"/>
                </a:solidFill>
                <a:effectLst/>
                <a:latin typeface="MonacakomiRegular"/>
              </a:rPr>
              <a:t>"main(true);"</a:t>
            </a:r>
            <a:r>
              <a:rPr lang="en" altLang="ja-JP" b="0" dirty="0">
                <a:solidFill>
                  <a:srgbClr val="000000"/>
                </a:solidFill>
                <a:effectLst/>
                <a:latin typeface="MonacakomiRegular"/>
              </a:rPr>
              <a:t> </a:t>
            </a:r>
            <a:r>
              <a:rPr lang="en" altLang="ja-JP" b="0" dirty="0">
                <a:solidFill>
                  <a:srgbClr val="FF0000"/>
                </a:solidFill>
                <a:effectLst/>
                <a:latin typeface="MonacakomiRegular"/>
              </a:rPr>
              <a:t>id</a:t>
            </a:r>
            <a:r>
              <a:rPr lang="en" altLang="ja-JP" b="0" dirty="0">
                <a:solidFill>
                  <a:srgbClr val="383838"/>
                </a:solidFill>
                <a:effectLst/>
                <a:latin typeface="MonacakomiRegular"/>
              </a:rPr>
              <a:t>=</a:t>
            </a:r>
            <a:r>
              <a:rPr lang="en" altLang="ja-JP" b="0" dirty="0">
                <a:solidFill>
                  <a:srgbClr val="0000FF"/>
                </a:solidFill>
                <a:effectLst/>
                <a:latin typeface="MonacakomiRegular"/>
              </a:rPr>
              <a:t>"start"</a:t>
            </a:r>
            <a:r>
              <a:rPr lang="en" altLang="ja-JP" b="0" dirty="0">
                <a:solidFill>
                  <a:srgbClr val="383838"/>
                </a:solidFill>
                <a:effectLst/>
                <a:latin typeface="MonacakomiRegular"/>
              </a:rPr>
              <a:t>&gt;</a:t>
            </a:r>
            <a:r>
              <a:rPr lang="ja-JP" altLang="en-US" b="0">
                <a:solidFill>
                  <a:srgbClr val="000000"/>
                </a:solidFill>
                <a:effectLst/>
                <a:latin typeface="MonacakomiRegular"/>
              </a:rPr>
              <a:t>スタート！</a:t>
            </a:r>
            <a:r>
              <a:rPr lang="en-US" altLang="ja-JP" b="0" dirty="0">
                <a:solidFill>
                  <a:srgbClr val="383838"/>
                </a:solidFill>
                <a:effectLst/>
                <a:latin typeface="MonacakomiRegular"/>
              </a:rPr>
              <a:t>&lt;/</a:t>
            </a:r>
            <a:r>
              <a:rPr lang="en" altLang="ja-JP" b="0" dirty="0">
                <a:solidFill>
                  <a:srgbClr val="800000"/>
                </a:solidFill>
                <a:effectLst/>
                <a:latin typeface="MonacakomiRegular"/>
              </a:rPr>
              <a:t>button</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div</a:t>
            </a:r>
            <a:r>
              <a:rPr lang="en" altLang="ja-JP" b="0" dirty="0">
                <a:solidFill>
                  <a:srgbClr val="000000"/>
                </a:solidFill>
                <a:effectLst/>
                <a:latin typeface="MonacakomiRegular"/>
              </a:rPr>
              <a:t> </a:t>
            </a:r>
            <a:r>
              <a:rPr lang="en" altLang="ja-JP" b="0" dirty="0">
                <a:solidFill>
                  <a:srgbClr val="FF0000"/>
                </a:solidFill>
                <a:effectLst/>
                <a:latin typeface="MonacakomiRegular"/>
              </a:rPr>
              <a:t>id</a:t>
            </a:r>
            <a:r>
              <a:rPr lang="en" altLang="ja-JP" b="0" dirty="0">
                <a:solidFill>
                  <a:srgbClr val="383838"/>
                </a:solidFill>
                <a:effectLst/>
                <a:latin typeface="MonacakomiRegular"/>
              </a:rPr>
              <a:t>=</a:t>
            </a:r>
            <a:r>
              <a:rPr lang="en" altLang="ja-JP" b="0" dirty="0">
                <a:solidFill>
                  <a:srgbClr val="0000FF"/>
                </a:solidFill>
                <a:effectLst/>
                <a:latin typeface="MonacakomiRegular"/>
              </a:rPr>
              <a:t>"</a:t>
            </a:r>
            <a:r>
              <a:rPr lang="en" altLang="ja-JP" b="0" dirty="0" err="1">
                <a:solidFill>
                  <a:srgbClr val="0000FF"/>
                </a:solidFill>
                <a:effectLst/>
                <a:latin typeface="MonacakomiRegular"/>
              </a:rPr>
              <a:t>messageArea</a:t>
            </a:r>
            <a:r>
              <a:rPr lang="en" altLang="ja-JP" b="0" dirty="0">
                <a:solidFill>
                  <a:srgbClr val="0000FF"/>
                </a:solidFill>
                <a:effectLst/>
                <a:latin typeface="MonacakomiRegular"/>
              </a:rPr>
              <a:t>"</a:t>
            </a:r>
            <a:r>
              <a:rPr lang="en" altLang="ja-JP" b="0" dirty="0">
                <a:solidFill>
                  <a:srgbClr val="383838"/>
                </a:solidFill>
                <a:effectLst/>
                <a:latin typeface="MonacakomiRegular"/>
              </a:rPr>
              <a:t>&gt;&lt;/</a:t>
            </a:r>
            <a:r>
              <a:rPr lang="en" altLang="ja-JP" b="0" dirty="0">
                <a:solidFill>
                  <a:srgbClr val="800000"/>
                </a:solidFill>
                <a:effectLst/>
                <a:latin typeface="MonacakomiRegular"/>
              </a:rPr>
              <a:t>div</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a:p>
            <a:r>
              <a:rPr lang="en" altLang="ja-JP" b="0" dirty="0">
                <a:solidFill>
                  <a:srgbClr val="383838"/>
                </a:solidFill>
                <a:effectLst/>
                <a:latin typeface="MonacakomiRegular"/>
              </a:rPr>
              <a:t>&lt;/</a:t>
            </a:r>
            <a:r>
              <a:rPr lang="en" altLang="ja-JP" b="0" dirty="0">
                <a:solidFill>
                  <a:srgbClr val="800000"/>
                </a:solidFill>
                <a:effectLst/>
                <a:latin typeface="MonacakomiRegular"/>
              </a:rPr>
              <a:t>body</a:t>
            </a:r>
            <a:r>
              <a:rPr lang="en" altLang="ja-JP" b="0" dirty="0">
                <a:solidFill>
                  <a:srgbClr val="383838"/>
                </a:solidFill>
                <a:effectLst/>
                <a:latin typeface="MonacakomiRegular"/>
              </a:rPr>
              <a:t>&gt;</a:t>
            </a:r>
            <a:endParaRPr lang="en" altLang="ja-JP" b="0" dirty="0">
              <a:solidFill>
                <a:srgbClr val="000000"/>
              </a:solidFill>
              <a:effectLst/>
              <a:latin typeface="MonacakomiRegular"/>
            </a:endParaRPr>
          </a:p>
        </p:txBody>
      </p:sp>
      <p:sp>
        <p:nvSpPr>
          <p:cNvPr id="8" name="角丸四角形 85">
            <a:extLst>
              <a:ext uri="{FF2B5EF4-FFF2-40B4-BE49-F238E27FC236}">
                <a16:creationId xmlns:a16="http://schemas.microsoft.com/office/drawing/2014/main" id="{7EF2B545-553E-1F44-B853-7F1C0504C06B}"/>
              </a:ext>
            </a:extLst>
          </p:cNvPr>
          <p:cNvSpPr/>
          <p:nvPr/>
        </p:nvSpPr>
        <p:spPr>
          <a:xfrm>
            <a:off x="166127" y="4769683"/>
            <a:ext cx="6409022"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アプリのタイトル</a:t>
            </a: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10E677CB-FF61-931B-467C-28B9B2A06F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722" y="939680"/>
            <a:ext cx="1801300" cy="1759301"/>
          </a:xfrm>
          <a:prstGeom prst="rect">
            <a:avLst/>
          </a:prstGeom>
        </p:spPr>
      </p:pic>
      <p:sp>
        <p:nvSpPr>
          <p:cNvPr id="10" name="角丸四角形 85">
            <a:extLst>
              <a:ext uri="{FF2B5EF4-FFF2-40B4-BE49-F238E27FC236}">
                <a16:creationId xmlns:a16="http://schemas.microsoft.com/office/drawing/2014/main" id="{AA4966D5-0424-7ED9-A56D-B9A19E282D2E}"/>
              </a:ext>
            </a:extLst>
          </p:cNvPr>
          <p:cNvSpPr/>
          <p:nvPr/>
        </p:nvSpPr>
        <p:spPr>
          <a:xfrm>
            <a:off x="166127" y="5304051"/>
            <a:ext cx="6409022" cy="57589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スタートボタン。クリックすると</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を呼ぶ</a:t>
            </a:r>
          </a:p>
        </p:txBody>
      </p:sp>
      <p:sp>
        <p:nvSpPr>
          <p:cNvPr id="13" name="角丸四角形 85">
            <a:extLst>
              <a:ext uri="{FF2B5EF4-FFF2-40B4-BE49-F238E27FC236}">
                <a16:creationId xmlns:a16="http://schemas.microsoft.com/office/drawing/2014/main" id="{B0C2D9FF-82A4-79D6-2BEB-603247ABE262}"/>
              </a:ext>
            </a:extLst>
          </p:cNvPr>
          <p:cNvSpPr/>
          <p:nvPr/>
        </p:nvSpPr>
        <p:spPr>
          <a:xfrm>
            <a:off x="166127" y="5049408"/>
            <a:ext cx="6409022"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タイマー表示</a:t>
            </a:r>
          </a:p>
        </p:txBody>
      </p:sp>
    </p:spTree>
    <p:extLst>
      <p:ext uri="{BB962C8B-B14F-4D97-AF65-F5344CB8AC3E}">
        <p14:creationId xmlns:p14="http://schemas.microsoft.com/office/powerpoint/2010/main" val="821971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直線コネクタ 53">
            <a:extLst>
              <a:ext uri="{FF2B5EF4-FFF2-40B4-BE49-F238E27FC236}">
                <a16:creationId xmlns:a16="http://schemas.microsoft.com/office/drawing/2014/main" id="{BB0C2F51-29F6-494E-9C5A-AA580E511AE8}"/>
              </a:ext>
            </a:extLst>
          </p:cNvPr>
          <p:cNvCxnSpPr/>
          <p:nvPr/>
        </p:nvCxnSpPr>
        <p:spPr>
          <a:xfrm>
            <a:off x="0" y="3510933"/>
            <a:ext cx="6858000" cy="37549"/>
          </a:xfrm>
          <a:prstGeom prst="line">
            <a:avLst/>
          </a:prstGeom>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5364B177-53D7-4114-A650-2ECF41EEC4B4}"/>
              </a:ext>
            </a:extLst>
          </p:cNvPr>
          <p:cNvSpPr txBox="1"/>
          <p:nvPr/>
        </p:nvSpPr>
        <p:spPr>
          <a:xfrm>
            <a:off x="584335" y="166124"/>
            <a:ext cx="5727088" cy="707886"/>
          </a:xfrm>
          <a:prstGeom prst="rect">
            <a:avLst/>
          </a:prstGeom>
          <a:noFill/>
        </p:spPr>
        <p:txBody>
          <a:bodyPr wrap="square">
            <a:spAutoFit/>
          </a:bodyPr>
          <a:lstStyle/>
          <a:p>
            <a:pPr algn="ctr"/>
            <a:r>
              <a:rPr kumimoji="1" lang="ja-JP" altLang="en-US" sz="2000">
                <a:latin typeface="UD デジタル 教科書体 N-B" panose="02020700000000000000" pitchFamily="17" charset="-128"/>
                <a:ea typeface="UD デジタル 教科書体 N-B" panose="02020700000000000000" pitchFamily="17" charset="-128"/>
              </a:rPr>
              <a:t>ソーメンタイマー（</a:t>
            </a:r>
            <a:r>
              <a:rPr kumimoji="1" lang="en-US" altLang="ja-JP" sz="2000" dirty="0">
                <a:latin typeface="UD デジタル 教科書体 N-B" panose="02020700000000000000" pitchFamily="17" charset="-128"/>
                <a:ea typeface="UD デジタル 教科書体 N-B" panose="02020700000000000000" pitchFamily="17" charset="-128"/>
              </a:rPr>
              <a:t>JavaScript</a:t>
            </a:r>
            <a:r>
              <a:rPr kumimoji="1" lang="ja-JP" altLang="en-US" sz="2000">
                <a:latin typeface="UD デジタル 教科書体 N-B" panose="02020700000000000000" pitchFamily="17" charset="-128"/>
                <a:ea typeface="UD デジタル 教科書体 N-B" panose="02020700000000000000" pitchFamily="17" charset="-128"/>
              </a:rPr>
              <a:t>版）</a:t>
            </a: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を</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動かしてみよう</a:t>
            </a:r>
            <a:r>
              <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rPr>
              <a:t>(2)</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17" name="矢印: 右 11">
            <a:extLst>
              <a:ext uri="{FF2B5EF4-FFF2-40B4-BE49-F238E27FC236}">
                <a16:creationId xmlns:a16="http://schemas.microsoft.com/office/drawing/2014/main" id="{164F8F0E-7F6C-4492-A1F6-28CECD0BB289}"/>
              </a:ext>
            </a:extLst>
          </p:cNvPr>
          <p:cNvSpPr/>
          <p:nvPr/>
        </p:nvSpPr>
        <p:spPr>
          <a:xfrm>
            <a:off x="4419298" y="1525402"/>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035508B7-B66F-48AC-8676-C485DF03817D}"/>
              </a:ext>
            </a:extLst>
          </p:cNvPr>
          <p:cNvSpPr/>
          <p:nvPr/>
        </p:nvSpPr>
        <p:spPr>
          <a:xfrm>
            <a:off x="256100"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スタートボタンを</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クリックすると、</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音声が流れる</a:t>
            </a:r>
          </a:p>
        </p:txBody>
      </p:sp>
      <p:sp>
        <p:nvSpPr>
          <p:cNvPr id="20" name="正方形/長方形 19">
            <a:extLst>
              <a:ext uri="{FF2B5EF4-FFF2-40B4-BE49-F238E27FC236}">
                <a16:creationId xmlns:a16="http://schemas.microsoft.com/office/drawing/2014/main" id="{299B2413-1EFD-4C88-A812-3CA1446C93BE}"/>
              </a:ext>
            </a:extLst>
          </p:cNvPr>
          <p:cNvSpPr/>
          <p:nvPr/>
        </p:nvSpPr>
        <p:spPr>
          <a:xfrm>
            <a:off x="25628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１秒ごとに残り時間が</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減っていく。</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区切りで音声が流れる</a:t>
            </a:r>
          </a:p>
        </p:txBody>
      </p:sp>
      <p:sp>
        <p:nvSpPr>
          <p:cNvPr id="21" name="正方形/長方形 20">
            <a:extLst>
              <a:ext uri="{FF2B5EF4-FFF2-40B4-BE49-F238E27FC236}">
                <a16:creationId xmlns:a16="http://schemas.microsoft.com/office/drawing/2014/main" id="{6EAB58DD-7C8F-4B11-878E-436ACBD55C7C}"/>
              </a:ext>
            </a:extLst>
          </p:cNvPr>
          <p:cNvSpPr/>
          <p:nvPr/>
        </p:nvSpPr>
        <p:spPr>
          <a:xfrm>
            <a:off x="4863722" y="2836524"/>
            <a:ext cx="1801300" cy="491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latin typeface="UD デジタル 教科書体 N-R" panose="02020400000000000000" pitchFamily="17" charset="-128"/>
                <a:ea typeface="UD デジタル 教科書体 N-R" panose="02020400000000000000" pitchFamily="17" charset="-128"/>
              </a:rPr>
              <a:t>残り時間が</a:t>
            </a:r>
            <a:r>
              <a:rPr kumimoji="1" lang="en-US" altLang="ja-JP" sz="900" dirty="0">
                <a:latin typeface="UD デジタル 教科書体 N-R" panose="02020400000000000000" pitchFamily="17" charset="-128"/>
                <a:ea typeface="UD デジタル 教科書体 N-R" panose="02020400000000000000" pitchFamily="17" charset="-128"/>
              </a:rPr>
              <a:t>0</a:t>
            </a:r>
            <a:r>
              <a:rPr kumimoji="1" lang="ja-JP" altLang="en-US" sz="900">
                <a:latin typeface="UD デジタル 教科書体 N-R" panose="02020400000000000000" pitchFamily="17" charset="-128"/>
                <a:ea typeface="UD デジタル 教科書体 N-R" panose="02020400000000000000" pitchFamily="17" charset="-128"/>
              </a:rPr>
              <a:t>になると</a:t>
            </a:r>
            <a:endParaRPr kumimoji="1" lang="en-US" altLang="ja-JP" sz="900" dirty="0">
              <a:latin typeface="UD デジタル 教科書体 N-R" panose="02020400000000000000" pitchFamily="17" charset="-128"/>
              <a:ea typeface="UD デジタル 教科書体 N-R" panose="02020400000000000000" pitchFamily="17" charset="-128"/>
            </a:endParaRPr>
          </a:p>
          <a:p>
            <a:pPr algn="ctr"/>
            <a:r>
              <a:rPr kumimoji="1" lang="ja-JP" altLang="en-US" sz="900">
                <a:latin typeface="UD デジタル 教科書体 N-R" panose="02020400000000000000" pitchFamily="17" charset="-128"/>
                <a:ea typeface="UD デジタル 教科書体 N-R" panose="02020400000000000000" pitchFamily="17" charset="-128"/>
              </a:rPr>
              <a:t>音声が流れ、最初の状態に戻る</a:t>
            </a:r>
          </a:p>
        </p:txBody>
      </p:sp>
      <p:sp>
        <p:nvSpPr>
          <p:cNvPr id="22" name="テキスト ボックス 21">
            <a:extLst>
              <a:ext uri="{FF2B5EF4-FFF2-40B4-BE49-F238E27FC236}">
                <a16:creationId xmlns:a16="http://schemas.microsoft.com/office/drawing/2014/main" id="{BD42772B-DA52-4361-A2B9-9D503DB63DDF}"/>
              </a:ext>
            </a:extLst>
          </p:cNvPr>
          <p:cNvSpPr txBox="1"/>
          <p:nvPr/>
        </p:nvSpPr>
        <p:spPr>
          <a:xfrm>
            <a:off x="601474" y="3566803"/>
            <a:ext cx="5727088" cy="615553"/>
          </a:xfrm>
          <a:prstGeom prst="rect">
            <a:avLst/>
          </a:prstGeom>
          <a:noFill/>
        </p:spPr>
        <p:txBody>
          <a:bodyPr wrap="square">
            <a:spAutoFit/>
          </a:bodyPr>
          <a:lstStyle/>
          <a:p>
            <a:pPr algn="ctr"/>
            <a:r>
              <a:rPr kumimoji="1" lang="ja-JP" altLang="en-US" sz="2000">
                <a:solidFill>
                  <a:schemeClr val="tx1"/>
                </a:solidFill>
                <a:latin typeface="UD デジタル 教科書体 N-B" panose="02020700000000000000" pitchFamily="17" charset="-128"/>
                <a:ea typeface="UD デジタル 教科書体 N-B" panose="02020700000000000000" pitchFamily="17" charset="-128"/>
              </a:rPr>
              <a:t>プログラムを読んでみよう</a:t>
            </a:r>
            <a:endParaRPr kumimoji="1" lang="en-US" altLang="ja-JP" sz="2000" dirty="0">
              <a:solidFill>
                <a:schemeClr val="tx1"/>
              </a:solidFill>
              <a:latin typeface="UD デジタル 教科書体 N-B" panose="02020700000000000000" pitchFamily="17" charset="-128"/>
              <a:ea typeface="UD デジタル 教科書体 N-B" panose="02020700000000000000" pitchFamily="17" charset="-128"/>
            </a:endParaRPr>
          </a:p>
          <a:p>
            <a:pPr algn="ct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a:solidFill>
                  <a:schemeClr val="tx1"/>
                </a:solidFill>
                <a:latin typeface="UD デジタル 教科書体 N-B" panose="02020700000000000000" pitchFamily="17" charset="-128"/>
                <a:ea typeface="UD デジタル 教科書体 N-B" panose="02020700000000000000" pitchFamily="17" charset="-128"/>
              </a:rPr>
              <a:t>※</a:t>
            </a:r>
            <a:r>
              <a:rPr kumimoji="1" lang="en-US" altLang="ja-JP" sz="1400" dirty="0" err="1">
                <a:solidFill>
                  <a:schemeClr val="tx1"/>
                </a:solidFill>
                <a:latin typeface="UD デジタル 教科書体 N-B" panose="02020700000000000000" pitchFamily="17" charset="-128"/>
                <a:ea typeface="UD デジタル 教科書体 N-B" panose="02020700000000000000" pitchFamily="17" charset="-128"/>
              </a:rPr>
              <a:t>index.html</a:t>
            </a:r>
            <a:r>
              <a:rPr kumimoji="1" lang="ja-JP" altLang="en-US" sz="1400">
                <a:solidFill>
                  <a:schemeClr val="tx1"/>
                </a:solidFill>
                <a:latin typeface="UD デジタル 教科書体 N-B" panose="02020700000000000000" pitchFamily="17" charset="-128"/>
                <a:ea typeface="UD デジタル 教科書体 N-B" panose="02020700000000000000" pitchFamily="17" charset="-128"/>
              </a:rPr>
              <a:t>）</a:t>
            </a:r>
          </a:p>
        </p:txBody>
      </p:sp>
      <p:sp>
        <p:nvSpPr>
          <p:cNvPr id="5" name="矢印: 右 11">
            <a:extLst>
              <a:ext uri="{FF2B5EF4-FFF2-40B4-BE49-F238E27FC236}">
                <a16:creationId xmlns:a16="http://schemas.microsoft.com/office/drawing/2014/main" id="{B590D966-49DD-43A8-68C4-02EB77509557}"/>
              </a:ext>
            </a:extLst>
          </p:cNvPr>
          <p:cNvSpPr/>
          <p:nvPr/>
        </p:nvSpPr>
        <p:spPr>
          <a:xfrm>
            <a:off x="2115487" y="1525402"/>
            <a:ext cx="369401" cy="5025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6D1C4452-480D-61B2-EC44-E529875CEC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84" y="887609"/>
            <a:ext cx="1856597" cy="1813309"/>
          </a:xfrm>
          <a:prstGeom prst="rect">
            <a:avLst/>
          </a:prstGeom>
        </p:spPr>
      </p:pic>
      <p:pic>
        <p:nvPicPr>
          <p:cNvPr id="19" name="図 18">
            <a:extLst>
              <a:ext uri="{FF2B5EF4-FFF2-40B4-BE49-F238E27FC236}">
                <a16:creationId xmlns:a16="http://schemas.microsoft.com/office/drawing/2014/main" id="{2392EA9E-797A-10B5-EB7C-713183111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794" y="880867"/>
            <a:ext cx="1856598" cy="1827814"/>
          </a:xfrm>
          <a:prstGeom prst="rect">
            <a:avLst/>
          </a:prstGeom>
        </p:spPr>
      </p:pic>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B6DD44B6-43F1-A2D1-1B28-C7DA5777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606" y="863258"/>
            <a:ext cx="1856597" cy="1813309"/>
          </a:xfrm>
          <a:prstGeom prst="rect">
            <a:avLst/>
          </a:prstGeom>
        </p:spPr>
      </p:pic>
      <p:sp>
        <p:nvSpPr>
          <p:cNvPr id="24" name="正方形/長方形 23">
            <a:extLst>
              <a:ext uri="{FF2B5EF4-FFF2-40B4-BE49-F238E27FC236}">
                <a16:creationId xmlns:a16="http://schemas.microsoft.com/office/drawing/2014/main" id="{9A012ED8-5F07-7765-9B8D-6CA940668A76}"/>
              </a:ext>
            </a:extLst>
          </p:cNvPr>
          <p:cNvSpPr/>
          <p:nvPr/>
        </p:nvSpPr>
        <p:spPr>
          <a:xfrm>
            <a:off x="219984" y="5000267"/>
            <a:ext cx="6445038" cy="443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a:latin typeface="UD Digi Kyokasho N-R" panose="02020400000000000000" pitchFamily="49" charset="-128"/>
                <a:ea typeface="UD Digi Kyokasho N-R" panose="02020400000000000000" pitchFamily="49" charset="-128"/>
              </a:rPr>
              <a:t>初期化（</a:t>
            </a:r>
            <a:r>
              <a:rPr kumimoji="1" lang="en-US" altLang="ja-JP" dirty="0">
                <a:latin typeface="UD Digi Kyokasho N-R" panose="02020400000000000000" pitchFamily="49" charset="-128"/>
                <a:ea typeface="UD Digi Kyokasho N-R" panose="02020400000000000000" pitchFamily="49" charset="-128"/>
              </a:rPr>
              <a:t>※</a:t>
            </a:r>
            <a:r>
              <a:rPr kumimoji="1" lang="ja-JP" altLang="en-US">
                <a:latin typeface="UD Digi Kyokasho N-R" panose="02020400000000000000" pitchFamily="49" charset="-128"/>
                <a:ea typeface="UD Digi Kyokasho N-R" panose="02020400000000000000" pitchFamily="49" charset="-128"/>
              </a:rPr>
              <a:t>実行を準備）する関数</a:t>
            </a:r>
            <a:r>
              <a:rPr kumimoji="1" lang="en-US" altLang="ja-JP" dirty="0">
                <a:latin typeface="UD Digi Kyokasho N-R" panose="02020400000000000000" pitchFamily="49" charset="-128"/>
                <a:ea typeface="UD Digi Kyokasho N-R" panose="02020400000000000000" pitchFamily="49" charset="-128"/>
              </a:rPr>
              <a:t> </a:t>
            </a:r>
            <a:r>
              <a:rPr kumimoji="1" lang="en-US" altLang="ja-JP" dirty="0" err="1">
                <a:latin typeface="UD Digi Kyokasho N-R" panose="02020400000000000000" pitchFamily="49" charset="-128"/>
                <a:ea typeface="UD Digi Kyokasho N-R" panose="02020400000000000000" pitchFamily="49" charset="-128"/>
              </a:rPr>
              <a:t>init</a:t>
            </a:r>
            <a:r>
              <a:rPr kumimoji="1" lang="en-US" altLang="ja-JP" dirty="0">
                <a:latin typeface="UD Digi Kyokasho N-R" panose="02020400000000000000" pitchFamily="49" charset="-128"/>
                <a:ea typeface="UD Digi Kyokasho N-R" panose="02020400000000000000" pitchFamily="49" charset="-128"/>
              </a:rPr>
              <a:t>()</a:t>
            </a:r>
            <a:endParaRPr kumimoji="1" lang="ja-JP" altLang="en-US">
              <a:latin typeface="UD Digi Kyokasho N-R" panose="02020400000000000000" pitchFamily="49" charset="-128"/>
              <a:ea typeface="UD Digi Kyokasho N-R" panose="02020400000000000000" pitchFamily="49" charset="-128"/>
            </a:endParaRPr>
          </a:p>
        </p:txBody>
      </p:sp>
      <p:sp>
        <p:nvSpPr>
          <p:cNvPr id="25" name="テキスト ボックス 24">
            <a:extLst>
              <a:ext uri="{FF2B5EF4-FFF2-40B4-BE49-F238E27FC236}">
                <a16:creationId xmlns:a16="http://schemas.microsoft.com/office/drawing/2014/main" id="{42C5FBBD-24B6-83C1-CA6D-CFCEEECC0B52}"/>
              </a:ext>
            </a:extLst>
          </p:cNvPr>
          <p:cNvSpPr txBox="1"/>
          <p:nvPr/>
        </p:nvSpPr>
        <p:spPr>
          <a:xfrm>
            <a:off x="219984" y="4679638"/>
            <a:ext cx="3368168"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プログラムが読み込まれたら実行する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26" name="正方形/長方形 25">
            <a:extLst>
              <a:ext uri="{FF2B5EF4-FFF2-40B4-BE49-F238E27FC236}">
                <a16:creationId xmlns:a16="http://schemas.microsoft.com/office/drawing/2014/main" id="{76EB45D0-8A53-3648-02E0-4D57FE2477A5}"/>
              </a:ext>
            </a:extLst>
          </p:cNvPr>
          <p:cNvSpPr/>
          <p:nvPr/>
        </p:nvSpPr>
        <p:spPr>
          <a:xfrm>
            <a:off x="219984" y="7237725"/>
            <a:ext cx="6445038" cy="443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a:latin typeface="UD Digi Kyokasho N-R" panose="02020400000000000000" pitchFamily="49" charset="-128"/>
                <a:ea typeface="UD Digi Kyokasho N-R" panose="02020400000000000000" pitchFamily="49" charset="-128"/>
              </a:rPr>
              <a:t>関数</a:t>
            </a:r>
            <a:r>
              <a:rPr kumimoji="1" lang="en-US" altLang="ja-JP" dirty="0">
                <a:latin typeface="UD Digi Kyokasho N-R" panose="02020400000000000000" pitchFamily="49" charset="-128"/>
                <a:ea typeface="UD Digi Kyokasho N-R" panose="02020400000000000000" pitchFamily="49" charset="-128"/>
              </a:rPr>
              <a:t> main()</a:t>
            </a:r>
            <a:endParaRPr kumimoji="1" lang="ja-JP" altLang="en-US">
              <a:latin typeface="UD Digi Kyokasho N-R" panose="02020400000000000000" pitchFamily="49" charset="-128"/>
              <a:ea typeface="UD Digi Kyokasho N-R" panose="02020400000000000000" pitchFamily="49" charset="-128"/>
            </a:endParaRPr>
          </a:p>
        </p:txBody>
      </p:sp>
      <p:sp>
        <p:nvSpPr>
          <p:cNvPr id="27" name="テキスト ボックス 26">
            <a:extLst>
              <a:ext uri="{FF2B5EF4-FFF2-40B4-BE49-F238E27FC236}">
                <a16:creationId xmlns:a16="http://schemas.microsoft.com/office/drawing/2014/main" id="{A512B987-C60A-9F3A-423D-E185EF5C0570}"/>
              </a:ext>
            </a:extLst>
          </p:cNvPr>
          <p:cNvSpPr txBox="1"/>
          <p:nvPr/>
        </p:nvSpPr>
        <p:spPr>
          <a:xfrm>
            <a:off x="219984" y="6912902"/>
            <a:ext cx="3368168"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スタートボタンがクリックされたら</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28" name="正方形/長方形 27">
            <a:extLst>
              <a:ext uri="{FF2B5EF4-FFF2-40B4-BE49-F238E27FC236}">
                <a16:creationId xmlns:a16="http://schemas.microsoft.com/office/drawing/2014/main" id="{242C9EE3-DC16-5CA3-7DFD-7B3DE9AFE98D}"/>
              </a:ext>
            </a:extLst>
          </p:cNvPr>
          <p:cNvSpPr/>
          <p:nvPr/>
        </p:nvSpPr>
        <p:spPr>
          <a:xfrm>
            <a:off x="206481" y="8219887"/>
            <a:ext cx="6445038" cy="443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a:latin typeface="UD Digi Kyokasho N-R" panose="02020400000000000000" pitchFamily="49" charset="-128"/>
                <a:ea typeface="UD Digi Kyokasho N-R" panose="02020400000000000000" pitchFamily="49" charset="-128"/>
              </a:rPr>
              <a:t>関数</a:t>
            </a:r>
            <a:r>
              <a:rPr kumimoji="1" lang="en-US" altLang="ja-JP" dirty="0">
                <a:latin typeface="UD Digi Kyokasho N-R" panose="02020400000000000000" pitchFamily="49" charset="-128"/>
                <a:ea typeface="UD Digi Kyokasho N-R" panose="02020400000000000000" pitchFamily="49" charset="-128"/>
              </a:rPr>
              <a:t> main()</a:t>
            </a:r>
            <a:endParaRPr kumimoji="1" lang="ja-JP" altLang="en-US">
              <a:latin typeface="UD Digi Kyokasho N-R" panose="02020400000000000000" pitchFamily="49" charset="-128"/>
              <a:ea typeface="UD Digi Kyokasho N-R" panose="02020400000000000000" pitchFamily="49" charset="-128"/>
            </a:endParaRPr>
          </a:p>
        </p:txBody>
      </p:sp>
      <p:sp>
        <p:nvSpPr>
          <p:cNvPr id="29" name="テキスト ボックス 28">
            <a:extLst>
              <a:ext uri="{FF2B5EF4-FFF2-40B4-BE49-F238E27FC236}">
                <a16:creationId xmlns:a16="http://schemas.microsoft.com/office/drawing/2014/main" id="{2EE2B67B-F023-79AB-C6CE-49BFB28AA701}"/>
              </a:ext>
            </a:extLst>
          </p:cNvPr>
          <p:cNvSpPr txBox="1"/>
          <p:nvPr/>
        </p:nvSpPr>
        <p:spPr>
          <a:xfrm>
            <a:off x="206481" y="7899258"/>
            <a:ext cx="3368168"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秒経過したら</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676FEC10-D4D1-75BD-1136-BB4E29DD38B7}"/>
              </a:ext>
            </a:extLst>
          </p:cNvPr>
          <p:cNvSpPr/>
          <p:nvPr/>
        </p:nvSpPr>
        <p:spPr>
          <a:xfrm>
            <a:off x="229884" y="5982430"/>
            <a:ext cx="6445038" cy="44365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a:latin typeface="UD Digi Kyokasho N-R" panose="02020400000000000000" pitchFamily="49" charset="-128"/>
                <a:ea typeface="UD Digi Kyokasho N-R" panose="02020400000000000000" pitchFamily="49" charset="-128"/>
              </a:rPr>
              <a:t>関数</a:t>
            </a:r>
            <a:r>
              <a:rPr kumimoji="1" lang="en-US" altLang="ja-JP" dirty="0">
                <a:latin typeface="UD Digi Kyokasho N-R" panose="02020400000000000000" pitchFamily="49" charset="-128"/>
                <a:ea typeface="UD Digi Kyokasho N-R" panose="02020400000000000000" pitchFamily="49" charset="-128"/>
              </a:rPr>
              <a:t>count2time ()</a:t>
            </a:r>
            <a:endParaRPr kumimoji="1" lang="ja-JP" altLang="en-US">
              <a:latin typeface="UD Digi Kyokasho N-R" panose="02020400000000000000" pitchFamily="49" charset="-128"/>
              <a:ea typeface="UD Digi Kyokasho N-R" panose="02020400000000000000" pitchFamily="49" charset="-128"/>
            </a:endParaRPr>
          </a:p>
        </p:txBody>
      </p:sp>
      <p:sp>
        <p:nvSpPr>
          <p:cNvPr id="4" name="テキスト ボックス 3">
            <a:extLst>
              <a:ext uri="{FF2B5EF4-FFF2-40B4-BE49-F238E27FC236}">
                <a16:creationId xmlns:a16="http://schemas.microsoft.com/office/drawing/2014/main" id="{49DE3F83-8795-6FD8-5BA5-CB395551C7E7}"/>
              </a:ext>
            </a:extLst>
          </p:cNvPr>
          <p:cNvSpPr txBox="1"/>
          <p:nvPr/>
        </p:nvSpPr>
        <p:spPr>
          <a:xfrm>
            <a:off x="229883" y="5664017"/>
            <a:ext cx="3653347"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「秒数」を渡されたら「分：秒」を返す</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205483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75E5DAB-EEAA-F7F6-5784-E6B506FC4836}"/>
              </a:ext>
            </a:extLst>
          </p:cNvPr>
          <p:cNvSpPr txBox="1"/>
          <p:nvPr/>
        </p:nvSpPr>
        <p:spPr>
          <a:xfrm>
            <a:off x="108505" y="972377"/>
            <a:ext cx="6640990" cy="7200000"/>
          </a:xfrm>
          <a:prstGeom prst="rect">
            <a:avLst/>
          </a:prstGeom>
          <a:noFill/>
          <a:ln>
            <a:solidFill>
              <a:schemeClr val="tx1"/>
            </a:solidFill>
          </a:ln>
        </p:spPr>
        <p:txBody>
          <a:bodyPr wrap="square" rtlCol="0">
            <a:spAutoFit/>
          </a:bodyPr>
          <a:lstStyle/>
          <a:p>
            <a:r>
              <a:rPr lang="en" altLang="ja-JP" sz="1400" b="0" dirty="0">
                <a:solidFill>
                  <a:srgbClr val="808080"/>
                </a:solidFill>
                <a:effectLst/>
                <a:latin typeface="MonacakomiRegular"/>
              </a:rPr>
              <a:t>&lt;!DOCTYPE</a:t>
            </a:r>
            <a:r>
              <a:rPr lang="en" altLang="ja-JP" sz="1400" b="0" dirty="0">
                <a:solidFill>
                  <a:srgbClr val="FF0000"/>
                </a:solidFill>
                <a:effectLst/>
                <a:latin typeface="MonacakomiRegular"/>
              </a:rPr>
              <a:t> HTML</a:t>
            </a:r>
            <a:r>
              <a:rPr lang="en" altLang="ja-JP" sz="1400" b="0" dirty="0">
                <a:solidFill>
                  <a:srgbClr val="808080"/>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html</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head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a:t>
            </a: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script</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US" altLang="ja-JP" sz="1400" dirty="0">
                <a:solidFill>
                  <a:srgbClr val="0000FF"/>
                </a:solidFill>
                <a:latin typeface="MonacakomiRegular"/>
              </a:rPr>
              <a:t>  </a:t>
            </a:r>
            <a:r>
              <a:rPr lang="en" altLang="ja-JP" sz="1400" b="0" dirty="0">
                <a:solidFill>
                  <a:srgbClr val="0000FF"/>
                </a:solidFill>
                <a:effectLst/>
                <a:latin typeface="MonacakomiRegular"/>
              </a:rPr>
              <a:t>let</a:t>
            </a:r>
            <a:r>
              <a:rPr lang="en" altLang="ja-JP" sz="1400" b="0" dirty="0">
                <a:solidFill>
                  <a:srgbClr val="000000"/>
                </a:solidFill>
                <a:effectLst/>
                <a:latin typeface="MonacakomiRegular"/>
              </a:rPr>
              <a:t> time;</a:t>
            </a:r>
          </a:p>
          <a:p>
            <a:r>
              <a:rPr lang="en-US" altLang="ja-JP" sz="1400" dirty="0">
                <a:solidFill>
                  <a:srgbClr val="0000FF"/>
                </a:solidFill>
                <a:latin typeface="MonacakomiRegular"/>
              </a:rPr>
              <a:t>  </a:t>
            </a:r>
            <a:r>
              <a:rPr lang="en" altLang="ja-JP" sz="1400" b="0" dirty="0">
                <a:solidFill>
                  <a:srgbClr val="0000FF"/>
                </a:solidFill>
                <a:effectLst/>
                <a:latin typeface="MonacakomiRegular"/>
              </a:rPr>
              <a:t>let</a:t>
            </a:r>
            <a:r>
              <a:rPr lang="en" altLang="ja-JP" sz="1400" b="0" dirty="0">
                <a:solidFill>
                  <a:srgbClr val="000000"/>
                </a:solidFill>
                <a:effectLst/>
                <a:latin typeface="MonacakomiRegular"/>
              </a:rPr>
              <a:t> count;</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id;</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sounds;</a:t>
            </a:r>
          </a:p>
          <a:p>
            <a:br>
              <a:rPr lang="en" altLang="ja-JP" sz="1400" b="0" dirty="0">
                <a:solidFill>
                  <a:srgbClr val="000000"/>
                </a:solidFill>
                <a:effectLst/>
                <a:latin typeface="MonacakomiRegular"/>
              </a:rPr>
            </a:br>
            <a:r>
              <a:rPr lang="en" altLang="ja-JP" sz="1400" b="0" dirty="0">
                <a:solidFill>
                  <a:srgbClr val="000000"/>
                </a:solidFill>
                <a:effectLst/>
                <a:latin typeface="MonacakomiRegular"/>
              </a:rPr>
              <a:t>  </a:t>
            </a:r>
            <a:r>
              <a:rPr lang="en" altLang="ja-JP" sz="1400" b="0" dirty="0">
                <a:solidFill>
                  <a:srgbClr val="0000FF"/>
                </a:solidFill>
                <a:effectLst/>
                <a:latin typeface="MonacakomiRegular"/>
              </a:rPr>
              <a:t>function</a:t>
            </a:r>
            <a:r>
              <a:rPr lang="en" altLang="ja-JP" sz="1400" b="0" dirty="0">
                <a:solidFill>
                  <a:srgbClr val="000000"/>
                </a:solidFill>
                <a:effectLst/>
                <a:latin typeface="MonacakomiRegular"/>
              </a:rPr>
              <a:t> count2time(count) { </a:t>
            </a:r>
          </a:p>
          <a:p>
            <a:r>
              <a:rPr lang="en" altLang="ja-JP" sz="1400" b="0" dirty="0">
                <a:solidFill>
                  <a:srgbClr val="0000FF"/>
                </a:solidFill>
                <a:effectLst/>
                <a:latin typeface="MonacakomiRegular"/>
              </a:rPr>
              <a:t>    let</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seconds,minutes,time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minutes = </a:t>
            </a:r>
            <a:r>
              <a:rPr lang="en" altLang="ja-JP" sz="1400" b="0" dirty="0" err="1">
                <a:solidFill>
                  <a:srgbClr val="008080"/>
                </a:solidFill>
                <a:effectLst/>
                <a:latin typeface="MonacakomiRegular"/>
              </a:rPr>
              <a:t>Math</a:t>
            </a:r>
            <a:r>
              <a:rPr lang="en" altLang="ja-JP" sz="1400" b="0" dirty="0" err="1">
                <a:solidFill>
                  <a:srgbClr val="000000"/>
                </a:solidFill>
                <a:effectLst/>
                <a:latin typeface="MonacakomiRegular"/>
              </a:rPr>
              <a:t>.floor</a:t>
            </a:r>
            <a:r>
              <a:rPr lang="en" altLang="ja-JP" sz="1400" b="0" dirty="0">
                <a:solidFill>
                  <a:srgbClr val="000000"/>
                </a:solidFill>
                <a:effectLst/>
                <a:latin typeface="MonacakomiRegular"/>
              </a:rPr>
              <a:t>(count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minutes = (</a:t>
            </a:r>
            <a:r>
              <a:rPr lang="en" altLang="ja-JP" sz="1400" b="0" dirty="0">
                <a:solidFill>
                  <a:srgbClr val="A31515"/>
                </a:solidFill>
                <a:effectLst/>
                <a:latin typeface="MonacakomiRegular"/>
              </a:rPr>
              <a:t>"0"</a:t>
            </a:r>
            <a:r>
              <a:rPr lang="en" altLang="ja-JP" sz="1400" b="0" dirty="0">
                <a:solidFill>
                  <a:srgbClr val="000000"/>
                </a:solidFill>
                <a:effectLst/>
                <a:latin typeface="MonacakomiRegular"/>
              </a:rPr>
              <a:t> + minutes).slice(-</a:t>
            </a:r>
            <a:r>
              <a:rPr lang="en" altLang="ja-JP" sz="1400" b="0" dirty="0">
                <a:solidFill>
                  <a:srgbClr val="098658"/>
                </a:solidFill>
                <a:effectLst/>
                <a:latin typeface="MonacakomiRegular"/>
              </a:rPr>
              <a:t>2</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seconds = 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seconds = (</a:t>
            </a:r>
            <a:r>
              <a:rPr lang="en" altLang="ja-JP" sz="1400" b="0" dirty="0">
                <a:solidFill>
                  <a:srgbClr val="A31515"/>
                </a:solidFill>
                <a:effectLst/>
                <a:latin typeface="MonacakomiRegular"/>
              </a:rPr>
              <a:t>"0"</a:t>
            </a:r>
            <a:r>
              <a:rPr lang="en" altLang="ja-JP" sz="1400" b="0" dirty="0">
                <a:solidFill>
                  <a:srgbClr val="000000"/>
                </a:solidFill>
                <a:effectLst/>
                <a:latin typeface="MonacakomiRegular"/>
              </a:rPr>
              <a:t> + seconds).slice(-</a:t>
            </a:r>
            <a:r>
              <a:rPr lang="en" altLang="ja-JP" sz="1400" b="0" dirty="0">
                <a:solidFill>
                  <a:srgbClr val="098658"/>
                </a:solidFill>
                <a:effectLst/>
                <a:latin typeface="MonacakomiRegular"/>
              </a:rPr>
              <a:t>2</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time = minutes + </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 + seconds;</a:t>
            </a:r>
          </a:p>
          <a:p>
            <a:r>
              <a:rPr lang="en" altLang="ja-JP" sz="1400" b="0" dirty="0">
                <a:solidFill>
                  <a:srgbClr val="0000FF"/>
                </a:solidFill>
                <a:effectLst/>
                <a:latin typeface="MonacakomiRegular"/>
              </a:rPr>
              <a:t>    return</a:t>
            </a:r>
            <a:r>
              <a:rPr lang="en" altLang="ja-JP" sz="1400" b="0" dirty="0">
                <a:solidFill>
                  <a:srgbClr val="000000"/>
                </a:solidFill>
                <a:effectLst/>
                <a:latin typeface="MonacakomiRegular"/>
              </a:rPr>
              <a:t> time;</a:t>
            </a:r>
          </a:p>
          <a:p>
            <a:r>
              <a:rPr lang="en" altLang="ja-JP" sz="1400" b="0" dirty="0">
                <a:solidFill>
                  <a:srgbClr val="000000"/>
                </a:solidFill>
                <a:effectLst/>
                <a:latin typeface="MonacakomiRegular"/>
              </a:rPr>
              <a:t>  }</a:t>
            </a:r>
          </a:p>
          <a:p>
            <a:r>
              <a:rPr lang="en" altLang="ja-JP" sz="1400" b="0" dirty="0">
                <a:solidFill>
                  <a:srgbClr val="0000FF"/>
                </a:solidFill>
                <a:effectLst/>
                <a:latin typeface="MonacakomiRegular"/>
              </a:rPr>
              <a:t>  function</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init</a:t>
            </a:r>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80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time = count2time(count);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document.getElementById</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"count"</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dom.textContent</a:t>
            </a:r>
            <a:r>
              <a:rPr lang="en" altLang="ja-JP" sz="1400" b="0" dirty="0">
                <a:solidFill>
                  <a:srgbClr val="000000"/>
                </a:solidFill>
                <a:effectLst/>
                <a:latin typeface="MonacakomiRegular"/>
              </a:rPr>
              <a:t> = time;</a:t>
            </a:r>
          </a:p>
          <a:p>
            <a:r>
              <a:rPr lang="en" altLang="ja-JP" sz="1400" b="0" dirty="0">
                <a:solidFill>
                  <a:srgbClr val="000000"/>
                </a:solidFill>
                <a:effectLst/>
                <a:latin typeface="MonacakomiRegular"/>
              </a:rPr>
              <a:t>    sounds = {</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start:</a:t>
            </a:r>
            <a:r>
              <a:rPr lang="en" altLang="ja-JP" sz="1400" b="0" dirty="0" err="1">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'start.mp3'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s60:</a:t>
            </a:r>
            <a:r>
              <a:rPr lang="en" altLang="ja-JP" sz="1400" b="0" dirty="0">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's60.mp3'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s30:</a:t>
            </a:r>
            <a:r>
              <a:rPr lang="en" altLang="ja-JP" sz="1400" b="0" dirty="0">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's30.mp3'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s10:</a:t>
            </a:r>
            <a:r>
              <a:rPr lang="en" altLang="ja-JP" sz="1400" b="0" dirty="0">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's10.mp3'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end:</a:t>
            </a:r>
            <a:r>
              <a:rPr lang="en" altLang="ja-JP" sz="1400" b="0" dirty="0" err="1">
                <a:solidFill>
                  <a:srgbClr val="0000FF"/>
                </a:solidFill>
                <a:effectLst/>
                <a:latin typeface="MonacakomiRegular"/>
              </a:rPr>
              <a:t>new</a:t>
            </a:r>
            <a:r>
              <a:rPr lang="en" altLang="ja-JP" sz="1400" b="0" dirty="0">
                <a:solidFill>
                  <a:srgbClr val="000000"/>
                </a:solidFill>
                <a:effectLst/>
                <a:latin typeface="MonacakomiRegular"/>
              </a:rPr>
              <a:t> </a:t>
            </a:r>
            <a:r>
              <a:rPr lang="en" altLang="ja-JP" sz="1400" b="0" dirty="0">
                <a:solidFill>
                  <a:srgbClr val="008080"/>
                </a:solidFill>
                <a:effectLst/>
                <a:latin typeface="MonacakomiRegular"/>
              </a:rPr>
              <a:t>Audio</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'end.mp3'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p>
          <a:p>
            <a:r>
              <a:rPr lang="en" altLang="ja-JP" sz="1400" b="0" dirty="0">
                <a:solidFill>
                  <a:srgbClr val="000000"/>
                </a:solidFill>
                <a:effectLst/>
                <a:latin typeface="MonacakomiRegular"/>
              </a:rPr>
              <a:t>  }</a:t>
            </a:r>
          </a:p>
        </p:txBody>
      </p:sp>
      <p:sp>
        <p:nvSpPr>
          <p:cNvPr id="6" name="テキスト ボックス 5">
            <a:extLst>
              <a:ext uri="{FF2B5EF4-FFF2-40B4-BE49-F238E27FC236}">
                <a16:creationId xmlns:a16="http://schemas.microsoft.com/office/drawing/2014/main" id="{2181671A-FED1-9BAF-1F96-D666D5D1C761}"/>
              </a:ext>
            </a:extLst>
          </p:cNvPr>
          <p:cNvSpPr txBox="1"/>
          <p:nvPr/>
        </p:nvSpPr>
        <p:spPr>
          <a:xfrm>
            <a:off x="584335" y="166124"/>
            <a:ext cx="5727088" cy="400110"/>
          </a:xfrm>
          <a:prstGeom prst="rect">
            <a:avLst/>
          </a:prstGeom>
          <a:noFill/>
        </p:spPr>
        <p:txBody>
          <a:bodyPr wrap="square">
            <a:spAutoFit/>
          </a:bodyPr>
          <a:lstStyle/>
          <a:p>
            <a:pPr algn="ctr"/>
            <a:r>
              <a:rPr kumimoji="1" lang="ja-JP" altLang="en-US" sz="2000">
                <a:latin typeface="UD デジタル 教科書体 N-B" panose="02020700000000000000" pitchFamily="17" charset="-128"/>
                <a:ea typeface="UD デジタル 教科書体 N-B" panose="02020700000000000000" pitchFamily="17" charset="-128"/>
              </a:rPr>
              <a:t>（参考）</a:t>
            </a:r>
            <a:r>
              <a:rPr kumimoji="1" lang="en-US" altLang="ja-JP" sz="2000" dirty="0" err="1">
                <a:latin typeface="UD デジタル 教科書体 N-B" panose="02020700000000000000" pitchFamily="17" charset="-128"/>
                <a:ea typeface="UD デジタル 教科書体 N-B" panose="02020700000000000000" pitchFamily="17" charset="-128"/>
              </a:rPr>
              <a:t>index.html</a:t>
            </a:r>
            <a:r>
              <a:rPr kumimoji="1" lang="en-US" altLang="ja-JP" sz="2000" dirty="0">
                <a:latin typeface="UD デジタル 教科書体 N-B" panose="02020700000000000000" pitchFamily="17" charset="-128"/>
                <a:ea typeface="UD デジタル 教科書体 N-B" panose="02020700000000000000" pitchFamily="17" charset="-128"/>
              </a:rPr>
              <a:t> </a:t>
            </a:r>
            <a:r>
              <a:rPr kumimoji="1" lang="ja-JP" altLang="en-US" sz="2000">
                <a:latin typeface="UD デジタル 教科書体 N-B" panose="02020700000000000000" pitchFamily="17" charset="-128"/>
                <a:ea typeface="UD デジタル 教科書体 N-B" panose="02020700000000000000" pitchFamily="17" charset="-128"/>
              </a:rPr>
              <a:t>①</a:t>
            </a:r>
            <a:endParaRPr kumimoji="1" lang="ja-JP" altLang="en-US" sz="2000">
              <a:solidFill>
                <a:schemeClr val="tx1"/>
              </a:solidFill>
              <a:latin typeface="UD デジタル 教科書体 N-B" panose="02020700000000000000" pitchFamily="17" charset="-128"/>
              <a:ea typeface="UD デジタル 教科書体 N-B" panose="02020700000000000000" pitchFamily="17" charset="-128"/>
            </a:endParaRPr>
          </a:p>
        </p:txBody>
      </p:sp>
      <p:sp>
        <p:nvSpPr>
          <p:cNvPr id="7" name="角丸四角形 85">
            <a:extLst>
              <a:ext uri="{FF2B5EF4-FFF2-40B4-BE49-F238E27FC236}">
                <a16:creationId xmlns:a16="http://schemas.microsoft.com/office/drawing/2014/main" id="{CC1F17C4-4849-3F52-A4A9-60469C2F5CC8}"/>
              </a:ext>
            </a:extLst>
          </p:cNvPr>
          <p:cNvSpPr/>
          <p:nvPr/>
        </p:nvSpPr>
        <p:spPr>
          <a:xfrm>
            <a:off x="220218" y="5265574"/>
            <a:ext cx="6409022" cy="2836711"/>
          </a:xfrm>
          <a:prstGeom prst="roundRect">
            <a:avLst>
              <a:gd name="adj" fmla="val 2011"/>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ja-JP" altLang="en-US" sz="1200">
                <a:latin typeface="UD デジタル 教科書体 N-R" panose="02020400000000000000" pitchFamily="17" charset="-128"/>
                <a:ea typeface="UD デジタル 教科書体 N-R" panose="02020400000000000000" pitchFamily="17" charset="-128"/>
              </a:rPr>
              <a:t>初期化処理</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「スタート」ボタンが押される前、</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ファイルが読み込まれたらすぐに</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実行される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音声ファイルを読み込み、</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start</a:t>
            </a:r>
            <a:r>
              <a:rPr kumimoji="1" lang="ja-JP" altLang="en-US" sz="1200">
                <a:latin typeface="UD デジタル 教科書体 N-R" panose="02020400000000000000" pitchFamily="17" charset="-128"/>
                <a:ea typeface="UD デジタル 教科書体 N-R" panose="02020400000000000000" pitchFamily="17" charset="-128"/>
              </a:rPr>
              <a:t>や</a:t>
            </a:r>
            <a:r>
              <a:rPr kumimoji="1" lang="en-US" altLang="ja-JP" sz="1200" dirty="0">
                <a:latin typeface="UD デジタル 教科書体 N-R" panose="02020400000000000000" pitchFamily="17" charset="-128"/>
                <a:ea typeface="UD デジタル 教科書体 N-R" panose="02020400000000000000" pitchFamily="17" charset="-128"/>
              </a:rPr>
              <a:t>s30</a:t>
            </a:r>
            <a:r>
              <a:rPr kumimoji="1" lang="ja-JP" altLang="en-US" sz="1200">
                <a:latin typeface="UD デジタル 教科書体 N-R" panose="02020400000000000000" pitchFamily="17" charset="-128"/>
                <a:ea typeface="UD デジタル 教科書体 N-R" panose="02020400000000000000" pitchFamily="17" charset="-128"/>
              </a:rPr>
              <a:t>などの短い名前で</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利用できるようにしている</a:t>
            </a:r>
          </a:p>
        </p:txBody>
      </p:sp>
      <p:sp>
        <p:nvSpPr>
          <p:cNvPr id="10" name="角丸四角形 85">
            <a:extLst>
              <a:ext uri="{FF2B5EF4-FFF2-40B4-BE49-F238E27FC236}">
                <a16:creationId xmlns:a16="http://schemas.microsoft.com/office/drawing/2014/main" id="{AE686712-96DE-5E73-4B84-D7898DC0284C}"/>
              </a:ext>
            </a:extLst>
          </p:cNvPr>
          <p:cNvSpPr/>
          <p:nvPr/>
        </p:nvSpPr>
        <p:spPr>
          <a:xfrm>
            <a:off x="0" y="15205687"/>
            <a:ext cx="6409022" cy="48171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print()</a:t>
            </a:r>
            <a:r>
              <a:rPr kumimoji="1" lang="ja-JP" altLang="en-US" sz="1200">
                <a:latin typeface="UD デジタル 教科書体 N-R" panose="02020400000000000000" pitchFamily="17" charset="-128"/>
                <a:ea typeface="UD デジタル 教科書体 N-R" panose="02020400000000000000" pitchFamily="17" charset="-128"/>
              </a:rPr>
              <a:t>で値を出力する箇所</a:t>
            </a:r>
          </a:p>
        </p:txBody>
      </p:sp>
      <p:sp>
        <p:nvSpPr>
          <p:cNvPr id="4" name="角丸四角形 85">
            <a:extLst>
              <a:ext uri="{FF2B5EF4-FFF2-40B4-BE49-F238E27FC236}">
                <a16:creationId xmlns:a16="http://schemas.microsoft.com/office/drawing/2014/main" id="{3FF0189B-7A37-1DFD-A996-65F3A4143B0C}"/>
              </a:ext>
            </a:extLst>
          </p:cNvPr>
          <p:cNvSpPr/>
          <p:nvPr/>
        </p:nvSpPr>
        <p:spPr>
          <a:xfrm>
            <a:off x="220218" y="3318977"/>
            <a:ext cx="6409022" cy="1946598"/>
          </a:xfrm>
          <a:prstGeom prst="roundRect">
            <a:avLst>
              <a:gd name="adj" fmla="val 2011"/>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ja-JP" altLang="en-US" sz="1200">
                <a:latin typeface="UD デジタル 教科書体 N-R" panose="02020400000000000000" pitchFamily="17" charset="-128"/>
                <a:ea typeface="UD デジタル 教科書体 N-R" panose="02020400000000000000" pitchFamily="17" charset="-128"/>
              </a:rPr>
              <a:t>与えられた秒数を、「分</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秒」の形式に変換する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で割り、整数部分を取り出す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前に</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を付け、末尾２文字を取り出す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60</a:t>
            </a:r>
            <a:r>
              <a:rPr kumimoji="1" lang="ja-JP" altLang="en-US" sz="1200">
                <a:latin typeface="UD デジタル 教科書体 N-R" panose="02020400000000000000" pitchFamily="17" charset="-128"/>
                <a:ea typeface="UD デジタル 教科書体 N-R" panose="02020400000000000000" pitchFamily="17" charset="-128"/>
              </a:rPr>
              <a:t>で割った余りを求める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前に</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を付け、末尾２文字を取り出す</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分と</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と秒をつなげる</a:t>
            </a:r>
          </a:p>
        </p:txBody>
      </p:sp>
    </p:spTree>
    <p:extLst>
      <p:ext uri="{BB962C8B-B14F-4D97-AF65-F5344CB8AC3E}">
        <p14:creationId xmlns:p14="http://schemas.microsoft.com/office/powerpoint/2010/main" val="289589619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6455</TotalTime>
  <Words>4174</Words>
  <Application>Microsoft Macintosh PowerPoint</Application>
  <PresentationFormat>A4 210 x 297 mm</PresentationFormat>
  <Paragraphs>523</Paragraphs>
  <Slides>21</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21</vt:i4>
      </vt:variant>
    </vt:vector>
  </HeadingPairs>
  <TitlesOfParts>
    <vt:vector size="31" baseType="lpstr">
      <vt:lpstr>MonacakomiRegular</vt:lpstr>
      <vt:lpstr>Calibri</vt:lpstr>
      <vt:lpstr>Cambria Math</vt:lpstr>
      <vt:lpstr>UD デジタル 教科書体 N-B</vt:lpstr>
      <vt:lpstr>UD デジタル 教科書体 N-R</vt:lpstr>
      <vt:lpstr>游ゴシック</vt:lpstr>
      <vt:lpstr>UD デジタル 教科書体 N-R</vt:lpstr>
      <vt:lpstr>Calibri Light</vt:lpstr>
      <vt:lpstr>Arial</vt:lpstr>
      <vt:lpstr>Office テーマ</vt:lpstr>
      <vt:lpstr>アプリ プログラミングシート</vt:lpstr>
      <vt:lpstr>学習目標</vt:lpstr>
      <vt:lpstr>単元の流れ</vt:lpstr>
      <vt:lpstr>1コマ目の指導</vt:lpstr>
      <vt:lpstr>2コマ目以降の指導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確認テスト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アプリ・プログラミング シート</dc:title>
  <dc:creator>Yuki Okamoto</dc:creator>
  <cp:lastModifiedBy>Tetsuya Izawa</cp:lastModifiedBy>
  <cp:revision>78</cp:revision>
  <cp:lastPrinted>2021-06-12T09:37:11Z</cp:lastPrinted>
  <dcterms:created xsi:type="dcterms:W3CDTF">2021-06-10T03:42:30Z</dcterms:created>
  <dcterms:modified xsi:type="dcterms:W3CDTF">2023-03-01T01:25:38Z</dcterms:modified>
</cp:coreProperties>
</file>