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76" r:id="rId3"/>
    <p:sldId id="261" r:id="rId4"/>
    <p:sldId id="263" r:id="rId5"/>
    <p:sldId id="266" r:id="rId6"/>
    <p:sldId id="272" r:id="rId7"/>
    <p:sldId id="279" r:id="rId8"/>
    <p:sldId id="286" r:id="rId9"/>
    <p:sldId id="294" r:id="rId10"/>
    <p:sldId id="295" r:id="rId11"/>
    <p:sldId id="296" r:id="rId12"/>
    <p:sldId id="297" r:id="rId13"/>
    <p:sldId id="293" r:id="rId14"/>
  </p:sldIdLst>
  <p:sldSz cx="6858000" cy="9906000" type="A4"/>
  <p:notesSz cx="6858000" cy="98742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5A2A03FE-3A7F-4E3E-87F2-5DD43844A7C2}">
          <p14:sldIdLst>
            <p14:sldId id="256"/>
            <p14:sldId id="276"/>
            <p14:sldId id="261"/>
            <p14:sldId id="263"/>
            <p14:sldId id="266"/>
            <p14:sldId id="272"/>
            <p14:sldId id="279"/>
            <p14:sldId id="286"/>
            <p14:sldId id="294"/>
            <p14:sldId id="295"/>
            <p14:sldId id="296"/>
            <p14:sldId id="297"/>
            <p14:sldId id="293"/>
          </p14:sldIdLst>
        </p14:section>
        <p14:section name="タイトルなしのセクション" id="{163E3C22-B3F9-42B8-AF42-06F47A00B22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625" autoAdjust="0"/>
    <p:restoredTop sz="94660"/>
  </p:normalViewPr>
  <p:slideViewPr>
    <p:cSldViewPr snapToGrid="0">
      <p:cViewPr varScale="1">
        <p:scale>
          <a:sx n="99" d="100"/>
          <a:sy n="99" d="100"/>
        </p:scale>
        <p:origin x="1430" y="1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95300"/>
          </a:xfrm>
          <a:prstGeom prst="rect">
            <a:avLst/>
          </a:prstGeom>
        </p:spPr>
        <p:txBody>
          <a:bodyPr vert="horz" lIns="91440" tIns="45720" rIns="91440" bIns="45720" rtlCol="0"/>
          <a:lstStyle>
            <a:lvl1pPr algn="l">
              <a:defRPr sz="1200">
                <a:latin typeface="UD デジタル 教科書体 N-R" panose="02020400000000000000" pitchFamily="17" charset="-128"/>
                <a:ea typeface="UD デジタル 教科書体 N-R" panose="02020400000000000000" pitchFamily="17" charset="-128"/>
              </a:defRPr>
            </a:lvl1pPr>
          </a:lstStyle>
          <a:p>
            <a:endParaRPr kumimoji="1" lang="ja-JP" altLang="en-US"/>
          </a:p>
        </p:txBody>
      </p:sp>
      <p:sp>
        <p:nvSpPr>
          <p:cNvPr id="3" name="日付プレースホルダー 2"/>
          <p:cNvSpPr>
            <a:spLocks noGrp="1"/>
          </p:cNvSpPr>
          <p:nvPr>
            <p:ph type="dt" idx="1"/>
          </p:nvPr>
        </p:nvSpPr>
        <p:spPr>
          <a:xfrm>
            <a:off x="3884613" y="0"/>
            <a:ext cx="2971800" cy="495300"/>
          </a:xfrm>
          <a:prstGeom prst="rect">
            <a:avLst/>
          </a:prstGeom>
        </p:spPr>
        <p:txBody>
          <a:bodyPr vert="horz" lIns="91440" tIns="45720" rIns="91440" bIns="45720" rtlCol="0"/>
          <a:lstStyle>
            <a:lvl1pPr algn="r">
              <a:defRPr sz="1200">
                <a:latin typeface="UD デジタル 教科書体 N-R" panose="02020400000000000000" pitchFamily="17" charset="-128"/>
                <a:ea typeface="UD デジタル 教科書体 N-R" panose="02020400000000000000" pitchFamily="17" charset="-128"/>
              </a:defRPr>
            </a:lvl1pPr>
          </a:lstStyle>
          <a:p>
            <a:fld id="{B4C897DE-02DE-C748-94B5-361D38E5820E}" type="datetimeFigureOut">
              <a:rPr kumimoji="1" lang="ja-JP" altLang="en-US" smtClean="0"/>
              <a:pPr/>
              <a:t>2022/12/21</a:t>
            </a:fld>
            <a:endParaRPr kumimoji="1" lang="ja-JP" altLang="en-US"/>
          </a:p>
        </p:txBody>
      </p:sp>
      <p:sp>
        <p:nvSpPr>
          <p:cNvPr id="4" name="スライド イメージ プレースホルダー 3"/>
          <p:cNvSpPr>
            <a:spLocks noGrp="1" noRot="1" noChangeAspect="1"/>
          </p:cNvSpPr>
          <p:nvPr>
            <p:ph type="sldImg" idx="2"/>
          </p:nvPr>
        </p:nvSpPr>
        <p:spPr>
          <a:xfrm>
            <a:off x="2274888" y="1235075"/>
            <a:ext cx="2308225" cy="33321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751388"/>
            <a:ext cx="5486400" cy="388937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8950"/>
            <a:ext cx="2971800" cy="495300"/>
          </a:xfrm>
          <a:prstGeom prst="rect">
            <a:avLst/>
          </a:prstGeom>
        </p:spPr>
        <p:txBody>
          <a:bodyPr vert="horz" lIns="91440" tIns="45720" rIns="91440" bIns="45720" rtlCol="0" anchor="b"/>
          <a:lstStyle>
            <a:lvl1pPr algn="l">
              <a:defRPr sz="1200">
                <a:latin typeface="UD デジタル 教科書体 N-R" panose="02020400000000000000" pitchFamily="17" charset="-128"/>
                <a:ea typeface="UD デジタル 教科書体 N-R" panose="02020400000000000000" pitchFamily="17" charset="-128"/>
              </a:defRPr>
            </a:lvl1pPr>
          </a:lstStyle>
          <a:p>
            <a:endParaRPr kumimoji="1" lang="ja-JP" altLang="en-US"/>
          </a:p>
        </p:txBody>
      </p:sp>
      <p:sp>
        <p:nvSpPr>
          <p:cNvPr id="7" name="スライド番号プレースホルダー 6"/>
          <p:cNvSpPr>
            <a:spLocks noGrp="1"/>
          </p:cNvSpPr>
          <p:nvPr>
            <p:ph type="sldNum" sz="quarter" idx="5"/>
          </p:nvPr>
        </p:nvSpPr>
        <p:spPr>
          <a:xfrm>
            <a:off x="3884613" y="9378950"/>
            <a:ext cx="2971800" cy="495300"/>
          </a:xfrm>
          <a:prstGeom prst="rect">
            <a:avLst/>
          </a:prstGeom>
        </p:spPr>
        <p:txBody>
          <a:bodyPr vert="horz" lIns="91440" tIns="45720" rIns="91440" bIns="45720" rtlCol="0" anchor="b"/>
          <a:lstStyle>
            <a:lvl1pPr algn="r">
              <a:defRPr sz="1200">
                <a:latin typeface="UD デジタル 教科書体 N-R" panose="02020400000000000000" pitchFamily="17" charset="-128"/>
                <a:ea typeface="UD デジタル 教科書体 N-R" panose="02020400000000000000" pitchFamily="17" charset="-128"/>
              </a:defRPr>
            </a:lvl1pPr>
          </a:lstStyle>
          <a:p>
            <a:fld id="{8E44F87A-DC02-9E42-820A-5F82B2B9594E}" type="slidenum">
              <a:rPr kumimoji="1" lang="ja-JP" altLang="en-US" smtClean="0"/>
              <a:pPr/>
              <a:t>‹#›</a:t>
            </a:fld>
            <a:endParaRPr kumimoji="1" lang="ja-JP" altLang="en-US"/>
          </a:p>
        </p:txBody>
      </p:sp>
    </p:spTree>
    <p:extLst>
      <p:ext uri="{BB962C8B-B14F-4D97-AF65-F5344CB8AC3E}">
        <p14:creationId xmlns:p14="http://schemas.microsoft.com/office/powerpoint/2010/main" val="392340475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UD デジタル 教科書体 N-R" panose="02020400000000000000" pitchFamily="17" charset="-128"/>
        <a:ea typeface="UD デジタル 教科書体 N-R" panose="02020400000000000000" pitchFamily="17" charset="-128"/>
        <a:cs typeface="+mn-cs"/>
      </a:defRPr>
    </a:lvl1pPr>
    <a:lvl2pPr marL="457200" algn="l" defTabSz="914400" rtl="0" eaLnBrk="1" latinLnBrk="0" hangingPunct="1">
      <a:defRPr kumimoji="1" sz="1200" kern="1200">
        <a:solidFill>
          <a:schemeClr val="tx1"/>
        </a:solidFill>
        <a:latin typeface="UD デジタル 教科書体 N-R" panose="02020400000000000000" pitchFamily="17" charset="-128"/>
        <a:ea typeface="UD デジタル 教科書体 N-R" panose="02020400000000000000" pitchFamily="17" charset="-128"/>
        <a:cs typeface="+mn-cs"/>
      </a:defRPr>
    </a:lvl2pPr>
    <a:lvl3pPr marL="914400" algn="l" defTabSz="914400" rtl="0" eaLnBrk="1" latinLnBrk="0" hangingPunct="1">
      <a:defRPr kumimoji="1" sz="1200" kern="1200">
        <a:solidFill>
          <a:schemeClr val="tx1"/>
        </a:solidFill>
        <a:latin typeface="UD デジタル 教科書体 N-R" panose="02020400000000000000" pitchFamily="17" charset="-128"/>
        <a:ea typeface="UD デジタル 教科書体 N-R" panose="02020400000000000000" pitchFamily="17" charset="-128"/>
        <a:cs typeface="+mn-cs"/>
      </a:defRPr>
    </a:lvl3pPr>
    <a:lvl4pPr marL="1371600" algn="l" defTabSz="914400" rtl="0" eaLnBrk="1" latinLnBrk="0" hangingPunct="1">
      <a:defRPr kumimoji="1" sz="1200" kern="1200">
        <a:solidFill>
          <a:schemeClr val="tx1"/>
        </a:solidFill>
        <a:latin typeface="UD デジタル 教科書体 N-R" panose="02020400000000000000" pitchFamily="17" charset="-128"/>
        <a:ea typeface="UD デジタル 教科書体 N-R" panose="02020400000000000000" pitchFamily="17" charset="-128"/>
        <a:cs typeface="+mn-cs"/>
      </a:defRPr>
    </a:lvl4pPr>
    <a:lvl5pPr marL="1828800" algn="l" defTabSz="914400" rtl="0" eaLnBrk="1" latinLnBrk="0" hangingPunct="1">
      <a:defRPr kumimoji="1" sz="1200" kern="1200">
        <a:solidFill>
          <a:schemeClr val="tx1"/>
        </a:solidFill>
        <a:latin typeface="UD デジタル 教科書体 N-R" panose="02020400000000000000" pitchFamily="17" charset="-128"/>
        <a:ea typeface="UD デジタル 教科書体 N-R" panose="02020400000000000000" pitchFamily="17"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876EB8B-730E-48F8-A319-050F7B496244}" type="datetimeFigureOut">
              <a:rPr kumimoji="1" lang="ja-JP" altLang="en-US" smtClean="0"/>
              <a:t>2022/12/21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F15CAD-E777-460C-BF62-ACF87853F993}" type="slidenum">
              <a:rPr kumimoji="1" lang="ja-JP" altLang="en-US" smtClean="0"/>
              <a:t>‹#›</a:t>
            </a:fld>
            <a:endParaRPr kumimoji="1" lang="ja-JP" altLang="en-US"/>
          </a:p>
        </p:txBody>
      </p:sp>
    </p:spTree>
    <p:extLst>
      <p:ext uri="{BB962C8B-B14F-4D97-AF65-F5344CB8AC3E}">
        <p14:creationId xmlns:p14="http://schemas.microsoft.com/office/powerpoint/2010/main" val="4056414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876EB8B-730E-48F8-A319-050F7B496244}" type="datetimeFigureOut">
              <a:rPr kumimoji="1" lang="ja-JP" altLang="en-US" smtClean="0"/>
              <a:t>2022/12/21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F15CAD-E777-460C-BF62-ACF87853F993}" type="slidenum">
              <a:rPr kumimoji="1" lang="ja-JP" altLang="en-US" smtClean="0"/>
              <a:t>‹#›</a:t>
            </a:fld>
            <a:endParaRPr kumimoji="1" lang="ja-JP" altLang="en-US"/>
          </a:p>
        </p:txBody>
      </p:sp>
    </p:spTree>
    <p:extLst>
      <p:ext uri="{BB962C8B-B14F-4D97-AF65-F5344CB8AC3E}">
        <p14:creationId xmlns:p14="http://schemas.microsoft.com/office/powerpoint/2010/main" val="454482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876EB8B-730E-48F8-A319-050F7B496244}" type="datetimeFigureOut">
              <a:rPr kumimoji="1" lang="ja-JP" altLang="en-US" smtClean="0"/>
              <a:t>2022/12/21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F15CAD-E777-460C-BF62-ACF87853F993}" type="slidenum">
              <a:rPr kumimoji="1" lang="ja-JP" altLang="en-US" smtClean="0"/>
              <a:t>‹#›</a:t>
            </a:fld>
            <a:endParaRPr kumimoji="1" lang="ja-JP" altLang="en-US"/>
          </a:p>
        </p:txBody>
      </p:sp>
    </p:spTree>
    <p:extLst>
      <p:ext uri="{BB962C8B-B14F-4D97-AF65-F5344CB8AC3E}">
        <p14:creationId xmlns:p14="http://schemas.microsoft.com/office/powerpoint/2010/main" val="2996966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876EB8B-730E-48F8-A319-050F7B496244}" type="datetimeFigureOut">
              <a:rPr kumimoji="1" lang="ja-JP" altLang="en-US" smtClean="0"/>
              <a:t>2022/12/21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F15CAD-E777-460C-BF62-ACF87853F993}" type="slidenum">
              <a:rPr kumimoji="1" lang="ja-JP" altLang="en-US" smtClean="0"/>
              <a:t>‹#›</a:t>
            </a:fld>
            <a:endParaRPr kumimoji="1" lang="ja-JP" altLang="en-US"/>
          </a:p>
        </p:txBody>
      </p:sp>
    </p:spTree>
    <p:extLst>
      <p:ext uri="{BB962C8B-B14F-4D97-AF65-F5344CB8AC3E}">
        <p14:creationId xmlns:p14="http://schemas.microsoft.com/office/powerpoint/2010/main" val="1711112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876EB8B-730E-48F8-A319-050F7B496244}" type="datetimeFigureOut">
              <a:rPr kumimoji="1" lang="ja-JP" altLang="en-US" smtClean="0"/>
              <a:t>2022/12/21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F15CAD-E777-460C-BF62-ACF87853F993}" type="slidenum">
              <a:rPr kumimoji="1" lang="ja-JP" altLang="en-US" smtClean="0"/>
              <a:t>‹#›</a:t>
            </a:fld>
            <a:endParaRPr kumimoji="1" lang="ja-JP" altLang="en-US"/>
          </a:p>
        </p:txBody>
      </p:sp>
    </p:spTree>
    <p:extLst>
      <p:ext uri="{BB962C8B-B14F-4D97-AF65-F5344CB8AC3E}">
        <p14:creationId xmlns:p14="http://schemas.microsoft.com/office/powerpoint/2010/main" val="39589326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876EB8B-730E-48F8-A319-050F7B496244}" type="datetimeFigureOut">
              <a:rPr kumimoji="1" lang="ja-JP" altLang="en-US" smtClean="0"/>
              <a:t>2022/12/21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F15CAD-E777-460C-BF62-ACF87853F993}" type="slidenum">
              <a:rPr kumimoji="1" lang="ja-JP" altLang="en-US" smtClean="0"/>
              <a:t>‹#›</a:t>
            </a:fld>
            <a:endParaRPr kumimoji="1" lang="ja-JP" altLang="en-US"/>
          </a:p>
        </p:txBody>
      </p:sp>
    </p:spTree>
    <p:extLst>
      <p:ext uri="{BB962C8B-B14F-4D97-AF65-F5344CB8AC3E}">
        <p14:creationId xmlns:p14="http://schemas.microsoft.com/office/powerpoint/2010/main" val="2695938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876EB8B-730E-48F8-A319-050F7B496244}" type="datetimeFigureOut">
              <a:rPr kumimoji="1" lang="ja-JP" altLang="en-US" smtClean="0"/>
              <a:t>2022/12/21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DF15CAD-E777-460C-BF62-ACF87853F993}" type="slidenum">
              <a:rPr kumimoji="1" lang="ja-JP" altLang="en-US" smtClean="0"/>
              <a:t>‹#›</a:t>
            </a:fld>
            <a:endParaRPr kumimoji="1" lang="ja-JP" altLang="en-US"/>
          </a:p>
        </p:txBody>
      </p:sp>
    </p:spTree>
    <p:extLst>
      <p:ext uri="{BB962C8B-B14F-4D97-AF65-F5344CB8AC3E}">
        <p14:creationId xmlns:p14="http://schemas.microsoft.com/office/powerpoint/2010/main" val="26338358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876EB8B-730E-48F8-A319-050F7B496244}" type="datetimeFigureOut">
              <a:rPr kumimoji="1" lang="ja-JP" altLang="en-US" smtClean="0"/>
              <a:t>2022/12/21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DF15CAD-E777-460C-BF62-ACF87853F993}" type="slidenum">
              <a:rPr kumimoji="1" lang="ja-JP" altLang="en-US" smtClean="0"/>
              <a:t>‹#›</a:t>
            </a:fld>
            <a:endParaRPr kumimoji="1" lang="ja-JP" altLang="en-US"/>
          </a:p>
        </p:txBody>
      </p:sp>
    </p:spTree>
    <p:extLst>
      <p:ext uri="{BB962C8B-B14F-4D97-AF65-F5344CB8AC3E}">
        <p14:creationId xmlns:p14="http://schemas.microsoft.com/office/powerpoint/2010/main" val="1650210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76EB8B-730E-48F8-A319-050F7B496244}" type="datetimeFigureOut">
              <a:rPr kumimoji="1" lang="ja-JP" altLang="en-US" smtClean="0"/>
              <a:t>2022/12/21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DF15CAD-E777-460C-BF62-ACF87853F993}" type="slidenum">
              <a:rPr kumimoji="1" lang="ja-JP" altLang="en-US" smtClean="0"/>
              <a:t>‹#›</a:t>
            </a:fld>
            <a:endParaRPr kumimoji="1" lang="ja-JP" altLang="en-US"/>
          </a:p>
        </p:txBody>
      </p:sp>
    </p:spTree>
    <p:extLst>
      <p:ext uri="{BB962C8B-B14F-4D97-AF65-F5344CB8AC3E}">
        <p14:creationId xmlns:p14="http://schemas.microsoft.com/office/powerpoint/2010/main" val="3458582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876EB8B-730E-48F8-A319-050F7B496244}" type="datetimeFigureOut">
              <a:rPr kumimoji="1" lang="ja-JP" altLang="en-US" smtClean="0"/>
              <a:t>2022/12/21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F15CAD-E777-460C-BF62-ACF87853F993}" type="slidenum">
              <a:rPr kumimoji="1" lang="ja-JP" altLang="en-US" smtClean="0"/>
              <a:t>‹#›</a:t>
            </a:fld>
            <a:endParaRPr kumimoji="1" lang="ja-JP" altLang="en-US"/>
          </a:p>
        </p:txBody>
      </p:sp>
    </p:spTree>
    <p:extLst>
      <p:ext uri="{BB962C8B-B14F-4D97-AF65-F5344CB8AC3E}">
        <p14:creationId xmlns:p14="http://schemas.microsoft.com/office/powerpoint/2010/main" val="4277481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876EB8B-730E-48F8-A319-050F7B496244}" type="datetimeFigureOut">
              <a:rPr kumimoji="1" lang="ja-JP" altLang="en-US" smtClean="0"/>
              <a:t>2022/12/21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F15CAD-E777-460C-BF62-ACF87853F993}" type="slidenum">
              <a:rPr kumimoji="1" lang="ja-JP" altLang="en-US" smtClean="0"/>
              <a:t>‹#›</a:t>
            </a:fld>
            <a:endParaRPr kumimoji="1" lang="ja-JP" altLang="en-US"/>
          </a:p>
        </p:txBody>
      </p:sp>
    </p:spTree>
    <p:extLst>
      <p:ext uri="{BB962C8B-B14F-4D97-AF65-F5344CB8AC3E}">
        <p14:creationId xmlns:p14="http://schemas.microsoft.com/office/powerpoint/2010/main" val="36568309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ea typeface="UD デジタル 教科書体 N-R" panose="02020400000000000000" pitchFamily="17" charset="-128"/>
              </a:defRPr>
            </a:lvl1pPr>
          </a:lstStyle>
          <a:p>
            <a:fld id="{B876EB8B-730E-48F8-A319-050F7B496244}" type="datetimeFigureOut">
              <a:rPr kumimoji="1" lang="ja-JP" altLang="en-US" smtClean="0"/>
              <a:pPr/>
              <a:t>2022/12/21</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ea typeface="UD デジタル 教科書体 N-R" panose="02020400000000000000" pitchFamily="17" charset="-128"/>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ea typeface="UD デジタル 教科書体 N-R" panose="02020400000000000000" pitchFamily="17" charset="-128"/>
              </a:defRPr>
            </a:lvl1pPr>
          </a:lstStyle>
          <a:p>
            <a:fld id="{ADF15CAD-E777-460C-BF62-ACF87853F993}" type="slidenum">
              <a:rPr kumimoji="1" lang="ja-JP" altLang="en-US" smtClean="0"/>
              <a:pPr/>
              <a:t>‹#›</a:t>
            </a:fld>
            <a:endParaRPr kumimoji="1" lang="ja-JP" altLang="en-US"/>
          </a:p>
        </p:txBody>
      </p:sp>
    </p:spTree>
    <p:extLst>
      <p:ext uri="{BB962C8B-B14F-4D97-AF65-F5344CB8AC3E}">
        <p14:creationId xmlns:p14="http://schemas.microsoft.com/office/powerpoint/2010/main" val="25535103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UD デジタル 教科書体 N-R" panose="02020400000000000000" pitchFamily="17" charset="-128"/>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UD デジタル 教科書体 N-R" panose="02020400000000000000" pitchFamily="17" charset="-128"/>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UD デジタル 教科書体 N-R" panose="02020400000000000000" pitchFamily="17" charset="-128"/>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UD デジタル 教科書体 N-R" panose="02020400000000000000" pitchFamily="17" charset="-128"/>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UD デジタル 教科書体 N-R" panose="02020400000000000000" pitchFamily="17" charset="-128"/>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AAFF3F7E-B98E-4B72-B4E0-D992ED3E48A9}"/>
              </a:ext>
            </a:extLst>
          </p:cNvPr>
          <p:cNvSpPr>
            <a:spLocks noGrp="1"/>
          </p:cNvSpPr>
          <p:nvPr>
            <p:ph type="ctrTitle"/>
          </p:nvPr>
        </p:nvSpPr>
        <p:spPr>
          <a:xfrm>
            <a:off x="114301" y="649705"/>
            <a:ext cx="6640829" cy="1212246"/>
          </a:xfrm>
        </p:spPr>
        <p:style>
          <a:lnRef idx="2">
            <a:schemeClr val="dk1"/>
          </a:lnRef>
          <a:fillRef idx="1">
            <a:schemeClr val="lt1"/>
          </a:fillRef>
          <a:effectRef idx="0">
            <a:schemeClr val="dk1"/>
          </a:effectRef>
          <a:fontRef idx="minor">
            <a:schemeClr val="dk1"/>
          </a:fontRef>
        </p:style>
        <p:txBody>
          <a:bodyPr>
            <a:normAutofit/>
          </a:bodyPr>
          <a:lstStyle/>
          <a:p>
            <a:r>
              <a:rPr lang="ja-JP" altLang="en-US" sz="4000">
                <a:latin typeface="UD デジタル 教科書体 N-R" panose="02020400000000000000" pitchFamily="17" charset="-128"/>
                <a:ea typeface="UD デジタル 教科書体 N-R" panose="02020400000000000000" pitchFamily="17" charset="-128"/>
              </a:rPr>
              <a:t>アプリ</a:t>
            </a:r>
            <a:br>
              <a:rPr lang="en-US" altLang="ja-JP" sz="4000" dirty="0">
                <a:latin typeface="UD デジタル 教科書体 N-R" panose="02020400000000000000" pitchFamily="17" charset="-128"/>
                <a:ea typeface="UD デジタル 教科書体 N-R" panose="02020400000000000000" pitchFamily="17" charset="-128"/>
              </a:rPr>
            </a:br>
            <a:r>
              <a:rPr lang="ja-JP" altLang="en-US" sz="4000">
                <a:latin typeface="UD デジタル 教科書体 N-R" panose="02020400000000000000" pitchFamily="17" charset="-128"/>
                <a:ea typeface="UD デジタル 教科書体 N-R" panose="02020400000000000000" pitchFamily="17" charset="-128"/>
              </a:rPr>
              <a:t>プログラミングシート</a:t>
            </a:r>
          </a:p>
        </p:txBody>
      </p:sp>
      <p:sp>
        <p:nvSpPr>
          <p:cNvPr id="5" name="字幕 4">
            <a:extLst>
              <a:ext uri="{FF2B5EF4-FFF2-40B4-BE49-F238E27FC236}">
                <a16:creationId xmlns:a16="http://schemas.microsoft.com/office/drawing/2014/main" id="{13A46BEA-C938-4ADA-A3CF-6AE556751F17}"/>
              </a:ext>
            </a:extLst>
          </p:cNvPr>
          <p:cNvSpPr>
            <a:spLocks noGrp="1"/>
          </p:cNvSpPr>
          <p:nvPr>
            <p:ph type="subTitle" idx="1"/>
          </p:nvPr>
        </p:nvSpPr>
        <p:spPr>
          <a:xfrm>
            <a:off x="510745" y="4621774"/>
            <a:ext cx="5815913" cy="662451"/>
          </a:xfrm>
        </p:spPr>
        <p:txBody>
          <a:bodyPr>
            <a:normAutofit/>
          </a:bodyPr>
          <a:lstStyle/>
          <a:p>
            <a:r>
              <a:rPr lang="en-US" altLang="ja-JP" sz="4000" dirty="0">
                <a:latin typeface="UD デジタル 教科書体 N-B" panose="02020700000000000000" pitchFamily="17" charset="-128"/>
                <a:ea typeface="UD デジタル 教科書体 N-B" panose="02020700000000000000" pitchFamily="17" charset="-128"/>
              </a:rPr>
              <a:t>GPS</a:t>
            </a:r>
            <a:r>
              <a:rPr lang="ja-JP" altLang="en-US" sz="4000" dirty="0">
                <a:latin typeface="UD デジタル 教科書体 N-B" panose="02020700000000000000" pitchFamily="17" charset="-128"/>
                <a:ea typeface="UD デジタル 教科書体 N-B" panose="02020700000000000000" pitchFamily="17" charset="-128"/>
              </a:rPr>
              <a:t>データロガー編</a:t>
            </a:r>
          </a:p>
        </p:txBody>
      </p:sp>
      <p:sp>
        <p:nvSpPr>
          <p:cNvPr id="2" name="タイトル 3">
            <a:extLst>
              <a:ext uri="{FF2B5EF4-FFF2-40B4-BE49-F238E27FC236}">
                <a16:creationId xmlns:a16="http://schemas.microsoft.com/office/drawing/2014/main" id="{7A5780D1-5CDD-5EB6-96C1-F098A71192A0}"/>
              </a:ext>
            </a:extLst>
          </p:cNvPr>
          <p:cNvSpPr txBox="1">
            <a:spLocks/>
          </p:cNvSpPr>
          <p:nvPr/>
        </p:nvSpPr>
        <p:spPr>
          <a:xfrm>
            <a:off x="114301" y="9081810"/>
            <a:ext cx="6640829" cy="662451"/>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b">
            <a:normAutofit/>
          </a:bodyPr>
          <a:lstStyle>
            <a:lvl1pPr algn="ctr" defTabSz="685800" rtl="0" eaLnBrk="1" latinLnBrk="0" hangingPunct="1">
              <a:lnSpc>
                <a:spcPct val="90000"/>
              </a:lnSpc>
              <a:spcBef>
                <a:spcPct val="0"/>
              </a:spcBef>
              <a:buNone/>
              <a:defRPr kumimoji="1" sz="45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US" altLang="ja-JP" sz="1200" dirty="0">
                <a:latin typeface="UD デジタル 教科書体 N-R" panose="02020400000000000000" pitchFamily="17" charset="-128"/>
                <a:ea typeface="UD デジタル 教科書体 N-R" panose="02020400000000000000" pitchFamily="17" charset="-128"/>
              </a:rPr>
              <a:t>※</a:t>
            </a:r>
            <a:r>
              <a:rPr lang="ja-JP" altLang="en-US" sz="1200" dirty="0">
                <a:latin typeface="UD デジタル 教科書体 N-R" panose="02020400000000000000" pitchFamily="17" charset="-128"/>
                <a:ea typeface="UD デジタル 教科書体 N-R" panose="02020400000000000000" pitchFamily="17" charset="-128"/>
              </a:rPr>
              <a:t>クラウドデータベース機能を利用するため実習にはスタンダードプラン以上が必要です。</a:t>
            </a:r>
            <a:endParaRPr lang="en-US" altLang="ja-JP" sz="1200" dirty="0">
              <a:latin typeface="UD デジタル 教科書体 N-R" panose="02020400000000000000" pitchFamily="17" charset="-128"/>
              <a:ea typeface="UD デジタル 教科書体 N-R" panose="02020400000000000000" pitchFamily="17" charset="-128"/>
            </a:endParaRPr>
          </a:p>
          <a:p>
            <a:pPr algn="l"/>
            <a:r>
              <a:rPr lang="en-US" altLang="ja-JP" sz="1200" dirty="0">
                <a:latin typeface="UD デジタル 教科書体 N-R" panose="02020400000000000000" pitchFamily="17" charset="-128"/>
                <a:ea typeface="UD デジタル 教科書体 N-R" panose="02020400000000000000" pitchFamily="17" charset="-128"/>
              </a:rPr>
              <a:t>※GPS</a:t>
            </a:r>
            <a:r>
              <a:rPr lang="ja-JP" altLang="en-US" sz="1200" dirty="0">
                <a:latin typeface="UD デジタル 教科書体 N-R" panose="02020400000000000000" pitchFamily="17" charset="-128"/>
                <a:ea typeface="UD デジタル 教科書体 N-R" panose="02020400000000000000" pitchFamily="17" charset="-128"/>
              </a:rPr>
              <a:t>による緯度経度の取得には主にスマートフォンが必要です。パソコンの場合でも実習はできますが、プロバイダーから推測される値などになります。</a:t>
            </a:r>
            <a:endParaRPr lang="en-US" altLang="ja-JP" sz="1200" dirty="0">
              <a:latin typeface="UD デジタル 教科書体 N-R" panose="02020400000000000000" pitchFamily="17" charset="-128"/>
              <a:ea typeface="UD デジタル 教科書体 N-R" panose="02020400000000000000" pitchFamily="17" charset="-128"/>
            </a:endParaRPr>
          </a:p>
        </p:txBody>
      </p:sp>
    </p:spTree>
    <p:extLst>
      <p:ext uri="{BB962C8B-B14F-4D97-AF65-F5344CB8AC3E}">
        <p14:creationId xmlns:p14="http://schemas.microsoft.com/office/powerpoint/2010/main" val="25514402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34E48AF3-AA0F-8A5A-D952-807A2B487C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9892" y="924676"/>
            <a:ext cx="3205981" cy="3503973"/>
          </a:xfrm>
          <a:prstGeom prst="rect">
            <a:avLst/>
          </a:prstGeom>
        </p:spPr>
      </p:pic>
      <p:sp>
        <p:nvSpPr>
          <p:cNvPr id="61" name="テキスト ボックス 60">
            <a:extLst>
              <a:ext uri="{FF2B5EF4-FFF2-40B4-BE49-F238E27FC236}">
                <a16:creationId xmlns:a16="http://schemas.microsoft.com/office/drawing/2014/main" id="{5364B177-53D7-4114-A650-2ECF41EEC4B4}"/>
              </a:ext>
            </a:extLst>
          </p:cNvPr>
          <p:cNvSpPr txBox="1"/>
          <p:nvPr/>
        </p:nvSpPr>
        <p:spPr>
          <a:xfrm>
            <a:off x="142412" y="166124"/>
            <a:ext cx="6452176" cy="400110"/>
          </a:xfrm>
          <a:prstGeom prst="rect">
            <a:avLst/>
          </a:prstGeom>
          <a:noFill/>
        </p:spPr>
        <p:txBody>
          <a:bodyPr wrap="square">
            <a:spAutoFit/>
          </a:bodyPr>
          <a:lstStyle/>
          <a:p>
            <a:pPr algn="ctr"/>
            <a:r>
              <a:rPr kumimoji="1" lang="ja-JP" altLang="en-US" sz="2000" dirty="0">
                <a:latin typeface="UD デジタル 教科書体 N-B" panose="02020700000000000000" pitchFamily="17" charset="-128"/>
                <a:ea typeface="UD デジタル 教科書体 N-B" panose="02020700000000000000" pitchFamily="17" charset="-128"/>
              </a:rPr>
              <a:t>プログラムを読んでみよう②</a:t>
            </a:r>
            <a:endParaRPr kumimoji="1" lang="ja-JP" altLang="en-US" sz="2000" dirty="0">
              <a:solidFill>
                <a:schemeClr val="tx1"/>
              </a:solidFill>
              <a:latin typeface="UD デジタル 教科書体 N-B" panose="02020700000000000000" pitchFamily="17" charset="-128"/>
              <a:ea typeface="UD デジタル 教科書体 N-B" panose="02020700000000000000" pitchFamily="17" charset="-128"/>
            </a:endParaRPr>
          </a:p>
        </p:txBody>
      </p:sp>
      <p:sp>
        <p:nvSpPr>
          <p:cNvPr id="13" name="正方形/長方形 12">
            <a:extLst>
              <a:ext uri="{FF2B5EF4-FFF2-40B4-BE49-F238E27FC236}">
                <a16:creationId xmlns:a16="http://schemas.microsoft.com/office/drawing/2014/main" id="{538C3328-844D-4539-80A9-1F273BF96C62}"/>
              </a:ext>
            </a:extLst>
          </p:cNvPr>
          <p:cNvSpPr/>
          <p:nvPr/>
        </p:nvSpPr>
        <p:spPr>
          <a:xfrm>
            <a:off x="259892" y="924677"/>
            <a:ext cx="6334695" cy="350050"/>
          </a:xfrm>
          <a:prstGeom prst="rect">
            <a:avLst/>
          </a:prstGeom>
          <a:noFill/>
          <a:ln>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ja-JP" altLang="en-US" sz="900" dirty="0">
                <a:solidFill>
                  <a:schemeClr val="tx1"/>
                </a:solidFill>
                <a:latin typeface="UD デジタル 教科書体 N-R" panose="02020400000000000000" pitchFamily="17" charset="-128"/>
                <a:ea typeface="UD デジタル 教科書体 N-R" panose="02020400000000000000" pitchFamily="17" charset="-128"/>
              </a:rPr>
              <a:t>定期実行処理として呼び出される関数</a:t>
            </a:r>
            <a:endParaRPr kumimoji="1" lang="en-US" altLang="ja-JP" sz="900" dirty="0">
              <a:solidFill>
                <a:schemeClr val="tx1"/>
              </a:solidFill>
              <a:latin typeface="UD デジタル 教科書体 N-R" panose="02020400000000000000" pitchFamily="17" charset="-128"/>
              <a:ea typeface="UD デジタル 教科書体 N-R" panose="02020400000000000000" pitchFamily="17" charset="-128"/>
            </a:endParaRPr>
          </a:p>
          <a:p>
            <a:pPr algn="r"/>
            <a:r>
              <a:rPr kumimoji="1" lang="en-US" altLang="ja-JP" sz="900" dirty="0">
                <a:solidFill>
                  <a:schemeClr val="tx1"/>
                </a:solidFill>
                <a:latin typeface="UD デジタル 教科書体 N-R" panose="02020400000000000000" pitchFamily="17" charset="-128"/>
                <a:ea typeface="UD デジタル 教科書体 N-R" panose="02020400000000000000" pitchFamily="17" charset="-128"/>
              </a:rPr>
              <a:t>record()</a:t>
            </a:r>
            <a:r>
              <a:rPr kumimoji="1" lang="ja-JP" altLang="en-US" sz="900" dirty="0">
                <a:solidFill>
                  <a:schemeClr val="tx1"/>
                </a:solidFill>
                <a:latin typeface="UD デジタル 教科書体 N-R" panose="02020400000000000000" pitchFamily="17" charset="-128"/>
                <a:ea typeface="UD デジタル 教科書体 N-R" panose="02020400000000000000" pitchFamily="17" charset="-128"/>
              </a:rPr>
              <a:t>関数に乱数を渡す処理が記述されている</a:t>
            </a:r>
            <a:endParaRPr kumimoji="1" lang="en-US" altLang="ja-JP" sz="900" dirty="0">
              <a:solidFill>
                <a:schemeClr val="tx1"/>
              </a:solidFill>
              <a:latin typeface="UD デジタル 教科書体 N-R" panose="02020400000000000000" pitchFamily="17" charset="-128"/>
              <a:ea typeface="UD デジタル 教科書体 N-R" panose="02020400000000000000" pitchFamily="17" charset="-128"/>
            </a:endParaRPr>
          </a:p>
        </p:txBody>
      </p:sp>
      <p:sp>
        <p:nvSpPr>
          <p:cNvPr id="27" name="正方形/長方形 26">
            <a:extLst>
              <a:ext uri="{FF2B5EF4-FFF2-40B4-BE49-F238E27FC236}">
                <a16:creationId xmlns:a16="http://schemas.microsoft.com/office/drawing/2014/main" id="{25E3C026-B50D-4432-A62C-4105018DBC50}"/>
              </a:ext>
            </a:extLst>
          </p:cNvPr>
          <p:cNvSpPr/>
          <p:nvPr/>
        </p:nvSpPr>
        <p:spPr>
          <a:xfrm>
            <a:off x="259892" y="1274728"/>
            <a:ext cx="6334695" cy="1364785"/>
          </a:xfrm>
          <a:prstGeom prst="rect">
            <a:avLst/>
          </a:prstGeom>
          <a:noFill/>
          <a:ln>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r"/>
            <a:r>
              <a:rPr kumimoji="1" lang="en-US" altLang="ja-JP" sz="900" dirty="0">
                <a:solidFill>
                  <a:schemeClr val="tx1"/>
                </a:solidFill>
                <a:latin typeface="UD デジタル 教科書体 N-R" panose="02020400000000000000" pitchFamily="17" charset="-128"/>
                <a:ea typeface="UD デジタル 教科書体 N-R" panose="02020400000000000000" pitchFamily="17" charset="-128"/>
              </a:rPr>
              <a:t>API</a:t>
            </a:r>
            <a:r>
              <a:rPr kumimoji="1" lang="ja-JP" altLang="en-US" sz="900" dirty="0">
                <a:solidFill>
                  <a:schemeClr val="tx1"/>
                </a:solidFill>
                <a:latin typeface="UD デジタル 教科書体 N-R" panose="02020400000000000000" pitchFamily="17" charset="-128"/>
                <a:ea typeface="UD デジタル 教科書体 N-R" panose="02020400000000000000" pitchFamily="17" charset="-128"/>
              </a:rPr>
              <a:t>キーを元にデータベースに値を記録する関数</a:t>
            </a:r>
            <a:endParaRPr kumimoji="1" lang="en-US" altLang="ja-JP" sz="900" dirty="0">
              <a:solidFill>
                <a:schemeClr val="tx1"/>
              </a:solidFill>
              <a:latin typeface="UD デジタル 教科書体 N-R" panose="02020400000000000000" pitchFamily="17" charset="-128"/>
              <a:ea typeface="UD デジタル 教科書体 N-R" panose="02020400000000000000" pitchFamily="17" charset="-128"/>
            </a:endParaRPr>
          </a:p>
          <a:p>
            <a:pPr algn="r"/>
            <a:endParaRPr kumimoji="1" lang="en-US" altLang="ja-JP" sz="900" dirty="0">
              <a:solidFill>
                <a:schemeClr val="tx1"/>
              </a:solidFill>
              <a:latin typeface="UD デジタル 教科書体 N-R" panose="02020400000000000000" pitchFamily="17" charset="-128"/>
              <a:ea typeface="UD デジタル 教科書体 N-R" panose="02020400000000000000" pitchFamily="17" charset="-128"/>
            </a:endParaRPr>
          </a:p>
          <a:p>
            <a:pPr algn="r"/>
            <a:r>
              <a:rPr kumimoji="1" lang="ja-JP" altLang="en-US" sz="900" dirty="0">
                <a:solidFill>
                  <a:schemeClr val="tx1"/>
                </a:solidFill>
                <a:latin typeface="UD デジタル 教科書体 N-R" panose="02020400000000000000" pitchFamily="17" charset="-128"/>
                <a:ea typeface="UD デジタル 教科書体 N-R" panose="02020400000000000000" pitchFamily="17" charset="-128"/>
              </a:rPr>
              <a:t>変数</a:t>
            </a:r>
            <a:r>
              <a:rPr kumimoji="1" lang="en-US" altLang="ja-JP" sz="900" dirty="0">
                <a:solidFill>
                  <a:schemeClr val="tx1"/>
                </a:solidFill>
                <a:latin typeface="UD デジタル 教科書体 N-R" panose="02020400000000000000" pitchFamily="17" charset="-128"/>
                <a:ea typeface="UD デジタル 教科書体 N-R" panose="02020400000000000000" pitchFamily="17" charset="-128"/>
              </a:rPr>
              <a:t>query</a:t>
            </a:r>
            <a:r>
              <a:rPr kumimoji="1" lang="ja-JP" altLang="en-US" sz="900" dirty="0">
                <a:solidFill>
                  <a:schemeClr val="tx1"/>
                </a:solidFill>
                <a:latin typeface="UD デジタル 教科書体 N-R" panose="02020400000000000000" pitchFamily="17" charset="-128"/>
                <a:ea typeface="UD デジタル 教科書体 N-R" panose="02020400000000000000" pitchFamily="17" charset="-128"/>
              </a:rPr>
              <a:t>に問い合わせ用のパラメータを格納している</a:t>
            </a:r>
            <a:endParaRPr kumimoji="1" lang="en-US" altLang="ja-JP" sz="900" dirty="0">
              <a:solidFill>
                <a:schemeClr val="tx1"/>
              </a:solidFill>
              <a:latin typeface="UD デジタル 教科書体 N-R" panose="02020400000000000000" pitchFamily="17" charset="-128"/>
              <a:ea typeface="UD デジタル 教科書体 N-R" panose="02020400000000000000" pitchFamily="17" charset="-128"/>
            </a:endParaRPr>
          </a:p>
          <a:p>
            <a:pPr algn="r"/>
            <a:r>
              <a:rPr kumimoji="1" lang="ja-JP" altLang="en-US" sz="900" dirty="0">
                <a:solidFill>
                  <a:schemeClr val="tx1"/>
                </a:solidFill>
                <a:latin typeface="UD デジタル 教科書体 N-R" panose="02020400000000000000" pitchFamily="17" charset="-128"/>
                <a:ea typeface="UD デジタル 教科書体 N-R" panose="02020400000000000000" pitchFamily="17" charset="-128"/>
              </a:rPr>
              <a:t>パラメーターを追記することで複数のデータを記録できる</a:t>
            </a:r>
            <a:endParaRPr kumimoji="1" lang="en-US" altLang="ja-JP" sz="900" dirty="0">
              <a:solidFill>
                <a:schemeClr val="tx1"/>
              </a:solidFill>
              <a:latin typeface="UD デジタル 教科書体 N-R" panose="02020400000000000000" pitchFamily="17" charset="-128"/>
              <a:ea typeface="UD デジタル 教科書体 N-R" panose="02020400000000000000" pitchFamily="17" charset="-128"/>
            </a:endParaRPr>
          </a:p>
          <a:p>
            <a:pPr algn="r"/>
            <a:endParaRPr kumimoji="1" lang="en-US" altLang="ja-JP" sz="900" dirty="0">
              <a:solidFill>
                <a:schemeClr val="tx1"/>
              </a:solidFill>
              <a:latin typeface="UD デジタル 教科書体 N-R" panose="02020400000000000000" pitchFamily="17" charset="-128"/>
              <a:ea typeface="UD デジタル 教科書体 N-R" panose="02020400000000000000" pitchFamily="17" charset="-128"/>
            </a:endParaRPr>
          </a:p>
          <a:p>
            <a:pPr algn="r"/>
            <a:r>
              <a:rPr kumimoji="1" lang="en-US" altLang="ja-JP" sz="900" dirty="0">
                <a:solidFill>
                  <a:schemeClr val="tx1"/>
                </a:solidFill>
                <a:latin typeface="UD デジタル 教科書体 N-R" panose="02020400000000000000" pitchFamily="17" charset="-128"/>
                <a:ea typeface="UD デジタル 教科書体 N-R" panose="02020400000000000000" pitchFamily="17" charset="-128"/>
              </a:rPr>
              <a:t>fetch()</a:t>
            </a:r>
            <a:r>
              <a:rPr kumimoji="1" lang="ja-JP" altLang="en-US" sz="900" dirty="0">
                <a:solidFill>
                  <a:schemeClr val="tx1"/>
                </a:solidFill>
                <a:latin typeface="UD デジタル 教科書体 N-R" panose="02020400000000000000" pitchFamily="17" charset="-128"/>
                <a:ea typeface="UD デジタル 教科書体 N-R" panose="02020400000000000000" pitchFamily="17" charset="-128"/>
              </a:rPr>
              <a:t>は外部にリクエストを出す特別な関数</a:t>
            </a:r>
            <a:endParaRPr kumimoji="1" lang="en-US" altLang="ja-JP" sz="900" dirty="0">
              <a:solidFill>
                <a:schemeClr val="tx1"/>
              </a:solidFill>
              <a:latin typeface="UD デジタル 教科書体 N-R" panose="02020400000000000000" pitchFamily="17" charset="-128"/>
              <a:ea typeface="UD デジタル 教科書体 N-R" panose="02020400000000000000" pitchFamily="17" charset="-128"/>
            </a:endParaRPr>
          </a:p>
          <a:p>
            <a:pPr algn="r"/>
            <a:r>
              <a:rPr kumimoji="1" lang="en-US" altLang="ja-JP" sz="900" dirty="0">
                <a:solidFill>
                  <a:schemeClr val="tx1"/>
                </a:solidFill>
                <a:latin typeface="UD デジタル 教科書体 N-R" panose="02020400000000000000" pitchFamily="17" charset="-128"/>
                <a:ea typeface="UD デジタル 教科書体 N-R" panose="02020400000000000000" pitchFamily="17" charset="-128"/>
              </a:rPr>
              <a:t>fetch</a:t>
            </a:r>
            <a:r>
              <a:rPr kumimoji="1" lang="ja-JP" altLang="en-US" sz="900" dirty="0">
                <a:solidFill>
                  <a:schemeClr val="tx1"/>
                </a:solidFill>
                <a:latin typeface="UD デジタル 教科書体 N-R" panose="02020400000000000000" pitchFamily="17" charset="-128"/>
                <a:ea typeface="UD デジタル 教科書体 N-R" panose="02020400000000000000" pitchFamily="17" charset="-128"/>
              </a:rPr>
              <a:t>に成功したら</a:t>
            </a:r>
            <a:r>
              <a:rPr kumimoji="1" lang="en-US" altLang="ja-JP" sz="900" dirty="0" err="1">
                <a:solidFill>
                  <a:schemeClr val="tx1"/>
                </a:solidFill>
                <a:latin typeface="UD デジタル 教科書体 N-R" panose="02020400000000000000" pitchFamily="17" charset="-128"/>
                <a:ea typeface="UD デジタル 教科書体 N-R" panose="02020400000000000000" pitchFamily="17" charset="-128"/>
              </a:rPr>
              <a:t>showLog</a:t>
            </a:r>
            <a:r>
              <a:rPr kumimoji="1" lang="en-US" altLang="ja-JP" sz="900"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900" dirty="0">
                <a:solidFill>
                  <a:schemeClr val="tx1"/>
                </a:solidFill>
                <a:latin typeface="UD デジタル 教科書体 N-R" panose="02020400000000000000" pitchFamily="17" charset="-128"/>
                <a:ea typeface="UD デジタル 教科書体 N-R" panose="02020400000000000000" pitchFamily="17" charset="-128"/>
              </a:rPr>
              <a:t>関数を呼び出す</a:t>
            </a:r>
            <a:endParaRPr kumimoji="1" lang="en-US" altLang="ja-JP" sz="900" dirty="0">
              <a:solidFill>
                <a:schemeClr val="tx1"/>
              </a:solidFill>
              <a:latin typeface="UD デジタル 教科書体 N-R" panose="02020400000000000000" pitchFamily="17" charset="-128"/>
              <a:ea typeface="UD デジタル 教科書体 N-R" panose="02020400000000000000" pitchFamily="17" charset="-128"/>
            </a:endParaRPr>
          </a:p>
          <a:p>
            <a:pPr algn="r"/>
            <a:endParaRPr kumimoji="1" lang="en-US" altLang="ja-JP" sz="900" dirty="0">
              <a:solidFill>
                <a:schemeClr val="tx1"/>
              </a:solidFill>
              <a:latin typeface="UD デジタル 教科書体 N-R" panose="02020400000000000000" pitchFamily="17" charset="-128"/>
              <a:ea typeface="UD デジタル 教科書体 N-R" panose="02020400000000000000" pitchFamily="17" charset="-128"/>
            </a:endParaRPr>
          </a:p>
        </p:txBody>
      </p:sp>
      <p:sp>
        <p:nvSpPr>
          <p:cNvPr id="44" name="テキスト ボックス 43">
            <a:extLst>
              <a:ext uri="{FF2B5EF4-FFF2-40B4-BE49-F238E27FC236}">
                <a16:creationId xmlns:a16="http://schemas.microsoft.com/office/drawing/2014/main" id="{A1BCDC18-109E-47CC-BA4B-2004E84C4192}"/>
              </a:ext>
            </a:extLst>
          </p:cNvPr>
          <p:cNvSpPr txBox="1"/>
          <p:nvPr/>
        </p:nvSpPr>
        <p:spPr>
          <a:xfrm>
            <a:off x="142412" y="4660284"/>
            <a:ext cx="6452176" cy="400110"/>
          </a:xfrm>
          <a:prstGeom prst="rect">
            <a:avLst/>
          </a:prstGeom>
          <a:noFill/>
        </p:spPr>
        <p:txBody>
          <a:bodyPr wrap="square">
            <a:spAutoFit/>
          </a:bodyPr>
          <a:lstStyle/>
          <a:p>
            <a:pPr algn="ctr"/>
            <a:r>
              <a:rPr kumimoji="1" lang="ja-JP" altLang="en-US" sz="2000" dirty="0">
                <a:latin typeface="UD デジタル 教科書体 N-B" panose="02020700000000000000" pitchFamily="17" charset="-128"/>
                <a:ea typeface="UD デジタル 教科書体 N-B" panose="02020700000000000000" pitchFamily="17" charset="-128"/>
              </a:rPr>
              <a:t>主な関数</a:t>
            </a:r>
            <a:endParaRPr kumimoji="1" lang="ja-JP" altLang="en-US" sz="2000" dirty="0">
              <a:solidFill>
                <a:schemeClr val="tx1"/>
              </a:solidFill>
              <a:latin typeface="UD デジタル 教科書体 N-B" panose="02020700000000000000" pitchFamily="17" charset="-128"/>
              <a:ea typeface="UD デジタル 教科書体 N-B" panose="02020700000000000000" pitchFamily="17" charset="-128"/>
            </a:endParaRPr>
          </a:p>
        </p:txBody>
      </p:sp>
      <p:sp>
        <p:nvSpPr>
          <p:cNvPr id="4" name="正方形/長方形 3">
            <a:extLst>
              <a:ext uri="{FF2B5EF4-FFF2-40B4-BE49-F238E27FC236}">
                <a16:creationId xmlns:a16="http://schemas.microsoft.com/office/drawing/2014/main" id="{306A5D3B-8D7F-AEC0-80C6-989B6F1A1536}"/>
              </a:ext>
            </a:extLst>
          </p:cNvPr>
          <p:cNvSpPr/>
          <p:nvPr/>
        </p:nvSpPr>
        <p:spPr>
          <a:xfrm>
            <a:off x="259892" y="2639512"/>
            <a:ext cx="6334695" cy="1734053"/>
          </a:xfrm>
          <a:prstGeom prst="rect">
            <a:avLst/>
          </a:prstGeom>
          <a:noFill/>
          <a:ln>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r"/>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ロガーで記録したログを表示する関数</a:t>
            </a:r>
            <a:endParaRPr kumimoji="1" lang="en-US" altLang="ja-JP" sz="1000" dirty="0">
              <a:solidFill>
                <a:schemeClr val="tx1"/>
              </a:solidFill>
              <a:latin typeface="UD デジタル 教科書体 N-R" panose="02020400000000000000" pitchFamily="17" charset="-128"/>
              <a:ea typeface="UD デジタル 教科書体 N-R" panose="02020400000000000000" pitchFamily="17" charset="-128"/>
            </a:endParaRPr>
          </a:p>
          <a:p>
            <a:pPr algn="r"/>
            <a:r>
              <a:rPr kumimoji="1" lang="en-US" altLang="ja-JP" sz="1000" dirty="0">
                <a:solidFill>
                  <a:schemeClr val="tx1"/>
                </a:solidFill>
                <a:latin typeface="UD デジタル 教科書体 N-R" panose="02020400000000000000" pitchFamily="17" charset="-128"/>
                <a:ea typeface="UD デジタル 教科書体 N-R" panose="02020400000000000000" pitchFamily="17" charset="-128"/>
              </a:rPr>
              <a:t>record()</a:t>
            </a:r>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と同様、</a:t>
            </a:r>
            <a:r>
              <a:rPr kumimoji="1" lang="en-US" altLang="ja-JP" sz="1000" dirty="0">
                <a:solidFill>
                  <a:schemeClr val="tx1"/>
                </a:solidFill>
                <a:latin typeface="UD デジタル 教科書体 N-R" panose="02020400000000000000" pitchFamily="17" charset="-128"/>
                <a:ea typeface="UD デジタル 教科書体 N-R" panose="02020400000000000000" pitchFamily="17" charset="-128"/>
              </a:rPr>
              <a:t>query</a:t>
            </a:r>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を組み立てて</a:t>
            </a:r>
            <a:r>
              <a:rPr kumimoji="1" lang="en-US" altLang="ja-JP" sz="1000" dirty="0">
                <a:solidFill>
                  <a:schemeClr val="tx1"/>
                </a:solidFill>
                <a:latin typeface="UD デジタル 教科書体 N-R" panose="02020400000000000000" pitchFamily="17" charset="-128"/>
                <a:ea typeface="UD デジタル 教科書体 N-R" panose="02020400000000000000" pitchFamily="17" charset="-128"/>
              </a:rPr>
              <a:t>fetch()</a:t>
            </a:r>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を実行</a:t>
            </a:r>
            <a:endParaRPr kumimoji="1" lang="en-US" altLang="ja-JP" sz="1000" dirty="0">
              <a:solidFill>
                <a:schemeClr val="tx1"/>
              </a:solidFill>
              <a:latin typeface="UD デジタル 教科書体 N-R" panose="02020400000000000000" pitchFamily="17" charset="-128"/>
              <a:ea typeface="UD デジタル 教科書体 N-R" panose="02020400000000000000" pitchFamily="17" charset="-128"/>
            </a:endParaRPr>
          </a:p>
          <a:p>
            <a:pPr algn="r"/>
            <a:endParaRPr kumimoji="1" lang="en-US" altLang="ja-JP" sz="1000" dirty="0">
              <a:solidFill>
                <a:schemeClr val="tx1"/>
              </a:solidFill>
              <a:latin typeface="UD デジタル 教科書体 N-R" panose="02020400000000000000" pitchFamily="17" charset="-128"/>
              <a:ea typeface="UD デジタル 教科書体 N-R" panose="02020400000000000000" pitchFamily="17" charset="-128"/>
            </a:endParaRPr>
          </a:p>
          <a:p>
            <a:pPr algn="r"/>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取得したデータを元に</a:t>
            </a:r>
            <a:r>
              <a:rPr kumimoji="1" lang="en-US" altLang="ja-JP" sz="1000" dirty="0">
                <a:solidFill>
                  <a:schemeClr val="tx1"/>
                </a:solidFill>
                <a:latin typeface="UD デジタル 教科書体 N-R" panose="02020400000000000000" pitchFamily="17" charset="-128"/>
                <a:ea typeface="UD デジタル 教科書体 N-R" panose="02020400000000000000" pitchFamily="17" charset="-128"/>
              </a:rPr>
              <a:t>for</a:t>
            </a:r>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を実行</a:t>
            </a:r>
            <a:endParaRPr kumimoji="1" lang="en-US" altLang="ja-JP" sz="1000" dirty="0">
              <a:solidFill>
                <a:schemeClr val="tx1"/>
              </a:solidFill>
              <a:latin typeface="UD デジタル 教科書体 N-R" panose="02020400000000000000" pitchFamily="17" charset="-128"/>
              <a:ea typeface="UD デジタル 教科書体 N-R" panose="02020400000000000000" pitchFamily="17" charset="-128"/>
            </a:endParaRPr>
          </a:p>
          <a:p>
            <a:pPr algn="r"/>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画面に値を書き出す</a:t>
            </a:r>
            <a:endParaRPr kumimoji="1" lang="en-US" altLang="ja-JP" sz="1000" dirty="0">
              <a:solidFill>
                <a:schemeClr val="tx1"/>
              </a:solidFill>
              <a:latin typeface="UD デジタル 教科書体 N-R" panose="02020400000000000000" pitchFamily="17" charset="-128"/>
              <a:ea typeface="UD デジタル 教科書体 N-R" panose="02020400000000000000" pitchFamily="17" charset="-128"/>
            </a:endParaRPr>
          </a:p>
        </p:txBody>
      </p:sp>
      <p:graphicFrame>
        <p:nvGraphicFramePr>
          <p:cNvPr id="6" name="表 2">
            <a:extLst>
              <a:ext uri="{FF2B5EF4-FFF2-40B4-BE49-F238E27FC236}">
                <a16:creationId xmlns:a16="http://schemas.microsoft.com/office/drawing/2014/main" id="{C170337A-07B7-EA69-ED58-40DD9A2272C6}"/>
              </a:ext>
            </a:extLst>
          </p:cNvPr>
          <p:cNvGraphicFramePr>
            <a:graphicFrameLocks noGrp="1"/>
          </p:cNvGraphicFramePr>
          <p:nvPr>
            <p:extLst>
              <p:ext uri="{D42A27DB-BD31-4B8C-83A1-F6EECF244321}">
                <p14:modId xmlns:p14="http://schemas.microsoft.com/office/powerpoint/2010/main" val="3479191486"/>
              </p:ext>
            </p:extLst>
          </p:nvPr>
        </p:nvGraphicFramePr>
        <p:xfrm>
          <a:off x="142412" y="5239717"/>
          <a:ext cx="6522641" cy="1443279"/>
        </p:xfrm>
        <a:graphic>
          <a:graphicData uri="http://schemas.openxmlformats.org/drawingml/2006/table">
            <a:tbl>
              <a:tblPr firstRow="1" bandRow="1">
                <a:tableStyleId>{7E9639D4-E3E2-4D34-9284-5A2195B3D0D7}</a:tableStyleId>
              </a:tblPr>
              <a:tblGrid>
                <a:gridCol w="2667840">
                  <a:extLst>
                    <a:ext uri="{9D8B030D-6E8A-4147-A177-3AD203B41FA5}">
                      <a16:colId xmlns:a16="http://schemas.microsoft.com/office/drawing/2014/main" val="953771404"/>
                    </a:ext>
                  </a:extLst>
                </a:gridCol>
                <a:gridCol w="3854801">
                  <a:extLst>
                    <a:ext uri="{9D8B030D-6E8A-4147-A177-3AD203B41FA5}">
                      <a16:colId xmlns:a16="http://schemas.microsoft.com/office/drawing/2014/main" val="2232448268"/>
                    </a:ext>
                  </a:extLst>
                </a:gridCol>
              </a:tblGrid>
              <a:tr h="449407">
                <a:tc>
                  <a:txBody>
                    <a:bodyPr/>
                    <a:lstStyle/>
                    <a:p>
                      <a:pPr algn="l"/>
                      <a:r>
                        <a:rPr kumimoji="1" lang="ja-JP" altLang="en-US" sz="1400" b="0">
                          <a:latin typeface="UD デジタル 教科書体 N-B" panose="02020700000000000000" pitchFamily="17" charset="-128"/>
                          <a:ea typeface="UD デジタル 教科書体 N-B" panose="02020700000000000000" pitchFamily="17" charset="-128"/>
                        </a:rPr>
                        <a:t>項目</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400" b="0" dirty="0">
                          <a:latin typeface="UD デジタル 教科書体 N-B" panose="02020700000000000000" pitchFamily="17" charset="-128"/>
                          <a:ea typeface="UD デジタル 教科書体 N-B" panose="02020700000000000000" pitchFamily="17" charset="-128"/>
                        </a:rPr>
                        <a:t>内容</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5071850"/>
                  </a:ext>
                </a:extLst>
              </a:tr>
              <a:tr h="380015">
                <a:tc>
                  <a:txBody>
                    <a:bodyPr/>
                    <a:lstStyle/>
                    <a:p>
                      <a:pPr algn="l"/>
                      <a:r>
                        <a:rPr kumimoji="1" lang="en-US" altLang="ja-JP" sz="1200" dirty="0">
                          <a:latin typeface="UD デジタル 教科書体 N-R" panose="02020400000000000000" pitchFamily="17" charset="-128"/>
                          <a:ea typeface="UD デジタル 教科書体 N-R" panose="02020400000000000000" pitchFamily="17" charset="-128"/>
                        </a:rPr>
                        <a:t>fetch()</a:t>
                      </a:r>
                      <a:endParaRPr kumimoji="1" lang="ja-JP" altLang="en-US"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dirty="0">
                          <a:solidFill>
                            <a:schemeClr val="tx1"/>
                          </a:solidFill>
                          <a:latin typeface="UD デジタル 教科書体 N-R" panose="02020400000000000000" pitchFamily="17" charset="-128"/>
                          <a:ea typeface="UD デジタル 教科書体 N-R" panose="02020400000000000000" pitchFamily="17" charset="-128"/>
                        </a:rPr>
                        <a:t>外部にリクエストを出す特別な関数。</a:t>
                      </a:r>
                      <a:r>
                        <a:rPr kumimoji="1" lang="en-US" altLang="ja-JP" sz="1200" dirty="0" err="1">
                          <a:solidFill>
                            <a:schemeClr val="tx1"/>
                          </a:solidFill>
                          <a:latin typeface="UD デジタル 教科書体 N-R" panose="02020400000000000000" pitchFamily="17" charset="-128"/>
                          <a:ea typeface="UD デジタル 教科書体 N-R" panose="02020400000000000000" pitchFamily="17" charset="-128"/>
                        </a:rPr>
                        <a:t>WebAPI</a:t>
                      </a:r>
                      <a:r>
                        <a:rPr kumimoji="1" lang="ja-JP" altLang="en-US" sz="1200" dirty="0">
                          <a:solidFill>
                            <a:schemeClr val="tx1"/>
                          </a:solidFill>
                          <a:latin typeface="UD デジタル 教科書体 N-R" panose="02020400000000000000" pitchFamily="17" charset="-128"/>
                          <a:ea typeface="UD デジタル 教科書体 N-R" panose="02020400000000000000" pitchFamily="17" charset="-128"/>
                        </a:rPr>
                        <a:t>を利用するときなどに使用する。</a:t>
                      </a:r>
                      <a:endParaRPr kumimoji="1" lang="en-US" altLang="ja-JP" sz="1200" dirty="0">
                        <a:solidFill>
                          <a:schemeClr val="tx1"/>
                        </a:solidFill>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13368689"/>
                  </a:ext>
                </a:extLst>
              </a:tr>
              <a:tr h="365415">
                <a:tc>
                  <a:txBody>
                    <a:bodyPr/>
                    <a:lstStyle/>
                    <a:p>
                      <a:pPr algn="l"/>
                      <a:r>
                        <a:rPr kumimoji="1" lang="en-US" altLang="ja-JP" sz="1200" dirty="0" err="1">
                          <a:latin typeface="UD デジタル 教科書体 N-R" panose="02020400000000000000" pitchFamily="17" charset="-128"/>
                          <a:ea typeface="UD デジタル 教科書体 N-R" panose="02020400000000000000" pitchFamily="17" charset="-128"/>
                        </a:rPr>
                        <a:t>json</a:t>
                      </a:r>
                      <a:r>
                        <a:rPr kumimoji="1" lang="en-US" altLang="ja-JP" sz="1200" dirty="0">
                          <a:latin typeface="UD デジタル 教科書体 N-R" panose="02020400000000000000" pitchFamily="17" charset="-128"/>
                          <a:ea typeface="UD デジタル 教科書体 N-R" panose="02020400000000000000" pitchFamily="17" charset="-128"/>
                        </a:rPr>
                        <a:t>()</a:t>
                      </a:r>
                      <a:endParaRPr kumimoji="1" lang="ja-JP" altLang="en-US"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1200" dirty="0" err="1">
                          <a:latin typeface="UD デジタル 教科書体 N-R" panose="02020400000000000000" pitchFamily="17" charset="-128"/>
                          <a:ea typeface="UD デジタル 教科書体 N-R" panose="02020400000000000000" pitchFamily="17" charset="-128"/>
                        </a:rPr>
                        <a:t>Json</a:t>
                      </a:r>
                      <a:r>
                        <a:rPr kumimoji="1" lang="ja-JP" altLang="en-US" sz="1200" dirty="0">
                          <a:latin typeface="UD デジタル 教科書体 N-R" panose="02020400000000000000" pitchFamily="17" charset="-128"/>
                          <a:ea typeface="UD デジタル 教科書体 N-R" panose="02020400000000000000" pitchFamily="17" charset="-128"/>
                        </a:rPr>
                        <a:t>形式のデータをプログラム内で利用できる形（オブジェクト）に変換する。</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7947894"/>
                  </a:ext>
                </a:extLst>
              </a:tr>
            </a:tbl>
          </a:graphicData>
        </a:graphic>
      </p:graphicFrame>
      <p:sp>
        <p:nvSpPr>
          <p:cNvPr id="8" name="テキスト ボックス 7">
            <a:extLst>
              <a:ext uri="{FF2B5EF4-FFF2-40B4-BE49-F238E27FC236}">
                <a16:creationId xmlns:a16="http://schemas.microsoft.com/office/drawing/2014/main" id="{73085B74-CA44-8CC6-925C-4A065D53E4BE}"/>
              </a:ext>
            </a:extLst>
          </p:cNvPr>
          <p:cNvSpPr txBox="1"/>
          <p:nvPr/>
        </p:nvSpPr>
        <p:spPr>
          <a:xfrm>
            <a:off x="129171" y="6759053"/>
            <a:ext cx="6452176" cy="400110"/>
          </a:xfrm>
          <a:prstGeom prst="rect">
            <a:avLst/>
          </a:prstGeom>
          <a:noFill/>
        </p:spPr>
        <p:txBody>
          <a:bodyPr wrap="square">
            <a:spAutoFit/>
          </a:bodyPr>
          <a:lstStyle/>
          <a:p>
            <a:pPr algn="ctr"/>
            <a:r>
              <a:rPr kumimoji="1" lang="ja-JP" altLang="en-US" sz="2000" dirty="0">
                <a:latin typeface="UD デジタル 教科書体 N-B" panose="02020700000000000000" pitchFamily="17" charset="-128"/>
                <a:ea typeface="UD デジタル 教科書体 N-B" panose="02020700000000000000" pitchFamily="17" charset="-128"/>
              </a:rPr>
              <a:t>主なユーザー定義関数</a:t>
            </a:r>
            <a:endParaRPr kumimoji="1" lang="ja-JP" altLang="en-US" sz="2000" dirty="0">
              <a:solidFill>
                <a:schemeClr val="tx1"/>
              </a:solidFill>
              <a:latin typeface="UD デジタル 教科書体 N-B" panose="02020700000000000000" pitchFamily="17" charset="-128"/>
              <a:ea typeface="UD デジタル 教科書体 N-B" panose="02020700000000000000" pitchFamily="17" charset="-128"/>
            </a:endParaRPr>
          </a:p>
        </p:txBody>
      </p:sp>
      <p:graphicFrame>
        <p:nvGraphicFramePr>
          <p:cNvPr id="9" name="表 2">
            <a:extLst>
              <a:ext uri="{FF2B5EF4-FFF2-40B4-BE49-F238E27FC236}">
                <a16:creationId xmlns:a16="http://schemas.microsoft.com/office/drawing/2014/main" id="{86E27319-EA9D-C0B3-4572-C7B3098CDB77}"/>
              </a:ext>
            </a:extLst>
          </p:cNvPr>
          <p:cNvGraphicFramePr>
            <a:graphicFrameLocks noGrp="1"/>
          </p:cNvGraphicFramePr>
          <p:nvPr>
            <p:extLst>
              <p:ext uri="{D42A27DB-BD31-4B8C-83A1-F6EECF244321}">
                <p14:modId xmlns:p14="http://schemas.microsoft.com/office/powerpoint/2010/main" val="3615704896"/>
              </p:ext>
            </p:extLst>
          </p:nvPr>
        </p:nvGraphicFramePr>
        <p:xfrm>
          <a:off x="142412" y="7348695"/>
          <a:ext cx="6522641" cy="1808694"/>
        </p:xfrm>
        <a:graphic>
          <a:graphicData uri="http://schemas.openxmlformats.org/drawingml/2006/table">
            <a:tbl>
              <a:tblPr firstRow="1" bandRow="1">
                <a:tableStyleId>{7E9639D4-E3E2-4D34-9284-5A2195B3D0D7}</a:tableStyleId>
              </a:tblPr>
              <a:tblGrid>
                <a:gridCol w="2667840">
                  <a:extLst>
                    <a:ext uri="{9D8B030D-6E8A-4147-A177-3AD203B41FA5}">
                      <a16:colId xmlns:a16="http://schemas.microsoft.com/office/drawing/2014/main" val="953771404"/>
                    </a:ext>
                  </a:extLst>
                </a:gridCol>
                <a:gridCol w="3854801">
                  <a:extLst>
                    <a:ext uri="{9D8B030D-6E8A-4147-A177-3AD203B41FA5}">
                      <a16:colId xmlns:a16="http://schemas.microsoft.com/office/drawing/2014/main" val="2232448268"/>
                    </a:ext>
                  </a:extLst>
                </a:gridCol>
              </a:tblGrid>
              <a:tr h="449407">
                <a:tc>
                  <a:txBody>
                    <a:bodyPr/>
                    <a:lstStyle/>
                    <a:p>
                      <a:pPr algn="l"/>
                      <a:r>
                        <a:rPr kumimoji="1" lang="ja-JP" altLang="en-US" sz="1400" b="0">
                          <a:latin typeface="UD デジタル 教科書体 N-B" panose="02020700000000000000" pitchFamily="17" charset="-128"/>
                          <a:ea typeface="UD デジタル 教科書体 N-B" panose="02020700000000000000" pitchFamily="17" charset="-128"/>
                        </a:rPr>
                        <a:t>項目</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400" b="0" dirty="0">
                          <a:latin typeface="UD デジタル 教科書体 N-B" panose="02020700000000000000" pitchFamily="17" charset="-128"/>
                          <a:ea typeface="UD デジタル 教科書体 N-B" panose="02020700000000000000" pitchFamily="17" charset="-128"/>
                        </a:rPr>
                        <a:t>内容</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5071850"/>
                  </a:ext>
                </a:extLst>
              </a:tr>
              <a:tr h="380015">
                <a:tc>
                  <a:txBody>
                    <a:bodyPr/>
                    <a:lstStyle/>
                    <a:p>
                      <a:pPr algn="l"/>
                      <a:r>
                        <a:rPr kumimoji="1" lang="en-US" altLang="ja-JP" sz="1200" dirty="0" err="1">
                          <a:latin typeface="UD デジタル 教科書体 N-R" panose="02020400000000000000" pitchFamily="17" charset="-128"/>
                          <a:ea typeface="UD デジタル 教科書体 N-R" panose="02020400000000000000" pitchFamily="17" charset="-128"/>
                        </a:rPr>
                        <a:t>getData</a:t>
                      </a:r>
                      <a:r>
                        <a:rPr kumimoji="1" lang="en-US" altLang="ja-JP" sz="1200" dirty="0">
                          <a:latin typeface="UD デジタル 教科書体 N-R" panose="02020400000000000000" pitchFamily="17" charset="-128"/>
                          <a:ea typeface="UD デジタル 教科書体 N-R" panose="02020400000000000000" pitchFamily="17" charset="-128"/>
                        </a:rPr>
                        <a:t>()</a:t>
                      </a:r>
                      <a:endParaRPr kumimoji="1" lang="ja-JP" altLang="en-US"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1200" dirty="0" err="1">
                          <a:latin typeface="UD デジタル 教科書体 N-R" panose="02020400000000000000" pitchFamily="17" charset="-128"/>
                          <a:ea typeface="UD デジタル 教科書体 N-R" panose="02020400000000000000" pitchFamily="17" charset="-128"/>
                        </a:rPr>
                        <a:t>setIntarval</a:t>
                      </a:r>
                      <a:r>
                        <a:rPr kumimoji="1" lang="en-US" altLang="ja-JP" sz="1200" dirty="0">
                          <a:latin typeface="UD デジタル 教科書体 N-R" panose="02020400000000000000" pitchFamily="17" charset="-128"/>
                          <a:ea typeface="UD デジタル 教科書体 N-R" panose="02020400000000000000" pitchFamily="17" charset="-128"/>
                        </a:rPr>
                        <a:t>()</a:t>
                      </a:r>
                      <a:r>
                        <a:rPr kumimoji="1" lang="ja-JP" altLang="en-US" sz="1200" dirty="0">
                          <a:latin typeface="UD デジタル 教科書体 N-R" panose="02020400000000000000" pitchFamily="17" charset="-128"/>
                          <a:ea typeface="UD デジタル 教科書体 N-R" panose="02020400000000000000" pitchFamily="17" charset="-128"/>
                        </a:rPr>
                        <a:t>で呼び出されることを想定した関数。</a:t>
                      </a:r>
                      <a:r>
                        <a:rPr kumimoji="1" lang="en-US" altLang="ja-JP" sz="1200" dirty="0">
                          <a:latin typeface="UD デジタル 教科書体 N-R" panose="02020400000000000000" pitchFamily="17" charset="-128"/>
                          <a:ea typeface="UD デジタル 教科書体 N-R" panose="02020400000000000000" pitchFamily="17" charset="-128"/>
                        </a:rPr>
                        <a:t>GPS</a:t>
                      </a:r>
                      <a:r>
                        <a:rPr kumimoji="1" lang="ja-JP" altLang="en-US" sz="1200" dirty="0">
                          <a:latin typeface="UD デジタル 教科書体 N-R" panose="02020400000000000000" pitchFamily="17" charset="-128"/>
                          <a:ea typeface="UD デジタル 教科書体 N-R" panose="02020400000000000000" pitchFamily="17" charset="-128"/>
                        </a:rPr>
                        <a:t>取得時にはもう少し複雑な記述になる。</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13368689"/>
                  </a:ext>
                </a:extLst>
              </a:tr>
              <a:tr h="365415">
                <a:tc>
                  <a:txBody>
                    <a:bodyPr/>
                    <a:lstStyle/>
                    <a:p>
                      <a:pPr algn="l"/>
                      <a:r>
                        <a:rPr kumimoji="1" lang="en-US" altLang="ja-JP" sz="1200" dirty="0">
                          <a:latin typeface="UD デジタル 教科書体 N-R" panose="02020400000000000000" pitchFamily="17" charset="-128"/>
                          <a:ea typeface="UD デジタル 教科書体 N-R" panose="02020400000000000000" pitchFamily="17" charset="-128"/>
                        </a:rPr>
                        <a:t>record()</a:t>
                      </a:r>
                      <a:endParaRPr kumimoji="1" lang="ja-JP" altLang="en-US"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dirty="0">
                          <a:latin typeface="UD デジタル 教科書体 N-R" panose="02020400000000000000" pitchFamily="17" charset="-128"/>
                          <a:ea typeface="UD デジタル 教科書体 N-R" panose="02020400000000000000" pitchFamily="17" charset="-128"/>
                        </a:rPr>
                        <a:t>引数で受け取ったデータをデータベースに記録する関数。</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7947894"/>
                  </a:ext>
                </a:extLst>
              </a:tr>
              <a:tr h="365415">
                <a:tc>
                  <a:txBody>
                    <a:bodyPr/>
                    <a:lstStyle/>
                    <a:p>
                      <a:pPr algn="l"/>
                      <a:r>
                        <a:rPr kumimoji="1" lang="en-US" altLang="ja-JP" sz="1200" dirty="0" err="1">
                          <a:latin typeface="UD デジタル 教科書体 N-R" panose="02020400000000000000" pitchFamily="17" charset="-128"/>
                          <a:ea typeface="UD デジタル 教科書体 N-R" panose="02020400000000000000" pitchFamily="17" charset="-128"/>
                        </a:rPr>
                        <a:t>showLog</a:t>
                      </a:r>
                      <a:r>
                        <a:rPr kumimoji="1" lang="en-US" altLang="ja-JP" sz="1200" dirty="0">
                          <a:latin typeface="UD デジタル 教科書体 N-R" panose="02020400000000000000" pitchFamily="17" charset="-128"/>
                          <a:ea typeface="UD デジタル 教科書体 N-R" panose="02020400000000000000" pitchFamily="17" charset="-128"/>
                        </a:rPr>
                        <a:t>()</a:t>
                      </a:r>
                      <a:endParaRPr kumimoji="1" lang="ja-JP" altLang="en-US"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dirty="0">
                          <a:latin typeface="UD デジタル 教科書体 N-R" panose="02020400000000000000" pitchFamily="17" charset="-128"/>
                          <a:ea typeface="UD デジタル 教科書体 N-R" panose="02020400000000000000" pitchFamily="17" charset="-128"/>
                        </a:rPr>
                        <a:t>データベースの記録を取得する関数。</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72780323"/>
                  </a:ext>
                </a:extLst>
              </a:tr>
            </a:tbl>
          </a:graphicData>
        </a:graphic>
      </p:graphicFrame>
    </p:spTree>
    <p:extLst>
      <p:ext uri="{BB962C8B-B14F-4D97-AF65-F5344CB8AC3E}">
        <p14:creationId xmlns:p14="http://schemas.microsoft.com/office/powerpoint/2010/main" val="42334686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1EF188FD-A81A-B44D-A57F-C662EC05BF85}"/>
              </a:ext>
            </a:extLst>
          </p:cNvPr>
          <p:cNvSpPr txBox="1"/>
          <p:nvPr/>
        </p:nvSpPr>
        <p:spPr>
          <a:xfrm>
            <a:off x="584335" y="166124"/>
            <a:ext cx="5727088" cy="400110"/>
          </a:xfrm>
          <a:prstGeom prst="rect">
            <a:avLst/>
          </a:prstGeom>
          <a:noFill/>
        </p:spPr>
        <p:txBody>
          <a:bodyPr wrap="square">
            <a:spAutoFit/>
          </a:bodyPr>
          <a:lstStyle/>
          <a:p>
            <a:pPr algn="ctr"/>
            <a:r>
              <a:rPr kumimoji="1" lang="ja-JP" altLang="en-US" sz="2000" dirty="0">
                <a:solidFill>
                  <a:schemeClr val="tx1"/>
                </a:solidFill>
                <a:latin typeface="UD デジタル 教科書体 N-B" panose="02020700000000000000" pitchFamily="17" charset="-128"/>
                <a:ea typeface="UD デジタル 教科書体 N-B" panose="02020700000000000000" pitchFamily="17" charset="-128"/>
              </a:rPr>
              <a:t>自分で指定した文字列を一緒に記録する</a:t>
            </a:r>
          </a:p>
        </p:txBody>
      </p:sp>
      <p:sp>
        <p:nvSpPr>
          <p:cNvPr id="42" name="正方形/長方形 41">
            <a:extLst>
              <a:ext uri="{FF2B5EF4-FFF2-40B4-BE49-F238E27FC236}">
                <a16:creationId xmlns:a16="http://schemas.microsoft.com/office/drawing/2014/main" id="{17C17B75-26A3-4A86-A5A1-A388F73380C1}"/>
              </a:ext>
            </a:extLst>
          </p:cNvPr>
          <p:cNvSpPr/>
          <p:nvPr/>
        </p:nvSpPr>
        <p:spPr>
          <a:xfrm>
            <a:off x="3932806" y="1209360"/>
            <a:ext cx="2713400" cy="1347409"/>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kumimoji="1" lang="ja-JP" altLang="en-US" sz="1100" dirty="0">
                <a:latin typeface="UD デジタル 教科書体 N-R" panose="02020400000000000000" pitchFamily="17" charset="-128"/>
                <a:ea typeface="UD デジタル 教科書体 N-R" panose="02020400000000000000" pitchFamily="17" charset="-128"/>
              </a:rPr>
              <a:t>このアプリは乱数の値を</a:t>
            </a:r>
            <a:r>
              <a:rPr kumimoji="1" lang="en-US" altLang="ja-JP" sz="1100" dirty="0">
                <a:latin typeface="UD デジタル 教科書体 N-R" panose="02020400000000000000" pitchFamily="17" charset="-128"/>
                <a:ea typeface="UD デジタル 教科書体 N-R" panose="02020400000000000000" pitchFamily="17" charset="-128"/>
              </a:rPr>
              <a:t>text0</a:t>
            </a:r>
            <a:r>
              <a:rPr kumimoji="1" lang="ja-JP" altLang="en-US" sz="1100" dirty="0">
                <a:latin typeface="UD デジタル 教科書体 N-R" panose="02020400000000000000" pitchFamily="17" charset="-128"/>
                <a:ea typeface="UD デジタル 教科書体 N-R" panose="02020400000000000000" pitchFamily="17" charset="-128"/>
              </a:rPr>
              <a:t>の列に記録している。この値が乱数であることを記録するために</a:t>
            </a:r>
            <a:r>
              <a:rPr kumimoji="1" lang="en-US" altLang="ja-JP" sz="1100" dirty="0">
                <a:latin typeface="UD デジタル 教科書体 N-R" panose="02020400000000000000" pitchFamily="17" charset="-128"/>
                <a:ea typeface="UD デジタル 教科書体 N-R" panose="02020400000000000000" pitchFamily="17" charset="-128"/>
              </a:rPr>
              <a:t>text1</a:t>
            </a:r>
            <a:r>
              <a:rPr kumimoji="1" lang="ja-JP" altLang="en-US" sz="1100" dirty="0">
                <a:latin typeface="UD デジタル 教科書体 N-R" panose="02020400000000000000" pitchFamily="17" charset="-128"/>
                <a:ea typeface="UD デジタル 教科書体 N-R" panose="02020400000000000000" pitchFamily="17" charset="-128"/>
              </a:rPr>
              <a:t>の列に「乱数」と記録したい。</a:t>
            </a:r>
            <a:endParaRPr kumimoji="1" lang="en-US" altLang="ja-JP" sz="1100" dirty="0">
              <a:latin typeface="UD デジタル 教科書体 N-R" panose="02020400000000000000" pitchFamily="17" charset="-128"/>
              <a:ea typeface="UD デジタル 教科書体 N-R" panose="02020400000000000000" pitchFamily="17" charset="-128"/>
            </a:endParaRPr>
          </a:p>
        </p:txBody>
      </p:sp>
      <p:sp>
        <p:nvSpPr>
          <p:cNvPr id="43" name="正方形/長方形 42">
            <a:extLst>
              <a:ext uri="{FF2B5EF4-FFF2-40B4-BE49-F238E27FC236}">
                <a16:creationId xmlns:a16="http://schemas.microsoft.com/office/drawing/2014/main" id="{C9F1B11F-1189-4347-ABA3-55EEC538B74A}"/>
              </a:ext>
            </a:extLst>
          </p:cNvPr>
          <p:cNvSpPr/>
          <p:nvPr/>
        </p:nvSpPr>
        <p:spPr>
          <a:xfrm>
            <a:off x="3935674" y="3132200"/>
            <a:ext cx="2710533" cy="1409609"/>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kumimoji="1" lang="ja-JP" altLang="en-US" sz="1100" dirty="0">
                <a:latin typeface="UD デジタル 教科書体 N-R" panose="02020400000000000000" pitchFamily="17" charset="-128"/>
                <a:ea typeface="UD デジタル 教科書体 N-R" panose="02020400000000000000" pitchFamily="17" charset="-128"/>
              </a:rPr>
              <a:t>ユーザー定義関数</a:t>
            </a:r>
            <a:r>
              <a:rPr kumimoji="1" lang="en-US" altLang="ja-JP" sz="1100" dirty="0">
                <a:latin typeface="UD デジタル 教科書体 N-R" panose="02020400000000000000" pitchFamily="17" charset="-128"/>
                <a:ea typeface="UD デジタル 教科書体 N-R" panose="02020400000000000000" pitchFamily="17" charset="-128"/>
              </a:rPr>
              <a:t>record()</a:t>
            </a:r>
            <a:r>
              <a:rPr kumimoji="1" lang="ja-JP" altLang="en-US" sz="1100" dirty="0">
                <a:latin typeface="UD デジタル 教科書体 N-R" panose="02020400000000000000" pitchFamily="17" charset="-128"/>
                <a:ea typeface="UD デジタル 教科書体 N-R" panose="02020400000000000000" pitchFamily="17" charset="-128"/>
              </a:rPr>
              <a:t>では乱数を</a:t>
            </a:r>
            <a:r>
              <a:rPr kumimoji="1" lang="en-US" altLang="ja-JP" sz="1100" dirty="0">
                <a:latin typeface="UD デジタル 教科書体 N-R" panose="02020400000000000000" pitchFamily="17" charset="-128"/>
                <a:ea typeface="UD デジタル 教科書体 N-R" panose="02020400000000000000" pitchFamily="17" charset="-128"/>
              </a:rPr>
              <a:t>text0</a:t>
            </a:r>
            <a:r>
              <a:rPr kumimoji="1" lang="ja-JP" altLang="en-US" sz="1100" dirty="0">
                <a:latin typeface="UD デジタル 教科書体 N-R" panose="02020400000000000000" pitchFamily="17" charset="-128"/>
                <a:ea typeface="UD デジタル 教科書体 N-R" panose="02020400000000000000" pitchFamily="17" charset="-128"/>
              </a:rPr>
              <a:t>の列に記録している。</a:t>
            </a:r>
            <a:endParaRPr kumimoji="1" lang="en-US" altLang="ja-JP" sz="1100" dirty="0">
              <a:latin typeface="UD デジタル 教科書体 N-R" panose="02020400000000000000" pitchFamily="17" charset="-128"/>
              <a:ea typeface="UD デジタル 教科書体 N-R" panose="02020400000000000000" pitchFamily="17" charset="-128"/>
            </a:endParaRPr>
          </a:p>
          <a:p>
            <a:r>
              <a:rPr kumimoji="1" lang="ja-JP" altLang="en-US" sz="1100" dirty="0">
                <a:latin typeface="UD デジタル 教科書体 N-R" panose="02020400000000000000" pitchFamily="17" charset="-128"/>
                <a:ea typeface="UD デジタル 教科書体 N-R" panose="02020400000000000000" pitchFamily="17" charset="-128"/>
              </a:rPr>
              <a:t>この処理の後にプログラムを</a:t>
            </a:r>
            <a:r>
              <a:rPr kumimoji="1" lang="en-US" altLang="ja-JP" sz="1100" dirty="0">
                <a:latin typeface="UD デジタル 教科書体 N-R" panose="02020400000000000000" pitchFamily="17" charset="-128"/>
                <a:ea typeface="UD デジタル 教科書体 N-R" panose="02020400000000000000" pitchFamily="17" charset="-128"/>
              </a:rPr>
              <a:t>1</a:t>
            </a:r>
            <a:r>
              <a:rPr kumimoji="1" lang="ja-JP" altLang="en-US" sz="1100" dirty="0">
                <a:latin typeface="UD デジタル 教科書体 N-R" panose="02020400000000000000" pitchFamily="17" charset="-128"/>
                <a:ea typeface="UD デジタル 教科書体 N-R" panose="02020400000000000000" pitchFamily="17" charset="-128"/>
              </a:rPr>
              <a:t>行追記すれば、文字列「乱数」を</a:t>
            </a:r>
            <a:r>
              <a:rPr kumimoji="1" lang="en-US" altLang="ja-JP" sz="1100" dirty="0">
                <a:latin typeface="UD デジタル 教科書体 N-R" panose="02020400000000000000" pitchFamily="17" charset="-128"/>
                <a:ea typeface="UD デジタル 教科書体 N-R" panose="02020400000000000000" pitchFamily="17" charset="-128"/>
              </a:rPr>
              <a:t>text1</a:t>
            </a:r>
            <a:r>
              <a:rPr kumimoji="1" lang="ja-JP" altLang="en-US" sz="1100" dirty="0">
                <a:latin typeface="UD デジタル 教科書体 N-R" panose="02020400000000000000" pitchFamily="17" charset="-128"/>
                <a:ea typeface="UD デジタル 教科書体 N-R" panose="02020400000000000000" pitchFamily="17" charset="-128"/>
              </a:rPr>
              <a:t>に記録できる。</a:t>
            </a:r>
          </a:p>
        </p:txBody>
      </p:sp>
      <p:pic>
        <p:nvPicPr>
          <p:cNvPr id="4" name="図 3" descr="テーブル&#10;&#10;自動的に生成された説明">
            <a:extLst>
              <a:ext uri="{FF2B5EF4-FFF2-40B4-BE49-F238E27FC236}">
                <a16:creationId xmlns:a16="http://schemas.microsoft.com/office/drawing/2014/main" id="{206708CD-EA78-8EBA-AB56-9B4ECDA596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3823" y="1209360"/>
            <a:ext cx="3258723" cy="1347409"/>
          </a:xfrm>
          <a:prstGeom prst="rect">
            <a:avLst/>
          </a:prstGeom>
        </p:spPr>
      </p:pic>
      <p:pic>
        <p:nvPicPr>
          <p:cNvPr id="8" name="図 7">
            <a:extLst>
              <a:ext uri="{FF2B5EF4-FFF2-40B4-BE49-F238E27FC236}">
                <a16:creationId xmlns:a16="http://schemas.microsoft.com/office/drawing/2014/main" id="{CDBF9C4C-DF44-367A-71C3-6B14546F6A2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6103" y="3132200"/>
            <a:ext cx="3369310" cy="1409609"/>
          </a:xfrm>
          <a:prstGeom prst="rect">
            <a:avLst/>
          </a:prstGeom>
        </p:spPr>
      </p:pic>
      <p:pic>
        <p:nvPicPr>
          <p:cNvPr id="14" name="図 13" descr="散布図 が含まれている画像&#10;&#10;自動的に生成された説明">
            <a:extLst>
              <a:ext uri="{FF2B5EF4-FFF2-40B4-BE49-F238E27FC236}">
                <a16:creationId xmlns:a16="http://schemas.microsoft.com/office/drawing/2014/main" id="{49E893B0-ADF9-5E90-E105-8BE1FDB3EA4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0366" y="6556583"/>
            <a:ext cx="3369310" cy="955386"/>
          </a:xfrm>
          <a:prstGeom prst="rect">
            <a:avLst/>
          </a:prstGeom>
        </p:spPr>
      </p:pic>
      <p:sp>
        <p:nvSpPr>
          <p:cNvPr id="15" name="正方形/長方形 14">
            <a:extLst>
              <a:ext uri="{FF2B5EF4-FFF2-40B4-BE49-F238E27FC236}">
                <a16:creationId xmlns:a16="http://schemas.microsoft.com/office/drawing/2014/main" id="{895A4E1D-7282-196D-A4E8-C33EA1B30B68}"/>
              </a:ext>
            </a:extLst>
          </p:cNvPr>
          <p:cNvSpPr/>
          <p:nvPr/>
        </p:nvSpPr>
        <p:spPr>
          <a:xfrm>
            <a:off x="3935673" y="6720476"/>
            <a:ext cx="2710533" cy="878070"/>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kumimoji="1" lang="ja-JP" altLang="en-US" sz="1100" dirty="0">
                <a:latin typeface="UD デジタル 教科書体 N-R" panose="02020400000000000000" pitchFamily="17" charset="-128"/>
                <a:ea typeface="UD デジタル 教科書体 N-R" panose="02020400000000000000" pitchFamily="17" charset="-128"/>
              </a:rPr>
              <a:t>データベースに文字列が記録できれば改造成功。</a:t>
            </a:r>
          </a:p>
        </p:txBody>
      </p:sp>
      <p:sp>
        <p:nvSpPr>
          <p:cNvPr id="22" name="正方形/長方形 21">
            <a:extLst>
              <a:ext uri="{FF2B5EF4-FFF2-40B4-BE49-F238E27FC236}">
                <a16:creationId xmlns:a16="http://schemas.microsoft.com/office/drawing/2014/main" id="{23C9832E-F580-8335-9B18-FFFDCF630A94}"/>
              </a:ext>
            </a:extLst>
          </p:cNvPr>
          <p:cNvSpPr/>
          <p:nvPr/>
        </p:nvSpPr>
        <p:spPr>
          <a:xfrm>
            <a:off x="3932807" y="4844391"/>
            <a:ext cx="2710533" cy="1409609"/>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kumimoji="1" lang="ja-JP" altLang="en-US" sz="1100" dirty="0">
                <a:latin typeface="UD デジタル 教科書体 N-R" panose="02020400000000000000" pitchFamily="17" charset="-128"/>
                <a:ea typeface="UD デジタル 教科書体 N-R" panose="02020400000000000000" pitchFamily="17" charset="-128"/>
              </a:rPr>
              <a:t>以下のようなコードを追記する</a:t>
            </a:r>
            <a:endParaRPr kumimoji="1" lang="en-US" altLang="ja-JP" sz="1100" dirty="0">
              <a:latin typeface="UD デジタル 教科書体 N-R" panose="02020400000000000000" pitchFamily="17" charset="-128"/>
              <a:ea typeface="UD デジタル 教科書体 N-R" panose="02020400000000000000" pitchFamily="17" charset="-128"/>
            </a:endParaRPr>
          </a:p>
          <a:p>
            <a:endParaRPr lang="en-US" altLang="ja-JP" sz="1100" b="0" dirty="0">
              <a:solidFill>
                <a:srgbClr val="000000"/>
              </a:solidFill>
              <a:effectLst/>
              <a:latin typeface="UD デジタル 教科書体 N-R" panose="02020400000000000000" pitchFamily="17" charset="-128"/>
              <a:ea typeface="UD デジタル 教科書体 N-R" panose="02020400000000000000" pitchFamily="17" charset="-128"/>
            </a:endParaRPr>
          </a:p>
          <a:p>
            <a:r>
              <a:rPr lang="en-US" altLang="ja-JP" sz="1100" b="0" dirty="0">
                <a:solidFill>
                  <a:srgbClr val="000000"/>
                </a:solidFill>
                <a:effectLst/>
                <a:latin typeface="UD デジタル 教科書体 N-R" panose="02020400000000000000" pitchFamily="17" charset="-128"/>
                <a:ea typeface="UD デジタル 教科書体 N-R" panose="02020400000000000000" pitchFamily="17" charset="-128"/>
              </a:rPr>
              <a:t>query += </a:t>
            </a:r>
            <a:r>
              <a:rPr lang="en-US" altLang="ja-JP" sz="1100" b="0" dirty="0">
                <a:solidFill>
                  <a:srgbClr val="A31515"/>
                </a:solidFill>
                <a:effectLst/>
                <a:latin typeface="UD デジタル 教科書体 N-R" panose="02020400000000000000" pitchFamily="17" charset="-128"/>
                <a:ea typeface="UD デジタル 教科書体 N-R" panose="02020400000000000000" pitchFamily="17" charset="-128"/>
              </a:rPr>
              <a:t>"&amp;text1="</a:t>
            </a:r>
            <a:r>
              <a:rPr lang="en-US" altLang="ja-JP" sz="1100" b="0" dirty="0">
                <a:solidFill>
                  <a:srgbClr val="000000"/>
                </a:solidFill>
                <a:effectLst/>
                <a:latin typeface="UD デジタル 教科書体 N-R" panose="02020400000000000000" pitchFamily="17" charset="-128"/>
                <a:ea typeface="UD デジタル 教科書体 N-R" panose="02020400000000000000" pitchFamily="17" charset="-128"/>
              </a:rPr>
              <a:t> + </a:t>
            </a:r>
            <a:r>
              <a:rPr lang="en-US" altLang="ja-JP" sz="1100" b="0" dirty="0">
                <a:solidFill>
                  <a:srgbClr val="A31515"/>
                </a:solidFill>
                <a:effectLst/>
                <a:latin typeface="UD デジタル 教科書体 N-R" panose="02020400000000000000" pitchFamily="17" charset="-128"/>
                <a:ea typeface="UD デジタル 教科書体 N-R" panose="02020400000000000000" pitchFamily="17" charset="-128"/>
              </a:rPr>
              <a:t>"</a:t>
            </a:r>
            <a:r>
              <a:rPr lang="ja-JP" altLang="en-US" sz="1100" b="0" dirty="0">
                <a:solidFill>
                  <a:srgbClr val="A31515"/>
                </a:solidFill>
                <a:effectLst/>
                <a:latin typeface="UD デジタル 教科書体 N-R" panose="02020400000000000000" pitchFamily="17" charset="-128"/>
                <a:ea typeface="UD デジタル 教科書体 N-R" panose="02020400000000000000" pitchFamily="17" charset="-128"/>
              </a:rPr>
              <a:t>乱数</a:t>
            </a:r>
            <a:r>
              <a:rPr lang="en-US" altLang="ja-JP" sz="1100" b="0" dirty="0">
                <a:solidFill>
                  <a:srgbClr val="A31515"/>
                </a:solidFill>
                <a:effectLst/>
                <a:latin typeface="UD デジタル 教科書体 N-R" panose="02020400000000000000" pitchFamily="17" charset="-128"/>
                <a:ea typeface="UD デジタル 教科書体 N-R" panose="02020400000000000000" pitchFamily="17" charset="-128"/>
              </a:rPr>
              <a:t>"</a:t>
            </a:r>
            <a:r>
              <a:rPr lang="en-US" altLang="ja-JP" sz="1100" b="0" dirty="0">
                <a:solidFill>
                  <a:srgbClr val="000000"/>
                </a:solidFill>
                <a:effectLst/>
                <a:latin typeface="UD デジタル 教科書体 N-R" panose="02020400000000000000" pitchFamily="17" charset="-128"/>
                <a:ea typeface="UD デジタル 教科書体 N-R" panose="02020400000000000000" pitchFamily="17" charset="-128"/>
              </a:rPr>
              <a:t>;</a:t>
            </a:r>
          </a:p>
          <a:p>
            <a:endParaRPr lang="en-US" altLang="ja-JP" sz="1100" dirty="0">
              <a:solidFill>
                <a:srgbClr val="000000"/>
              </a:solidFill>
              <a:latin typeface="UD デジタル 教科書体 N-R" panose="02020400000000000000" pitchFamily="17" charset="-128"/>
              <a:ea typeface="UD デジタル 教科書体 N-R" panose="02020400000000000000" pitchFamily="17" charset="-128"/>
            </a:endParaRPr>
          </a:p>
          <a:p>
            <a:r>
              <a:rPr lang="ja-JP" altLang="en-US" sz="1100" b="0" dirty="0">
                <a:solidFill>
                  <a:srgbClr val="000000"/>
                </a:solidFill>
                <a:effectLst/>
                <a:latin typeface="UD デジタル 教科書体 N-R" panose="02020400000000000000" pitchFamily="17" charset="-128"/>
                <a:ea typeface="UD デジタル 教科書体 N-R" panose="02020400000000000000" pitchFamily="17" charset="-128"/>
              </a:rPr>
              <a:t>その後、計測開始を行うことで文字列乱数が記録される。</a:t>
            </a:r>
            <a:endParaRPr lang="en-US" altLang="ja-JP" sz="1100" b="0" dirty="0">
              <a:solidFill>
                <a:srgbClr val="000000"/>
              </a:solidFill>
              <a:effectLst/>
              <a:latin typeface="UD デジタル 教科書体 N-R" panose="02020400000000000000" pitchFamily="17" charset="-128"/>
              <a:ea typeface="UD デジタル 教科書体 N-R" panose="02020400000000000000" pitchFamily="17" charset="-128"/>
            </a:endParaRPr>
          </a:p>
        </p:txBody>
      </p:sp>
      <p:pic>
        <p:nvPicPr>
          <p:cNvPr id="25" name="図 24">
            <a:extLst>
              <a:ext uri="{FF2B5EF4-FFF2-40B4-BE49-F238E27FC236}">
                <a16:creationId xmlns:a16="http://schemas.microsoft.com/office/drawing/2014/main" id="{EB14C380-02B2-300E-A4E5-5A9534F2EAB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6103" y="4844391"/>
            <a:ext cx="3388101" cy="1535888"/>
          </a:xfrm>
          <a:prstGeom prst="rect">
            <a:avLst/>
          </a:prstGeom>
        </p:spPr>
      </p:pic>
    </p:spTree>
    <p:extLst>
      <p:ext uri="{BB962C8B-B14F-4D97-AF65-F5344CB8AC3E}">
        <p14:creationId xmlns:p14="http://schemas.microsoft.com/office/powerpoint/2010/main" val="37906871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1EF188FD-A81A-B44D-A57F-C662EC05BF85}"/>
              </a:ext>
            </a:extLst>
          </p:cNvPr>
          <p:cNvSpPr txBox="1"/>
          <p:nvPr/>
        </p:nvSpPr>
        <p:spPr>
          <a:xfrm>
            <a:off x="584335" y="166124"/>
            <a:ext cx="5727088" cy="400110"/>
          </a:xfrm>
          <a:prstGeom prst="rect">
            <a:avLst/>
          </a:prstGeom>
          <a:noFill/>
        </p:spPr>
        <p:txBody>
          <a:bodyPr wrap="square">
            <a:spAutoFit/>
          </a:bodyPr>
          <a:lstStyle/>
          <a:p>
            <a:pPr algn="ctr"/>
            <a:r>
              <a:rPr kumimoji="1" lang="en-US" altLang="ja-JP" sz="2000" dirty="0">
                <a:solidFill>
                  <a:schemeClr val="tx1"/>
                </a:solidFill>
                <a:latin typeface="UD デジタル 教科書体 N-B" panose="02020700000000000000" pitchFamily="17" charset="-128"/>
                <a:ea typeface="UD デジタル 教科書体 N-B" panose="02020700000000000000" pitchFamily="17" charset="-128"/>
              </a:rPr>
              <a:t>2</a:t>
            </a:r>
            <a:r>
              <a:rPr kumimoji="1" lang="ja-JP" altLang="en-US" sz="2000" dirty="0">
                <a:solidFill>
                  <a:schemeClr val="tx1"/>
                </a:solidFill>
                <a:latin typeface="UD デジタル 教科書体 N-B" panose="02020700000000000000" pitchFamily="17" charset="-128"/>
                <a:ea typeface="UD デジタル 教科書体 N-B" panose="02020700000000000000" pitchFamily="17" charset="-128"/>
              </a:rPr>
              <a:t>コマ目：緯度経度を記録する</a:t>
            </a:r>
          </a:p>
        </p:txBody>
      </p:sp>
      <p:sp>
        <p:nvSpPr>
          <p:cNvPr id="13" name="正方形/長方形 12">
            <a:extLst>
              <a:ext uri="{FF2B5EF4-FFF2-40B4-BE49-F238E27FC236}">
                <a16:creationId xmlns:a16="http://schemas.microsoft.com/office/drawing/2014/main" id="{C8615A30-B233-518F-F76A-08C59F6628E4}"/>
              </a:ext>
            </a:extLst>
          </p:cNvPr>
          <p:cNvSpPr/>
          <p:nvPr/>
        </p:nvSpPr>
        <p:spPr>
          <a:xfrm>
            <a:off x="520059" y="4253533"/>
            <a:ext cx="5725883" cy="1785931"/>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kumimoji="1" lang="ja-JP" altLang="en-US" sz="1100" dirty="0">
                <a:latin typeface="UD デジタル 教科書体 N-R" panose="02020400000000000000" pitchFamily="17" charset="-128"/>
                <a:ea typeface="UD デジタル 教科書体 N-R" panose="02020400000000000000" pitchFamily="17" charset="-128"/>
              </a:rPr>
              <a:t>①</a:t>
            </a:r>
            <a:r>
              <a:rPr kumimoji="1" lang="en-US" altLang="ja-JP" sz="1100" dirty="0" err="1">
                <a:latin typeface="UD デジタル 教科書体 N-R" panose="02020400000000000000" pitchFamily="17" charset="-128"/>
                <a:ea typeface="UD デジタル 教科書体 N-R" panose="02020400000000000000" pitchFamily="17" charset="-128"/>
              </a:rPr>
              <a:t>getData</a:t>
            </a:r>
            <a:r>
              <a:rPr kumimoji="1" lang="en-US" altLang="ja-JP" sz="1100" dirty="0">
                <a:latin typeface="UD デジタル 教科書体 N-R" panose="02020400000000000000" pitchFamily="17" charset="-128"/>
                <a:ea typeface="UD デジタル 教科書体 N-R" panose="02020400000000000000" pitchFamily="17" charset="-128"/>
              </a:rPr>
              <a:t>()</a:t>
            </a:r>
            <a:r>
              <a:rPr kumimoji="1" lang="ja-JP" altLang="en-US" sz="1100" dirty="0">
                <a:latin typeface="UD デジタル 教科書体 N-R" panose="02020400000000000000" pitchFamily="17" charset="-128"/>
                <a:ea typeface="UD デジタル 教科書体 N-R" panose="02020400000000000000" pitchFamily="17" charset="-128"/>
              </a:rPr>
              <a:t>の処理を書き換え、緯度経度を取得するようにする。また、緯度経度取得関数の引数として</a:t>
            </a:r>
            <a:r>
              <a:rPr kumimoji="1" lang="en-US" altLang="ja-JP" sz="1100" dirty="0">
                <a:latin typeface="UD デジタル 教科書体 N-R" panose="02020400000000000000" pitchFamily="17" charset="-128"/>
                <a:ea typeface="UD デジタル 教科書体 N-R" panose="02020400000000000000" pitchFamily="17" charset="-128"/>
              </a:rPr>
              <a:t>record()</a:t>
            </a:r>
            <a:r>
              <a:rPr kumimoji="1" lang="ja-JP" altLang="en-US" sz="1100" dirty="0">
                <a:latin typeface="UD デジタル 教科書体 N-R" panose="02020400000000000000" pitchFamily="17" charset="-128"/>
                <a:ea typeface="UD デジタル 教科書体 N-R" panose="02020400000000000000" pitchFamily="17" charset="-128"/>
              </a:rPr>
              <a:t>関数を指定するようにする。</a:t>
            </a:r>
            <a:endParaRPr kumimoji="1" lang="en-US" altLang="ja-JP" sz="1100" dirty="0">
              <a:latin typeface="UD デジタル 教科書体 N-R" panose="02020400000000000000" pitchFamily="17" charset="-128"/>
              <a:ea typeface="UD デジタル 教科書体 N-R" panose="02020400000000000000" pitchFamily="17" charset="-128"/>
            </a:endParaRPr>
          </a:p>
          <a:p>
            <a:endParaRPr kumimoji="1" lang="en-US" altLang="ja-JP" sz="1100" dirty="0">
              <a:latin typeface="UD デジタル 教科書体 N-R" panose="02020400000000000000" pitchFamily="17" charset="-128"/>
              <a:ea typeface="UD デジタル 教科書体 N-R" panose="02020400000000000000" pitchFamily="17" charset="-128"/>
            </a:endParaRPr>
          </a:p>
          <a:p>
            <a:r>
              <a:rPr lang="en-US" altLang="ja-JP" sz="1100" b="0" dirty="0" err="1">
                <a:solidFill>
                  <a:srgbClr val="000000"/>
                </a:solidFill>
                <a:effectLst/>
                <a:latin typeface="MonacakomiRegular"/>
              </a:rPr>
              <a:t>navigator.geolocation.getCurrentPosition</a:t>
            </a:r>
            <a:r>
              <a:rPr lang="en-US" altLang="ja-JP" sz="1100" b="0" dirty="0">
                <a:solidFill>
                  <a:srgbClr val="000000"/>
                </a:solidFill>
                <a:effectLst/>
                <a:latin typeface="MonacakomiRegular"/>
              </a:rPr>
              <a:t>(record);</a:t>
            </a:r>
          </a:p>
          <a:p>
            <a:endParaRPr kumimoji="1" lang="en-US" altLang="ja-JP" sz="1100" dirty="0">
              <a:latin typeface="UD デジタル 教科書体 N-R" panose="02020400000000000000" pitchFamily="17" charset="-128"/>
              <a:ea typeface="UD デジタル 教科書体 N-R" panose="02020400000000000000" pitchFamily="17" charset="-128"/>
            </a:endParaRPr>
          </a:p>
          <a:p>
            <a:r>
              <a:rPr kumimoji="1" lang="ja-JP" altLang="en-US" sz="1100" dirty="0">
                <a:latin typeface="UD デジタル 教科書体 N-R" panose="02020400000000000000" pitchFamily="17" charset="-128"/>
                <a:ea typeface="UD デジタル 教科書体 N-R" panose="02020400000000000000" pitchFamily="17" charset="-128"/>
              </a:rPr>
              <a:t>②</a:t>
            </a:r>
            <a:r>
              <a:rPr kumimoji="1" lang="en-US" altLang="ja-JP" sz="1100" dirty="0">
                <a:latin typeface="UD デジタル 教科書体 N-R" panose="02020400000000000000" pitchFamily="17" charset="-128"/>
                <a:ea typeface="UD デジタル 教科書体 N-R" panose="02020400000000000000" pitchFamily="17" charset="-128"/>
              </a:rPr>
              <a:t>record()</a:t>
            </a:r>
            <a:r>
              <a:rPr kumimoji="1" lang="ja-JP" altLang="en-US" sz="1100" dirty="0">
                <a:latin typeface="UD デジタル 教科書体 N-R" panose="02020400000000000000" pitchFamily="17" charset="-128"/>
                <a:ea typeface="UD デジタル 教科書体 N-R" panose="02020400000000000000" pitchFamily="17" charset="-128"/>
              </a:rPr>
              <a:t>の処理を書き換え、受け取った緯度経度を</a:t>
            </a:r>
            <a:r>
              <a:rPr kumimoji="1" lang="en-US" altLang="ja-JP" sz="1100" dirty="0">
                <a:latin typeface="UD デジタル 教科書体 N-R" panose="02020400000000000000" pitchFamily="17" charset="-128"/>
                <a:ea typeface="UD デジタル 教科書体 N-R" panose="02020400000000000000" pitchFamily="17" charset="-128"/>
              </a:rPr>
              <a:t>text0</a:t>
            </a:r>
            <a:r>
              <a:rPr kumimoji="1" lang="ja-JP" altLang="en-US" sz="1100" dirty="0">
                <a:latin typeface="UD デジタル 教科書体 N-R" panose="02020400000000000000" pitchFamily="17" charset="-128"/>
                <a:ea typeface="UD デジタル 教科書体 N-R" panose="02020400000000000000" pitchFamily="17" charset="-128"/>
              </a:rPr>
              <a:t>に記録するようにする。</a:t>
            </a:r>
            <a:endParaRPr kumimoji="1" lang="en-US" altLang="ja-JP" sz="1100" dirty="0">
              <a:latin typeface="UD デジタル 教科書体 N-R" panose="02020400000000000000" pitchFamily="17" charset="-128"/>
              <a:ea typeface="UD デジタル 教科書体 N-R" panose="02020400000000000000" pitchFamily="17" charset="-128"/>
            </a:endParaRPr>
          </a:p>
          <a:p>
            <a:r>
              <a:rPr kumimoji="1" lang="ja-JP" altLang="en-US" sz="1100" dirty="0">
                <a:latin typeface="UD デジタル 教科書体 N-R" panose="02020400000000000000" pitchFamily="17" charset="-128"/>
                <a:ea typeface="UD デジタル 教科書体 N-R" panose="02020400000000000000" pitchFamily="17" charset="-128"/>
              </a:rPr>
              <a:t>また、</a:t>
            </a:r>
            <a:r>
              <a:rPr kumimoji="1" lang="en-US" altLang="ja-JP" sz="1100" dirty="0">
                <a:latin typeface="UD デジタル 教科書体 N-R" panose="02020400000000000000" pitchFamily="17" charset="-128"/>
                <a:ea typeface="UD デジタル 教科書体 N-R" panose="02020400000000000000" pitchFamily="17" charset="-128"/>
              </a:rPr>
              <a:t>text1</a:t>
            </a:r>
            <a:r>
              <a:rPr kumimoji="1" lang="ja-JP" altLang="en-US" sz="1100" dirty="0">
                <a:latin typeface="UD デジタル 教科書体 N-R" panose="02020400000000000000" pitchFamily="17" charset="-128"/>
                <a:ea typeface="UD デジタル 教科書体 N-R" panose="02020400000000000000" pitchFamily="17" charset="-128"/>
              </a:rPr>
              <a:t>に記録する文字列を緯度経度に変更する。</a:t>
            </a:r>
            <a:endParaRPr kumimoji="1" lang="en-US" altLang="ja-JP" sz="1100" dirty="0">
              <a:latin typeface="UD デジタル 教科書体 N-R" panose="02020400000000000000" pitchFamily="17" charset="-128"/>
              <a:ea typeface="UD デジタル 教科書体 N-R" panose="02020400000000000000" pitchFamily="17" charset="-128"/>
            </a:endParaRPr>
          </a:p>
          <a:p>
            <a:endParaRPr kumimoji="1" lang="en-US" altLang="ja-JP" sz="1100" dirty="0">
              <a:latin typeface="UD デジタル 教科書体 N-R" panose="02020400000000000000" pitchFamily="17" charset="-128"/>
              <a:ea typeface="UD デジタル 教科書体 N-R" panose="02020400000000000000" pitchFamily="17" charset="-128"/>
            </a:endParaRPr>
          </a:p>
          <a:p>
            <a:r>
              <a:rPr kumimoji="1" lang="en-US" altLang="ja-JP" sz="1100" dirty="0">
                <a:latin typeface="UD デジタル 教科書体 N-R" panose="02020400000000000000" pitchFamily="17" charset="-128"/>
                <a:ea typeface="UD デジタル 教科書体 N-R" panose="02020400000000000000" pitchFamily="17" charset="-128"/>
              </a:rPr>
              <a:t>let text0 = </a:t>
            </a:r>
            <a:r>
              <a:rPr kumimoji="1" lang="en-US" altLang="ja-JP" sz="1100" dirty="0" err="1">
                <a:latin typeface="UD デジタル 教科書体 N-R" panose="02020400000000000000" pitchFamily="17" charset="-128"/>
                <a:ea typeface="UD デジタル 教科書体 N-R" panose="02020400000000000000" pitchFamily="17" charset="-128"/>
              </a:rPr>
              <a:t>data.coords.latitude</a:t>
            </a:r>
            <a:r>
              <a:rPr kumimoji="1" lang="en-US" altLang="ja-JP" sz="1100" dirty="0">
                <a:latin typeface="UD デジタル 教科書体 N-R" panose="02020400000000000000" pitchFamily="17" charset="-128"/>
                <a:ea typeface="UD デジタル 教科書体 N-R" panose="02020400000000000000" pitchFamily="17" charset="-128"/>
              </a:rPr>
              <a:t> + "," + </a:t>
            </a:r>
            <a:r>
              <a:rPr kumimoji="1" lang="en-US" altLang="ja-JP" sz="1100" dirty="0" err="1">
                <a:latin typeface="UD デジタル 教科書体 N-R" panose="02020400000000000000" pitchFamily="17" charset="-128"/>
                <a:ea typeface="UD デジタル 教科書体 N-R" panose="02020400000000000000" pitchFamily="17" charset="-128"/>
              </a:rPr>
              <a:t>data.coords.longitude</a:t>
            </a:r>
            <a:r>
              <a:rPr kumimoji="1" lang="en-US" altLang="ja-JP" sz="1100" dirty="0">
                <a:latin typeface="UD デジタル 教科書体 N-R" panose="02020400000000000000" pitchFamily="17" charset="-128"/>
                <a:ea typeface="UD デジタル 教科書体 N-R" panose="02020400000000000000" pitchFamily="17" charset="-128"/>
              </a:rPr>
              <a:t>;</a:t>
            </a:r>
            <a:endParaRPr kumimoji="1" lang="ja-JP" altLang="en-US" sz="1100" dirty="0">
              <a:latin typeface="UD デジタル 教科書体 N-R" panose="02020400000000000000" pitchFamily="17" charset="-128"/>
              <a:ea typeface="UD デジタル 教科書体 N-R" panose="02020400000000000000" pitchFamily="17" charset="-128"/>
            </a:endParaRPr>
          </a:p>
        </p:txBody>
      </p:sp>
      <p:pic>
        <p:nvPicPr>
          <p:cNvPr id="4" name="図 3">
            <a:extLst>
              <a:ext uri="{FF2B5EF4-FFF2-40B4-BE49-F238E27FC236}">
                <a16:creationId xmlns:a16="http://schemas.microsoft.com/office/drawing/2014/main" id="{36D023A3-20AF-ADF5-0FC2-67382041F36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086" y="802346"/>
            <a:ext cx="5793856" cy="3289623"/>
          </a:xfrm>
          <a:prstGeom prst="rect">
            <a:avLst/>
          </a:prstGeom>
        </p:spPr>
      </p:pic>
    </p:spTree>
    <p:extLst>
      <p:ext uri="{BB962C8B-B14F-4D97-AF65-F5344CB8AC3E}">
        <p14:creationId xmlns:p14="http://schemas.microsoft.com/office/powerpoint/2010/main" val="42431723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AAFF3F7E-B98E-4B72-B4E0-D992ED3E48A9}"/>
              </a:ext>
            </a:extLst>
          </p:cNvPr>
          <p:cNvSpPr>
            <a:spLocks noGrp="1"/>
          </p:cNvSpPr>
          <p:nvPr>
            <p:ph type="ctrTitle"/>
          </p:nvPr>
        </p:nvSpPr>
        <p:spPr>
          <a:xfrm>
            <a:off x="514350" y="57086"/>
            <a:ext cx="5829300" cy="743014"/>
          </a:xfrm>
        </p:spPr>
        <p:txBody>
          <a:bodyPr>
            <a:normAutofit/>
          </a:bodyPr>
          <a:lstStyle/>
          <a:p>
            <a:r>
              <a:rPr lang="ja-JP" altLang="en-US" sz="4000">
                <a:latin typeface="UD デジタル 教科書体 N-B" panose="02020700000000000000" pitchFamily="17" charset="-128"/>
                <a:ea typeface="UD デジタル 教科書体 N-B" panose="02020700000000000000" pitchFamily="17" charset="-128"/>
              </a:rPr>
              <a:t>確認テスト</a:t>
            </a:r>
          </a:p>
        </p:txBody>
      </p:sp>
      <p:graphicFrame>
        <p:nvGraphicFramePr>
          <p:cNvPr id="2" name="表 2">
            <a:extLst>
              <a:ext uri="{FF2B5EF4-FFF2-40B4-BE49-F238E27FC236}">
                <a16:creationId xmlns:a16="http://schemas.microsoft.com/office/drawing/2014/main" id="{A1482BBC-C29B-42EA-A81C-09E6DB0222AA}"/>
              </a:ext>
            </a:extLst>
          </p:cNvPr>
          <p:cNvGraphicFramePr>
            <a:graphicFrameLocks noGrp="1"/>
          </p:cNvGraphicFramePr>
          <p:nvPr>
            <p:extLst>
              <p:ext uri="{D42A27DB-BD31-4B8C-83A1-F6EECF244321}">
                <p14:modId xmlns:p14="http://schemas.microsoft.com/office/powerpoint/2010/main" val="2116521120"/>
              </p:ext>
            </p:extLst>
          </p:nvPr>
        </p:nvGraphicFramePr>
        <p:xfrm>
          <a:off x="165945" y="800100"/>
          <a:ext cx="6527382" cy="6175163"/>
        </p:xfrm>
        <a:graphic>
          <a:graphicData uri="http://schemas.openxmlformats.org/drawingml/2006/table">
            <a:tbl>
              <a:tblPr firstRow="1" bandRow="1">
                <a:tableStyleId>{7E9639D4-E3E2-4D34-9284-5A2195B3D0D7}</a:tableStyleId>
              </a:tblPr>
              <a:tblGrid>
                <a:gridCol w="3253911">
                  <a:extLst>
                    <a:ext uri="{9D8B030D-6E8A-4147-A177-3AD203B41FA5}">
                      <a16:colId xmlns:a16="http://schemas.microsoft.com/office/drawing/2014/main" val="953771404"/>
                    </a:ext>
                  </a:extLst>
                </a:gridCol>
                <a:gridCol w="3273471">
                  <a:extLst>
                    <a:ext uri="{9D8B030D-6E8A-4147-A177-3AD203B41FA5}">
                      <a16:colId xmlns:a16="http://schemas.microsoft.com/office/drawing/2014/main" val="2232448268"/>
                    </a:ext>
                  </a:extLst>
                </a:gridCol>
              </a:tblGrid>
              <a:tr h="364236">
                <a:tc>
                  <a:txBody>
                    <a:bodyPr/>
                    <a:lstStyle/>
                    <a:p>
                      <a:pPr algn="ctr"/>
                      <a:r>
                        <a:rPr kumimoji="1" lang="ja-JP" altLang="en-US" sz="1400" b="0">
                          <a:latin typeface="UD デジタル 教科書体 N-B" panose="02020700000000000000" pitchFamily="17" charset="-128"/>
                          <a:ea typeface="UD デジタル 教科書体 N-B" panose="02020700000000000000" pitchFamily="17" charset="-128"/>
                        </a:rPr>
                        <a:t>問題</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0">
                          <a:latin typeface="UD デジタル 教科書体 N-B" panose="02020700000000000000" pitchFamily="17" charset="-128"/>
                          <a:ea typeface="UD デジタル 教科書体 N-B" panose="02020700000000000000" pitchFamily="17" charset="-128"/>
                        </a:rPr>
                        <a:t>回答</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5071850"/>
                  </a:ext>
                </a:extLst>
              </a:tr>
              <a:tr h="837565">
                <a:tc>
                  <a:txBody>
                    <a:bodyPr/>
                    <a:lstStyle/>
                    <a:p>
                      <a:pPr algn="l"/>
                      <a:r>
                        <a:rPr kumimoji="1" lang="ja-JP" altLang="en-US" sz="1200" dirty="0">
                          <a:latin typeface="UD デジタル 教科書体 N-R" panose="02020400000000000000" pitchFamily="17" charset="-128"/>
                          <a:ea typeface="UD デジタル 教科書体 N-R" panose="02020400000000000000" pitchFamily="17" charset="-128"/>
                        </a:rPr>
                        <a:t>緯度と経度を別々の列に記録することは可能か？</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anose="020B0604020202020204" pitchFamily="34" charset="0"/>
                        <a:buNone/>
                      </a:pPr>
                      <a:r>
                        <a:rPr kumimoji="1" lang="ja-JP" altLang="en-US" sz="1200" dirty="0">
                          <a:latin typeface="UD デジタル 教科書体 N-R" panose="02020400000000000000" pitchFamily="17" charset="-128"/>
                          <a:ea typeface="UD デジタル 教科書体 N-R" panose="02020400000000000000" pitchFamily="17" charset="-128"/>
                        </a:rPr>
                        <a:t>可能</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0" indent="0">
                        <a:buFont typeface="Arial" panose="020B0604020202020204" pitchFamily="34" charset="0"/>
                        <a:buNone/>
                      </a:pPr>
                      <a:r>
                        <a:rPr kumimoji="1" lang="en-US" altLang="ja-JP" sz="1200" dirty="0">
                          <a:latin typeface="UD デジタル 教科書体 N-R" panose="02020400000000000000" pitchFamily="17" charset="-128"/>
                          <a:ea typeface="UD デジタル 教科書体 N-R" panose="02020400000000000000" pitchFamily="17" charset="-128"/>
                        </a:rPr>
                        <a:t>Text</a:t>
                      </a:r>
                      <a:r>
                        <a:rPr kumimoji="1" lang="ja-JP" altLang="en-US" sz="1200" dirty="0">
                          <a:latin typeface="UD デジタル 教科書体 N-R" panose="02020400000000000000" pitchFamily="17" charset="-128"/>
                          <a:ea typeface="UD デジタル 教科書体 N-R" panose="02020400000000000000" pitchFamily="17" charset="-128"/>
                        </a:rPr>
                        <a:t>型や</a:t>
                      </a:r>
                      <a:r>
                        <a:rPr kumimoji="1" lang="en-US" altLang="ja-JP" sz="1200" dirty="0">
                          <a:latin typeface="UD デジタル 教科書体 N-R" panose="02020400000000000000" pitchFamily="17" charset="-128"/>
                          <a:ea typeface="UD デジタル 教科書体 N-R" panose="02020400000000000000" pitchFamily="17" charset="-128"/>
                        </a:rPr>
                        <a:t>float</a:t>
                      </a:r>
                      <a:r>
                        <a:rPr kumimoji="1" lang="ja-JP" altLang="en-US" sz="1200" dirty="0">
                          <a:latin typeface="UD デジタル 教科書体 N-R" panose="02020400000000000000" pitchFamily="17" charset="-128"/>
                          <a:ea typeface="UD デジタル 教科書体 N-R" panose="02020400000000000000" pitchFamily="17" charset="-128"/>
                        </a:rPr>
                        <a:t>型の列にそれぞれ格納することが考えられる。</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75820021"/>
                  </a:ext>
                </a:extLst>
              </a:tr>
              <a:tr h="837565">
                <a:tc>
                  <a:txBody>
                    <a:bodyPr/>
                    <a:lstStyle/>
                    <a:p>
                      <a:pPr algn="l"/>
                      <a:r>
                        <a:rPr kumimoji="1" lang="en-US" altLang="ja-JP" sz="1200" dirty="0">
                          <a:latin typeface="UD デジタル 教科書体 N-R" panose="02020400000000000000" pitchFamily="17" charset="-128"/>
                          <a:ea typeface="UD デジタル 教科書体 N-R" panose="02020400000000000000" pitchFamily="17" charset="-128"/>
                        </a:rPr>
                        <a:t>GPS</a:t>
                      </a:r>
                      <a:r>
                        <a:rPr kumimoji="1" lang="ja-JP" altLang="en-US" sz="1200" dirty="0">
                          <a:latin typeface="UD デジタル 教科書体 N-R" panose="02020400000000000000" pitchFamily="17" charset="-128"/>
                          <a:ea typeface="UD デジタル 教科書体 N-R" panose="02020400000000000000" pitchFamily="17" charset="-128"/>
                        </a:rPr>
                        <a:t>データロガーアプリをユーザーとして利用し、</a:t>
                      </a:r>
                      <a:r>
                        <a:rPr kumimoji="1" lang="en-US" altLang="ja-JP" sz="1200" dirty="0">
                          <a:latin typeface="UD デジタル 教科書体 N-R" panose="02020400000000000000" pitchFamily="17" charset="-128"/>
                          <a:ea typeface="UD デジタル 教科書体 N-R" panose="02020400000000000000" pitchFamily="17" charset="-128"/>
                        </a:rPr>
                        <a:t>5</a:t>
                      </a:r>
                      <a:r>
                        <a:rPr kumimoji="1" lang="ja-JP" altLang="en-US" sz="1200" dirty="0">
                          <a:latin typeface="UD デジタル 教科書体 N-R" panose="02020400000000000000" pitchFamily="17" charset="-128"/>
                          <a:ea typeface="UD デジタル 教科書体 N-R" panose="02020400000000000000" pitchFamily="17" charset="-128"/>
                        </a:rPr>
                        <a:t>分毎に測定を行いたい。</a:t>
                      </a:r>
                      <a:r>
                        <a:rPr kumimoji="1" lang="en-US" altLang="ja-JP" sz="1200" dirty="0" err="1">
                          <a:latin typeface="UD デジタル 教科書体 N-R" panose="02020400000000000000" pitchFamily="17" charset="-128"/>
                          <a:ea typeface="UD デジタル 教科書体 N-R" panose="02020400000000000000" pitchFamily="17" charset="-128"/>
                        </a:rPr>
                        <a:t>setInterval</a:t>
                      </a:r>
                      <a:r>
                        <a:rPr kumimoji="1" lang="en-US" altLang="ja-JP" sz="1200" dirty="0">
                          <a:latin typeface="UD デジタル 教科書体 N-R" panose="02020400000000000000" pitchFamily="17" charset="-128"/>
                          <a:ea typeface="UD デジタル 教科書体 N-R" panose="02020400000000000000" pitchFamily="17" charset="-128"/>
                        </a:rPr>
                        <a:t>()</a:t>
                      </a:r>
                      <a:r>
                        <a:rPr kumimoji="1" lang="ja-JP" altLang="en-US" sz="1200" dirty="0">
                          <a:latin typeface="UD デジタル 教科書体 N-R" panose="02020400000000000000" pitchFamily="17" charset="-128"/>
                          <a:ea typeface="UD デジタル 教科書体 N-R" panose="02020400000000000000" pitchFamily="17" charset="-128"/>
                        </a:rPr>
                        <a:t>の第二引数に指定する数値は幾つになるか？</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anose="020B0604020202020204" pitchFamily="34" charset="0"/>
                        <a:buNone/>
                      </a:pPr>
                      <a:r>
                        <a:rPr kumimoji="1" lang="en-US" altLang="ja-JP" sz="1200" dirty="0">
                          <a:latin typeface="UD デジタル 教科書体 N-R" panose="02020400000000000000" pitchFamily="17" charset="-128"/>
                          <a:ea typeface="UD デジタル 教科書体 N-R" panose="02020400000000000000" pitchFamily="17" charset="-128"/>
                        </a:rPr>
                        <a:t>300000</a:t>
                      </a:r>
                    </a:p>
                    <a:p>
                      <a:pPr marL="0" indent="0">
                        <a:buFont typeface="Arial" panose="020B0604020202020204" pitchFamily="34" charset="0"/>
                        <a:buNone/>
                      </a:pPr>
                      <a:r>
                        <a:rPr kumimoji="1" lang="en-US" altLang="ja-JP" sz="1200" dirty="0">
                          <a:latin typeface="UD デジタル 教科書体 N-R" panose="02020400000000000000" pitchFamily="17" charset="-128"/>
                          <a:ea typeface="UD デジタル 教科書体 N-R" panose="02020400000000000000" pitchFamily="17" charset="-128"/>
                        </a:rPr>
                        <a:t>5</a:t>
                      </a:r>
                      <a:r>
                        <a:rPr kumimoji="1" lang="ja-JP" altLang="en-US" sz="1200" dirty="0">
                          <a:latin typeface="UD デジタル 教科書体 N-R" panose="02020400000000000000" pitchFamily="17" charset="-128"/>
                          <a:ea typeface="UD デジタル 教科書体 N-R" panose="02020400000000000000" pitchFamily="17" charset="-128"/>
                        </a:rPr>
                        <a:t>分 </a:t>
                      </a:r>
                      <a:r>
                        <a:rPr kumimoji="1" lang="en-US" altLang="ja-JP" sz="1200" dirty="0">
                          <a:latin typeface="UD デジタル 教科書体 N-R" panose="02020400000000000000" pitchFamily="17" charset="-128"/>
                          <a:ea typeface="UD デジタル 教科書体 N-R" panose="02020400000000000000" pitchFamily="17" charset="-128"/>
                        </a:rPr>
                        <a:t>* 60</a:t>
                      </a:r>
                      <a:r>
                        <a:rPr kumimoji="1" lang="ja-JP" altLang="en-US" sz="1200" dirty="0">
                          <a:latin typeface="UD デジタル 教科書体 N-R" panose="02020400000000000000" pitchFamily="17" charset="-128"/>
                          <a:ea typeface="UD デジタル 教科書体 N-R" panose="02020400000000000000" pitchFamily="17" charset="-128"/>
                        </a:rPr>
                        <a:t>秒で</a:t>
                      </a:r>
                      <a:r>
                        <a:rPr kumimoji="1" lang="en-US" altLang="ja-JP" sz="1200" dirty="0">
                          <a:latin typeface="UD デジタル 教科書体 N-R" panose="02020400000000000000" pitchFamily="17" charset="-128"/>
                          <a:ea typeface="UD デジタル 教科書体 N-R" panose="02020400000000000000" pitchFamily="17" charset="-128"/>
                        </a:rPr>
                        <a:t>300</a:t>
                      </a:r>
                      <a:r>
                        <a:rPr kumimoji="1" lang="ja-JP" altLang="en-US" sz="1200" dirty="0">
                          <a:latin typeface="UD デジタル 教科書体 N-R" panose="02020400000000000000" pitchFamily="17" charset="-128"/>
                          <a:ea typeface="UD デジタル 教科書体 N-R" panose="02020400000000000000" pitchFamily="17" charset="-128"/>
                        </a:rPr>
                        <a:t>秒だが、</a:t>
                      </a:r>
                      <a:r>
                        <a:rPr kumimoji="1" lang="en-US" altLang="ja-JP" sz="1200" dirty="0" err="1">
                          <a:latin typeface="UD デジタル 教科書体 N-R" panose="02020400000000000000" pitchFamily="17" charset="-128"/>
                          <a:ea typeface="UD デジタル 教科書体 N-R" panose="02020400000000000000" pitchFamily="17" charset="-128"/>
                        </a:rPr>
                        <a:t>setIntarval</a:t>
                      </a:r>
                      <a:r>
                        <a:rPr kumimoji="1" lang="ja-JP" altLang="en-US" sz="1200" dirty="0">
                          <a:latin typeface="UD デジタル 教科書体 N-R" panose="02020400000000000000" pitchFamily="17" charset="-128"/>
                          <a:ea typeface="UD デジタル 教科書体 N-R" panose="02020400000000000000" pitchFamily="17" charset="-128"/>
                        </a:rPr>
                        <a:t>はミリ単位で指定するため</a:t>
                      </a:r>
                      <a:r>
                        <a:rPr kumimoji="1" lang="en-US" altLang="ja-JP" sz="1200" dirty="0">
                          <a:latin typeface="UD デジタル 教科書体 N-R" panose="02020400000000000000" pitchFamily="17" charset="-128"/>
                          <a:ea typeface="UD デジタル 教科書体 N-R" panose="02020400000000000000" pitchFamily="17" charset="-128"/>
                        </a:rPr>
                        <a:t>1000</a:t>
                      </a:r>
                      <a:r>
                        <a:rPr kumimoji="1" lang="ja-JP" altLang="en-US" sz="1200" dirty="0">
                          <a:latin typeface="UD デジタル 教科書体 N-R" panose="02020400000000000000" pitchFamily="17" charset="-128"/>
                          <a:ea typeface="UD デジタル 教科書体 N-R" panose="02020400000000000000" pitchFamily="17" charset="-128"/>
                        </a:rPr>
                        <a:t>倍する必要がある。</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06026192"/>
                  </a:ext>
                </a:extLst>
              </a:tr>
              <a:tr h="1370222">
                <a:tc>
                  <a:txBody>
                    <a:bodyPr/>
                    <a:lstStyle/>
                    <a:p>
                      <a:pPr algn="l"/>
                      <a:r>
                        <a:rPr kumimoji="1" lang="ja-JP" altLang="en-US" sz="1200" dirty="0">
                          <a:latin typeface="UD デジタル 教科書体 N-R" panose="02020400000000000000" pitchFamily="17" charset="-128"/>
                          <a:ea typeface="UD デジタル 教科書体 N-R" panose="02020400000000000000" pitchFamily="17" charset="-128"/>
                        </a:rPr>
                        <a:t>ブラウザが無許可で位置情報を取得できる場合、プライバシー上、閲覧者側にどのような不利益が発生する可能性があるか、貴方の考えを教えてください。</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anose="020B0604020202020204" pitchFamily="34" charset="0"/>
                        <a:buNone/>
                      </a:pPr>
                      <a:r>
                        <a:rPr kumimoji="1" lang="ja-JP" altLang="en-US" sz="1200" dirty="0">
                          <a:latin typeface="UD デジタル 教科書体 N-R" panose="02020400000000000000" pitchFamily="17" charset="-128"/>
                          <a:ea typeface="UD デジタル 教科書体 N-R" panose="02020400000000000000" pitchFamily="17" charset="-128"/>
                        </a:rPr>
                        <a:t>例：</a:t>
                      </a:r>
                      <a:r>
                        <a:rPr kumimoji="1" lang="en-US" altLang="ja-JP" sz="1200" dirty="0">
                          <a:latin typeface="UD デジタル 教科書体 N-R" panose="02020400000000000000" pitchFamily="17" charset="-128"/>
                          <a:ea typeface="UD デジタル 教科書体 N-R" panose="02020400000000000000" pitchFamily="17" charset="-128"/>
                        </a:rPr>
                        <a:t>Web</a:t>
                      </a:r>
                      <a:r>
                        <a:rPr kumimoji="1" lang="ja-JP" altLang="en-US" sz="1200" dirty="0">
                          <a:latin typeface="UD デジタル 教科書体 N-R" panose="02020400000000000000" pitchFamily="17" charset="-128"/>
                          <a:ea typeface="UD デジタル 教科書体 N-R" panose="02020400000000000000" pitchFamily="17" charset="-128"/>
                        </a:rPr>
                        <a:t>サイトの運営者に住所が知られてしまう可能性がある。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0" indent="0">
                        <a:buFont typeface="Arial" panose="020B0604020202020204" pitchFamily="34" charset="0"/>
                        <a:buNone/>
                      </a:pPr>
                      <a:endParaRPr kumimoji="1" lang="ja-JP" altLang="en-US"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77579276"/>
                  </a:ext>
                </a:extLst>
              </a:tr>
              <a:tr h="1370222">
                <a:tc>
                  <a:txBody>
                    <a:bodyPr/>
                    <a:lstStyle/>
                    <a:p>
                      <a:pPr algn="l"/>
                      <a:r>
                        <a:rPr kumimoji="1" lang="ja-JP" altLang="en-US" sz="1200" dirty="0">
                          <a:latin typeface="UD デジタル 教科書体 N-R" panose="02020400000000000000" pitchFamily="17" charset="-128"/>
                          <a:ea typeface="UD デジタル 教科書体 N-R" panose="02020400000000000000" pitchFamily="17" charset="-128"/>
                        </a:rPr>
                        <a:t>本アプリでは取得件数を最新</a:t>
                      </a:r>
                      <a:r>
                        <a:rPr kumimoji="1" lang="en-US" altLang="ja-JP" sz="1200" dirty="0">
                          <a:latin typeface="UD デジタル 教科書体 N-R" panose="02020400000000000000" pitchFamily="17" charset="-128"/>
                          <a:ea typeface="UD デジタル 教科書体 N-R" panose="02020400000000000000" pitchFamily="17" charset="-128"/>
                        </a:rPr>
                        <a:t>10</a:t>
                      </a:r>
                      <a:r>
                        <a:rPr kumimoji="1" lang="ja-JP" altLang="en-US" sz="1200" dirty="0">
                          <a:latin typeface="UD デジタル 教科書体 N-R" panose="02020400000000000000" pitchFamily="17" charset="-128"/>
                          <a:ea typeface="UD デジタル 教科書体 N-R" panose="02020400000000000000" pitchFamily="17" charset="-128"/>
                        </a:rPr>
                        <a:t>件に絞っている。制限を掛けなかったときのデメリットについて簡潔に述べてください。</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algn="l"/>
                      <a:endParaRPr kumimoji="1" lang="en-US" altLang="ja-JP" sz="1200" dirty="0">
                        <a:latin typeface="UD デジタル 教科書体 N-R" panose="02020400000000000000" pitchFamily="17" charset="-128"/>
                        <a:ea typeface="UD デジタル 教科書体 N-R" panose="02020400000000000000" pitchFamily="17" charset="-128"/>
                      </a:endParaRPr>
                    </a:p>
                    <a:p>
                      <a:pPr algn="l"/>
                      <a:endParaRPr kumimoji="1" lang="ja-JP" altLang="en-US"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anose="020B0604020202020204" pitchFamily="34" charset="0"/>
                        <a:buNone/>
                      </a:pPr>
                      <a:r>
                        <a:rPr kumimoji="1" lang="ja-JP" altLang="en-US" sz="1200" dirty="0">
                          <a:latin typeface="UD デジタル 教科書体 N-R" panose="02020400000000000000" pitchFamily="17" charset="-128"/>
                          <a:ea typeface="UD デジタル 教科書体 N-R" panose="02020400000000000000" pitchFamily="17" charset="-128"/>
                        </a:rPr>
                        <a:t>取得するデータが増えてしまい無駄な通信が発生する。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0" indent="0">
                        <a:buFont typeface="Arial" panose="020B0604020202020204" pitchFamily="34" charset="0"/>
                        <a:buNone/>
                      </a:pPr>
                      <a:endParaRPr kumimoji="1" lang="ja-JP" altLang="en-US"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13969451"/>
                  </a:ext>
                </a:extLst>
              </a:tr>
              <a:tr h="1370222">
                <a:tc>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200" dirty="0">
                          <a:latin typeface="UD デジタル 教科書体 N-R" panose="02020400000000000000" pitchFamily="17" charset="-128"/>
                          <a:ea typeface="UD デジタル 教科書体 N-R" panose="02020400000000000000" pitchFamily="17" charset="-128"/>
                        </a:rPr>
                        <a:t>API</a:t>
                      </a:r>
                      <a:r>
                        <a:rPr kumimoji="1" lang="ja-JP" altLang="en-US" sz="1200" dirty="0">
                          <a:latin typeface="UD デジタル 教科書体 N-R" panose="02020400000000000000" pitchFamily="17" charset="-128"/>
                          <a:ea typeface="UD デジタル 教科書体 N-R" panose="02020400000000000000" pitchFamily="17" charset="-128"/>
                        </a:rPr>
                        <a:t>キーを使って外部の装置でクラウドデータベースに温度を</a:t>
                      </a:r>
                      <a:r>
                        <a:rPr kumimoji="1" lang="en-US" altLang="ja-JP" sz="1200" dirty="0">
                          <a:latin typeface="UD デジタル 教科書体 N-R" panose="02020400000000000000" pitchFamily="17" charset="-128"/>
                          <a:ea typeface="UD デジタル 教科書体 N-R" panose="02020400000000000000" pitchFamily="17" charset="-128"/>
                        </a:rPr>
                        <a:t>1</a:t>
                      </a:r>
                      <a:r>
                        <a:rPr kumimoji="1" lang="ja-JP" altLang="en-US" sz="1200" dirty="0">
                          <a:latin typeface="UD デジタル 教科書体 N-R" panose="02020400000000000000" pitchFamily="17" charset="-128"/>
                          <a:ea typeface="UD デジタル 教科書体 N-R" panose="02020400000000000000" pitchFamily="17" charset="-128"/>
                        </a:rPr>
                        <a:t>時間毎に記録することは可能か？また、可能だったとして、スマホのアプリから温度のデータを閲覧することは可能か？</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anose="020B0604020202020204" pitchFamily="34" charset="0"/>
                        <a:buNone/>
                      </a:pPr>
                      <a:r>
                        <a:rPr kumimoji="1" lang="ja-JP" altLang="en-US" sz="1200" dirty="0">
                          <a:latin typeface="UD デジタル 教科書体 N-R" panose="02020400000000000000" pitchFamily="17" charset="-128"/>
                          <a:ea typeface="UD デジタル 教科書体 N-R" panose="02020400000000000000" pitchFamily="17" charset="-128"/>
                        </a:rPr>
                        <a:t>両方とも可能</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0" indent="0">
                        <a:buFont typeface="Arial" panose="020B0604020202020204" pitchFamily="34" charset="0"/>
                        <a:buNone/>
                      </a:pPr>
                      <a:r>
                        <a:rPr kumimoji="1" lang="en-US" altLang="ja-JP" sz="1200">
                          <a:latin typeface="UD デジタル 教科書体 N-R" panose="02020400000000000000" pitchFamily="17" charset="-128"/>
                          <a:ea typeface="UD デジタル 教科書体 N-R" panose="02020400000000000000" pitchFamily="17" charset="-128"/>
                        </a:rPr>
                        <a:t>API</a:t>
                      </a:r>
                      <a:r>
                        <a:rPr kumimoji="1" lang="ja-JP" altLang="en-US" sz="1200" dirty="0">
                          <a:latin typeface="UD デジタル 教科書体 N-R" panose="02020400000000000000" pitchFamily="17" charset="-128"/>
                          <a:ea typeface="UD デジタル 教科書体 N-R" panose="02020400000000000000" pitchFamily="17" charset="-128"/>
                        </a:rPr>
                        <a:t>キーさえあれば</a:t>
                      </a:r>
                      <a:r>
                        <a:rPr kumimoji="1" lang="en-US" altLang="ja-JP" sz="1200" dirty="0">
                          <a:latin typeface="UD デジタル 教科書体 N-R" panose="02020400000000000000" pitchFamily="17" charset="-128"/>
                          <a:ea typeface="UD デジタル 教科書体 N-R" panose="02020400000000000000" pitchFamily="17" charset="-128"/>
                        </a:rPr>
                        <a:t>Monaca</a:t>
                      </a:r>
                      <a:r>
                        <a:rPr kumimoji="1" lang="ja-JP" altLang="en-US" sz="1200" dirty="0">
                          <a:latin typeface="UD デジタル 教科書体 N-R" panose="02020400000000000000" pitchFamily="17" charset="-128"/>
                          <a:ea typeface="UD デジタル 教科書体 N-R" panose="02020400000000000000" pitchFamily="17" charset="-128"/>
                        </a:rPr>
                        <a:t>のアプリに限らず、外部の装置などからデータを記録することもできる。</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63544566"/>
                  </a:ext>
                </a:extLst>
              </a:tr>
            </a:tbl>
          </a:graphicData>
        </a:graphic>
      </p:graphicFrame>
    </p:spTree>
    <p:extLst>
      <p:ext uri="{BB962C8B-B14F-4D97-AF65-F5344CB8AC3E}">
        <p14:creationId xmlns:p14="http://schemas.microsoft.com/office/powerpoint/2010/main" val="4109148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AAFF3F7E-B98E-4B72-B4E0-D992ED3E48A9}"/>
              </a:ext>
            </a:extLst>
          </p:cNvPr>
          <p:cNvSpPr>
            <a:spLocks noGrp="1"/>
          </p:cNvSpPr>
          <p:nvPr>
            <p:ph type="ctrTitle"/>
          </p:nvPr>
        </p:nvSpPr>
        <p:spPr>
          <a:xfrm>
            <a:off x="514350" y="57086"/>
            <a:ext cx="5829300" cy="743014"/>
          </a:xfrm>
        </p:spPr>
        <p:txBody>
          <a:bodyPr>
            <a:normAutofit/>
          </a:bodyPr>
          <a:lstStyle/>
          <a:p>
            <a:r>
              <a:rPr lang="ja-JP" altLang="en-US" sz="4000">
                <a:latin typeface="UD デジタル 教科書体 N-B" panose="02020700000000000000" pitchFamily="17" charset="-128"/>
                <a:ea typeface="UD デジタル 教科書体 N-B" panose="02020700000000000000" pitchFamily="17" charset="-128"/>
              </a:rPr>
              <a:t>学習目標</a:t>
            </a:r>
          </a:p>
        </p:txBody>
      </p:sp>
      <p:graphicFrame>
        <p:nvGraphicFramePr>
          <p:cNvPr id="2" name="表 2">
            <a:extLst>
              <a:ext uri="{FF2B5EF4-FFF2-40B4-BE49-F238E27FC236}">
                <a16:creationId xmlns:a16="http://schemas.microsoft.com/office/drawing/2014/main" id="{A1482BBC-C29B-42EA-A81C-09E6DB0222AA}"/>
              </a:ext>
            </a:extLst>
          </p:cNvPr>
          <p:cNvGraphicFramePr>
            <a:graphicFrameLocks noGrp="1"/>
          </p:cNvGraphicFramePr>
          <p:nvPr>
            <p:extLst>
              <p:ext uri="{D42A27DB-BD31-4B8C-83A1-F6EECF244321}">
                <p14:modId xmlns:p14="http://schemas.microsoft.com/office/powerpoint/2010/main" val="2372876323"/>
              </p:ext>
            </p:extLst>
          </p:nvPr>
        </p:nvGraphicFramePr>
        <p:xfrm>
          <a:off x="164671" y="1341519"/>
          <a:ext cx="6527382" cy="7596567"/>
        </p:xfrm>
        <a:graphic>
          <a:graphicData uri="http://schemas.openxmlformats.org/drawingml/2006/table">
            <a:tbl>
              <a:tblPr firstRow="1" bandRow="1">
                <a:tableStyleId>{7E9639D4-E3E2-4D34-9284-5A2195B3D0D7}</a:tableStyleId>
              </a:tblPr>
              <a:tblGrid>
                <a:gridCol w="2329147">
                  <a:extLst>
                    <a:ext uri="{9D8B030D-6E8A-4147-A177-3AD203B41FA5}">
                      <a16:colId xmlns:a16="http://schemas.microsoft.com/office/drawing/2014/main" val="953771404"/>
                    </a:ext>
                  </a:extLst>
                </a:gridCol>
                <a:gridCol w="4198235">
                  <a:extLst>
                    <a:ext uri="{9D8B030D-6E8A-4147-A177-3AD203B41FA5}">
                      <a16:colId xmlns:a16="http://schemas.microsoft.com/office/drawing/2014/main" val="2232448268"/>
                    </a:ext>
                  </a:extLst>
                </a:gridCol>
              </a:tblGrid>
              <a:tr h="691179">
                <a:tc>
                  <a:txBody>
                    <a:bodyPr/>
                    <a:lstStyle/>
                    <a:p>
                      <a:pPr algn="l"/>
                      <a:r>
                        <a:rPr kumimoji="1" lang="ja-JP" altLang="en-US" sz="1400" b="0">
                          <a:latin typeface="UD デジタル 教科書体 N-B" panose="02020700000000000000" pitchFamily="17" charset="-128"/>
                          <a:ea typeface="UD デジタル 教科書体 N-B" panose="02020700000000000000" pitchFamily="17" charset="-128"/>
                        </a:rPr>
                        <a:t>観点</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400" b="0" dirty="0">
                          <a:latin typeface="UD デジタル 教科書体 N-B" panose="02020700000000000000" pitchFamily="17" charset="-128"/>
                          <a:ea typeface="UD デジタル 教科書体 N-B" panose="02020700000000000000" pitchFamily="17" charset="-128"/>
                        </a:rPr>
                        <a:t>学習目標</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5071850"/>
                  </a:ext>
                </a:extLst>
              </a:tr>
              <a:tr h="3204584">
                <a:tc>
                  <a:txBody>
                    <a:bodyPr/>
                    <a:lstStyle/>
                    <a:p>
                      <a:pPr algn="l"/>
                      <a:r>
                        <a:rPr kumimoji="1" lang="ja-JP" altLang="en-US" sz="1400">
                          <a:latin typeface="UD デジタル 教科書体 N-R" panose="02020400000000000000" pitchFamily="17" charset="-128"/>
                          <a:ea typeface="UD デジタル 教科書体 N-R" panose="02020400000000000000" pitchFamily="17" charset="-128"/>
                        </a:rPr>
                        <a:t>知識・技能</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a:buFont typeface="Arial" panose="020B0604020202020204" pitchFamily="34" charset="0"/>
                        <a:buNone/>
                      </a:pPr>
                      <a:r>
                        <a:rPr kumimoji="1" lang="ja-JP" altLang="en-US" sz="1400" dirty="0">
                          <a:latin typeface="UD デジタル 教科書体 N-R" panose="02020400000000000000" pitchFamily="17" charset="-128"/>
                          <a:ea typeface="UD デジタル 教科書体 N-R" panose="02020400000000000000" pitchFamily="17" charset="-128"/>
                        </a:rPr>
                        <a:t>◆情報システムに関する知識・技能の習得</a:t>
                      </a:r>
                      <a:endParaRPr kumimoji="1" lang="en-US" altLang="ja-JP" sz="1400" dirty="0">
                        <a:latin typeface="UD デジタル 教科書体 N-R" panose="02020400000000000000" pitchFamily="17" charset="-128"/>
                        <a:ea typeface="UD デジタル 教科書体 N-R" panose="02020400000000000000" pitchFamily="17" charset="-128"/>
                      </a:endParaRPr>
                    </a:p>
                    <a:p>
                      <a:pPr marL="0" indent="0" algn="l">
                        <a:buFont typeface="Arial" panose="020B0604020202020204" pitchFamily="34" charset="0"/>
                        <a:buNone/>
                      </a:pPr>
                      <a:r>
                        <a:rPr kumimoji="1" lang="ja-JP" altLang="en-US" sz="1400" dirty="0">
                          <a:latin typeface="UD デジタル 教科書体 N-R" panose="02020400000000000000" pitchFamily="17" charset="-128"/>
                          <a:ea typeface="UD デジタル 教科書体 N-R" panose="02020400000000000000" pitchFamily="17" charset="-128"/>
                        </a:rPr>
                        <a:t>データロガーアプリの作成を通じて情報システムに対する知識を深める。また、簡単な情報システムを作るための技能を身につける。</a:t>
                      </a:r>
                      <a:endParaRPr kumimoji="1" lang="en-US" altLang="ja-JP" sz="1400" dirty="0">
                        <a:latin typeface="UD デジタル 教科書体 N-R" panose="02020400000000000000" pitchFamily="17" charset="-128"/>
                        <a:ea typeface="UD デジタル 教科書体 N-R" panose="02020400000000000000" pitchFamily="17" charset="-128"/>
                      </a:endParaRPr>
                    </a:p>
                    <a:p>
                      <a:pPr marL="0" indent="0" algn="l">
                        <a:buFont typeface="Arial" panose="020B0604020202020204" pitchFamily="34" charset="0"/>
                        <a:buNone/>
                      </a:pPr>
                      <a:endParaRPr kumimoji="1" lang="en-US" altLang="ja-JP" sz="1400" dirty="0">
                        <a:latin typeface="UD デジタル 教科書体 N-R" panose="02020400000000000000" pitchFamily="17" charset="-128"/>
                        <a:ea typeface="UD デジタル 教科書体 N-R" panose="02020400000000000000" pitchFamily="17" charset="-128"/>
                      </a:endParaRPr>
                    </a:p>
                    <a:p>
                      <a:pPr marL="0" indent="0" algn="l">
                        <a:buFont typeface="Arial" panose="020B0604020202020204" pitchFamily="34" charset="0"/>
                        <a:buNone/>
                      </a:pPr>
                      <a:r>
                        <a:rPr kumimoji="1" lang="ja-JP" altLang="en-US" sz="1400" dirty="0">
                          <a:latin typeface="UD デジタル 教科書体 N-R" panose="02020400000000000000" pitchFamily="17" charset="-128"/>
                          <a:ea typeface="UD デジタル 教科書体 N-R" panose="02020400000000000000" pitchFamily="17" charset="-128"/>
                        </a:rPr>
                        <a:t>・定期実行</a:t>
                      </a:r>
                      <a:endParaRPr kumimoji="1" lang="en-US" altLang="ja-JP" sz="1400" dirty="0">
                        <a:latin typeface="UD デジタル 教科書体 N-R" panose="02020400000000000000" pitchFamily="17" charset="-128"/>
                        <a:ea typeface="UD デジタル 教科書体 N-R" panose="02020400000000000000" pitchFamily="17" charset="-128"/>
                      </a:endParaRPr>
                    </a:p>
                    <a:p>
                      <a:pPr marL="0" indent="0" algn="l">
                        <a:buFont typeface="Arial" panose="020B0604020202020204" pitchFamily="34" charset="0"/>
                        <a:buNone/>
                      </a:pPr>
                      <a:r>
                        <a:rPr kumimoji="1" lang="ja-JP" altLang="en-US" sz="1400" dirty="0">
                          <a:latin typeface="UD デジタル 教科書体 N-R" panose="02020400000000000000" pitchFamily="17" charset="-128"/>
                          <a:ea typeface="UD デジタル 教科書体 N-R" panose="02020400000000000000" pitchFamily="17" charset="-128"/>
                        </a:rPr>
                        <a:t>プログラムを定期的に実行する考え方を身につけ、技能として利用できるようにする。</a:t>
                      </a:r>
                      <a:endParaRPr kumimoji="1" lang="en-US" altLang="ja-JP" sz="1400" dirty="0">
                        <a:latin typeface="UD デジタル 教科書体 N-R" panose="02020400000000000000" pitchFamily="17" charset="-128"/>
                        <a:ea typeface="UD デジタル 教科書体 N-R" panose="02020400000000000000" pitchFamily="17" charset="-128"/>
                      </a:endParaRPr>
                    </a:p>
                    <a:p>
                      <a:pPr marL="0" indent="0" algn="l">
                        <a:buFont typeface="Arial" panose="020B0604020202020204" pitchFamily="34" charset="0"/>
                        <a:buNone/>
                      </a:pPr>
                      <a:endParaRPr kumimoji="1" lang="en-US" altLang="ja-JP" sz="1400" dirty="0">
                        <a:latin typeface="UD デジタル 教科書体 N-R" panose="02020400000000000000" pitchFamily="17" charset="-128"/>
                        <a:ea typeface="UD デジタル 教科書体 N-R" panose="02020400000000000000" pitchFamily="17" charset="-128"/>
                      </a:endParaRPr>
                    </a:p>
                    <a:p>
                      <a:pPr marL="0" indent="0" algn="l">
                        <a:buFont typeface="Arial" panose="020B0604020202020204" pitchFamily="34" charset="0"/>
                        <a:buNone/>
                      </a:pPr>
                      <a:r>
                        <a:rPr kumimoji="1" lang="ja-JP" altLang="en-US" sz="1400" dirty="0">
                          <a:latin typeface="UD デジタル 教科書体 N-R" panose="02020400000000000000" pitchFamily="17" charset="-128"/>
                          <a:ea typeface="UD デジタル 教科書体 N-R" panose="02020400000000000000" pitchFamily="17" charset="-128"/>
                        </a:rPr>
                        <a:t>・データの登録</a:t>
                      </a:r>
                      <a:endParaRPr kumimoji="1" lang="en-US" altLang="ja-JP" sz="1400" dirty="0">
                        <a:latin typeface="UD デジタル 教科書体 N-R" panose="02020400000000000000" pitchFamily="17" charset="-128"/>
                        <a:ea typeface="UD デジタル 教科書体 N-R" panose="02020400000000000000" pitchFamily="17" charset="-128"/>
                      </a:endParaRPr>
                    </a:p>
                    <a:p>
                      <a:pPr marL="0" indent="0" algn="l">
                        <a:buFont typeface="Arial" panose="020B0604020202020204" pitchFamily="34" charset="0"/>
                        <a:buNone/>
                      </a:pPr>
                      <a:r>
                        <a:rPr kumimoji="1" lang="ja-JP" altLang="en-US" sz="1400" dirty="0">
                          <a:latin typeface="UD デジタル 教科書体 N-R" panose="02020400000000000000" pitchFamily="17" charset="-128"/>
                          <a:ea typeface="UD デジタル 教科書体 N-R" panose="02020400000000000000" pitchFamily="17" charset="-128"/>
                        </a:rPr>
                        <a:t>データをデータベースの仕組みを理解し、値を記録できるようにする。</a:t>
                      </a:r>
                      <a:endParaRPr kumimoji="1" lang="en-US" altLang="ja-JP" sz="1400" dirty="0">
                        <a:latin typeface="UD デジタル 教科書体 N-R" panose="02020400000000000000" pitchFamily="17" charset="-128"/>
                        <a:ea typeface="UD デジタル 教科書体 N-R" panose="02020400000000000000" pitchFamily="17" charset="-128"/>
                      </a:endParaRPr>
                    </a:p>
                    <a:p>
                      <a:pPr marL="0" indent="0" algn="l">
                        <a:buFont typeface="Arial" panose="020B0604020202020204" pitchFamily="34" charset="0"/>
                        <a:buNone/>
                      </a:pPr>
                      <a:endParaRPr kumimoji="1" lang="en-US" altLang="ja-JP" sz="1400" dirty="0">
                        <a:latin typeface="UD デジタル 教科書体 N-R" panose="02020400000000000000" pitchFamily="17" charset="-128"/>
                        <a:ea typeface="UD デジタル 教科書体 N-R" panose="02020400000000000000" pitchFamily="17" charset="-128"/>
                      </a:endParaRPr>
                    </a:p>
                    <a:p>
                      <a:pPr marL="0" indent="0" algn="l">
                        <a:buFont typeface="Arial" panose="020B0604020202020204" pitchFamily="34" charset="0"/>
                        <a:buNone/>
                      </a:pPr>
                      <a:r>
                        <a:rPr kumimoji="1" lang="ja-JP" altLang="en-US" sz="1400" dirty="0">
                          <a:latin typeface="UD デジタル 教科書体 N-R" panose="02020400000000000000" pitchFamily="17" charset="-128"/>
                          <a:ea typeface="UD デジタル 教科書体 N-R" panose="02020400000000000000" pitchFamily="17" charset="-128"/>
                        </a:rPr>
                        <a:t>・センサーによる計測と制御</a:t>
                      </a:r>
                      <a:endParaRPr kumimoji="1" lang="en-US" altLang="ja-JP" sz="1400" dirty="0">
                        <a:latin typeface="UD デジタル 教科書体 N-R" panose="02020400000000000000" pitchFamily="17" charset="-128"/>
                        <a:ea typeface="UD デジタル 教科書体 N-R" panose="02020400000000000000" pitchFamily="17" charset="-128"/>
                      </a:endParaRPr>
                    </a:p>
                    <a:p>
                      <a:pPr marL="0" indent="0" algn="l">
                        <a:buFont typeface="Arial" panose="020B0604020202020204" pitchFamily="34" charset="0"/>
                        <a:buNone/>
                      </a:pPr>
                      <a:r>
                        <a:rPr kumimoji="1" lang="ja-JP" altLang="en-US" sz="1400" dirty="0">
                          <a:latin typeface="UD デジタル 教科書体 N-R" panose="02020400000000000000" pitchFamily="17" charset="-128"/>
                          <a:ea typeface="UD デジタル 教科書体 N-R" panose="02020400000000000000" pitchFamily="17" charset="-128"/>
                        </a:rPr>
                        <a:t>センサーによる計測と制御の知識・技能を身につける。</a:t>
                      </a:r>
                      <a:endParaRPr kumimoji="1" lang="en-US" altLang="ja-JP" sz="14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13368689"/>
                  </a:ext>
                </a:extLst>
              </a:tr>
              <a:tr h="1750802">
                <a:tc>
                  <a:txBody>
                    <a:bodyPr/>
                    <a:lstStyle/>
                    <a:p>
                      <a:pPr algn="l"/>
                      <a:r>
                        <a:rPr kumimoji="1" lang="ja-JP" altLang="en-US" sz="1400">
                          <a:latin typeface="UD デジタル 教科書体 N-R" panose="02020400000000000000" pitchFamily="17" charset="-128"/>
                          <a:ea typeface="UD デジタル 教科書体 N-R" panose="02020400000000000000" pitchFamily="17" charset="-128"/>
                        </a:rPr>
                        <a:t>思考力・判断力・表現力</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dirty="0">
                          <a:latin typeface="UD デジタル 教科書体 N-R" panose="02020400000000000000" pitchFamily="17" charset="-128"/>
                          <a:ea typeface="UD デジタル 教科書体 N-R" panose="02020400000000000000" pitchFamily="17" charset="-128"/>
                        </a:rPr>
                        <a:t>◆定期実行の応用</a:t>
                      </a:r>
                      <a:endParaRPr kumimoji="1" lang="en-US" altLang="ja-JP" sz="1400" dirty="0">
                        <a:latin typeface="UD デジタル 教科書体 N-R" panose="02020400000000000000" pitchFamily="17" charset="-128"/>
                        <a:ea typeface="UD デジタル 教科書体 N-R" panose="02020400000000000000" pitchFamily="17" charset="-128"/>
                      </a:endParaRPr>
                    </a:p>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dirty="0">
                          <a:latin typeface="UD デジタル 教科書体 N-R" panose="02020400000000000000" pitchFamily="17" charset="-128"/>
                          <a:ea typeface="UD デジタル 教科書体 N-R" panose="02020400000000000000" pitchFamily="17" charset="-128"/>
                        </a:rPr>
                        <a:t>教材では主に緯度経度の値を扱うが、他の値に差し替え可能であることを思考できる。例えば、温度計、またはセンサーを使わずに人が手動でメモを定期的に記録する、など。</a:t>
                      </a:r>
                      <a:endParaRPr kumimoji="1" lang="en-US" altLang="ja-JP" sz="14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75820021"/>
                  </a:ext>
                </a:extLst>
              </a:tr>
              <a:tr h="1609650">
                <a:tc>
                  <a:txBody>
                    <a:bodyPr/>
                    <a:lstStyle/>
                    <a:p>
                      <a:pPr algn="l"/>
                      <a:r>
                        <a:rPr kumimoji="1" lang="ja-JP" altLang="en-US" sz="1400" dirty="0">
                          <a:latin typeface="UD デジタル 教科書体 N-R" panose="02020400000000000000" pitchFamily="17" charset="-128"/>
                          <a:ea typeface="UD デジタル 教科書体 N-R" panose="02020400000000000000" pitchFamily="17" charset="-128"/>
                        </a:rPr>
                        <a:t>学びに向かう力</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a:buFont typeface="Arial" panose="020B0604020202020204" pitchFamily="34" charset="0"/>
                        <a:buNone/>
                      </a:pPr>
                      <a:r>
                        <a:rPr kumimoji="1" lang="ja-JP" altLang="en-US" sz="1400" dirty="0">
                          <a:latin typeface="UD デジタル 教科書体 N-R" panose="02020400000000000000" pitchFamily="17" charset="-128"/>
                          <a:ea typeface="UD デジタル 教科書体 N-R" panose="02020400000000000000" pitchFamily="17" charset="-128"/>
                        </a:rPr>
                        <a:t>◆システムの活用例・応用例</a:t>
                      </a:r>
                      <a:endParaRPr kumimoji="1" lang="en-US" altLang="ja-JP" sz="1400" dirty="0">
                        <a:latin typeface="UD デジタル 教科書体 N-R" panose="02020400000000000000" pitchFamily="17" charset="-128"/>
                        <a:ea typeface="UD デジタル 教科書体 N-R" panose="02020400000000000000" pitchFamily="17" charset="-128"/>
                      </a:endParaRPr>
                    </a:p>
                    <a:p>
                      <a:pPr marL="171450" indent="-171450" algn="l">
                        <a:buFont typeface="Arial" panose="020B0604020202020204" pitchFamily="34" charset="0"/>
                        <a:buChar char="•"/>
                      </a:pPr>
                      <a:r>
                        <a:rPr kumimoji="1" lang="en-US" altLang="ja-JP" sz="1400" dirty="0">
                          <a:latin typeface="UD デジタル 教科書体 N-R" panose="02020400000000000000" pitchFamily="17" charset="-128"/>
                          <a:ea typeface="UD デジタル 教科書体 N-R" panose="02020400000000000000" pitchFamily="17" charset="-128"/>
                        </a:rPr>
                        <a:t>GPS</a:t>
                      </a:r>
                      <a:r>
                        <a:rPr kumimoji="1" lang="ja-JP" altLang="en-US" sz="1400" dirty="0">
                          <a:latin typeface="UD デジタル 教科書体 N-R" panose="02020400000000000000" pitchFamily="17" charset="-128"/>
                          <a:ea typeface="UD デジタル 教科書体 N-R" panose="02020400000000000000" pitchFamily="17" charset="-128"/>
                        </a:rPr>
                        <a:t>データロガーが社会でどのように活用されているかを調査する。</a:t>
                      </a:r>
                      <a:endParaRPr kumimoji="1" lang="en-US" altLang="ja-JP" sz="1400" dirty="0">
                        <a:latin typeface="UD デジタル 教科書体 N-R" panose="02020400000000000000" pitchFamily="17" charset="-128"/>
                        <a:ea typeface="UD デジタル 教科書体 N-R" panose="02020400000000000000" pitchFamily="17" charset="-128"/>
                      </a:endParaRPr>
                    </a:p>
                    <a:p>
                      <a:pPr marL="171450" indent="-171450" algn="l">
                        <a:buFont typeface="Arial" panose="020B0604020202020204" pitchFamily="34" charset="0"/>
                        <a:buChar char="•"/>
                      </a:pPr>
                      <a:r>
                        <a:rPr kumimoji="1" lang="en-US" altLang="ja-JP" sz="1400" dirty="0">
                          <a:latin typeface="UD デジタル 教科書体 N-R" panose="02020400000000000000" pitchFamily="17" charset="-128"/>
                          <a:ea typeface="UD デジタル 教科書体 N-R" panose="02020400000000000000" pitchFamily="17" charset="-128"/>
                        </a:rPr>
                        <a:t>GPS</a:t>
                      </a:r>
                      <a:r>
                        <a:rPr kumimoji="1" lang="ja-JP" altLang="en-US" sz="1400" dirty="0">
                          <a:latin typeface="UD デジタル 教科書体 N-R" panose="02020400000000000000" pitchFamily="17" charset="-128"/>
                          <a:ea typeface="UD デジタル 教科書体 N-R" panose="02020400000000000000" pitchFamily="17" charset="-128"/>
                        </a:rPr>
                        <a:t>データロガー以外で定期的に値を記録することで成り立っているシステムについて調査する。</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06026192"/>
                  </a:ext>
                </a:extLst>
              </a:tr>
            </a:tbl>
          </a:graphicData>
        </a:graphic>
      </p:graphicFrame>
    </p:spTree>
    <p:extLst>
      <p:ext uri="{BB962C8B-B14F-4D97-AF65-F5344CB8AC3E}">
        <p14:creationId xmlns:p14="http://schemas.microsoft.com/office/powerpoint/2010/main" val="128824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AAFF3F7E-B98E-4B72-B4E0-D992ED3E48A9}"/>
              </a:ext>
            </a:extLst>
          </p:cNvPr>
          <p:cNvSpPr>
            <a:spLocks noGrp="1"/>
          </p:cNvSpPr>
          <p:nvPr>
            <p:ph type="ctrTitle"/>
          </p:nvPr>
        </p:nvSpPr>
        <p:spPr>
          <a:xfrm>
            <a:off x="514350" y="57086"/>
            <a:ext cx="5829300" cy="743014"/>
          </a:xfrm>
        </p:spPr>
        <p:txBody>
          <a:bodyPr>
            <a:normAutofit/>
          </a:bodyPr>
          <a:lstStyle/>
          <a:p>
            <a:r>
              <a:rPr lang="ja-JP" altLang="en-US" sz="4000">
                <a:latin typeface="UD デジタル 教科書体 N-B" panose="02020700000000000000" pitchFamily="17" charset="-128"/>
                <a:ea typeface="UD デジタル 教科書体 N-B" panose="02020700000000000000" pitchFamily="17" charset="-128"/>
              </a:rPr>
              <a:t>単元の流れ</a:t>
            </a:r>
          </a:p>
        </p:txBody>
      </p:sp>
      <p:graphicFrame>
        <p:nvGraphicFramePr>
          <p:cNvPr id="2" name="表 2">
            <a:extLst>
              <a:ext uri="{FF2B5EF4-FFF2-40B4-BE49-F238E27FC236}">
                <a16:creationId xmlns:a16="http://schemas.microsoft.com/office/drawing/2014/main" id="{A1482BBC-C29B-42EA-A81C-09E6DB0222AA}"/>
              </a:ext>
            </a:extLst>
          </p:cNvPr>
          <p:cNvGraphicFramePr>
            <a:graphicFrameLocks noGrp="1"/>
          </p:cNvGraphicFramePr>
          <p:nvPr>
            <p:extLst>
              <p:ext uri="{D42A27DB-BD31-4B8C-83A1-F6EECF244321}">
                <p14:modId xmlns:p14="http://schemas.microsoft.com/office/powerpoint/2010/main" val="1943672799"/>
              </p:ext>
            </p:extLst>
          </p:nvPr>
        </p:nvGraphicFramePr>
        <p:xfrm>
          <a:off x="164672" y="1341521"/>
          <a:ext cx="6528655" cy="3537538"/>
        </p:xfrm>
        <a:graphic>
          <a:graphicData uri="http://schemas.openxmlformats.org/drawingml/2006/table">
            <a:tbl>
              <a:tblPr firstRow="1" bandRow="1">
                <a:tableStyleId>{7E9639D4-E3E2-4D34-9284-5A2195B3D0D7}</a:tableStyleId>
              </a:tblPr>
              <a:tblGrid>
                <a:gridCol w="633183">
                  <a:extLst>
                    <a:ext uri="{9D8B030D-6E8A-4147-A177-3AD203B41FA5}">
                      <a16:colId xmlns:a16="http://schemas.microsoft.com/office/drawing/2014/main" val="953771404"/>
                    </a:ext>
                  </a:extLst>
                </a:gridCol>
                <a:gridCol w="2818556">
                  <a:extLst>
                    <a:ext uri="{9D8B030D-6E8A-4147-A177-3AD203B41FA5}">
                      <a16:colId xmlns:a16="http://schemas.microsoft.com/office/drawing/2014/main" val="2232448268"/>
                    </a:ext>
                  </a:extLst>
                </a:gridCol>
                <a:gridCol w="3076916">
                  <a:extLst>
                    <a:ext uri="{9D8B030D-6E8A-4147-A177-3AD203B41FA5}">
                      <a16:colId xmlns:a16="http://schemas.microsoft.com/office/drawing/2014/main" val="1405033761"/>
                    </a:ext>
                  </a:extLst>
                </a:gridCol>
              </a:tblGrid>
              <a:tr h="531986">
                <a:tc>
                  <a:txBody>
                    <a:bodyPr/>
                    <a:lstStyle/>
                    <a:p>
                      <a:pPr algn="ctr"/>
                      <a:r>
                        <a:rPr kumimoji="1" lang="ja-JP" altLang="en-US" sz="1400" b="0">
                          <a:latin typeface="UD デジタル 教科書体 N-B" panose="02020700000000000000" pitchFamily="17" charset="-128"/>
                          <a:ea typeface="UD デジタル 教科書体 N-B" panose="02020700000000000000" pitchFamily="17" charset="-128"/>
                        </a:rPr>
                        <a:t>コマ</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b="0">
                          <a:latin typeface="UD デジタル 教科書体 N-B" panose="02020700000000000000" pitchFamily="17" charset="-128"/>
                          <a:ea typeface="UD デジタル 教科書体 N-B" panose="02020700000000000000" pitchFamily="17" charset="-128"/>
                        </a:rPr>
                        <a:t>内容</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b="0" dirty="0">
                          <a:latin typeface="UD デジタル 教科書体 N-B" panose="02020700000000000000" pitchFamily="17" charset="-128"/>
                          <a:ea typeface="UD デジタル 教科書体 N-B" panose="02020700000000000000" pitchFamily="17" charset="-128"/>
                        </a:rPr>
                        <a:t>狙い</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5071850"/>
                  </a:ext>
                </a:extLst>
              </a:tr>
              <a:tr h="1005672">
                <a:tc>
                  <a:txBody>
                    <a:bodyPr/>
                    <a:lstStyle/>
                    <a:p>
                      <a:pPr algn="ctr"/>
                      <a:r>
                        <a:rPr kumimoji="1" lang="en-US" altLang="ja-JP" sz="1200">
                          <a:latin typeface="UD デジタル 教科書体 N-R" panose="02020400000000000000" pitchFamily="17" charset="-128"/>
                          <a:ea typeface="UD デジタル 教科書体 N-R" panose="02020400000000000000" pitchFamily="17" charset="-128"/>
                        </a:rPr>
                        <a:t>1</a:t>
                      </a:r>
                      <a:endParaRPr kumimoji="1" lang="ja-JP" altLang="en-US" sz="120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indent="-171450">
                        <a:buFont typeface="Arial" panose="020B0604020202020204" pitchFamily="34" charset="0"/>
                        <a:buChar char="•"/>
                      </a:pPr>
                      <a:r>
                        <a:rPr kumimoji="1" lang="en-US" altLang="ja-JP" sz="1200" dirty="0">
                          <a:latin typeface="UD デジタル 教科書体 N-R" panose="02020400000000000000" pitchFamily="17" charset="-128"/>
                          <a:ea typeface="UD デジタル 教科書体 N-R" panose="02020400000000000000" pitchFamily="17" charset="-128"/>
                        </a:rPr>
                        <a:t>GPS</a:t>
                      </a:r>
                      <a:r>
                        <a:rPr kumimoji="1" lang="ja-JP" altLang="en-US" sz="1200" dirty="0">
                          <a:latin typeface="UD デジタル 教科書体 N-R" panose="02020400000000000000" pitchFamily="17" charset="-128"/>
                          <a:ea typeface="UD デジタル 教科書体 N-R" panose="02020400000000000000" pitchFamily="17" charset="-128"/>
                        </a:rPr>
                        <a:t>データロガーアプリの動作を確認する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171450" indent="-171450">
                        <a:buFont typeface="Arial" panose="020B0604020202020204" pitchFamily="34" charset="0"/>
                        <a:buChar char="•"/>
                      </a:pPr>
                      <a:r>
                        <a:rPr kumimoji="1" lang="ja-JP" altLang="en-US" sz="1200" dirty="0">
                          <a:latin typeface="UD デジタル 教科書体 N-R" panose="02020400000000000000" pitchFamily="17" charset="-128"/>
                          <a:ea typeface="UD デジタル 教科書体 N-R" panose="02020400000000000000" pitchFamily="17" charset="-128"/>
                        </a:rPr>
                        <a:t>データベースの</a:t>
                      </a:r>
                      <a:r>
                        <a:rPr kumimoji="1" lang="en-US" altLang="ja-JP" sz="1200" dirty="0">
                          <a:latin typeface="UD デジタル 教科書体 N-R" panose="02020400000000000000" pitchFamily="17" charset="-128"/>
                          <a:ea typeface="UD デジタル 教科書体 N-R" panose="02020400000000000000" pitchFamily="17" charset="-128"/>
                        </a:rPr>
                        <a:t>API</a:t>
                      </a:r>
                      <a:r>
                        <a:rPr kumimoji="1" lang="ja-JP" altLang="en-US" sz="1200" dirty="0">
                          <a:latin typeface="UD デジタル 教科書体 N-R" panose="02020400000000000000" pitchFamily="17" charset="-128"/>
                          <a:ea typeface="UD デジタル 教科書体 N-R" panose="02020400000000000000" pitchFamily="17" charset="-128"/>
                        </a:rPr>
                        <a:t>キーを自身のプロジェクトのマスターキーに変更する</a:t>
                      </a:r>
                    </a:p>
                    <a:p>
                      <a:pPr marL="171450" indent="-171450">
                        <a:buFont typeface="Arial" panose="020B0604020202020204" pitchFamily="34" charset="0"/>
                        <a:buChar char="•"/>
                      </a:pPr>
                      <a:r>
                        <a:rPr kumimoji="1" lang="ja-JP" altLang="en-US" sz="1200" dirty="0">
                          <a:latin typeface="UD デジタル 教科書体 N-R" panose="02020400000000000000" pitchFamily="17" charset="-128"/>
                          <a:ea typeface="UD デジタル 教科書体 N-R" panose="02020400000000000000" pitchFamily="17" charset="-128"/>
                        </a:rPr>
                        <a:t>定期実行の頻度を変更する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171450" indent="-171450">
                        <a:buFont typeface="Arial" panose="020B0604020202020204" pitchFamily="34" charset="0"/>
                        <a:buChar char="•"/>
                      </a:pPr>
                      <a:r>
                        <a:rPr kumimoji="1" lang="ja-JP" altLang="en-US" sz="1200" dirty="0">
                          <a:latin typeface="UD デジタル 教科書体 N-R" panose="02020400000000000000" pitchFamily="17" charset="-128"/>
                          <a:ea typeface="UD デジタル 教科書体 N-R" panose="02020400000000000000" pitchFamily="17" charset="-128"/>
                        </a:rPr>
                        <a:t>データベースに保存する情報を増やす</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UD デジタル 教科書体 N-R" panose="02020400000000000000" pitchFamily="17" charset="-128"/>
                          <a:ea typeface="UD デジタル 教科書体 N-R" panose="02020400000000000000" pitchFamily="17" charset="-128"/>
                        </a:rPr>
                        <a:t>本アプリではクラウドデータベースを利用してデータを記録し、記録した値を新しい順に数件取得して表示するようになっている。アプリの</a:t>
                      </a:r>
                      <a:r>
                        <a:rPr kumimoji="1" lang="en-US" altLang="ja-JP" sz="1200" dirty="0">
                          <a:latin typeface="UD デジタル 教科書体 N-R" panose="02020400000000000000" pitchFamily="17" charset="-128"/>
                          <a:ea typeface="UD デジタル 教科書体 N-R" panose="02020400000000000000" pitchFamily="17" charset="-128"/>
                        </a:rPr>
                        <a:t>API</a:t>
                      </a:r>
                      <a:r>
                        <a:rPr kumimoji="1" lang="ja-JP" altLang="en-US" sz="1200" dirty="0">
                          <a:latin typeface="UD デジタル 教科書体 N-R" panose="02020400000000000000" pitchFamily="17" charset="-128"/>
                          <a:ea typeface="UD デジタル 教科書体 N-R" panose="02020400000000000000" pitchFamily="17" charset="-128"/>
                        </a:rPr>
                        <a:t>キーを正しくセットして動作させることでシステムに関する知識・技能を深める。なお、</a:t>
                      </a:r>
                      <a:r>
                        <a:rPr kumimoji="1" lang="en-US" altLang="ja-JP" sz="1200" dirty="0">
                          <a:latin typeface="UD デジタル 教科書体 N-R" panose="02020400000000000000" pitchFamily="17" charset="-128"/>
                          <a:ea typeface="UD デジタル 教科書体 N-R" panose="02020400000000000000" pitchFamily="17" charset="-128"/>
                        </a:rPr>
                        <a:t>GPS</a:t>
                      </a:r>
                      <a:r>
                        <a:rPr kumimoji="1" lang="ja-JP" altLang="en-US" sz="1200" dirty="0">
                          <a:latin typeface="UD デジタル 教科書体 N-R" panose="02020400000000000000" pitchFamily="17" charset="-128"/>
                          <a:ea typeface="UD デジタル 教科書体 N-R" panose="02020400000000000000" pitchFamily="17" charset="-128"/>
                        </a:rPr>
                        <a:t>の値は取得条件があるため、</a:t>
                      </a:r>
                      <a:r>
                        <a:rPr kumimoji="1" lang="en-US" altLang="ja-JP" sz="1200" dirty="0">
                          <a:latin typeface="UD デジタル 教科書体 N-R" panose="02020400000000000000" pitchFamily="17" charset="-128"/>
                          <a:ea typeface="UD デジタル 教科書体 N-R" panose="02020400000000000000" pitchFamily="17" charset="-128"/>
                        </a:rPr>
                        <a:t>2</a:t>
                      </a:r>
                      <a:r>
                        <a:rPr kumimoji="1" lang="ja-JP" altLang="en-US" sz="1200" dirty="0">
                          <a:latin typeface="UD デジタル 教科書体 N-R" panose="02020400000000000000" pitchFamily="17" charset="-128"/>
                          <a:ea typeface="UD デジタル 教科書体 N-R" panose="02020400000000000000" pitchFamily="17" charset="-128"/>
                        </a:rPr>
                        <a:t>コマ目で取得する。</a:t>
                      </a:r>
                      <a:r>
                        <a:rPr kumimoji="1" lang="en-US" altLang="ja-JP" sz="1200" dirty="0">
                          <a:latin typeface="UD デジタル 教科書体 N-R" panose="02020400000000000000" pitchFamily="17" charset="-128"/>
                          <a:ea typeface="UD デジタル 教科書体 N-R" panose="02020400000000000000" pitchFamily="17" charset="-128"/>
                        </a:rPr>
                        <a:t>1</a:t>
                      </a:r>
                      <a:r>
                        <a:rPr kumimoji="1" lang="ja-JP" altLang="en-US" sz="1200" dirty="0">
                          <a:latin typeface="UD デジタル 教科書体 N-R" panose="02020400000000000000" pitchFamily="17" charset="-128"/>
                          <a:ea typeface="UD デジタル 教科書体 N-R" panose="02020400000000000000" pitchFamily="17" charset="-128"/>
                        </a:rPr>
                        <a:t>コマ目の段階では代わりに乱数を記録するようにしてある。</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13368689"/>
                  </a:ext>
                </a:extLst>
              </a:tr>
              <a:tr h="714174">
                <a:tc>
                  <a:txBody>
                    <a:bodyPr/>
                    <a:lstStyle/>
                    <a:p>
                      <a:pPr algn="ctr"/>
                      <a:r>
                        <a:rPr kumimoji="1" lang="en-US" altLang="ja-JP" sz="1200">
                          <a:latin typeface="UD デジタル 教科書体 N-R" panose="02020400000000000000" pitchFamily="17" charset="-128"/>
                          <a:ea typeface="UD デジタル 教科書体 N-R" panose="02020400000000000000" pitchFamily="17" charset="-128"/>
                        </a:rPr>
                        <a:t>2</a:t>
                      </a:r>
                      <a:endParaRPr kumimoji="1" lang="ja-JP" altLang="en-US" sz="120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indent="-171450">
                        <a:buFont typeface="Arial" panose="020B0604020202020204" pitchFamily="34" charset="0"/>
                        <a:buChar char="•"/>
                      </a:pPr>
                      <a:r>
                        <a:rPr kumimoji="1" lang="ja-JP" altLang="en-US" sz="1200" dirty="0">
                          <a:latin typeface="UD デジタル 教科書体 N-R" panose="02020400000000000000" pitchFamily="17" charset="-128"/>
                          <a:ea typeface="UD デジタル 教科書体 N-R" panose="02020400000000000000" pitchFamily="17" charset="-128"/>
                        </a:rPr>
                        <a:t>センサーの値として緯度経度を記録するように改造する</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dirty="0">
                          <a:latin typeface="UD デジタル 教科書体 N-R" panose="02020400000000000000" pitchFamily="17" charset="-128"/>
                          <a:ea typeface="UD デジタル 教科書体 N-R" panose="02020400000000000000" pitchFamily="17" charset="-128"/>
                        </a:rPr>
                        <a:t>改造のタイミングで、緯度経度の取得には端末側の許可が必要なことを理解する。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171450" marR="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dirty="0">
                          <a:latin typeface="UD デジタル 教科書体 N-R" panose="02020400000000000000" pitchFamily="17" charset="-128"/>
                          <a:ea typeface="UD デジタル 教科書体 N-R" panose="02020400000000000000" pitchFamily="17" charset="-128"/>
                        </a:rPr>
                        <a:t>緯度経度に限らず、システムにはプライバシーやセキュリティの問題が関係してくることを体験させる。</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75820021"/>
                  </a:ext>
                </a:extLst>
              </a:tr>
            </a:tbl>
          </a:graphicData>
        </a:graphic>
      </p:graphicFrame>
    </p:spTree>
    <p:extLst>
      <p:ext uri="{BB962C8B-B14F-4D97-AF65-F5344CB8AC3E}">
        <p14:creationId xmlns:p14="http://schemas.microsoft.com/office/powerpoint/2010/main" val="2659788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AAFF3F7E-B98E-4B72-B4E0-D992ED3E48A9}"/>
              </a:ext>
            </a:extLst>
          </p:cNvPr>
          <p:cNvSpPr>
            <a:spLocks noGrp="1"/>
          </p:cNvSpPr>
          <p:nvPr>
            <p:ph type="ctrTitle"/>
          </p:nvPr>
        </p:nvSpPr>
        <p:spPr>
          <a:xfrm>
            <a:off x="514350" y="57086"/>
            <a:ext cx="5829300" cy="743014"/>
          </a:xfrm>
        </p:spPr>
        <p:txBody>
          <a:bodyPr>
            <a:normAutofit/>
          </a:bodyPr>
          <a:lstStyle/>
          <a:p>
            <a:r>
              <a:rPr lang="en-US" altLang="ja-JP" sz="4000">
                <a:latin typeface="UD デジタル 教科書体 N-B" panose="02020700000000000000" pitchFamily="17" charset="-128"/>
                <a:ea typeface="UD デジタル 教科書体 N-B" panose="02020700000000000000" pitchFamily="17" charset="-128"/>
              </a:rPr>
              <a:t>1</a:t>
            </a:r>
            <a:r>
              <a:rPr lang="ja-JP" altLang="en-US" sz="4000">
                <a:latin typeface="UD デジタル 教科書体 N-B" panose="02020700000000000000" pitchFamily="17" charset="-128"/>
                <a:ea typeface="UD デジタル 教科書体 N-B" panose="02020700000000000000" pitchFamily="17" charset="-128"/>
              </a:rPr>
              <a:t>コマ目の指導</a:t>
            </a:r>
          </a:p>
        </p:txBody>
      </p:sp>
      <p:graphicFrame>
        <p:nvGraphicFramePr>
          <p:cNvPr id="2" name="表 2">
            <a:extLst>
              <a:ext uri="{FF2B5EF4-FFF2-40B4-BE49-F238E27FC236}">
                <a16:creationId xmlns:a16="http://schemas.microsoft.com/office/drawing/2014/main" id="{A1482BBC-C29B-42EA-A81C-09E6DB0222AA}"/>
              </a:ext>
            </a:extLst>
          </p:cNvPr>
          <p:cNvGraphicFramePr>
            <a:graphicFrameLocks noGrp="1"/>
          </p:cNvGraphicFramePr>
          <p:nvPr>
            <p:extLst>
              <p:ext uri="{D42A27DB-BD31-4B8C-83A1-F6EECF244321}">
                <p14:modId xmlns:p14="http://schemas.microsoft.com/office/powerpoint/2010/main" val="2356088056"/>
              </p:ext>
            </p:extLst>
          </p:nvPr>
        </p:nvGraphicFramePr>
        <p:xfrm>
          <a:off x="167679" y="1145815"/>
          <a:ext cx="6522641" cy="4483408"/>
        </p:xfrm>
        <a:graphic>
          <a:graphicData uri="http://schemas.openxmlformats.org/drawingml/2006/table">
            <a:tbl>
              <a:tblPr firstRow="1" bandRow="1">
                <a:tableStyleId>{7E9639D4-E3E2-4D34-9284-5A2195B3D0D7}</a:tableStyleId>
              </a:tblPr>
              <a:tblGrid>
                <a:gridCol w="1072280">
                  <a:extLst>
                    <a:ext uri="{9D8B030D-6E8A-4147-A177-3AD203B41FA5}">
                      <a16:colId xmlns:a16="http://schemas.microsoft.com/office/drawing/2014/main" val="953771404"/>
                    </a:ext>
                  </a:extLst>
                </a:gridCol>
                <a:gridCol w="5450361">
                  <a:extLst>
                    <a:ext uri="{9D8B030D-6E8A-4147-A177-3AD203B41FA5}">
                      <a16:colId xmlns:a16="http://schemas.microsoft.com/office/drawing/2014/main" val="2232448268"/>
                    </a:ext>
                  </a:extLst>
                </a:gridCol>
              </a:tblGrid>
              <a:tr h="443666">
                <a:tc>
                  <a:txBody>
                    <a:bodyPr/>
                    <a:lstStyle/>
                    <a:p>
                      <a:pPr algn="ctr"/>
                      <a:r>
                        <a:rPr kumimoji="1" lang="ja-JP" altLang="en-US" sz="1400" b="0">
                          <a:latin typeface="UD デジタル 教科書体 N-B" panose="02020700000000000000" pitchFamily="17" charset="-128"/>
                          <a:ea typeface="UD デジタル 教科書体 N-B" panose="02020700000000000000" pitchFamily="17" charset="-128"/>
                        </a:rPr>
                        <a:t>過程</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b="0">
                          <a:latin typeface="UD デジタル 教科書体 N-B" panose="02020700000000000000" pitchFamily="17" charset="-128"/>
                          <a:ea typeface="UD デジタル 教科書体 N-B" panose="02020700000000000000" pitchFamily="17" charset="-128"/>
                        </a:rPr>
                        <a:t>内容</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5071850"/>
                  </a:ext>
                </a:extLst>
              </a:tr>
              <a:tr h="972324">
                <a:tc>
                  <a:txBody>
                    <a:bodyPr/>
                    <a:lstStyle/>
                    <a:p>
                      <a:pPr algn="ctr"/>
                      <a:r>
                        <a:rPr kumimoji="1" lang="ja-JP" altLang="en-US" sz="1200">
                          <a:latin typeface="UD デジタル 教科書体 N-R" panose="02020400000000000000" pitchFamily="17" charset="-128"/>
                          <a:ea typeface="UD デジタル 教科書体 N-R" panose="02020400000000000000" pitchFamily="17" charset="-128"/>
                        </a:rPr>
                        <a:t>導入</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UD デジタル 教科書体 N-R" panose="02020400000000000000" pitchFamily="17" charset="-128"/>
                          <a:ea typeface="UD デジタル 教科書体 N-R" panose="02020400000000000000" pitchFamily="17" charset="-128"/>
                        </a:rPr>
                        <a:t>本単元の目的を伝え、アプリの概要と定期実行の仕組み、データベースと</a:t>
                      </a:r>
                      <a:r>
                        <a:rPr kumimoji="1" lang="en-US" altLang="ja-JP" sz="1200" dirty="0">
                          <a:latin typeface="UD デジタル 教科書体 N-R" panose="02020400000000000000" pitchFamily="17" charset="-128"/>
                          <a:ea typeface="UD デジタル 教科書体 N-R" panose="02020400000000000000" pitchFamily="17" charset="-128"/>
                        </a:rPr>
                        <a:t>API</a:t>
                      </a:r>
                      <a:r>
                        <a:rPr kumimoji="1" lang="ja-JP" altLang="en-US" sz="1200" dirty="0">
                          <a:latin typeface="UD デジタル 教科書体 N-R" panose="02020400000000000000" pitchFamily="17" charset="-128"/>
                          <a:ea typeface="UD デジタル 教科書体 N-R" panose="02020400000000000000" pitchFamily="17" charset="-128"/>
                        </a:rPr>
                        <a:t>キーについて解説する。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r>
                        <a:rPr kumimoji="1" lang="ja-JP" altLang="en-US" sz="1200" dirty="0">
                          <a:latin typeface="UD デジタル 教科書体 N-R" panose="02020400000000000000" pitchFamily="17" charset="-128"/>
                          <a:ea typeface="UD デジタル 教科書体 N-R" panose="02020400000000000000" pitchFamily="17" charset="-128"/>
                        </a:rPr>
                        <a:t>アプリをインポートする。</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13368689"/>
                  </a:ext>
                </a:extLst>
              </a:tr>
              <a:tr h="976266">
                <a:tc>
                  <a:txBody>
                    <a:bodyPr/>
                    <a:lstStyle/>
                    <a:p>
                      <a:pPr algn="ctr"/>
                      <a:r>
                        <a:rPr kumimoji="1" lang="ja-JP" altLang="en-US" sz="1200">
                          <a:latin typeface="UD デジタル 教科書体 N-R" panose="02020400000000000000" pitchFamily="17" charset="-128"/>
                          <a:ea typeface="UD デジタル 教科書体 N-R" panose="02020400000000000000" pitchFamily="17" charset="-128"/>
                        </a:rPr>
                        <a:t>展開</a:t>
                      </a:r>
                      <a:r>
                        <a:rPr kumimoji="1" lang="en-US" altLang="ja-JP" sz="1200">
                          <a:latin typeface="UD デジタル 教科書体 N-R" panose="02020400000000000000" pitchFamily="17" charset="-128"/>
                          <a:ea typeface="UD デジタル 教科書体 N-R" panose="02020400000000000000" pitchFamily="17" charset="-128"/>
                        </a:rPr>
                        <a:t>1</a:t>
                      </a:r>
                      <a:endParaRPr kumimoji="1" lang="ja-JP" altLang="en-US" sz="120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indent="-171450">
                        <a:buFont typeface="Arial" panose="020B0604020202020204" pitchFamily="34" charset="0"/>
                        <a:buChar char="•"/>
                      </a:pPr>
                      <a:r>
                        <a:rPr kumimoji="1" lang="ja-JP" altLang="en-US" sz="1200" dirty="0">
                          <a:latin typeface="UD デジタル 教科書体 N-R" panose="02020400000000000000" pitchFamily="17" charset="-128"/>
                          <a:ea typeface="UD デジタル 教科書体 N-R" panose="02020400000000000000" pitchFamily="17" charset="-128"/>
                        </a:rPr>
                        <a:t>アプリの</a:t>
                      </a:r>
                      <a:r>
                        <a:rPr kumimoji="1" lang="en-US" altLang="ja-JP" sz="1200" dirty="0">
                          <a:latin typeface="UD デジタル 教科書体 N-R" panose="02020400000000000000" pitchFamily="17" charset="-128"/>
                          <a:ea typeface="UD デジタル 教科書体 N-R" panose="02020400000000000000" pitchFamily="17" charset="-128"/>
                        </a:rPr>
                        <a:t>API</a:t>
                      </a:r>
                      <a:r>
                        <a:rPr kumimoji="1" lang="ja-JP" altLang="en-US" sz="1200" dirty="0">
                          <a:latin typeface="UD デジタル 教科書体 N-R" panose="02020400000000000000" pitchFamily="17" charset="-128"/>
                          <a:ea typeface="UD デジタル 教科書体 N-R" panose="02020400000000000000" pitchFamily="17" charset="-128"/>
                        </a:rPr>
                        <a:t>キーをセットさせて、データを登録できるようにする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171450" indent="-171450">
                        <a:buFont typeface="Arial" panose="020B0604020202020204" pitchFamily="34" charset="0"/>
                        <a:buChar char="•"/>
                      </a:pPr>
                      <a:r>
                        <a:rPr kumimoji="1" lang="ja-JP" altLang="en-US" sz="1200" dirty="0">
                          <a:latin typeface="UD デジタル 教科書体 N-R" panose="02020400000000000000" pitchFamily="17" charset="-128"/>
                          <a:ea typeface="UD デジタル 教科書体 N-R" panose="02020400000000000000" pitchFamily="17" charset="-128"/>
                        </a:rPr>
                        <a:t>実際にデータを複数登録し、データがアプリ上とデータベース上に展開されていることを確認する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7030663"/>
                  </a:ext>
                </a:extLst>
              </a:tr>
              <a:tr h="802256">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dirty="0">
                          <a:latin typeface="UD デジタル 教科書体 N-R" panose="02020400000000000000" pitchFamily="17" charset="-128"/>
                          <a:ea typeface="UD デジタル 教科書体 N-R" panose="02020400000000000000" pitchFamily="17" charset="-128"/>
                        </a:rPr>
                        <a:t>展開</a:t>
                      </a:r>
                      <a:r>
                        <a:rPr kumimoji="1" lang="en-US" altLang="ja-JP" sz="1200" dirty="0">
                          <a:latin typeface="UD デジタル 教科書体 N-R" panose="02020400000000000000" pitchFamily="17" charset="-128"/>
                          <a:ea typeface="UD デジタル 教科書体 N-R" panose="02020400000000000000" pitchFamily="17" charset="-128"/>
                        </a:rPr>
                        <a:t>2</a:t>
                      </a:r>
                      <a:endParaRPr kumimoji="1" lang="ja-JP" altLang="en-US" sz="1200" dirty="0">
                        <a:latin typeface="UD デジタル 教科書体 N-R" panose="02020400000000000000" pitchFamily="17" charset="-128"/>
                        <a:ea typeface="UD デジタル 教科書体 N-R" panose="02020400000000000000" pitchFamily="17" charset="-128"/>
                      </a:endParaRPr>
                    </a:p>
                    <a:p>
                      <a:pPr algn="ctr"/>
                      <a:endParaRPr kumimoji="1" lang="ja-JP" altLang="en-US"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dirty="0">
                          <a:latin typeface="UD デジタル 教科書体 N-R" panose="02020400000000000000" pitchFamily="17" charset="-128"/>
                          <a:ea typeface="UD デジタル 教科書体 N-R" panose="02020400000000000000" pitchFamily="17" charset="-128"/>
                        </a:rPr>
                        <a:t>定期実行の条件を改造して任意の秒数でデータ登録を行うようにする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dirty="0">
                          <a:latin typeface="UD デジタル 教科書体 N-R" panose="02020400000000000000" pitchFamily="17" charset="-128"/>
                          <a:ea typeface="UD デジタル 教科書体 N-R" panose="02020400000000000000" pitchFamily="17" charset="-128"/>
                        </a:rPr>
                        <a:t>データ登録時に「乱数」という文字も登録するようにする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dirty="0">
                          <a:latin typeface="UD デジタル 教科書体 N-R" panose="02020400000000000000" pitchFamily="17" charset="-128"/>
                          <a:ea typeface="UD デジタル 教科書体 N-R" panose="02020400000000000000" pitchFamily="17" charset="-128"/>
                        </a:rPr>
                        <a:t>データの取得条件を変更し、取得する件数を増やしたり新しいデータから順に取得できるようにする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dirty="0">
                          <a:latin typeface="UD デジタル 教科書体 N-R" panose="02020400000000000000" pitchFamily="17" charset="-128"/>
                          <a:ea typeface="UD デジタル 教科書体 N-R" panose="02020400000000000000" pitchFamily="17" charset="-128"/>
                        </a:rPr>
                        <a:t>定期実行を止めるための処理を追加し、止められるようにする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17486044"/>
                  </a:ext>
                </a:extLst>
              </a:tr>
              <a:tr h="802256">
                <a:tc>
                  <a:txBody>
                    <a:bodyPr/>
                    <a:lstStyle/>
                    <a:p>
                      <a:pPr algn="ctr"/>
                      <a:r>
                        <a:rPr kumimoji="1" lang="ja-JP" altLang="en-US" sz="1200">
                          <a:latin typeface="UD デジタル 教科書体 N-R" panose="02020400000000000000" pitchFamily="17" charset="-128"/>
                          <a:ea typeface="UD デジタル 教科書体 N-R" panose="02020400000000000000" pitchFamily="17" charset="-128"/>
                        </a:rPr>
                        <a:t>まとめ</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dirty="0">
                          <a:latin typeface="UD デジタル 教科書体 N-R" panose="02020400000000000000" pitchFamily="17" charset="-128"/>
                          <a:ea typeface="UD デジタル 教科書体 N-R" panose="02020400000000000000" pitchFamily="17" charset="-128"/>
                        </a:rPr>
                        <a:t>自身のプロジェクトのデータベースに対して値の読み書きを行っていることを理解した上で、自身の望むタイミングで記録したいデータを登録できたことを確認する。また、自身が望むソート条件で値を取得できたことを確認する。</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06026192"/>
                  </a:ext>
                </a:extLst>
              </a:tr>
            </a:tbl>
          </a:graphicData>
        </a:graphic>
      </p:graphicFrame>
    </p:spTree>
    <p:extLst>
      <p:ext uri="{BB962C8B-B14F-4D97-AF65-F5344CB8AC3E}">
        <p14:creationId xmlns:p14="http://schemas.microsoft.com/office/powerpoint/2010/main" val="4027081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AAFF3F7E-B98E-4B72-B4E0-D992ED3E48A9}"/>
              </a:ext>
            </a:extLst>
          </p:cNvPr>
          <p:cNvSpPr>
            <a:spLocks noGrp="1"/>
          </p:cNvSpPr>
          <p:nvPr>
            <p:ph type="ctrTitle"/>
          </p:nvPr>
        </p:nvSpPr>
        <p:spPr>
          <a:xfrm>
            <a:off x="514350" y="57086"/>
            <a:ext cx="5829300" cy="743014"/>
          </a:xfrm>
        </p:spPr>
        <p:txBody>
          <a:bodyPr>
            <a:normAutofit/>
          </a:bodyPr>
          <a:lstStyle/>
          <a:p>
            <a:r>
              <a:rPr lang="en-US" altLang="ja-JP" sz="4000" dirty="0">
                <a:latin typeface="UD デジタル 教科書体 N-B" panose="02020700000000000000" pitchFamily="17" charset="-128"/>
                <a:ea typeface="UD デジタル 教科書体 N-B" panose="02020700000000000000" pitchFamily="17" charset="-128"/>
              </a:rPr>
              <a:t>2</a:t>
            </a:r>
            <a:r>
              <a:rPr lang="ja-JP" altLang="en-US" sz="4000">
                <a:latin typeface="UD デジタル 教科書体 N-B" panose="02020700000000000000" pitchFamily="17" charset="-128"/>
                <a:ea typeface="UD デジタル 教科書体 N-B" panose="02020700000000000000" pitchFamily="17" charset="-128"/>
              </a:rPr>
              <a:t>コマ目の指導</a:t>
            </a:r>
          </a:p>
        </p:txBody>
      </p:sp>
      <p:graphicFrame>
        <p:nvGraphicFramePr>
          <p:cNvPr id="2" name="表 2">
            <a:extLst>
              <a:ext uri="{FF2B5EF4-FFF2-40B4-BE49-F238E27FC236}">
                <a16:creationId xmlns:a16="http://schemas.microsoft.com/office/drawing/2014/main" id="{A1482BBC-C29B-42EA-A81C-09E6DB0222AA}"/>
              </a:ext>
            </a:extLst>
          </p:cNvPr>
          <p:cNvGraphicFramePr>
            <a:graphicFrameLocks noGrp="1"/>
          </p:cNvGraphicFramePr>
          <p:nvPr>
            <p:extLst>
              <p:ext uri="{D42A27DB-BD31-4B8C-83A1-F6EECF244321}">
                <p14:modId xmlns:p14="http://schemas.microsoft.com/office/powerpoint/2010/main" val="3651407710"/>
              </p:ext>
            </p:extLst>
          </p:nvPr>
        </p:nvGraphicFramePr>
        <p:xfrm>
          <a:off x="167679" y="1359569"/>
          <a:ext cx="6522641" cy="7749553"/>
        </p:xfrm>
        <a:graphic>
          <a:graphicData uri="http://schemas.openxmlformats.org/drawingml/2006/table">
            <a:tbl>
              <a:tblPr firstRow="1" bandRow="1">
                <a:tableStyleId>{7E9639D4-E3E2-4D34-9284-5A2195B3D0D7}</a:tableStyleId>
              </a:tblPr>
              <a:tblGrid>
                <a:gridCol w="1072280">
                  <a:extLst>
                    <a:ext uri="{9D8B030D-6E8A-4147-A177-3AD203B41FA5}">
                      <a16:colId xmlns:a16="http://schemas.microsoft.com/office/drawing/2014/main" val="953771404"/>
                    </a:ext>
                  </a:extLst>
                </a:gridCol>
                <a:gridCol w="5450361">
                  <a:extLst>
                    <a:ext uri="{9D8B030D-6E8A-4147-A177-3AD203B41FA5}">
                      <a16:colId xmlns:a16="http://schemas.microsoft.com/office/drawing/2014/main" val="2232448268"/>
                    </a:ext>
                  </a:extLst>
                </a:gridCol>
              </a:tblGrid>
              <a:tr h="297403">
                <a:tc>
                  <a:txBody>
                    <a:bodyPr/>
                    <a:lstStyle/>
                    <a:p>
                      <a:pPr algn="ctr"/>
                      <a:r>
                        <a:rPr kumimoji="1" lang="ja-JP" altLang="en-US" sz="1400" b="0">
                          <a:latin typeface="UD デジタル 教科書体 N-B" panose="02020700000000000000" pitchFamily="17" charset="-128"/>
                          <a:ea typeface="UD デジタル 教科書体 N-B" panose="02020700000000000000" pitchFamily="17" charset="-128"/>
                        </a:rPr>
                        <a:t>過程</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b="0">
                          <a:latin typeface="UD デジタル 教科書体 N-B" panose="02020700000000000000" pitchFamily="17" charset="-128"/>
                          <a:ea typeface="UD デジタル 教科書体 N-B" panose="02020700000000000000" pitchFamily="17" charset="-128"/>
                        </a:rPr>
                        <a:t>内容</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5071850"/>
                  </a:ext>
                </a:extLst>
              </a:tr>
              <a:tr h="1218265">
                <a:tc>
                  <a:txBody>
                    <a:bodyPr/>
                    <a:lstStyle/>
                    <a:p>
                      <a:pPr algn="ctr"/>
                      <a:r>
                        <a:rPr kumimoji="1" lang="ja-JP" altLang="en-US" sz="1200" dirty="0">
                          <a:latin typeface="UD デジタル 教科書体 N-R" panose="02020400000000000000" pitchFamily="17" charset="-128"/>
                          <a:ea typeface="UD デジタル 教科書体 N-R" panose="02020400000000000000" pitchFamily="17" charset="-128"/>
                        </a:rPr>
                        <a:t>導入</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dirty="0">
                          <a:latin typeface="UD デジタル 教科書体 N-R" panose="02020400000000000000" pitchFamily="17" charset="-128"/>
                          <a:ea typeface="UD デジタル 教科書体 N-R" panose="02020400000000000000" pitchFamily="17" charset="-128"/>
                        </a:rPr>
                        <a:t>記録する値を乱数ではなく端末のセンサーの値（緯度経度による位置情報）に変更する。緯度経度に限らず、センサーの値はプライバシーやセキュリティの問題もあるため、取得には許可が必要な場合もある。位置情報は取得に許可が必要となることが一般的なため、実習時には許可のリクエストをブロックしてエラーが発生しないように注意する。</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13368689"/>
                  </a:ext>
                </a:extLst>
              </a:tr>
              <a:tr h="2806196">
                <a:tc>
                  <a:txBody>
                    <a:bodyPr/>
                    <a:lstStyle/>
                    <a:p>
                      <a:pPr algn="ctr"/>
                      <a:r>
                        <a:rPr kumimoji="1" lang="ja-JP" altLang="en-US" sz="1200">
                          <a:latin typeface="UD デジタル 教科書体 N-R" panose="02020400000000000000" pitchFamily="17" charset="-128"/>
                          <a:ea typeface="UD デジタル 教科書体 N-R" panose="02020400000000000000" pitchFamily="17" charset="-128"/>
                        </a:rPr>
                        <a:t>展開</a:t>
                      </a:r>
                      <a:r>
                        <a:rPr kumimoji="1" lang="en-US" altLang="ja-JP" sz="1200" dirty="0">
                          <a:latin typeface="UD デジタル 教科書体 N-R" panose="02020400000000000000" pitchFamily="17" charset="-128"/>
                          <a:ea typeface="UD デジタル 教科書体 N-R" panose="02020400000000000000" pitchFamily="17" charset="-128"/>
                        </a:rPr>
                        <a:t>1</a:t>
                      </a:r>
                      <a:endParaRPr kumimoji="1" lang="ja-JP" altLang="en-US" sz="120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dirty="0">
                          <a:latin typeface="UD デジタル 教科書体 N-R" panose="02020400000000000000" pitchFamily="17" charset="-128"/>
                          <a:ea typeface="UD デジタル 教科書体 N-R" panose="02020400000000000000" pitchFamily="17" charset="-128"/>
                        </a:rPr>
                        <a:t>◆プログラムのソースコードを変更し、乱数を取得している部分を緯度経度の情報に書き換えたうえでアプリを実行する。実行環境によって許可リクエストの動きなどが異なるため、学校の環境で選択可能な方法で実習を行う。</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0" marR="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0" marR="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200" dirty="0">
                          <a:latin typeface="UD デジタル 教科書体 N-R" panose="02020400000000000000" pitchFamily="17" charset="-128"/>
                          <a:ea typeface="UD デジタル 教科書体 N-R" panose="02020400000000000000" pitchFamily="17" charset="-128"/>
                        </a:rPr>
                        <a:t>A</a:t>
                      </a:r>
                      <a:r>
                        <a:rPr kumimoji="1" lang="ja-JP" altLang="en-US" sz="1200" dirty="0">
                          <a:latin typeface="UD デジタル 教科書体 N-R" panose="02020400000000000000" pitchFamily="17" charset="-128"/>
                          <a:ea typeface="UD デジタル 教科書体 N-R" panose="02020400000000000000" pitchFamily="17" charset="-128"/>
                        </a:rPr>
                        <a:t>：クラウド</a:t>
                      </a:r>
                      <a:r>
                        <a:rPr kumimoji="1" lang="en-US" altLang="ja-JP" sz="1200" dirty="0">
                          <a:latin typeface="UD デジタル 教科書体 N-R" panose="02020400000000000000" pitchFamily="17" charset="-128"/>
                          <a:ea typeface="UD デジタル 教科書体 N-R" panose="02020400000000000000" pitchFamily="17" charset="-128"/>
                        </a:rPr>
                        <a:t>IDE</a:t>
                      </a:r>
                      <a:r>
                        <a:rPr kumimoji="1" lang="ja-JP" altLang="en-US" sz="1200" dirty="0">
                          <a:latin typeface="UD デジタル 教科書体 N-R" panose="02020400000000000000" pitchFamily="17" charset="-128"/>
                          <a:ea typeface="UD デジタル 教科書体 N-R" panose="02020400000000000000" pitchFamily="17" charset="-128"/>
                        </a:rPr>
                        <a:t>上のプレビューパネルで実行</a:t>
                      </a:r>
                      <a:r>
                        <a:rPr kumimoji="1" lang="en-US" altLang="ja-JP" sz="1200" dirty="0">
                          <a:latin typeface="UD デジタル 教科書体 N-R" panose="02020400000000000000" pitchFamily="17" charset="-128"/>
                          <a:ea typeface="UD デジタル 教科書体 N-R" panose="02020400000000000000" pitchFamily="17" charset="-128"/>
                        </a:rPr>
                        <a:t>(</a:t>
                      </a:r>
                      <a:r>
                        <a:rPr kumimoji="1" lang="ja-JP" altLang="en-US" sz="1200" dirty="0">
                          <a:latin typeface="UD デジタル 教科書体 N-R" panose="02020400000000000000" pitchFamily="17" charset="-128"/>
                          <a:ea typeface="UD デジタル 教科書体 N-R" panose="02020400000000000000" pitchFamily="17" charset="-128"/>
                        </a:rPr>
                        <a:t>パソコン</a:t>
                      </a:r>
                      <a:r>
                        <a:rPr kumimoji="1" lang="en-US" altLang="ja-JP" sz="1200" dirty="0">
                          <a:latin typeface="UD デジタル 教科書体 N-R" panose="02020400000000000000" pitchFamily="17" charset="-128"/>
                          <a:ea typeface="UD デジタル 教科書体 N-R" panose="02020400000000000000" pitchFamily="17" charset="-128"/>
                        </a:rPr>
                        <a:t>)</a:t>
                      </a:r>
                    </a:p>
                    <a:p>
                      <a:pPr marL="0" marR="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dirty="0">
                          <a:latin typeface="UD デジタル 教科書体 N-R" panose="02020400000000000000" pitchFamily="17" charset="-128"/>
                          <a:ea typeface="UD デジタル 教科書体 N-R" panose="02020400000000000000" pitchFamily="17" charset="-128"/>
                        </a:rPr>
                        <a:t>パソコンには通常</a:t>
                      </a:r>
                      <a:r>
                        <a:rPr kumimoji="1" lang="en-US" altLang="ja-JP" sz="1200" dirty="0">
                          <a:latin typeface="UD デジタル 教科書体 N-R" panose="02020400000000000000" pitchFamily="17" charset="-128"/>
                          <a:ea typeface="UD デジタル 教科書体 N-R" panose="02020400000000000000" pitchFamily="17" charset="-128"/>
                        </a:rPr>
                        <a:t>GPS</a:t>
                      </a:r>
                      <a:r>
                        <a:rPr kumimoji="1" lang="ja-JP" altLang="en-US" sz="1200" dirty="0">
                          <a:latin typeface="UD デジタル 教科書体 N-R" panose="02020400000000000000" pitchFamily="17" charset="-128"/>
                          <a:ea typeface="UD デジタル 教科書体 N-R" panose="02020400000000000000" pitchFamily="17" charset="-128"/>
                        </a:rPr>
                        <a:t>センサーが搭載されておらず緯度経度を求めることはできないが、プロバイダー情報などからおおよその緯度経度を取得できる。なお、位置情報の許可は必要となるのでブロックしないように注意する。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171450" marR="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0" marR="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200" dirty="0">
                          <a:latin typeface="UD デジタル 教科書体 N-R" panose="02020400000000000000" pitchFamily="17" charset="-128"/>
                          <a:ea typeface="UD デジタル 教科書体 N-R" panose="02020400000000000000" pitchFamily="17" charset="-128"/>
                        </a:rPr>
                        <a:t>B</a:t>
                      </a:r>
                      <a:r>
                        <a:rPr kumimoji="1" lang="ja-JP" altLang="en-US" sz="1200" dirty="0">
                          <a:latin typeface="UD デジタル 教科書体 N-R" panose="02020400000000000000" pitchFamily="17" charset="-128"/>
                          <a:ea typeface="UD デジタル 教科書体 N-R" panose="02020400000000000000" pitchFamily="17" charset="-128"/>
                        </a:rPr>
                        <a:t>：課題提出</a:t>
                      </a:r>
                      <a:r>
                        <a:rPr kumimoji="1" lang="en-US" altLang="ja-JP" sz="1200" dirty="0">
                          <a:latin typeface="UD デジタル 教科書体 N-R" panose="02020400000000000000" pitchFamily="17" charset="-128"/>
                          <a:ea typeface="UD デジタル 教科書体 N-R" panose="02020400000000000000" pitchFamily="17" charset="-128"/>
                        </a:rPr>
                        <a:t>(Web</a:t>
                      </a:r>
                      <a:r>
                        <a:rPr kumimoji="1" lang="ja-JP" altLang="en-US" sz="1200" dirty="0">
                          <a:latin typeface="UD デジタル 教科書体 N-R" panose="02020400000000000000" pitchFamily="17" charset="-128"/>
                          <a:ea typeface="UD デジタル 教科書体 N-R" panose="02020400000000000000" pitchFamily="17" charset="-128"/>
                        </a:rPr>
                        <a:t>公開</a:t>
                      </a:r>
                      <a:r>
                        <a:rPr kumimoji="1" lang="en-US" altLang="ja-JP" sz="1200" dirty="0">
                          <a:latin typeface="UD デジタル 教科書体 N-R" panose="02020400000000000000" pitchFamily="17" charset="-128"/>
                          <a:ea typeface="UD デジタル 教科書体 N-R" panose="02020400000000000000" pitchFamily="17" charset="-128"/>
                        </a:rPr>
                        <a:t>)</a:t>
                      </a:r>
                      <a:r>
                        <a:rPr kumimoji="1" lang="ja-JP" altLang="en-US" sz="1200" dirty="0">
                          <a:latin typeface="UD デジタル 教科書体 N-R" panose="02020400000000000000" pitchFamily="17" charset="-128"/>
                          <a:ea typeface="UD デジタル 教科書体 N-R" panose="02020400000000000000" pitchFamily="17" charset="-128"/>
                        </a:rPr>
                        <a:t>を経由してスマホ上で実行</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0" marR="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dirty="0">
                          <a:latin typeface="UD デジタル 教科書体 N-R" panose="02020400000000000000" pitchFamily="17" charset="-128"/>
                          <a:ea typeface="UD デジタル 教科書体 N-R" panose="02020400000000000000" pitchFamily="17" charset="-128"/>
                        </a:rPr>
                        <a:t>スマホには通常</a:t>
                      </a:r>
                      <a:r>
                        <a:rPr kumimoji="1" lang="en-US" altLang="ja-JP" sz="1200" dirty="0">
                          <a:latin typeface="UD デジタル 教科書体 N-R" panose="02020400000000000000" pitchFamily="17" charset="-128"/>
                          <a:ea typeface="UD デジタル 教科書体 N-R" panose="02020400000000000000" pitchFamily="17" charset="-128"/>
                        </a:rPr>
                        <a:t>GPS</a:t>
                      </a:r>
                      <a:r>
                        <a:rPr kumimoji="1" lang="ja-JP" altLang="en-US" sz="1200" dirty="0">
                          <a:latin typeface="UD デジタル 教科書体 N-R" panose="02020400000000000000" pitchFamily="17" charset="-128"/>
                          <a:ea typeface="UD デジタル 教科書体 N-R" panose="02020400000000000000" pitchFamily="17" charset="-128"/>
                        </a:rPr>
                        <a:t>センサーが搭載されているため、高い精度で緯度経度を求めることができる。こちらも位置情報の許可は必要となるのでブロックしないように注意する。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0" marR="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0" marR="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200" dirty="0">
                          <a:latin typeface="UD デジタル 教科書体 N-R" panose="02020400000000000000" pitchFamily="17" charset="-128"/>
                          <a:ea typeface="UD デジタル 教科書体 N-R" panose="02020400000000000000" pitchFamily="17" charset="-128"/>
                        </a:rPr>
                        <a:t>C</a:t>
                      </a:r>
                      <a:r>
                        <a:rPr kumimoji="1" lang="ja-JP" altLang="en-US" sz="1200" dirty="0">
                          <a:latin typeface="UD デジタル 教科書体 N-R" panose="02020400000000000000" pitchFamily="17" charset="-128"/>
                          <a:ea typeface="UD デジタル 教科書体 N-R" panose="02020400000000000000" pitchFamily="17" charset="-128"/>
                        </a:rPr>
                        <a:t>：</a:t>
                      </a:r>
                      <a:r>
                        <a:rPr kumimoji="1" lang="en-US" altLang="ja-JP" sz="1200" dirty="0">
                          <a:latin typeface="UD デジタル 教科書体 N-R" panose="02020400000000000000" pitchFamily="17" charset="-128"/>
                          <a:ea typeface="UD デジタル 教科書体 N-R" panose="02020400000000000000" pitchFamily="17" charset="-128"/>
                        </a:rPr>
                        <a:t>Monaca for Study</a:t>
                      </a:r>
                      <a:r>
                        <a:rPr kumimoji="1" lang="ja-JP" altLang="en-US" sz="1200" dirty="0">
                          <a:latin typeface="UD デジタル 教科書体 N-R" panose="02020400000000000000" pitchFamily="17" charset="-128"/>
                          <a:ea typeface="UD デジタル 教科書体 N-R" panose="02020400000000000000" pitchFamily="17" charset="-128"/>
                        </a:rPr>
                        <a:t>アプリを経由してスマホ上で実行</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0" marR="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200" dirty="0">
                          <a:latin typeface="UD デジタル 教科書体 N-R" panose="02020400000000000000" pitchFamily="17" charset="-128"/>
                          <a:ea typeface="UD デジタル 教科書体 N-R" panose="02020400000000000000" pitchFamily="17" charset="-128"/>
                        </a:rPr>
                        <a:t>B</a:t>
                      </a:r>
                      <a:r>
                        <a:rPr kumimoji="1" lang="ja-JP" altLang="en-US" sz="1200" dirty="0">
                          <a:latin typeface="UD デジタル 教科書体 N-R" panose="02020400000000000000" pitchFamily="17" charset="-128"/>
                          <a:ea typeface="UD デジタル 教科書体 N-R" panose="02020400000000000000" pitchFamily="17" charset="-128"/>
                        </a:rPr>
                        <a:t>の方法とあまり違いは無い。アプリの場合はアプリ単位で位置情報の許可を管理する形となる。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0" marR="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0" marR="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dirty="0">
                          <a:latin typeface="UD デジタル 教科書体 N-R" panose="02020400000000000000" pitchFamily="17" charset="-128"/>
                          <a:ea typeface="UD デジタル 教科書体 N-R" panose="02020400000000000000" pitchFamily="17" charset="-128"/>
                        </a:rPr>
                        <a:t>補足：</a:t>
                      </a:r>
                      <a:r>
                        <a:rPr kumimoji="1" lang="en-US" altLang="ja-JP" sz="1200" dirty="0">
                          <a:latin typeface="UD デジタル 教科書体 N-R" panose="02020400000000000000" pitchFamily="17" charset="-128"/>
                          <a:ea typeface="UD デジタル 教科書体 N-R" panose="02020400000000000000" pitchFamily="17" charset="-128"/>
                        </a:rPr>
                        <a:t>iPad</a:t>
                      </a:r>
                      <a:r>
                        <a:rPr kumimoji="1" lang="ja-JP" altLang="en-US" sz="1200" dirty="0">
                          <a:latin typeface="UD デジタル 教科書体 N-R" panose="02020400000000000000" pitchFamily="17" charset="-128"/>
                          <a:ea typeface="UD デジタル 教科書体 N-R" panose="02020400000000000000" pitchFamily="17" charset="-128"/>
                        </a:rPr>
                        <a:t>の場合</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0" marR="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dirty="0">
                          <a:latin typeface="UD デジタル 教科書体 N-R" panose="02020400000000000000" pitchFamily="17" charset="-128"/>
                          <a:ea typeface="UD デジタル 教科書体 N-R" panose="02020400000000000000" pitchFamily="17" charset="-128"/>
                        </a:rPr>
                        <a:t>一般に、</a:t>
                      </a:r>
                      <a:r>
                        <a:rPr kumimoji="1" lang="en-US" altLang="ja-JP" sz="1200" dirty="0">
                          <a:latin typeface="UD デジタル 教科書体 N-R" panose="02020400000000000000" pitchFamily="17" charset="-128"/>
                          <a:ea typeface="UD デジタル 教科書体 N-R" panose="02020400000000000000" pitchFamily="17" charset="-128"/>
                        </a:rPr>
                        <a:t>iPad</a:t>
                      </a:r>
                      <a:r>
                        <a:rPr kumimoji="1" lang="ja-JP" altLang="en-US" sz="1200" dirty="0">
                          <a:latin typeface="UD デジタル 教科書体 N-R" panose="02020400000000000000" pitchFamily="17" charset="-128"/>
                          <a:ea typeface="UD デジタル 教科書体 N-R" panose="02020400000000000000" pitchFamily="17" charset="-128"/>
                        </a:rPr>
                        <a:t>では</a:t>
                      </a:r>
                      <a:r>
                        <a:rPr kumimoji="1" lang="en-US" altLang="ja-JP" sz="1200" dirty="0">
                          <a:latin typeface="UD デジタル 教科書体 N-R" panose="02020400000000000000" pitchFamily="17" charset="-128"/>
                          <a:ea typeface="UD デジタル 教科書体 N-R" panose="02020400000000000000" pitchFamily="17" charset="-128"/>
                        </a:rPr>
                        <a:t>GPS</a:t>
                      </a:r>
                      <a:r>
                        <a:rPr kumimoji="1" lang="ja-JP" altLang="en-US" sz="1200" dirty="0">
                          <a:latin typeface="UD デジタル 教科書体 N-R" panose="02020400000000000000" pitchFamily="17" charset="-128"/>
                          <a:ea typeface="UD デジタル 教科書体 N-R" panose="02020400000000000000" pitchFamily="17" charset="-128"/>
                        </a:rPr>
                        <a:t>はセルラーモデルのみに搭載されている。</a:t>
                      </a:r>
                      <a:r>
                        <a:rPr kumimoji="1" lang="en-US" altLang="ja-JP" sz="1200" dirty="0">
                          <a:latin typeface="UD デジタル 教科書体 N-R" panose="02020400000000000000" pitchFamily="17" charset="-128"/>
                          <a:ea typeface="UD デジタル 教科書体 N-R" panose="02020400000000000000" pitchFamily="17" charset="-128"/>
                        </a:rPr>
                        <a:t>Wi-Fi</a:t>
                      </a:r>
                      <a:r>
                        <a:rPr kumimoji="1" lang="ja-JP" altLang="en-US" sz="1200" dirty="0">
                          <a:latin typeface="UD デジタル 教科書体 N-R" panose="02020400000000000000" pitchFamily="17" charset="-128"/>
                          <a:ea typeface="UD デジタル 教科書体 N-R" panose="02020400000000000000" pitchFamily="17" charset="-128"/>
                        </a:rPr>
                        <a:t>のみの場合、位置情報はおおよその値となるため注意する。</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75820021"/>
                  </a:ext>
                </a:extLst>
              </a:tr>
              <a:tr h="604054">
                <a:tc>
                  <a:txBody>
                    <a:bodyPr/>
                    <a:lstStyle/>
                    <a:p>
                      <a:pPr algn="ctr"/>
                      <a:r>
                        <a:rPr kumimoji="1" lang="ja-JP" altLang="en-US" sz="1200">
                          <a:latin typeface="UD デジタル 教科書体 N-R" panose="02020400000000000000" pitchFamily="17" charset="-128"/>
                          <a:ea typeface="UD デジタル 教科書体 N-R" panose="02020400000000000000" pitchFamily="17" charset="-128"/>
                        </a:rPr>
                        <a:t>展開</a:t>
                      </a:r>
                      <a:r>
                        <a:rPr kumimoji="1" lang="en-US" altLang="ja-JP" sz="1200">
                          <a:latin typeface="UD デジタル 教科書体 N-R" panose="02020400000000000000" pitchFamily="17" charset="-128"/>
                          <a:ea typeface="UD デジタル 教科書体 N-R" panose="02020400000000000000" pitchFamily="17" charset="-128"/>
                        </a:rPr>
                        <a:t>2</a:t>
                      </a:r>
                      <a:endParaRPr kumimoji="1" lang="ja-JP" altLang="en-US" sz="120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dirty="0">
                          <a:latin typeface="UD デジタル 教科書体 N-R" panose="02020400000000000000" pitchFamily="17" charset="-128"/>
                          <a:ea typeface="UD デジタル 教科書体 N-R" panose="02020400000000000000" pitchFamily="17" charset="-128"/>
                        </a:rPr>
                        <a:t>データ登録時に「位置情報」という文字も登録するようにする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2977177"/>
                  </a:ext>
                </a:extLst>
              </a:tr>
              <a:tr h="1611042">
                <a:tc>
                  <a:txBody>
                    <a:bodyPr/>
                    <a:lstStyle/>
                    <a:p>
                      <a:pPr algn="ctr"/>
                      <a:r>
                        <a:rPr kumimoji="1" lang="ja-JP" altLang="en-US" sz="1200">
                          <a:latin typeface="UD デジタル 教科書体 N-R" panose="02020400000000000000" pitchFamily="17" charset="-128"/>
                          <a:ea typeface="UD デジタル 教科書体 N-R" panose="02020400000000000000" pitchFamily="17" charset="-128"/>
                        </a:rPr>
                        <a:t>まとめ</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marR="0" lvl="0" indent="-22860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dirty="0">
                          <a:latin typeface="UD デジタル 教科書体 N-R" panose="02020400000000000000" pitchFamily="17" charset="-128"/>
                          <a:ea typeface="UD デジタル 教科書体 N-R" panose="02020400000000000000" pitchFamily="17" charset="-128"/>
                        </a:rPr>
                        <a:t>緯度経度の取得を通じてセンサーによる計測の方法や、プライバシー上の制限について確認する。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228600" marR="0" lvl="0" indent="-22860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dirty="0">
                          <a:latin typeface="UD デジタル 教科書体 N-R" panose="02020400000000000000" pitchFamily="17" charset="-128"/>
                          <a:ea typeface="UD デジタル 教科書体 N-R" panose="02020400000000000000" pitchFamily="17" charset="-128"/>
                        </a:rPr>
                        <a:t>おおよその緯度経度を求める方法について、どのような方法が考えられるかを検討して確認する。</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61948110"/>
                  </a:ext>
                </a:extLst>
              </a:tr>
            </a:tbl>
          </a:graphicData>
        </a:graphic>
      </p:graphicFrame>
    </p:spTree>
    <p:extLst>
      <p:ext uri="{BB962C8B-B14F-4D97-AF65-F5344CB8AC3E}">
        <p14:creationId xmlns:p14="http://schemas.microsoft.com/office/powerpoint/2010/main" val="4223233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4" name="直線コネクタ 53">
            <a:extLst>
              <a:ext uri="{FF2B5EF4-FFF2-40B4-BE49-F238E27FC236}">
                <a16:creationId xmlns:a16="http://schemas.microsoft.com/office/drawing/2014/main" id="{BB0C2F51-29F6-494E-9C5A-AA580E511AE8}"/>
              </a:ext>
            </a:extLst>
          </p:cNvPr>
          <p:cNvCxnSpPr/>
          <p:nvPr/>
        </p:nvCxnSpPr>
        <p:spPr>
          <a:xfrm>
            <a:off x="37426" y="3367084"/>
            <a:ext cx="6858000" cy="37549"/>
          </a:xfrm>
          <a:prstGeom prst="line">
            <a:avLst/>
          </a:prstGeom>
        </p:spPr>
        <p:style>
          <a:lnRef idx="1">
            <a:schemeClr val="accent1"/>
          </a:lnRef>
          <a:fillRef idx="0">
            <a:schemeClr val="accent1"/>
          </a:fillRef>
          <a:effectRef idx="0">
            <a:schemeClr val="accent1"/>
          </a:effectRef>
          <a:fontRef idx="minor">
            <a:schemeClr val="tx1"/>
          </a:fontRef>
        </p:style>
      </p:cxnSp>
      <p:sp>
        <p:nvSpPr>
          <p:cNvPr id="61" name="テキスト ボックス 60">
            <a:extLst>
              <a:ext uri="{FF2B5EF4-FFF2-40B4-BE49-F238E27FC236}">
                <a16:creationId xmlns:a16="http://schemas.microsoft.com/office/drawing/2014/main" id="{5364B177-53D7-4114-A650-2ECF41EEC4B4}"/>
              </a:ext>
            </a:extLst>
          </p:cNvPr>
          <p:cNvSpPr txBox="1"/>
          <p:nvPr/>
        </p:nvSpPr>
        <p:spPr>
          <a:xfrm>
            <a:off x="174202" y="3520290"/>
            <a:ext cx="3433368" cy="369332"/>
          </a:xfrm>
          <a:prstGeom prst="rect">
            <a:avLst/>
          </a:prstGeom>
          <a:noFill/>
        </p:spPr>
        <p:txBody>
          <a:bodyPr wrap="square">
            <a:spAutoFit/>
          </a:bodyPr>
          <a:lstStyle/>
          <a:p>
            <a:r>
              <a:rPr kumimoji="1" lang="ja-JP" altLang="en-US" sz="1800">
                <a:solidFill>
                  <a:schemeClr val="tx1"/>
                </a:solidFill>
                <a:latin typeface="UD デジタル 教科書体 N-B" panose="02020700000000000000" pitchFamily="17" charset="-128"/>
                <a:ea typeface="UD デジタル 教科書体 N-B" panose="02020700000000000000" pitchFamily="17" charset="-128"/>
              </a:rPr>
              <a:t>学習内容</a:t>
            </a:r>
            <a:endParaRPr kumimoji="1" lang="en-US" altLang="ja-JP" sz="1800">
              <a:solidFill>
                <a:schemeClr val="tx1"/>
              </a:solidFill>
              <a:latin typeface="UD デジタル 教科書体 N-B" panose="02020700000000000000" pitchFamily="17" charset="-128"/>
              <a:ea typeface="UD デジタル 教科書体 N-B" panose="02020700000000000000" pitchFamily="17" charset="-128"/>
            </a:endParaRPr>
          </a:p>
        </p:txBody>
      </p:sp>
      <p:sp>
        <p:nvSpPr>
          <p:cNvPr id="73" name="テキスト ボックス 72">
            <a:extLst>
              <a:ext uri="{FF2B5EF4-FFF2-40B4-BE49-F238E27FC236}">
                <a16:creationId xmlns:a16="http://schemas.microsoft.com/office/drawing/2014/main" id="{092272B1-815D-4961-913B-7F0D8F210920}"/>
              </a:ext>
            </a:extLst>
          </p:cNvPr>
          <p:cNvSpPr txBox="1"/>
          <p:nvPr/>
        </p:nvSpPr>
        <p:spPr>
          <a:xfrm>
            <a:off x="557284" y="180650"/>
            <a:ext cx="5738484" cy="400110"/>
          </a:xfrm>
          <a:prstGeom prst="rect">
            <a:avLst/>
          </a:prstGeom>
          <a:noFill/>
        </p:spPr>
        <p:txBody>
          <a:bodyPr wrap="square">
            <a:spAutoFit/>
          </a:bodyPr>
          <a:lstStyle/>
          <a:p>
            <a:pPr algn="ctr"/>
            <a:r>
              <a:rPr kumimoji="1" lang="en-US" altLang="ja-JP" sz="2000" dirty="0">
                <a:latin typeface="UD デジタル 教科書体 N-B" panose="02020700000000000000" pitchFamily="17" charset="-128"/>
                <a:ea typeface="UD デジタル 教科書体 N-B" panose="02020700000000000000" pitchFamily="17" charset="-128"/>
              </a:rPr>
              <a:t>GPS</a:t>
            </a:r>
            <a:r>
              <a:rPr kumimoji="1" lang="ja-JP" altLang="en-US" sz="2000" dirty="0">
                <a:latin typeface="UD デジタル 教科書体 N-B" panose="02020700000000000000" pitchFamily="17" charset="-128"/>
                <a:ea typeface="UD デジタル 教科書体 N-B" panose="02020700000000000000" pitchFamily="17" charset="-128"/>
              </a:rPr>
              <a:t>データロガーアプリを動かしてみよう</a:t>
            </a:r>
            <a:endParaRPr kumimoji="1" lang="ja-JP" altLang="en-US" sz="2000" dirty="0">
              <a:solidFill>
                <a:schemeClr val="tx1"/>
              </a:solidFill>
              <a:latin typeface="UD デジタル 教科書体 N-B" panose="02020700000000000000" pitchFamily="17" charset="-128"/>
              <a:ea typeface="UD デジタル 教科書体 N-B" panose="02020700000000000000" pitchFamily="17" charset="-128"/>
            </a:endParaRPr>
          </a:p>
        </p:txBody>
      </p:sp>
      <p:graphicFrame>
        <p:nvGraphicFramePr>
          <p:cNvPr id="60" name="表 2">
            <a:extLst>
              <a:ext uri="{FF2B5EF4-FFF2-40B4-BE49-F238E27FC236}">
                <a16:creationId xmlns:a16="http://schemas.microsoft.com/office/drawing/2014/main" id="{09783C2B-CD76-49E7-9C8A-5BEC86BF066B}"/>
              </a:ext>
            </a:extLst>
          </p:cNvPr>
          <p:cNvGraphicFramePr>
            <a:graphicFrameLocks noGrp="1"/>
          </p:cNvGraphicFramePr>
          <p:nvPr>
            <p:extLst>
              <p:ext uri="{D42A27DB-BD31-4B8C-83A1-F6EECF244321}">
                <p14:modId xmlns:p14="http://schemas.microsoft.com/office/powerpoint/2010/main" val="1982096077"/>
              </p:ext>
            </p:extLst>
          </p:nvPr>
        </p:nvGraphicFramePr>
        <p:xfrm>
          <a:off x="205106" y="4017193"/>
          <a:ext cx="6522641" cy="3220375"/>
        </p:xfrm>
        <a:graphic>
          <a:graphicData uri="http://schemas.openxmlformats.org/drawingml/2006/table">
            <a:tbl>
              <a:tblPr firstRow="1" bandRow="1">
                <a:tableStyleId>{7E9639D4-E3E2-4D34-9284-5A2195B3D0D7}</a:tableStyleId>
              </a:tblPr>
              <a:tblGrid>
                <a:gridCol w="2667840">
                  <a:extLst>
                    <a:ext uri="{9D8B030D-6E8A-4147-A177-3AD203B41FA5}">
                      <a16:colId xmlns:a16="http://schemas.microsoft.com/office/drawing/2014/main" val="953771404"/>
                    </a:ext>
                  </a:extLst>
                </a:gridCol>
                <a:gridCol w="3854801">
                  <a:extLst>
                    <a:ext uri="{9D8B030D-6E8A-4147-A177-3AD203B41FA5}">
                      <a16:colId xmlns:a16="http://schemas.microsoft.com/office/drawing/2014/main" val="2232448268"/>
                    </a:ext>
                  </a:extLst>
                </a:gridCol>
              </a:tblGrid>
              <a:tr h="449407">
                <a:tc>
                  <a:txBody>
                    <a:bodyPr/>
                    <a:lstStyle/>
                    <a:p>
                      <a:pPr algn="l"/>
                      <a:r>
                        <a:rPr kumimoji="1" lang="ja-JP" altLang="en-US" sz="1400" b="0">
                          <a:latin typeface="UD デジタル 教科書体 N-B" panose="02020700000000000000" pitchFamily="17" charset="-128"/>
                          <a:ea typeface="UD デジタル 教科書体 N-B" panose="02020700000000000000" pitchFamily="17" charset="-128"/>
                        </a:rPr>
                        <a:t>項目</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400" b="0" dirty="0">
                          <a:latin typeface="UD デジタル 教科書体 N-B" panose="02020700000000000000" pitchFamily="17" charset="-128"/>
                          <a:ea typeface="UD デジタル 教科書体 N-B" panose="02020700000000000000" pitchFamily="17" charset="-128"/>
                        </a:rPr>
                        <a:t>内容</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5071850"/>
                  </a:ext>
                </a:extLst>
              </a:tr>
              <a:tr h="380015">
                <a:tc>
                  <a:txBody>
                    <a:bodyPr/>
                    <a:lstStyle/>
                    <a:p>
                      <a:pPr algn="l"/>
                      <a:r>
                        <a:rPr kumimoji="1" lang="en-US" altLang="ja-JP" sz="1200" dirty="0">
                          <a:latin typeface="UD デジタル 教科書体 N-R" panose="02020400000000000000" pitchFamily="17" charset="-128"/>
                          <a:ea typeface="UD デジタル 教科書体 N-R" panose="02020400000000000000" pitchFamily="17" charset="-128"/>
                        </a:rPr>
                        <a:t>Monaca Education</a:t>
                      </a:r>
                      <a:r>
                        <a:rPr kumimoji="1" lang="ja-JP" altLang="en-US" sz="1200" dirty="0">
                          <a:latin typeface="UD デジタル 教科書体 N-R" panose="02020400000000000000" pitchFamily="17" charset="-128"/>
                          <a:ea typeface="UD デジタル 教科書体 N-R" panose="02020400000000000000" pitchFamily="17" charset="-128"/>
                        </a:rPr>
                        <a:t>クラウドデータベース</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1200" dirty="0">
                          <a:latin typeface="UD デジタル 教科書体 N-R" panose="02020400000000000000" pitchFamily="17" charset="-128"/>
                          <a:ea typeface="UD デジタル 教科書体 N-R" panose="02020400000000000000" pitchFamily="17" charset="-128"/>
                        </a:rPr>
                        <a:t>Monaca Education</a:t>
                      </a:r>
                      <a:r>
                        <a:rPr kumimoji="1" lang="ja-JP" altLang="en-US" sz="1200" dirty="0">
                          <a:latin typeface="UD デジタル 教科書体 N-R" panose="02020400000000000000" pitchFamily="17" charset="-128"/>
                          <a:ea typeface="UD デジタル 教科書体 N-R" panose="02020400000000000000" pitchFamily="17" charset="-128"/>
                        </a:rPr>
                        <a:t>（スタンダードプラン）に搭載されているデータベース機能です。</a:t>
                      </a:r>
                      <a:r>
                        <a:rPr kumimoji="1" lang="en-US" altLang="ja-JP" sz="1200" dirty="0">
                          <a:latin typeface="UD デジタル 教科書体 N-R" panose="02020400000000000000" pitchFamily="17" charset="-128"/>
                          <a:ea typeface="UD デジタル 教科書体 N-R" panose="02020400000000000000" pitchFamily="17" charset="-128"/>
                        </a:rPr>
                        <a:t>IDE</a:t>
                      </a:r>
                      <a:r>
                        <a:rPr kumimoji="1" lang="ja-JP" altLang="en-US" sz="1200" dirty="0">
                          <a:latin typeface="UD デジタル 教科書体 N-R" panose="02020400000000000000" pitchFamily="17" charset="-128"/>
                          <a:ea typeface="UD デジタル 教科書体 N-R" panose="02020400000000000000" pitchFamily="17" charset="-128"/>
                        </a:rPr>
                        <a:t>メニューの「プロジェクト＞クラウドデータベース」から管理できます。データベースに入れたデータはアプリを再起動しても消えません。</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13368689"/>
                  </a:ext>
                </a:extLst>
              </a:tr>
              <a:tr h="365415">
                <a:tc>
                  <a:txBody>
                    <a:bodyPr/>
                    <a:lstStyle/>
                    <a:p>
                      <a:pPr algn="l"/>
                      <a:r>
                        <a:rPr kumimoji="1" lang="en-US" altLang="ja-JP" sz="1200" dirty="0">
                          <a:latin typeface="UD デジタル 教科書体 N-R" panose="02020400000000000000" pitchFamily="17" charset="-128"/>
                          <a:ea typeface="UD デジタル 教科書体 N-R" panose="02020400000000000000" pitchFamily="17" charset="-128"/>
                        </a:rPr>
                        <a:t>GPS</a:t>
                      </a:r>
                      <a:endParaRPr kumimoji="1" lang="ja-JP" altLang="en-US"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dirty="0">
                          <a:latin typeface="UD デジタル 教科書体 N-R" panose="02020400000000000000" pitchFamily="17" charset="-128"/>
                          <a:ea typeface="UD デジタル 教科書体 N-R" panose="02020400000000000000" pitchFamily="17" charset="-128"/>
                        </a:rPr>
                        <a:t>衛星と通信することで現在位置を測位するシステムです。センサーが必要となるため、最近の携帯やスマートフォンには概ね搭載されていますが、パソコンには殆ど搭載されていません。</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7947894"/>
                  </a:ext>
                </a:extLst>
              </a:tr>
              <a:tr h="365415">
                <a:tc>
                  <a:txBody>
                    <a:bodyPr/>
                    <a:lstStyle/>
                    <a:p>
                      <a:pPr algn="l"/>
                      <a:r>
                        <a:rPr kumimoji="1" lang="ja-JP" altLang="en-US" sz="1200" dirty="0">
                          <a:latin typeface="UD デジタル 教科書体 N-R" panose="02020400000000000000" pitchFamily="17" charset="-128"/>
                          <a:ea typeface="UD デジタル 教科書体 N-R" panose="02020400000000000000" pitchFamily="17" charset="-128"/>
                        </a:rPr>
                        <a:t>定期実行</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a:buFont typeface="Arial" panose="020B0604020202020204" pitchFamily="34" charset="0"/>
                        <a:buNone/>
                      </a:pPr>
                      <a:r>
                        <a:rPr kumimoji="1" lang="ja-JP" altLang="en-US" sz="1200" dirty="0">
                          <a:latin typeface="UD デジタル 教科書体 N-R" panose="02020400000000000000" pitchFamily="17" charset="-128"/>
                          <a:ea typeface="UD デジタル 教科書体 N-R" panose="02020400000000000000" pitchFamily="17" charset="-128"/>
                        </a:rPr>
                        <a:t>定期的にデータを記録すためには、定期的にプログラムを実行するための仕組みが必要となります。ブラウザ上では「</a:t>
                      </a:r>
                      <a:r>
                        <a:rPr kumimoji="1" lang="en-US" altLang="ja-JP" sz="1200" dirty="0" err="1">
                          <a:latin typeface="UD デジタル 教科書体 N-R" panose="02020400000000000000" pitchFamily="17" charset="-128"/>
                          <a:ea typeface="UD デジタル 教科書体 N-R" panose="02020400000000000000" pitchFamily="17" charset="-128"/>
                        </a:rPr>
                        <a:t>setInterval</a:t>
                      </a:r>
                      <a:r>
                        <a:rPr kumimoji="1" lang="en-US" altLang="ja-JP" sz="1200" dirty="0">
                          <a:latin typeface="UD デジタル 教科書体 N-R" panose="02020400000000000000" pitchFamily="17" charset="-128"/>
                          <a:ea typeface="UD デジタル 教科書体 N-R" panose="02020400000000000000" pitchFamily="17" charset="-128"/>
                        </a:rPr>
                        <a:t>()</a:t>
                      </a:r>
                      <a:r>
                        <a:rPr kumimoji="1" lang="ja-JP" altLang="en-US" sz="1200" dirty="0">
                          <a:latin typeface="UD デジタル 教科書体 N-R" panose="02020400000000000000" pitchFamily="17" charset="-128"/>
                          <a:ea typeface="UD デジタル 教科書体 N-R" panose="02020400000000000000" pitchFamily="17" charset="-128"/>
                        </a:rPr>
                        <a:t>」命令で特定の関数を定期実行させることができます。</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07389489"/>
                  </a:ext>
                </a:extLst>
              </a:tr>
            </a:tbl>
          </a:graphicData>
        </a:graphic>
      </p:graphicFrame>
      <p:sp>
        <p:nvSpPr>
          <p:cNvPr id="16" name="正方形/長方形 15">
            <a:extLst>
              <a:ext uri="{FF2B5EF4-FFF2-40B4-BE49-F238E27FC236}">
                <a16:creationId xmlns:a16="http://schemas.microsoft.com/office/drawing/2014/main" id="{91E27DD4-5BC3-1D4E-A7E8-01BFC0F9AED9}"/>
              </a:ext>
            </a:extLst>
          </p:cNvPr>
          <p:cNvSpPr/>
          <p:nvPr/>
        </p:nvSpPr>
        <p:spPr>
          <a:xfrm>
            <a:off x="484586" y="726075"/>
            <a:ext cx="2098297" cy="35116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900" dirty="0">
                <a:latin typeface="UD デジタル 教科書体 N-R" panose="02020400000000000000" pitchFamily="17" charset="-128"/>
                <a:ea typeface="UD デジタル 教科書体 N-R" panose="02020400000000000000" pitchFamily="17" charset="-128"/>
              </a:rPr>
              <a:t>①サポートページから</a:t>
            </a:r>
            <a:endParaRPr kumimoji="1" lang="en-US" altLang="ja-JP" sz="900" dirty="0">
              <a:latin typeface="UD デジタル 教科書体 N-R" panose="02020400000000000000" pitchFamily="17" charset="-128"/>
              <a:ea typeface="UD デジタル 教科書体 N-R" panose="02020400000000000000" pitchFamily="17" charset="-128"/>
            </a:endParaRPr>
          </a:p>
          <a:p>
            <a:pPr algn="ctr"/>
            <a:r>
              <a:rPr kumimoji="1" lang="en-US" altLang="ja-JP" sz="900" dirty="0">
                <a:latin typeface="UD デジタル 教科書体 N-R" panose="02020400000000000000" pitchFamily="17" charset="-128"/>
                <a:ea typeface="UD デジタル 教科書体 N-R" panose="02020400000000000000" pitchFamily="17" charset="-128"/>
              </a:rPr>
              <a:t>GPS</a:t>
            </a:r>
            <a:r>
              <a:rPr kumimoji="1" lang="ja-JP" altLang="en-US" sz="900" dirty="0">
                <a:latin typeface="UD デジタル 教科書体 N-R" panose="02020400000000000000" pitchFamily="17" charset="-128"/>
                <a:ea typeface="UD デジタル 教科書体 N-R" panose="02020400000000000000" pitchFamily="17" charset="-128"/>
              </a:rPr>
              <a:t>データロガーアプリをクリック</a:t>
            </a:r>
          </a:p>
        </p:txBody>
      </p:sp>
      <p:sp>
        <p:nvSpPr>
          <p:cNvPr id="18" name="正方形/長方形 17">
            <a:extLst>
              <a:ext uri="{FF2B5EF4-FFF2-40B4-BE49-F238E27FC236}">
                <a16:creationId xmlns:a16="http://schemas.microsoft.com/office/drawing/2014/main" id="{07E3E3BD-8A66-3649-8D4A-4BB2F1EEB2F2}"/>
              </a:ext>
            </a:extLst>
          </p:cNvPr>
          <p:cNvSpPr/>
          <p:nvPr/>
        </p:nvSpPr>
        <p:spPr>
          <a:xfrm>
            <a:off x="672879" y="2956567"/>
            <a:ext cx="1721708" cy="26852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900" dirty="0">
                <a:latin typeface="UD デジタル 教科書体 N-R" panose="02020400000000000000" pitchFamily="17" charset="-128"/>
                <a:ea typeface="UD デジタル 教科書体 N-R" panose="02020400000000000000" pitchFamily="17" charset="-128"/>
              </a:rPr>
              <a:t>②インポートして</a:t>
            </a:r>
            <a:r>
              <a:rPr kumimoji="1" lang="en-US" altLang="ja-JP" sz="900" dirty="0">
                <a:latin typeface="UD デジタル 教科書体 N-R" panose="02020400000000000000" pitchFamily="17" charset="-128"/>
                <a:ea typeface="UD デジタル 教科書体 N-R" panose="02020400000000000000" pitchFamily="17" charset="-128"/>
              </a:rPr>
              <a:t>IDE</a:t>
            </a:r>
            <a:r>
              <a:rPr kumimoji="1" lang="ja-JP" altLang="en-US" sz="900" dirty="0">
                <a:latin typeface="UD デジタル 教科書体 N-R" panose="02020400000000000000" pitchFamily="17" charset="-128"/>
                <a:ea typeface="UD デジタル 教科書体 N-R" panose="02020400000000000000" pitchFamily="17" charset="-128"/>
              </a:rPr>
              <a:t>で開く</a:t>
            </a:r>
          </a:p>
        </p:txBody>
      </p:sp>
      <p:pic>
        <p:nvPicPr>
          <p:cNvPr id="3" name="図 2" descr="テキスト&#10;&#10;自動的に生成された説明">
            <a:extLst>
              <a:ext uri="{FF2B5EF4-FFF2-40B4-BE49-F238E27FC236}">
                <a16:creationId xmlns:a16="http://schemas.microsoft.com/office/drawing/2014/main" id="{2FE82837-1C7A-15A7-DCBA-5199233F14D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77842" y="663282"/>
            <a:ext cx="2026167" cy="2550728"/>
          </a:xfrm>
          <a:prstGeom prst="rect">
            <a:avLst/>
          </a:prstGeom>
        </p:spPr>
      </p:pic>
      <p:pic>
        <p:nvPicPr>
          <p:cNvPr id="6" name="図 5" descr="テキスト&#10;&#10;自動的に生成された説明">
            <a:extLst>
              <a:ext uri="{FF2B5EF4-FFF2-40B4-BE49-F238E27FC236}">
                <a16:creationId xmlns:a16="http://schemas.microsoft.com/office/drawing/2014/main" id="{951104E0-D968-EDD0-225C-19FCD5A32A8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6311" y="1219234"/>
            <a:ext cx="1834844" cy="1698470"/>
          </a:xfrm>
          <a:prstGeom prst="rect">
            <a:avLst/>
          </a:prstGeom>
        </p:spPr>
      </p:pic>
    </p:spTree>
    <p:extLst>
      <p:ext uri="{BB962C8B-B14F-4D97-AF65-F5344CB8AC3E}">
        <p14:creationId xmlns:p14="http://schemas.microsoft.com/office/powerpoint/2010/main" val="3972775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1EF188FD-A81A-B44D-A57F-C662EC05BF85}"/>
              </a:ext>
            </a:extLst>
          </p:cNvPr>
          <p:cNvSpPr txBox="1"/>
          <p:nvPr/>
        </p:nvSpPr>
        <p:spPr>
          <a:xfrm>
            <a:off x="584335" y="166124"/>
            <a:ext cx="5727088" cy="400110"/>
          </a:xfrm>
          <a:prstGeom prst="rect">
            <a:avLst/>
          </a:prstGeom>
          <a:noFill/>
        </p:spPr>
        <p:txBody>
          <a:bodyPr wrap="square">
            <a:spAutoFit/>
          </a:bodyPr>
          <a:lstStyle/>
          <a:p>
            <a:pPr algn="ctr"/>
            <a:r>
              <a:rPr kumimoji="1" lang="en-US" altLang="ja-JP" sz="2000" dirty="0">
                <a:solidFill>
                  <a:schemeClr val="tx1"/>
                </a:solidFill>
                <a:latin typeface="UD デジタル 教科書体 N-B" panose="02020700000000000000" pitchFamily="17" charset="-128"/>
                <a:ea typeface="UD デジタル 教科書体 N-B" panose="02020700000000000000" pitchFamily="17" charset="-128"/>
              </a:rPr>
              <a:t>API</a:t>
            </a:r>
            <a:r>
              <a:rPr kumimoji="1" lang="ja-JP" altLang="en-US" sz="2000" dirty="0">
                <a:solidFill>
                  <a:schemeClr val="tx1"/>
                </a:solidFill>
                <a:latin typeface="UD デジタル 教科書体 N-B" panose="02020700000000000000" pitchFamily="17" charset="-128"/>
                <a:ea typeface="UD デジタル 教科書体 N-B" panose="02020700000000000000" pitchFamily="17" charset="-128"/>
              </a:rPr>
              <a:t>キーをセットする</a:t>
            </a:r>
          </a:p>
        </p:txBody>
      </p:sp>
      <p:sp>
        <p:nvSpPr>
          <p:cNvPr id="42" name="正方形/長方形 41">
            <a:extLst>
              <a:ext uri="{FF2B5EF4-FFF2-40B4-BE49-F238E27FC236}">
                <a16:creationId xmlns:a16="http://schemas.microsoft.com/office/drawing/2014/main" id="{17C17B75-26A3-4A86-A5A1-A388F73380C1}"/>
              </a:ext>
            </a:extLst>
          </p:cNvPr>
          <p:cNvSpPr/>
          <p:nvPr/>
        </p:nvSpPr>
        <p:spPr>
          <a:xfrm>
            <a:off x="3941684" y="632311"/>
            <a:ext cx="2713400" cy="1524963"/>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kumimoji="1" lang="en-US" altLang="ja-JP" sz="1100" dirty="0">
                <a:latin typeface="UD デジタル 教科書体 N-R" panose="02020400000000000000" pitchFamily="17" charset="-128"/>
                <a:ea typeface="UD デジタル 教科書体 N-R" panose="02020400000000000000" pitchFamily="17" charset="-128"/>
              </a:rPr>
              <a:t>API</a:t>
            </a:r>
            <a:r>
              <a:rPr kumimoji="1" lang="ja-JP" altLang="en-US" sz="1100" dirty="0">
                <a:latin typeface="UD デジタル 教科書体 N-R" panose="02020400000000000000" pitchFamily="17" charset="-128"/>
                <a:ea typeface="UD デジタル 教科書体 N-R" panose="02020400000000000000" pitchFamily="17" charset="-128"/>
              </a:rPr>
              <a:t>キーがないと「計測開始」を押しても計測がスタートしないようにプログラムされています。まずは、自身のプロジェクトのデータベース管理画面を開いてマスターキーを取得しましょう。</a:t>
            </a:r>
          </a:p>
        </p:txBody>
      </p:sp>
      <p:sp>
        <p:nvSpPr>
          <p:cNvPr id="43" name="正方形/長方形 42">
            <a:extLst>
              <a:ext uri="{FF2B5EF4-FFF2-40B4-BE49-F238E27FC236}">
                <a16:creationId xmlns:a16="http://schemas.microsoft.com/office/drawing/2014/main" id="{C9F1B11F-1189-4347-ABA3-55EEC538B74A}"/>
              </a:ext>
            </a:extLst>
          </p:cNvPr>
          <p:cNvSpPr/>
          <p:nvPr/>
        </p:nvSpPr>
        <p:spPr>
          <a:xfrm>
            <a:off x="3941685" y="2698150"/>
            <a:ext cx="2710533" cy="1857111"/>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kumimoji="1" lang="en-US" altLang="ja-JP" sz="1100" dirty="0">
                <a:latin typeface="UD デジタル 教科書体 N-R" panose="02020400000000000000" pitchFamily="17" charset="-128"/>
                <a:ea typeface="UD デジタル 教科書体 N-R" panose="02020400000000000000" pitchFamily="17" charset="-128"/>
              </a:rPr>
              <a:t>IDE</a:t>
            </a:r>
            <a:r>
              <a:rPr kumimoji="1" lang="ja-JP" altLang="en-US" sz="1100" dirty="0">
                <a:latin typeface="UD デジタル 教科書体 N-R" panose="02020400000000000000" pitchFamily="17" charset="-128"/>
                <a:ea typeface="UD デジタル 教科書体 N-R" panose="02020400000000000000" pitchFamily="17" charset="-128"/>
              </a:rPr>
              <a:t>のメニュー「プロジェクト＞クラウドデータベース」を選択し、データベースの管理画面を開いたら設定から</a:t>
            </a:r>
            <a:r>
              <a:rPr kumimoji="1" lang="en-US" altLang="ja-JP" sz="1100" dirty="0">
                <a:latin typeface="UD デジタル 教科書体 N-R" panose="02020400000000000000" pitchFamily="17" charset="-128"/>
                <a:ea typeface="UD デジタル 教科書体 N-R" panose="02020400000000000000" pitchFamily="17" charset="-128"/>
              </a:rPr>
              <a:t>API</a:t>
            </a:r>
            <a:r>
              <a:rPr kumimoji="1" lang="ja-JP" altLang="en-US" sz="1100" dirty="0">
                <a:latin typeface="UD デジタル 教科書体 N-R" panose="02020400000000000000" pitchFamily="17" charset="-128"/>
                <a:ea typeface="UD デジタル 教科書体 N-R" panose="02020400000000000000" pitchFamily="17" charset="-128"/>
              </a:rPr>
              <a:t>キーを取得します。</a:t>
            </a:r>
            <a:endParaRPr kumimoji="1" lang="en-US" altLang="ja-JP" sz="1100" dirty="0">
              <a:latin typeface="UD デジタル 教科書体 N-R" panose="02020400000000000000" pitchFamily="17" charset="-128"/>
              <a:ea typeface="UD デジタル 教科書体 N-R" panose="02020400000000000000" pitchFamily="17" charset="-128"/>
            </a:endParaRPr>
          </a:p>
          <a:p>
            <a:r>
              <a:rPr kumimoji="1" lang="ja-JP" altLang="en-US" sz="1100" dirty="0">
                <a:latin typeface="UD デジタル 教科書体 N-R" panose="02020400000000000000" pitchFamily="17" charset="-128"/>
                <a:ea typeface="UD デジタル 教科書体 N-R" panose="02020400000000000000" pitchFamily="17" charset="-128"/>
              </a:rPr>
              <a:t>マスターキーを「コピー」してください。</a:t>
            </a:r>
          </a:p>
        </p:txBody>
      </p:sp>
      <p:pic>
        <p:nvPicPr>
          <p:cNvPr id="3" name="図 2">
            <a:extLst>
              <a:ext uri="{FF2B5EF4-FFF2-40B4-BE49-F238E27FC236}">
                <a16:creationId xmlns:a16="http://schemas.microsoft.com/office/drawing/2014/main" id="{2CC73043-4B79-13B2-4F54-F2869BDB5A2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9086" y="632311"/>
            <a:ext cx="1849000" cy="1458683"/>
          </a:xfrm>
          <a:prstGeom prst="rect">
            <a:avLst/>
          </a:prstGeom>
        </p:spPr>
      </p:pic>
      <p:pic>
        <p:nvPicPr>
          <p:cNvPr id="6" name="図 5">
            <a:extLst>
              <a:ext uri="{FF2B5EF4-FFF2-40B4-BE49-F238E27FC236}">
                <a16:creationId xmlns:a16="http://schemas.microsoft.com/office/drawing/2014/main" id="{7048CAFA-8C44-B6E8-6315-B0C3ACF8330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8931" y="2698150"/>
            <a:ext cx="3302493" cy="1857111"/>
          </a:xfrm>
          <a:prstGeom prst="rect">
            <a:avLst/>
          </a:prstGeom>
        </p:spPr>
      </p:pic>
      <p:pic>
        <p:nvPicPr>
          <p:cNvPr id="12" name="図 11">
            <a:extLst>
              <a:ext uri="{FF2B5EF4-FFF2-40B4-BE49-F238E27FC236}">
                <a16:creationId xmlns:a16="http://schemas.microsoft.com/office/drawing/2014/main" id="{A5F9EB10-B7B7-ACB5-B9CD-39015E12AB2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8931" y="4808554"/>
            <a:ext cx="3369310" cy="575165"/>
          </a:xfrm>
          <a:prstGeom prst="rect">
            <a:avLst/>
          </a:prstGeom>
        </p:spPr>
      </p:pic>
      <p:sp>
        <p:nvSpPr>
          <p:cNvPr id="13" name="正方形/長方形 12">
            <a:extLst>
              <a:ext uri="{FF2B5EF4-FFF2-40B4-BE49-F238E27FC236}">
                <a16:creationId xmlns:a16="http://schemas.microsoft.com/office/drawing/2014/main" id="{C8615A30-B233-518F-F76A-08C59F6628E4}"/>
              </a:ext>
            </a:extLst>
          </p:cNvPr>
          <p:cNvSpPr/>
          <p:nvPr/>
        </p:nvSpPr>
        <p:spPr>
          <a:xfrm>
            <a:off x="3941684" y="4821347"/>
            <a:ext cx="2710533" cy="575165"/>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kumimoji="1" lang="ja-JP" altLang="en-US" sz="1100" dirty="0">
                <a:latin typeface="UD デジタル 教科書体 N-R" panose="02020400000000000000" pitchFamily="17" charset="-128"/>
                <a:ea typeface="UD デジタル 教科書体 N-R" panose="02020400000000000000" pitchFamily="17" charset="-128"/>
              </a:rPr>
              <a:t>コピーしたキーを</a:t>
            </a:r>
            <a:r>
              <a:rPr kumimoji="1" lang="en-US" altLang="ja-JP" sz="1100" dirty="0">
                <a:latin typeface="UD デジタル 教科書体 N-R" panose="02020400000000000000" pitchFamily="17" charset="-128"/>
                <a:ea typeface="UD デジタル 教科書体 N-R" panose="02020400000000000000" pitchFamily="17" charset="-128"/>
              </a:rPr>
              <a:t>main.js</a:t>
            </a:r>
            <a:r>
              <a:rPr kumimoji="1" lang="ja-JP" altLang="en-US" sz="1100" dirty="0">
                <a:latin typeface="UD デジタル 教科書体 N-R" panose="02020400000000000000" pitchFamily="17" charset="-128"/>
                <a:ea typeface="UD デジタル 教科書体 N-R" panose="02020400000000000000" pitchFamily="17" charset="-128"/>
              </a:rPr>
              <a:t>の変数</a:t>
            </a:r>
            <a:r>
              <a:rPr kumimoji="1" lang="en-US" altLang="ja-JP" sz="1100" dirty="0" err="1">
                <a:latin typeface="UD デジタル 教科書体 N-R" panose="02020400000000000000" pitchFamily="17" charset="-128"/>
                <a:ea typeface="UD デジタル 教科書体 N-R" panose="02020400000000000000" pitchFamily="17" charset="-128"/>
              </a:rPr>
              <a:t>apikey</a:t>
            </a:r>
            <a:r>
              <a:rPr kumimoji="1" lang="ja-JP" altLang="en-US" sz="1100" dirty="0">
                <a:latin typeface="UD デジタル 教科書体 N-R" panose="02020400000000000000" pitchFamily="17" charset="-128"/>
                <a:ea typeface="UD デジタル 教科書体 N-R" panose="02020400000000000000" pitchFamily="17" charset="-128"/>
              </a:rPr>
              <a:t>の値として格納してください。</a:t>
            </a:r>
          </a:p>
        </p:txBody>
      </p:sp>
      <p:pic>
        <p:nvPicPr>
          <p:cNvPr id="17" name="図 16">
            <a:extLst>
              <a:ext uri="{FF2B5EF4-FFF2-40B4-BE49-F238E27FC236}">
                <a16:creationId xmlns:a16="http://schemas.microsoft.com/office/drawing/2014/main" id="{29C3B154-D9C2-DEA0-198D-E493A61D571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63662" y="5672218"/>
            <a:ext cx="1784424" cy="1436303"/>
          </a:xfrm>
          <a:prstGeom prst="rect">
            <a:avLst/>
          </a:prstGeom>
        </p:spPr>
      </p:pic>
      <p:sp>
        <p:nvSpPr>
          <p:cNvPr id="18" name="正方形/長方形 17">
            <a:extLst>
              <a:ext uri="{FF2B5EF4-FFF2-40B4-BE49-F238E27FC236}">
                <a16:creationId xmlns:a16="http://schemas.microsoft.com/office/drawing/2014/main" id="{B0E82C23-55D4-6DE7-365E-FF8B7C53E803}"/>
              </a:ext>
            </a:extLst>
          </p:cNvPr>
          <p:cNvSpPr/>
          <p:nvPr/>
        </p:nvSpPr>
        <p:spPr>
          <a:xfrm>
            <a:off x="3941683" y="5672218"/>
            <a:ext cx="2710533" cy="986034"/>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kumimoji="1" lang="ja-JP" altLang="en-US" sz="1100" dirty="0">
                <a:latin typeface="UD デジタル 教科書体 N-R" panose="02020400000000000000" pitchFamily="17" charset="-128"/>
                <a:ea typeface="UD デジタル 教科書体 N-R" panose="02020400000000000000" pitchFamily="17" charset="-128"/>
              </a:rPr>
              <a:t>改めて「計測開始」を押して下さい。計測が開始され、ボタンが再度押せない状態になります（代わりに「計測終了」ボタンが押下可能な状態になります）。</a:t>
            </a:r>
          </a:p>
        </p:txBody>
      </p:sp>
      <p:pic>
        <p:nvPicPr>
          <p:cNvPr id="20" name="図 19">
            <a:extLst>
              <a:ext uri="{FF2B5EF4-FFF2-40B4-BE49-F238E27FC236}">
                <a16:creationId xmlns:a16="http://schemas.microsoft.com/office/drawing/2014/main" id="{C6BE36A2-C9C8-9825-04E7-DB131D3DC4A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63662" y="7667351"/>
            <a:ext cx="1784424" cy="1436303"/>
          </a:xfrm>
          <a:prstGeom prst="rect">
            <a:avLst/>
          </a:prstGeom>
        </p:spPr>
      </p:pic>
      <p:sp>
        <p:nvSpPr>
          <p:cNvPr id="21" name="正方形/長方形 20">
            <a:extLst>
              <a:ext uri="{FF2B5EF4-FFF2-40B4-BE49-F238E27FC236}">
                <a16:creationId xmlns:a16="http://schemas.microsoft.com/office/drawing/2014/main" id="{A29643CE-9C0D-1C4D-5CF6-1B8DD84A285C}"/>
              </a:ext>
            </a:extLst>
          </p:cNvPr>
          <p:cNvSpPr/>
          <p:nvPr/>
        </p:nvSpPr>
        <p:spPr>
          <a:xfrm>
            <a:off x="3941683" y="7577188"/>
            <a:ext cx="2710533" cy="986034"/>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kumimoji="1" lang="ja-JP" altLang="en-US" sz="1100" dirty="0">
                <a:latin typeface="UD デジタル 教科書体 N-R" panose="02020400000000000000" pitchFamily="17" charset="-128"/>
                <a:ea typeface="UD デジタル 教科書体 N-R" panose="02020400000000000000" pitchFamily="17" charset="-128"/>
              </a:rPr>
              <a:t>計測のたびにデータベースに値が記録されます、また、データの取得と表示も行われます。</a:t>
            </a:r>
          </a:p>
        </p:txBody>
      </p:sp>
    </p:spTree>
    <p:extLst>
      <p:ext uri="{BB962C8B-B14F-4D97-AF65-F5344CB8AC3E}">
        <p14:creationId xmlns:p14="http://schemas.microsoft.com/office/powerpoint/2010/main" val="31020658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A39F593D-2D53-F4FB-41C3-231295458B96}"/>
              </a:ext>
            </a:extLst>
          </p:cNvPr>
          <p:cNvPicPr>
            <a:picLocks noChangeAspect="1"/>
          </p:cNvPicPr>
          <p:nvPr/>
        </p:nvPicPr>
        <p:blipFill>
          <a:blip r:embed="rId2"/>
          <a:stretch>
            <a:fillRect/>
          </a:stretch>
        </p:blipFill>
        <p:spPr>
          <a:xfrm>
            <a:off x="117299" y="754930"/>
            <a:ext cx="3960642" cy="3069930"/>
          </a:xfrm>
          <a:prstGeom prst="rect">
            <a:avLst/>
          </a:prstGeom>
        </p:spPr>
      </p:pic>
      <p:sp>
        <p:nvSpPr>
          <p:cNvPr id="61" name="テキスト ボックス 60">
            <a:extLst>
              <a:ext uri="{FF2B5EF4-FFF2-40B4-BE49-F238E27FC236}">
                <a16:creationId xmlns:a16="http://schemas.microsoft.com/office/drawing/2014/main" id="{5364B177-53D7-4114-A650-2ECF41EEC4B4}"/>
              </a:ext>
            </a:extLst>
          </p:cNvPr>
          <p:cNvSpPr txBox="1"/>
          <p:nvPr/>
        </p:nvSpPr>
        <p:spPr>
          <a:xfrm>
            <a:off x="216152" y="166124"/>
            <a:ext cx="6452176" cy="400110"/>
          </a:xfrm>
          <a:prstGeom prst="rect">
            <a:avLst/>
          </a:prstGeom>
          <a:noFill/>
        </p:spPr>
        <p:txBody>
          <a:bodyPr wrap="square">
            <a:spAutoFit/>
          </a:bodyPr>
          <a:lstStyle/>
          <a:p>
            <a:pPr algn="ctr"/>
            <a:r>
              <a:rPr kumimoji="1" lang="ja-JP" altLang="en-US" sz="2000" dirty="0">
                <a:latin typeface="UD デジタル 教科書体 N-B" panose="02020700000000000000" pitchFamily="17" charset="-128"/>
                <a:ea typeface="UD デジタル 教科書体 N-B" panose="02020700000000000000" pitchFamily="17" charset="-128"/>
              </a:rPr>
              <a:t>プログラムを読んでみよう①</a:t>
            </a:r>
            <a:endParaRPr kumimoji="1" lang="ja-JP" altLang="en-US" sz="2000" dirty="0">
              <a:solidFill>
                <a:schemeClr val="tx1"/>
              </a:solidFill>
              <a:latin typeface="UD デジタル 教科書体 N-B" panose="02020700000000000000" pitchFamily="17" charset="-128"/>
              <a:ea typeface="UD デジタル 教科書体 N-B" panose="02020700000000000000" pitchFamily="17" charset="-128"/>
            </a:endParaRPr>
          </a:p>
        </p:txBody>
      </p:sp>
      <p:sp>
        <p:nvSpPr>
          <p:cNvPr id="13" name="正方形/長方形 12">
            <a:extLst>
              <a:ext uri="{FF2B5EF4-FFF2-40B4-BE49-F238E27FC236}">
                <a16:creationId xmlns:a16="http://schemas.microsoft.com/office/drawing/2014/main" id="{538C3328-844D-4539-80A9-1F273BF96C62}"/>
              </a:ext>
            </a:extLst>
          </p:cNvPr>
          <p:cNvSpPr/>
          <p:nvPr/>
        </p:nvSpPr>
        <p:spPr>
          <a:xfrm>
            <a:off x="333632" y="924676"/>
            <a:ext cx="6334695" cy="507089"/>
          </a:xfrm>
          <a:prstGeom prst="rect">
            <a:avLst/>
          </a:prstGeom>
          <a:noFill/>
          <a:ln>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定期実行のタイミングや</a:t>
            </a:r>
            <a:endParaRPr kumimoji="1" lang="en-US" altLang="ja-JP" sz="1000" dirty="0">
              <a:solidFill>
                <a:schemeClr val="tx1"/>
              </a:solidFill>
              <a:latin typeface="UD デジタル 教科書体 N-R" panose="02020400000000000000" pitchFamily="17" charset="-128"/>
              <a:ea typeface="UD デジタル 教科書体 N-R" panose="02020400000000000000" pitchFamily="17" charset="-128"/>
            </a:endParaRPr>
          </a:p>
          <a:p>
            <a:pPr algn="r"/>
            <a:r>
              <a:rPr kumimoji="1" lang="en-US" altLang="ja-JP" sz="1000" dirty="0">
                <a:solidFill>
                  <a:schemeClr val="tx1"/>
                </a:solidFill>
                <a:latin typeface="UD デジタル 教科書体 N-R" panose="02020400000000000000" pitchFamily="17" charset="-128"/>
                <a:ea typeface="UD デジタル 教科書体 N-R" panose="02020400000000000000" pitchFamily="17" charset="-128"/>
              </a:rPr>
              <a:t>API</a:t>
            </a:r>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キーの情報などを格納している。</a:t>
            </a:r>
            <a:endParaRPr kumimoji="1" lang="en-US" altLang="ja-JP" sz="1000" dirty="0">
              <a:solidFill>
                <a:schemeClr val="tx1"/>
              </a:solidFill>
              <a:latin typeface="UD デジタル 教科書体 N-R" panose="02020400000000000000" pitchFamily="17" charset="-128"/>
              <a:ea typeface="UD デジタル 教科書体 N-R" panose="02020400000000000000" pitchFamily="17" charset="-128"/>
            </a:endParaRPr>
          </a:p>
        </p:txBody>
      </p:sp>
      <p:sp>
        <p:nvSpPr>
          <p:cNvPr id="27" name="正方形/長方形 26">
            <a:extLst>
              <a:ext uri="{FF2B5EF4-FFF2-40B4-BE49-F238E27FC236}">
                <a16:creationId xmlns:a16="http://schemas.microsoft.com/office/drawing/2014/main" id="{25E3C026-B50D-4432-A62C-4105018DBC50}"/>
              </a:ext>
            </a:extLst>
          </p:cNvPr>
          <p:cNvSpPr/>
          <p:nvPr/>
        </p:nvSpPr>
        <p:spPr>
          <a:xfrm>
            <a:off x="333632" y="1464258"/>
            <a:ext cx="6334695" cy="1485337"/>
          </a:xfrm>
          <a:prstGeom prst="rect">
            <a:avLst/>
          </a:prstGeom>
          <a:noFill/>
          <a:ln>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r"/>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計測開始時の処理</a:t>
            </a:r>
            <a:endParaRPr kumimoji="1" lang="en-US" altLang="ja-JP" sz="1000" dirty="0">
              <a:solidFill>
                <a:schemeClr val="tx1"/>
              </a:solidFill>
              <a:latin typeface="UD デジタル 教科書体 N-R" panose="02020400000000000000" pitchFamily="17" charset="-128"/>
              <a:ea typeface="UD デジタル 教科書体 N-R" panose="02020400000000000000" pitchFamily="17" charset="-128"/>
            </a:endParaRPr>
          </a:p>
          <a:p>
            <a:pPr algn="r"/>
            <a:r>
              <a:rPr kumimoji="1" lang="en-US" altLang="ja-JP" sz="1000" dirty="0">
                <a:solidFill>
                  <a:schemeClr val="tx1"/>
                </a:solidFill>
                <a:latin typeface="UD デジタル 教科書体 N-R" panose="02020400000000000000" pitchFamily="17" charset="-128"/>
                <a:ea typeface="UD デジタル 教科書体 N-R" panose="02020400000000000000" pitchFamily="17" charset="-128"/>
              </a:rPr>
              <a:t>API</a:t>
            </a:r>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キーが未設定の場合は開始を中断</a:t>
            </a:r>
            <a:endParaRPr kumimoji="1" lang="en-US" altLang="ja-JP" sz="1000" dirty="0">
              <a:solidFill>
                <a:schemeClr val="tx1"/>
              </a:solidFill>
              <a:latin typeface="UD デジタル 教科書体 N-R" panose="02020400000000000000" pitchFamily="17" charset="-128"/>
              <a:ea typeface="UD デジタル 教科書体 N-R" panose="02020400000000000000" pitchFamily="17" charset="-128"/>
            </a:endParaRPr>
          </a:p>
          <a:p>
            <a:pPr algn="r"/>
            <a:endParaRPr kumimoji="1" lang="en-US" altLang="ja-JP" sz="1000" dirty="0">
              <a:solidFill>
                <a:schemeClr val="tx1"/>
              </a:solidFill>
              <a:latin typeface="UD デジタル 教科書体 N-R" panose="02020400000000000000" pitchFamily="17" charset="-128"/>
              <a:ea typeface="UD デジタル 教科書体 N-R" panose="02020400000000000000" pitchFamily="17" charset="-128"/>
            </a:endParaRPr>
          </a:p>
          <a:p>
            <a:pPr algn="r"/>
            <a:endParaRPr kumimoji="1" lang="en-US" altLang="ja-JP" sz="1000" dirty="0">
              <a:solidFill>
                <a:schemeClr val="tx1"/>
              </a:solidFill>
              <a:latin typeface="UD デジタル 教科書体 N-R" panose="02020400000000000000" pitchFamily="17" charset="-128"/>
              <a:ea typeface="UD デジタル 教科書体 N-R" panose="02020400000000000000" pitchFamily="17" charset="-128"/>
            </a:endParaRPr>
          </a:p>
          <a:p>
            <a:pPr algn="r"/>
            <a:r>
              <a:rPr kumimoji="1" lang="en-US" altLang="ja-JP" sz="1000" dirty="0">
                <a:solidFill>
                  <a:schemeClr val="tx1"/>
                </a:solidFill>
                <a:latin typeface="UD デジタル 教科書体 N-R" panose="02020400000000000000" pitchFamily="17" charset="-128"/>
                <a:ea typeface="UD デジタル 教科書体 N-R" panose="02020400000000000000" pitchFamily="17" charset="-128"/>
              </a:rPr>
              <a:t>API</a:t>
            </a:r>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キーがある場合は</a:t>
            </a:r>
            <a:r>
              <a:rPr kumimoji="1" lang="en-US" altLang="ja-JP" sz="1000" dirty="0" err="1">
                <a:solidFill>
                  <a:schemeClr val="tx1"/>
                </a:solidFill>
                <a:latin typeface="UD デジタル 教科書体 N-R" panose="02020400000000000000" pitchFamily="17" charset="-128"/>
                <a:ea typeface="UD デジタル 教科書体 N-R" panose="02020400000000000000" pitchFamily="17" charset="-128"/>
              </a:rPr>
              <a:t>setInterval</a:t>
            </a:r>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にて定期実行</a:t>
            </a:r>
            <a:endParaRPr kumimoji="1" lang="en-US" altLang="ja-JP" sz="1000" dirty="0">
              <a:solidFill>
                <a:schemeClr val="tx1"/>
              </a:solidFill>
              <a:latin typeface="UD デジタル 教科書体 N-R" panose="02020400000000000000" pitchFamily="17" charset="-128"/>
              <a:ea typeface="UD デジタル 教科書体 N-R" panose="02020400000000000000" pitchFamily="17" charset="-128"/>
            </a:endParaRPr>
          </a:p>
          <a:p>
            <a:pPr algn="r"/>
            <a:r>
              <a:rPr kumimoji="1" lang="en-US" altLang="ja-JP" sz="1000" dirty="0" err="1">
                <a:solidFill>
                  <a:schemeClr val="tx1"/>
                </a:solidFill>
                <a:latin typeface="UD デジタル 教科書体 N-R" panose="02020400000000000000" pitchFamily="17" charset="-128"/>
                <a:ea typeface="UD デジタル 教科書体 N-R" panose="02020400000000000000" pitchFamily="17" charset="-128"/>
              </a:rPr>
              <a:t>getData</a:t>
            </a:r>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関数を</a:t>
            </a:r>
            <a:r>
              <a:rPr kumimoji="1" lang="en-US" altLang="ja-JP" sz="1000" dirty="0">
                <a:solidFill>
                  <a:schemeClr val="tx1"/>
                </a:solidFill>
                <a:latin typeface="UD デジタル 教科書体 N-R" panose="02020400000000000000" pitchFamily="17" charset="-128"/>
                <a:ea typeface="UD デジタル 教科書体 N-R" panose="02020400000000000000" pitchFamily="17" charset="-128"/>
              </a:rPr>
              <a:t>10</a:t>
            </a:r>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秒毎に実行</a:t>
            </a:r>
            <a:endParaRPr kumimoji="1" lang="en-US" altLang="ja-JP" sz="1000" dirty="0">
              <a:solidFill>
                <a:schemeClr val="tx1"/>
              </a:solidFill>
              <a:latin typeface="UD デジタル 教科書体 N-R" panose="02020400000000000000" pitchFamily="17" charset="-128"/>
              <a:ea typeface="UD デジタル 教科書体 N-R" panose="02020400000000000000" pitchFamily="17" charset="-128"/>
            </a:endParaRPr>
          </a:p>
          <a:p>
            <a:pPr algn="r"/>
            <a:r>
              <a:rPr kumimoji="1" lang="en-US" altLang="ja-JP" sz="1000" dirty="0">
                <a:solidFill>
                  <a:schemeClr val="tx1"/>
                </a:solidFill>
                <a:latin typeface="UD デジタル 教科書体 N-R" panose="02020400000000000000" pitchFamily="17" charset="-128"/>
                <a:ea typeface="UD デジタル 教科書体 N-R" panose="02020400000000000000" pitchFamily="17" charset="-128"/>
              </a:rPr>
              <a:t>(JS</a:t>
            </a:r>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はミリセカンドで処理するため</a:t>
            </a:r>
            <a:r>
              <a:rPr kumimoji="1" lang="en-US" altLang="ja-JP" sz="1000" dirty="0">
                <a:solidFill>
                  <a:schemeClr val="tx1"/>
                </a:solidFill>
                <a:latin typeface="UD デジタル 教科書体 N-R" panose="02020400000000000000" pitchFamily="17" charset="-128"/>
                <a:ea typeface="UD デジタル 教科書体 N-R" panose="02020400000000000000" pitchFamily="17" charset="-128"/>
              </a:rPr>
              <a:t>1000</a:t>
            </a:r>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倍する</a:t>
            </a:r>
            <a:r>
              <a:rPr kumimoji="1" lang="en-US" altLang="ja-JP" sz="1000" dirty="0">
                <a:solidFill>
                  <a:schemeClr val="tx1"/>
                </a:solidFill>
                <a:latin typeface="UD デジタル 教科書体 N-R" panose="02020400000000000000" pitchFamily="17" charset="-128"/>
                <a:ea typeface="UD デジタル 教科書体 N-R" panose="02020400000000000000" pitchFamily="17" charset="-128"/>
              </a:rPr>
              <a:t>)</a:t>
            </a:r>
          </a:p>
          <a:p>
            <a:pPr algn="r"/>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二重計測しないよう「計測開始」ボタンを無効化</a:t>
            </a:r>
            <a:endParaRPr kumimoji="1" lang="en-US" altLang="ja-JP" sz="1000" dirty="0">
              <a:solidFill>
                <a:schemeClr val="tx1"/>
              </a:solidFill>
              <a:latin typeface="UD デジタル 教科書体 N-R" panose="02020400000000000000" pitchFamily="17" charset="-128"/>
              <a:ea typeface="UD デジタル 教科書体 N-R" panose="02020400000000000000" pitchFamily="17" charset="-128"/>
            </a:endParaRPr>
          </a:p>
          <a:p>
            <a:pPr algn="r"/>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代わりに「計測終了」ボタンを有効化</a:t>
            </a:r>
            <a:endParaRPr kumimoji="1" lang="en-US" altLang="ja-JP" sz="1000" dirty="0">
              <a:solidFill>
                <a:schemeClr val="tx1"/>
              </a:solidFill>
              <a:latin typeface="UD デジタル 教科書体 N-R" panose="02020400000000000000" pitchFamily="17" charset="-128"/>
              <a:ea typeface="UD デジタル 教科書体 N-R" panose="02020400000000000000" pitchFamily="17" charset="-128"/>
            </a:endParaRPr>
          </a:p>
        </p:txBody>
      </p:sp>
      <p:cxnSp>
        <p:nvCxnSpPr>
          <p:cNvPr id="28" name="直線コネクタ 27">
            <a:extLst>
              <a:ext uri="{FF2B5EF4-FFF2-40B4-BE49-F238E27FC236}">
                <a16:creationId xmlns:a16="http://schemas.microsoft.com/office/drawing/2014/main" id="{C59B0879-C193-4C4E-92E2-E5F57D425CC2}"/>
              </a:ext>
            </a:extLst>
          </p:cNvPr>
          <p:cNvCxnSpPr>
            <a:cxnSpLocks/>
          </p:cNvCxnSpPr>
          <p:nvPr/>
        </p:nvCxnSpPr>
        <p:spPr>
          <a:xfrm>
            <a:off x="-94221" y="4142045"/>
            <a:ext cx="7046441" cy="0"/>
          </a:xfrm>
          <a:prstGeom prst="line">
            <a:avLst/>
          </a:prstGeom>
        </p:spPr>
        <p:style>
          <a:lnRef idx="1">
            <a:schemeClr val="accent1"/>
          </a:lnRef>
          <a:fillRef idx="0">
            <a:schemeClr val="accent1"/>
          </a:fillRef>
          <a:effectRef idx="0">
            <a:schemeClr val="accent1"/>
          </a:effectRef>
          <a:fontRef idx="minor">
            <a:schemeClr val="tx1"/>
          </a:fontRef>
        </p:style>
      </p:cxnSp>
      <p:sp>
        <p:nvSpPr>
          <p:cNvPr id="44" name="テキスト ボックス 43">
            <a:extLst>
              <a:ext uri="{FF2B5EF4-FFF2-40B4-BE49-F238E27FC236}">
                <a16:creationId xmlns:a16="http://schemas.microsoft.com/office/drawing/2014/main" id="{A1BCDC18-109E-47CC-BA4B-2004E84C4192}"/>
              </a:ext>
            </a:extLst>
          </p:cNvPr>
          <p:cNvSpPr txBox="1"/>
          <p:nvPr/>
        </p:nvSpPr>
        <p:spPr>
          <a:xfrm>
            <a:off x="216152" y="4373567"/>
            <a:ext cx="6452176" cy="400110"/>
          </a:xfrm>
          <a:prstGeom prst="rect">
            <a:avLst/>
          </a:prstGeom>
          <a:noFill/>
        </p:spPr>
        <p:txBody>
          <a:bodyPr wrap="square">
            <a:spAutoFit/>
          </a:bodyPr>
          <a:lstStyle/>
          <a:p>
            <a:pPr algn="ctr"/>
            <a:r>
              <a:rPr kumimoji="1" lang="ja-JP" altLang="en-US" sz="2000" dirty="0">
                <a:latin typeface="UD デジタル 教科書体 N-B" panose="02020700000000000000" pitchFamily="17" charset="-128"/>
                <a:ea typeface="UD デジタル 教科書体 N-B" panose="02020700000000000000" pitchFamily="17" charset="-128"/>
              </a:rPr>
              <a:t>主な関数</a:t>
            </a:r>
            <a:endParaRPr kumimoji="1" lang="ja-JP" altLang="en-US" sz="2000" dirty="0">
              <a:solidFill>
                <a:schemeClr val="tx1"/>
              </a:solidFill>
              <a:latin typeface="UD デジタル 教科書体 N-B" panose="02020700000000000000" pitchFamily="17" charset="-128"/>
              <a:ea typeface="UD デジタル 教科書体 N-B" panose="02020700000000000000" pitchFamily="17" charset="-128"/>
            </a:endParaRPr>
          </a:p>
        </p:txBody>
      </p:sp>
      <p:sp>
        <p:nvSpPr>
          <p:cNvPr id="4" name="正方形/長方形 3">
            <a:extLst>
              <a:ext uri="{FF2B5EF4-FFF2-40B4-BE49-F238E27FC236}">
                <a16:creationId xmlns:a16="http://schemas.microsoft.com/office/drawing/2014/main" id="{306A5D3B-8D7F-AEC0-80C6-989B6F1A1536}"/>
              </a:ext>
            </a:extLst>
          </p:cNvPr>
          <p:cNvSpPr/>
          <p:nvPr/>
        </p:nvSpPr>
        <p:spPr>
          <a:xfrm>
            <a:off x="333632" y="2984541"/>
            <a:ext cx="6334695" cy="872812"/>
          </a:xfrm>
          <a:prstGeom prst="rect">
            <a:avLst/>
          </a:prstGeom>
          <a:noFill/>
          <a:ln>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r"/>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計測終了時の処理</a:t>
            </a:r>
            <a:endParaRPr kumimoji="1" lang="en-US" altLang="ja-JP" sz="1000" dirty="0">
              <a:solidFill>
                <a:schemeClr val="tx1"/>
              </a:solidFill>
              <a:latin typeface="UD デジタル 教科書体 N-R" panose="02020400000000000000" pitchFamily="17" charset="-128"/>
              <a:ea typeface="UD デジタル 教科書体 N-R" panose="02020400000000000000" pitchFamily="17" charset="-128"/>
            </a:endParaRPr>
          </a:p>
          <a:p>
            <a:pPr algn="r"/>
            <a:r>
              <a:rPr kumimoji="1" lang="en-US" altLang="ja-JP" sz="1000" dirty="0" err="1">
                <a:solidFill>
                  <a:schemeClr val="tx1"/>
                </a:solidFill>
                <a:latin typeface="UD デジタル 教科書体 N-R" panose="02020400000000000000" pitchFamily="17" charset="-128"/>
                <a:ea typeface="UD デジタル 教科書体 N-R" panose="02020400000000000000" pitchFamily="17" charset="-128"/>
              </a:rPr>
              <a:t>clearIntarval</a:t>
            </a:r>
            <a:r>
              <a:rPr kumimoji="1" lang="en-US" altLang="ja-JP" sz="1000"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で定期実行停止</a:t>
            </a:r>
            <a:endParaRPr kumimoji="1" lang="en-US" altLang="ja-JP" sz="1000" dirty="0">
              <a:solidFill>
                <a:schemeClr val="tx1"/>
              </a:solidFill>
              <a:latin typeface="UD デジタル 教科書体 N-R" panose="02020400000000000000" pitchFamily="17" charset="-128"/>
              <a:ea typeface="UD デジタル 教科書体 N-R" panose="02020400000000000000" pitchFamily="17" charset="-128"/>
            </a:endParaRPr>
          </a:p>
          <a:p>
            <a:pPr algn="r"/>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計測開始ボタンを有効化</a:t>
            </a:r>
            <a:endParaRPr kumimoji="1" lang="en-US" altLang="ja-JP" sz="1000" dirty="0">
              <a:solidFill>
                <a:schemeClr val="tx1"/>
              </a:solidFill>
              <a:latin typeface="UD デジタル 教科書体 N-R" panose="02020400000000000000" pitchFamily="17" charset="-128"/>
              <a:ea typeface="UD デジタル 教科書体 N-R" panose="02020400000000000000" pitchFamily="17" charset="-128"/>
            </a:endParaRPr>
          </a:p>
          <a:p>
            <a:pPr algn="r"/>
            <a:r>
              <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rPr>
              <a:t>計測終了ボタンを無効化</a:t>
            </a:r>
            <a:endParaRPr kumimoji="1" lang="en-US" altLang="ja-JP" sz="1000" dirty="0">
              <a:solidFill>
                <a:schemeClr val="tx1"/>
              </a:solidFill>
              <a:latin typeface="UD デジタル 教科書体 N-R" panose="02020400000000000000" pitchFamily="17" charset="-128"/>
              <a:ea typeface="UD デジタル 教科書体 N-R" panose="02020400000000000000" pitchFamily="17" charset="-128"/>
            </a:endParaRPr>
          </a:p>
        </p:txBody>
      </p:sp>
      <p:graphicFrame>
        <p:nvGraphicFramePr>
          <p:cNvPr id="6" name="表 2">
            <a:extLst>
              <a:ext uri="{FF2B5EF4-FFF2-40B4-BE49-F238E27FC236}">
                <a16:creationId xmlns:a16="http://schemas.microsoft.com/office/drawing/2014/main" id="{C170337A-07B7-EA69-ED58-40DD9A2272C6}"/>
              </a:ext>
            </a:extLst>
          </p:cNvPr>
          <p:cNvGraphicFramePr>
            <a:graphicFrameLocks noGrp="1"/>
          </p:cNvGraphicFramePr>
          <p:nvPr>
            <p:extLst>
              <p:ext uri="{D42A27DB-BD31-4B8C-83A1-F6EECF244321}">
                <p14:modId xmlns:p14="http://schemas.microsoft.com/office/powerpoint/2010/main" val="1415737696"/>
              </p:ext>
            </p:extLst>
          </p:nvPr>
        </p:nvGraphicFramePr>
        <p:xfrm>
          <a:off x="216152" y="4953000"/>
          <a:ext cx="6522641" cy="1311758"/>
        </p:xfrm>
        <a:graphic>
          <a:graphicData uri="http://schemas.openxmlformats.org/drawingml/2006/table">
            <a:tbl>
              <a:tblPr firstRow="1" bandRow="1">
                <a:tableStyleId>{7E9639D4-E3E2-4D34-9284-5A2195B3D0D7}</a:tableStyleId>
              </a:tblPr>
              <a:tblGrid>
                <a:gridCol w="2667840">
                  <a:extLst>
                    <a:ext uri="{9D8B030D-6E8A-4147-A177-3AD203B41FA5}">
                      <a16:colId xmlns:a16="http://schemas.microsoft.com/office/drawing/2014/main" val="953771404"/>
                    </a:ext>
                  </a:extLst>
                </a:gridCol>
                <a:gridCol w="3854801">
                  <a:extLst>
                    <a:ext uri="{9D8B030D-6E8A-4147-A177-3AD203B41FA5}">
                      <a16:colId xmlns:a16="http://schemas.microsoft.com/office/drawing/2014/main" val="2232448268"/>
                    </a:ext>
                  </a:extLst>
                </a:gridCol>
              </a:tblGrid>
              <a:tr h="449407">
                <a:tc>
                  <a:txBody>
                    <a:bodyPr/>
                    <a:lstStyle/>
                    <a:p>
                      <a:pPr algn="l"/>
                      <a:r>
                        <a:rPr kumimoji="1" lang="ja-JP" altLang="en-US" sz="1400" b="0">
                          <a:latin typeface="UD デジタル 教科書体 N-B" panose="02020700000000000000" pitchFamily="17" charset="-128"/>
                          <a:ea typeface="UD デジタル 教科書体 N-B" panose="02020700000000000000" pitchFamily="17" charset="-128"/>
                        </a:rPr>
                        <a:t>項目</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400" b="0" dirty="0">
                          <a:latin typeface="UD デジタル 教科書体 N-B" panose="02020700000000000000" pitchFamily="17" charset="-128"/>
                          <a:ea typeface="UD デジタル 教科書体 N-B" panose="02020700000000000000" pitchFamily="17" charset="-128"/>
                        </a:rPr>
                        <a:t>内容</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5071850"/>
                  </a:ext>
                </a:extLst>
              </a:tr>
              <a:tr h="380015">
                <a:tc>
                  <a:txBody>
                    <a:bodyPr/>
                    <a:lstStyle/>
                    <a:p>
                      <a:pPr algn="l"/>
                      <a:r>
                        <a:rPr kumimoji="1" lang="en-US" altLang="ja-JP" sz="1200" dirty="0" err="1">
                          <a:latin typeface="UD デジタル 教科書体 N-R" panose="02020400000000000000" pitchFamily="17" charset="-128"/>
                          <a:ea typeface="UD デジタル 教科書体 N-R" panose="02020400000000000000" pitchFamily="17" charset="-128"/>
                        </a:rPr>
                        <a:t>setInterval</a:t>
                      </a:r>
                      <a:r>
                        <a:rPr kumimoji="1" lang="en-US" altLang="ja-JP" sz="1200" dirty="0">
                          <a:latin typeface="UD デジタル 教科書体 N-R" panose="02020400000000000000" pitchFamily="17" charset="-128"/>
                          <a:ea typeface="UD デジタル 教科書体 N-R" panose="02020400000000000000" pitchFamily="17" charset="-128"/>
                        </a:rPr>
                        <a:t>()</a:t>
                      </a:r>
                      <a:endParaRPr kumimoji="1" lang="ja-JP" altLang="en-US"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dirty="0">
                          <a:latin typeface="UD デジタル 教科書体 N-R" panose="02020400000000000000" pitchFamily="17" charset="-128"/>
                          <a:ea typeface="UD デジタル 教科書体 N-R" panose="02020400000000000000" pitchFamily="17" charset="-128"/>
                        </a:rPr>
                        <a:t>特定の関数を指定された秒数毎に実行できる。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algn="l"/>
                      <a:r>
                        <a:rPr kumimoji="1" lang="ja-JP" altLang="en-US" sz="1200" dirty="0">
                          <a:latin typeface="UD デジタル 教科書体 N-R" panose="02020400000000000000" pitchFamily="17" charset="-128"/>
                          <a:ea typeface="UD デジタル 教科書体 N-R" panose="02020400000000000000" pitchFamily="17" charset="-128"/>
                        </a:rPr>
                        <a:t>戻り値としてタイマー</a:t>
                      </a:r>
                      <a:r>
                        <a:rPr kumimoji="1" lang="en-US" altLang="ja-JP" sz="1200" dirty="0">
                          <a:latin typeface="UD デジタル 教科書体 N-R" panose="02020400000000000000" pitchFamily="17" charset="-128"/>
                          <a:ea typeface="UD デジタル 教科書体 N-R" panose="02020400000000000000" pitchFamily="17" charset="-128"/>
                        </a:rPr>
                        <a:t>ID</a:t>
                      </a:r>
                      <a:r>
                        <a:rPr kumimoji="1" lang="ja-JP" altLang="en-US" sz="1200" dirty="0">
                          <a:latin typeface="UD デジタル 教科書体 N-R" panose="02020400000000000000" pitchFamily="17" charset="-128"/>
                          <a:ea typeface="UD デジタル 教科書体 N-R" panose="02020400000000000000" pitchFamily="17" charset="-128"/>
                        </a:rPr>
                        <a:t>を返す。</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13368689"/>
                  </a:ext>
                </a:extLst>
              </a:tr>
              <a:tr h="365415">
                <a:tc>
                  <a:txBody>
                    <a:bodyPr/>
                    <a:lstStyle/>
                    <a:p>
                      <a:pPr algn="l"/>
                      <a:r>
                        <a:rPr kumimoji="1" lang="en-US" altLang="ja-JP" sz="1200" dirty="0" err="1">
                          <a:latin typeface="UD デジタル 教科書体 N-R" panose="02020400000000000000" pitchFamily="17" charset="-128"/>
                          <a:ea typeface="UD デジタル 教科書体 N-R" panose="02020400000000000000" pitchFamily="17" charset="-128"/>
                        </a:rPr>
                        <a:t>clearIntarval</a:t>
                      </a:r>
                      <a:r>
                        <a:rPr kumimoji="1" lang="en-US" altLang="ja-JP" sz="1200" dirty="0">
                          <a:latin typeface="UD デジタル 教科書体 N-R" panose="02020400000000000000" pitchFamily="17" charset="-128"/>
                          <a:ea typeface="UD デジタル 教科書体 N-R" panose="02020400000000000000" pitchFamily="17" charset="-128"/>
                        </a:rPr>
                        <a:t>()</a:t>
                      </a:r>
                      <a:endParaRPr kumimoji="1" lang="ja-JP" altLang="en-US"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dirty="0">
                          <a:latin typeface="UD デジタル 教科書体 N-R" panose="02020400000000000000" pitchFamily="17" charset="-128"/>
                          <a:ea typeface="UD デジタル 教科書体 N-R" panose="02020400000000000000" pitchFamily="17" charset="-128"/>
                        </a:rPr>
                        <a:t>タイマー</a:t>
                      </a:r>
                      <a:r>
                        <a:rPr kumimoji="1" lang="en-US" altLang="ja-JP" sz="1200" dirty="0">
                          <a:latin typeface="UD デジタル 教科書体 N-R" panose="02020400000000000000" pitchFamily="17" charset="-128"/>
                          <a:ea typeface="UD デジタル 教科書体 N-R" panose="02020400000000000000" pitchFamily="17" charset="-128"/>
                        </a:rPr>
                        <a:t>ID</a:t>
                      </a:r>
                      <a:r>
                        <a:rPr kumimoji="1" lang="ja-JP" altLang="en-US" sz="1200" dirty="0">
                          <a:latin typeface="UD デジタル 教科書体 N-R" panose="02020400000000000000" pitchFamily="17" charset="-128"/>
                          <a:ea typeface="UD デジタル 教科書体 N-R" panose="02020400000000000000" pitchFamily="17" charset="-128"/>
                        </a:rPr>
                        <a:t>を元に定期実行を解除する。</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7947894"/>
                  </a:ext>
                </a:extLst>
              </a:tr>
            </a:tbl>
          </a:graphicData>
        </a:graphic>
      </p:graphicFrame>
      <p:sp>
        <p:nvSpPr>
          <p:cNvPr id="8" name="テキスト ボックス 7">
            <a:extLst>
              <a:ext uri="{FF2B5EF4-FFF2-40B4-BE49-F238E27FC236}">
                <a16:creationId xmlns:a16="http://schemas.microsoft.com/office/drawing/2014/main" id="{73085B74-CA44-8CC6-925C-4A065D53E4BE}"/>
              </a:ext>
            </a:extLst>
          </p:cNvPr>
          <p:cNvSpPr txBox="1"/>
          <p:nvPr/>
        </p:nvSpPr>
        <p:spPr>
          <a:xfrm>
            <a:off x="202911" y="6472336"/>
            <a:ext cx="6452176" cy="400110"/>
          </a:xfrm>
          <a:prstGeom prst="rect">
            <a:avLst/>
          </a:prstGeom>
          <a:noFill/>
        </p:spPr>
        <p:txBody>
          <a:bodyPr wrap="square">
            <a:spAutoFit/>
          </a:bodyPr>
          <a:lstStyle/>
          <a:p>
            <a:pPr algn="ctr"/>
            <a:r>
              <a:rPr kumimoji="1" lang="ja-JP" altLang="en-US" sz="2000" dirty="0">
                <a:latin typeface="UD デジタル 教科書体 N-B" panose="02020700000000000000" pitchFamily="17" charset="-128"/>
                <a:ea typeface="UD デジタル 教科書体 N-B" panose="02020700000000000000" pitchFamily="17" charset="-128"/>
              </a:rPr>
              <a:t>主なユーザー定義関数</a:t>
            </a:r>
            <a:endParaRPr kumimoji="1" lang="ja-JP" altLang="en-US" sz="2000" dirty="0">
              <a:solidFill>
                <a:schemeClr val="tx1"/>
              </a:solidFill>
              <a:latin typeface="UD デジタル 教科書体 N-B" panose="02020700000000000000" pitchFamily="17" charset="-128"/>
              <a:ea typeface="UD デジタル 教科書体 N-B" panose="02020700000000000000" pitchFamily="17" charset="-128"/>
            </a:endParaRPr>
          </a:p>
        </p:txBody>
      </p:sp>
      <p:graphicFrame>
        <p:nvGraphicFramePr>
          <p:cNvPr id="9" name="表 2">
            <a:extLst>
              <a:ext uri="{FF2B5EF4-FFF2-40B4-BE49-F238E27FC236}">
                <a16:creationId xmlns:a16="http://schemas.microsoft.com/office/drawing/2014/main" id="{86E27319-EA9D-C0B3-4572-C7B3098CDB77}"/>
              </a:ext>
            </a:extLst>
          </p:cNvPr>
          <p:cNvGraphicFramePr>
            <a:graphicFrameLocks noGrp="1"/>
          </p:cNvGraphicFramePr>
          <p:nvPr>
            <p:extLst>
              <p:ext uri="{D42A27DB-BD31-4B8C-83A1-F6EECF244321}">
                <p14:modId xmlns:p14="http://schemas.microsoft.com/office/powerpoint/2010/main" val="695539403"/>
              </p:ext>
            </p:extLst>
          </p:nvPr>
        </p:nvGraphicFramePr>
        <p:xfrm>
          <a:off x="216152" y="7061978"/>
          <a:ext cx="6522641" cy="1809039"/>
        </p:xfrm>
        <a:graphic>
          <a:graphicData uri="http://schemas.openxmlformats.org/drawingml/2006/table">
            <a:tbl>
              <a:tblPr firstRow="1" bandRow="1">
                <a:tableStyleId>{7E9639D4-E3E2-4D34-9284-5A2195B3D0D7}</a:tableStyleId>
              </a:tblPr>
              <a:tblGrid>
                <a:gridCol w="2667840">
                  <a:extLst>
                    <a:ext uri="{9D8B030D-6E8A-4147-A177-3AD203B41FA5}">
                      <a16:colId xmlns:a16="http://schemas.microsoft.com/office/drawing/2014/main" val="953771404"/>
                    </a:ext>
                  </a:extLst>
                </a:gridCol>
                <a:gridCol w="3854801">
                  <a:extLst>
                    <a:ext uri="{9D8B030D-6E8A-4147-A177-3AD203B41FA5}">
                      <a16:colId xmlns:a16="http://schemas.microsoft.com/office/drawing/2014/main" val="2232448268"/>
                    </a:ext>
                  </a:extLst>
                </a:gridCol>
              </a:tblGrid>
              <a:tr h="449407">
                <a:tc>
                  <a:txBody>
                    <a:bodyPr/>
                    <a:lstStyle/>
                    <a:p>
                      <a:pPr algn="l"/>
                      <a:r>
                        <a:rPr kumimoji="1" lang="ja-JP" altLang="en-US" sz="1400" b="0">
                          <a:latin typeface="UD デジタル 教科書体 N-B" panose="02020700000000000000" pitchFamily="17" charset="-128"/>
                          <a:ea typeface="UD デジタル 教科書体 N-B" panose="02020700000000000000" pitchFamily="17" charset="-128"/>
                        </a:rPr>
                        <a:t>項目</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400" b="0" dirty="0">
                          <a:latin typeface="UD デジタル 教科書体 N-B" panose="02020700000000000000" pitchFamily="17" charset="-128"/>
                          <a:ea typeface="UD デジタル 教科書体 N-B" panose="02020700000000000000" pitchFamily="17" charset="-128"/>
                        </a:rPr>
                        <a:t>内容</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5071850"/>
                  </a:ext>
                </a:extLst>
              </a:tr>
              <a:tr h="380015">
                <a:tc>
                  <a:txBody>
                    <a:bodyPr/>
                    <a:lstStyle/>
                    <a:p>
                      <a:pPr algn="l"/>
                      <a:r>
                        <a:rPr kumimoji="1" lang="en-US" altLang="ja-JP" sz="1200" dirty="0">
                          <a:latin typeface="UD デジタル 教科書体 N-R" panose="02020400000000000000" pitchFamily="17" charset="-128"/>
                          <a:ea typeface="UD デジタル 教科書体 N-R" panose="02020400000000000000" pitchFamily="17" charset="-128"/>
                        </a:rPr>
                        <a:t>start()</a:t>
                      </a:r>
                      <a:endParaRPr kumimoji="1" lang="ja-JP" altLang="en-US"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dirty="0">
                          <a:latin typeface="UD デジタル 教科書体 N-R" panose="02020400000000000000" pitchFamily="17" charset="-128"/>
                          <a:ea typeface="UD デジタル 教科書体 N-R" panose="02020400000000000000" pitchFamily="17" charset="-128"/>
                        </a:rPr>
                        <a:t>計測の「開始」を行う関数。計測処理自体は</a:t>
                      </a:r>
                      <a:r>
                        <a:rPr kumimoji="1" lang="en-US" altLang="ja-JP" sz="1200" dirty="0" err="1">
                          <a:latin typeface="UD デジタル 教科書体 N-R" panose="02020400000000000000" pitchFamily="17" charset="-128"/>
                          <a:ea typeface="UD デジタル 教科書体 N-R" panose="02020400000000000000" pitchFamily="17" charset="-128"/>
                        </a:rPr>
                        <a:t>setInterval</a:t>
                      </a:r>
                      <a:r>
                        <a:rPr kumimoji="1" lang="en-US" altLang="ja-JP" sz="1200" dirty="0">
                          <a:latin typeface="UD デジタル 教科書体 N-R" panose="02020400000000000000" pitchFamily="17" charset="-128"/>
                          <a:ea typeface="UD デジタル 教科書体 N-R" panose="02020400000000000000" pitchFamily="17" charset="-128"/>
                        </a:rPr>
                        <a:t>()</a:t>
                      </a:r>
                      <a:r>
                        <a:rPr kumimoji="1" lang="ja-JP" altLang="en-US" sz="1200" dirty="0">
                          <a:latin typeface="UD デジタル 教科書体 N-R" panose="02020400000000000000" pitchFamily="17" charset="-128"/>
                          <a:ea typeface="UD デジタル 教科書体 N-R" panose="02020400000000000000" pitchFamily="17" charset="-128"/>
                        </a:rPr>
                        <a:t>に渡す関数「</a:t>
                      </a:r>
                      <a:r>
                        <a:rPr kumimoji="1" lang="en-US" altLang="ja-JP" sz="1200" dirty="0" err="1">
                          <a:latin typeface="UD デジタル 教科書体 N-R" panose="02020400000000000000" pitchFamily="17" charset="-128"/>
                          <a:ea typeface="UD デジタル 教科書体 N-R" panose="02020400000000000000" pitchFamily="17" charset="-128"/>
                        </a:rPr>
                        <a:t>getData</a:t>
                      </a:r>
                      <a:r>
                        <a:rPr kumimoji="1" lang="ja-JP" altLang="en-US" sz="1200" dirty="0">
                          <a:latin typeface="UD デジタル 教科書体 N-R" panose="02020400000000000000" pitchFamily="17" charset="-128"/>
                          <a:ea typeface="UD デジタル 教科書体 N-R" panose="02020400000000000000" pitchFamily="17" charset="-128"/>
                        </a:rPr>
                        <a:t>」が行っている。二回実行すると記録が二重に取れてしまうため、計測中はボタンを無効化する処理が入っている。</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13368689"/>
                  </a:ext>
                </a:extLst>
              </a:tr>
              <a:tr h="365415">
                <a:tc>
                  <a:txBody>
                    <a:bodyPr/>
                    <a:lstStyle/>
                    <a:p>
                      <a:pPr algn="l"/>
                      <a:r>
                        <a:rPr kumimoji="1" lang="en-US" altLang="ja-JP" sz="1200" dirty="0">
                          <a:latin typeface="UD デジタル 教科書体 N-R" panose="02020400000000000000" pitchFamily="17" charset="-128"/>
                          <a:ea typeface="UD デジタル 教科書体 N-R" panose="02020400000000000000" pitchFamily="17" charset="-128"/>
                        </a:rPr>
                        <a:t>stop()</a:t>
                      </a:r>
                      <a:endParaRPr kumimoji="1" lang="ja-JP" altLang="en-US"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dirty="0">
                          <a:latin typeface="UD デジタル 教科書体 N-R" panose="02020400000000000000" pitchFamily="17" charset="-128"/>
                          <a:ea typeface="UD デジタル 教科書体 N-R" panose="02020400000000000000" pitchFamily="17" charset="-128"/>
                        </a:rPr>
                        <a:t>計測の「停止」を行う関数。停止と共に計測ボタンの有効化処理も行っている。</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7947894"/>
                  </a:ext>
                </a:extLst>
              </a:tr>
            </a:tbl>
          </a:graphicData>
        </a:graphic>
      </p:graphicFrame>
    </p:spTree>
    <p:extLst>
      <p:ext uri="{BB962C8B-B14F-4D97-AF65-F5344CB8AC3E}">
        <p14:creationId xmlns:p14="http://schemas.microsoft.com/office/powerpoint/2010/main" val="37846325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1EF188FD-A81A-B44D-A57F-C662EC05BF85}"/>
              </a:ext>
            </a:extLst>
          </p:cNvPr>
          <p:cNvSpPr txBox="1"/>
          <p:nvPr/>
        </p:nvSpPr>
        <p:spPr>
          <a:xfrm>
            <a:off x="584335" y="166124"/>
            <a:ext cx="5727088" cy="400110"/>
          </a:xfrm>
          <a:prstGeom prst="rect">
            <a:avLst/>
          </a:prstGeom>
          <a:noFill/>
        </p:spPr>
        <p:txBody>
          <a:bodyPr wrap="square">
            <a:spAutoFit/>
          </a:bodyPr>
          <a:lstStyle/>
          <a:p>
            <a:pPr algn="ctr"/>
            <a:r>
              <a:rPr kumimoji="1" lang="ja-JP" altLang="en-US" sz="2000" dirty="0">
                <a:solidFill>
                  <a:schemeClr val="tx1"/>
                </a:solidFill>
                <a:latin typeface="UD デジタル 教科書体 N-B" panose="02020700000000000000" pitchFamily="17" charset="-128"/>
                <a:ea typeface="UD デジタル 教科書体 N-B" panose="02020700000000000000" pitchFamily="17" charset="-128"/>
              </a:rPr>
              <a:t>自分で指定した文字列を一緒に記録する</a:t>
            </a:r>
          </a:p>
        </p:txBody>
      </p:sp>
      <p:sp>
        <p:nvSpPr>
          <p:cNvPr id="42" name="正方形/長方形 41">
            <a:extLst>
              <a:ext uri="{FF2B5EF4-FFF2-40B4-BE49-F238E27FC236}">
                <a16:creationId xmlns:a16="http://schemas.microsoft.com/office/drawing/2014/main" id="{17C17B75-26A3-4A86-A5A1-A388F73380C1}"/>
              </a:ext>
            </a:extLst>
          </p:cNvPr>
          <p:cNvSpPr/>
          <p:nvPr/>
        </p:nvSpPr>
        <p:spPr>
          <a:xfrm>
            <a:off x="3932806" y="1209360"/>
            <a:ext cx="2713400" cy="1347409"/>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kumimoji="1" lang="ja-JP" altLang="en-US" sz="1100" dirty="0">
                <a:latin typeface="UD デジタル 教科書体 N-R" panose="02020400000000000000" pitchFamily="17" charset="-128"/>
                <a:ea typeface="UD デジタル 教科書体 N-R" panose="02020400000000000000" pitchFamily="17" charset="-128"/>
              </a:rPr>
              <a:t>このアプリは乱数の値を</a:t>
            </a:r>
            <a:r>
              <a:rPr kumimoji="1" lang="en-US" altLang="ja-JP" sz="1100" dirty="0">
                <a:latin typeface="UD デジタル 教科書体 N-R" panose="02020400000000000000" pitchFamily="17" charset="-128"/>
                <a:ea typeface="UD デジタル 教科書体 N-R" panose="02020400000000000000" pitchFamily="17" charset="-128"/>
              </a:rPr>
              <a:t>text0</a:t>
            </a:r>
            <a:r>
              <a:rPr kumimoji="1" lang="ja-JP" altLang="en-US" sz="1100" dirty="0">
                <a:latin typeface="UD デジタル 教科書体 N-R" panose="02020400000000000000" pitchFamily="17" charset="-128"/>
                <a:ea typeface="UD デジタル 教科書体 N-R" panose="02020400000000000000" pitchFamily="17" charset="-128"/>
              </a:rPr>
              <a:t>の列に記録している。この値が乱数であることを記録するために</a:t>
            </a:r>
            <a:r>
              <a:rPr kumimoji="1" lang="en-US" altLang="ja-JP" sz="1100" dirty="0">
                <a:latin typeface="UD デジタル 教科書体 N-R" panose="02020400000000000000" pitchFamily="17" charset="-128"/>
                <a:ea typeface="UD デジタル 教科書体 N-R" panose="02020400000000000000" pitchFamily="17" charset="-128"/>
              </a:rPr>
              <a:t>text1</a:t>
            </a:r>
            <a:r>
              <a:rPr kumimoji="1" lang="ja-JP" altLang="en-US" sz="1100" dirty="0">
                <a:latin typeface="UD デジタル 教科書体 N-R" panose="02020400000000000000" pitchFamily="17" charset="-128"/>
                <a:ea typeface="UD デジタル 教科書体 N-R" panose="02020400000000000000" pitchFamily="17" charset="-128"/>
              </a:rPr>
              <a:t>の列に「乱数」と記録したい。</a:t>
            </a:r>
            <a:endParaRPr kumimoji="1" lang="en-US" altLang="ja-JP" sz="1100" dirty="0">
              <a:latin typeface="UD デジタル 教科書体 N-R" panose="02020400000000000000" pitchFamily="17" charset="-128"/>
              <a:ea typeface="UD デジタル 教科書体 N-R" panose="02020400000000000000" pitchFamily="17" charset="-128"/>
            </a:endParaRPr>
          </a:p>
        </p:txBody>
      </p:sp>
      <p:sp>
        <p:nvSpPr>
          <p:cNvPr id="43" name="正方形/長方形 42">
            <a:extLst>
              <a:ext uri="{FF2B5EF4-FFF2-40B4-BE49-F238E27FC236}">
                <a16:creationId xmlns:a16="http://schemas.microsoft.com/office/drawing/2014/main" id="{C9F1B11F-1189-4347-ABA3-55EEC538B74A}"/>
              </a:ext>
            </a:extLst>
          </p:cNvPr>
          <p:cNvSpPr/>
          <p:nvPr/>
        </p:nvSpPr>
        <p:spPr>
          <a:xfrm>
            <a:off x="3935674" y="3132200"/>
            <a:ext cx="2710533" cy="1409609"/>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kumimoji="1" lang="ja-JP" altLang="en-US" sz="1100" dirty="0">
                <a:latin typeface="UD デジタル 教科書体 N-R" panose="02020400000000000000" pitchFamily="17" charset="-128"/>
                <a:ea typeface="UD デジタル 教科書体 N-R" panose="02020400000000000000" pitchFamily="17" charset="-128"/>
              </a:rPr>
              <a:t>ユーザー定義関数</a:t>
            </a:r>
            <a:r>
              <a:rPr kumimoji="1" lang="en-US" altLang="ja-JP" sz="1100" dirty="0">
                <a:latin typeface="UD デジタル 教科書体 N-R" panose="02020400000000000000" pitchFamily="17" charset="-128"/>
                <a:ea typeface="UD デジタル 教科書体 N-R" panose="02020400000000000000" pitchFamily="17" charset="-128"/>
              </a:rPr>
              <a:t>record()</a:t>
            </a:r>
            <a:r>
              <a:rPr kumimoji="1" lang="ja-JP" altLang="en-US" sz="1100" dirty="0">
                <a:latin typeface="UD デジタル 教科書体 N-R" panose="02020400000000000000" pitchFamily="17" charset="-128"/>
                <a:ea typeface="UD デジタル 教科書体 N-R" panose="02020400000000000000" pitchFamily="17" charset="-128"/>
              </a:rPr>
              <a:t>では乱数を</a:t>
            </a:r>
            <a:r>
              <a:rPr kumimoji="1" lang="en-US" altLang="ja-JP" sz="1100" dirty="0">
                <a:latin typeface="UD デジタル 教科書体 N-R" panose="02020400000000000000" pitchFamily="17" charset="-128"/>
                <a:ea typeface="UD デジタル 教科書体 N-R" panose="02020400000000000000" pitchFamily="17" charset="-128"/>
              </a:rPr>
              <a:t>text0</a:t>
            </a:r>
            <a:r>
              <a:rPr kumimoji="1" lang="ja-JP" altLang="en-US" sz="1100" dirty="0">
                <a:latin typeface="UD デジタル 教科書体 N-R" panose="02020400000000000000" pitchFamily="17" charset="-128"/>
                <a:ea typeface="UD デジタル 教科書体 N-R" panose="02020400000000000000" pitchFamily="17" charset="-128"/>
              </a:rPr>
              <a:t>の列に記録している。</a:t>
            </a:r>
            <a:endParaRPr kumimoji="1" lang="en-US" altLang="ja-JP" sz="1100" dirty="0">
              <a:latin typeface="UD デジタル 教科書体 N-R" panose="02020400000000000000" pitchFamily="17" charset="-128"/>
              <a:ea typeface="UD デジタル 教科書体 N-R" panose="02020400000000000000" pitchFamily="17" charset="-128"/>
            </a:endParaRPr>
          </a:p>
          <a:p>
            <a:r>
              <a:rPr kumimoji="1" lang="ja-JP" altLang="en-US" sz="1100" dirty="0">
                <a:latin typeface="UD デジタル 教科書体 N-R" panose="02020400000000000000" pitchFamily="17" charset="-128"/>
                <a:ea typeface="UD デジタル 教科書体 N-R" panose="02020400000000000000" pitchFamily="17" charset="-128"/>
              </a:rPr>
              <a:t>この処理の後にプログラムを</a:t>
            </a:r>
            <a:r>
              <a:rPr kumimoji="1" lang="en-US" altLang="ja-JP" sz="1100" dirty="0">
                <a:latin typeface="UD デジタル 教科書体 N-R" panose="02020400000000000000" pitchFamily="17" charset="-128"/>
                <a:ea typeface="UD デジタル 教科書体 N-R" panose="02020400000000000000" pitchFamily="17" charset="-128"/>
              </a:rPr>
              <a:t>1</a:t>
            </a:r>
            <a:r>
              <a:rPr kumimoji="1" lang="ja-JP" altLang="en-US" sz="1100" dirty="0">
                <a:latin typeface="UD デジタル 教科書体 N-R" panose="02020400000000000000" pitchFamily="17" charset="-128"/>
                <a:ea typeface="UD デジタル 教科書体 N-R" panose="02020400000000000000" pitchFamily="17" charset="-128"/>
              </a:rPr>
              <a:t>行追記すれば、文字列「乱数」を</a:t>
            </a:r>
            <a:r>
              <a:rPr kumimoji="1" lang="en-US" altLang="ja-JP" sz="1100" dirty="0">
                <a:latin typeface="UD デジタル 教科書体 N-R" panose="02020400000000000000" pitchFamily="17" charset="-128"/>
                <a:ea typeface="UD デジタル 教科書体 N-R" panose="02020400000000000000" pitchFamily="17" charset="-128"/>
              </a:rPr>
              <a:t>text1</a:t>
            </a:r>
            <a:r>
              <a:rPr kumimoji="1" lang="ja-JP" altLang="en-US" sz="1100" dirty="0">
                <a:latin typeface="UD デジタル 教科書体 N-R" panose="02020400000000000000" pitchFamily="17" charset="-128"/>
                <a:ea typeface="UD デジタル 教科書体 N-R" panose="02020400000000000000" pitchFamily="17" charset="-128"/>
              </a:rPr>
              <a:t>に記録できる。</a:t>
            </a:r>
          </a:p>
        </p:txBody>
      </p:sp>
      <p:pic>
        <p:nvPicPr>
          <p:cNvPr id="4" name="図 3" descr="テーブル&#10;&#10;自動的に生成された説明">
            <a:extLst>
              <a:ext uri="{FF2B5EF4-FFF2-40B4-BE49-F238E27FC236}">
                <a16:creationId xmlns:a16="http://schemas.microsoft.com/office/drawing/2014/main" id="{206708CD-EA78-8EBA-AB56-9B4ECDA596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3823" y="1209360"/>
            <a:ext cx="3258723" cy="1347409"/>
          </a:xfrm>
          <a:prstGeom prst="rect">
            <a:avLst/>
          </a:prstGeom>
        </p:spPr>
      </p:pic>
      <p:pic>
        <p:nvPicPr>
          <p:cNvPr id="8" name="図 7">
            <a:extLst>
              <a:ext uri="{FF2B5EF4-FFF2-40B4-BE49-F238E27FC236}">
                <a16:creationId xmlns:a16="http://schemas.microsoft.com/office/drawing/2014/main" id="{CDBF9C4C-DF44-367A-71C3-6B14546F6A2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6103" y="3132200"/>
            <a:ext cx="3369310" cy="1409609"/>
          </a:xfrm>
          <a:prstGeom prst="rect">
            <a:avLst/>
          </a:prstGeom>
        </p:spPr>
      </p:pic>
      <p:pic>
        <p:nvPicPr>
          <p:cNvPr id="14" name="図 13" descr="散布図 が含まれている画像&#10;&#10;自動的に生成された説明">
            <a:extLst>
              <a:ext uri="{FF2B5EF4-FFF2-40B4-BE49-F238E27FC236}">
                <a16:creationId xmlns:a16="http://schemas.microsoft.com/office/drawing/2014/main" id="{49E893B0-ADF9-5E90-E105-8BE1FDB3EA4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0366" y="6556583"/>
            <a:ext cx="3369310" cy="955386"/>
          </a:xfrm>
          <a:prstGeom prst="rect">
            <a:avLst/>
          </a:prstGeom>
        </p:spPr>
      </p:pic>
      <p:sp>
        <p:nvSpPr>
          <p:cNvPr id="15" name="正方形/長方形 14">
            <a:extLst>
              <a:ext uri="{FF2B5EF4-FFF2-40B4-BE49-F238E27FC236}">
                <a16:creationId xmlns:a16="http://schemas.microsoft.com/office/drawing/2014/main" id="{895A4E1D-7282-196D-A4E8-C33EA1B30B68}"/>
              </a:ext>
            </a:extLst>
          </p:cNvPr>
          <p:cNvSpPr/>
          <p:nvPr/>
        </p:nvSpPr>
        <p:spPr>
          <a:xfrm>
            <a:off x="3935673" y="6720476"/>
            <a:ext cx="2710533" cy="878070"/>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kumimoji="1" lang="ja-JP" altLang="en-US" sz="1100" dirty="0">
                <a:latin typeface="UD デジタル 教科書体 N-R" panose="02020400000000000000" pitchFamily="17" charset="-128"/>
                <a:ea typeface="UD デジタル 教科書体 N-R" panose="02020400000000000000" pitchFamily="17" charset="-128"/>
              </a:rPr>
              <a:t>データベースに文字列が記録できれば改造成功。</a:t>
            </a:r>
          </a:p>
        </p:txBody>
      </p:sp>
      <p:sp>
        <p:nvSpPr>
          <p:cNvPr id="22" name="正方形/長方形 21">
            <a:extLst>
              <a:ext uri="{FF2B5EF4-FFF2-40B4-BE49-F238E27FC236}">
                <a16:creationId xmlns:a16="http://schemas.microsoft.com/office/drawing/2014/main" id="{23C9832E-F580-8335-9B18-FFFDCF630A94}"/>
              </a:ext>
            </a:extLst>
          </p:cNvPr>
          <p:cNvSpPr/>
          <p:nvPr/>
        </p:nvSpPr>
        <p:spPr>
          <a:xfrm>
            <a:off x="3932807" y="4844391"/>
            <a:ext cx="2710533" cy="1409609"/>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kumimoji="1" lang="ja-JP" altLang="en-US" sz="1100" dirty="0">
                <a:latin typeface="UD デジタル 教科書体 N-R" panose="02020400000000000000" pitchFamily="17" charset="-128"/>
                <a:ea typeface="UD デジタル 教科書体 N-R" panose="02020400000000000000" pitchFamily="17" charset="-128"/>
              </a:rPr>
              <a:t>以下のようなコードを追記する</a:t>
            </a:r>
            <a:endParaRPr kumimoji="1" lang="en-US" altLang="ja-JP" sz="1100" dirty="0">
              <a:latin typeface="UD デジタル 教科書体 N-R" panose="02020400000000000000" pitchFamily="17" charset="-128"/>
              <a:ea typeface="UD デジタル 教科書体 N-R" panose="02020400000000000000" pitchFamily="17" charset="-128"/>
            </a:endParaRPr>
          </a:p>
          <a:p>
            <a:endParaRPr lang="en-US" altLang="ja-JP" sz="1100" b="0" dirty="0">
              <a:solidFill>
                <a:srgbClr val="000000"/>
              </a:solidFill>
              <a:effectLst/>
              <a:latin typeface="UD デジタル 教科書体 N-R" panose="02020400000000000000" pitchFamily="17" charset="-128"/>
              <a:ea typeface="UD デジタル 教科書体 N-R" panose="02020400000000000000" pitchFamily="17" charset="-128"/>
            </a:endParaRPr>
          </a:p>
          <a:p>
            <a:r>
              <a:rPr lang="en-US" altLang="ja-JP" sz="1100" b="0" dirty="0">
                <a:solidFill>
                  <a:srgbClr val="000000"/>
                </a:solidFill>
                <a:effectLst/>
                <a:latin typeface="UD デジタル 教科書体 N-R" panose="02020400000000000000" pitchFamily="17" charset="-128"/>
                <a:ea typeface="UD デジタル 教科書体 N-R" panose="02020400000000000000" pitchFamily="17" charset="-128"/>
              </a:rPr>
              <a:t>query += </a:t>
            </a:r>
            <a:r>
              <a:rPr lang="en-US" altLang="ja-JP" sz="1100" b="0" dirty="0">
                <a:solidFill>
                  <a:srgbClr val="A31515"/>
                </a:solidFill>
                <a:effectLst/>
                <a:latin typeface="UD デジタル 教科書体 N-R" panose="02020400000000000000" pitchFamily="17" charset="-128"/>
                <a:ea typeface="UD デジタル 教科書体 N-R" panose="02020400000000000000" pitchFamily="17" charset="-128"/>
              </a:rPr>
              <a:t>"&amp;text1="</a:t>
            </a:r>
            <a:r>
              <a:rPr lang="en-US" altLang="ja-JP" sz="1100" b="0" dirty="0">
                <a:solidFill>
                  <a:srgbClr val="000000"/>
                </a:solidFill>
                <a:effectLst/>
                <a:latin typeface="UD デジタル 教科書体 N-R" panose="02020400000000000000" pitchFamily="17" charset="-128"/>
                <a:ea typeface="UD デジタル 教科書体 N-R" panose="02020400000000000000" pitchFamily="17" charset="-128"/>
              </a:rPr>
              <a:t> + </a:t>
            </a:r>
            <a:r>
              <a:rPr lang="en-US" altLang="ja-JP" sz="1100" b="0" dirty="0">
                <a:solidFill>
                  <a:srgbClr val="A31515"/>
                </a:solidFill>
                <a:effectLst/>
                <a:latin typeface="UD デジタル 教科書体 N-R" panose="02020400000000000000" pitchFamily="17" charset="-128"/>
                <a:ea typeface="UD デジタル 教科書体 N-R" panose="02020400000000000000" pitchFamily="17" charset="-128"/>
              </a:rPr>
              <a:t>"</a:t>
            </a:r>
            <a:r>
              <a:rPr lang="ja-JP" altLang="en-US" sz="1100" b="0" dirty="0">
                <a:solidFill>
                  <a:srgbClr val="A31515"/>
                </a:solidFill>
                <a:effectLst/>
                <a:latin typeface="UD デジタル 教科書体 N-R" panose="02020400000000000000" pitchFamily="17" charset="-128"/>
                <a:ea typeface="UD デジタル 教科書体 N-R" panose="02020400000000000000" pitchFamily="17" charset="-128"/>
              </a:rPr>
              <a:t>乱数</a:t>
            </a:r>
            <a:r>
              <a:rPr lang="en-US" altLang="ja-JP" sz="1100" b="0" dirty="0">
                <a:solidFill>
                  <a:srgbClr val="A31515"/>
                </a:solidFill>
                <a:effectLst/>
                <a:latin typeface="UD デジタル 教科書体 N-R" panose="02020400000000000000" pitchFamily="17" charset="-128"/>
                <a:ea typeface="UD デジタル 教科書体 N-R" panose="02020400000000000000" pitchFamily="17" charset="-128"/>
              </a:rPr>
              <a:t>"</a:t>
            </a:r>
            <a:r>
              <a:rPr lang="en-US" altLang="ja-JP" sz="1100" b="0" dirty="0">
                <a:solidFill>
                  <a:srgbClr val="000000"/>
                </a:solidFill>
                <a:effectLst/>
                <a:latin typeface="UD デジタル 教科書体 N-R" panose="02020400000000000000" pitchFamily="17" charset="-128"/>
                <a:ea typeface="UD デジタル 教科書体 N-R" panose="02020400000000000000" pitchFamily="17" charset="-128"/>
              </a:rPr>
              <a:t>;</a:t>
            </a:r>
          </a:p>
          <a:p>
            <a:endParaRPr lang="en-US" altLang="ja-JP" sz="1100" dirty="0">
              <a:solidFill>
                <a:srgbClr val="000000"/>
              </a:solidFill>
              <a:latin typeface="UD デジタル 教科書体 N-R" panose="02020400000000000000" pitchFamily="17" charset="-128"/>
              <a:ea typeface="UD デジタル 教科書体 N-R" panose="02020400000000000000" pitchFamily="17" charset="-128"/>
            </a:endParaRPr>
          </a:p>
          <a:p>
            <a:r>
              <a:rPr lang="ja-JP" altLang="en-US" sz="1100" b="0" dirty="0">
                <a:solidFill>
                  <a:srgbClr val="000000"/>
                </a:solidFill>
                <a:effectLst/>
                <a:latin typeface="UD デジタル 教科書体 N-R" panose="02020400000000000000" pitchFamily="17" charset="-128"/>
                <a:ea typeface="UD デジタル 教科書体 N-R" panose="02020400000000000000" pitchFamily="17" charset="-128"/>
              </a:rPr>
              <a:t>その後、計測開始を行うことで文字列乱数が記録される。</a:t>
            </a:r>
            <a:endParaRPr lang="en-US" altLang="ja-JP" sz="1100" b="0" dirty="0">
              <a:solidFill>
                <a:srgbClr val="000000"/>
              </a:solidFill>
              <a:effectLst/>
              <a:latin typeface="UD デジタル 教科書体 N-R" panose="02020400000000000000" pitchFamily="17" charset="-128"/>
              <a:ea typeface="UD デジタル 教科書体 N-R" panose="02020400000000000000" pitchFamily="17" charset="-128"/>
            </a:endParaRPr>
          </a:p>
        </p:txBody>
      </p:sp>
      <p:pic>
        <p:nvPicPr>
          <p:cNvPr id="25" name="図 24">
            <a:extLst>
              <a:ext uri="{FF2B5EF4-FFF2-40B4-BE49-F238E27FC236}">
                <a16:creationId xmlns:a16="http://schemas.microsoft.com/office/drawing/2014/main" id="{EB14C380-02B2-300E-A4E5-5A9534F2EAB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6103" y="4844391"/>
            <a:ext cx="3388101" cy="1535888"/>
          </a:xfrm>
          <a:prstGeom prst="rect">
            <a:avLst/>
          </a:prstGeom>
        </p:spPr>
      </p:pic>
    </p:spTree>
    <p:extLst>
      <p:ext uri="{BB962C8B-B14F-4D97-AF65-F5344CB8AC3E}">
        <p14:creationId xmlns:p14="http://schemas.microsoft.com/office/powerpoint/2010/main" val="197366467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10529</TotalTime>
  <Words>2420</Words>
  <Application>Microsoft Office PowerPoint</Application>
  <PresentationFormat>A4 210 x 297 mm</PresentationFormat>
  <Paragraphs>207</Paragraphs>
  <Slides>13</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13</vt:i4>
      </vt:variant>
    </vt:vector>
  </HeadingPairs>
  <TitlesOfParts>
    <vt:vector size="20" baseType="lpstr">
      <vt:lpstr>MonacakomiRegular</vt:lpstr>
      <vt:lpstr>UD デジタル 教科書体 N-B</vt:lpstr>
      <vt:lpstr>UD デジタル 教科書体 N-R</vt:lpstr>
      <vt:lpstr>Arial</vt:lpstr>
      <vt:lpstr>Calibri</vt:lpstr>
      <vt:lpstr>Calibri Light</vt:lpstr>
      <vt:lpstr>Office テーマ</vt:lpstr>
      <vt:lpstr>アプリ プログラミングシート</vt:lpstr>
      <vt:lpstr>学習目標</vt:lpstr>
      <vt:lpstr>単元の流れ</vt:lpstr>
      <vt:lpstr>1コマ目の指導</vt:lpstr>
      <vt:lpstr>2コマ目の指導</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確認テスト</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アプリ・プログラミング シート</dc:title>
  <dc:creator>Yuki Okamoto</dc:creator>
  <cp:lastModifiedBy>Yuki Okamoto</cp:lastModifiedBy>
  <cp:revision>113</cp:revision>
  <cp:lastPrinted>2021-10-22T03:44:27Z</cp:lastPrinted>
  <dcterms:created xsi:type="dcterms:W3CDTF">2021-06-10T03:42:30Z</dcterms:created>
  <dcterms:modified xsi:type="dcterms:W3CDTF">2022-12-21T01:25:43Z</dcterms:modified>
</cp:coreProperties>
</file>