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notesMasterIdLst>
    <p:notesMasterId r:id="rId17"/>
  </p:notesMasterIdLst>
  <p:sldIdLst>
    <p:sldId id="256" r:id="rId2"/>
    <p:sldId id="276" r:id="rId3"/>
    <p:sldId id="261" r:id="rId4"/>
    <p:sldId id="263" r:id="rId5"/>
    <p:sldId id="266" r:id="rId6"/>
    <p:sldId id="285" r:id="rId7"/>
    <p:sldId id="280" r:id="rId8"/>
    <p:sldId id="272" r:id="rId9"/>
    <p:sldId id="287" r:id="rId10"/>
    <p:sldId id="279" r:id="rId11"/>
    <p:sldId id="288" r:id="rId12"/>
    <p:sldId id="289" r:id="rId13"/>
    <p:sldId id="290" r:id="rId14"/>
    <p:sldId id="292" r:id="rId15"/>
    <p:sldId id="293" r:id="rId16"/>
  </p:sldIdLst>
  <p:sldSz cx="6858000" cy="9906000" type="A4"/>
  <p:notesSz cx="6858000" cy="9874250"/>
  <p:embeddedFontLst>
    <p:embeddedFont>
      <p:font typeface="Monacakomi" panose="020B0509020204020204" pitchFamily="49" charset="-128"/>
      <p:regular r:id="rId18"/>
    </p:embeddedFont>
    <p:embeddedFont>
      <p:font typeface="UD デジタル 教科書体 N-B" panose="02020700000000000000" pitchFamily="17" charset="-128"/>
      <p:bold r:id="rId19"/>
    </p:embeddedFont>
    <p:embeddedFont>
      <p:font typeface="UD デジタル 教科書体 N-R" panose="02020400000000000000" pitchFamily="17" charset="-128"/>
      <p:regular r:id="rId20"/>
    </p:embeddedFont>
    <p:embeddedFont>
      <p:font typeface="UD デジタル 教科書体 N-R" panose="02020400000000000000" pitchFamily="17" charset="-128"/>
      <p:regular r:id="rId20"/>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5268D488-4D31-41C3-8918-EFC40B7EE5AB}">
          <p14:sldIdLst>
            <p14:sldId id="256"/>
            <p14:sldId id="276"/>
            <p14:sldId id="261"/>
            <p14:sldId id="263"/>
            <p14:sldId id="266"/>
            <p14:sldId id="285"/>
            <p14:sldId id="280"/>
            <p14:sldId id="272"/>
            <p14:sldId id="287"/>
            <p14:sldId id="279"/>
            <p14:sldId id="288"/>
            <p14:sldId id="289"/>
            <p14:sldId id="290"/>
            <p14:sldId id="292"/>
            <p14:sldId id="293"/>
          </p14:sldIdLst>
        </p14:section>
      </p14:sectionLst>
    </p:ex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25" autoAdjust="0"/>
    <p:restoredTop sz="94660"/>
  </p:normalViewPr>
  <p:slideViewPr>
    <p:cSldViewPr snapToGrid="0">
      <p:cViewPr varScale="1">
        <p:scale>
          <a:sx n="99" d="100"/>
          <a:sy n="99" d="100"/>
        </p:scale>
        <p:origin x="566" y="101"/>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5300"/>
          </a:xfrm>
          <a:prstGeom prst="rect">
            <a:avLst/>
          </a:prstGeom>
        </p:spPr>
        <p:txBody>
          <a:bodyPr vert="horz" lIns="91440" tIns="45720" rIns="91440" bIns="45720" rtlCol="0"/>
          <a:lstStyle>
            <a:lvl1pPr algn="l">
              <a:defRPr sz="1200">
                <a:latin typeface="UD デジタル 教科書体 N-R" panose="02020400000000000000" pitchFamily="17" charset="-128"/>
                <a:ea typeface="UD デジタル 教科書体 N-R" panose="02020400000000000000" pitchFamily="17" charset="-128"/>
              </a:defRPr>
            </a:lvl1pPr>
          </a:lstStyle>
          <a:p>
            <a:endParaRPr kumimoji="1" lang="ja-JP" altLang="en-US"/>
          </a:p>
        </p:txBody>
      </p:sp>
      <p:sp>
        <p:nvSpPr>
          <p:cNvPr id="3" name="日付プレースホルダー 2"/>
          <p:cNvSpPr>
            <a:spLocks noGrp="1"/>
          </p:cNvSpPr>
          <p:nvPr>
            <p:ph type="dt" idx="1"/>
          </p:nvPr>
        </p:nvSpPr>
        <p:spPr>
          <a:xfrm>
            <a:off x="3884613" y="0"/>
            <a:ext cx="2971800" cy="495300"/>
          </a:xfrm>
          <a:prstGeom prst="rect">
            <a:avLst/>
          </a:prstGeom>
        </p:spPr>
        <p:txBody>
          <a:bodyPr vert="horz" lIns="91440" tIns="45720" rIns="91440" bIns="45720" rtlCol="0"/>
          <a:lstStyle>
            <a:lvl1pPr algn="r">
              <a:defRPr sz="1200">
                <a:latin typeface="UD デジタル 教科書体 N-R" panose="02020400000000000000" pitchFamily="17" charset="-128"/>
                <a:ea typeface="UD デジタル 教科書体 N-R" panose="02020400000000000000" pitchFamily="17" charset="-128"/>
              </a:defRPr>
            </a:lvl1pPr>
          </a:lstStyle>
          <a:p>
            <a:fld id="{B4C897DE-02DE-C748-94B5-361D38E5820E}" type="datetimeFigureOut">
              <a:rPr kumimoji="1" lang="ja-JP" altLang="en-US" smtClean="0"/>
              <a:pPr/>
              <a:t>2021/11/29</a:t>
            </a:fld>
            <a:endParaRPr kumimoji="1" lang="ja-JP" altLang="en-US"/>
          </a:p>
        </p:txBody>
      </p:sp>
      <p:sp>
        <p:nvSpPr>
          <p:cNvPr id="4" name="スライド イメージ プレースホルダー 3"/>
          <p:cNvSpPr>
            <a:spLocks noGrp="1" noRot="1" noChangeAspect="1"/>
          </p:cNvSpPr>
          <p:nvPr>
            <p:ph type="sldImg" idx="2"/>
          </p:nvPr>
        </p:nvSpPr>
        <p:spPr>
          <a:xfrm>
            <a:off x="2274888" y="1235075"/>
            <a:ext cx="2308225" cy="33321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751388"/>
            <a:ext cx="5486400" cy="388937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8950"/>
            <a:ext cx="2971800" cy="495300"/>
          </a:xfrm>
          <a:prstGeom prst="rect">
            <a:avLst/>
          </a:prstGeom>
        </p:spPr>
        <p:txBody>
          <a:bodyPr vert="horz" lIns="91440" tIns="45720" rIns="91440" bIns="45720" rtlCol="0" anchor="b"/>
          <a:lstStyle>
            <a:lvl1pPr algn="l">
              <a:defRPr sz="1200">
                <a:latin typeface="UD デジタル 教科書体 N-R" panose="02020400000000000000" pitchFamily="17" charset="-128"/>
                <a:ea typeface="UD デジタル 教科書体 N-R" panose="02020400000000000000" pitchFamily="17" charset="-128"/>
              </a:defRPr>
            </a:lvl1pPr>
          </a:lstStyle>
          <a:p>
            <a:endParaRPr kumimoji="1" lang="ja-JP" altLang="en-US"/>
          </a:p>
        </p:txBody>
      </p:sp>
      <p:sp>
        <p:nvSpPr>
          <p:cNvPr id="7" name="スライド番号プレースホルダー 6"/>
          <p:cNvSpPr>
            <a:spLocks noGrp="1"/>
          </p:cNvSpPr>
          <p:nvPr>
            <p:ph type="sldNum" sz="quarter" idx="5"/>
          </p:nvPr>
        </p:nvSpPr>
        <p:spPr>
          <a:xfrm>
            <a:off x="3884613" y="9378950"/>
            <a:ext cx="2971800" cy="495300"/>
          </a:xfrm>
          <a:prstGeom prst="rect">
            <a:avLst/>
          </a:prstGeom>
        </p:spPr>
        <p:txBody>
          <a:bodyPr vert="horz" lIns="91440" tIns="45720" rIns="91440" bIns="45720" rtlCol="0" anchor="b"/>
          <a:lstStyle>
            <a:lvl1pPr algn="r">
              <a:defRPr sz="1200">
                <a:latin typeface="UD デジタル 教科書体 N-R" panose="02020400000000000000" pitchFamily="17" charset="-128"/>
                <a:ea typeface="UD デジタル 教科書体 N-R" panose="02020400000000000000" pitchFamily="17" charset="-128"/>
              </a:defRPr>
            </a:lvl1pPr>
          </a:lstStyle>
          <a:p>
            <a:fld id="{8E44F87A-DC02-9E42-820A-5F82B2B9594E}" type="slidenum">
              <a:rPr kumimoji="1" lang="ja-JP" altLang="en-US" smtClean="0"/>
              <a:pPr/>
              <a:t>‹#›</a:t>
            </a:fld>
            <a:endParaRPr kumimoji="1" lang="ja-JP" altLang="en-US"/>
          </a:p>
        </p:txBody>
      </p:sp>
    </p:spTree>
    <p:extLst>
      <p:ext uri="{BB962C8B-B14F-4D97-AF65-F5344CB8AC3E}">
        <p14:creationId xmlns:p14="http://schemas.microsoft.com/office/powerpoint/2010/main" val="39234047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UD デジタル 教科書体 N-R" panose="02020400000000000000" pitchFamily="17" charset="-128"/>
        <a:ea typeface="UD デジタル 教科書体 N-R" panose="02020400000000000000" pitchFamily="17" charset="-128"/>
        <a:cs typeface="+mn-cs"/>
      </a:defRPr>
    </a:lvl1pPr>
    <a:lvl2pPr marL="457200" algn="l" defTabSz="914400" rtl="0" eaLnBrk="1" latinLnBrk="0" hangingPunct="1">
      <a:defRPr kumimoji="1" sz="1200" kern="1200">
        <a:solidFill>
          <a:schemeClr val="tx1"/>
        </a:solidFill>
        <a:latin typeface="UD デジタル 教科書体 N-R" panose="02020400000000000000" pitchFamily="17" charset="-128"/>
        <a:ea typeface="UD デジタル 教科書体 N-R" panose="02020400000000000000" pitchFamily="17" charset="-128"/>
        <a:cs typeface="+mn-cs"/>
      </a:defRPr>
    </a:lvl2pPr>
    <a:lvl3pPr marL="914400" algn="l" defTabSz="914400" rtl="0" eaLnBrk="1" latinLnBrk="0" hangingPunct="1">
      <a:defRPr kumimoji="1" sz="1200" kern="1200">
        <a:solidFill>
          <a:schemeClr val="tx1"/>
        </a:solidFill>
        <a:latin typeface="UD デジタル 教科書体 N-R" panose="02020400000000000000" pitchFamily="17" charset="-128"/>
        <a:ea typeface="UD デジタル 教科書体 N-R" panose="02020400000000000000" pitchFamily="17" charset="-128"/>
        <a:cs typeface="+mn-cs"/>
      </a:defRPr>
    </a:lvl3pPr>
    <a:lvl4pPr marL="1371600" algn="l" defTabSz="914400" rtl="0" eaLnBrk="1" latinLnBrk="0" hangingPunct="1">
      <a:defRPr kumimoji="1" sz="1200" kern="1200">
        <a:solidFill>
          <a:schemeClr val="tx1"/>
        </a:solidFill>
        <a:latin typeface="UD デジタル 教科書体 N-R" panose="02020400000000000000" pitchFamily="17" charset="-128"/>
        <a:ea typeface="UD デジタル 教科書体 N-R" panose="02020400000000000000" pitchFamily="17" charset="-128"/>
        <a:cs typeface="+mn-cs"/>
      </a:defRPr>
    </a:lvl4pPr>
    <a:lvl5pPr marL="1828800" algn="l" defTabSz="914400" rtl="0" eaLnBrk="1" latinLnBrk="0" hangingPunct="1">
      <a:defRPr kumimoji="1" sz="1200" kern="1200">
        <a:solidFill>
          <a:schemeClr val="tx1"/>
        </a:solidFill>
        <a:latin typeface="UD デジタル 教科書体 N-R" panose="02020400000000000000" pitchFamily="17" charset="-128"/>
        <a:ea typeface="UD デジタル 教科書体 N-R" panose="02020400000000000000" pitchFamily="17"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876EB8B-730E-48F8-A319-050F7B496244}" type="datetimeFigureOut">
              <a:rPr kumimoji="1" lang="ja-JP" altLang="en-US" smtClean="0"/>
              <a:t>2021/11/29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4056414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876EB8B-730E-48F8-A319-050F7B496244}" type="datetimeFigureOut">
              <a:rPr kumimoji="1" lang="ja-JP" altLang="en-US" smtClean="0"/>
              <a:t>2021/11/29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454482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876EB8B-730E-48F8-A319-050F7B496244}" type="datetimeFigureOut">
              <a:rPr kumimoji="1" lang="ja-JP" altLang="en-US" smtClean="0"/>
              <a:t>2021/11/29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2996966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876EB8B-730E-48F8-A319-050F7B496244}" type="datetimeFigureOut">
              <a:rPr kumimoji="1" lang="ja-JP" altLang="en-US" smtClean="0"/>
              <a:t>2021/11/29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1711112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876EB8B-730E-48F8-A319-050F7B496244}" type="datetimeFigureOut">
              <a:rPr kumimoji="1" lang="ja-JP" altLang="en-US" smtClean="0"/>
              <a:t>2021/11/29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3958932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876EB8B-730E-48F8-A319-050F7B496244}" type="datetimeFigureOut">
              <a:rPr kumimoji="1" lang="ja-JP" altLang="en-US" smtClean="0"/>
              <a:t>2021/11/29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269593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876EB8B-730E-48F8-A319-050F7B496244}" type="datetimeFigureOut">
              <a:rPr kumimoji="1" lang="ja-JP" altLang="en-US" smtClean="0"/>
              <a:t>2021/11/29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2633835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876EB8B-730E-48F8-A319-050F7B496244}" type="datetimeFigureOut">
              <a:rPr kumimoji="1" lang="ja-JP" altLang="en-US" smtClean="0"/>
              <a:t>2021/11/29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165021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76EB8B-730E-48F8-A319-050F7B496244}" type="datetimeFigureOut">
              <a:rPr kumimoji="1" lang="ja-JP" altLang="en-US" smtClean="0"/>
              <a:t>2021/11/29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3458582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876EB8B-730E-48F8-A319-050F7B496244}" type="datetimeFigureOut">
              <a:rPr kumimoji="1" lang="ja-JP" altLang="en-US" smtClean="0"/>
              <a:t>2021/11/29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4277481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876EB8B-730E-48F8-A319-050F7B496244}" type="datetimeFigureOut">
              <a:rPr kumimoji="1" lang="ja-JP" altLang="en-US" smtClean="0"/>
              <a:t>2021/11/29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3656830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latin typeface="UD デジタル 教科書体 N-R" panose="02020400000000000000" pitchFamily="17" charset="-128"/>
                <a:ea typeface="UD デジタル 教科書体 N-R" panose="02020400000000000000" pitchFamily="17" charset="-128"/>
              </a:defRPr>
            </a:lvl1pPr>
          </a:lstStyle>
          <a:p>
            <a:fld id="{B876EB8B-730E-48F8-A319-050F7B496244}" type="datetimeFigureOut">
              <a:rPr kumimoji="1" lang="ja-JP" altLang="en-US" smtClean="0"/>
              <a:pPr/>
              <a:t>2021/11/29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latin typeface="UD デジタル 教科書体 N-R" panose="02020400000000000000" pitchFamily="17" charset="-128"/>
                <a:ea typeface="UD デジタル 教科書体 N-R" panose="02020400000000000000" pitchFamily="17" charset="-128"/>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latin typeface="UD デジタル 教科書体 N-R" panose="02020400000000000000" pitchFamily="17" charset="-128"/>
                <a:ea typeface="UD デジタル 教科書体 N-R" panose="02020400000000000000" pitchFamily="17" charset="-128"/>
              </a:defRPr>
            </a:lvl1pPr>
          </a:lstStyle>
          <a:p>
            <a:fld id="{ADF15CAD-E777-460C-BF62-ACF87853F993}" type="slidenum">
              <a:rPr kumimoji="1" lang="ja-JP" altLang="en-US" smtClean="0"/>
              <a:pPr/>
              <a:t>‹#›</a:t>
            </a:fld>
            <a:endParaRPr kumimoji="1" lang="ja-JP" altLang="en-US"/>
          </a:p>
        </p:txBody>
      </p:sp>
    </p:spTree>
    <p:extLst>
      <p:ext uri="{BB962C8B-B14F-4D97-AF65-F5344CB8AC3E}">
        <p14:creationId xmlns:p14="http://schemas.microsoft.com/office/powerpoint/2010/main" val="25535103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UD デジタル 教科書体 N-R" panose="02020400000000000000" pitchFamily="17" charset="-128"/>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UD デジタル 教科書体 N-R" panose="02020400000000000000" pitchFamily="17" charset="-128"/>
          <a:ea typeface="UD デジタル 教科書体 N-R" panose="02020400000000000000" pitchFamily="17" charset="-128"/>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UD デジタル 教科書体 N-R" panose="02020400000000000000" pitchFamily="17" charset="-128"/>
          <a:ea typeface="UD デジタル 教科書体 N-R" panose="02020400000000000000" pitchFamily="17" charset="-128"/>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UD デジタル 教科書体 N-R" panose="02020400000000000000" pitchFamily="17" charset="-128"/>
          <a:ea typeface="UD デジタル 教科書体 N-R" panose="02020400000000000000" pitchFamily="17" charset="-128"/>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UD デジタル 教科書体 N-R" panose="02020400000000000000" pitchFamily="17" charset="-128"/>
          <a:ea typeface="UD デジタル 教科書体 N-R" panose="02020400000000000000" pitchFamily="17" charset="-128"/>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UD デジタル 教科書体 N-R" panose="02020400000000000000" pitchFamily="17" charset="-128"/>
          <a:ea typeface="UD デジタル 教科書体 N-R" panose="02020400000000000000" pitchFamily="17" charset="-128"/>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AFF3F7E-B98E-4B72-B4E0-D992ED3E48A9}"/>
              </a:ext>
            </a:extLst>
          </p:cNvPr>
          <p:cNvSpPr>
            <a:spLocks noGrp="1"/>
          </p:cNvSpPr>
          <p:nvPr>
            <p:ph type="ctrTitle"/>
          </p:nvPr>
        </p:nvSpPr>
        <p:spPr>
          <a:xfrm>
            <a:off x="114301" y="649705"/>
            <a:ext cx="6640829" cy="1212246"/>
          </a:xfrm>
        </p:spPr>
        <p:style>
          <a:lnRef idx="2">
            <a:schemeClr val="dk1"/>
          </a:lnRef>
          <a:fillRef idx="1">
            <a:schemeClr val="lt1"/>
          </a:fillRef>
          <a:effectRef idx="0">
            <a:schemeClr val="dk1"/>
          </a:effectRef>
          <a:fontRef idx="minor">
            <a:schemeClr val="dk1"/>
          </a:fontRef>
        </p:style>
        <p:txBody>
          <a:bodyPr>
            <a:normAutofit/>
          </a:bodyPr>
          <a:lstStyle/>
          <a:p>
            <a:r>
              <a:rPr lang="ja-JP" altLang="en-US" sz="4000">
                <a:latin typeface="UD デジタル 教科書体 N-R" panose="02020400000000000000" pitchFamily="17" charset="-128"/>
                <a:ea typeface="UD デジタル 教科書体 N-R" panose="02020400000000000000" pitchFamily="17" charset="-128"/>
              </a:rPr>
              <a:t>アプリ</a:t>
            </a:r>
            <a:br>
              <a:rPr lang="en-US" altLang="ja-JP" sz="4000" dirty="0">
                <a:latin typeface="UD デジタル 教科書体 N-R" panose="02020400000000000000" pitchFamily="17" charset="-128"/>
                <a:ea typeface="UD デジタル 教科書体 N-R" panose="02020400000000000000" pitchFamily="17" charset="-128"/>
              </a:rPr>
            </a:br>
            <a:r>
              <a:rPr lang="ja-JP" altLang="en-US" sz="4000">
                <a:latin typeface="UD デジタル 教科書体 N-R" panose="02020400000000000000" pitchFamily="17" charset="-128"/>
                <a:ea typeface="UD デジタル 教科書体 N-R" panose="02020400000000000000" pitchFamily="17" charset="-128"/>
              </a:rPr>
              <a:t>プログラミングシート</a:t>
            </a:r>
          </a:p>
        </p:txBody>
      </p:sp>
      <p:sp>
        <p:nvSpPr>
          <p:cNvPr id="5" name="字幕 4">
            <a:extLst>
              <a:ext uri="{FF2B5EF4-FFF2-40B4-BE49-F238E27FC236}">
                <a16:creationId xmlns:a16="http://schemas.microsoft.com/office/drawing/2014/main" id="{13A46BEA-C938-4ADA-A3CF-6AE556751F17}"/>
              </a:ext>
            </a:extLst>
          </p:cNvPr>
          <p:cNvSpPr>
            <a:spLocks noGrp="1"/>
          </p:cNvSpPr>
          <p:nvPr>
            <p:ph type="subTitle" idx="1"/>
          </p:nvPr>
        </p:nvSpPr>
        <p:spPr>
          <a:xfrm>
            <a:off x="754123" y="4621774"/>
            <a:ext cx="5143500" cy="662451"/>
          </a:xfrm>
        </p:spPr>
        <p:txBody>
          <a:bodyPr>
            <a:normAutofit/>
          </a:bodyPr>
          <a:lstStyle/>
          <a:p>
            <a:r>
              <a:rPr lang="ja-JP" altLang="en-US" sz="4000">
                <a:latin typeface="UD デジタル 教科書体 N-B" panose="02020700000000000000" pitchFamily="17" charset="-128"/>
                <a:ea typeface="UD デジタル 教科書体 N-B" panose="02020700000000000000" pitchFamily="17" charset="-128"/>
              </a:rPr>
              <a:t>複利計算</a:t>
            </a:r>
            <a:r>
              <a:rPr lang="en-US" altLang="ja-JP" sz="4000" dirty="0">
                <a:latin typeface="UD デジタル 教科書体 N-B" panose="02020700000000000000" pitchFamily="17" charset="-128"/>
                <a:ea typeface="UD デジタル 教科書体 N-B" panose="02020700000000000000" pitchFamily="17" charset="-128"/>
              </a:rPr>
              <a:t> </a:t>
            </a:r>
            <a:r>
              <a:rPr lang="ja-JP" altLang="en-US" sz="4000">
                <a:latin typeface="UD デジタル 教科書体 N-B" panose="02020700000000000000" pitchFamily="17" charset="-128"/>
                <a:ea typeface="UD デジタル 教科書体 N-B" panose="02020700000000000000" pitchFamily="17" charset="-128"/>
              </a:rPr>
              <a:t>編</a:t>
            </a:r>
          </a:p>
        </p:txBody>
      </p:sp>
    </p:spTree>
    <p:extLst>
      <p:ext uri="{BB962C8B-B14F-4D97-AF65-F5344CB8AC3E}">
        <p14:creationId xmlns:p14="http://schemas.microsoft.com/office/powerpoint/2010/main" val="2551440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1EF188FD-A81A-B44D-A57F-C662EC05BF85}"/>
              </a:ext>
            </a:extLst>
          </p:cNvPr>
          <p:cNvSpPr txBox="1"/>
          <p:nvPr/>
        </p:nvSpPr>
        <p:spPr>
          <a:xfrm>
            <a:off x="584335" y="166124"/>
            <a:ext cx="5727088" cy="400110"/>
          </a:xfrm>
          <a:prstGeom prst="rect">
            <a:avLst/>
          </a:prstGeom>
          <a:noFill/>
        </p:spPr>
        <p:txBody>
          <a:bodyPr wrap="square">
            <a:spAutoFit/>
          </a:bodyPr>
          <a:lstStyle/>
          <a:p>
            <a:pPr algn="ctr"/>
            <a:r>
              <a:rPr kumimoji="1" lang="ja-JP" altLang="en-US" sz="2000">
                <a:latin typeface="UD デジタル 教科書体 N-B" panose="02020700000000000000" pitchFamily="17" charset="-128"/>
                <a:ea typeface="UD デジタル 教科書体 N-B" panose="02020700000000000000" pitchFamily="17" charset="-128"/>
              </a:rPr>
              <a:t>複利計算アプリのフローチャート</a:t>
            </a:r>
            <a:endParaRPr kumimoji="1" lang="ja-JP" altLang="en-US" sz="2000">
              <a:solidFill>
                <a:schemeClr val="tx1"/>
              </a:solidFill>
              <a:latin typeface="UD デジタル 教科書体 N-B" panose="02020700000000000000" pitchFamily="17" charset="-128"/>
              <a:ea typeface="UD デジタル 教科書体 N-B" panose="02020700000000000000" pitchFamily="17" charset="-128"/>
            </a:endParaRPr>
          </a:p>
        </p:txBody>
      </p:sp>
      <p:pic>
        <p:nvPicPr>
          <p:cNvPr id="26" name="図 25">
            <a:extLst>
              <a:ext uri="{FF2B5EF4-FFF2-40B4-BE49-F238E27FC236}">
                <a16:creationId xmlns:a16="http://schemas.microsoft.com/office/drawing/2014/main" id="{C7164879-0A66-4846-B342-A9A8872604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1970" y="807585"/>
            <a:ext cx="1833110" cy="8854575"/>
          </a:xfrm>
          <a:prstGeom prst="rect">
            <a:avLst/>
          </a:prstGeom>
        </p:spPr>
      </p:pic>
      <p:sp>
        <p:nvSpPr>
          <p:cNvPr id="39" name="角丸四角形 85">
            <a:extLst>
              <a:ext uri="{FF2B5EF4-FFF2-40B4-BE49-F238E27FC236}">
                <a16:creationId xmlns:a16="http://schemas.microsoft.com/office/drawing/2014/main" id="{2691FAD7-7FF8-4974-B280-D6EAB34D2F57}"/>
              </a:ext>
            </a:extLst>
          </p:cNvPr>
          <p:cNvSpPr/>
          <p:nvPr/>
        </p:nvSpPr>
        <p:spPr>
          <a:xfrm>
            <a:off x="326440" y="1591148"/>
            <a:ext cx="6445336" cy="580552"/>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r>
              <a:rPr kumimoji="1" lang="ja-JP" altLang="en-US" sz="1050">
                <a:latin typeface="UD デジタル 教科書体 N-R" panose="02020400000000000000" pitchFamily="17" charset="-128"/>
                <a:ea typeface="UD デジタル 教科書体 N-R" panose="02020400000000000000" pitchFamily="17" charset="-128"/>
              </a:rPr>
              <a:t>初期化しないとボタンを押す度にグラフが増えてしまう。</a:t>
            </a:r>
          </a:p>
        </p:txBody>
      </p:sp>
      <p:sp>
        <p:nvSpPr>
          <p:cNvPr id="41" name="角丸四角形 85">
            <a:extLst>
              <a:ext uri="{FF2B5EF4-FFF2-40B4-BE49-F238E27FC236}">
                <a16:creationId xmlns:a16="http://schemas.microsoft.com/office/drawing/2014/main" id="{F1D8E304-6392-4483-AD1C-F3EA8375D33C}"/>
              </a:ext>
            </a:extLst>
          </p:cNvPr>
          <p:cNvSpPr/>
          <p:nvPr/>
        </p:nvSpPr>
        <p:spPr>
          <a:xfrm>
            <a:off x="326440" y="765554"/>
            <a:ext cx="6445336" cy="689865"/>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r>
              <a:rPr kumimoji="1" lang="ja-JP" altLang="en-US" sz="1050">
                <a:latin typeface="UD デジタル 教科書体 N-R" panose="02020400000000000000" pitchFamily="17" charset="-128"/>
                <a:ea typeface="UD デジタル 教科書体 N-R" panose="02020400000000000000" pitchFamily="17" charset="-128"/>
              </a:rPr>
              <a:t>ボタンが押されると関数</a:t>
            </a:r>
            <a:r>
              <a:rPr kumimoji="1" lang="en-US" altLang="ja-JP" sz="1050">
                <a:latin typeface="UD デジタル 教科書体 N-R" panose="02020400000000000000" pitchFamily="17" charset="-128"/>
                <a:ea typeface="UD デジタル 教科書体 N-R" panose="02020400000000000000" pitchFamily="17" charset="-128"/>
              </a:rPr>
              <a:t>calcInterest()</a:t>
            </a:r>
            <a:r>
              <a:rPr kumimoji="1" lang="ja-JP" altLang="en-US" sz="1050">
                <a:latin typeface="UD デジタル 教科書体 N-R" panose="02020400000000000000" pitchFamily="17" charset="-128"/>
                <a:ea typeface="UD デジタル 教科書体 N-R" panose="02020400000000000000" pitchFamily="17" charset="-128"/>
              </a:rPr>
              <a:t>が呼ばれる。</a:t>
            </a:r>
          </a:p>
        </p:txBody>
      </p:sp>
      <p:sp>
        <p:nvSpPr>
          <p:cNvPr id="42" name="角丸四角形 85">
            <a:extLst>
              <a:ext uri="{FF2B5EF4-FFF2-40B4-BE49-F238E27FC236}">
                <a16:creationId xmlns:a16="http://schemas.microsoft.com/office/drawing/2014/main" id="{E832BC43-1F14-45DD-805E-046AE485F227}"/>
              </a:ext>
            </a:extLst>
          </p:cNvPr>
          <p:cNvSpPr/>
          <p:nvPr/>
        </p:nvSpPr>
        <p:spPr>
          <a:xfrm>
            <a:off x="297180" y="8337712"/>
            <a:ext cx="6474595" cy="580552"/>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r>
              <a:rPr kumimoji="1" lang="en-US" altLang="ja-JP" sz="1050">
                <a:latin typeface="UD デジタル 教科書体 N-R" panose="02020400000000000000" pitchFamily="17" charset="-128"/>
                <a:ea typeface="UD デジタル 教科書体 N-R" panose="02020400000000000000" pitchFamily="17" charset="-128"/>
              </a:rPr>
              <a:t>10</a:t>
            </a:r>
            <a:r>
              <a:rPr kumimoji="1" lang="ja-JP" altLang="en-US" sz="1050">
                <a:latin typeface="UD デジタル 教科書体 N-R" panose="02020400000000000000" pitchFamily="17" charset="-128"/>
                <a:ea typeface="UD デジタル 教科書体 N-R" panose="02020400000000000000" pitchFamily="17" charset="-128"/>
              </a:rPr>
              <a:t>年分の総額が格納された配列を渡すことで</a:t>
            </a:r>
            <a:endParaRPr kumimoji="1" lang="en-US" altLang="ja-JP" sz="1050">
              <a:latin typeface="UD デジタル 教科書体 N-R" panose="02020400000000000000" pitchFamily="17" charset="-128"/>
              <a:ea typeface="UD デジタル 教科書体 N-R" panose="02020400000000000000" pitchFamily="17" charset="-128"/>
            </a:endParaRPr>
          </a:p>
          <a:p>
            <a:pPr algn="r"/>
            <a:r>
              <a:rPr kumimoji="1" lang="en-US" altLang="ja-JP" sz="1050">
                <a:latin typeface="UD デジタル 教科書体 N-R" panose="02020400000000000000" pitchFamily="17" charset="-128"/>
                <a:ea typeface="UD デジタル 教科書体 N-R" panose="02020400000000000000" pitchFamily="17" charset="-128"/>
              </a:rPr>
              <a:t>10</a:t>
            </a:r>
            <a:r>
              <a:rPr kumimoji="1" lang="ja-JP" altLang="en-US" sz="1050">
                <a:latin typeface="UD デジタル 教科書体 N-R" panose="02020400000000000000" pitchFamily="17" charset="-128"/>
                <a:ea typeface="UD デジタル 教科書体 N-R" panose="02020400000000000000" pitchFamily="17" charset="-128"/>
              </a:rPr>
              <a:t>年分の折れ線グラフを表示させる</a:t>
            </a:r>
          </a:p>
        </p:txBody>
      </p:sp>
      <p:sp>
        <p:nvSpPr>
          <p:cNvPr id="43" name="角丸四角形 85">
            <a:extLst>
              <a:ext uri="{FF2B5EF4-FFF2-40B4-BE49-F238E27FC236}">
                <a16:creationId xmlns:a16="http://schemas.microsoft.com/office/drawing/2014/main" id="{E6927F2B-7CDE-4DD6-BAF9-CC5EB9BD6B74}"/>
              </a:ext>
            </a:extLst>
          </p:cNvPr>
          <p:cNvSpPr/>
          <p:nvPr/>
        </p:nvSpPr>
        <p:spPr>
          <a:xfrm>
            <a:off x="278314" y="6867975"/>
            <a:ext cx="6416295" cy="580552"/>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r>
              <a:rPr kumimoji="1" lang="ja-JP" altLang="en-US" sz="1050">
                <a:latin typeface="UD デジタル 教科書体 N-R" panose="02020400000000000000" pitchFamily="17" charset="-128"/>
                <a:ea typeface="UD デジタル 教科書体 N-R" panose="02020400000000000000" pitchFamily="17" charset="-128"/>
              </a:rPr>
              <a:t>表は繰り返しのタイミングで追記できる。</a:t>
            </a:r>
            <a:endParaRPr kumimoji="1" lang="en-US" altLang="ja-JP" sz="1050">
              <a:latin typeface="UD デジタル 教科書体 N-R" panose="02020400000000000000" pitchFamily="17" charset="-128"/>
              <a:ea typeface="UD デジタル 教科書体 N-R" panose="02020400000000000000" pitchFamily="17" charset="-128"/>
            </a:endParaRPr>
          </a:p>
          <a:p>
            <a:pPr algn="r"/>
            <a:r>
              <a:rPr kumimoji="1" lang="ja-JP" altLang="en-US" sz="1050">
                <a:latin typeface="UD デジタル 教科書体 N-R" panose="02020400000000000000" pitchFamily="17" charset="-128"/>
                <a:ea typeface="UD デジタル 教科書体 N-R" panose="02020400000000000000" pitchFamily="17" charset="-128"/>
              </a:rPr>
              <a:t>関数化することも一応可能。</a:t>
            </a:r>
            <a:endParaRPr kumimoji="1" lang="en-US" altLang="ja-JP" sz="1050">
              <a:latin typeface="UD デジタル 教科書体 N-R" panose="02020400000000000000" pitchFamily="17" charset="-128"/>
              <a:ea typeface="UD デジタル 教科書体 N-R" panose="02020400000000000000" pitchFamily="17" charset="-128"/>
            </a:endParaRPr>
          </a:p>
        </p:txBody>
      </p:sp>
      <p:sp>
        <p:nvSpPr>
          <p:cNvPr id="44" name="角丸四角形 85">
            <a:extLst>
              <a:ext uri="{FF2B5EF4-FFF2-40B4-BE49-F238E27FC236}">
                <a16:creationId xmlns:a16="http://schemas.microsoft.com/office/drawing/2014/main" id="{C6A2A163-982E-43CE-A98A-B64664FB5634}"/>
              </a:ext>
            </a:extLst>
          </p:cNvPr>
          <p:cNvSpPr/>
          <p:nvPr/>
        </p:nvSpPr>
        <p:spPr>
          <a:xfrm>
            <a:off x="326439" y="2321744"/>
            <a:ext cx="6445336" cy="716281"/>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r>
              <a:rPr kumimoji="1" lang="en-US" altLang="ja-JP" sz="1050">
                <a:latin typeface="UD デジタル 教科書体 N-R" panose="02020400000000000000" pitchFamily="17" charset="-128"/>
                <a:ea typeface="UD デジタル 教科書体 N-R" panose="02020400000000000000" pitchFamily="17" charset="-128"/>
              </a:rPr>
              <a:t>HTML</a:t>
            </a:r>
            <a:r>
              <a:rPr kumimoji="1" lang="ja-JP" altLang="en-US" sz="1050">
                <a:latin typeface="UD デジタル 教科書体 N-R" panose="02020400000000000000" pitchFamily="17" charset="-128"/>
                <a:ea typeface="UD デジタル 教科書体 N-R" panose="02020400000000000000" pitchFamily="17" charset="-128"/>
              </a:rPr>
              <a:t>フォームの値を</a:t>
            </a:r>
            <a:r>
              <a:rPr kumimoji="1" lang="en-US" altLang="ja-JP" sz="1050">
                <a:latin typeface="UD デジタル 教科書体 N-R" panose="02020400000000000000" pitchFamily="17" charset="-128"/>
                <a:ea typeface="UD デジタル 教科書体 N-R" panose="02020400000000000000" pitchFamily="17" charset="-128"/>
              </a:rPr>
              <a:t>DOM</a:t>
            </a:r>
            <a:r>
              <a:rPr kumimoji="1" lang="ja-JP" altLang="en-US" sz="1050">
                <a:latin typeface="UD デジタル 教科書体 N-R" panose="02020400000000000000" pitchFamily="17" charset="-128"/>
                <a:ea typeface="UD デジタル 教科書体 N-R" panose="02020400000000000000" pitchFamily="17" charset="-128"/>
              </a:rPr>
              <a:t>操作で取得して</a:t>
            </a:r>
            <a:endParaRPr kumimoji="1" lang="en-US" altLang="ja-JP" sz="1050">
              <a:latin typeface="UD デジタル 教科書体 N-R" panose="02020400000000000000" pitchFamily="17" charset="-128"/>
              <a:ea typeface="UD デジタル 教科書体 N-R" panose="02020400000000000000" pitchFamily="17" charset="-128"/>
            </a:endParaRPr>
          </a:p>
          <a:p>
            <a:pPr algn="r"/>
            <a:r>
              <a:rPr kumimoji="1" lang="ja-JP" altLang="en-US" sz="1050">
                <a:latin typeface="UD デジタル 教科書体 N-R" panose="02020400000000000000" pitchFamily="17" charset="-128"/>
                <a:ea typeface="UD デジタル 教科書体 N-R" panose="02020400000000000000" pitchFamily="17" charset="-128"/>
              </a:rPr>
              <a:t>複利計算のパラメーターとして利用する</a:t>
            </a:r>
            <a:endParaRPr kumimoji="1" lang="en-US" altLang="ja-JP" sz="1050">
              <a:latin typeface="UD デジタル 教科書体 N-R" panose="02020400000000000000" pitchFamily="17" charset="-128"/>
              <a:ea typeface="UD デジタル 教科書体 N-R" panose="02020400000000000000" pitchFamily="17" charset="-128"/>
            </a:endParaRPr>
          </a:p>
        </p:txBody>
      </p:sp>
      <p:sp>
        <p:nvSpPr>
          <p:cNvPr id="45" name="角丸四角形 85">
            <a:extLst>
              <a:ext uri="{FF2B5EF4-FFF2-40B4-BE49-F238E27FC236}">
                <a16:creationId xmlns:a16="http://schemas.microsoft.com/office/drawing/2014/main" id="{DD333E36-820F-4D52-8770-AEDC7BFE2943}"/>
              </a:ext>
            </a:extLst>
          </p:cNvPr>
          <p:cNvSpPr/>
          <p:nvPr/>
        </p:nvSpPr>
        <p:spPr>
          <a:xfrm>
            <a:off x="297180" y="3153039"/>
            <a:ext cx="6445336" cy="774171"/>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r>
              <a:rPr kumimoji="1" lang="ja-JP" altLang="en-US" sz="1050">
                <a:latin typeface="UD デジタル 教科書体 N-R" panose="02020400000000000000" pitchFamily="17" charset="-128"/>
                <a:ea typeface="UD デジタル 教科書体 N-R" panose="02020400000000000000" pitchFamily="17" charset="-128"/>
              </a:rPr>
              <a:t>繰り返し処理の前に変数の初期化を行う</a:t>
            </a:r>
            <a:endParaRPr kumimoji="1" lang="en-US" altLang="ja-JP" sz="1050">
              <a:latin typeface="UD デジタル 教科書体 N-R" panose="02020400000000000000" pitchFamily="17" charset="-128"/>
              <a:ea typeface="UD デジタル 教科書体 N-R" panose="02020400000000000000" pitchFamily="17" charset="-128"/>
            </a:endParaRPr>
          </a:p>
          <a:p>
            <a:pPr algn="r"/>
            <a:r>
              <a:rPr kumimoji="1" lang="ja-JP" altLang="en-US" sz="1050">
                <a:latin typeface="UD デジタル 教科書体 N-R" panose="02020400000000000000" pitchFamily="17" charset="-128"/>
                <a:ea typeface="UD デジタル 教科書体 N-R" panose="02020400000000000000" pitchFamily="17" charset="-128"/>
              </a:rPr>
              <a:t>今回は合計の初期値に</a:t>
            </a:r>
            <a:r>
              <a:rPr kumimoji="1" lang="en-US" altLang="ja-JP" sz="1050">
                <a:latin typeface="UD デジタル 教科書体 N-R" panose="02020400000000000000" pitchFamily="17" charset="-128"/>
                <a:ea typeface="UD デジタル 教科書体 N-R" panose="02020400000000000000" pitchFamily="17" charset="-128"/>
              </a:rPr>
              <a:t>0</a:t>
            </a:r>
            <a:r>
              <a:rPr kumimoji="1" lang="ja-JP" altLang="en-US" sz="1050">
                <a:latin typeface="UD デジタル 教科書体 N-R" panose="02020400000000000000" pitchFamily="17" charset="-128"/>
                <a:ea typeface="UD デジタル 教科書体 N-R" panose="02020400000000000000" pitchFamily="17" charset="-128"/>
              </a:rPr>
              <a:t>円を代入し</a:t>
            </a:r>
            <a:endParaRPr kumimoji="1" lang="en-US" altLang="ja-JP" sz="1050">
              <a:latin typeface="UD デジタル 教科書体 N-R" panose="02020400000000000000" pitchFamily="17" charset="-128"/>
              <a:ea typeface="UD デジタル 教科書体 N-R" panose="02020400000000000000" pitchFamily="17" charset="-128"/>
            </a:endParaRPr>
          </a:p>
          <a:p>
            <a:pPr algn="r"/>
            <a:r>
              <a:rPr kumimoji="1" lang="ja-JP" altLang="en-US" sz="1050">
                <a:latin typeface="UD デジタル 教科書体 N-R" panose="02020400000000000000" pitchFamily="17" charset="-128"/>
                <a:ea typeface="UD デジタル 教科書体 N-R" panose="02020400000000000000" pitchFamily="17" charset="-128"/>
              </a:rPr>
              <a:t>総額を保持する配列の</a:t>
            </a:r>
            <a:r>
              <a:rPr kumimoji="1" lang="en-US" altLang="ja-JP" sz="1050">
                <a:latin typeface="UD デジタル 教科書体 N-R" panose="02020400000000000000" pitchFamily="17" charset="-128"/>
                <a:ea typeface="UD デジタル 教科書体 N-R" panose="02020400000000000000" pitchFamily="17" charset="-128"/>
              </a:rPr>
              <a:t>0</a:t>
            </a:r>
            <a:r>
              <a:rPr kumimoji="1" lang="ja-JP" altLang="en-US" sz="1050">
                <a:latin typeface="UD デジタル 教科書体 N-R" panose="02020400000000000000" pitchFamily="17" charset="-128"/>
                <a:ea typeface="UD デジタル 教科書体 N-R" panose="02020400000000000000" pitchFamily="17" charset="-128"/>
              </a:rPr>
              <a:t>年目にも</a:t>
            </a:r>
            <a:r>
              <a:rPr kumimoji="1" lang="en-US" altLang="ja-JP" sz="1050">
                <a:latin typeface="UD デジタル 教科書体 N-R" panose="02020400000000000000" pitchFamily="17" charset="-128"/>
                <a:ea typeface="UD デジタル 教科書体 N-R" panose="02020400000000000000" pitchFamily="17" charset="-128"/>
              </a:rPr>
              <a:t>0</a:t>
            </a:r>
            <a:r>
              <a:rPr kumimoji="1" lang="ja-JP" altLang="en-US" sz="1050">
                <a:latin typeface="UD デジタル 教科書体 N-R" panose="02020400000000000000" pitchFamily="17" charset="-128"/>
                <a:ea typeface="UD デジタル 教科書体 N-R" panose="02020400000000000000" pitchFamily="17" charset="-128"/>
              </a:rPr>
              <a:t>円を代入</a:t>
            </a:r>
            <a:endParaRPr kumimoji="1" lang="en-US" altLang="ja-JP" sz="1050">
              <a:latin typeface="UD デジタル 教科書体 N-R" panose="02020400000000000000" pitchFamily="17" charset="-128"/>
              <a:ea typeface="UD デジタル 教科書体 N-R" panose="02020400000000000000" pitchFamily="17" charset="-128"/>
            </a:endParaRPr>
          </a:p>
        </p:txBody>
      </p:sp>
      <p:sp>
        <p:nvSpPr>
          <p:cNvPr id="46" name="角丸四角形 85">
            <a:extLst>
              <a:ext uri="{FF2B5EF4-FFF2-40B4-BE49-F238E27FC236}">
                <a16:creationId xmlns:a16="http://schemas.microsoft.com/office/drawing/2014/main" id="{F3FD422A-08CB-4EEF-8A65-99B45CF606D5}"/>
              </a:ext>
            </a:extLst>
          </p:cNvPr>
          <p:cNvSpPr/>
          <p:nvPr/>
        </p:nvSpPr>
        <p:spPr>
          <a:xfrm>
            <a:off x="297180" y="3991794"/>
            <a:ext cx="6445336" cy="774171"/>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r>
              <a:rPr kumimoji="1" lang="ja-JP" altLang="en-US" sz="1050">
                <a:latin typeface="UD デジタル 教科書体 N-R" panose="02020400000000000000" pitchFamily="17" charset="-128"/>
                <a:ea typeface="UD デジタル 教科書体 N-R" panose="02020400000000000000" pitchFamily="17" charset="-128"/>
              </a:rPr>
              <a:t>繰り返しの開始記号</a:t>
            </a:r>
            <a:endParaRPr kumimoji="1" lang="en-US" altLang="ja-JP" sz="1050">
              <a:latin typeface="UD デジタル 教科書体 N-R" panose="02020400000000000000" pitchFamily="17" charset="-128"/>
              <a:ea typeface="UD デジタル 教科書体 N-R" panose="02020400000000000000" pitchFamily="17" charset="-128"/>
            </a:endParaRPr>
          </a:p>
          <a:p>
            <a:pPr algn="r"/>
            <a:r>
              <a:rPr kumimoji="1" lang="ja-JP" altLang="en-US" sz="1050">
                <a:latin typeface="UD デジタル 教科書体 N-R" panose="02020400000000000000" pitchFamily="17" charset="-128"/>
                <a:ea typeface="UD デジタル 教科書体 N-R" panose="02020400000000000000" pitchFamily="17" charset="-128"/>
              </a:rPr>
              <a:t>今回は固定で</a:t>
            </a:r>
            <a:r>
              <a:rPr kumimoji="1" lang="en-US" altLang="ja-JP" sz="1050">
                <a:latin typeface="UD デジタル 教科書体 N-R" panose="02020400000000000000" pitchFamily="17" charset="-128"/>
                <a:ea typeface="UD デジタル 教科書体 N-R" panose="02020400000000000000" pitchFamily="17" charset="-128"/>
              </a:rPr>
              <a:t>10</a:t>
            </a:r>
            <a:r>
              <a:rPr kumimoji="1" lang="ja-JP" altLang="en-US" sz="1050">
                <a:latin typeface="UD デジタル 教科書体 N-R" panose="02020400000000000000" pitchFamily="17" charset="-128"/>
                <a:ea typeface="UD デジタル 教科書体 N-R" panose="02020400000000000000" pitchFamily="17" charset="-128"/>
              </a:rPr>
              <a:t>年としているがカスタマイズ可能</a:t>
            </a:r>
            <a:endParaRPr kumimoji="1" lang="en-US" altLang="ja-JP" sz="1050">
              <a:latin typeface="UD デジタル 教科書体 N-R" panose="02020400000000000000" pitchFamily="17" charset="-128"/>
              <a:ea typeface="UD デジタル 教科書体 N-R" panose="02020400000000000000" pitchFamily="17" charset="-128"/>
            </a:endParaRPr>
          </a:p>
        </p:txBody>
      </p:sp>
    </p:spTree>
    <p:extLst>
      <p:ext uri="{BB962C8B-B14F-4D97-AF65-F5344CB8AC3E}">
        <p14:creationId xmlns:p14="http://schemas.microsoft.com/office/powerpoint/2010/main" val="3102065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テキスト ボックス 74">
            <a:extLst>
              <a:ext uri="{FF2B5EF4-FFF2-40B4-BE49-F238E27FC236}">
                <a16:creationId xmlns:a16="http://schemas.microsoft.com/office/drawing/2014/main" id="{B962BAD7-4D90-4CE0-B0D3-E5D5F46CD8C4}"/>
              </a:ext>
            </a:extLst>
          </p:cNvPr>
          <p:cNvSpPr txBox="1"/>
          <p:nvPr/>
        </p:nvSpPr>
        <p:spPr>
          <a:xfrm>
            <a:off x="187124" y="653783"/>
            <a:ext cx="6452176" cy="920867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50000"/>
              </a:lnSpc>
            </a:pPr>
            <a:r>
              <a:rPr lang="en-US" altLang="ja-JP" sz="1100" b="0">
                <a:solidFill>
                  <a:srgbClr val="0000FF"/>
                </a:solidFill>
                <a:effectLst/>
                <a:latin typeface="Monacakomi" panose="020B0509020204020204" pitchFamily="49" charset="-128"/>
                <a:ea typeface="Monacakomi" panose="020B0509020204020204" pitchFamily="49" charset="-128"/>
              </a:rPr>
              <a:t>function</a:t>
            </a:r>
            <a:r>
              <a:rPr lang="en-US" altLang="ja-JP" sz="1100" b="0">
                <a:solidFill>
                  <a:srgbClr val="000000"/>
                </a:solidFill>
                <a:effectLst/>
                <a:latin typeface="Monacakomi" panose="020B0509020204020204" pitchFamily="49" charset="-128"/>
                <a:ea typeface="Monacakomi" panose="020B0509020204020204" pitchFamily="49" charset="-128"/>
              </a:rPr>
              <a:t> calcInterest() {</a:t>
            </a:r>
          </a:p>
          <a:p>
            <a:pPr>
              <a:lnSpc>
                <a:spcPct val="150000"/>
              </a:lnSpc>
            </a:pPr>
            <a:r>
              <a:rPr lang="en-US" altLang="ja-JP" sz="1100" b="0">
                <a:solidFill>
                  <a:srgbClr val="008000"/>
                </a:solidFill>
                <a:effectLst/>
                <a:latin typeface="Monacakomi" panose="020B0509020204020204" pitchFamily="49" charset="-128"/>
                <a:ea typeface="Monacakomi" panose="020B0509020204020204" pitchFamily="49" charset="-128"/>
              </a:rPr>
              <a:t>    // </a:t>
            </a:r>
            <a:r>
              <a:rPr lang="ja-JP" altLang="en-US" sz="1100" b="0">
                <a:solidFill>
                  <a:srgbClr val="008000"/>
                </a:solidFill>
                <a:effectLst/>
                <a:latin typeface="Monacakomi" panose="020B0509020204020204" pitchFamily="49" charset="-128"/>
                <a:ea typeface="Monacakomi" panose="020B0509020204020204" pitchFamily="49" charset="-128"/>
              </a:rPr>
              <a:t>結果を表示する部分を初期化する</a:t>
            </a:r>
            <a:endParaRPr lang="ja-JP" altLang="en-US" sz="1100" b="0">
              <a:solidFill>
                <a:srgbClr val="000000"/>
              </a:solidFill>
              <a:effectLst/>
              <a:latin typeface="Monacakomi" panose="020B0509020204020204" pitchFamily="49" charset="-128"/>
              <a:ea typeface="Monacakomi" panose="020B0509020204020204" pitchFamily="49" charset="-128"/>
            </a:endParaRP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    document.getElementById(</a:t>
            </a:r>
            <a:r>
              <a:rPr lang="en-US" altLang="ja-JP" sz="1100" b="0">
                <a:solidFill>
                  <a:srgbClr val="A31515"/>
                </a:solidFill>
                <a:effectLst/>
                <a:latin typeface="Monacakomi" panose="020B0509020204020204" pitchFamily="49" charset="-128"/>
                <a:ea typeface="Monacakomi" panose="020B0509020204020204" pitchFamily="49" charset="-128"/>
              </a:rPr>
              <a:t>"result"</a:t>
            </a:r>
            <a:r>
              <a:rPr lang="en-US" altLang="ja-JP" sz="1100" b="0">
                <a:solidFill>
                  <a:srgbClr val="000000"/>
                </a:solidFill>
                <a:effectLst/>
                <a:latin typeface="Monacakomi" panose="020B0509020204020204" pitchFamily="49" charset="-128"/>
                <a:ea typeface="Monacakomi" panose="020B0509020204020204" pitchFamily="49" charset="-128"/>
              </a:rPr>
              <a:t>).innerHTML = </a:t>
            </a:r>
            <a:r>
              <a:rPr lang="en-US" altLang="ja-JP" sz="1100" b="0">
                <a:solidFill>
                  <a:srgbClr val="A31515"/>
                </a:solidFill>
                <a:effectLst/>
                <a:latin typeface="Monacakomi" panose="020B0509020204020204" pitchFamily="49" charset="-128"/>
                <a:ea typeface="Monacakomi" panose="020B0509020204020204" pitchFamily="49" charset="-128"/>
              </a:rPr>
              <a:t>""</a:t>
            </a:r>
            <a:r>
              <a:rPr lang="en-US" altLang="ja-JP" sz="1100" b="0">
                <a:solidFill>
                  <a:srgbClr val="000000"/>
                </a:solidFill>
                <a:effectLst/>
                <a:latin typeface="Monacakomi" panose="020B0509020204020204" pitchFamily="49" charset="-128"/>
                <a:ea typeface="Monacakomi" panose="020B0509020204020204" pitchFamily="49" charset="-128"/>
              </a:rPr>
              <a:t>;</a:t>
            </a:r>
          </a:p>
          <a:p>
            <a:pPr>
              <a:lnSpc>
                <a:spcPct val="150000"/>
              </a:lnSpc>
            </a:pPr>
            <a:br>
              <a:rPr lang="en-US" altLang="ja-JP" sz="1100" b="0">
                <a:solidFill>
                  <a:srgbClr val="000000"/>
                </a:solidFill>
                <a:effectLst/>
                <a:latin typeface="Monacakomi" panose="020B0509020204020204" pitchFamily="49" charset="-128"/>
                <a:ea typeface="Monacakomi" panose="020B0509020204020204" pitchFamily="49" charset="-128"/>
              </a:rPr>
            </a:br>
            <a:r>
              <a:rPr lang="en-US" altLang="ja-JP" sz="1100" b="0">
                <a:solidFill>
                  <a:srgbClr val="000000"/>
                </a:solidFill>
                <a:effectLst/>
                <a:latin typeface="Monacakomi" panose="020B0509020204020204" pitchFamily="49" charset="-128"/>
                <a:ea typeface="Monacakomi" panose="020B0509020204020204" pitchFamily="49" charset="-128"/>
              </a:rPr>
              <a:t>    </a:t>
            </a:r>
            <a:r>
              <a:rPr lang="en-US" altLang="ja-JP" sz="1100" b="0">
                <a:solidFill>
                  <a:srgbClr val="008000"/>
                </a:solidFill>
                <a:effectLst/>
                <a:latin typeface="Monacakomi" panose="020B0509020204020204" pitchFamily="49" charset="-128"/>
                <a:ea typeface="Monacakomi" panose="020B0509020204020204" pitchFamily="49" charset="-128"/>
              </a:rPr>
              <a:t>// </a:t>
            </a:r>
            <a:r>
              <a:rPr lang="ja-JP" altLang="en-US" sz="1100" b="0">
                <a:solidFill>
                  <a:srgbClr val="008000"/>
                </a:solidFill>
                <a:effectLst/>
                <a:latin typeface="Monacakomi" panose="020B0509020204020204" pitchFamily="49" charset="-128"/>
                <a:ea typeface="Monacakomi" panose="020B0509020204020204" pitchFamily="49" charset="-128"/>
              </a:rPr>
              <a:t>積立金額と利率の値をフォームから取得</a:t>
            </a:r>
            <a:endParaRPr lang="ja-JP" altLang="en-US" sz="1100" b="0">
              <a:solidFill>
                <a:srgbClr val="000000"/>
              </a:solidFill>
              <a:effectLst/>
              <a:latin typeface="Monacakomi" panose="020B0509020204020204" pitchFamily="49" charset="-128"/>
              <a:ea typeface="Monacakomi" panose="020B0509020204020204" pitchFamily="49" charset="-128"/>
            </a:endParaRPr>
          </a:p>
          <a:p>
            <a:pPr>
              <a:lnSpc>
                <a:spcPct val="150000"/>
              </a:lnSpc>
            </a:pPr>
            <a:r>
              <a:rPr lang="en-US" altLang="ja-JP" sz="1100" b="0">
                <a:solidFill>
                  <a:srgbClr val="0000FF"/>
                </a:solidFill>
                <a:effectLst/>
                <a:latin typeface="Monacakomi" panose="020B0509020204020204" pitchFamily="49" charset="-128"/>
                <a:ea typeface="Monacakomi" panose="020B0509020204020204" pitchFamily="49" charset="-128"/>
              </a:rPr>
              <a:t>    var</a:t>
            </a:r>
            <a:r>
              <a:rPr lang="en-US" altLang="ja-JP" sz="1100" b="0">
                <a:solidFill>
                  <a:srgbClr val="000000"/>
                </a:solidFill>
                <a:effectLst/>
                <a:latin typeface="Monacakomi" panose="020B0509020204020204" pitchFamily="49" charset="-128"/>
                <a:ea typeface="Monacakomi" panose="020B0509020204020204" pitchFamily="49" charset="-128"/>
              </a:rPr>
              <a:t> addition = document.getElementById(</a:t>
            </a:r>
            <a:r>
              <a:rPr lang="en-US" altLang="ja-JP" sz="1100" b="0">
                <a:solidFill>
                  <a:srgbClr val="A31515"/>
                </a:solidFill>
                <a:effectLst/>
                <a:latin typeface="Monacakomi" panose="020B0509020204020204" pitchFamily="49" charset="-128"/>
                <a:ea typeface="Monacakomi" panose="020B0509020204020204" pitchFamily="49" charset="-128"/>
              </a:rPr>
              <a:t>"addition"</a:t>
            </a:r>
            <a:r>
              <a:rPr lang="en-US" altLang="ja-JP" sz="1100" b="0">
                <a:solidFill>
                  <a:srgbClr val="000000"/>
                </a:solidFill>
                <a:effectLst/>
                <a:latin typeface="Monacakomi" panose="020B0509020204020204" pitchFamily="49" charset="-128"/>
                <a:ea typeface="Monacakomi" panose="020B0509020204020204" pitchFamily="49" charset="-128"/>
              </a:rPr>
              <a:t>).value;</a:t>
            </a: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    addition = parseInt(addition);</a:t>
            </a:r>
          </a:p>
          <a:p>
            <a:pPr>
              <a:lnSpc>
                <a:spcPct val="150000"/>
              </a:lnSpc>
            </a:pPr>
            <a:r>
              <a:rPr lang="en-US" altLang="ja-JP" sz="1100" b="0">
                <a:solidFill>
                  <a:srgbClr val="0000FF"/>
                </a:solidFill>
                <a:effectLst/>
                <a:latin typeface="Monacakomi" panose="020B0509020204020204" pitchFamily="49" charset="-128"/>
                <a:ea typeface="Monacakomi" panose="020B0509020204020204" pitchFamily="49" charset="-128"/>
              </a:rPr>
              <a:t>    var</a:t>
            </a:r>
            <a:r>
              <a:rPr lang="en-US" altLang="ja-JP" sz="1100" b="0">
                <a:solidFill>
                  <a:srgbClr val="000000"/>
                </a:solidFill>
                <a:effectLst/>
                <a:latin typeface="Monacakomi" panose="020B0509020204020204" pitchFamily="49" charset="-128"/>
                <a:ea typeface="Monacakomi" panose="020B0509020204020204" pitchFamily="49" charset="-128"/>
              </a:rPr>
              <a:t> rate = document.getElementById(</a:t>
            </a:r>
            <a:r>
              <a:rPr lang="en-US" altLang="ja-JP" sz="1100" b="0">
                <a:solidFill>
                  <a:srgbClr val="A31515"/>
                </a:solidFill>
                <a:effectLst/>
                <a:latin typeface="Monacakomi" panose="020B0509020204020204" pitchFamily="49" charset="-128"/>
                <a:ea typeface="Monacakomi" panose="020B0509020204020204" pitchFamily="49" charset="-128"/>
              </a:rPr>
              <a:t>"rate"</a:t>
            </a:r>
            <a:r>
              <a:rPr lang="en-US" altLang="ja-JP" sz="1100" b="0">
                <a:solidFill>
                  <a:srgbClr val="000000"/>
                </a:solidFill>
                <a:effectLst/>
                <a:latin typeface="Monacakomi" panose="020B0509020204020204" pitchFamily="49" charset="-128"/>
                <a:ea typeface="Monacakomi" panose="020B0509020204020204" pitchFamily="49" charset="-128"/>
              </a:rPr>
              <a:t>).value;</a:t>
            </a: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    rate = parseInt(rate);</a:t>
            </a:r>
          </a:p>
          <a:p>
            <a:pPr>
              <a:lnSpc>
                <a:spcPct val="150000"/>
              </a:lnSpc>
            </a:pPr>
            <a:r>
              <a:rPr lang="en-US" altLang="ja-JP" sz="1100" b="0">
                <a:solidFill>
                  <a:srgbClr val="008000"/>
                </a:solidFill>
                <a:effectLst/>
                <a:latin typeface="Monacakomi" panose="020B0509020204020204" pitchFamily="49" charset="-128"/>
                <a:ea typeface="Monacakomi" panose="020B0509020204020204" pitchFamily="49" charset="-128"/>
              </a:rPr>
              <a:t>    // </a:t>
            </a:r>
            <a:r>
              <a:rPr lang="ja-JP" altLang="en-US" sz="1100" b="0">
                <a:solidFill>
                  <a:srgbClr val="008000"/>
                </a:solidFill>
                <a:effectLst/>
                <a:latin typeface="Monacakomi" panose="020B0509020204020204" pitchFamily="49" charset="-128"/>
                <a:ea typeface="Monacakomi" panose="020B0509020204020204" pitchFamily="49" charset="-128"/>
              </a:rPr>
              <a:t>合計を計算するための変数を用意</a:t>
            </a:r>
            <a:endParaRPr lang="ja-JP" altLang="en-US" sz="1100" b="0">
              <a:solidFill>
                <a:srgbClr val="000000"/>
              </a:solidFill>
              <a:effectLst/>
              <a:latin typeface="Monacakomi" panose="020B0509020204020204" pitchFamily="49" charset="-128"/>
              <a:ea typeface="Monacakomi" panose="020B0509020204020204" pitchFamily="49" charset="-128"/>
            </a:endParaRPr>
          </a:p>
          <a:p>
            <a:pPr>
              <a:lnSpc>
                <a:spcPct val="150000"/>
              </a:lnSpc>
            </a:pPr>
            <a:r>
              <a:rPr lang="en-US" altLang="ja-JP" sz="1100" b="0">
                <a:solidFill>
                  <a:srgbClr val="0000FF"/>
                </a:solidFill>
                <a:effectLst/>
                <a:latin typeface="Monacakomi" panose="020B0509020204020204" pitchFamily="49" charset="-128"/>
                <a:ea typeface="Monacakomi" panose="020B0509020204020204" pitchFamily="49" charset="-128"/>
              </a:rPr>
              <a:t>    var</a:t>
            </a:r>
            <a:r>
              <a:rPr lang="en-US" altLang="ja-JP" sz="1100" b="0">
                <a:solidFill>
                  <a:srgbClr val="000000"/>
                </a:solidFill>
                <a:effectLst/>
                <a:latin typeface="Monacakomi" panose="020B0509020204020204" pitchFamily="49" charset="-128"/>
                <a:ea typeface="Monacakomi" panose="020B0509020204020204" pitchFamily="49" charset="-128"/>
              </a:rPr>
              <a:t> amount = </a:t>
            </a:r>
            <a:r>
              <a:rPr lang="en-US" altLang="ja-JP" sz="1100" b="0">
                <a:solidFill>
                  <a:srgbClr val="09885A"/>
                </a:solidFill>
                <a:effectLst/>
                <a:latin typeface="Monacakomi" panose="020B0509020204020204" pitchFamily="49" charset="-128"/>
                <a:ea typeface="Monacakomi" panose="020B0509020204020204" pitchFamily="49" charset="-128"/>
              </a:rPr>
              <a:t>0</a:t>
            </a:r>
            <a:r>
              <a:rPr lang="en-US" altLang="ja-JP" sz="1100" b="0">
                <a:solidFill>
                  <a:srgbClr val="000000"/>
                </a:solidFill>
                <a:effectLst/>
                <a:latin typeface="Monacakomi" panose="020B0509020204020204" pitchFamily="49" charset="-128"/>
                <a:ea typeface="Monacakomi" panose="020B0509020204020204" pitchFamily="49" charset="-128"/>
              </a:rPr>
              <a:t>;</a:t>
            </a:r>
          </a:p>
          <a:p>
            <a:pPr>
              <a:lnSpc>
                <a:spcPct val="150000"/>
              </a:lnSpc>
            </a:pPr>
            <a:r>
              <a:rPr lang="en-US" altLang="ja-JP" sz="1100" b="0">
                <a:solidFill>
                  <a:srgbClr val="008000"/>
                </a:solidFill>
                <a:effectLst/>
                <a:latin typeface="Monacakomi" panose="020B0509020204020204" pitchFamily="49" charset="-128"/>
                <a:ea typeface="Monacakomi" panose="020B0509020204020204" pitchFamily="49" charset="-128"/>
              </a:rPr>
              <a:t>    // </a:t>
            </a:r>
            <a:r>
              <a:rPr lang="ja-JP" altLang="en-US" sz="1100" b="0">
                <a:solidFill>
                  <a:srgbClr val="008000"/>
                </a:solidFill>
                <a:effectLst/>
                <a:latin typeface="Monacakomi" panose="020B0509020204020204" pitchFamily="49" charset="-128"/>
                <a:ea typeface="Monacakomi" panose="020B0509020204020204" pitchFamily="49" charset="-128"/>
              </a:rPr>
              <a:t>各年の総額を格納するための配列を用意</a:t>
            </a:r>
            <a:endParaRPr lang="ja-JP" altLang="en-US" sz="1100" b="0">
              <a:solidFill>
                <a:srgbClr val="000000"/>
              </a:solidFill>
              <a:effectLst/>
              <a:latin typeface="Monacakomi" panose="020B0509020204020204" pitchFamily="49" charset="-128"/>
              <a:ea typeface="Monacakomi" panose="020B0509020204020204" pitchFamily="49" charset="-128"/>
            </a:endParaRPr>
          </a:p>
          <a:p>
            <a:pPr>
              <a:lnSpc>
                <a:spcPct val="150000"/>
              </a:lnSpc>
            </a:pPr>
            <a:r>
              <a:rPr lang="en-US" altLang="ja-JP" sz="1100" b="0">
                <a:solidFill>
                  <a:srgbClr val="0000FF"/>
                </a:solidFill>
                <a:effectLst/>
                <a:latin typeface="Monacakomi" panose="020B0509020204020204" pitchFamily="49" charset="-128"/>
                <a:ea typeface="Monacakomi" panose="020B0509020204020204" pitchFamily="49" charset="-128"/>
              </a:rPr>
              <a:t>    var</a:t>
            </a:r>
            <a:r>
              <a:rPr lang="en-US" altLang="ja-JP" sz="1100" b="0">
                <a:solidFill>
                  <a:srgbClr val="000000"/>
                </a:solidFill>
                <a:effectLst/>
                <a:latin typeface="Monacakomi" panose="020B0509020204020204" pitchFamily="49" charset="-128"/>
                <a:ea typeface="Monacakomi" panose="020B0509020204020204" pitchFamily="49" charset="-128"/>
              </a:rPr>
              <a:t> amountList = [</a:t>
            </a:r>
            <a:r>
              <a:rPr lang="en-US" altLang="ja-JP" sz="1100" b="0">
                <a:solidFill>
                  <a:srgbClr val="09885A"/>
                </a:solidFill>
                <a:effectLst/>
                <a:latin typeface="Monacakomi" panose="020B0509020204020204" pitchFamily="49" charset="-128"/>
                <a:ea typeface="Monacakomi" panose="020B0509020204020204" pitchFamily="49" charset="-128"/>
              </a:rPr>
              <a:t>0</a:t>
            </a:r>
            <a:r>
              <a:rPr lang="en-US" altLang="ja-JP" sz="1100" b="0">
                <a:solidFill>
                  <a:srgbClr val="000000"/>
                </a:solidFill>
                <a:effectLst/>
                <a:latin typeface="Monacakomi" panose="020B0509020204020204" pitchFamily="49" charset="-128"/>
                <a:ea typeface="Monacakomi" panose="020B0509020204020204" pitchFamily="49" charset="-128"/>
              </a:rPr>
              <a:t>];</a:t>
            </a:r>
          </a:p>
          <a:p>
            <a:pPr>
              <a:lnSpc>
                <a:spcPct val="150000"/>
              </a:lnSpc>
            </a:pPr>
            <a:r>
              <a:rPr lang="en-US" altLang="ja-JP" sz="1100" b="0">
                <a:solidFill>
                  <a:srgbClr val="008000"/>
                </a:solidFill>
                <a:effectLst/>
                <a:latin typeface="Monacakomi" panose="020B0509020204020204" pitchFamily="49" charset="-128"/>
                <a:ea typeface="Monacakomi" panose="020B0509020204020204" pitchFamily="49" charset="-128"/>
              </a:rPr>
              <a:t>    // </a:t>
            </a:r>
            <a:r>
              <a:rPr lang="ja-JP" altLang="en-US" sz="1100" b="0">
                <a:solidFill>
                  <a:srgbClr val="008000"/>
                </a:solidFill>
                <a:effectLst/>
                <a:latin typeface="Monacakomi" panose="020B0509020204020204" pitchFamily="49" charset="-128"/>
                <a:ea typeface="Monacakomi" panose="020B0509020204020204" pitchFamily="49" charset="-128"/>
              </a:rPr>
              <a:t>積み立てをシミュレーションする繰り返し処理</a:t>
            </a:r>
            <a:endParaRPr lang="ja-JP" altLang="en-US" sz="1100" b="0">
              <a:solidFill>
                <a:srgbClr val="000000"/>
              </a:solidFill>
              <a:effectLst/>
              <a:latin typeface="Monacakomi" panose="020B0509020204020204" pitchFamily="49" charset="-128"/>
              <a:ea typeface="Monacakomi" panose="020B0509020204020204" pitchFamily="49" charset="-128"/>
            </a:endParaRPr>
          </a:p>
          <a:p>
            <a:pPr>
              <a:lnSpc>
                <a:spcPct val="150000"/>
              </a:lnSpc>
            </a:pPr>
            <a:r>
              <a:rPr lang="en-US" altLang="ja-JP" sz="1100" b="0">
                <a:solidFill>
                  <a:srgbClr val="0000FF"/>
                </a:solidFill>
                <a:effectLst/>
                <a:latin typeface="Monacakomi" panose="020B0509020204020204" pitchFamily="49" charset="-128"/>
                <a:ea typeface="Monacakomi" panose="020B0509020204020204" pitchFamily="49" charset="-128"/>
              </a:rPr>
              <a:t>    for</a:t>
            </a:r>
            <a:r>
              <a:rPr lang="en-US" altLang="ja-JP" sz="1100" b="0">
                <a:solidFill>
                  <a:srgbClr val="000000"/>
                </a:solidFill>
                <a:effectLst/>
                <a:latin typeface="Monacakomi" panose="020B0509020204020204" pitchFamily="49" charset="-128"/>
                <a:ea typeface="Monacakomi" panose="020B0509020204020204" pitchFamily="49" charset="-128"/>
              </a:rPr>
              <a:t> (</a:t>
            </a:r>
            <a:r>
              <a:rPr lang="en-US" altLang="ja-JP" sz="1100" b="0">
                <a:solidFill>
                  <a:srgbClr val="0000FF"/>
                </a:solidFill>
                <a:effectLst/>
                <a:latin typeface="Monacakomi" panose="020B0509020204020204" pitchFamily="49" charset="-128"/>
                <a:ea typeface="Monacakomi" panose="020B0509020204020204" pitchFamily="49" charset="-128"/>
              </a:rPr>
              <a:t>var</a:t>
            </a:r>
            <a:r>
              <a:rPr lang="en-US" altLang="ja-JP" sz="1100" b="0">
                <a:solidFill>
                  <a:srgbClr val="000000"/>
                </a:solidFill>
                <a:effectLst/>
                <a:latin typeface="Monacakomi" panose="020B0509020204020204" pitchFamily="49" charset="-128"/>
                <a:ea typeface="Monacakomi" panose="020B0509020204020204" pitchFamily="49" charset="-128"/>
              </a:rPr>
              <a:t> i = </a:t>
            </a:r>
            <a:r>
              <a:rPr lang="en-US" altLang="ja-JP" sz="1100" b="0">
                <a:solidFill>
                  <a:srgbClr val="09885A"/>
                </a:solidFill>
                <a:effectLst/>
                <a:latin typeface="Monacakomi" panose="020B0509020204020204" pitchFamily="49" charset="-128"/>
                <a:ea typeface="Monacakomi" panose="020B0509020204020204" pitchFamily="49" charset="-128"/>
              </a:rPr>
              <a:t>1</a:t>
            </a:r>
            <a:r>
              <a:rPr lang="en-US" altLang="ja-JP" sz="1100" b="0">
                <a:solidFill>
                  <a:srgbClr val="000000"/>
                </a:solidFill>
                <a:effectLst/>
                <a:latin typeface="Monacakomi" panose="020B0509020204020204" pitchFamily="49" charset="-128"/>
                <a:ea typeface="Monacakomi" panose="020B0509020204020204" pitchFamily="49" charset="-128"/>
              </a:rPr>
              <a:t>; i &lt;= </a:t>
            </a:r>
            <a:r>
              <a:rPr lang="en-US" altLang="ja-JP" sz="1100" b="0">
                <a:solidFill>
                  <a:srgbClr val="09885A"/>
                </a:solidFill>
                <a:effectLst/>
                <a:latin typeface="Monacakomi" panose="020B0509020204020204" pitchFamily="49" charset="-128"/>
                <a:ea typeface="Monacakomi" panose="020B0509020204020204" pitchFamily="49" charset="-128"/>
              </a:rPr>
              <a:t>10</a:t>
            </a:r>
            <a:r>
              <a:rPr lang="en-US" altLang="ja-JP" sz="1100" b="0">
                <a:solidFill>
                  <a:srgbClr val="000000"/>
                </a:solidFill>
                <a:effectLst/>
                <a:latin typeface="Monacakomi" panose="020B0509020204020204" pitchFamily="49" charset="-128"/>
                <a:ea typeface="Monacakomi" panose="020B0509020204020204" pitchFamily="49" charset="-128"/>
              </a:rPr>
              <a:t>; i++){</a:t>
            </a:r>
          </a:p>
          <a:p>
            <a:pPr>
              <a:lnSpc>
                <a:spcPct val="150000"/>
              </a:lnSpc>
            </a:pPr>
            <a:r>
              <a:rPr lang="en-US" altLang="ja-JP" sz="1100" b="0">
                <a:solidFill>
                  <a:srgbClr val="008000"/>
                </a:solidFill>
                <a:effectLst/>
                <a:latin typeface="Monacakomi" panose="020B0509020204020204" pitchFamily="49" charset="-128"/>
                <a:ea typeface="Monacakomi" panose="020B0509020204020204" pitchFamily="49" charset="-128"/>
              </a:rPr>
              <a:t>        // </a:t>
            </a:r>
            <a:r>
              <a:rPr lang="ja-JP" altLang="en-US" sz="1100" b="0">
                <a:solidFill>
                  <a:srgbClr val="008000"/>
                </a:solidFill>
                <a:effectLst/>
                <a:latin typeface="Monacakomi" panose="020B0509020204020204" pitchFamily="49" charset="-128"/>
                <a:ea typeface="Monacakomi" panose="020B0509020204020204" pitchFamily="49" charset="-128"/>
              </a:rPr>
              <a:t>合計値にその年の積み立て金額を加算</a:t>
            </a:r>
            <a:endParaRPr lang="ja-JP" altLang="en-US" sz="1100" b="0">
              <a:solidFill>
                <a:srgbClr val="000000"/>
              </a:solidFill>
              <a:effectLst/>
              <a:latin typeface="Monacakomi" panose="020B0509020204020204" pitchFamily="49" charset="-128"/>
              <a:ea typeface="Monacakomi" panose="020B0509020204020204" pitchFamily="49" charset="-128"/>
            </a:endParaRP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        amount += addition;</a:t>
            </a:r>
          </a:p>
          <a:p>
            <a:pPr>
              <a:lnSpc>
                <a:spcPct val="150000"/>
              </a:lnSpc>
            </a:pPr>
            <a:r>
              <a:rPr lang="en-US" altLang="ja-JP" sz="1100" b="0">
                <a:solidFill>
                  <a:srgbClr val="008000"/>
                </a:solidFill>
                <a:effectLst/>
                <a:latin typeface="Monacakomi" panose="020B0509020204020204" pitchFamily="49" charset="-128"/>
                <a:ea typeface="Monacakomi" panose="020B0509020204020204" pitchFamily="49" charset="-128"/>
              </a:rPr>
              <a:t>        // </a:t>
            </a:r>
            <a:r>
              <a:rPr lang="ja-JP" altLang="en-US" sz="1100" b="0">
                <a:solidFill>
                  <a:srgbClr val="008000"/>
                </a:solidFill>
                <a:effectLst/>
                <a:latin typeface="Monacakomi" panose="020B0509020204020204" pitchFamily="49" charset="-128"/>
                <a:ea typeface="Monacakomi" panose="020B0509020204020204" pitchFamily="49" charset="-128"/>
              </a:rPr>
              <a:t>合計値の利息を計算して、合計値に加算</a:t>
            </a:r>
            <a:endParaRPr lang="ja-JP" altLang="en-US" sz="1100" b="0">
              <a:solidFill>
                <a:srgbClr val="000000"/>
              </a:solidFill>
              <a:effectLst/>
              <a:latin typeface="Monacakomi" panose="020B0509020204020204" pitchFamily="49" charset="-128"/>
              <a:ea typeface="Monacakomi" panose="020B0509020204020204" pitchFamily="49" charset="-128"/>
            </a:endParaRP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        amount += amount * rate / </a:t>
            </a:r>
            <a:r>
              <a:rPr lang="en-US" altLang="ja-JP" sz="1100" b="0">
                <a:solidFill>
                  <a:srgbClr val="09885A"/>
                </a:solidFill>
                <a:effectLst/>
                <a:latin typeface="Monacakomi" panose="020B0509020204020204" pitchFamily="49" charset="-128"/>
                <a:ea typeface="Monacakomi" panose="020B0509020204020204" pitchFamily="49" charset="-128"/>
              </a:rPr>
              <a:t>100</a:t>
            </a:r>
            <a:r>
              <a:rPr lang="en-US" altLang="ja-JP" sz="1100" b="0">
                <a:solidFill>
                  <a:srgbClr val="000000"/>
                </a:solidFill>
                <a:effectLst/>
                <a:latin typeface="Monacakomi" panose="020B0509020204020204" pitchFamily="49" charset="-128"/>
                <a:ea typeface="Monacakomi" panose="020B0509020204020204" pitchFamily="49" charset="-128"/>
              </a:rPr>
              <a:t>;</a:t>
            </a:r>
          </a:p>
          <a:p>
            <a:pPr>
              <a:lnSpc>
                <a:spcPct val="150000"/>
              </a:lnSpc>
            </a:pPr>
            <a:r>
              <a:rPr lang="en-US" altLang="ja-JP" sz="1100" b="0">
                <a:solidFill>
                  <a:srgbClr val="008000"/>
                </a:solidFill>
                <a:effectLst/>
                <a:latin typeface="Monacakomi" panose="020B0509020204020204" pitchFamily="49" charset="-128"/>
                <a:ea typeface="Monacakomi" panose="020B0509020204020204" pitchFamily="49" charset="-128"/>
              </a:rPr>
              <a:t>        // </a:t>
            </a:r>
            <a:r>
              <a:rPr lang="ja-JP" altLang="en-US" sz="1100" b="0">
                <a:solidFill>
                  <a:srgbClr val="008000"/>
                </a:solidFill>
                <a:effectLst/>
                <a:latin typeface="Monacakomi" panose="020B0509020204020204" pitchFamily="49" charset="-128"/>
                <a:ea typeface="Monacakomi" panose="020B0509020204020204" pitchFamily="49" charset="-128"/>
              </a:rPr>
              <a:t>小数点を処理する</a:t>
            </a:r>
            <a:endParaRPr lang="ja-JP" altLang="en-US" sz="1100" b="0">
              <a:solidFill>
                <a:srgbClr val="000000"/>
              </a:solidFill>
              <a:effectLst/>
              <a:latin typeface="Monacakomi" panose="020B0509020204020204" pitchFamily="49" charset="-128"/>
              <a:ea typeface="Monacakomi" panose="020B0509020204020204" pitchFamily="49" charset="-128"/>
            </a:endParaRP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        amount = Math.round(amount);</a:t>
            </a:r>
          </a:p>
          <a:p>
            <a:pPr>
              <a:lnSpc>
                <a:spcPct val="150000"/>
              </a:lnSpc>
            </a:pPr>
            <a:r>
              <a:rPr lang="en-US" altLang="ja-JP" sz="1100" b="0">
                <a:solidFill>
                  <a:srgbClr val="008000"/>
                </a:solidFill>
                <a:effectLst/>
                <a:latin typeface="Monacakomi" panose="020B0509020204020204" pitchFamily="49" charset="-128"/>
                <a:ea typeface="Monacakomi" panose="020B0509020204020204" pitchFamily="49" charset="-128"/>
              </a:rPr>
              <a:t>        // </a:t>
            </a:r>
            <a:r>
              <a:rPr lang="ja-JP" altLang="en-US" sz="1100" b="0">
                <a:solidFill>
                  <a:srgbClr val="008000"/>
                </a:solidFill>
                <a:effectLst/>
                <a:latin typeface="Monacakomi" panose="020B0509020204020204" pitchFamily="49" charset="-128"/>
                <a:ea typeface="Monacakomi" panose="020B0509020204020204" pitchFamily="49" charset="-128"/>
              </a:rPr>
              <a:t>配列に今回の年の合計値を追記</a:t>
            </a:r>
            <a:endParaRPr lang="ja-JP" altLang="en-US" sz="1100" b="0">
              <a:solidFill>
                <a:srgbClr val="000000"/>
              </a:solidFill>
              <a:effectLst/>
              <a:latin typeface="Monacakomi" panose="020B0509020204020204" pitchFamily="49" charset="-128"/>
              <a:ea typeface="Monacakomi" panose="020B0509020204020204" pitchFamily="49" charset="-128"/>
            </a:endParaRP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        amountList.push(amount);</a:t>
            </a:r>
          </a:p>
          <a:p>
            <a:pPr>
              <a:lnSpc>
                <a:spcPct val="150000"/>
              </a:lnSpc>
            </a:pPr>
            <a:r>
              <a:rPr lang="en-US" altLang="ja-JP" sz="1100" b="0">
                <a:solidFill>
                  <a:srgbClr val="008000"/>
                </a:solidFill>
                <a:effectLst/>
                <a:latin typeface="Monacakomi" panose="020B0509020204020204" pitchFamily="49" charset="-128"/>
                <a:ea typeface="Monacakomi" panose="020B0509020204020204" pitchFamily="49" charset="-128"/>
              </a:rPr>
              <a:t>        // </a:t>
            </a:r>
            <a:r>
              <a:rPr lang="ja-JP" altLang="en-US" sz="1100" b="0">
                <a:solidFill>
                  <a:srgbClr val="008000"/>
                </a:solidFill>
                <a:effectLst/>
                <a:latin typeface="Monacakomi" panose="020B0509020204020204" pitchFamily="49" charset="-128"/>
                <a:ea typeface="Monacakomi" panose="020B0509020204020204" pitchFamily="49" charset="-128"/>
              </a:rPr>
              <a:t>表に今回の年の合計値を追記</a:t>
            </a:r>
            <a:endParaRPr lang="ja-JP" altLang="en-US" sz="1100" b="0">
              <a:solidFill>
                <a:srgbClr val="000000"/>
              </a:solidFill>
              <a:effectLst/>
              <a:latin typeface="Monacakomi" panose="020B0509020204020204" pitchFamily="49" charset="-128"/>
              <a:ea typeface="Monacakomi" panose="020B0509020204020204" pitchFamily="49" charset="-128"/>
            </a:endParaRPr>
          </a:p>
          <a:p>
            <a:pPr>
              <a:lnSpc>
                <a:spcPct val="150000"/>
              </a:lnSpc>
            </a:pPr>
            <a:r>
              <a:rPr lang="en-US" altLang="ja-JP" sz="1100" b="0">
                <a:solidFill>
                  <a:srgbClr val="0000FF"/>
                </a:solidFill>
                <a:effectLst/>
                <a:latin typeface="Monacakomi" panose="020B0509020204020204" pitchFamily="49" charset="-128"/>
                <a:ea typeface="Monacakomi" panose="020B0509020204020204" pitchFamily="49" charset="-128"/>
              </a:rPr>
              <a:t>        var</a:t>
            </a:r>
            <a:r>
              <a:rPr lang="en-US" altLang="ja-JP" sz="1100" b="0">
                <a:solidFill>
                  <a:srgbClr val="000000"/>
                </a:solidFill>
                <a:effectLst/>
                <a:latin typeface="Monacakomi" panose="020B0509020204020204" pitchFamily="49" charset="-128"/>
                <a:ea typeface="Monacakomi" panose="020B0509020204020204" pitchFamily="49" charset="-128"/>
              </a:rPr>
              <a:t> tr = document.createElement(</a:t>
            </a:r>
            <a:r>
              <a:rPr lang="en-US" altLang="ja-JP" sz="1100" b="0">
                <a:solidFill>
                  <a:srgbClr val="A31515"/>
                </a:solidFill>
                <a:effectLst/>
                <a:latin typeface="Monacakomi" panose="020B0509020204020204" pitchFamily="49" charset="-128"/>
                <a:ea typeface="Monacakomi" panose="020B0509020204020204" pitchFamily="49" charset="-128"/>
              </a:rPr>
              <a:t>"tr"</a:t>
            </a:r>
            <a:r>
              <a:rPr lang="en-US" altLang="ja-JP" sz="1100" b="0">
                <a:solidFill>
                  <a:srgbClr val="000000"/>
                </a:solidFill>
                <a:effectLst/>
                <a:latin typeface="Monacakomi" panose="020B0509020204020204" pitchFamily="49" charset="-128"/>
                <a:ea typeface="Monacakomi" panose="020B0509020204020204" pitchFamily="49" charset="-128"/>
              </a:rPr>
              <a:t>);</a:t>
            </a:r>
          </a:p>
          <a:p>
            <a:pPr>
              <a:lnSpc>
                <a:spcPct val="150000"/>
              </a:lnSpc>
            </a:pPr>
            <a:r>
              <a:rPr lang="en-US" altLang="ja-JP" sz="1100" b="0">
                <a:solidFill>
                  <a:srgbClr val="0000FF"/>
                </a:solidFill>
                <a:effectLst/>
                <a:latin typeface="Monacakomi" panose="020B0509020204020204" pitchFamily="49" charset="-128"/>
                <a:ea typeface="Monacakomi" panose="020B0509020204020204" pitchFamily="49" charset="-128"/>
              </a:rPr>
              <a:t>        var</a:t>
            </a:r>
            <a:r>
              <a:rPr lang="en-US" altLang="ja-JP" sz="1100" b="0">
                <a:solidFill>
                  <a:srgbClr val="000000"/>
                </a:solidFill>
                <a:effectLst/>
                <a:latin typeface="Monacakomi" panose="020B0509020204020204" pitchFamily="49" charset="-128"/>
                <a:ea typeface="Monacakomi" panose="020B0509020204020204" pitchFamily="49" charset="-128"/>
              </a:rPr>
              <a:t> th = document.createElement(</a:t>
            </a:r>
            <a:r>
              <a:rPr lang="en-US" altLang="ja-JP" sz="1100" b="0">
                <a:solidFill>
                  <a:srgbClr val="A31515"/>
                </a:solidFill>
                <a:effectLst/>
                <a:latin typeface="Monacakomi" panose="020B0509020204020204" pitchFamily="49" charset="-128"/>
                <a:ea typeface="Monacakomi" panose="020B0509020204020204" pitchFamily="49" charset="-128"/>
              </a:rPr>
              <a:t>"th"</a:t>
            </a:r>
            <a:r>
              <a:rPr lang="en-US" altLang="ja-JP" sz="1100" b="0">
                <a:solidFill>
                  <a:srgbClr val="000000"/>
                </a:solidFill>
                <a:effectLst/>
                <a:latin typeface="Monacakomi" panose="020B0509020204020204" pitchFamily="49" charset="-128"/>
                <a:ea typeface="Monacakomi" panose="020B0509020204020204" pitchFamily="49" charset="-128"/>
              </a:rPr>
              <a:t>);</a:t>
            </a:r>
          </a:p>
          <a:p>
            <a:pPr>
              <a:lnSpc>
                <a:spcPct val="150000"/>
              </a:lnSpc>
            </a:pPr>
            <a:r>
              <a:rPr lang="en-US" altLang="ja-JP" sz="1100" b="0">
                <a:solidFill>
                  <a:srgbClr val="0000FF"/>
                </a:solidFill>
                <a:effectLst/>
                <a:latin typeface="Monacakomi" panose="020B0509020204020204" pitchFamily="49" charset="-128"/>
                <a:ea typeface="Monacakomi" panose="020B0509020204020204" pitchFamily="49" charset="-128"/>
              </a:rPr>
              <a:t>        var</a:t>
            </a:r>
            <a:r>
              <a:rPr lang="en-US" altLang="ja-JP" sz="1100" b="0">
                <a:solidFill>
                  <a:srgbClr val="000000"/>
                </a:solidFill>
                <a:effectLst/>
                <a:latin typeface="Monacakomi" panose="020B0509020204020204" pitchFamily="49" charset="-128"/>
                <a:ea typeface="Monacakomi" panose="020B0509020204020204" pitchFamily="49" charset="-128"/>
              </a:rPr>
              <a:t> td = document.createElement(</a:t>
            </a:r>
            <a:r>
              <a:rPr lang="en-US" altLang="ja-JP" sz="1100" b="0">
                <a:solidFill>
                  <a:srgbClr val="A31515"/>
                </a:solidFill>
                <a:effectLst/>
                <a:latin typeface="Monacakomi" panose="020B0509020204020204" pitchFamily="49" charset="-128"/>
                <a:ea typeface="Monacakomi" panose="020B0509020204020204" pitchFamily="49" charset="-128"/>
              </a:rPr>
              <a:t>"td"</a:t>
            </a:r>
            <a:r>
              <a:rPr lang="en-US" altLang="ja-JP" sz="1100" b="0">
                <a:solidFill>
                  <a:srgbClr val="000000"/>
                </a:solidFill>
                <a:effectLst/>
                <a:latin typeface="Monacakomi" panose="020B0509020204020204" pitchFamily="49" charset="-128"/>
                <a:ea typeface="Monacakomi" panose="020B0509020204020204" pitchFamily="49" charset="-128"/>
              </a:rPr>
              <a:t>);</a:t>
            </a: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        th.innerHTML = i;</a:t>
            </a: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        tr.appendChild(th);</a:t>
            </a: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        td.innerHTML = amount;</a:t>
            </a: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        tr.appendChild(td);</a:t>
            </a: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        document.getElementById(</a:t>
            </a:r>
            <a:r>
              <a:rPr lang="en-US" altLang="ja-JP" sz="1100" b="0">
                <a:solidFill>
                  <a:srgbClr val="A31515"/>
                </a:solidFill>
                <a:effectLst/>
                <a:latin typeface="Monacakomi" panose="020B0509020204020204" pitchFamily="49" charset="-128"/>
                <a:ea typeface="Monacakomi" panose="020B0509020204020204" pitchFamily="49" charset="-128"/>
              </a:rPr>
              <a:t>"result"</a:t>
            </a:r>
            <a:r>
              <a:rPr lang="en-US" altLang="ja-JP" sz="1100" b="0">
                <a:solidFill>
                  <a:srgbClr val="000000"/>
                </a:solidFill>
                <a:effectLst/>
                <a:latin typeface="Monacakomi" panose="020B0509020204020204" pitchFamily="49" charset="-128"/>
                <a:ea typeface="Monacakomi" panose="020B0509020204020204" pitchFamily="49" charset="-128"/>
              </a:rPr>
              <a:t>).appendChild(tr);</a:t>
            </a: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    }</a:t>
            </a:r>
          </a:p>
          <a:p>
            <a:pPr>
              <a:lnSpc>
                <a:spcPct val="150000"/>
              </a:lnSpc>
            </a:pPr>
            <a:r>
              <a:rPr lang="en-US" altLang="ja-JP" sz="1100" b="0">
                <a:solidFill>
                  <a:srgbClr val="008000"/>
                </a:solidFill>
                <a:effectLst/>
                <a:latin typeface="Monacakomi" panose="020B0509020204020204" pitchFamily="49" charset="-128"/>
                <a:ea typeface="Monacakomi" panose="020B0509020204020204" pitchFamily="49" charset="-128"/>
              </a:rPr>
              <a:t>    // </a:t>
            </a:r>
            <a:r>
              <a:rPr lang="ja-JP" altLang="en-US" sz="1100" b="0">
                <a:solidFill>
                  <a:srgbClr val="008000"/>
                </a:solidFill>
                <a:effectLst/>
                <a:latin typeface="Monacakomi" panose="020B0509020204020204" pitchFamily="49" charset="-128"/>
                <a:ea typeface="Monacakomi" panose="020B0509020204020204" pitchFamily="49" charset="-128"/>
              </a:rPr>
              <a:t>配列を渡して、グラフ表示</a:t>
            </a:r>
            <a:endParaRPr lang="ja-JP" altLang="en-US" sz="1100" b="0">
              <a:solidFill>
                <a:srgbClr val="000000"/>
              </a:solidFill>
              <a:effectLst/>
              <a:latin typeface="Monacakomi" panose="020B0509020204020204" pitchFamily="49" charset="-128"/>
              <a:ea typeface="Monacakomi" panose="020B0509020204020204" pitchFamily="49" charset="-128"/>
            </a:endParaRP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    plot(amountList);</a:t>
            </a: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a:t>
            </a:r>
          </a:p>
        </p:txBody>
      </p:sp>
      <p:sp>
        <p:nvSpPr>
          <p:cNvPr id="61" name="テキスト ボックス 60">
            <a:extLst>
              <a:ext uri="{FF2B5EF4-FFF2-40B4-BE49-F238E27FC236}">
                <a16:creationId xmlns:a16="http://schemas.microsoft.com/office/drawing/2014/main" id="{5364B177-53D7-4114-A650-2ECF41EEC4B4}"/>
              </a:ext>
            </a:extLst>
          </p:cNvPr>
          <p:cNvSpPr txBox="1"/>
          <p:nvPr/>
        </p:nvSpPr>
        <p:spPr>
          <a:xfrm>
            <a:off x="216152" y="166124"/>
            <a:ext cx="6452176" cy="369332"/>
          </a:xfrm>
          <a:prstGeom prst="rect">
            <a:avLst/>
          </a:prstGeom>
          <a:noFill/>
        </p:spPr>
        <p:txBody>
          <a:bodyPr wrap="square">
            <a:spAutoFit/>
          </a:bodyPr>
          <a:lstStyle/>
          <a:p>
            <a:pPr algn="ctr"/>
            <a:r>
              <a:rPr kumimoji="1" lang="ja-JP" altLang="en-US">
                <a:latin typeface="UD デジタル 教科書体 N-B" panose="02020700000000000000" pitchFamily="17" charset="-128"/>
                <a:ea typeface="UD デジタル 教科書体 N-B" panose="02020700000000000000" pitchFamily="17" charset="-128"/>
              </a:rPr>
              <a:t>プログラムを読んでみよう </a:t>
            </a:r>
            <a:r>
              <a:rPr kumimoji="1" lang="en-US" altLang="ja-JP">
                <a:latin typeface="UD デジタル 教科書体 N-B" panose="02020700000000000000" pitchFamily="17" charset="-128"/>
                <a:ea typeface="UD デジタル 教科書体 N-B" panose="02020700000000000000" pitchFamily="17" charset="-128"/>
              </a:rPr>
              <a:t>main.js</a:t>
            </a:r>
            <a:r>
              <a:rPr kumimoji="1" lang="ja-JP" altLang="en-US">
                <a:latin typeface="UD デジタル 教科書体 N-B" panose="02020700000000000000" pitchFamily="17" charset="-128"/>
                <a:ea typeface="UD デジタル 教科書体 N-B" panose="02020700000000000000" pitchFamily="17" charset="-128"/>
              </a:rPr>
              <a:t>の</a:t>
            </a:r>
            <a:r>
              <a:rPr kumimoji="1" lang="en-US" altLang="ja-JP">
                <a:latin typeface="UD デジタル 教科書体 N-B" panose="02020700000000000000" pitchFamily="17" charset="-128"/>
                <a:ea typeface="UD デジタル 教科書体 N-B" panose="02020700000000000000" pitchFamily="17" charset="-128"/>
              </a:rPr>
              <a:t>calcInterest()</a:t>
            </a:r>
            <a:endParaRPr kumimoji="1" lang="en-US" altLang="ja-JP" dirty="0">
              <a:latin typeface="UD デジタル 教科書体 N-B" panose="02020700000000000000" pitchFamily="17" charset="-128"/>
              <a:ea typeface="UD デジタル 教科書体 N-B" panose="02020700000000000000" pitchFamily="17" charset="-128"/>
            </a:endParaRPr>
          </a:p>
        </p:txBody>
      </p:sp>
      <p:sp>
        <p:nvSpPr>
          <p:cNvPr id="26" name="角丸四角形 85">
            <a:extLst>
              <a:ext uri="{FF2B5EF4-FFF2-40B4-BE49-F238E27FC236}">
                <a16:creationId xmlns:a16="http://schemas.microsoft.com/office/drawing/2014/main" id="{14AC802A-D29D-43D3-9088-AEA4BCE2B412}"/>
              </a:ext>
            </a:extLst>
          </p:cNvPr>
          <p:cNvSpPr/>
          <p:nvPr/>
        </p:nvSpPr>
        <p:spPr>
          <a:xfrm>
            <a:off x="259644" y="1248229"/>
            <a:ext cx="6280656" cy="204710"/>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r>
              <a:rPr kumimoji="1" lang="ja-JP" altLang="en-US" sz="1100">
                <a:latin typeface="UD デジタル 教科書体 N-R" panose="02020400000000000000" pitchFamily="17" charset="-128"/>
                <a:ea typeface="UD デジタル 教科書体 N-R" panose="02020400000000000000" pitchFamily="17" charset="-128"/>
              </a:rPr>
              <a:t>表示する部分を初期化</a:t>
            </a:r>
            <a:endParaRPr kumimoji="1" lang="en-US" altLang="ja-JP" sz="1100">
              <a:latin typeface="UD デジタル 教科書体 N-R" panose="02020400000000000000" pitchFamily="17" charset="-128"/>
              <a:ea typeface="UD デジタル 教科書体 N-R" panose="02020400000000000000" pitchFamily="17" charset="-128"/>
            </a:endParaRPr>
          </a:p>
        </p:txBody>
      </p:sp>
      <p:sp>
        <p:nvSpPr>
          <p:cNvPr id="7" name="角丸四角形 85">
            <a:extLst>
              <a:ext uri="{FF2B5EF4-FFF2-40B4-BE49-F238E27FC236}">
                <a16:creationId xmlns:a16="http://schemas.microsoft.com/office/drawing/2014/main" id="{855F0788-C9DD-49D9-A4E6-0ED7B4A2E9FE}"/>
              </a:ext>
            </a:extLst>
          </p:cNvPr>
          <p:cNvSpPr/>
          <p:nvPr/>
        </p:nvSpPr>
        <p:spPr>
          <a:xfrm>
            <a:off x="272884" y="1705428"/>
            <a:ext cx="6280656" cy="1299029"/>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r>
              <a:rPr kumimoji="1" lang="ja-JP" altLang="en-US" sz="1100">
                <a:latin typeface="UD デジタル 教科書体 N-R" panose="02020400000000000000" pitchFamily="17" charset="-128"/>
                <a:ea typeface="UD デジタル 教科書体 N-R" panose="02020400000000000000" pitchFamily="17" charset="-128"/>
              </a:rPr>
              <a:t>フォームの値を取得</a:t>
            </a:r>
            <a:endParaRPr kumimoji="1" lang="en-US" altLang="ja-JP" sz="1100">
              <a:latin typeface="UD デジタル 教科書体 N-R" panose="02020400000000000000" pitchFamily="17" charset="-128"/>
              <a:ea typeface="UD デジタル 教科書体 N-R" panose="02020400000000000000" pitchFamily="17" charset="-128"/>
            </a:endParaRPr>
          </a:p>
          <a:p>
            <a:pPr algn="r"/>
            <a:r>
              <a:rPr kumimoji="1" lang="ja-JP" altLang="en-US" sz="1100">
                <a:latin typeface="UD デジタル 教科書体 N-R" panose="02020400000000000000" pitchFamily="17" charset="-128"/>
                <a:ea typeface="UD デジタル 教科書体 N-R" panose="02020400000000000000" pitchFamily="17" charset="-128"/>
              </a:rPr>
              <a:t>値を数値に変換</a:t>
            </a:r>
            <a:endParaRPr kumimoji="1" lang="en-US" altLang="ja-JP" sz="1100">
              <a:latin typeface="UD デジタル 教科書体 N-R" panose="02020400000000000000" pitchFamily="17" charset="-128"/>
              <a:ea typeface="UD デジタル 教科書体 N-R" panose="02020400000000000000" pitchFamily="17" charset="-128"/>
            </a:endParaRPr>
          </a:p>
        </p:txBody>
      </p:sp>
      <p:sp>
        <p:nvSpPr>
          <p:cNvPr id="8" name="角丸四角形 85">
            <a:extLst>
              <a:ext uri="{FF2B5EF4-FFF2-40B4-BE49-F238E27FC236}">
                <a16:creationId xmlns:a16="http://schemas.microsoft.com/office/drawing/2014/main" id="{15513507-EB07-4553-A04B-25AA12961334}"/>
              </a:ext>
            </a:extLst>
          </p:cNvPr>
          <p:cNvSpPr/>
          <p:nvPr/>
        </p:nvSpPr>
        <p:spPr>
          <a:xfrm>
            <a:off x="259644" y="3011714"/>
            <a:ext cx="6280656" cy="986974"/>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r>
              <a:rPr kumimoji="1" lang="ja-JP" altLang="en-US" sz="1100">
                <a:latin typeface="UD デジタル 教科書体 N-R" panose="02020400000000000000" pitchFamily="17" charset="-128"/>
                <a:ea typeface="UD デジタル 教科書体 N-R" panose="02020400000000000000" pitchFamily="17" charset="-128"/>
              </a:rPr>
              <a:t>総額を保持する変数を初期化</a:t>
            </a:r>
            <a:endParaRPr kumimoji="1" lang="en-US" altLang="ja-JP" sz="1100">
              <a:latin typeface="UD デジタル 教科書体 N-R" panose="02020400000000000000" pitchFamily="17" charset="-128"/>
              <a:ea typeface="UD デジタル 教科書体 N-R" panose="02020400000000000000" pitchFamily="17" charset="-128"/>
            </a:endParaRPr>
          </a:p>
        </p:txBody>
      </p:sp>
      <p:sp>
        <p:nvSpPr>
          <p:cNvPr id="9" name="角丸四角形 85">
            <a:extLst>
              <a:ext uri="{FF2B5EF4-FFF2-40B4-BE49-F238E27FC236}">
                <a16:creationId xmlns:a16="http://schemas.microsoft.com/office/drawing/2014/main" id="{539AD72A-14CC-4952-BA70-F4FC0F5CF614}"/>
              </a:ext>
            </a:extLst>
          </p:cNvPr>
          <p:cNvSpPr/>
          <p:nvPr/>
        </p:nvSpPr>
        <p:spPr>
          <a:xfrm>
            <a:off x="272884" y="4460877"/>
            <a:ext cx="6280656" cy="1990724"/>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r>
              <a:rPr kumimoji="1" lang="ja-JP" altLang="en-US" sz="1100">
                <a:latin typeface="UD デジタル 教科書体 N-R" panose="02020400000000000000" pitchFamily="17" charset="-128"/>
                <a:ea typeface="UD デジタル 教科書体 N-R" panose="02020400000000000000" pitchFamily="17" charset="-128"/>
              </a:rPr>
              <a:t>積み立て金額の計算と保持</a:t>
            </a:r>
            <a:endParaRPr kumimoji="1" lang="en-US" altLang="ja-JP" sz="1100">
              <a:latin typeface="UD デジタル 教科書体 N-R" panose="02020400000000000000" pitchFamily="17" charset="-128"/>
              <a:ea typeface="UD デジタル 教科書体 N-R" panose="02020400000000000000" pitchFamily="17" charset="-128"/>
            </a:endParaRPr>
          </a:p>
        </p:txBody>
      </p:sp>
      <p:sp>
        <p:nvSpPr>
          <p:cNvPr id="10" name="角丸四角形 85">
            <a:extLst>
              <a:ext uri="{FF2B5EF4-FFF2-40B4-BE49-F238E27FC236}">
                <a16:creationId xmlns:a16="http://schemas.microsoft.com/office/drawing/2014/main" id="{0F9102F5-562B-4A07-8549-7B72DEB2D3C6}"/>
              </a:ext>
            </a:extLst>
          </p:cNvPr>
          <p:cNvSpPr/>
          <p:nvPr/>
        </p:nvSpPr>
        <p:spPr>
          <a:xfrm>
            <a:off x="272884" y="6507390"/>
            <a:ext cx="6280656" cy="2251981"/>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r>
              <a:rPr kumimoji="1" lang="ja-JP" altLang="en-US" sz="1100">
                <a:latin typeface="UD デジタル 教科書体 N-R" panose="02020400000000000000" pitchFamily="17" charset="-128"/>
                <a:ea typeface="UD デジタル 教科書体 N-R" panose="02020400000000000000" pitchFamily="17" charset="-128"/>
              </a:rPr>
              <a:t>表に追記</a:t>
            </a:r>
            <a:endParaRPr kumimoji="1" lang="en-US" altLang="ja-JP" sz="1100">
              <a:latin typeface="UD デジタル 教科書体 N-R" panose="02020400000000000000" pitchFamily="17" charset="-128"/>
              <a:ea typeface="UD デジタル 教科書体 N-R" panose="02020400000000000000" pitchFamily="17" charset="-128"/>
            </a:endParaRPr>
          </a:p>
        </p:txBody>
      </p:sp>
    </p:spTree>
    <p:extLst>
      <p:ext uri="{BB962C8B-B14F-4D97-AF65-F5344CB8AC3E}">
        <p14:creationId xmlns:p14="http://schemas.microsoft.com/office/powerpoint/2010/main" val="571591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テキスト ボックス 74">
            <a:extLst>
              <a:ext uri="{FF2B5EF4-FFF2-40B4-BE49-F238E27FC236}">
                <a16:creationId xmlns:a16="http://schemas.microsoft.com/office/drawing/2014/main" id="{B962BAD7-4D90-4CE0-B0D3-E5D5F46CD8C4}"/>
              </a:ext>
            </a:extLst>
          </p:cNvPr>
          <p:cNvSpPr txBox="1"/>
          <p:nvPr/>
        </p:nvSpPr>
        <p:spPr>
          <a:xfrm>
            <a:off x="216152" y="697325"/>
            <a:ext cx="6452176" cy="641560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50000"/>
              </a:lnSpc>
            </a:pPr>
            <a:r>
              <a:rPr lang="en-US" altLang="ja-JP" sz="1100" b="0">
                <a:solidFill>
                  <a:srgbClr val="0000FF"/>
                </a:solidFill>
                <a:effectLst/>
                <a:latin typeface="Monacakomi" panose="020B0509020204020204" pitchFamily="49" charset="-128"/>
                <a:ea typeface="Monacakomi" panose="020B0509020204020204" pitchFamily="49" charset="-128"/>
              </a:rPr>
              <a:t>function</a:t>
            </a:r>
            <a:r>
              <a:rPr lang="en-US" altLang="ja-JP" sz="1100" b="0">
                <a:solidFill>
                  <a:srgbClr val="000000"/>
                </a:solidFill>
                <a:effectLst/>
                <a:latin typeface="Monacakomi" panose="020B0509020204020204" pitchFamily="49" charset="-128"/>
                <a:ea typeface="Monacakomi" panose="020B0509020204020204" pitchFamily="49" charset="-128"/>
              </a:rPr>
              <a:t> plot(amountList){</a:t>
            </a:r>
          </a:p>
          <a:p>
            <a:pPr>
              <a:lnSpc>
                <a:spcPct val="150000"/>
              </a:lnSpc>
            </a:pPr>
            <a:r>
              <a:rPr lang="ja-JP" altLang="en-US" sz="1100">
                <a:solidFill>
                  <a:srgbClr val="0000FF"/>
                </a:solidFill>
                <a:latin typeface="Monacakomi" panose="020B0509020204020204" pitchFamily="49" charset="-128"/>
                <a:ea typeface="Monacakomi" panose="020B0509020204020204" pitchFamily="49" charset="-128"/>
              </a:rPr>
              <a:t>    </a:t>
            </a:r>
            <a:r>
              <a:rPr lang="en-US" altLang="ja-JP" sz="1100" b="0">
                <a:solidFill>
                  <a:srgbClr val="0000FF"/>
                </a:solidFill>
                <a:effectLst/>
                <a:latin typeface="Monacakomi" panose="020B0509020204020204" pitchFamily="49" charset="-128"/>
                <a:ea typeface="Monacakomi" panose="020B0509020204020204" pitchFamily="49" charset="-128"/>
              </a:rPr>
              <a:t>var</a:t>
            </a:r>
            <a:r>
              <a:rPr lang="en-US" altLang="ja-JP" sz="1100" b="0">
                <a:solidFill>
                  <a:srgbClr val="000000"/>
                </a:solidFill>
                <a:effectLst/>
                <a:latin typeface="Monacakomi" panose="020B0509020204020204" pitchFamily="49" charset="-128"/>
                <a:ea typeface="Monacakomi" panose="020B0509020204020204" pitchFamily="49" charset="-128"/>
              </a:rPr>
              <a:t> graph = </a:t>
            </a:r>
            <a:r>
              <a:rPr lang="en-US" altLang="ja-JP" sz="1100" b="0">
                <a:solidFill>
                  <a:srgbClr val="A31515"/>
                </a:solidFill>
                <a:effectLst/>
                <a:latin typeface="Monacakomi" panose="020B0509020204020204" pitchFamily="49" charset="-128"/>
                <a:ea typeface="Monacakomi" panose="020B0509020204020204" pitchFamily="49" charset="-128"/>
              </a:rPr>
              <a:t>"myDiv"</a:t>
            </a:r>
            <a:r>
              <a:rPr lang="en-US" altLang="ja-JP" sz="1100" b="0">
                <a:solidFill>
                  <a:srgbClr val="000000"/>
                </a:solidFill>
                <a:effectLst/>
                <a:latin typeface="Monacakomi" panose="020B0509020204020204" pitchFamily="49" charset="-128"/>
                <a:ea typeface="Monacakomi" panose="020B0509020204020204" pitchFamily="49" charset="-128"/>
              </a:rPr>
              <a:t>; </a:t>
            </a:r>
            <a:r>
              <a:rPr lang="en-US" altLang="ja-JP" sz="1100" b="0">
                <a:solidFill>
                  <a:srgbClr val="008000"/>
                </a:solidFill>
                <a:effectLst/>
                <a:latin typeface="Monacakomi" panose="020B0509020204020204" pitchFamily="49" charset="-128"/>
                <a:ea typeface="Monacakomi" panose="020B0509020204020204" pitchFamily="49" charset="-128"/>
              </a:rPr>
              <a:t>// </a:t>
            </a:r>
            <a:r>
              <a:rPr lang="ja-JP" altLang="en-US" sz="1100" b="0">
                <a:solidFill>
                  <a:srgbClr val="008000"/>
                </a:solidFill>
                <a:effectLst/>
                <a:latin typeface="Monacakomi" panose="020B0509020204020204" pitchFamily="49" charset="-128"/>
                <a:ea typeface="Monacakomi" panose="020B0509020204020204" pitchFamily="49" charset="-128"/>
              </a:rPr>
              <a:t>グラフを書き出す場所の</a:t>
            </a:r>
            <a:r>
              <a:rPr lang="en-US" altLang="ja-JP" sz="1100" b="0">
                <a:solidFill>
                  <a:srgbClr val="008000"/>
                </a:solidFill>
                <a:effectLst/>
                <a:latin typeface="Monacakomi" panose="020B0509020204020204" pitchFamily="49" charset="-128"/>
                <a:ea typeface="Monacakomi" panose="020B0509020204020204" pitchFamily="49" charset="-128"/>
              </a:rPr>
              <a:t>ID</a:t>
            </a:r>
            <a:r>
              <a:rPr lang="ja-JP" altLang="en-US" sz="1100" b="0">
                <a:solidFill>
                  <a:srgbClr val="008000"/>
                </a:solidFill>
                <a:effectLst/>
                <a:latin typeface="Monacakomi" panose="020B0509020204020204" pitchFamily="49" charset="-128"/>
                <a:ea typeface="Monacakomi" panose="020B0509020204020204" pitchFamily="49" charset="-128"/>
              </a:rPr>
              <a:t>名を指定</a:t>
            </a:r>
            <a:endParaRPr lang="ja-JP" altLang="en-US" sz="1100" b="0">
              <a:solidFill>
                <a:srgbClr val="000000"/>
              </a:solidFill>
              <a:effectLst/>
              <a:latin typeface="Monacakomi" panose="020B0509020204020204" pitchFamily="49" charset="-128"/>
              <a:ea typeface="Monacakomi" panose="020B0509020204020204" pitchFamily="49" charset="-128"/>
            </a:endParaRPr>
          </a:p>
          <a:p>
            <a:pPr>
              <a:lnSpc>
                <a:spcPct val="150000"/>
              </a:lnSpc>
            </a:pPr>
            <a:r>
              <a:rPr lang="en-US" altLang="ja-JP" sz="1100" b="0">
                <a:solidFill>
                  <a:srgbClr val="0000FF"/>
                </a:solidFill>
                <a:effectLst/>
                <a:latin typeface="Monacakomi" panose="020B0509020204020204" pitchFamily="49" charset="-128"/>
                <a:ea typeface="Monacakomi" panose="020B0509020204020204" pitchFamily="49" charset="-128"/>
              </a:rPr>
              <a:t>    var</a:t>
            </a:r>
            <a:r>
              <a:rPr lang="en-US" altLang="ja-JP" sz="1100" b="0">
                <a:solidFill>
                  <a:srgbClr val="000000"/>
                </a:solidFill>
                <a:effectLst/>
                <a:latin typeface="Monacakomi" panose="020B0509020204020204" pitchFamily="49" charset="-128"/>
                <a:ea typeface="Monacakomi" panose="020B0509020204020204" pitchFamily="49" charset="-128"/>
              </a:rPr>
              <a:t> layout = {</a:t>
            </a: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        height: </a:t>
            </a:r>
            <a:r>
              <a:rPr lang="en-US" altLang="ja-JP" sz="1100" b="0">
                <a:solidFill>
                  <a:srgbClr val="09885A"/>
                </a:solidFill>
                <a:effectLst/>
                <a:latin typeface="Monacakomi" panose="020B0509020204020204" pitchFamily="49" charset="-128"/>
                <a:ea typeface="Monacakomi" panose="020B0509020204020204" pitchFamily="49" charset="-128"/>
              </a:rPr>
              <a:t>320</a:t>
            </a:r>
            <a:r>
              <a:rPr lang="en-US" altLang="ja-JP" sz="1100" b="0">
                <a:solidFill>
                  <a:srgbClr val="000000"/>
                </a:solidFill>
                <a:effectLst/>
                <a:latin typeface="Monacakomi" panose="020B0509020204020204" pitchFamily="49" charset="-128"/>
                <a:ea typeface="Monacakomi" panose="020B0509020204020204" pitchFamily="49" charset="-128"/>
              </a:rPr>
              <a:t>,</a:t>
            </a: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        width: </a:t>
            </a:r>
            <a:r>
              <a:rPr lang="en-US" altLang="ja-JP" sz="1100" b="0">
                <a:solidFill>
                  <a:srgbClr val="09885A"/>
                </a:solidFill>
                <a:effectLst/>
                <a:latin typeface="Monacakomi" panose="020B0509020204020204" pitchFamily="49" charset="-128"/>
                <a:ea typeface="Monacakomi" panose="020B0509020204020204" pitchFamily="49" charset="-128"/>
              </a:rPr>
              <a:t>320</a:t>
            </a:r>
            <a:r>
              <a:rPr lang="en-US" altLang="ja-JP" sz="1100" b="0">
                <a:solidFill>
                  <a:srgbClr val="000000"/>
                </a:solidFill>
                <a:effectLst/>
                <a:latin typeface="Monacakomi" panose="020B0509020204020204" pitchFamily="49" charset="-128"/>
                <a:ea typeface="Monacakomi" panose="020B0509020204020204" pitchFamily="49" charset="-128"/>
              </a:rPr>
              <a:t>,</a:t>
            </a: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        showlegend:</a:t>
            </a:r>
            <a:r>
              <a:rPr lang="en-US" altLang="ja-JP" sz="1100" b="0">
                <a:solidFill>
                  <a:srgbClr val="0000FF"/>
                </a:solidFill>
                <a:effectLst/>
                <a:latin typeface="Monacakomi" panose="020B0509020204020204" pitchFamily="49" charset="-128"/>
                <a:ea typeface="Monacakomi" panose="020B0509020204020204" pitchFamily="49" charset="-128"/>
              </a:rPr>
              <a:t>false</a:t>
            </a:r>
            <a:r>
              <a:rPr lang="en-US" altLang="ja-JP" sz="1100" b="0">
                <a:solidFill>
                  <a:srgbClr val="000000"/>
                </a:solidFill>
                <a:effectLst/>
                <a:latin typeface="Monacakomi" panose="020B0509020204020204" pitchFamily="49" charset="-128"/>
                <a:ea typeface="Monacakomi" panose="020B0509020204020204" pitchFamily="49" charset="-128"/>
              </a:rPr>
              <a:t>,</a:t>
            </a: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        title:</a:t>
            </a:r>
            <a:r>
              <a:rPr lang="en-US" altLang="ja-JP" sz="1100" b="0">
                <a:solidFill>
                  <a:srgbClr val="A31515"/>
                </a:solidFill>
                <a:effectLst/>
                <a:latin typeface="Monacakomi" panose="020B0509020204020204" pitchFamily="49" charset="-128"/>
                <a:ea typeface="Monacakomi" panose="020B0509020204020204" pitchFamily="49" charset="-128"/>
              </a:rPr>
              <a:t>"</a:t>
            </a:r>
            <a:r>
              <a:rPr lang="ja-JP" altLang="en-US" sz="1100" b="0">
                <a:solidFill>
                  <a:srgbClr val="A31515"/>
                </a:solidFill>
                <a:effectLst/>
                <a:latin typeface="Monacakomi" panose="020B0509020204020204" pitchFamily="49" charset="-128"/>
                <a:ea typeface="Monacakomi" panose="020B0509020204020204" pitchFamily="49" charset="-128"/>
              </a:rPr>
              <a:t>積み立ての複利計算</a:t>
            </a:r>
            <a:r>
              <a:rPr lang="en-US" altLang="ja-JP" sz="1100" b="0">
                <a:solidFill>
                  <a:srgbClr val="A31515"/>
                </a:solidFill>
                <a:effectLst/>
                <a:latin typeface="Monacakomi" panose="020B0509020204020204" pitchFamily="49" charset="-128"/>
                <a:ea typeface="Monacakomi" panose="020B0509020204020204" pitchFamily="49" charset="-128"/>
              </a:rPr>
              <a:t>"</a:t>
            </a:r>
            <a:r>
              <a:rPr lang="en-US" altLang="ja-JP" sz="1100" b="0">
                <a:solidFill>
                  <a:srgbClr val="000000"/>
                </a:solidFill>
                <a:effectLst/>
                <a:latin typeface="Monacakomi" panose="020B0509020204020204" pitchFamily="49" charset="-128"/>
                <a:ea typeface="Monacakomi" panose="020B0509020204020204" pitchFamily="49" charset="-128"/>
              </a:rPr>
              <a:t>, </a:t>
            </a:r>
            <a:r>
              <a:rPr lang="en-US" altLang="ja-JP" sz="1100" b="0">
                <a:solidFill>
                  <a:srgbClr val="008000"/>
                </a:solidFill>
                <a:effectLst/>
                <a:latin typeface="Monacakomi" panose="020B0509020204020204" pitchFamily="49" charset="-128"/>
                <a:ea typeface="Monacakomi" panose="020B0509020204020204" pitchFamily="49" charset="-128"/>
              </a:rPr>
              <a:t>// </a:t>
            </a:r>
            <a:r>
              <a:rPr lang="ja-JP" altLang="en-US" sz="1100" b="0">
                <a:solidFill>
                  <a:srgbClr val="008000"/>
                </a:solidFill>
                <a:effectLst/>
                <a:latin typeface="Monacakomi" panose="020B0509020204020204" pitchFamily="49" charset="-128"/>
                <a:ea typeface="Monacakomi" panose="020B0509020204020204" pitchFamily="49" charset="-128"/>
              </a:rPr>
              <a:t>グラフのタイトル</a:t>
            </a:r>
            <a:endParaRPr lang="ja-JP" altLang="en-US" sz="1100" b="0">
              <a:solidFill>
                <a:srgbClr val="000000"/>
              </a:solidFill>
              <a:effectLst/>
              <a:latin typeface="Monacakomi" panose="020B0509020204020204" pitchFamily="49" charset="-128"/>
              <a:ea typeface="Monacakomi" panose="020B0509020204020204" pitchFamily="49" charset="-128"/>
            </a:endParaRP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        xaxis: {</a:t>
            </a: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            title: </a:t>
            </a:r>
            <a:r>
              <a:rPr lang="en-US" altLang="ja-JP" sz="1100" b="0">
                <a:solidFill>
                  <a:srgbClr val="A31515"/>
                </a:solidFill>
                <a:effectLst/>
                <a:latin typeface="Monacakomi" panose="020B0509020204020204" pitchFamily="49" charset="-128"/>
                <a:ea typeface="Monacakomi" panose="020B0509020204020204" pitchFamily="49" charset="-128"/>
              </a:rPr>
              <a:t>"</a:t>
            </a:r>
            <a:r>
              <a:rPr lang="ja-JP" altLang="en-US" sz="1100" b="0">
                <a:solidFill>
                  <a:srgbClr val="A31515"/>
                </a:solidFill>
                <a:effectLst/>
                <a:latin typeface="Monacakomi" panose="020B0509020204020204" pitchFamily="49" charset="-128"/>
                <a:ea typeface="Monacakomi" panose="020B0509020204020204" pitchFamily="49" charset="-128"/>
              </a:rPr>
              <a:t>年数</a:t>
            </a:r>
            <a:r>
              <a:rPr lang="en-US" altLang="ja-JP" sz="1100" b="0">
                <a:solidFill>
                  <a:srgbClr val="A31515"/>
                </a:solidFill>
                <a:effectLst/>
                <a:latin typeface="Monacakomi" panose="020B0509020204020204" pitchFamily="49" charset="-128"/>
                <a:ea typeface="Monacakomi" panose="020B0509020204020204" pitchFamily="49" charset="-128"/>
              </a:rPr>
              <a:t>"</a:t>
            </a:r>
            <a:r>
              <a:rPr lang="ja-JP" altLang="en-US" sz="1100" b="0">
                <a:solidFill>
                  <a:srgbClr val="000000"/>
                </a:solidFill>
                <a:effectLst/>
                <a:latin typeface="Monacakomi" panose="020B0509020204020204" pitchFamily="49" charset="-128"/>
                <a:ea typeface="Monacakomi" panose="020B0509020204020204" pitchFamily="49" charset="-128"/>
              </a:rPr>
              <a:t> </a:t>
            </a:r>
            <a:r>
              <a:rPr lang="en-US" altLang="ja-JP" sz="1100" b="0">
                <a:solidFill>
                  <a:srgbClr val="008000"/>
                </a:solidFill>
                <a:effectLst/>
                <a:latin typeface="Monacakomi" panose="020B0509020204020204" pitchFamily="49" charset="-128"/>
                <a:ea typeface="Monacakomi" panose="020B0509020204020204" pitchFamily="49" charset="-128"/>
              </a:rPr>
              <a:t>// </a:t>
            </a:r>
            <a:r>
              <a:rPr lang="ja-JP" altLang="en-US" sz="1100" b="0">
                <a:solidFill>
                  <a:srgbClr val="008000"/>
                </a:solidFill>
                <a:effectLst/>
                <a:latin typeface="Monacakomi" panose="020B0509020204020204" pitchFamily="49" charset="-128"/>
                <a:ea typeface="Monacakomi" panose="020B0509020204020204" pitchFamily="49" charset="-128"/>
              </a:rPr>
              <a:t>横軸の見出し</a:t>
            </a:r>
            <a:endParaRPr lang="ja-JP" altLang="en-US" sz="1100" b="0">
              <a:solidFill>
                <a:srgbClr val="000000"/>
              </a:solidFill>
              <a:effectLst/>
              <a:latin typeface="Monacakomi" panose="020B0509020204020204" pitchFamily="49" charset="-128"/>
              <a:ea typeface="Monacakomi" panose="020B0509020204020204" pitchFamily="49" charset="-128"/>
            </a:endParaRP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        },</a:t>
            </a: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        yaxis: {</a:t>
            </a: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            title: </a:t>
            </a:r>
            <a:r>
              <a:rPr lang="en-US" altLang="ja-JP" sz="1100" b="0">
                <a:solidFill>
                  <a:srgbClr val="A31515"/>
                </a:solidFill>
                <a:effectLst/>
                <a:latin typeface="Monacakomi" panose="020B0509020204020204" pitchFamily="49" charset="-128"/>
                <a:ea typeface="Monacakomi" panose="020B0509020204020204" pitchFamily="49" charset="-128"/>
              </a:rPr>
              <a:t>"</a:t>
            </a:r>
            <a:r>
              <a:rPr lang="ja-JP" altLang="en-US" sz="1100" b="0">
                <a:solidFill>
                  <a:srgbClr val="A31515"/>
                </a:solidFill>
                <a:effectLst/>
                <a:latin typeface="Monacakomi" panose="020B0509020204020204" pitchFamily="49" charset="-128"/>
                <a:ea typeface="Monacakomi" panose="020B0509020204020204" pitchFamily="49" charset="-128"/>
              </a:rPr>
              <a:t>総額</a:t>
            </a:r>
            <a:r>
              <a:rPr lang="en-US" altLang="ja-JP" sz="1100" b="0">
                <a:solidFill>
                  <a:srgbClr val="A31515"/>
                </a:solidFill>
                <a:effectLst/>
                <a:latin typeface="Monacakomi" panose="020B0509020204020204" pitchFamily="49" charset="-128"/>
                <a:ea typeface="Monacakomi" panose="020B0509020204020204" pitchFamily="49" charset="-128"/>
              </a:rPr>
              <a:t>"</a:t>
            </a:r>
            <a:r>
              <a:rPr lang="en-US" altLang="ja-JP" sz="1100" b="0">
                <a:solidFill>
                  <a:srgbClr val="000000"/>
                </a:solidFill>
                <a:effectLst/>
                <a:latin typeface="Monacakomi" panose="020B0509020204020204" pitchFamily="49" charset="-128"/>
                <a:ea typeface="Monacakomi" panose="020B0509020204020204" pitchFamily="49" charset="-128"/>
              </a:rPr>
              <a:t>, </a:t>
            </a:r>
            <a:r>
              <a:rPr lang="en-US" altLang="ja-JP" sz="1100" b="0">
                <a:solidFill>
                  <a:srgbClr val="008000"/>
                </a:solidFill>
                <a:effectLst/>
                <a:latin typeface="Monacakomi" panose="020B0509020204020204" pitchFamily="49" charset="-128"/>
                <a:ea typeface="Monacakomi" panose="020B0509020204020204" pitchFamily="49" charset="-128"/>
              </a:rPr>
              <a:t>// </a:t>
            </a:r>
            <a:r>
              <a:rPr lang="ja-JP" altLang="en-US" sz="1100" b="0">
                <a:solidFill>
                  <a:srgbClr val="008000"/>
                </a:solidFill>
                <a:effectLst/>
                <a:latin typeface="Monacakomi" panose="020B0509020204020204" pitchFamily="49" charset="-128"/>
                <a:ea typeface="Monacakomi" panose="020B0509020204020204" pitchFamily="49" charset="-128"/>
              </a:rPr>
              <a:t>縦軸の見出し</a:t>
            </a:r>
            <a:endParaRPr lang="ja-JP" altLang="en-US" sz="1100" b="0">
              <a:solidFill>
                <a:srgbClr val="000000"/>
              </a:solidFill>
              <a:effectLst/>
              <a:latin typeface="Monacakomi" panose="020B0509020204020204" pitchFamily="49" charset="-128"/>
              <a:ea typeface="Monacakomi" panose="020B0509020204020204" pitchFamily="49" charset="-128"/>
            </a:endParaRP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            ticksuffix:</a:t>
            </a:r>
            <a:r>
              <a:rPr lang="en-US" altLang="ja-JP" sz="1100" b="0">
                <a:solidFill>
                  <a:srgbClr val="A31515"/>
                </a:solidFill>
                <a:effectLst/>
                <a:latin typeface="Monacakomi" panose="020B0509020204020204" pitchFamily="49" charset="-128"/>
                <a:ea typeface="Monacakomi" panose="020B0509020204020204" pitchFamily="49" charset="-128"/>
              </a:rPr>
              <a:t>"</a:t>
            </a:r>
            <a:r>
              <a:rPr lang="ja-JP" altLang="en-US" sz="1100" b="0">
                <a:solidFill>
                  <a:srgbClr val="A31515"/>
                </a:solidFill>
                <a:effectLst/>
                <a:latin typeface="Monacakomi" panose="020B0509020204020204" pitchFamily="49" charset="-128"/>
                <a:ea typeface="Monacakomi" panose="020B0509020204020204" pitchFamily="49" charset="-128"/>
              </a:rPr>
              <a:t>円</a:t>
            </a:r>
            <a:r>
              <a:rPr lang="en-US" altLang="ja-JP" sz="1100" b="0">
                <a:solidFill>
                  <a:srgbClr val="A31515"/>
                </a:solidFill>
                <a:effectLst/>
                <a:latin typeface="Monacakomi" panose="020B0509020204020204" pitchFamily="49" charset="-128"/>
                <a:ea typeface="Monacakomi" panose="020B0509020204020204" pitchFamily="49" charset="-128"/>
              </a:rPr>
              <a:t>"</a:t>
            </a:r>
            <a:r>
              <a:rPr lang="en-US" altLang="ja-JP" sz="1100" b="0">
                <a:solidFill>
                  <a:srgbClr val="000000"/>
                </a:solidFill>
                <a:effectLst/>
                <a:latin typeface="Monacakomi" panose="020B0509020204020204" pitchFamily="49" charset="-128"/>
                <a:ea typeface="Monacakomi" panose="020B0509020204020204" pitchFamily="49" charset="-128"/>
              </a:rPr>
              <a:t>,</a:t>
            </a: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            exponentformat:</a:t>
            </a:r>
            <a:r>
              <a:rPr lang="en-US" altLang="ja-JP" sz="1100" b="0">
                <a:solidFill>
                  <a:srgbClr val="A31515"/>
                </a:solidFill>
                <a:effectLst/>
                <a:latin typeface="Monacakomi" panose="020B0509020204020204" pitchFamily="49" charset="-128"/>
                <a:ea typeface="Monacakomi" panose="020B0509020204020204" pitchFamily="49" charset="-128"/>
              </a:rPr>
              <a:t>"none"</a:t>
            </a:r>
            <a:r>
              <a:rPr lang="en-US" altLang="ja-JP" sz="1100" b="0">
                <a:solidFill>
                  <a:srgbClr val="000000"/>
                </a:solidFill>
                <a:effectLst/>
                <a:latin typeface="Monacakomi" panose="020B0509020204020204" pitchFamily="49" charset="-128"/>
                <a:ea typeface="Monacakomi" panose="020B0509020204020204" pitchFamily="49" charset="-128"/>
              </a:rPr>
              <a:t>,</a:t>
            </a: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        },</a:t>
            </a: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    };</a:t>
            </a:r>
          </a:p>
          <a:p>
            <a:pPr>
              <a:lnSpc>
                <a:spcPct val="150000"/>
              </a:lnSpc>
            </a:pPr>
            <a:r>
              <a:rPr lang="en-US" altLang="ja-JP" sz="1100" b="0">
                <a:solidFill>
                  <a:srgbClr val="0000FF"/>
                </a:solidFill>
                <a:effectLst/>
                <a:latin typeface="Monacakomi" panose="020B0509020204020204" pitchFamily="49" charset="-128"/>
                <a:ea typeface="Monacakomi" panose="020B0509020204020204" pitchFamily="49" charset="-128"/>
              </a:rPr>
              <a:t>    let</a:t>
            </a:r>
            <a:r>
              <a:rPr lang="en-US" altLang="ja-JP" sz="1100" b="0">
                <a:solidFill>
                  <a:srgbClr val="000000"/>
                </a:solidFill>
                <a:effectLst/>
                <a:latin typeface="Monacakomi" panose="020B0509020204020204" pitchFamily="49" charset="-128"/>
                <a:ea typeface="Monacakomi" panose="020B0509020204020204" pitchFamily="49" charset="-128"/>
              </a:rPr>
              <a:t> trace = {</a:t>
            </a: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        y: amountList,</a:t>
            </a: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        mode: </a:t>
            </a:r>
            <a:r>
              <a:rPr lang="en-US" altLang="ja-JP" sz="1100" b="0">
                <a:solidFill>
                  <a:srgbClr val="A31515"/>
                </a:solidFill>
                <a:effectLst/>
                <a:latin typeface="Monacakomi" panose="020B0509020204020204" pitchFamily="49" charset="-128"/>
                <a:ea typeface="Monacakomi" panose="020B0509020204020204" pitchFamily="49" charset="-128"/>
              </a:rPr>
              <a:t>'lines+markers'</a:t>
            </a:r>
            <a:r>
              <a:rPr lang="en-US" altLang="ja-JP" sz="1100" b="0">
                <a:solidFill>
                  <a:srgbClr val="000000"/>
                </a:solidFill>
                <a:effectLst/>
                <a:latin typeface="Monacakomi" panose="020B0509020204020204" pitchFamily="49" charset="-128"/>
                <a:ea typeface="Monacakomi" panose="020B0509020204020204" pitchFamily="49" charset="-128"/>
              </a:rPr>
              <a:t>,</a:t>
            </a:r>
          </a:p>
          <a:p>
            <a:pPr>
              <a:lnSpc>
                <a:spcPct val="150000"/>
              </a:lnSpc>
            </a:pPr>
            <a:r>
              <a:rPr lang="en-US" altLang="ja-JP" sz="1100" b="0">
                <a:solidFill>
                  <a:srgbClr val="0000FF"/>
                </a:solidFill>
                <a:effectLst/>
                <a:latin typeface="Monacakomi" panose="020B0509020204020204" pitchFamily="49" charset="-128"/>
                <a:ea typeface="Monacakomi" panose="020B0509020204020204" pitchFamily="49" charset="-128"/>
              </a:rPr>
              <a:t>        type</a:t>
            </a:r>
            <a:r>
              <a:rPr lang="en-US" altLang="ja-JP" sz="1100" b="0">
                <a:solidFill>
                  <a:srgbClr val="000000"/>
                </a:solidFill>
                <a:effectLst/>
                <a:latin typeface="Monacakomi" panose="020B0509020204020204" pitchFamily="49" charset="-128"/>
                <a:ea typeface="Monacakomi" panose="020B0509020204020204" pitchFamily="49" charset="-128"/>
              </a:rPr>
              <a:t>: </a:t>
            </a:r>
            <a:r>
              <a:rPr lang="en-US" altLang="ja-JP" sz="1100" b="0">
                <a:solidFill>
                  <a:srgbClr val="A31515"/>
                </a:solidFill>
                <a:effectLst/>
                <a:latin typeface="Monacakomi" panose="020B0509020204020204" pitchFamily="49" charset="-128"/>
                <a:ea typeface="Monacakomi" panose="020B0509020204020204" pitchFamily="49" charset="-128"/>
              </a:rPr>
              <a:t>'scatter'</a:t>
            </a:r>
            <a:endParaRPr lang="en-US" altLang="ja-JP" sz="1100" b="0">
              <a:solidFill>
                <a:srgbClr val="000000"/>
              </a:solidFill>
              <a:effectLst/>
              <a:latin typeface="Monacakomi" panose="020B0509020204020204" pitchFamily="49" charset="-128"/>
              <a:ea typeface="Monacakomi" panose="020B0509020204020204" pitchFamily="49" charset="-128"/>
            </a:endParaRP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    };</a:t>
            </a:r>
          </a:p>
          <a:p>
            <a:pPr>
              <a:lnSpc>
                <a:spcPct val="150000"/>
              </a:lnSpc>
            </a:pPr>
            <a:r>
              <a:rPr lang="en-US" altLang="ja-JP" sz="1100" b="0">
                <a:solidFill>
                  <a:srgbClr val="0000FF"/>
                </a:solidFill>
                <a:effectLst/>
                <a:latin typeface="Monacakomi" panose="020B0509020204020204" pitchFamily="49" charset="-128"/>
                <a:ea typeface="Monacakomi" panose="020B0509020204020204" pitchFamily="49" charset="-128"/>
              </a:rPr>
              <a:t>    let</a:t>
            </a:r>
            <a:r>
              <a:rPr lang="en-US" altLang="ja-JP" sz="1100" b="0">
                <a:solidFill>
                  <a:srgbClr val="000000"/>
                </a:solidFill>
                <a:effectLst/>
                <a:latin typeface="Monacakomi" panose="020B0509020204020204" pitchFamily="49" charset="-128"/>
                <a:ea typeface="Monacakomi" panose="020B0509020204020204" pitchFamily="49" charset="-128"/>
              </a:rPr>
              <a:t> data = [trace];</a:t>
            </a:r>
          </a:p>
          <a:p>
            <a:pPr>
              <a:lnSpc>
                <a:spcPct val="150000"/>
              </a:lnSpc>
            </a:pPr>
            <a:br>
              <a:rPr lang="en-US" altLang="ja-JP" sz="1100" b="0">
                <a:solidFill>
                  <a:srgbClr val="000000"/>
                </a:solidFill>
                <a:effectLst/>
                <a:latin typeface="Monacakomi" panose="020B0509020204020204" pitchFamily="49" charset="-128"/>
                <a:ea typeface="Monacakomi" panose="020B0509020204020204" pitchFamily="49" charset="-128"/>
              </a:rPr>
            </a:br>
            <a:r>
              <a:rPr lang="en-US" altLang="ja-JP" sz="1100" b="0">
                <a:solidFill>
                  <a:srgbClr val="000000"/>
                </a:solidFill>
                <a:effectLst/>
                <a:latin typeface="Monacakomi" panose="020B0509020204020204" pitchFamily="49" charset="-128"/>
                <a:ea typeface="Monacakomi" panose="020B0509020204020204" pitchFamily="49" charset="-128"/>
              </a:rPr>
              <a:t>    Plotly.newPlot(graph, data, layout);</a:t>
            </a: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a:t>
            </a:r>
          </a:p>
        </p:txBody>
      </p:sp>
      <p:sp>
        <p:nvSpPr>
          <p:cNvPr id="61" name="テキスト ボックス 60">
            <a:extLst>
              <a:ext uri="{FF2B5EF4-FFF2-40B4-BE49-F238E27FC236}">
                <a16:creationId xmlns:a16="http://schemas.microsoft.com/office/drawing/2014/main" id="{5364B177-53D7-4114-A650-2ECF41EEC4B4}"/>
              </a:ext>
            </a:extLst>
          </p:cNvPr>
          <p:cNvSpPr txBox="1"/>
          <p:nvPr/>
        </p:nvSpPr>
        <p:spPr>
          <a:xfrm>
            <a:off x="216152" y="166124"/>
            <a:ext cx="6452176" cy="369332"/>
          </a:xfrm>
          <a:prstGeom prst="rect">
            <a:avLst/>
          </a:prstGeom>
          <a:noFill/>
        </p:spPr>
        <p:txBody>
          <a:bodyPr wrap="square">
            <a:spAutoFit/>
          </a:bodyPr>
          <a:lstStyle/>
          <a:p>
            <a:pPr algn="ctr"/>
            <a:r>
              <a:rPr kumimoji="1" lang="ja-JP" altLang="en-US">
                <a:latin typeface="UD デジタル 教科書体 N-B" panose="02020700000000000000" pitchFamily="17" charset="-128"/>
                <a:ea typeface="UD デジタル 教科書体 N-B" panose="02020700000000000000" pitchFamily="17" charset="-128"/>
              </a:rPr>
              <a:t>プログラムを読んでみよう </a:t>
            </a:r>
            <a:r>
              <a:rPr kumimoji="1" lang="en-US" altLang="ja-JP">
                <a:latin typeface="UD デジタル 教科書体 N-B" panose="02020700000000000000" pitchFamily="17" charset="-128"/>
                <a:ea typeface="UD デジタル 教科書体 N-B" panose="02020700000000000000" pitchFamily="17" charset="-128"/>
              </a:rPr>
              <a:t>main.js</a:t>
            </a:r>
            <a:r>
              <a:rPr kumimoji="1" lang="ja-JP" altLang="en-US">
                <a:latin typeface="UD デジタル 教科書体 N-B" panose="02020700000000000000" pitchFamily="17" charset="-128"/>
                <a:ea typeface="UD デジタル 教科書体 N-B" panose="02020700000000000000" pitchFamily="17" charset="-128"/>
              </a:rPr>
              <a:t>の</a:t>
            </a:r>
            <a:r>
              <a:rPr kumimoji="1" lang="en-US" altLang="ja-JP">
                <a:latin typeface="UD デジタル 教科書体 N-B" panose="02020700000000000000" pitchFamily="17" charset="-128"/>
                <a:ea typeface="UD デジタル 教科書体 N-B" panose="02020700000000000000" pitchFamily="17" charset="-128"/>
              </a:rPr>
              <a:t>plot ()</a:t>
            </a:r>
            <a:endParaRPr kumimoji="1" lang="en-US" altLang="ja-JP" dirty="0">
              <a:latin typeface="UD デジタル 教科書体 N-B" panose="02020700000000000000" pitchFamily="17" charset="-128"/>
              <a:ea typeface="UD デジタル 教科書体 N-B" panose="02020700000000000000" pitchFamily="17" charset="-128"/>
            </a:endParaRPr>
          </a:p>
        </p:txBody>
      </p:sp>
      <p:sp>
        <p:nvSpPr>
          <p:cNvPr id="26" name="角丸四角形 85">
            <a:extLst>
              <a:ext uri="{FF2B5EF4-FFF2-40B4-BE49-F238E27FC236}">
                <a16:creationId xmlns:a16="http://schemas.microsoft.com/office/drawing/2014/main" id="{14AC802A-D29D-43D3-9088-AEA4BCE2B412}"/>
              </a:ext>
            </a:extLst>
          </p:cNvPr>
          <p:cNvSpPr/>
          <p:nvPr/>
        </p:nvSpPr>
        <p:spPr>
          <a:xfrm>
            <a:off x="256066" y="6567714"/>
            <a:ext cx="6280656" cy="204710"/>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r>
              <a:rPr kumimoji="1" lang="ja-JP" altLang="en-US" sz="1100">
                <a:latin typeface="UD デジタル 教科書体 N-R" panose="02020400000000000000" pitchFamily="17" charset="-128"/>
                <a:ea typeface="UD デジタル 教科書体 N-R" panose="02020400000000000000" pitchFamily="17" charset="-128"/>
              </a:rPr>
              <a:t>グラフ表示ライブラリの呼び出し</a:t>
            </a:r>
            <a:endParaRPr kumimoji="1" lang="en-US" altLang="ja-JP" sz="1100">
              <a:latin typeface="UD デジタル 教科書体 N-R" panose="02020400000000000000" pitchFamily="17" charset="-128"/>
              <a:ea typeface="UD デジタル 教科書体 N-R" panose="02020400000000000000" pitchFamily="17" charset="-128"/>
            </a:endParaRPr>
          </a:p>
        </p:txBody>
      </p:sp>
      <p:sp>
        <p:nvSpPr>
          <p:cNvPr id="7" name="角丸四角形 85">
            <a:extLst>
              <a:ext uri="{FF2B5EF4-FFF2-40B4-BE49-F238E27FC236}">
                <a16:creationId xmlns:a16="http://schemas.microsoft.com/office/drawing/2014/main" id="{855F0788-C9DD-49D9-A4E6-0ED7B4A2E9FE}"/>
              </a:ext>
            </a:extLst>
          </p:cNvPr>
          <p:cNvSpPr/>
          <p:nvPr/>
        </p:nvSpPr>
        <p:spPr>
          <a:xfrm>
            <a:off x="256066" y="4789714"/>
            <a:ext cx="6280656" cy="1211943"/>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r>
              <a:rPr kumimoji="1" lang="ja-JP" altLang="en-US" sz="1100">
                <a:latin typeface="UD デジタル 教科書体 N-R" panose="02020400000000000000" pitchFamily="17" charset="-128"/>
                <a:ea typeface="UD デジタル 教科書体 N-R" panose="02020400000000000000" pitchFamily="17" charset="-128"/>
              </a:rPr>
              <a:t>グラフにプロットしたい値や種類を設定</a:t>
            </a:r>
            <a:endParaRPr kumimoji="1" lang="en-US" altLang="ja-JP" sz="1100">
              <a:latin typeface="UD デジタル 教科書体 N-R" panose="02020400000000000000" pitchFamily="17" charset="-128"/>
              <a:ea typeface="UD デジタル 教科書体 N-R" panose="02020400000000000000" pitchFamily="17" charset="-128"/>
            </a:endParaRPr>
          </a:p>
          <a:p>
            <a:pPr algn="r"/>
            <a:r>
              <a:rPr kumimoji="1" lang="ja-JP" altLang="en-US" sz="1100">
                <a:latin typeface="UD デジタル 教科書体 N-R" panose="02020400000000000000" pitchFamily="17" charset="-128"/>
                <a:ea typeface="UD デジタル 教科書体 N-R" panose="02020400000000000000" pitchFamily="17" charset="-128"/>
              </a:rPr>
              <a:t>今回は</a:t>
            </a:r>
            <a:r>
              <a:rPr kumimoji="1" lang="en-US" altLang="ja-JP" sz="1100">
                <a:latin typeface="UD デジタル 教科書体 N-R" panose="02020400000000000000" pitchFamily="17" charset="-128"/>
                <a:ea typeface="UD デジタル 教科書体 N-R" panose="02020400000000000000" pitchFamily="17" charset="-128"/>
              </a:rPr>
              <a:t>y</a:t>
            </a:r>
            <a:r>
              <a:rPr kumimoji="1" lang="ja-JP" altLang="en-US" sz="1100">
                <a:latin typeface="UD デジタル 教科書体 N-R" panose="02020400000000000000" pitchFamily="17" charset="-128"/>
                <a:ea typeface="UD デジタル 教科書体 N-R" panose="02020400000000000000" pitchFamily="17" charset="-128"/>
              </a:rPr>
              <a:t>軸の値として各年の総額を指定</a:t>
            </a:r>
            <a:endParaRPr kumimoji="1" lang="en-US" altLang="ja-JP" sz="1100">
              <a:latin typeface="UD デジタル 教科書体 N-R" panose="02020400000000000000" pitchFamily="17" charset="-128"/>
              <a:ea typeface="UD デジタル 教科書体 N-R" panose="02020400000000000000" pitchFamily="17" charset="-128"/>
            </a:endParaRPr>
          </a:p>
        </p:txBody>
      </p:sp>
      <p:sp>
        <p:nvSpPr>
          <p:cNvPr id="11" name="角丸四角形 85">
            <a:extLst>
              <a:ext uri="{FF2B5EF4-FFF2-40B4-BE49-F238E27FC236}">
                <a16:creationId xmlns:a16="http://schemas.microsoft.com/office/drawing/2014/main" id="{000A669D-8E0C-4913-9C73-B63B093695D6}"/>
              </a:ext>
            </a:extLst>
          </p:cNvPr>
          <p:cNvSpPr/>
          <p:nvPr/>
        </p:nvSpPr>
        <p:spPr>
          <a:xfrm>
            <a:off x="256066" y="1261233"/>
            <a:ext cx="6385782" cy="3528481"/>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t"/>
          <a:lstStyle/>
          <a:p>
            <a:pPr algn="r"/>
            <a:r>
              <a:rPr kumimoji="1" lang="ja-JP" altLang="en-US" sz="1100">
                <a:latin typeface="UD デジタル 教科書体 N-R" panose="02020400000000000000" pitchFamily="17" charset="-128"/>
                <a:ea typeface="UD デジタル 教科書体 N-R" panose="02020400000000000000" pitchFamily="17" charset="-128"/>
              </a:rPr>
              <a:t>グラフ全体のレイアウトを設定</a:t>
            </a:r>
            <a:endParaRPr kumimoji="1" lang="en-US" altLang="ja-JP" sz="1100">
              <a:latin typeface="UD デジタル 教科書体 N-R" panose="02020400000000000000" pitchFamily="17" charset="-128"/>
              <a:ea typeface="UD デジタル 教科書体 N-R" panose="02020400000000000000" pitchFamily="17" charset="-128"/>
            </a:endParaRPr>
          </a:p>
        </p:txBody>
      </p:sp>
      <p:sp>
        <p:nvSpPr>
          <p:cNvPr id="12" name="角丸四角形 85">
            <a:extLst>
              <a:ext uri="{FF2B5EF4-FFF2-40B4-BE49-F238E27FC236}">
                <a16:creationId xmlns:a16="http://schemas.microsoft.com/office/drawing/2014/main" id="{F26CA3E7-9F71-4604-9BBD-74620728ADDD}"/>
              </a:ext>
            </a:extLst>
          </p:cNvPr>
          <p:cNvSpPr/>
          <p:nvPr/>
        </p:nvSpPr>
        <p:spPr>
          <a:xfrm>
            <a:off x="256066" y="6051352"/>
            <a:ext cx="6280656" cy="435428"/>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r>
              <a:rPr kumimoji="1" lang="ja-JP" altLang="en-US" sz="1100">
                <a:latin typeface="UD デジタル 教科書体 N-R" panose="02020400000000000000" pitchFamily="17" charset="-128"/>
                <a:ea typeface="UD デジタル 教科書体 N-R" panose="02020400000000000000" pitchFamily="17" charset="-128"/>
              </a:rPr>
              <a:t>プロット用の</a:t>
            </a:r>
            <a:r>
              <a:rPr kumimoji="1" lang="en-US" altLang="ja-JP" sz="1100">
                <a:latin typeface="UD デジタル 教科書体 N-R" panose="02020400000000000000" pitchFamily="17" charset="-128"/>
                <a:ea typeface="UD デジタル 教科書体 N-R" panose="02020400000000000000" pitchFamily="17" charset="-128"/>
              </a:rPr>
              <a:t>trace</a:t>
            </a:r>
            <a:r>
              <a:rPr kumimoji="1" lang="ja-JP" altLang="en-US" sz="1100">
                <a:latin typeface="UD デジタル 教科書体 N-R" panose="02020400000000000000" pitchFamily="17" charset="-128"/>
                <a:ea typeface="UD デジタル 教科書体 N-R" panose="02020400000000000000" pitchFamily="17" charset="-128"/>
              </a:rPr>
              <a:t>データを配列に格納</a:t>
            </a:r>
            <a:endParaRPr kumimoji="1" lang="en-US" altLang="ja-JP" sz="1100">
              <a:latin typeface="UD デジタル 教科書体 N-R" panose="02020400000000000000" pitchFamily="17" charset="-128"/>
              <a:ea typeface="UD デジタル 教科書体 N-R" panose="02020400000000000000" pitchFamily="17" charset="-128"/>
            </a:endParaRPr>
          </a:p>
          <a:p>
            <a:pPr algn="r"/>
            <a:r>
              <a:rPr kumimoji="1" lang="ja-JP" altLang="en-US" sz="1100">
                <a:latin typeface="UD デジタル 教科書体 N-R" panose="02020400000000000000" pitchFamily="17" charset="-128"/>
                <a:ea typeface="UD デジタル 教科書体 N-R" panose="02020400000000000000" pitchFamily="17" charset="-128"/>
              </a:rPr>
              <a:t>今回は</a:t>
            </a:r>
            <a:r>
              <a:rPr kumimoji="1" lang="en-US" altLang="ja-JP" sz="1100">
                <a:latin typeface="UD デジタル 教科書体 N-R" panose="02020400000000000000" pitchFamily="17" charset="-128"/>
                <a:ea typeface="UD デジタル 教科書体 N-R" panose="02020400000000000000" pitchFamily="17" charset="-128"/>
              </a:rPr>
              <a:t>1</a:t>
            </a:r>
            <a:r>
              <a:rPr kumimoji="1" lang="ja-JP" altLang="en-US" sz="1100">
                <a:latin typeface="UD デジタル 教科書体 N-R" panose="02020400000000000000" pitchFamily="17" charset="-128"/>
                <a:ea typeface="UD デジタル 教科書体 N-R" panose="02020400000000000000" pitchFamily="17" charset="-128"/>
              </a:rPr>
              <a:t>本だが複数指定することも可能</a:t>
            </a:r>
            <a:endParaRPr kumimoji="1" lang="en-US" altLang="ja-JP" sz="1100">
              <a:latin typeface="UD デジタル 教科書体 N-R" panose="02020400000000000000" pitchFamily="17" charset="-128"/>
              <a:ea typeface="UD デジタル 教科書体 N-R" panose="02020400000000000000" pitchFamily="17" charset="-128"/>
            </a:endParaRPr>
          </a:p>
        </p:txBody>
      </p:sp>
    </p:spTree>
    <p:extLst>
      <p:ext uri="{BB962C8B-B14F-4D97-AF65-F5344CB8AC3E}">
        <p14:creationId xmlns:p14="http://schemas.microsoft.com/office/powerpoint/2010/main" val="3872637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テキスト ボックス 60">
            <a:extLst>
              <a:ext uri="{FF2B5EF4-FFF2-40B4-BE49-F238E27FC236}">
                <a16:creationId xmlns:a16="http://schemas.microsoft.com/office/drawing/2014/main" id="{5364B177-53D7-4114-A650-2ECF41EEC4B4}"/>
              </a:ext>
            </a:extLst>
          </p:cNvPr>
          <p:cNvSpPr txBox="1"/>
          <p:nvPr/>
        </p:nvSpPr>
        <p:spPr>
          <a:xfrm>
            <a:off x="216152" y="166124"/>
            <a:ext cx="6452176" cy="523220"/>
          </a:xfrm>
          <a:prstGeom prst="rect">
            <a:avLst/>
          </a:prstGeom>
          <a:noFill/>
        </p:spPr>
        <p:txBody>
          <a:bodyPr wrap="square">
            <a:spAutoFit/>
          </a:bodyPr>
          <a:lstStyle/>
          <a:p>
            <a:pPr algn="ctr"/>
            <a:r>
              <a:rPr kumimoji="1" lang="ja-JP" altLang="en-US" sz="1400">
                <a:latin typeface="UD デジタル 教科書体 N-B" panose="02020700000000000000" pitchFamily="17" charset="-128"/>
                <a:ea typeface="UD デジタル 教科書体 N-B" panose="02020700000000000000" pitchFamily="17" charset="-128"/>
              </a:rPr>
              <a:t>カスタマイズ①積み立て</a:t>
            </a:r>
            <a:r>
              <a:rPr kumimoji="1" lang="ja-JP" altLang="en-US" sz="1400">
                <a:solidFill>
                  <a:schemeClr val="tx1"/>
                </a:solidFill>
                <a:latin typeface="UD デジタル 教科書体 N-B" panose="02020700000000000000" pitchFamily="17" charset="-128"/>
                <a:ea typeface="UD デジタル 教科書体 N-B" panose="02020700000000000000" pitchFamily="17" charset="-128"/>
              </a:rPr>
              <a:t>の年数を変更できるようにしよう</a:t>
            </a:r>
            <a:endParaRPr kumimoji="1" lang="en-US" altLang="ja-JP" sz="1400">
              <a:solidFill>
                <a:schemeClr val="tx1"/>
              </a:solidFill>
              <a:latin typeface="UD デジタル 教科書体 N-B" panose="02020700000000000000" pitchFamily="17" charset="-128"/>
              <a:ea typeface="UD デジタル 教科書体 N-B" panose="02020700000000000000" pitchFamily="17" charset="-128"/>
            </a:endParaRPr>
          </a:p>
          <a:p>
            <a:pPr algn="ctr"/>
            <a:r>
              <a:rPr kumimoji="1" lang="ja-JP" altLang="en-US" sz="1400">
                <a:latin typeface="UD デジタル 教科書体 N-B" panose="02020700000000000000" pitchFamily="17" charset="-128"/>
                <a:ea typeface="UD デジタル 教科書体 N-B" panose="02020700000000000000" pitchFamily="17" charset="-128"/>
              </a:rPr>
              <a:t>①～③の指示に従って変更してみましょう</a:t>
            </a:r>
            <a:endParaRPr kumimoji="1" lang="en-US" altLang="ja-JP" sz="1400" dirty="0">
              <a:latin typeface="UD デジタル 教科書体 N-B" panose="02020700000000000000" pitchFamily="17" charset="-128"/>
              <a:ea typeface="UD デジタル 教科書体 N-B" panose="02020700000000000000" pitchFamily="17" charset="-128"/>
            </a:endParaRPr>
          </a:p>
        </p:txBody>
      </p:sp>
      <p:sp>
        <p:nvSpPr>
          <p:cNvPr id="8" name="テキスト ボックス 7">
            <a:extLst>
              <a:ext uri="{FF2B5EF4-FFF2-40B4-BE49-F238E27FC236}">
                <a16:creationId xmlns:a16="http://schemas.microsoft.com/office/drawing/2014/main" id="{B73962C7-7135-4545-ADA5-C61BB76AEB12}"/>
              </a:ext>
            </a:extLst>
          </p:cNvPr>
          <p:cNvSpPr txBox="1"/>
          <p:nvPr/>
        </p:nvSpPr>
        <p:spPr>
          <a:xfrm>
            <a:off x="216152" y="1153204"/>
            <a:ext cx="6452176" cy="209903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&lt;h1&gt;</a:t>
            </a:r>
            <a:r>
              <a:rPr lang="ja-JP" altLang="en-US" sz="1100" b="0">
                <a:solidFill>
                  <a:schemeClr val="tx1"/>
                </a:solidFill>
                <a:effectLst/>
                <a:latin typeface="Monacakomi" panose="020B0509020204020204" pitchFamily="49" charset="-128"/>
                <a:ea typeface="Monacakomi" panose="020B0509020204020204" pitchFamily="49" charset="-128"/>
              </a:rPr>
              <a:t>複利計算アプリ</a:t>
            </a:r>
            <a:r>
              <a:rPr lang="en-US" altLang="ja-JP" sz="1100" b="0">
                <a:solidFill>
                  <a:schemeClr val="tx1"/>
                </a:solidFill>
                <a:effectLst/>
                <a:latin typeface="Monacakomi" panose="020B0509020204020204" pitchFamily="49" charset="-128"/>
                <a:ea typeface="Monacakomi" panose="020B0509020204020204" pitchFamily="49" charset="-128"/>
              </a:rPr>
              <a:t>&lt;/h1&gt;</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&lt;form&gt;</a:t>
            </a:r>
          </a:p>
          <a:p>
            <a:pPr>
              <a:lnSpc>
                <a:spcPct val="150000"/>
              </a:lnSpc>
            </a:pPr>
            <a:r>
              <a:rPr lang="ja-JP" altLang="en-US" sz="1100">
                <a:solidFill>
                  <a:schemeClr val="tx1"/>
                </a:solidFill>
                <a:latin typeface="Monacakomi" panose="020B0509020204020204" pitchFamily="49" charset="-128"/>
                <a:ea typeface="Monacakomi" panose="020B0509020204020204" pitchFamily="49" charset="-128"/>
              </a:rPr>
              <a:t>    </a:t>
            </a:r>
            <a:r>
              <a:rPr lang="ja-JP" altLang="en-US" sz="1100" b="0">
                <a:solidFill>
                  <a:schemeClr val="tx1"/>
                </a:solidFill>
                <a:effectLst/>
                <a:latin typeface="Monacakomi" panose="020B0509020204020204" pitchFamily="49" charset="-128"/>
                <a:ea typeface="Monacakomi" panose="020B0509020204020204" pitchFamily="49" charset="-128"/>
              </a:rPr>
              <a:t>積み立てる金額</a:t>
            </a:r>
            <a:r>
              <a:rPr lang="en-US" altLang="ja-JP" sz="1100" b="0">
                <a:solidFill>
                  <a:schemeClr val="tx1"/>
                </a:solidFill>
                <a:effectLst/>
                <a:latin typeface="Monacakomi" panose="020B0509020204020204" pitchFamily="49" charset="-128"/>
                <a:ea typeface="Monacakomi" panose="020B0509020204020204" pitchFamily="49" charset="-128"/>
              </a:rPr>
              <a:t>:&lt;input type="number" value="100" id="addition"&gt;</a:t>
            </a:r>
            <a:r>
              <a:rPr lang="ja-JP" altLang="en-US" sz="1100" b="0">
                <a:solidFill>
                  <a:schemeClr val="tx1"/>
                </a:solidFill>
                <a:effectLst/>
                <a:latin typeface="Monacakomi" panose="020B0509020204020204" pitchFamily="49" charset="-128"/>
                <a:ea typeface="Monacakomi" panose="020B0509020204020204" pitchFamily="49" charset="-128"/>
              </a:rPr>
              <a:t>円</a:t>
            </a:r>
            <a:r>
              <a:rPr lang="en-US" altLang="ja-JP" sz="1100" b="0">
                <a:solidFill>
                  <a:schemeClr val="tx1"/>
                </a:solidFill>
                <a:effectLst/>
                <a:latin typeface="Monacakomi" panose="020B0509020204020204" pitchFamily="49" charset="-128"/>
                <a:ea typeface="Monacakomi" panose="020B0509020204020204" pitchFamily="49" charset="-128"/>
              </a:rPr>
              <a:t>&lt;br&gt;</a:t>
            </a:r>
          </a:p>
          <a:p>
            <a:pPr>
              <a:lnSpc>
                <a:spcPct val="150000"/>
              </a:lnSpc>
            </a:pPr>
            <a:r>
              <a:rPr lang="ja-JP" altLang="en-US" sz="1100" b="0">
                <a:solidFill>
                  <a:schemeClr val="tx1"/>
                </a:solidFill>
                <a:effectLst/>
                <a:latin typeface="Monacakomi" panose="020B0509020204020204" pitchFamily="49" charset="-128"/>
                <a:ea typeface="Monacakomi" panose="020B0509020204020204" pitchFamily="49" charset="-128"/>
              </a:rPr>
              <a:t>    利率</a:t>
            </a:r>
            <a:r>
              <a:rPr lang="en-US" altLang="ja-JP" sz="1100" b="0">
                <a:solidFill>
                  <a:schemeClr val="tx1"/>
                </a:solidFill>
                <a:effectLst/>
                <a:latin typeface="Monacakomi" panose="020B0509020204020204" pitchFamily="49" charset="-128"/>
                <a:ea typeface="Monacakomi" panose="020B0509020204020204" pitchFamily="49" charset="-128"/>
              </a:rPr>
              <a:t>:&lt;input type="number" value="5" id="rate"&gt;%&lt;br&gt;</a:t>
            </a:r>
          </a:p>
          <a:p>
            <a:pPr>
              <a:lnSpc>
                <a:spcPct val="150000"/>
              </a:lnSpc>
            </a:pPr>
            <a:r>
              <a:rPr lang="ja-JP" altLang="en-US" sz="1100">
                <a:solidFill>
                  <a:schemeClr val="tx1"/>
                </a:solidFill>
                <a:latin typeface="Monacakomi" panose="020B0509020204020204" pitchFamily="49" charset="-128"/>
                <a:ea typeface="Monacakomi" panose="020B0509020204020204" pitchFamily="49" charset="-128"/>
              </a:rPr>
              <a:t>    年数</a:t>
            </a:r>
            <a:r>
              <a:rPr lang="en-US" altLang="ja-JP" sz="1100" b="0">
                <a:solidFill>
                  <a:schemeClr val="tx1"/>
                </a:solidFill>
                <a:effectLst/>
                <a:latin typeface="Monacakomi" panose="020B0509020204020204" pitchFamily="49" charset="-128"/>
                <a:ea typeface="Monacakomi" panose="020B0509020204020204" pitchFamily="49" charset="-128"/>
              </a:rPr>
              <a:t>:&lt;input type="number" value="5" id="years"&gt;</a:t>
            </a:r>
            <a:r>
              <a:rPr lang="ja-JP" altLang="en-US" sz="1100" b="0">
                <a:solidFill>
                  <a:schemeClr val="tx1"/>
                </a:solidFill>
                <a:effectLst/>
                <a:latin typeface="Monacakomi" panose="020B0509020204020204" pitchFamily="49" charset="-128"/>
                <a:ea typeface="Monacakomi" panose="020B0509020204020204" pitchFamily="49" charset="-128"/>
              </a:rPr>
              <a:t>年</a:t>
            </a:r>
            <a:r>
              <a:rPr lang="en-US" altLang="ja-JP" sz="1100" b="0">
                <a:solidFill>
                  <a:schemeClr val="tx1"/>
                </a:solidFill>
                <a:effectLst/>
                <a:latin typeface="Monacakomi" panose="020B0509020204020204" pitchFamily="49" charset="-128"/>
                <a:ea typeface="Monacakomi" panose="020B0509020204020204" pitchFamily="49" charset="-128"/>
              </a:rPr>
              <a:t>&lt;br&gt;</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&lt;button type="button" onclick="calcInterest()"&gt;</a:t>
            </a:r>
            <a:r>
              <a:rPr lang="ja-JP" altLang="en-US" sz="1100" b="0">
                <a:solidFill>
                  <a:schemeClr val="tx1"/>
                </a:solidFill>
                <a:effectLst/>
                <a:latin typeface="Monacakomi" panose="020B0509020204020204" pitchFamily="49" charset="-128"/>
                <a:ea typeface="Monacakomi" panose="020B0509020204020204" pitchFamily="49" charset="-128"/>
              </a:rPr>
              <a:t>計算</a:t>
            </a:r>
            <a:r>
              <a:rPr lang="en-US" altLang="ja-JP" sz="1100" b="0">
                <a:solidFill>
                  <a:schemeClr val="tx1"/>
                </a:solidFill>
                <a:effectLst/>
                <a:latin typeface="Monacakomi" panose="020B0509020204020204" pitchFamily="49" charset="-128"/>
                <a:ea typeface="Monacakomi" panose="020B0509020204020204" pitchFamily="49" charset="-128"/>
              </a:rPr>
              <a:t>&lt;/button&gt;</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&lt;/form&gt;</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a:t>
            </a:r>
          </a:p>
        </p:txBody>
      </p:sp>
      <p:sp>
        <p:nvSpPr>
          <p:cNvPr id="10" name="角丸四角形 85">
            <a:extLst>
              <a:ext uri="{FF2B5EF4-FFF2-40B4-BE49-F238E27FC236}">
                <a16:creationId xmlns:a16="http://schemas.microsoft.com/office/drawing/2014/main" id="{A134003A-0734-4AF0-BDA0-B4901A292856}"/>
              </a:ext>
            </a:extLst>
          </p:cNvPr>
          <p:cNvSpPr/>
          <p:nvPr/>
        </p:nvSpPr>
        <p:spPr>
          <a:xfrm>
            <a:off x="275770" y="2197221"/>
            <a:ext cx="6255007" cy="299237"/>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b"/>
          <a:lstStyle/>
          <a:p>
            <a:pPr algn="r"/>
            <a:r>
              <a:rPr kumimoji="1" lang="ja-JP" altLang="en-US" sz="1100">
                <a:latin typeface="UD デジタル 教科書体 N-R" panose="02020400000000000000" pitchFamily="17" charset="-128"/>
                <a:ea typeface="UD デジタル 教科書体 N-R" panose="02020400000000000000" pitchFamily="17" charset="-128"/>
              </a:rPr>
              <a:t>①年数の欄を追加</a:t>
            </a:r>
            <a:endParaRPr kumimoji="1" lang="en-US" altLang="ja-JP" sz="1100">
              <a:latin typeface="UD デジタル 教科書体 N-R" panose="02020400000000000000" pitchFamily="17" charset="-128"/>
              <a:ea typeface="UD デジタル 教科書体 N-R" panose="02020400000000000000" pitchFamily="17" charset="-128"/>
            </a:endParaRPr>
          </a:p>
        </p:txBody>
      </p:sp>
      <p:sp>
        <p:nvSpPr>
          <p:cNvPr id="14" name="角丸四角形吹き出し 13">
            <a:extLst>
              <a:ext uri="{FF2B5EF4-FFF2-40B4-BE49-F238E27FC236}">
                <a16:creationId xmlns:a16="http://schemas.microsoft.com/office/drawing/2014/main" id="{4CB9CA21-D9B2-4CC7-877B-525F637C9843}"/>
              </a:ext>
            </a:extLst>
          </p:cNvPr>
          <p:cNvSpPr/>
          <p:nvPr/>
        </p:nvSpPr>
        <p:spPr>
          <a:xfrm>
            <a:off x="2271487" y="3450709"/>
            <a:ext cx="4336825" cy="577006"/>
          </a:xfrm>
          <a:prstGeom prst="wedgeRoundRectCallout">
            <a:avLst>
              <a:gd name="adj1" fmla="val 20401"/>
              <a:gd name="adj2" fmla="val -209362"/>
              <a:gd name="adj3" fmla="val 16667"/>
            </a:avLst>
          </a:prstGeom>
        </p:spPr>
        <p:style>
          <a:lnRef idx="2">
            <a:schemeClr val="accent2"/>
          </a:lnRef>
          <a:fillRef idx="1">
            <a:schemeClr val="lt1"/>
          </a:fillRef>
          <a:effectRef idx="0">
            <a:schemeClr val="accent2"/>
          </a:effectRef>
          <a:fontRef idx="minor">
            <a:schemeClr val="dk1"/>
          </a:fontRef>
        </p:style>
        <p:txBody>
          <a:bodyPr lIns="90000" rtlCol="0" anchor="t" anchorCtr="0"/>
          <a:lstStyle/>
          <a:p>
            <a:r>
              <a:rPr kumimoji="1" lang="ja-JP" altLang="en-US" sz="1400">
                <a:latin typeface="UD Digi Kyokasho N-R" panose="02020400000000000000" pitchFamily="49" charset="-128"/>
                <a:ea typeface="UD Digi Kyokasho N-R" panose="02020400000000000000" pitchFamily="49" charset="-128"/>
              </a:rPr>
              <a:t>「利率」の行をコピーして、書き換えると簡単</a:t>
            </a:r>
            <a:endParaRPr kumimoji="1" lang="en-US" altLang="ja-JP" sz="1400">
              <a:latin typeface="UD Digi Kyokasho N-R" panose="02020400000000000000" pitchFamily="49" charset="-128"/>
              <a:ea typeface="UD Digi Kyokasho N-R" panose="02020400000000000000" pitchFamily="49" charset="-128"/>
            </a:endParaRPr>
          </a:p>
          <a:p>
            <a:r>
              <a:rPr kumimoji="1" lang="en-US" altLang="ja-JP" sz="1400">
                <a:latin typeface="UD Digi Kyokasho N-R" panose="02020400000000000000" pitchFamily="49" charset="-128"/>
                <a:ea typeface="UD Digi Kyokasho N-R" panose="02020400000000000000" pitchFamily="49" charset="-128"/>
              </a:rPr>
              <a:t>id</a:t>
            </a:r>
            <a:r>
              <a:rPr kumimoji="1" lang="ja-JP" altLang="en-US" sz="1400">
                <a:latin typeface="UD Digi Kyokasho N-R" panose="02020400000000000000" pitchFamily="49" charset="-128"/>
                <a:ea typeface="UD Digi Kyokasho N-R" panose="02020400000000000000" pitchFamily="49" charset="-128"/>
              </a:rPr>
              <a:t>属性値の変更も忘れずに</a:t>
            </a:r>
            <a:r>
              <a:rPr kumimoji="1" lang="en-US" altLang="ja-JP" sz="1400">
                <a:latin typeface="UD Digi Kyokasho N-R" panose="02020400000000000000" pitchFamily="49" charset="-128"/>
                <a:ea typeface="UD Digi Kyokasho N-R" panose="02020400000000000000" pitchFamily="49" charset="-128"/>
              </a:rPr>
              <a:t>(id="years")</a:t>
            </a:r>
          </a:p>
        </p:txBody>
      </p:sp>
      <p:sp>
        <p:nvSpPr>
          <p:cNvPr id="21" name="テキスト ボックス 20">
            <a:extLst>
              <a:ext uri="{FF2B5EF4-FFF2-40B4-BE49-F238E27FC236}">
                <a16:creationId xmlns:a16="http://schemas.microsoft.com/office/drawing/2014/main" id="{2CFC969A-74A8-4517-A8B8-F7828F3DE750}"/>
              </a:ext>
            </a:extLst>
          </p:cNvPr>
          <p:cNvSpPr txBox="1"/>
          <p:nvPr/>
        </p:nvSpPr>
        <p:spPr>
          <a:xfrm>
            <a:off x="275770" y="4953000"/>
            <a:ext cx="6452176" cy="209903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 </a:t>
            </a:r>
            <a:r>
              <a:rPr lang="ja-JP" altLang="en-US" sz="1100" b="0">
                <a:solidFill>
                  <a:schemeClr val="tx1"/>
                </a:solidFill>
                <a:effectLst/>
                <a:latin typeface="Monacakomi" panose="020B0509020204020204" pitchFamily="49" charset="-128"/>
                <a:ea typeface="Monacakomi" panose="020B0509020204020204" pitchFamily="49" charset="-128"/>
              </a:rPr>
              <a:t>積立金額と利率の値をフォームから取得</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var addition = document.getElementById("addition").value;</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addition = parseInt(addition);</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var rate = document.getElementById("rate").value;</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rate = parseInt(rate);</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var years = document.getElementById("years").value;</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years = parseInt(years);</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plot(amountList);</a:t>
            </a:r>
          </a:p>
        </p:txBody>
      </p:sp>
      <p:sp>
        <p:nvSpPr>
          <p:cNvPr id="22" name="テキスト ボックス 21">
            <a:extLst>
              <a:ext uri="{FF2B5EF4-FFF2-40B4-BE49-F238E27FC236}">
                <a16:creationId xmlns:a16="http://schemas.microsoft.com/office/drawing/2014/main" id="{72C0296A-E191-4007-B9B1-A6BF6B4DFFD8}"/>
              </a:ext>
            </a:extLst>
          </p:cNvPr>
          <p:cNvSpPr txBox="1"/>
          <p:nvPr/>
        </p:nvSpPr>
        <p:spPr>
          <a:xfrm>
            <a:off x="275770" y="8073571"/>
            <a:ext cx="6452176" cy="82945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 </a:t>
            </a:r>
            <a:r>
              <a:rPr lang="ja-JP" altLang="en-US" sz="1100" b="0">
                <a:solidFill>
                  <a:schemeClr val="tx1"/>
                </a:solidFill>
                <a:effectLst/>
                <a:latin typeface="Monacakomi" panose="020B0509020204020204" pitchFamily="49" charset="-128"/>
                <a:ea typeface="Monacakomi" panose="020B0509020204020204" pitchFamily="49" charset="-128"/>
              </a:rPr>
              <a:t>積み立てをシミュレーションする繰り返し処理</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for (var i = 1; i &lt;= years; i++){</a:t>
            </a:r>
          </a:p>
          <a:p>
            <a:pPr>
              <a:lnSpc>
                <a:spcPct val="150000"/>
              </a:lnSpc>
            </a:pPr>
            <a:endParaRPr lang="en-US" altLang="ja-JP" sz="1100" b="0">
              <a:solidFill>
                <a:schemeClr val="tx1"/>
              </a:solidFill>
              <a:effectLst/>
              <a:latin typeface="Monacakomi" panose="020B0509020204020204" pitchFamily="49" charset="-128"/>
              <a:ea typeface="Monacakomi" panose="020B0509020204020204" pitchFamily="49" charset="-128"/>
            </a:endParaRPr>
          </a:p>
        </p:txBody>
      </p:sp>
      <p:sp>
        <p:nvSpPr>
          <p:cNvPr id="23" name="テキスト ボックス 22">
            <a:extLst>
              <a:ext uri="{FF2B5EF4-FFF2-40B4-BE49-F238E27FC236}">
                <a16:creationId xmlns:a16="http://schemas.microsoft.com/office/drawing/2014/main" id="{7C3B6D50-4AAC-400A-912A-7FE07C376C2E}"/>
              </a:ext>
            </a:extLst>
          </p:cNvPr>
          <p:cNvSpPr txBox="1"/>
          <p:nvPr/>
        </p:nvSpPr>
        <p:spPr>
          <a:xfrm>
            <a:off x="0" y="694495"/>
            <a:ext cx="6452176" cy="369332"/>
          </a:xfrm>
          <a:prstGeom prst="rect">
            <a:avLst/>
          </a:prstGeom>
          <a:noFill/>
        </p:spPr>
        <p:txBody>
          <a:bodyPr wrap="square">
            <a:spAutoFit/>
          </a:bodyPr>
          <a:lstStyle/>
          <a:p>
            <a:pPr algn="ctr"/>
            <a:r>
              <a:rPr kumimoji="1" lang="en-US" altLang="ja-JP">
                <a:latin typeface="UD デジタル 教科書体 N-B" panose="02020700000000000000" pitchFamily="17" charset="-128"/>
                <a:ea typeface="UD デジタル 教科書体 N-B" panose="02020700000000000000" pitchFamily="17" charset="-128"/>
              </a:rPr>
              <a:t>index.html</a:t>
            </a:r>
            <a:endParaRPr kumimoji="1" lang="en-US" altLang="ja-JP" dirty="0">
              <a:latin typeface="UD デジタル 教科書体 N-B" panose="02020700000000000000" pitchFamily="17" charset="-128"/>
              <a:ea typeface="UD デジタル 教科書体 N-B" panose="02020700000000000000" pitchFamily="17" charset="-128"/>
            </a:endParaRPr>
          </a:p>
        </p:txBody>
      </p:sp>
      <p:sp>
        <p:nvSpPr>
          <p:cNvPr id="24" name="テキスト ボックス 23">
            <a:extLst>
              <a:ext uri="{FF2B5EF4-FFF2-40B4-BE49-F238E27FC236}">
                <a16:creationId xmlns:a16="http://schemas.microsoft.com/office/drawing/2014/main" id="{F13A3439-D7D6-436C-BD2D-E36AC62E4391}"/>
              </a:ext>
            </a:extLst>
          </p:cNvPr>
          <p:cNvSpPr txBox="1"/>
          <p:nvPr/>
        </p:nvSpPr>
        <p:spPr>
          <a:xfrm>
            <a:off x="78601" y="4296257"/>
            <a:ext cx="6452176" cy="369332"/>
          </a:xfrm>
          <a:prstGeom prst="rect">
            <a:avLst/>
          </a:prstGeom>
          <a:noFill/>
        </p:spPr>
        <p:txBody>
          <a:bodyPr wrap="square">
            <a:spAutoFit/>
          </a:bodyPr>
          <a:lstStyle/>
          <a:p>
            <a:pPr algn="ctr"/>
            <a:r>
              <a:rPr kumimoji="1" lang="en-US" altLang="ja-JP">
                <a:latin typeface="UD デジタル 教科書体 N-B" panose="02020700000000000000" pitchFamily="17" charset="-128"/>
                <a:ea typeface="UD デジタル 教科書体 N-B" panose="02020700000000000000" pitchFamily="17" charset="-128"/>
              </a:rPr>
              <a:t>main.js</a:t>
            </a:r>
            <a:endParaRPr kumimoji="1" lang="en-US" altLang="ja-JP" dirty="0">
              <a:latin typeface="UD デジタル 教科書体 N-B" panose="02020700000000000000" pitchFamily="17" charset="-128"/>
              <a:ea typeface="UD デジタル 教科書体 N-B" panose="02020700000000000000" pitchFamily="17" charset="-128"/>
            </a:endParaRPr>
          </a:p>
        </p:txBody>
      </p:sp>
      <p:sp>
        <p:nvSpPr>
          <p:cNvPr id="25" name="角丸四角形 85">
            <a:extLst>
              <a:ext uri="{FF2B5EF4-FFF2-40B4-BE49-F238E27FC236}">
                <a16:creationId xmlns:a16="http://schemas.microsoft.com/office/drawing/2014/main" id="{BAF99D06-B64A-40FC-86F7-5A3F3E2183D7}"/>
              </a:ext>
            </a:extLst>
          </p:cNvPr>
          <p:cNvSpPr/>
          <p:nvPr/>
        </p:nvSpPr>
        <p:spPr>
          <a:xfrm>
            <a:off x="327223" y="6262914"/>
            <a:ext cx="6255007" cy="500743"/>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b"/>
          <a:lstStyle/>
          <a:p>
            <a:pPr algn="r"/>
            <a:r>
              <a:rPr kumimoji="1" lang="ja-JP" altLang="en-US" sz="1100">
                <a:latin typeface="UD デジタル 教科書体 N-R" panose="02020400000000000000" pitchFamily="17" charset="-128"/>
                <a:ea typeface="UD デジタル 教科書体 N-R" panose="02020400000000000000" pitchFamily="17" charset="-128"/>
              </a:rPr>
              <a:t>②フォームの値を取得</a:t>
            </a:r>
            <a:endParaRPr kumimoji="1" lang="en-US" altLang="ja-JP" sz="1100">
              <a:latin typeface="UD デジタル 教科書体 N-R" panose="02020400000000000000" pitchFamily="17" charset="-128"/>
              <a:ea typeface="UD デジタル 教科書体 N-R" panose="02020400000000000000" pitchFamily="17" charset="-128"/>
            </a:endParaRPr>
          </a:p>
        </p:txBody>
      </p:sp>
      <p:sp>
        <p:nvSpPr>
          <p:cNvPr id="27" name="角丸四角形 85">
            <a:extLst>
              <a:ext uri="{FF2B5EF4-FFF2-40B4-BE49-F238E27FC236}">
                <a16:creationId xmlns:a16="http://schemas.microsoft.com/office/drawing/2014/main" id="{339F97FF-6326-430E-A9A9-05511D683B5D}"/>
              </a:ext>
            </a:extLst>
          </p:cNvPr>
          <p:cNvSpPr/>
          <p:nvPr/>
        </p:nvSpPr>
        <p:spPr>
          <a:xfrm>
            <a:off x="353305" y="8361342"/>
            <a:ext cx="6255007" cy="287771"/>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b"/>
          <a:lstStyle/>
          <a:p>
            <a:pPr algn="r"/>
            <a:r>
              <a:rPr kumimoji="1" lang="ja-JP" altLang="en-US" sz="1100">
                <a:latin typeface="UD デジタル 教科書体 N-R" panose="02020400000000000000" pitchFamily="17" charset="-128"/>
                <a:ea typeface="UD デジタル 教科書体 N-R" panose="02020400000000000000" pitchFamily="17" charset="-128"/>
              </a:rPr>
              <a:t>③変数</a:t>
            </a:r>
            <a:r>
              <a:rPr kumimoji="1" lang="en-US" altLang="ja-JP" sz="1100">
                <a:latin typeface="UD デジタル 教科書体 N-R" panose="02020400000000000000" pitchFamily="17" charset="-128"/>
                <a:ea typeface="UD デジタル 教科書体 N-R" panose="02020400000000000000" pitchFamily="17" charset="-128"/>
              </a:rPr>
              <a:t>years</a:t>
            </a:r>
            <a:r>
              <a:rPr kumimoji="1" lang="ja-JP" altLang="en-US" sz="1100">
                <a:latin typeface="UD デジタル 教科書体 N-R" panose="02020400000000000000" pitchFamily="17" charset="-128"/>
                <a:ea typeface="UD デジタル 教科書体 N-R" panose="02020400000000000000" pitchFamily="17" charset="-128"/>
              </a:rPr>
              <a:t>の値で繰り返しの回数を決める</a:t>
            </a:r>
            <a:endParaRPr kumimoji="1" lang="en-US" altLang="ja-JP" sz="1100">
              <a:latin typeface="UD デジタル 教科書体 N-R" panose="02020400000000000000" pitchFamily="17" charset="-128"/>
              <a:ea typeface="UD デジタル 教科書体 N-R" panose="02020400000000000000" pitchFamily="17" charset="-128"/>
            </a:endParaRPr>
          </a:p>
        </p:txBody>
      </p:sp>
      <p:sp>
        <p:nvSpPr>
          <p:cNvPr id="28" name="角丸四角形吹き出し 13">
            <a:extLst>
              <a:ext uri="{FF2B5EF4-FFF2-40B4-BE49-F238E27FC236}">
                <a16:creationId xmlns:a16="http://schemas.microsoft.com/office/drawing/2014/main" id="{E5A1686B-1466-489E-B765-87EF7E6F8FF3}"/>
              </a:ext>
            </a:extLst>
          </p:cNvPr>
          <p:cNvSpPr/>
          <p:nvPr/>
        </p:nvSpPr>
        <p:spPr>
          <a:xfrm>
            <a:off x="327223" y="7156044"/>
            <a:ext cx="4738263" cy="384123"/>
          </a:xfrm>
          <a:prstGeom prst="wedgeRoundRectCallout">
            <a:avLst>
              <a:gd name="adj1" fmla="val 19078"/>
              <a:gd name="adj2" fmla="val -171831"/>
              <a:gd name="adj3" fmla="val 16667"/>
            </a:avLst>
          </a:prstGeom>
        </p:spPr>
        <p:style>
          <a:lnRef idx="2">
            <a:schemeClr val="accent2"/>
          </a:lnRef>
          <a:fillRef idx="1">
            <a:schemeClr val="lt1"/>
          </a:fillRef>
          <a:effectRef idx="0">
            <a:schemeClr val="accent2"/>
          </a:effectRef>
          <a:fontRef idx="minor">
            <a:schemeClr val="dk1"/>
          </a:fontRef>
        </p:style>
        <p:txBody>
          <a:bodyPr lIns="90000" rtlCol="0" anchor="t" anchorCtr="0"/>
          <a:lstStyle/>
          <a:p>
            <a:r>
              <a:rPr kumimoji="1" lang="ja-JP" altLang="en-US" sz="1400">
                <a:latin typeface="UD Digi Kyokasho N-R" panose="02020400000000000000" pitchFamily="49" charset="-128"/>
                <a:ea typeface="UD Digi Kyokasho N-R" panose="02020400000000000000" pitchFamily="49" charset="-128"/>
              </a:rPr>
              <a:t>「利率」の行をコピーして、書き換えると簡単</a:t>
            </a:r>
            <a:endParaRPr kumimoji="1" lang="en-US" altLang="ja-JP" sz="1400">
              <a:latin typeface="UD Digi Kyokasho N-R" panose="02020400000000000000" pitchFamily="49" charset="-128"/>
              <a:ea typeface="UD Digi Kyokasho N-R" panose="02020400000000000000" pitchFamily="49" charset="-128"/>
            </a:endParaRPr>
          </a:p>
        </p:txBody>
      </p:sp>
      <p:sp>
        <p:nvSpPr>
          <p:cNvPr id="13" name="角丸四角形吹き出し 13">
            <a:extLst>
              <a:ext uri="{FF2B5EF4-FFF2-40B4-BE49-F238E27FC236}">
                <a16:creationId xmlns:a16="http://schemas.microsoft.com/office/drawing/2014/main" id="{A4180F6F-4B4F-45A4-B065-02C45E33D058}"/>
              </a:ext>
            </a:extLst>
          </p:cNvPr>
          <p:cNvSpPr/>
          <p:nvPr/>
        </p:nvSpPr>
        <p:spPr>
          <a:xfrm>
            <a:off x="856956" y="9043230"/>
            <a:ext cx="4738263" cy="480478"/>
          </a:xfrm>
          <a:prstGeom prst="wedgeRoundRectCallout">
            <a:avLst>
              <a:gd name="adj1" fmla="val -21645"/>
              <a:gd name="adj2" fmla="val -107252"/>
              <a:gd name="adj3" fmla="val 16667"/>
            </a:avLst>
          </a:prstGeom>
        </p:spPr>
        <p:style>
          <a:lnRef idx="2">
            <a:schemeClr val="accent2"/>
          </a:lnRef>
          <a:fillRef idx="1">
            <a:schemeClr val="lt1"/>
          </a:fillRef>
          <a:effectRef idx="0">
            <a:schemeClr val="accent2"/>
          </a:effectRef>
          <a:fontRef idx="minor">
            <a:schemeClr val="dk1"/>
          </a:fontRef>
        </p:style>
        <p:txBody>
          <a:bodyPr lIns="90000" rtlCol="0" anchor="t" anchorCtr="0"/>
          <a:lstStyle/>
          <a:p>
            <a:r>
              <a:rPr kumimoji="1" lang="ja-JP" altLang="en-US" sz="1400">
                <a:latin typeface="UD Digi Kyokasho N-R" panose="02020400000000000000" pitchFamily="49" charset="-128"/>
                <a:ea typeface="UD Digi Kyokasho N-R" panose="02020400000000000000" pitchFamily="49" charset="-128"/>
              </a:rPr>
              <a:t>数値の</a:t>
            </a:r>
            <a:r>
              <a:rPr kumimoji="1" lang="en-US" altLang="ja-JP" sz="1400">
                <a:latin typeface="UD Digi Kyokasho N-R" panose="02020400000000000000" pitchFamily="49" charset="-128"/>
                <a:ea typeface="UD Digi Kyokasho N-R" panose="02020400000000000000" pitchFamily="49" charset="-128"/>
              </a:rPr>
              <a:t>10</a:t>
            </a:r>
            <a:r>
              <a:rPr kumimoji="1" lang="ja-JP" altLang="en-US" sz="1400">
                <a:latin typeface="UD Digi Kyokasho N-R" panose="02020400000000000000" pitchFamily="49" charset="-128"/>
                <a:ea typeface="UD Digi Kyokasho N-R" panose="02020400000000000000" pitchFamily="49" charset="-128"/>
              </a:rPr>
              <a:t>と書かれている場所を変数</a:t>
            </a:r>
            <a:r>
              <a:rPr kumimoji="1" lang="en-US" altLang="ja-JP" sz="1400">
                <a:latin typeface="UD Digi Kyokasho N-R" panose="02020400000000000000" pitchFamily="49" charset="-128"/>
                <a:ea typeface="UD Digi Kyokasho N-R" panose="02020400000000000000" pitchFamily="49" charset="-128"/>
              </a:rPr>
              <a:t>years</a:t>
            </a:r>
            <a:r>
              <a:rPr kumimoji="1" lang="ja-JP" altLang="en-US" sz="1400">
                <a:latin typeface="UD Digi Kyokasho N-R" panose="02020400000000000000" pitchFamily="49" charset="-128"/>
                <a:ea typeface="UD Digi Kyokasho N-R" panose="02020400000000000000" pitchFamily="49" charset="-128"/>
              </a:rPr>
              <a:t>に置き換える</a:t>
            </a:r>
            <a:endParaRPr kumimoji="1" lang="en-US" altLang="ja-JP" sz="1400">
              <a:latin typeface="UD Digi Kyokasho N-R" panose="02020400000000000000" pitchFamily="49" charset="-128"/>
              <a:ea typeface="UD Digi Kyokasho N-R" panose="02020400000000000000" pitchFamily="49" charset="-128"/>
            </a:endParaRPr>
          </a:p>
        </p:txBody>
      </p:sp>
    </p:spTree>
    <p:extLst>
      <p:ext uri="{BB962C8B-B14F-4D97-AF65-F5344CB8AC3E}">
        <p14:creationId xmlns:p14="http://schemas.microsoft.com/office/powerpoint/2010/main" val="22030184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テキスト ボックス 60">
            <a:extLst>
              <a:ext uri="{FF2B5EF4-FFF2-40B4-BE49-F238E27FC236}">
                <a16:creationId xmlns:a16="http://schemas.microsoft.com/office/drawing/2014/main" id="{5364B177-53D7-4114-A650-2ECF41EEC4B4}"/>
              </a:ext>
            </a:extLst>
          </p:cNvPr>
          <p:cNvSpPr txBox="1"/>
          <p:nvPr/>
        </p:nvSpPr>
        <p:spPr>
          <a:xfrm>
            <a:off x="216152" y="166124"/>
            <a:ext cx="6452176" cy="800219"/>
          </a:xfrm>
          <a:prstGeom prst="rect">
            <a:avLst/>
          </a:prstGeom>
          <a:noFill/>
        </p:spPr>
        <p:txBody>
          <a:bodyPr wrap="square">
            <a:spAutoFit/>
          </a:bodyPr>
          <a:lstStyle/>
          <a:p>
            <a:pPr algn="ctr"/>
            <a:r>
              <a:rPr kumimoji="1" lang="ja-JP" altLang="en-US" sz="1400">
                <a:latin typeface="UD デジタル 教科書体 N-B" panose="02020700000000000000" pitchFamily="17" charset="-128"/>
                <a:ea typeface="UD デジタル 教科書体 N-B" panose="02020700000000000000" pitchFamily="17" charset="-128"/>
              </a:rPr>
              <a:t>カスタマイズ②</a:t>
            </a:r>
            <a:r>
              <a:rPr kumimoji="1" lang="ja-JP" altLang="en-US" sz="1400">
                <a:solidFill>
                  <a:schemeClr val="tx1"/>
                </a:solidFill>
                <a:latin typeface="UD デジタル 教科書体 N-B" panose="02020700000000000000" pitchFamily="17" charset="-128"/>
                <a:ea typeface="UD デジタル 教科書体 N-B" panose="02020700000000000000" pitchFamily="17" charset="-128"/>
              </a:rPr>
              <a:t>目標金額までの計算にしよう</a:t>
            </a:r>
            <a:endParaRPr kumimoji="1" lang="en-US" altLang="ja-JP" sz="1400">
              <a:solidFill>
                <a:schemeClr val="tx1"/>
              </a:solidFill>
              <a:latin typeface="UD デジタル 教科書体 N-B" panose="02020700000000000000" pitchFamily="17" charset="-128"/>
              <a:ea typeface="UD デジタル 教科書体 N-B" panose="02020700000000000000" pitchFamily="17" charset="-128"/>
            </a:endParaRPr>
          </a:p>
          <a:p>
            <a:pPr algn="ctr"/>
            <a:r>
              <a:rPr kumimoji="1" lang="ja-JP" altLang="en-US" sz="1400">
                <a:latin typeface="UD デジタル 教科書体 N-B" panose="02020700000000000000" pitchFamily="17" charset="-128"/>
                <a:ea typeface="UD デジタル 教科書体 N-B" panose="02020700000000000000" pitchFamily="17" charset="-128"/>
              </a:rPr>
              <a:t>①～③の指示に従って変更してみましょう</a:t>
            </a:r>
            <a:endParaRPr kumimoji="1" lang="en-US" altLang="ja-JP" sz="1400">
              <a:latin typeface="UD デジタル 教科書体 N-B" panose="02020700000000000000" pitchFamily="17" charset="-128"/>
              <a:ea typeface="UD デジタル 教科書体 N-B" panose="02020700000000000000" pitchFamily="17" charset="-128"/>
            </a:endParaRPr>
          </a:p>
          <a:p>
            <a:pPr algn="ctr"/>
            <a:endParaRPr kumimoji="1" lang="en-US" altLang="ja-JP" dirty="0">
              <a:latin typeface="UD デジタル 教科書体 N-B" panose="02020700000000000000" pitchFamily="17" charset="-128"/>
              <a:ea typeface="UD デジタル 教科書体 N-B" panose="02020700000000000000" pitchFamily="17" charset="-128"/>
            </a:endParaRPr>
          </a:p>
        </p:txBody>
      </p:sp>
      <p:sp>
        <p:nvSpPr>
          <p:cNvPr id="8" name="テキスト ボックス 7">
            <a:extLst>
              <a:ext uri="{FF2B5EF4-FFF2-40B4-BE49-F238E27FC236}">
                <a16:creationId xmlns:a16="http://schemas.microsoft.com/office/drawing/2014/main" id="{B73962C7-7135-4545-ADA5-C61BB76AEB12}"/>
              </a:ext>
            </a:extLst>
          </p:cNvPr>
          <p:cNvSpPr txBox="1"/>
          <p:nvPr/>
        </p:nvSpPr>
        <p:spPr>
          <a:xfrm>
            <a:off x="216152" y="1153204"/>
            <a:ext cx="6452176" cy="209903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&lt;h1&gt;</a:t>
            </a:r>
            <a:r>
              <a:rPr lang="ja-JP" altLang="en-US" sz="1100" b="0">
                <a:solidFill>
                  <a:schemeClr val="tx1"/>
                </a:solidFill>
                <a:effectLst/>
                <a:latin typeface="Monacakomi" panose="020B0509020204020204" pitchFamily="49" charset="-128"/>
                <a:ea typeface="Monacakomi" panose="020B0509020204020204" pitchFamily="49" charset="-128"/>
              </a:rPr>
              <a:t>複利計算アプリ</a:t>
            </a:r>
            <a:r>
              <a:rPr lang="en-US" altLang="ja-JP" sz="1100" b="0">
                <a:solidFill>
                  <a:schemeClr val="tx1"/>
                </a:solidFill>
                <a:effectLst/>
                <a:latin typeface="Monacakomi" panose="020B0509020204020204" pitchFamily="49" charset="-128"/>
                <a:ea typeface="Monacakomi" panose="020B0509020204020204" pitchFamily="49" charset="-128"/>
              </a:rPr>
              <a:t>&lt;/h1&gt;</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&lt;form&gt;</a:t>
            </a:r>
          </a:p>
          <a:p>
            <a:pPr>
              <a:lnSpc>
                <a:spcPct val="150000"/>
              </a:lnSpc>
            </a:pPr>
            <a:r>
              <a:rPr lang="ja-JP" altLang="en-US" sz="1100">
                <a:solidFill>
                  <a:schemeClr val="tx1"/>
                </a:solidFill>
                <a:latin typeface="Monacakomi" panose="020B0509020204020204" pitchFamily="49" charset="-128"/>
                <a:ea typeface="Monacakomi" panose="020B0509020204020204" pitchFamily="49" charset="-128"/>
              </a:rPr>
              <a:t>    </a:t>
            </a:r>
            <a:r>
              <a:rPr lang="ja-JP" altLang="en-US" sz="1100" b="0">
                <a:solidFill>
                  <a:schemeClr val="tx1"/>
                </a:solidFill>
                <a:effectLst/>
                <a:latin typeface="Monacakomi" panose="020B0509020204020204" pitchFamily="49" charset="-128"/>
                <a:ea typeface="Monacakomi" panose="020B0509020204020204" pitchFamily="49" charset="-128"/>
              </a:rPr>
              <a:t>積み立てる金額</a:t>
            </a:r>
            <a:r>
              <a:rPr lang="en-US" altLang="ja-JP" sz="1100" b="0">
                <a:solidFill>
                  <a:schemeClr val="tx1"/>
                </a:solidFill>
                <a:effectLst/>
                <a:latin typeface="Monacakomi" panose="020B0509020204020204" pitchFamily="49" charset="-128"/>
                <a:ea typeface="Monacakomi" panose="020B0509020204020204" pitchFamily="49" charset="-128"/>
              </a:rPr>
              <a:t>:&lt;input type="number" value="100" id="addition"&gt;</a:t>
            </a:r>
            <a:r>
              <a:rPr lang="ja-JP" altLang="en-US" sz="1100" b="0">
                <a:solidFill>
                  <a:schemeClr val="tx1"/>
                </a:solidFill>
                <a:effectLst/>
                <a:latin typeface="Monacakomi" panose="020B0509020204020204" pitchFamily="49" charset="-128"/>
                <a:ea typeface="Monacakomi" panose="020B0509020204020204" pitchFamily="49" charset="-128"/>
              </a:rPr>
              <a:t>円</a:t>
            </a:r>
            <a:r>
              <a:rPr lang="en-US" altLang="ja-JP" sz="1100" b="0">
                <a:solidFill>
                  <a:schemeClr val="tx1"/>
                </a:solidFill>
                <a:effectLst/>
                <a:latin typeface="Monacakomi" panose="020B0509020204020204" pitchFamily="49" charset="-128"/>
                <a:ea typeface="Monacakomi" panose="020B0509020204020204" pitchFamily="49" charset="-128"/>
              </a:rPr>
              <a:t>&lt;br&gt;</a:t>
            </a:r>
          </a:p>
          <a:p>
            <a:pPr>
              <a:lnSpc>
                <a:spcPct val="150000"/>
              </a:lnSpc>
            </a:pPr>
            <a:r>
              <a:rPr lang="ja-JP" altLang="en-US" sz="1100" b="0">
                <a:solidFill>
                  <a:schemeClr val="tx1"/>
                </a:solidFill>
                <a:effectLst/>
                <a:latin typeface="Monacakomi" panose="020B0509020204020204" pitchFamily="49" charset="-128"/>
                <a:ea typeface="Monacakomi" panose="020B0509020204020204" pitchFamily="49" charset="-128"/>
              </a:rPr>
              <a:t>    利率</a:t>
            </a:r>
            <a:r>
              <a:rPr lang="en-US" altLang="ja-JP" sz="1100" b="0">
                <a:solidFill>
                  <a:schemeClr val="tx1"/>
                </a:solidFill>
                <a:effectLst/>
                <a:latin typeface="Monacakomi" panose="020B0509020204020204" pitchFamily="49" charset="-128"/>
                <a:ea typeface="Monacakomi" panose="020B0509020204020204" pitchFamily="49" charset="-128"/>
              </a:rPr>
              <a:t>:&lt;input type="number" value="5" id="rate"&gt;%&lt;br&gt;</a:t>
            </a:r>
          </a:p>
          <a:p>
            <a:pPr>
              <a:lnSpc>
                <a:spcPct val="150000"/>
              </a:lnSpc>
            </a:pPr>
            <a:r>
              <a:rPr lang="ja-JP" altLang="en-US" sz="1100">
                <a:solidFill>
                  <a:schemeClr val="tx1"/>
                </a:solidFill>
                <a:latin typeface="Monacakomi" panose="020B0509020204020204" pitchFamily="49" charset="-128"/>
                <a:ea typeface="Monacakomi" panose="020B0509020204020204" pitchFamily="49" charset="-128"/>
              </a:rPr>
              <a:t>    目標金額</a:t>
            </a:r>
            <a:r>
              <a:rPr lang="en-US" altLang="ja-JP" sz="1100" b="0">
                <a:solidFill>
                  <a:schemeClr val="tx1"/>
                </a:solidFill>
                <a:effectLst/>
                <a:latin typeface="Monacakomi" panose="020B0509020204020204" pitchFamily="49" charset="-128"/>
                <a:ea typeface="Monacakomi" panose="020B0509020204020204" pitchFamily="49" charset="-128"/>
              </a:rPr>
              <a:t>:&lt;input type="number" value="1000" id="target"&gt;</a:t>
            </a:r>
            <a:r>
              <a:rPr lang="ja-JP" altLang="en-US" sz="1100" b="0">
                <a:solidFill>
                  <a:schemeClr val="tx1"/>
                </a:solidFill>
                <a:effectLst/>
                <a:latin typeface="Monacakomi" panose="020B0509020204020204" pitchFamily="49" charset="-128"/>
                <a:ea typeface="Monacakomi" panose="020B0509020204020204" pitchFamily="49" charset="-128"/>
              </a:rPr>
              <a:t>円</a:t>
            </a:r>
            <a:r>
              <a:rPr lang="en-US" altLang="ja-JP" sz="1100" b="0">
                <a:solidFill>
                  <a:schemeClr val="tx1"/>
                </a:solidFill>
                <a:effectLst/>
                <a:latin typeface="Monacakomi" panose="020B0509020204020204" pitchFamily="49" charset="-128"/>
                <a:ea typeface="Monacakomi" panose="020B0509020204020204" pitchFamily="49" charset="-128"/>
              </a:rPr>
              <a:t>&lt;br&gt;</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&lt;button type="button" onclick="calcInterest()"&gt;</a:t>
            </a:r>
            <a:r>
              <a:rPr lang="ja-JP" altLang="en-US" sz="1100" b="0">
                <a:solidFill>
                  <a:schemeClr val="tx1"/>
                </a:solidFill>
                <a:effectLst/>
                <a:latin typeface="Monacakomi" panose="020B0509020204020204" pitchFamily="49" charset="-128"/>
                <a:ea typeface="Monacakomi" panose="020B0509020204020204" pitchFamily="49" charset="-128"/>
              </a:rPr>
              <a:t>計算</a:t>
            </a:r>
            <a:r>
              <a:rPr lang="en-US" altLang="ja-JP" sz="1100" b="0">
                <a:solidFill>
                  <a:schemeClr val="tx1"/>
                </a:solidFill>
                <a:effectLst/>
                <a:latin typeface="Monacakomi" panose="020B0509020204020204" pitchFamily="49" charset="-128"/>
                <a:ea typeface="Monacakomi" panose="020B0509020204020204" pitchFamily="49" charset="-128"/>
              </a:rPr>
              <a:t>&lt;/button&gt;</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&lt;/form&gt;</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a:t>
            </a:r>
          </a:p>
        </p:txBody>
      </p:sp>
      <p:sp>
        <p:nvSpPr>
          <p:cNvPr id="10" name="角丸四角形 85">
            <a:extLst>
              <a:ext uri="{FF2B5EF4-FFF2-40B4-BE49-F238E27FC236}">
                <a16:creationId xmlns:a16="http://schemas.microsoft.com/office/drawing/2014/main" id="{A134003A-0734-4AF0-BDA0-B4901A292856}"/>
              </a:ext>
            </a:extLst>
          </p:cNvPr>
          <p:cNvSpPr/>
          <p:nvPr/>
        </p:nvSpPr>
        <p:spPr>
          <a:xfrm>
            <a:off x="275770" y="2197221"/>
            <a:ext cx="6255007" cy="299237"/>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b"/>
          <a:lstStyle/>
          <a:p>
            <a:pPr algn="r"/>
            <a:r>
              <a:rPr kumimoji="1" lang="ja-JP" altLang="en-US" sz="1100">
                <a:latin typeface="UD デジタル 教科書体 N-R" panose="02020400000000000000" pitchFamily="17" charset="-128"/>
                <a:ea typeface="UD デジタル 教科書体 N-R" panose="02020400000000000000" pitchFamily="17" charset="-128"/>
              </a:rPr>
              <a:t>①目標金額の欄を追加</a:t>
            </a:r>
            <a:endParaRPr kumimoji="1" lang="en-US" altLang="ja-JP" sz="1100">
              <a:latin typeface="UD デジタル 教科書体 N-R" panose="02020400000000000000" pitchFamily="17" charset="-128"/>
              <a:ea typeface="UD デジタル 教科書体 N-R" panose="02020400000000000000" pitchFamily="17" charset="-128"/>
            </a:endParaRPr>
          </a:p>
        </p:txBody>
      </p:sp>
      <p:sp>
        <p:nvSpPr>
          <p:cNvPr id="14" name="角丸四角形吹き出し 13">
            <a:extLst>
              <a:ext uri="{FF2B5EF4-FFF2-40B4-BE49-F238E27FC236}">
                <a16:creationId xmlns:a16="http://schemas.microsoft.com/office/drawing/2014/main" id="{4CB9CA21-D9B2-4CC7-877B-525F637C9843}"/>
              </a:ext>
            </a:extLst>
          </p:cNvPr>
          <p:cNvSpPr/>
          <p:nvPr/>
        </p:nvSpPr>
        <p:spPr>
          <a:xfrm>
            <a:off x="2271487" y="3450709"/>
            <a:ext cx="4336825" cy="577006"/>
          </a:xfrm>
          <a:prstGeom prst="wedgeRoundRectCallout">
            <a:avLst>
              <a:gd name="adj1" fmla="val 20401"/>
              <a:gd name="adj2" fmla="val -209362"/>
              <a:gd name="adj3" fmla="val 16667"/>
            </a:avLst>
          </a:prstGeom>
        </p:spPr>
        <p:style>
          <a:lnRef idx="2">
            <a:schemeClr val="accent2"/>
          </a:lnRef>
          <a:fillRef idx="1">
            <a:schemeClr val="lt1"/>
          </a:fillRef>
          <a:effectRef idx="0">
            <a:schemeClr val="accent2"/>
          </a:effectRef>
          <a:fontRef idx="minor">
            <a:schemeClr val="dk1"/>
          </a:fontRef>
        </p:style>
        <p:txBody>
          <a:bodyPr lIns="90000" rtlCol="0" anchor="t" anchorCtr="0"/>
          <a:lstStyle/>
          <a:p>
            <a:r>
              <a:rPr kumimoji="1" lang="ja-JP" altLang="en-US" sz="1400">
                <a:latin typeface="UD Digi Kyokasho N-R" panose="02020400000000000000" pitchFamily="49" charset="-128"/>
                <a:ea typeface="UD Digi Kyokasho N-R" panose="02020400000000000000" pitchFamily="49" charset="-128"/>
              </a:rPr>
              <a:t>カスタマイズ①の年数を書き換えると簡単</a:t>
            </a:r>
            <a:endParaRPr kumimoji="1" lang="en-US" altLang="ja-JP" sz="1400">
              <a:latin typeface="UD Digi Kyokasho N-R" panose="02020400000000000000" pitchFamily="49" charset="-128"/>
              <a:ea typeface="UD Digi Kyokasho N-R" panose="02020400000000000000" pitchFamily="49" charset="-128"/>
            </a:endParaRPr>
          </a:p>
          <a:p>
            <a:r>
              <a:rPr kumimoji="1" lang="en-US" altLang="ja-JP" sz="1400">
                <a:latin typeface="UD Digi Kyokasho N-R" panose="02020400000000000000" pitchFamily="49" charset="-128"/>
                <a:ea typeface="UD Digi Kyokasho N-R" panose="02020400000000000000" pitchFamily="49" charset="-128"/>
              </a:rPr>
              <a:t>id</a:t>
            </a:r>
            <a:r>
              <a:rPr kumimoji="1" lang="ja-JP" altLang="en-US" sz="1400">
                <a:latin typeface="UD Digi Kyokasho N-R" panose="02020400000000000000" pitchFamily="49" charset="-128"/>
                <a:ea typeface="UD Digi Kyokasho N-R" panose="02020400000000000000" pitchFamily="49" charset="-128"/>
              </a:rPr>
              <a:t>属性値の変更も忘れずに</a:t>
            </a:r>
            <a:r>
              <a:rPr kumimoji="1" lang="en-US" altLang="ja-JP" sz="1400">
                <a:latin typeface="UD Digi Kyokasho N-R" panose="02020400000000000000" pitchFamily="49" charset="-128"/>
                <a:ea typeface="UD Digi Kyokasho N-R" panose="02020400000000000000" pitchFamily="49" charset="-128"/>
              </a:rPr>
              <a:t>(id="target")</a:t>
            </a:r>
          </a:p>
        </p:txBody>
      </p:sp>
      <p:sp>
        <p:nvSpPr>
          <p:cNvPr id="21" name="テキスト ボックス 20">
            <a:extLst>
              <a:ext uri="{FF2B5EF4-FFF2-40B4-BE49-F238E27FC236}">
                <a16:creationId xmlns:a16="http://schemas.microsoft.com/office/drawing/2014/main" id="{2CFC969A-74A8-4517-A8B8-F7828F3DE750}"/>
              </a:ext>
            </a:extLst>
          </p:cNvPr>
          <p:cNvSpPr txBox="1"/>
          <p:nvPr/>
        </p:nvSpPr>
        <p:spPr>
          <a:xfrm>
            <a:off x="275770" y="4953000"/>
            <a:ext cx="6452176" cy="209903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 </a:t>
            </a:r>
            <a:r>
              <a:rPr lang="ja-JP" altLang="en-US" sz="1100" b="0">
                <a:solidFill>
                  <a:schemeClr val="tx1"/>
                </a:solidFill>
                <a:effectLst/>
                <a:latin typeface="Monacakomi" panose="020B0509020204020204" pitchFamily="49" charset="-128"/>
                <a:ea typeface="Monacakomi" panose="020B0509020204020204" pitchFamily="49" charset="-128"/>
              </a:rPr>
              <a:t>積立金額と利率の値をフォームから取得</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var addition = document.getElementById("addition").value;</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addition = parseInt(addition);</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var rate = document.getElementById("rate").value;</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rate = parseInt(rate);</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var </a:t>
            </a:r>
            <a:r>
              <a:rPr lang="en-US" altLang="ja-JP" sz="1100">
                <a:solidFill>
                  <a:schemeClr val="tx1"/>
                </a:solidFill>
                <a:latin typeface="Monacakomi" panose="020B0509020204020204" pitchFamily="49" charset="-128"/>
                <a:ea typeface="Monacakomi" panose="020B0509020204020204" pitchFamily="49" charset="-128"/>
              </a:rPr>
              <a:t>target</a:t>
            </a:r>
            <a:r>
              <a:rPr lang="en-US" altLang="ja-JP" sz="1100" b="0">
                <a:solidFill>
                  <a:schemeClr val="tx1"/>
                </a:solidFill>
                <a:effectLst/>
                <a:latin typeface="Monacakomi" panose="020B0509020204020204" pitchFamily="49" charset="-128"/>
                <a:ea typeface="Monacakomi" panose="020B0509020204020204" pitchFamily="49" charset="-128"/>
              </a:rPr>
              <a:t> = document.getElementById("target").value;</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target = parseInt(target);</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plot(amountList);</a:t>
            </a:r>
          </a:p>
        </p:txBody>
      </p:sp>
      <p:sp>
        <p:nvSpPr>
          <p:cNvPr id="22" name="テキスト ボックス 21">
            <a:extLst>
              <a:ext uri="{FF2B5EF4-FFF2-40B4-BE49-F238E27FC236}">
                <a16:creationId xmlns:a16="http://schemas.microsoft.com/office/drawing/2014/main" id="{72C0296A-E191-4007-B9B1-A6BF6B4DFFD8}"/>
              </a:ext>
            </a:extLst>
          </p:cNvPr>
          <p:cNvSpPr txBox="1"/>
          <p:nvPr/>
        </p:nvSpPr>
        <p:spPr>
          <a:xfrm>
            <a:off x="275770" y="8073571"/>
            <a:ext cx="6452176" cy="133728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 </a:t>
            </a:r>
            <a:r>
              <a:rPr lang="ja-JP" altLang="en-US" sz="1100" b="0">
                <a:solidFill>
                  <a:schemeClr val="tx1"/>
                </a:solidFill>
                <a:effectLst/>
                <a:latin typeface="Monacakomi" panose="020B0509020204020204" pitchFamily="49" charset="-128"/>
                <a:ea typeface="Monacakomi" panose="020B0509020204020204" pitchFamily="49" charset="-128"/>
              </a:rPr>
              <a:t>積み立てをシミュレーションする繰り返し処理</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var i = 0;</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while (amount &lt; target){</a:t>
            </a:r>
          </a:p>
          <a:p>
            <a:pPr>
              <a:lnSpc>
                <a:spcPct val="150000"/>
              </a:lnSpc>
            </a:pPr>
            <a:r>
              <a:rPr lang="en-US" altLang="ja-JP" sz="1100">
                <a:solidFill>
                  <a:schemeClr val="tx1"/>
                </a:solidFill>
                <a:latin typeface="Monacakomi" panose="020B0509020204020204" pitchFamily="49" charset="-128"/>
                <a:ea typeface="Monacakomi" panose="020B0509020204020204" pitchFamily="49" charset="-128"/>
              </a:rPr>
              <a:t>        i++;</a:t>
            </a:r>
          </a:p>
          <a:p>
            <a:pPr>
              <a:lnSpc>
                <a:spcPct val="150000"/>
              </a:lnSpc>
            </a:pPr>
            <a:endParaRPr lang="en-US" altLang="ja-JP" sz="1100" b="0">
              <a:solidFill>
                <a:schemeClr val="tx1"/>
              </a:solidFill>
              <a:effectLst/>
              <a:latin typeface="Monacakomi" panose="020B0509020204020204" pitchFamily="49" charset="-128"/>
              <a:ea typeface="Monacakomi" panose="020B0509020204020204" pitchFamily="49" charset="-128"/>
            </a:endParaRPr>
          </a:p>
        </p:txBody>
      </p:sp>
      <p:sp>
        <p:nvSpPr>
          <p:cNvPr id="23" name="テキスト ボックス 22">
            <a:extLst>
              <a:ext uri="{FF2B5EF4-FFF2-40B4-BE49-F238E27FC236}">
                <a16:creationId xmlns:a16="http://schemas.microsoft.com/office/drawing/2014/main" id="{7C3B6D50-4AAC-400A-912A-7FE07C376C2E}"/>
              </a:ext>
            </a:extLst>
          </p:cNvPr>
          <p:cNvSpPr txBox="1"/>
          <p:nvPr/>
        </p:nvSpPr>
        <p:spPr>
          <a:xfrm>
            <a:off x="0" y="694495"/>
            <a:ext cx="6452176" cy="369332"/>
          </a:xfrm>
          <a:prstGeom prst="rect">
            <a:avLst/>
          </a:prstGeom>
          <a:noFill/>
        </p:spPr>
        <p:txBody>
          <a:bodyPr wrap="square">
            <a:spAutoFit/>
          </a:bodyPr>
          <a:lstStyle/>
          <a:p>
            <a:pPr algn="ctr"/>
            <a:r>
              <a:rPr kumimoji="1" lang="en-US" altLang="ja-JP">
                <a:latin typeface="UD デジタル 教科書体 N-B" panose="02020700000000000000" pitchFamily="17" charset="-128"/>
                <a:ea typeface="UD デジタル 教科書体 N-B" panose="02020700000000000000" pitchFamily="17" charset="-128"/>
              </a:rPr>
              <a:t>index.html</a:t>
            </a:r>
            <a:endParaRPr kumimoji="1" lang="en-US" altLang="ja-JP" dirty="0">
              <a:latin typeface="UD デジタル 教科書体 N-B" panose="02020700000000000000" pitchFamily="17" charset="-128"/>
              <a:ea typeface="UD デジタル 教科書体 N-B" panose="02020700000000000000" pitchFamily="17" charset="-128"/>
            </a:endParaRPr>
          </a:p>
        </p:txBody>
      </p:sp>
      <p:sp>
        <p:nvSpPr>
          <p:cNvPr id="24" name="テキスト ボックス 23">
            <a:extLst>
              <a:ext uri="{FF2B5EF4-FFF2-40B4-BE49-F238E27FC236}">
                <a16:creationId xmlns:a16="http://schemas.microsoft.com/office/drawing/2014/main" id="{F13A3439-D7D6-436C-BD2D-E36AC62E4391}"/>
              </a:ext>
            </a:extLst>
          </p:cNvPr>
          <p:cNvSpPr txBox="1"/>
          <p:nvPr/>
        </p:nvSpPr>
        <p:spPr>
          <a:xfrm>
            <a:off x="78601" y="4296257"/>
            <a:ext cx="6452176" cy="369332"/>
          </a:xfrm>
          <a:prstGeom prst="rect">
            <a:avLst/>
          </a:prstGeom>
          <a:noFill/>
        </p:spPr>
        <p:txBody>
          <a:bodyPr wrap="square">
            <a:spAutoFit/>
          </a:bodyPr>
          <a:lstStyle/>
          <a:p>
            <a:pPr algn="ctr"/>
            <a:r>
              <a:rPr kumimoji="1" lang="en-US" altLang="ja-JP">
                <a:latin typeface="UD デジタル 教科書体 N-B" panose="02020700000000000000" pitchFamily="17" charset="-128"/>
                <a:ea typeface="UD デジタル 教科書体 N-B" panose="02020700000000000000" pitchFamily="17" charset="-128"/>
              </a:rPr>
              <a:t>main.js</a:t>
            </a:r>
            <a:endParaRPr kumimoji="1" lang="en-US" altLang="ja-JP" dirty="0">
              <a:latin typeface="UD デジタル 教科書体 N-B" panose="02020700000000000000" pitchFamily="17" charset="-128"/>
              <a:ea typeface="UD デジタル 教科書体 N-B" panose="02020700000000000000" pitchFamily="17" charset="-128"/>
            </a:endParaRPr>
          </a:p>
        </p:txBody>
      </p:sp>
      <p:sp>
        <p:nvSpPr>
          <p:cNvPr id="25" name="角丸四角形 85">
            <a:extLst>
              <a:ext uri="{FF2B5EF4-FFF2-40B4-BE49-F238E27FC236}">
                <a16:creationId xmlns:a16="http://schemas.microsoft.com/office/drawing/2014/main" id="{BAF99D06-B64A-40FC-86F7-5A3F3E2183D7}"/>
              </a:ext>
            </a:extLst>
          </p:cNvPr>
          <p:cNvSpPr/>
          <p:nvPr/>
        </p:nvSpPr>
        <p:spPr>
          <a:xfrm>
            <a:off x="327223" y="6262914"/>
            <a:ext cx="6255007" cy="500743"/>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b"/>
          <a:lstStyle/>
          <a:p>
            <a:pPr algn="r"/>
            <a:r>
              <a:rPr kumimoji="1" lang="ja-JP" altLang="en-US" sz="1100">
                <a:latin typeface="UD デジタル 教科書体 N-R" panose="02020400000000000000" pitchFamily="17" charset="-128"/>
                <a:ea typeface="UD デジタル 教科書体 N-R" panose="02020400000000000000" pitchFamily="17" charset="-128"/>
              </a:rPr>
              <a:t>②フォームの値を取得</a:t>
            </a:r>
            <a:endParaRPr kumimoji="1" lang="en-US" altLang="ja-JP" sz="1100">
              <a:latin typeface="UD デジタル 教科書体 N-R" panose="02020400000000000000" pitchFamily="17" charset="-128"/>
              <a:ea typeface="UD デジタル 教科書体 N-R" panose="02020400000000000000" pitchFamily="17" charset="-128"/>
            </a:endParaRPr>
          </a:p>
        </p:txBody>
      </p:sp>
      <p:sp>
        <p:nvSpPr>
          <p:cNvPr id="27" name="角丸四角形 85">
            <a:extLst>
              <a:ext uri="{FF2B5EF4-FFF2-40B4-BE49-F238E27FC236}">
                <a16:creationId xmlns:a16="http://schemas.microsoft.com/office/drawing/2014/main" id="{339F97FF-6326-430E-A9A9-05511D683B5D}"/>
              </a:ext>
            </a:extLst>
          </p:cNvPr>
          <p:cNvSpPr/>
          <p:nvPr/>
        </p:nvSpPr>
        <p:spPr>
          <a:xfrm>
            <a:off x="353305" y="8361342"/>
            <a:ext cx="6255007" cy="797172"/>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b"/>
          <a:lstStyle/>
          <a:p>
            <a:pPr algn="r"/>
            <a:r>
              <a:rPr kumimoji="1" lang="ja-JP" altLang="en-US" sz="1100">
                <a:latin typeface="UD デジタル 教科書体 N-R" panose="02020400000000000000" pitchFamily="17" charset="-128"/>
                <a:ea typeface="UD デジタル 教科書体 N-R" panose="02020400000000000000" pitchFamily="17" charset="-128"/>
              </a:rPr>
              <a:t>③総額が目標金額を超えるまで繰り返す</a:t>
            </a:r>
            <a:endParaRPr kumimoji="1" lang="en-US" altLang="ja-JP" sz="1100">
              <a:latin typeface="UD デジタル 教科書体 N-R" panose="02020400000000000000" pitchFamily="17" charset="-128"/>
              <a:ea typeface="UD デジタル 教科書体 N-R" panose="02020400000000000000" pitchFamily="17" charset="-128"/>
            </a:endParaRPr>
          </a:p>
          <a:p>
            <a:pPr algn="r"/>
            <a:r>
              <a:rPr kumimoji="1" lang="en-US" altLang="ja-JP" sz="1100">
                <a:latin typeface="UD デジタル 教科書体 N-R" panose="02020400000000000000" pitchFamily="17" charset="-128"/>
                <a:ea typeface="UD デジタル 教科書体 N-R" panose="02020400000000000000" pitchFamily="17" charset="-128"/>
              </a:rPr>
              <a:t>while</a:t>
            </a:r>
            <a:r>
              <a:rPr kumimoji="1" lang="ja-JP" altLang="en-US" sz="1100">
                <a:latin typeface="UD デジタル 教科書体 N-R" panose="02020400000000000000" pitchFamily="17" charset="-128"/>
                <a:ea typeface="UD デジタル 教科書体 N-R" panose="02020400000000000000" pitchFamily="17" charset="-128"/>
              </a:rPr>
              <a:t>文では初期化式や更新式が無いため</a:t>
            </a:r>
            <a:endParaRPr kumimoji="1" lang="en-US" altLang="ja-JP" sz="1100">
              <a:latin typeface="UD デジタル 教科書体 N-R" panose="02020400000000000000" pitchFamily="17" charset="-128"/>
              <a:ea typeface="UD デジタル 教科書体 N-R" panose="02020400000000000000" pitchFamily="17" charset="-128"/>
            </a:endParaRPr>
          </a:p>
          <a:p>
            <a:pPr algn="r"/>
            <a:r>
              <a:rPr kumimoji="1" lang="en-US" altLang="ja-JP" sz="1100">
                <a:latin typeface="UD デジタル 教科書体 N-R" panose="02020400000000000000" pitchFamily="17" charset="-128"/>
                <a:ea typeface="UD デジタル 教科書体 N-R" panose="02020400000000000000" pitchFamily="17" charset="-128"/>
              </a:rPr>
              <a:t>var i = 0</a:t>
            </a:r>
            <a:r>
              <a:rPr kumimoji="1" lang="ja-JP" altLang="en-US" sz="1100">
                <a:latin typeface="UD デジタル 教科書体 N-R" panose="02020400000000000000" pitchFamily="17" charset="-128"/>
                <a:ea typeface="UD デジタル 教科書体 N-R" panose="02020400000000000000" pitchFamily="17" charset="-128"/>
              </a:rPr>
              <a:t>や</a:t>
            </a:r>
            <a:r>
              <a:rPr kumimoji="1" lang="en-US" altLang="ja-JP" sz="1100">
                <a:latin typeface="UD デジタル 教科書体 N-R" panose="02020400000000000000" pitchFamily="17" charset="-128"/>
                <a:ea typeface="UD デジタル 教科書体 N-R" panose="02020400000000000000" pitchFamily="17" charset="-128"/>
              </a:rPr>
              <a:t>i++</a:t>
            </a:r>
            <a:r>
              <a:rPr kumimoji="1" lang="ja-JP" altLang="en-US" sz="1100">
                <a:latin typeface="UD デジタル 教科書体 N-R" panose="02020400000000000000" pitchFamily="17" charset="-128"/>
                <a:ea typeface="UD デジタル 教科書体 N-R" panose="02020400000000000000" pitchFamily="17" charset="-128"/>
              </a:rPr>
              <a:t>の処理は</a:t>
            </a:r>
            <a:r>
              <a:rPr kumimoji="1" lang="en-US" altLang="ja-JP" sz="1100">
                <a:latin typeface="UD デジタル 教科書体 N-R" panose="02020400000000000000" pitchFamily="17" charset="-128"/>
                <a:ea typeface="UD デジタル 教科書体 N-R" panose="02020400000000000000" pitchFamily="17" charset="-128"/>
              </a:rPr>
              <a:t>while</a:t>
            </a:r>
            <a:r>
              <a:rPr kumimoji="1" lang="ja-JP" altLang="en-US" sz="1100">
                <a:latin typeface="UD デジタル 教科書体 N-R" panose="02020400000000000000" pitchFamily="17" charset="-128"/>
                <a:ea typeface="UD デジタル 教科書体 N-R" panose="02020400000000000000" pitchFamily="17" charset="-128"/>
              </a:rPr>
              <a:t>の上下に記述</a:t>
            </a:r>
            <a:endParaRPr kumimoji="1" lang="en-US" altLang="ja-JP" sz="1100">
              <a:latin typeface="UD デジタル 教科書体 N-R" panose="02020400000000000000" pitchFamily="17" charset="-128"/>
              <a:ea typeface="UD デジタル 教科書体 N-R" panose="02020400000000000000" pitchFamily="17" charset="-128"/>
            </a:endParaRPr>
          </a:p>
        </p:txBody>
      </p:sp>
      <p:sp>
        <p:nvSpPr>
          <p:cNvPr id="28" name="角丸四角形吹き出し 13">
            <a:extLst>
              <a:ext uri="{FF2B5EF4-FFF2-40B4-BE49-F238E27FC236}">
                <a16:creationId xmlns:a16="http://schemas.microsoft.com/office/drawing/2014/main" id="{E5A1686B-1466-489E-B765-87EF7E6F8FF3}"/>
              </a:ext>
            </a:extLst>
          </p:cNvPr>
          <p:cNvSpPr/>
          <p:nvPr/>
        </p:nvSpPr>
        <p:spPr>
          <a:xfrm>
            <a:off x="1792514" y="7131773"/>
            <a:ext cx="4738263" cy="462396"/>
          </a:xfrm>
          <a:prstGeom prst="wedgeRoundRectCallout">
            <a:avLst>
              <a:gd name="adj1" fmla="val -21644"/>
              <a:gd name="adj2" fmla="val -137108"/>
              <a:gd name="adj3" fmla="val 16667"/>
            </a:avLst>
          </a:prstGeom>
        </p:spPr>
        <p:style>
          <a:lnRef idx="2">
            <a:schemeClr val="accent2"/>
          </a:lnRef>
          <a:fillRef idx="1">
            <a:schemeClr val="lt1"/>
          </a:fillRef>
          <a:effectRef idx="0">
            <a:schemeClr val="accent2"/>
          </a:effectRef>
          <a:fontRef idx="minor">
            <a:schemeClr val="dk1"/>
          </a:fontRef>
        </p:style>
        <p:txBody>
          <a:bodyPr lIns="90000" rtlCol="0" anchor="t" anchorCtr="0"/>
          <a:lstStyle/>
          <a:p>
            <a:r>
              <a:rPr kumimoji="1" lang="ja-JP" altLang="en-US" sz="1400">
                <a:latin typeface="UD Digi Kyokasho N-R" panose="02020400000000000000" pitchFamily="49" charset="-128"/>
                <a:ea typeface="UD Digi Kyokasho N-R" panose="02020400000000000000" pitchFamily="49" charset="-128"/>
              </a:rPr>
              <a:t>カスタマイズ①の</a:t>
            </a:r>
            <a:r>
              <a:rPr kumimoji="1" lang="en-US" altLang="ja-JP" sz="1400">
                <a:latin typeface="UD Digi Kyokasho N-R" panose="02020400000000000000" pitchFamily="49" charset="-128"/>
                <a:ea typeface="UD Digi Kyokasho N-R" panose="02020400000000000000" pitchFamily="49" charset="-128"/>
              </a:rPr>
              <a:t>years</a:t>
            </a:r>
            <a:r>
              <a:rPr kumimoji="1" lang="ja-JP" altLang="en-US" sz="1400">
                <a:latin typeface="UD Digi Kyokasho N-R" panose="02020400000000000000" pitchFamily="49" charset="-128"/>
                <a:ea typeface="UD Digi Kyokasho N-R" panose="02020400000000000000" pitchFamily="49" charset="-128"/>
              </a:rPr>
              <a:t>を書き換えると簡単</a:t>
            </a:r>
            <a:endParaRPr kumimoji="1" lang="en-US" altLang="ja-JP" sz="1400">
              <a:latin typeface="UD Digi Kyokasho N-R" panose="02020400000000000000" pitchFamily="49" charset="-128"/>
              <a:ea typeface="UD Digi Kyokasho N-R" panose="02020400000000000000" pitchFamily="49" charset="-128"/>
            </a:endParaRPr>
          </a:p>
        </p:txBody>
      </p:sp>
      <p:sp>
        <p:nvSpPr>
          <p:cNvPr id="13" name="角丸四角形吹き出し 13">
            <a:extLst>
              <a:ext uri="{FF2B5EF4-FFF2-40B4-BE49-F238E27FC236}">
                <a16:creationId xmlns:a16="http://schemas.microsoft.com/office/drawing/2014/main" id="{C108EE4B-CFB4-4CCF-8601-8E492A7138D4}"/>
              </a:ext>
            </a:extLst>
          </p:cNvPr>
          <p:cNvSpPr/>
          <p:nvPr/>
        </p:nvSpPr>
        <p:spPr>
          <a:xfrm>
            <a:off x="546990" y="9296794"/>
            <a:ext cx="4738263" cy="480478"/>
          </a:xfrm>
          <a:prstGeom prst="wedgeRoundRectCallout">
            <a:avLst>
              <a:gd name="adj1" fmla="val -21645"/>
              <a:gd name="adj2" fmla="val -107252"/>
              <a:gd name="adj3" fmla="val 16667"/>
            </a:avLst>
          </a:prstGeom>
        </p:spPr>
        <p:style>
          <a:lnRef idx="2">
            <a:schemeClr val="accent2"/>
          </a:lnRef>
          <a:fillRef idx="1">
            <a:schemeClr val="lt1"/>
          </a:fillRef>
          <a:effectRef idx="0">
            <a:schemeClr val="accent2"/>
          </a:effectRef>
          <a:fontRef idx="minor">
            <a:schemeClr val="dk1"/>
          </a:fontRef>
        </p:style>
        <p:txBody>
          <a:bodyPr lIns="90000" rtlCol="0" anchor="t" anchorCtr="0"/>
          <a:lstStyle/>
          <a:p>
            <a:r>
              <a:rPr kumimoji="1" lang="en-US" altLang="ja-JP" sz="1400">
                <a:latin typeface="UD Digi Kyokasho N-R" panose="02020400000000000000" pitchFamily="49" charset="-128"/>
                <a:ea typeface="UD Digi Kyokasho N-R" panose="02020400000000000000" pitchFamily="49" charset="-128"/>
              </a:rPr>
              <a:t>for</a:t>
            </a:r>
            <a:r>
              <a:rPr kumimoji="1" lang="ja-JP" altLang="en-US" sz="1400">
                <a:latin typeface="UD Digi Kyokasho N-R" panose="02020400000000000000" pitchFamily="49" charset="-128"/>
                <a:ea typeface="UD Digi Kyokasho N-R" panose="02020400000000000000" pitchFamily="49" charset="-128"/>
              </a:rPr>
              <a:t>文を</a:t>
            </a:r>
            <a:r>
              <a:rPr kumimoji="1" lang="en-US" altLang="ja-JP" sz="1400">
                <a:latin typeface="UD Digi Kyokasho N-R" panose="02020400000000000000" pitchFamily="49" charset="-128"/>
                <a:ea typeface="UD Digi Kyokasho N-R" panose="02020400000000000000" pitchFamily="49" charset="-128"/>
              </a:rPr>
              <a:t>while</a:t>
            </a:r>
            <a:r>
              <a:rPr kumimoji="1" lang="ja-JP" altLang="en-US" sz="1400">
                <a:latin typeface="UD Digi Kyokasho N-R" panose="02020400000000000000" pitchFamily="49" charset="-128"/>
                <a:ea typeface="UD Digi Kyokasho N-R" panose="02020400000000000000" pitchFamily="49" charset="-128"/>
              </a:rPr>
              <a:t>文に書き換える</a:t>
            </a:r>
            <a:endParaRPr kumimoji="1" lang="en-US" altLang="ja-JP" sz="1400">
              <a:latin typeface="UD Digi Kyokasho N-R" panose="02020400000000000000" pitchFamily="49" charset="-128"/>
              <a:ea typeface="UD Digi Kyokasho N-R" panose="02020400000000000000" pitchFamily="49" charset="-128"/>
            </a:endParaRPr>
          </a:p>
        </p:txBody>
      </p:sp>
    </p:spTree>
    <p:extLst>
      <p:ext uri="{BB962C8B-B14F-4D97-AF65-F5344CB8AC3E}">
        <p14:creationId xmlns:p14="http://schemas.microsoft.com/office/powerpoint/2010/main" val="4123283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AFF3F7E-B98E-4B72-B4E0-D992ED3E48A9}"/>
              </a:ext>
            </a:extLst>
          </p:cNvPr>
          <p:cNvSpPr>
            <a:spLocks noGrp="1"/>
          </p:cNvSpPr>
          <p:nvPr>
            <p:ph type="ctrTitle"/>
          </p:nvPr>
        </p:nvSpPr>
        <p:spPr>
          <a:xfrm>
            <a:off x="514350" y="57086"/>
            <a:ext cx="5829300" cy="743014"/>
          </a:xfrm>
        </p:spPr>
        <p:txBody>
          <a:bodyPr>
            <a:normAutofit/>
          </a:bodyPr>
          <a:lstStyle/>
          <a:p>
            <a:r>
              <a:rPr lang="ja-JP" altLang="en-US" sz="4000">
                <a:latin typeface="UD デジタル 教科書体 N-B" panose="02020700000000000000" pitchFamily="17" charset="-128"/>
                <a:ea typeface="UD デジタル 教科書体 N-B" panose="02020700000000000000" pitchFamily="17" charset="-128"/>
              </a:rPr>
              <a:t>確認テスト</a:t>
            </a:r>
          </a:p>
        </p:txBody>
      </p:sp>
      <p:graphicFrame>
        <p:nvGraphicFramePr>
          <p:cNvPr id="2" name="表 2">
            <a:extLst>
              <a:ext uri="{FF2B5EF4-FFF2-40B4-BE49-F238E27FC236}">
                <a16:creationId xmlns:a16="http://schemas.microsoft.com/office/drawing/2014/main" id="{A1482BBC-C29B-42EA-A81C-09E6DB0222AA}"/>
              </a:ext>
            </a:extLst>
          </p:cNvPr>
          <p:cNvGraphicFramePr>
            <a:graphicFrameLocks noGrp="1"/>
          </p:cNvGraphicFramePr>
          <p:nvPr>
            <p:extLst>
              <p:ext uri="{D42A27DB-BD31-4B8C-83A1-F6EECF244321}">
                <p14:modId xmlns:p14="http://schemas.microsoft.com/office/powerpoint/2010/main" val="2592726924"/>
              </p:ext>
            </p:extLst>
          </p:nvPr>
        </p:nvGraphicFramePr>
        <p:xfrm>
          <a:off x="165945" y="800100"/>
          <a:ext cx="6527382" cy="6623151"/>
        </p:xfrm>
        <a:graphic>
          <a:graphicData uri="http://schemas.openxmlformats.org/drawingml/2006/table">
            <a:tbl>
              <a:tblPr firstRow="1" bandRow="1">
                <a:tableStyleId>{7E9639D4-E3E2-4D34-9284-5A2195B3D0D7}</a:tableStyleId>
              </a:tblPr>
              <a:tblGrid>
                <a:gridCol w="3253911">
                  <a:extLst>
                    <a:ext uri="{9D8B030D-6E8A-4147-A177-3AD203B41FA5}">
                      <a16:colId xmlns:a16="http://schemas.microsoft.com/office/drawing/2014/main" val="953771404"/>
                    </a:ext>
                  </a:extLst>
                </a:gridCol>
                <a:gridCol w="3273471">
                  <a:extLst>
                    <a:ext uri="{9D8B030D-6E8A-4147-A177-3AD203B41FA5}">
                      <a16:colId xmlns:a16="http://schemas.microsoft.com/office/drawing/2014/main" val="2232448268"/>
                    </a:ext>
                  </a:extLst>
                </a:gridCol>
              </a:tblGrid>
              <a:tr h="364236">
                <a:tc>
                  <a:txBody>
                    <a:bodyPr/>
                    <a:lstStyle/>
                    <a:p>
                      <a:pPr algn="ctr"/>
                      <a:r>
                        <a:rPr kumimoji="1" lang="ja-JP" altLang="en-US" sz="1400" b="0">
                          <a:latin typeface="UD デジタル 教科書体 N-B" panose="02020700000000000000" pitchFamily="17" charset="-128"/>
                          <a:ea typeface="UD デジタル 教科書体 N-B" panose="02020700000000000000" pitchFamily="17" charset="-128"/>
                        </a:rPr>
                        <a:t>問題</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latin typeface="UD デジタル 教科書体 N-B" panose="02020700000000000000" pitchFamily="17" charset="-128"/>
                          <a:ea typeface="UD デジタル 教科書体 N-B" panose="02020700000000000000" pitchFamily="17" charset="-128"/>
                        </a:rPr>
                        <a:t>回答</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5071850"/>
                  </a:ext>
                </a:extLst>
              </a:tr>
              <a:tr h="837565">
                <a:tc>
                  <a:txBody>
                    <a:bodyPr/>
                    <a:lstStyle/>
                    <a:p>
                      <a:pPr algn="l"/>
                      <a:r>
                        <a:rPr kumimoji="1" lang="ja-JP" altLang="en-US" sz="1200">
                          <a:latin typeface="UD デジタル 教科書体 N-R" panose="02020400000000000000" pitchFamily="17" charset="-128"/>
                          <a:ea typeface="UD デジタル 教科書体 N-R" panose="02020400000000000000" pitchFamily="17" charset="-128"/>
                        </a:rPr>
                        <a:t>「積み立て」の概念を説明してください。</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kumimoji="1" lang="ja-JP" altLang="en-US" sz="1200">
                          <a:latin typeface="UD デジタル 教科書体 N-R" panose="02020400000000000000" pitchFamily="17" charset="-128"/>
                          <a:ea typeface="UD デジタル 教科書体 N-R" panose="02020400000000000000" pitchFamily="17" charset="-128"/>
                        </a:rPr>
                        <a:t>定期的に</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indent="-171450">
                        <a:buFont typeface="Arial" panose="020B0604020202020204" pitchFamily="34" charset="0"/>
                        <a:buChar char="•"/>
                      </a:pPr>
                      <a:r>
                        <a:rPr kumimoji="1" lang="ja-JP" altLang="en-US" sz="1200">
                          <a:latin typeface="UD デジタル 教科書体 N-R" panose="02020400000000000000" pitchFamily="17" charset="-128"/>
                          <a:ea typeface="UD デジタル 教科書体 N-R" panose="02020400000000000000" pitchFamily="17" charset="-128"/>
                        </a:rPr>
                        <a:t>決まった金額を</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indent="-171450">
                        <a:buFont typeface="Arial" panose="020B0604020202020204" pitchFamily="34" charset="0"/>
                        <a:buChar char="•"/>
                      </a:pPr>
                      <a:r>
                        <a:rPr kumimoji="1" lang="ja-JP" altLang="en-US" sz="1200">
                          <a:latin typeface="UD デジタル 教科書体 N-R" panose="02020400000000000000" pitchFamily="17" charset="-128"/>
                          <a:ea typeface="UD デジタル 教科書体 N-R" panose="02020400000000000000" pitchFamily="17" charset="-128"/>
                        </a:rPr>
                        <a:t>一定期間</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indent="0">
                        <a:buFont typeface="Arial" panose="020B0604020202020204" pitchFamily="34" charset="0"/>
                        <a:buNone/>
                      </a:pPr>
                      <a:r>
                        <a:rPr kumimoji="1" lang="ja-JP" altLang="en-US" sz="1200">
                          <a:latin typeface="UD デジタル 教科書体 N-R" panose="02020400000000000000" pitchFamily="17" charset="-128"/>
                          <a:ea typeface="UD デジタル 教科書体 N-R" panose="02020400000000000000" pitchFamily="17" charset="-128"/>
                        </a:rPr>
                        <a:t>貯めていく、貯蓄方法</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5820021"/>
                  </a:ext>
                </a:extLst>
              </a:tr>
              <a:tr h="837565">
                <a:tc>
                  <a:txBody>
                    <a:bodyPr/>
                    <a:lstStyle/>
                    <a:p>
                      <a:pPr algn="l"/>
                      <a:r>
                        <a:rPr kumimoji="1" lang="ja-JP" altLang="en-US" sz="1200">
                          <a:latin typeface="UD デジタル 教科書体 N-R" panose="02020400000000000000" pitchFamily="17" charset="-128"/>
                          <a:ea typeface="UD デジタル 教科書体 N-R" panose="02020400000000000000" pitchFamily="17" charset="-128"/>
                        </a:rPr>
                        <a:t>「複利」の概念を説明してください。</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kumimoji="1" lang="ja-JP" altLang="en-US" sz="1200">
                          <a:latin typeface="UD デジタル 教科書体 N-R" panose="02020400000000000000" pitchFamily="17" charset="-128"/>
                          <a:ea typeface="UD デジタル 教科書体 N-R" panose="02020400000000000000" pitchFamily="17" charset="-128"/>
                        </a:rPr>
                        <a:t>元金に対して、金利が付く</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indent="-171450">
                        <a:buFont typeface="Arial" panose="020B0604020202020204" pitchFamily="34" charset="0"/>
                        <a:buChar char="•"/>
                      </a:pPr>
                      <a:r>
                        <a:rPr kumimoji="1" lang="ja-JP" altLang="en-US" sz="1200">
                          <a:latin typeface="UD デジタル 教科書体 N-R" panose="02020400000000000000" pitchFamily="17" charset="-128"/>
                          <a:ea typeface="UD デジタル 教科書体 N-R" panose="02020400000000000000" pitchFamily="17" charset="-128"/>
                        </a:rPr>
                        <a:t>前の期についた金利分も含めて（元金となり）、次の期に金利が付く</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6026192"/>
                  </a:ext>
                </a:extLst>
              </a:tr>
              <a:tr h="1370222">
                <a:tc>
                  <a:txBody>
                    <a:bodyPr/>
                    <a:lstStyle/>
                    <a:p>
                      <a:pPr algn="l"/>
                      <a:r>
                        <a:rPr kumimoji="1" lang="en-US" altLang="ja-JP" sz="1200">
                          <a:latin typeface="UD デジタル 教科書体 N-R" panose="02020400000000000000" pitchFamily="17" charset="-128"/>
                          <a:ea typeface="UD デジタル 教科書体 N-R" panose="02020400000000000000" pitchFamily="17" charset="-128"/>
                        </a:rPr>
                        <a:t>1,2,3,4,5,6,7,8,9,10</a:t>
                      </a:r>
                      <a:r>
                        <a:rPr kumimoji="1" lang="ja-JP" altLang="en-US" sz="1200">
                          <a:latin typeface="UD デジタル 教科書体 N-R" panose="02020400000000000000" pitchFamily="17" charset="-128"/>
                          <a:ea typeface="UD デジタル 教科書体 N-R" panose="02020400000000000000" pitchFamily="17" charset="-128"/>
                        </a:rPr>
                        <a:t>の値を全て合計した値を求めるプログラムを</a:t>
                      </a:r>
                      <a:r>
                        <a:rPr kumimoji="1" lang="en-US" altLang="ja-JP" sz="1200">
                          <a:latin typeface="UD デジタル 教科書体 N-R" panose="02020400000000000000" pitchFamily="17" charset="-128"/>
                          <a:ea typeface="UD デジタル 教科書体 N-R" panose="02020400000000000000" pitchFamily="17" charset="-128"/>
                        </a:rPr>
                        <a:t>for</a:t>
                      </a:r>
                      <a:r>
                        <a:rPr kumimoji="1" lang="ja-JP" altLang="en-US" sz="1200">
                          <a:latin typeface="UD デジタル 教科書体 N-R" panose="02020400000000000000" pitchFamily="17" charset="-128"/>
                          <a:ea typeface="UD デジタル 教科書体 N-R" panose="02020400000000000000" pitchFamily="17" charset="-128"/>
                        </a:rPr>
                        <a:t>文で記述してください。</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kumimoji="1" lang="en-US" altLang="ja-JP" sz="1200">
                          <a:latin typeface="UD デジタル 教科書体 N-R" panose="02020400000000000000" pitchFamily="17" charset="-128"/>
                          <a:ea typeface="UD デジタル 教科書体 N-R" panose="02020400000000000000" pitchFamily="17" charset="-128"/>
                        </a:rPr>
                        <a:t>var amount = 0;</a:t>
                      </a:r>
                    </a:p>
                    <a:p>
                      <a:pPr marL="0" indent="0">
                        <a:buFont typeface="Arial" panose="020B0604020202020204" pitchFamily="34" charset="0"/>
                        <a:buNone/>
                      </a:pPr>
                      <a:r>
                        <a:rPr kumimoji="1" lang="en-US" altLang="ja-JP" sz="1200">
                          <a:latin typeface="UD デジタル 教科書体 N-R" panose="02020400000000000000" pitchFamily="17" charset="-128"/>
                          <a:ea typeface="UD デジタル 教科書体 N-R" panose="02020400000000000000" pitchFamily="17" charset="-128"/>
                        </a:rPr>
                        <a:t>for (var </a:t>
                      </a:r>
                      <a:r>
                        <a:rPr kumimoji="1" lang="en-US" altLang="ja-JP" sz="1200" dirty="0" err="1">
                          <a:latin typeface="UD デジタル 教科書体 N-R" panose="02020400000000000000" pitchFamily="17" charset="-128"/>
                          <a:ea typeface="UD デジタル 教科書体 N-R" panose="02020400000000000000" pitchFamily="17" charset="-128"/>
                        </a:rPr>
                        <a:t>i</a:t>
                      </a:r>
                      <a:r>
                        <a:rPr kumimoji="1" lang="en-US" altLang="ja-JP" sz="1200" dirty="0">
                          <a:latin typeface="UD デジタル 教科書体 N-R" panose="02020400000000000000" pitchFamily="17" charset="-128"/>
                          <a:ea typeface="UD デジタル 教科書体 N-R" panose="02020400000000000000" pitchFamily="17" charset="-128"/>
                        </a:rPr>
                        <a:t> = 1; </a:t>
                      </a:r>
                      <a:r>
                        <a:rPr kumimoji="1" lang="en-US" altLang="ja-JP" sz="1200" dirty="0" err="1">
                          <a:latin typeface="UD デジタル 教科書体 N-R" panose="02020400000000000000" pitchFamily="17" charset="-128"/>
                          <a:ea typeface="UD デジタル 教科書体 N-R" panose="02020400000000000000" pitchFamily="17" charset="-128"/>
                        </a:rPr>
                        <a:t>i</a:t>
                      </a:r>
                      <a:r>
                        <a:rPr kumimoji="1" lang="en-US" altLang="ja-JP" sz="1200" dirty="0">
                          <a:latin typeface="UD デジタル 教科書体 N-R" panose="02020400000000000000" pitchFamily="17" charset="-128"/>
                          <a:ea typeface="UD デジタル 教科書体 N-R" panose="02020400000000000000" pitchFamily="17" charset="-128"/>
                        </a:rPr>
                        <a:t> &lt;= 10; </a:t>
                      </a:r>
                      <a:r>
                        <a:rPr kumimoji="1" lang="en-US" altLang="ja-JP" sz="1200" dirty="0" err="1">
                          <a:latin typeface="UD デジタル 教科書体 N-R" panose="02020400000000000000" pitchFamily="17" charset="-128"/>
                          <a:ea typeface="UD デジタル 教科書体 N-R" panose="02020400000000000000" pitchFamily="17" charset="-128"/>
                        </a:rPr>
                        <a:t>i</a:t>
                      </a:r>
                      <a:r>
                        <a:rPr kumimoji="1" lang="en-US" altLang="ja-JP" sz="1200" dirty="0">
                          <a:latin typeface="UD デジタル 教科書体 N-R" panose="02020400000000000000" pitchFamily="17" charset="-128"/>
                          <a:ea typeface="UD デジタル 教科書体 N-R" panose="02020400000000000000" pitchFamily="17" charset="-128"/>
                        </a:rPr>
                        <a:t>++ ){</a:t>
                      </a:r>
                    </a:p>
                    <a:p>
                      <a:pPr marL="0" indent="0">
                        <a:buFont typeface="Arial" panose="020B0604020202020204" pitchFamily="34" charset="0"/>
                        <a:buNone/>
                      </a:pPr>
                      <a:r>
                        <a:rPr kumimoji="1" lang="en-US" altLang="ja-JP" sz="1200">
                          <a:latin typeface="UD デジタル 教科書体 N-R" panose="02020400000000000000" pitchFamily="17" charset="-128"/>
                          <a:ea typeface="UD デジタル 教科書体 N-R" panose="02020400000000000000" pitchFamily="17" charset="-128"/>
                        </a:rPr>
                        <a:t>    amount = amount + i;</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indent="0">
                        <a:buFont typeface="Arial" panose="020B0604020202020204" pitchFamily="34" charset="0"/>
                        <a:buNone/>
                      </a:pPr>
                      <a:r>
                        <a:rPr kumimoji="1" lang="en-US" altLang="ja-JP" sz="1200">
                          <a:latin typeface="UD デジタル 教科書体 N-R" panose="02020400000000000000" pitchFamily="17" charset="-128"/>
                          <a:ea typeface="UD デジタル 教科書体 N-R" panose="02020400000000000000" pitchFamily="17" charset="-128"/>
                        </a:rPr>
                        <a:t>}</a:t>
                      </a:r>
                    </a:p>
                    <a:p>
                      <a:pPr marL="0" indent="0">
                        <a:buFont typeface="Arial" panose="020B0604020202020204" pitchFamily="34" charset="0"/>
                        <a:buNone/>
                      </a:pPr>
                      <a:r>
                        <a:rPr kumimoji="1" lang="en-US" altLang="ja-JP" sz="1200">
                          <a:latin typeface="UD デジタル 教科書体 N-R" panose="02020400000000000000" pitchFamily="17" charset="-128"/>
                          <a:ea typeface="UD デジタル 教科書体 N-R" panose="02020400000000000000" pitchFamily="17" charset="-128"/>
                        </a:rPr>
                        <a:t>alert(amount);</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77579276"/>
                  </a:ext>
                </a:extLst>
              </a:tr>
              <a:tr h="1370222">
                <a:tc>
                  <a:txBody>
                    <a:bodyPr/>
                    <a:lstStyle/>
                    <a:p>
                      <a:pPr algn="l"/>
                      <a:r>
                        <a:rPr kumimoji="1" lang="ja-JP" altLang="en-US" sz="1200">
                          <a:latin typeface="UD デジタル 教科書体 N-R" panose="02020400000000000000" pitchFamily="17" charset="-128"/>
                          <a:ea typeface="UD デジタル 教科書体 N-R" panose="02020400000000000000" pitchFamily="17" charset="-128"/>
                        </a:rPr>
                        <a:t>毎年お年玉を貰うことができ、金額は毎年倍に増額されるものとします。</a:t>
                      </a:r>
                      <a:endParaRPr kumimoji="1" lang="en-US" altLang="ja-JP" sz="1200">
                        <a:latin typeface="UD デジタル 教科書体 N-R" panose="02020400000000000000" pitchFamily="17" charset="-128"/>
                        <a:ea typeface="UD デジタル 教科書体 N-R" panose="02020400000000000000" pitchFamily="17" charset="-128"/>
                      </a:endParaRPr>
                    </a:p>
                    <a:p>
                      <a:pPr algn="l"/>
                      <a:endParaRPr kumimoji="1" lang="en-US" altLang="ja-JP" sz="1200">
                        <a:latin typeface="UD デジタル 教科書体 N-R" panose="02020400000000000000" pitchFamily="17" charset="-128"/>
                        <a:ea typeface="UD デジタル 教科書体 N-R" panose="02020400000000000000" pitchFamily="17" charset="-128"/>
                      </a:endParaRPr>
                    </a:p>
                    <a:p>
                      <a:pPr algn="l"/>
                      <a:r>
                        <a:rPr kumimoji="1" lang="en-US" altLang="ja-JP" sz="1200">
                          <a:latin typeface="UD デジタル 教科書体 N-R" panose="02020400000000000000" pitchFamily="17" charset="-128"/>
                          <a:ea typeface="UD デジタル 教科書体 N-R" panose="02020400000000000000" pitchFamily="17" charset="-128"/>
                        </a:rPr>
                        <a:t>1</a:t>
                      </a:r>
                      <a:r>
                        <a:rPr kumimoji="1" lang="ja-JP" altLang="en-US" sz="1200">
                          <a:latin typeface="UD デジタル 教科書体 N-R" panose="02020400000000000000" pitchFamily="17" charset="-128"/>
                          <a:ea typeface="UD デジタル 教科書体 N-R" panose="02020400000000000000" pitchFamily="17" charset="-128"/>
                        </a:rPr>
                        <a:t>年目に</a:t>
                      </a:r>
                      <a:r>
                        <a:rPr kumimoji="1" lang="en-US" altLang="ja-JP" sz="1200">
                          <a:latin typeface="UD デジタル 教科書体 N-R" panose="02020400000000000000" pitchFamily="17" charset="-128"/>
                          <a:ea typeface="UD デジタル 教科書体 N-R" panose="02020400000000000000" pitchFamily="17" charset="-128"/>
                        </a:rPr>
                        <a:t>10</a:t>
                      </a:r>
                      <a:r>
                        <a:rPr kumimoji="1" lang="ja-JP" altLang="en-US" sz="1200">
                          <a:latin typeface="UD デジタル 教科書体 N-R" panose="02020400000000000000" pitchFamily="17" charset="-128"/>
                          <a:ea typeface="UD デジタル 教科書体 N-R" panose="02020400000000000000" pitchFamily="17" charset="-128"/>
                        </a:rPr>
                        <a:t>円貰えたとき、</a:t>
                      </a:r>
                      <a:r>
                        <a:rPr kumimoji="1" lang="en-US" altLang="ja-JP" sz="1200">
                          <a:latin typeface="UD デジタル 教科書体 N-R" panose="02020400000000000000" pitchFamily="17" charset="-128"/>
                          <a:ea typeface="UD デジタル 教科書体 N-R" panose="02020400000000000000" pitchFamily="17" charset="-128"/>
                        </a:rPr>
                        <a:t>5</a:t>
                      </a:r>
                      <a:r>
                        <a:rPr kumimoji="1" lang="ja-JP" altLang="en-US" sz="1200">
                          <a:latin typeface="UD デジタル 教科書体 N-R" panose="02020400000000000000" pitchFamily="17" charset="-128"/>
                          <a:ea typeface="UD デジタル 教科書体 N-R" panose="02020400000000000000" pitchFamily="17" charset="-128"/>
                        </a:rPr>
                        <a:t>年目には幾ら貰えますか？また、</a:t>
                      </a:r>
                      <a:r>
                        <a:rPr kumimoji="1" lang="en-US" altLang="ja-JP" sz="1200">
                          <a:latin typeface="UD デジタル 教科書体 N-R" panose="02020400000000000000" pitchFamily="17" charset="-128"/>
                          <a:ea typeface="UD デジタル 教科書体 N-R" panose="02020400000000000000" pitchFamily="17" charset="-128"/>
                        </a:rPr>
                        <a:t>5</a:t>
                      </a:r>
                      <a:r>
                        <a:rPr kumimoji="1" lang="ja-JP" altLang="en-US" sz="1200">
                          <a:latin typeface="UD デジタル 教科書体 N-R" panose="02020400000000000000" pitchFamily="17" charset="-128"/>
                          <a:ea typeface="UD デジタル 教科書体 N-R" panose="02020400000000000000" pitchFamily="17" charset="-128"/>
                        </a:rPr>
                        <a:t>年間ずっと貯めた場合の貯蓄額は幾らになりますか？</a:t>
                      </a:r>
                      <a:endParaRPr kumimoji="1" lang="en-US" altLang="ja-JP" sz="1200">
                        <a:latin typeface="UD デジタル 教科書体 N-R" panose="02020400000000000000" pitchFamily="17" charset="-128"/>
                        <a:ea typeface="UD デジタル 教科書体 N-R" panose="02020400000000000000" pitchFamily="17" charset="-128"/>
                      </a:endParaRPr>
                    </a:p>
                    <a:p>
                      <a:pPr algn="l"/>
                      <a:endParaRPr kumimoji="1" lang="en-US" altLang="ja-JP" sz="1200">
                        <a:latin typeface="UD デジタル 教科書体 N-R" panose="02020400000000000000" pitchFamily="17" charset="-128"/>
                        <a:ea typeface="UD デジタル 教科書体 N-R" panose="02020400000000000000" pitchFamily="17" charset="-128"/>
                      </a:endParaRPr>
                    </a:p>
                    <a:p>
                      <a:pPr algn="l"/>
                      <a:r>
                        <a:rPr kumimoji="1" lang="ja-JP" altLang="en-US" sz="1200">
                          <a:latin typeface="UD デジタル 教科書体 N-R" panose="02020400000000000000" pitchFamily="17" charset="-128"/>
                          <a:ea typeface="UD デジタル 教科書体 N-R" panose="02020400000000000000" pitchFamily="17" charset="-128"/>
                        </a:rPr>
                        <a:t>プログラミングか表計算ソフトで表を作成し、答えを求めてください。</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3969451"/>
                  </a:ext>
                </a:extLst>
              </a:tr>
              <a:tr h="1370222">
                <a:tc>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a:latin typeface="UD デジタル 教科書体 N-R" panose="02020400000000000000" pitchFamily="17" charset="-128"/>
                          <a:ea typeface="UD デジタル 教科書体 N-R" panose="02020400000000000000" pitchFamily="17" charset="-128"/>
                        </a:rPr>
                        <a:t>10</a:t>
                      </a:r>
                      <a:r>
                        <a:rPr kumimoji="1" lang="ja-JP" altLang="en-US" sz="1200">
                          <a:latin typeface="UD デジタル 教科書体 N-R" panose="02020400000000000000" pitchFamily="17" charset="-128"/>
                          <a:ea typeface="UD デジタル 教科書体 N-R" panose="02020400000000000000" pitchFamily="17" charset="-128"/>
                        </a:rPr>
                        <a:t>年積み立てによる資産形成をシミュレーションするアプリを開発したい。</a:t>
                      </a:r>
                      <a:endParaRPr kumimoji="1" lang="en-US" altLang="ja-JP" sz="120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a:latin typeface="UD デジタル 教科書体 N-R" panose="02020400000000000000" pitchFamily="17" charset="-128"/>
                          <a:ea typeface="UD デジタル 教科書体 N-R" panose="02020400000000000000" pitchFamily="17" charset="-128"/>
                        </a:rPr>
                        <a:t>表形式とグラフ形式（折れ線グラフ）で途中経過が確認できると便利ではないかと閃いたが、両方必要だろうか？</a:t>
                      </a:r>
                      <a:endParaRPr kumimoji="1" lang="en-US" altLang="ja-JP" sz="120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a:latin typeface="UD デジタル 教科書体 N-R" panose="02020400000000000000" pitchFamily="17" charset="-128"/>
                          <a:ea typeface="UD デジタル 教科書体 N-R" panose="02020400000000000000" pitchFamily="17" charset="-128"/>
                        </a:rPr>
                        <a:t>それぞれの形式について、長所を説明してください。</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kumimoji="1" lang="ja-JP" altLang="en-US" sz="1200">
                          <a:latin typeface="UD デジタル 教科書体 N-R" panose="02020400000000000000" pitchFamily="17" charset="-128"/>
                          <a:ea typeface="UD デジタル 教科書体 N-R" panose="02020400000000000000" pitchFamily="17" charset="-128"/>
                        </a:rPr>
                        <a:t>◆表形式の長所</a:t>
                      </a:r>
                      <a:endParaRPr kumimoji="1" lang="en-US" altLang="ja-JP" sz="1200">
                        <a:latin typeface="UD デジタル 教科書体 N-R" panose="02020400000000000000" pitchFamily="17" charset="-128"/>
                        <a:ea typeface="UD デジタル 教科書体 N-R" panose="02020400000000000000" pitchFamily="17" charset="-128"/>
                      </a:endParaRPr>
                    </a:p>
                    <a:p>
                      <a:pPr marL="0" indent="0">
                        <a:buFont typeface="Arial" panose="020B0604020202020204" pitchFamily="34" charset="0"/>
                        <a:buNone/>
                      </a:pPr>
                      <a:r>
                        <a:rPr kumimoji="1" lang="ja-JP" altLang="en-US" sz="1200">
                          <a:latin typeface="UD デジタル 教科書体 N-R" panose="02020400000000000000" pitchFamily="17" charset="-128"/>
                          <a:ea typeface="UD デジタル 教科書体 N-R" panose="02020400000000000000" pitchFamily="17" charset="-128"/>
                        </a:rPr>
                        <a:t>具体的な数値を一覧で確認できる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lvl="0" indent="0">
                        <a:buFont typeface="Arial" panose="020B0604020202020204" pitchFamily="34" charset="0"/>
                        <a:buNone/>
                      </a:pPr>
                      <a:endParaRPr kumimoji="1" lang="en-US" altLang="ja-JP" sz="1200">
                        <a:latin typeface="UD デジタル 教科書体 N-R" panose="02020400000000000000" pitchFamily="17" charset="-128"/>
                        <a:ea typeface="UD デジタル 教科書体 N-R" panose="02020400000000000000" pitchFamily="17" charset="-128"/>
                      </a:endParaRPr>
                    </a:p>
                    <a:p>
                      <a:pPr marL="0" lvl="0" indent="0">
                        <a:buFont typeface="Arial" panose="020B0604020202020204" pitchFamily="34" charset="0"/>
                        <a:buNone/>
                      </a:pPr>
                      <a:r>
                        <a:rPr kumimoji="1" lang="ja-JP" altLang="en-US" sz="1200">
                          <a:latin typeface="UD デジタル 教科書体 N-R" panose="02020400000000000000" pitchFamily="17" charset="-128"/>
                          <a:ea typeface="UD デジタル 教科書体 N-R" panose="02020400000000000000" pitchFamily="17" charset="-128"/>
                        </a:rPr>
                        <a:t>◆グラフ形式（折れ線グラフ）の長所</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lvl="0" indent="0">
                        <a:buFont typeface="Arial" panose="020B0604020202020204" pitchFamily="34" charset="0"/>
                        <a:buNone/>
                      </a:pPr>
                      <a:r>
                        <a:rPr kumimoji="1" lang="ja-JP" altLang="en-US" sz="1200">
                          <a:latin typeface="UD デジタル 教科書体 N-R" panose="02020400000000000000" pitchFamily="17" charset="-128"/>
                          <a:ea typeface="UD デジタル 教科書体 N-R" panose="02020400000000000000" pitchFamily="17" charset="-128"/>
                        </a:rPr>
                        <a:t>変化の度合いを視覚的に確認できる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63544566"/>
                  </a:ext>
                </a:extLst>
              </a:tr>
            </a:tbl>
          </a:graphicData>
        </a:graphic>
      </p:graphicFrame>
      <p:sp>
        <p:nvSpPr>
          <p:cNvPr id="6" name="タイトル 3">
            <a:extLst>
              <a:ext uri="{FF2B5EF4-FFF2-40B4-BE49-F238E27FC236}">
                <a16:creationId xmlns:a16="http://schemas.microsoft.com/office/drawing/2014/main" id="{BDC140E4-F386-4D28-9B90-E94F73655D95}"/>
              </a:ext>
            </a:extLst>
          </p:cNvPr>
          <p:cNvSpPr txBox="1">
            <a:spLocks/>
          </p:cNvSpPr>
          <p:nvPr/>
        </p:nvSpPr>
        <p:spPr>
          <a:xfrm>
            <a:off x="164673" y="9233698"/>
            <a:ext cx="6528655" cy="58454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ctr" defTabSz="685800" rtl="0" eaLnBrk="1" latinLnBrk="0" hangingPunct="1">
              <a:lnSpc>
                <a:spcPct val="90000"/>
              </a:lnSpc>
              <a:spcBef>
                <a:spcPct val="0"/>
              </a:spcBef>
              <a:buNone/>
              <a:defRPr kumimoji="1" sz="45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ja-JP" altLang="en-US" sz="1400">
                <a:latin typeface="UD デジタル 教科書体 N-R" panose="02020400000000000000" pitchFamily="17" charset="-128"/>
                <a:ea typeface="UD デジタル 教科書体 N-R" panose="02020400000000000000" pitchFamily="17" charset="-128"/>
              </a:rPr>
              <a:t>プログラムのコードによる回答については、考え方が正しければ、</a:t>
            </a:r>
            <a:r>
              <a:rPr kumimoji="1" lang="en-US" altLang="ja-JP" sz="1400" dirty="0">
                <a:latin typeface="UD デジタル 教科書体 N-R" panose="02020400000000000000" pitchFamily="17" charset="-128"/>
                <a:ea typeface="UD デジタル 教科書体 N-R" panose="02020400000000000000" pitchFamily="17" charset="-128"/>
              </a:rPr>
              <a:t>JavaScript</a:t>
            </a:r>
            <a:r>
              <a:rPr kumimoji="1" lang="ja-JP" altLang="en-US" sz="1400">
                <a:latin typeface="UD デジタル 教科書体 N-R" panose="02020400000000000000" pitchFamily="17" charset="-128"/>
                <a:ea typeface="UD デジタル 教科書体 N-R" panose="02020400000000000000" pitchFamily="17" charset="-128"/>
              </a:rPr>
              <a:t>の文法に完全に従っていなくても正解とします。</a:t>
            </a:r>
          </a:p>
        </p:txBody>
      </p:sp>
      <p:graphicFrame>
        <p:nvGraphicFramePr>
          <p:cNvPr id="5" name="表 6">
            <a:extLst>
              <a:ext uri="{FF2B5EF4-FFF2-40B4-BE49-F238E27FC236}">
                <a16:creationId xmlns:a16="http://schemas.microsoft.com/office/drawing/2014/main" id="{4A9FA16D-1B49-A84B-B383-1EA2D29F79EA}"/>
              </a:ext>
            </a:extLst>
          </p:cNvPr>
          <p:cNvGraphicFramePr>
            <a:graphicFrameLocks noGrp="1"/>
          </p:cNvGraphicFramePr>
          <p:nvPr/>
        </p:nvGraphicFramePr>
        <p:xfrm>
          <a:off x="3499104" y="4399513"/>
          <a:ext cx="3124045" cy="817330"/>
        </p:xfrm>
        <a:graphic>
          <a:graphicData uri="http://schemas.openxmlformats.org/drawingml/2006/table">
            <a:tbl>
              <a:tblPr firstRow="1" firstCol="1" bandRow="1">
                <a:tableStyleId>{F5AB1C69-6EDB-4FF4-983F-18BD219EF322}</a:tableStyleId>
              </a:tblPr>
              <a:tblGrid>
                <a:gridCol w="615696">
                  <a:extLst>
                    <a:ext uri="{9D8B030D-6E8A-4147-A177-3AD203B41FA5}">
                      <a16:colId xmlns:a16="http://schemas.microsoft.com/office/drawing/2014/main" val="3875588321"/>
                    </a:ext>
                  </a:extLst>
                </a:gridCol>
                <a:gridCol w="432816">
                  <a:extLst>
                    <a:ext uri="{9D8B030D-6E8A-4147-A177-3AD203B41FA5}">
                      <a16:colId xmlns:a16="http://schemas.microsoft.com/office/drawing/2014/main" val="278004938"/>
                    </a:ext>
                  </a:extLst>
                </a:gridCol>
                <a:gridCol w="536448">
                  <a:extLst>
                    <a:ext uri="{9D8B030D-6E8A-4147-A177-3AD203B41FA5}">
                      <a16:colId xmlns:a16="http://schemas.microsoft.com/office/drawing/2014/main" val="368491690"/>
                    </a:ext>
                  </a:extLst>
                </a:gridCol>
                <a:gridCol w="627888">
                  <a:extLst>
                    <a:ext uri="{9D8B030D-6E8A-4147-A177-3AD203B41FA5}">
                      <a16:colId xmlns:a16="http://schemas.microsoft.com/office/drawing/2014/main" val="746222206"/>
                    </a:ext>
                  </a:extLst>
                </a:gridCol>
                <a:gridCol w="469392">
                  <a:extLst>
                    <a:ext uri="{9D8B030D-6E8A-4147-A177-3AD203B41FA5}">
                      <a16:colId xmlns:a16="http://schemas.microsoft.com/office/drawing/2014/main" val="359929373"/>
                    </a:ext>
                  </a:extLst>
                </a:gridCol>
                <a:gridCol w="441805">
                  <a:extLst>
                    <a:ext uri="{9D8B030D-6E8A-4147-A177-3AD203B41FA5}">
                      <a16:colId xmlns:a16="http://schemas.microsoft.com/office/drawing/2014/main" val="1079868041"/>
                    </a:ext>
                  </a:extLst>
                </a:gridCol>
              </a:tblGrid>
              <a:tr h="260075">
                <a:tc>
                  <a:txBody>
                    <a:bodyPr/>
                    <a:lstStyle/>
                    <a:p>
                      <a:endParaRPr kumimoji="1" lang="ja-JP" altLang="en-US">
                        <a:latin typeface="UD デジタル 教科書体 N-R" panose="02020400000000000000" pitchFamily="17" charset="-128"/>
                        <a:ea typeface="UD デジタル 教科書体 N-R" panose="02020400000000000000" pitchFamily="17" charset="-128"/>
                      </a:endParaRPr>
                    </a:p>
                  </a:txBody>
                  <a:tcPr/>
                </a:tc>
                <a:tc>
                  <a:txBody>
                    <a:bodyPr/>
                    <a:lstStyle/>
                    <a:p>
                      <a:pPr algn="ctr"/>
                      <a:r>
                        <a:rPr kumimoji="1" lang="en-US" altLang="ja-JP" dirty="0">
                          <a:latin typeface="UD デジタル 教科書体 N-R" panose="02020400000000000000" pitchFamily="17" charset="-128"/>
                          <a:ea typeface="UD デジタル 教科書体 N-R" panose="02020400000000000000" pitchFamily="17" charset="-128"/>
                        </a:rPr>
                        <a:t>1</a:t>
                      </a:r>
                      <a:endParaRPr kumimoji="1" lang="ja-JP" altLang="en-US">
                        <a:latin typeface="UD デジタル 教科書体 N-R" panose="02020400000000000000" pitchFamily="17" charset="-128"/>
                        <a:ea typeface="UD デジタル 教科書体 N-R" panose="02020400000000000000" pitchFamily="17" charset="-128"/>
                      </a:endParaRPr>
                    </a:p>
                  </a:txBody>
                  <a:tcPr/>
                </a:tc>
                <a:tc>
                  <a:txBody>
                    <a:bodyPr/>
                    <a:lstStyle/>
                    <a:p>
                      <a:pPr algn="ctr"/>
                      <a:r>
                        <a:rPr kumimoji="1" lang="en-US" altLang="ja-JP" dirty="0">
                          <a:latin typeface="UD デジタル 教科書体 N-R" panose="02020400000000000000" pitchFamily="17" charset="-128"/>
                          <a:ea typeface="UD デジタル 教科書体 N-R" panose="02020400000000000000" pitchFamily="17" charset="-128"/>
                        </a:rPr>
                        <a:t>2</a:t>
                      </a:r>
                      <a:endParaRPr kumimoji="1" lang="ja-JP" altLang="en-US">
                        <a:latin typeface="UD デジタル 教科書体 N-R" panose="02020400000000000000" pitchFamily="17" charset="-128"/>
                        <a:ea typeface="UD デジタル 教科書体 N-R" panose="02020400000000000000" pitchFamily="17" charset="-128"/>
                      </a:endParaRPr>
                    </a:p>
                  </a:txBody>
                  <a:tcPr/>
                </a:tc>
                <a:tc>
                  <a:txBody>
                    <a:bodyPr/>
                    <a:lstStyle/>
                    <a:p>
                      <a:pPr algn="ctr"/>
                      <a:r>
                        <a:rPr kumimoji="1" lang="en-US" altLang="ja-JP" dirty="0">
                          <a:latin typeface="UD デジタル 教科書体 N-R" panose="02020400000000000000" pitchFamily="17" charset="-128"/>
                          <a:ea typeface="UD デジタル 教科書体 N-R" panose="02020400000000000000" pitchFamily="17" charset="-128"/>
                        </a:rPr>
                        <a:t>3</a:t>
                      </a:r>
                      <a:endParaRPr kumimoji="1" lang="ja-JP" altLang="en-US">
                        <a:latin typeface="UD デジタル 教科書体 N-R" panose="02020400000000000000" pitchFamily="17" charset="-128"/>
                        <a:ea typeface="UD デジタル 教科書体 N-R" panose="02020400000000000000" pitchFamily="17" charset="-128"/>
                      </a:endParaRPr>
                    </a:p>
                  </a:txBody>
                  <a:tcPr/>
                </a:tc>
                <a:tc>
                  <a:txBody>
                    <a:bodyPr/>
                    <a:lstStyle/>
                    <a:p>
                      <a:pPr algn="ctr"/>
                      <a:r>
                        <a:rPr kumimoji="1" lang="en-US" altLang="ja-JP" dirty="0">
                          <a:latin typeface="UD デジタル 教科書体 N-R" panose="02020400000000000000" pitchFamily="17" charset="-128"/>
                          <a:ea typeface="UD デジタル 教科書体 N-R" panose="02020400000000000000" pitchFamily="17" charset="-128"/>
                        </a:rPr>
                        <a:t>4</a:t>
                      </a:r>
                      <a:endParaRPr kumimoji="1" lang="ja-JP" altLang="en-US">
                        <a:latin typeface="UD デジタル 教科書体 N-R" panose="02020400000000000000" pitchFamily="17" charset="-128"/>
                        <a:ea typeface="UD デジタル 教科書体 N-R" panose="02020400000000000000" pitchFamily="17" charset="-128"/>
                      </a:endParaRPr>
                    </a:p>
                  </a:txBody>
                  <a:tcPr/>
                </a:tc>
                <a:tc>
                  <a:txBody>
                    <a:bodyPr/>
                    <a:lstStyle/>
                    <a:p>
                      <a:pPr algn="ctr"/>
                      <a:r>
                        <a:rPr kumimoji="1" lang="en-US" altLang="ja-JP" dirty="0">
                          <a:latin typeface="UD デジタル 教科書体 N-R" panose="02020400000000000000" pitchFamily="17" charset="-128"/>
                          <a:ea typeface="UD デジタル 教科書体 N-R" panose="02020400000000000000" pitchFamily="17" charset="-128"/>
                        </a:rPr>
                        <a:t>5</a:t>
                      </a:r>
                      <a:endParaRPr kumimoji="1" lang="ja-JP" altLang="en-US">
                        <a:latin typeface="UD デジタル 教科書体 N-R" panose="02020400000000000000" pitchFamily="17" charset="-128"/>
                        <a:ea typeface="UD デジタル 教科書体 N-R" panose="02020400000000000000" pitchFamily="17" charset="-128"/>
                      </a:endParaRPr>
                    </a:p>
                  </a:txBody>
                  <a:tcPr/>
                </a:tc>
                <a:extLst>
                  <a:ext uri="{0D108BD9-81ED-4DB2-BD59-A6C34878D82A}">
                    <a16:rowId xmlns:a16="http://schemas.microsoft.com/office/drawing/2014/main" val="2394275334"/>
                  </a:ext>
                </a:extLst>
              </a:tr>
              <a:tr h="260075">
                <a:tc>
                  <a:txBody>
                    <a:bodyPr/>
                    <a:lstStyle/>
                    <a:p>
                      <a:r>
                        <a:rPr kumimoji="1" lang="ja-JP" altLang="en-US" sz="1050">
                          <a:latin typeface="UD デジタル 教科書体 N-R" panose="02020400000000000000" pitchFamily="17" charset="-128"/>
                          <a:ea typeface="UD デジタル 教科書体 N-R" panose="02020400000000000000" pitchFamily="17" charset="-128"/>
                        </a:rPr>
                        <a:t>お年玉</a:t>
                      </a:r>
                    </a:p>
                  </a:txBody>
                  <a:tcPr/>
                </a:tc>
                <a:tc>
                  <a:txBody>
                    <a:bodyPr/>
                    <a:lstStyle/>
                    <a:p>
                      <a:pPr algn="ctr"/>
                      <a:r>
                        <a:rPr kumimoji="1" lang="en-US" altLang="ja-JP" sz="1100" dirty="0">
                          <a:latin typeface="UD デジタル 教科書体 N-R" panose="02020400000000000000" pitchFamily="17" charset="-128"/>
                          <a:ea typeface="UD デジタル 教科書体 N-R" panose="02020400000000000000" pitchFamily="17" charset="-128"/>
                        </a:rPr>
                        <a:t>10</a:t>
                      </a:r>
                      <a:endParaRPr kumimoji="1" lang="ja-JP" altLang="en-US" sz="1100">
                        <a:latin typeface="UD デジタル 教科書体 N-R" panose="02020400000000000000" pitchFamily="17" charset="-128"/>
                        <a:ea typeface="UD デジタル 教科書体 N-R" panose="02020400000000000000" pitchFamily="17" charset="-128"/>
                      </a:endParaRPr>
                    </a:p>
                  </a:txBody>
                  <a:tcPr/>
                </a:tc>
                <a:tc>
                  <a:txBody>
                    <a:bodyPr/>
                    <a:lstStyle/>
                    <a:p>
                      <a:pPr algn="ctr"/>
                      <a:r>
                        <a:rPr kumimoji="1" lang="en-US" altLang="ja-JP" sz="1100" dirty="0">
                          <a:latin typeface="UD デジタル 教科書体 N-R" panose="02020400000000000000" pitchFamily="17" charset="-128"/>
                          <a:ea typeface="UD デジタル 教科書体 N-R" panose="02020400000000000000" pitchFamily="17" charset="-128"/>
                        </a:rPr>
                        <a:t>20</a:t>
                      </a:r>
                      <a:endParaRPr kumimoji="1" lang="ja-JP" altLang="en-US" sz="1100">
                        <a:latin typeface="UD デジタル 教科書体 N-R" panose="02020400000000000000" pitchFamily="17" charset="-128"/>
                        <a:ea typeface="UD デジタル 教科書体 N-R" panose="02020400000000000000" pitchFamily="17" charset="-128"/>
                      </a:endParaRPr>
                    </a:p>
                  </a:txBody>
                  <a:tcPr/>
                </a:tc>
                <a:tc>
                  <a:txBody>
                    <a:bodyPr/>
                    <a:lstStyle/>
                    <a:p>
                      <a:pPr algn="ctr"/>
                      <a:r>
                        <a:rPr kumimoji="1" lang="en-US" altLang="ja-JP" sz="1100" dirty="0">
                          <a:latin typeface="UD デジタル 教科書体 N-R" panose="02020400000000000000" pitchFamily="17" charset="-128"/>
                          <a:ea typeface="UD デジタル 教科書体 N-R" panose="02020400000000000000" pitchFamily="17" charset="-128"/>
                        </a:rPr>
                        <a:t>40</a:t>
                      </a:r>
                      <a:endParaRPr kumimoji="1" lang="ja-JP" altLang="en-US" sz="1100">
                        <a:latin typeface="UD デジタル 教科書体 N-R" panose="02020400000000000000" pitchFamily="17" charset="-128"/>
                        <a:ea typeface="UD デジタル 教科書体 N-R" panose="02020400000000000000" pitchFamily="17" charset="-128"/>
                      </a:endParaRPr>
                    </a:p>
                  </a:txBody>
                  <a:tcPr/>
                </a:tc>
                <a:tc>
                  <a:txBody>
                    <a:bodyPr/>
                    <a:lstStyle/>
                    <a:p>
                      <a:pPr algn="ctr"/>
                      <a:r>
                        <a:rPr kumimoji="1" lang="en-US" altLang="ja-JP" sz="1100" dirty="0">
                          <a:latin typeface="UD デジタル 教科書体 N-R" panose="02020400000000000000" pitchFamily="17" charset="-128"/>
                          <a:ea typeface="UD デジタル 教科書体 N-R" panose="02020400000000000000" pitchFamily="17" charset="-128"/>
                        </a:rPr>
                        <a:t>80</a:t>
                      </a:r>
                      <a:endParaRPr kumimoji="1" lang="ja-JP" altLang="en-US" sz="1100">
                        <a:latin typeface="UD デジタル 教科書体 N-R" panose="02020400000000000000" pitchFamily="17" charset="-128"/>
                        <a:ea typeface="UD デジタル 教科書体 N-R" panose="02020400000000000000" pitchFamily="17" charset="-128"/>
                      </a:endParaRPr>
                    </a:p>
                  </a:txBody>
                  <a:tcPr/>
                </a:tc>
                <a:tc>
                  <a:txBody>
                    <a:bodyPr/>
                    <a:lstStyle/>
                    <a:p>
                      <a:pPr algn="ctr"/>
                      <a:r>
                        <a:rPr kumimoji="1" lang="en-US" altLang="ja-JP" sz="1100" dirty="0">
                          <a:latin typeface="UD デジタル 教科書体 N-R" panose="02020400000000000000" pitchFamily="17" charset="-128"/>
                          <a:ea typeface="UD デジタル 教科書体 N-R" panose="02020400000000000000" pitchFamily="17" charset="-128"/>
                        </a:rPr>
                        <a:t>160</a:t>
                      </a:r>
                      <a:endParaRPr kumimoji="1" lang="ja-JP" altLang="en-US" sz="1100">
                        <a:latin typeface="UD デジタル 教科書体 N-R" panose="02020400000000000000" pitchFamily="17" charset="-128"/>
                        <a:ea typeface="UD デジタル 教科書体 N-R" panose="02020400000000000000" pitchFamily="17" charset="-128"/>
                      </a:endParaRPr>
                    </a:p>
                  </a:txBody>
                  <a:tcPr/>
                </a:tc>
                <a:extLst>
                  <a:ext uri="{0D108BD9-81ED-4DB2-BD59-A6C34878D82A}">
                    <a16:rowId xmlns:a16="http://schemas.microsoft.com/office/drawing/2014/main" val="1615187160"/>
                  </a:ext>
                </a:extLst>
              </a:tr>
              <a:tr h="260075">
                <a:tc>
                  <a:txBody>
                    <a:bodyPr/>
                    <a:lstStyle/>
                    <a:p>
                      <a:r>
                        <a:rPr kumimoji="1" lang="ja-JP" altLang="en-US" sz="1050">
                          <a:latin typeface="UD デジタル 教科書体 N-R" panose="02020400000000000000" pitchFamily="17" charset="-128"/>
                          <a:ea typeface="UD デジタル 教科書体 N-R" panose="02020400000000000000" pitchFamily="17" charset="-128"/>
                        </a:rPr>
                        <a:t>貯蓄</a:t>
                      </a:r>
                    </a:p>
                  </a:txBody>
                  <a:tcPr/>
                </a:tc>
                <a:tc>
                  <a:txBody>
                    <a:bodyPr/>
                    <a:lstStyle/>
                    <a:p>
                      <a:pPr algn="ctr"/>
                      <a:r>
                        <a:rPr kumimoji="1" lang="en-US" altLang="ja-JP" sz="1100" dirty="0">
                          <a:latin typeface="UD デジタル 教科書体 N-R" panose="02020400000000000000" pitchFamily="17" charset="-128"/>
                          <a:ea typeface="UD デジタル 教科書体 N-R" panose="02020400000000000000" pitchFamily="17" charset="-128"/>
                        </a:rPr>
                        <a:t>10</a:t>
                      </a:r>
                      <a:endParaRPr kumimoji="1" lang="ja-JP" altLang="en-US" sz="1100">
                        <a:latin typeface="UD デジタル 教科書体 N-R" panose="02020400000000000000" pitchFamily="17" charset="-128"/>
                        <a:ea typeface="UD デジタル 教科書体 N-R" panose="02020400000000000000" pitchFamily="17" charset="-128"/>
                      </a:endParaRPr>
                    </a:p>
                  </a:txBody>
                  <a:tcPr/>
                </a:tc>
                <a:tc>
                  <a:txBody>
                    <a:bodyPr/>
                    <a:lstStyle/>
                    <a:p>
                      <a:pPr algn="ctr"/>
                      <a:r>
                        <a:rPr kumimoji="1" lang="en-US" altLang="ja-JP" sz="1100" dirty="0">
                          <a:latin typeface="UD デジタル 教科書体 N-R" panose="02020400000000000000" pitchFamily="17" charset="-128"/>
                          <a:ea typeface="UD デジタル 教科書体 N-R" panose="02020400000000000000" pitchFamily="17" charset="-128"/>
                        </a:rPr>
                        <a:t>30</a:t>
                      </a:r>
                      <a:endParaRPr kumimoji="1" lang="ja-JP" altLang="en-US" sz="1100">
                        <a:latin typeface="UD デジタル 教科書体 N-R" panose="02020400000000000000" pitchFamily="17" charset="-128"/>
                        <a:ea typeface="UD デジタル 教科書体 N-R" panose="02020400000000000000" pitchFamily="17" charset="-128"/>
                      </a:endParaRPr>
                    </a:p>
                  </a:txBody>
                  <a:tcPr/>
                </a:tc>
                <a:tc>
                  <a:txBody>
                    <a:bodyPr/>
                    <a:lstStyle/>
                    <a:p>
                      <a:pPr algn="ctr"/>
                      <a:r>
                        <a:rPr kumimoji="1" lang="en-US" altLang="ja-JP" sz="1100" dirty="0">
                          <a:latin typeface="UD デジタル 教科書体 N-R" panose="02020400000000000000" pitchFamily="17" charset="-128"/>
                          <a:ea typeface="UD デジタル 教科書体 N-R" panose="02020400000000000000" pitchFamily="17" charset="-128"/>
                        </a:rPr>
                        <a:t>70</a:t>
                      </a:r>
                      <a:endParaRPr kumimoji="1" lang="ja-JP" altLang="en-US" sz="1100">
                        <a:latin typeface="UD デジタル 教科書体 N-R" panose="02020400000000000000" pitchFamily="17" charset="-128"/>
                        <a:ea typeface="UD デジタル 教科書体 N-R" panose="02020400000000000000" pitchFamily="17" charset="-128"/>
                      </a:endParaRPr>
                    </a:p>
                  </a:txBody>
                  <a:tcPr/>
                </a:tc>
                <a:tc>
                  <a:txBody>
                    <a:bodyPr/>
                    <a:lstStyle/>
                    <a:p>
                      <a:pPr algn="ctr"/>
                      <a:r>
                        <a:rPr kumimoji="1" lang="en-US" altLang="ja-JP" sz="1100" dirty="0">
                          <a:latin typeface="UD デジタル 教科書体 N-R" panose="02020400000000000000" pitchFamily="17" charset="-128"/>
                          <a:ea typeface="UD デジタル 教科書体 N-R" panose="02020400000000000000" pitchFamily="17" charset="-128"/>
                        </a:rPr>
                        <a:t>150</a:t>
                      </a:r>
                      <a:endParaRPr kumimoji="1" lang="ja-JP" altLang="en-US" sz="1100">
                        <a:latin typeface="UD デジタル 教科書体 N-R" panose="02020400000000000000" pitchFamily="17" charset="-128"/>
                        <a:ea typeface="UD デジタル 教科書体 N-R" panose="02020400000000000000" pitchFamily="17" charset="-128"/>
                      </a:endParaRPr>
                    </a:p>
                  </a:txBody>
                  <a:tcPr/>
                </a:tc>
                <a:tc>
                  <a:txBody>
                    <a:bodyPr/>
                    <a:lstStyle/>
                    <a:p>
                      <a:pPr algn="ctr"/>
                      <a:r>
                        <a:rPr kumimoji="1" lang="en-US" altLang="ja-JP" sz="1100" dirty="0">
                          <a:latin typeface="UD デジタル 教科書体 N-R" panose="02020400000000000000" pitchFamily="17" charset="-128"/>
                          <a:ea typeface="UD デジタル 教科書体 N-R" panose="02020400000000000000" pitchFamily="17" charset="-128"/>
                        </a:rPr>
                        <a:t>310</a:t>
                      </a:r>
                      <a:endParaRPr kumimoji="1" lang="ja-JP" altLang="en-US" sz="1100">
                        <a:latin typeface="UD デジタル 教科書体 N-R" panose="02020400000000000000" pitchFamily="17" charset="-128"/>
                        <a:ea typeface="UD デジタル 教科書体 N-R" panose="02020400000000000000" pitchFamily="17" charset="-128"/>
                      </a:endParaRPr>
                    </a:p>
                  </a:txBody>
                  <a:tcPr/>
                </a:tc>
                <a:extLst>
                  <a:ext uri="{0D108BD9-81ED-4DB2-BD59-A6C34878D82A}">
                    <a16:rowId xmlns:a16="http://schemas.microsoft.com/office/drawing/2014/main" val="870364596"/>
                  </a:ext>
                </a:extLst>
              </a:tr>
            </a:tbl>
          </a:graphicData>
        </a:graphic>
      </p:graphicFrame>
    </p:spTree>
    <p:extLst>
      <p:ext uri="{BB962C8B-B14F-4D97-AF65-F5344CB8AC3E}">
        <p14:creationId xmlns:p14="http://schemas.microsoft.com/office/powerpoint/2010/main" val="4109148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AFF3F7E-B98E-4B72-B4E0-D992ED3E48A9}"/>
              </a:ext>
            </a:extLst>
          </p:cNvPr>
          <p:cNvSpPr>
            <a:spLocks noGrp="1"/>
          </p:cNvSpPr>
          <p:nvPr>
            <p:ph type="ctrTitle"/>
          </p:nvPr>
        </p:nvSpPr>
        <p:spPr>
          <a:xfrm>
            <a:off x="514350" y="57086"/>
            <a:ext cx="5829300" cy="743014"/>
          </a:xfrm>
        </p:spPr>
        <p:txBody>
          <a:bodyPr>
            <a:normAutofit/>
          </a:bodyPr>
          <a:lstStyle/>
          <a:p>
            <a:r>
              <a:rPr lang="ja-JP" altLang="en-US" sz="4000">
                <a:latin typeface="UD デジタル 教科書体 N-B" panose="02020700000000000000" pitchFamily="17" charset="-128"/>
                <a:ea typeface="UD デジタル 教科書体 N-B" panose="02020700000000000000" pitchFamily="17" charset="-128"/>
              </a:rPr>
              <a:t>学習目標</a:t>
            </a:r>
          </a:p>
        </p:txBody>
      </p:sp>
      <p:graphicFrame>
        <p:nvGraphicFramePr>
          <p:cNvPr id="2" name="表 2">
            <a:extLst>
              <a:ext uri="{FF2B5EF4-FFF2-40B4-BE49-F238E27FC236}">
                <a16:creationId xmlns:a16="http://schemas.microsoft.com/office/drawing/2014/main" id="{A1482BBC-C29B-42EA-A81C-09E6DB0222AA}"/>
              </a:ext>
            </a:extLst>
          </p:cNvPr>
          <p:cNvGraphicFramePr>
            <a:graphicFrameLocks noGrp="1"/>
          </p:cNvGraphicFramePr>
          <p:nvPr>
            <p:extLst>
              <p:ext uri="{D42A27DB-BD31-4B8C-83A1-F6EECF244321}">
                <p14:modId xmlns:p14="http://schemas.microsoft.com/office/powerpoint/2010/main" val="95652322"/>
              </p:ext>
            </p:extLst>
          </p:nvPr>
        </p:nvGraphicFramePr>
        <p:xfrm>
          <a:off x="164671" y="1341519"/>
          <a:ext cx="6527382" cy="7256215"/>
        </p:xfrm>
        <a:graphic>
          <a:graphicData uri="http://schemas.openxmlformats.org/drawingml/2006/table">
            <a:tbl>
              <a:tblPr firstRow="1" bandRow="1">
                <a:tableStyleId>{7E9639D4-E3E2-4D34-9284-5A2195B3D0D7}</a:tableStyleId>
              </a:tblPr>
              <a:tblGrid>
                <a:gridCol w="2016929">
                  <a:extLst>
                    <a:ext uri="{9D8B030D-6E8A-4147-A177-3AD203B41FA5}">
                      <a16:colId xmlns:a16="http://schemas.microsoft.com/office/drawing/2014/main" val="953771404"/>
                    </a:ext>
                  </a:extLst>
                </a:gridCol>
                <a:gridCol w="4510453">
                  <a:extLst>
                    <a:ext uri="{9D8B030D-6E8A-4147-A177-3AD203B41FA5}">
                      <a16:colId xmlns:a16="http://schemas.microsoft.com/office/drawing/2014/main" val="2232448268"/>
                    </a:ext>
                  </a:extLst>
                </a:gridCol>
              </a:tblGrid>
              <a:tr h="691179">
                <a:tc>
                  <a:txBody>
                    <a:bodyPr/>
                    <a:lstStyle/>
                    <a:p>
                      <a:pPr algn="ctr"/>
                      <a:r>
                        <a:rPr kumimoji="1" lang="ja-JP" altLang="en-US" sz="1400" b="0">
                          <a:latin typeface="UD デジタル 教科書体 N-B" panose="02020700000000000000" pitchFamily="17" charset="-128"/>
                          <a:ea typeface="UD デジタル 教科書体 N-B" panose="02020700000000000000" pitchFamily="17" charset="-128"/>
                        </a:rPr>
                        <a:t>観点</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0">
                          <a:latin typeface="UD デジタル 教科書体 N-B" panose="02020700000000000000" pitchFamily="17" charset="-128"/>
                          <a:ea typeface="UD デジタル 教科書体 N-B" panose="02020700000000000000" pitchFamily="17" charset="-128"/>
                        </a:rPr>
                        <a:t>学習目標</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5071850"/>
                  </a:ext>
                </a:extLst>
              </a:tr>
              <a:tr h="3204584">
                <a:tc>
                  <a:txBody>
                    <a:bodyPr/>
                    <a:lstStyle/>
                    <a:p>
                      <a:pPr algn="ctr"/>
                      <a:r>
                        <a:rPr kumimoji="1" lang="ja-JP" altLang="en-US" sz="1400">
                          <a:latin typeface="UD デジタル 教科書体 N-R" panose="02020400000000000000" pitchFamily="17" charset="-128"/>
                          <a:ea typeface="UD デジタル 教科書体 N-R" panose="02020400000000000000" pitchFamily="17" charset="-128"/>
                        </a:rPr>
                        <a:t>知識・技能</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kumimoji="1" lang="ja-JP" altLang="en-US" sz="1400">
                          <a:latin typeface="UD デジタル 教科書体 N-R" panose="02020400000000000000" pitchFamily="17" charset="-128"/>
                          <a:ea typeface="UD デジタル 教科書体 N-R" panose="02020400000000000000" pitchFamily="17" charset="-128"/>
                        </a:rPr>
                        <a:t>モデル化とシミュレーション</a:t>
                      </a:r>
                      <a:endParaRPr kumimoji="1" lang="en-US" altLang="ja-JP" sz="1400" dirty="0">
                        <a:latin typeface="UD デジタル 教科書体 N-R" panose="02020400000000000000" pitchFamily="17" charset="-128"/>
                        <a:ea typeface="UD デジタル 教科書体 N-R" panose="02020400000000000000" pitchFamily="17" charset="-128"/>
                      </a:endParaRPr>
                    </a:p>
                    <a:p>
                      <a:pPr marL="514350" lvl="1" indent="-171450">
                        <a:buFont typeface="Arial" panose="020B0604020202020204" pitchFamily="34" charset="0"/>
                        <a:buChar char="•"/>
                      </a:pPr>
                      <a:r>
                        <a:rPr kumimoji="1" lang="ja-JP" altLang="en-US" sz="1400">
                          <a:latin typeface="UD デジタル 教科書体 N-R" panose="02020400000000000000" pitchFamily="17" charset="-128"/>
                          <a:ea typeface="UD デジタル 教科書体 N-R" panose="02020400000000000000" pitchFamily="17" charset="-128"/>
                        </a:rPr>
                        <a:t>「積み立て」概念を説明できる</a:t>
                      </a:r>
                      <a:endParaRPr kumimoji="1" lang="en-US" altLang="ja-JP" sz="1400" dirty="0">
                        <a:latin typeface="UD デジタル 教科書体 N-R" panose="02020400000000000000" pitchFamily="17" charset="-128"/>
                        <a:ea typeface="UD デジタル 教科書体 N-R" panose="02020400000000000000" pitchFamily="17" charset="-128"/>
                      </a:endParaRPr>
                    </a:p>
                    <a:p>
                      <a:pPr marL="514350" lvl="1" indent="-171450">
                        <a:buFont typeface="Arial" panose="020B0604020202020204" pitchFamily="34" charset="0"/>
                        <a:buChar char="•"/>
                      </a:pPr>
                      <a:r>
                        <a:rPr kumimoji="1" lang="ja-JP" altLang="en-US" sz="1400">
                          <a:latin typeface="UD デジタル 教科書体 N-R" panose="02020400000000000000" pitchFamily="17" charset="-128"/>
                          <a:ea typeface="UD デジタル 教科書体 N-R" panose="02020400000000000000" pitchFamily="17" charset="-128"/>
                        </a:rPr>
                        <a:t>「複利」概念を説明できる。複利によって資産がどのように増えるか、モデルを示すことができる</a:t>
                      </a:r>
                      <a:endParaRPr kumimoji="1" lang="en-US" altLang="ja-JP" sz="1400">
                        <a:latin typeface="UD デジタル 教科書体 N-R" panose="02020400000000000000" pitchFamily="17" charset="-128"/>
                        <a:ea typeface="UD デジタル 教科書体 N-R" panose="02020400000000000000" pitchFamily="17" charset="-128"/>
                      </a:endParaRPr>
                    </a:p>
                    <a:p>
                      <a:pPr marL="514350" lvl="1" indent="-171450">
                        <a:buFont typeface="Arial" panose="020B0604020202020204" pitchFamily="34" charset="0"/>
                        <a:buChar char="•"/>
                      </a:pPr>
                      <a:endParaRPr kumimoji="1" lang="en-US" altLang="ja-JP" sz="1400" dirty="0">
                        <a:latin typeface="UD デジタル 教科書体 N-R" panose="02020400000000000000" pitchFamily="17" charset="-128"/>
                        <a:ea typeface="UD デジタル 教科書体 N-R" panose="02020400000000000000" pitchFamily="17" charset="-128"/>
                      </a:endParaRPr>
                    </a:p>
                    <a:p>
                      <a:pPr marL="171450" indent="-171450">
                        <a:buFont typeface="Arial" panose="020B0604020202020204" pitchFamily="34" charset="0"/>
                        <a:buChar char="•"/>
                      </a:pPr>
                      <a:r>
                        <a:rPr kumimoji="1" lang="ja-JP" altLang="en-US" sz="1400">
                          <a:latin typeface="UD デジタル 教科書体 N-R" panose="02020400000000000000" pitchFamily="17" charset="-128"/>
                          <a:ea typeface="UD デジタル 教科書体 N-R" panose="02020400000000000000" pitchFamily="17" charset="-128"/>
                        </a:rPr>
                        <a:t>プログラミング</a:t>
                      </a:r>
                      <a:endParaRPr kumimoji="1" lang="en-US" altLang="ja-JP" sz="1400" dirty="0">
                        <a:latin typeface="UD デジタル 教科書体 N-R" panose="02020400000000000000" pitchFamily="17" charset="-128"/>
                        <a:ea typeface="UD デジタル 教科書体 N-R" panose="02020400000000000000" pitchFamily="17" charset="-128"/>
                      </a:endParaRPr>
                    </a:p>
                    <a:p>
                      <a:pPr marL="514350" lvl="1" indent="-171450">
                        <a:buFont typeface="Arial" panose="020B0604020202020204" pitchFamily="34" charset="0"/>
                        <a:buChar char="•"/>
                      </a:pPr>
                      <a:r>
                        <a:rPr kumimoji="1" lang="ja-JP" altLang="en-US" sz="1400">
                          <a:latin typeface="UD デジタル 教科書体 N-R" panose="02020400000000000000" pitchFamily="17" charset="-128"/>
                          <a:ea typeface="UD デジタル 教科書体 N-R" panose="02020400000000000000" pitchFamily="17" charset="-128"/>
                        </a:rPr>
                        <a:t>配列に値を格納し、格納した値を利用できる</a:t>
                      </a:r>
                      <a:endParaRPr kumimoji="1" lang="en-US" altLang="ja-JP" sz="1400" dirty="0">
                        <a:latin typeface="UD デジタル 教科書体 N-R" panose="02020400000000000000" pitchFamily="17" charset="-128"/>
                        <a:ea typeface="UD デジタル 教科書体 N-R" panose="02020400000000000000" pitchFamily="17" charset="-128"/>
                      </a:endParaRPr>
                    </a:p>
                    <a:p>
                      <a:pPr marL="514350" marR="0" lvl="1"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a:latin typeface="UD デジタル 教科書体 N-R" panose="02020400000000000000" pitchFamily="17" charset="-128"/>
                          <a:ea typeface="UD デジタル 教科書体 N-R" panose="02020400000000000000" pitchFamily="17" charset="-128"/>
                        </a:rPr>
                        <a:t>プログラムで計算した値を配列に格納できる</a:t>
                      </a:r>
                      <a:endParaRPr kumimoji="1" lang="en-US" altLang="ja-JP" sz="1400">
                        <a:latin typeface="UD デジタル 教科書体 N-R" panose="02020400000000000000" pitchFamily="17" charset="-128"/>
                        <a:ea typeface="UD デジタル 教科書体 N-R" panose="02020400000000000000" pitchFamily="17" charset="-128"/>
                      </a:endParaRPr>
                    </a:p>
                    <a:p>
                      <a:pPr marL="514350" lvl="1" indent="-171450">
                        <a:buFont typeface="Arial" panose="020B0604020202020204" pitchFamily="34" charset="0"/>
                        <a:buChar char="•"/>
                      </a:pPr>
                      <a:r>
                        <a:rPr kumimoji="1" lang="ja-JP" altLang="en-US" sz="1400">
                          <a:latin typeface="UD デジタル 教科書体 N-R" panose="02020400000000000000" pitchFamily="17" charset="-128"/>
                          <a:ea typeface="UD デジタル 教科書体 N-R" panose="02020400000000000000" pitchFamily="17" charset="-128"/>
                        </a:rPr>
                        <a:t>繰り返しの制御構造を用いて、配列の値を操作できる</a:t>
                      </a:r>
                      <a:endParaRPr kumimoji="1" lang="en-US" altLang="ja-JP" sz="1400">
                        <a:latin typeface="UD デジタル 教科書体 N-R" panose="02020400000000000000" pitchFamily="17" charset="-128"/>
                        <a:ea typeface="UD デジタル 教科書体 N-R" panose="02020400000000000000" pitchFamily="17" charset="-128"/>
                      </a:endParaRPr>
                    </a:p>
                    <a:p>
                      <a:pPr marL="514350" lvl="1" indent="-171450">
                        <a:buFont typeface="Arial" panose="020B0604020202020204" pitchFamily="34" charset="0"/>
                        <a:buChar char="•"/>
                      </a:pPr>
                      <a:r>
                        <a:rPr kumimoji="1" lang="ja-JP" altLang="en-US" sz="1400">
                          <a:latin typeface="UD デジタル 教科書体 N-R" panose="02020400000000000000" pitchFamily="17" charset="-128"/>
                          <a:ea typeface="UD デジタル 教科書体 N-R" panose="02020400000000000000" pitchFamily="17" charset="-128"/>
                        </a:rPr>
                        <a:t>配列の値を表やグラフ形式で表示できる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3368689"/>
                  </a:ext>
                </a:extLst>
              </a:tr>
              <a:tr h="1750802">
                <a:tc>
                  <a:txBody>
                    <a:bodyPr/>
                    <a:lstStyle/>
                    <a:p>
                      <a:pPr algn="ctr"/>
                      <a:r>
                        <a:rPr kumimoji="1" lang="ja-JP" altLang="en-US" sz="1400">
                          <a:latin typeface="UD デジタル 教科書体 N-R" panose="02020400000000000000" pitchFamily="17" charset="-128"/>
                          <a:ea typeface="UD デジタル 教科書体 N-R" panose="02020400000000000000" pitchFamily="17" charset="-128"/>
                        </a:rPr>
                        <a:t>思考力・判断力・表現力</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a:latin typeface="UD デジタル 教科書体 N-R" panose="02020400000000000000" pitchFamily="17" charset="-128"/>
                          <a:ea typeface="UD デジタル 教科書体 N-R" panose="02020400000000000000" pitchFamily="17" charset="-128"/>
                        </a:rPr>
                        <a:t>積み立て額や積み立て期間・金利を変更すると結果がどのようになるか、比較・検討できる</a:t>
                      </a:r>
                      <a:endParaRPr kumimoji="1" lang="en-US" altLang="ja-JP" sz="1400" dirty="0">
                        <a:latin typeface="UD デジタル 教科書体 N-R" panose="02020400000000000000" pitchFamily="17" charset="-128"/>
                        <a:ea typeface="UD デジタル 教科書体 N-R" panose="02020400000000000000" pitchFamily="17" charset="-128"/>
                      </a:endParaRP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a:latin typeface="UD デジタル 教科書体 N-R" panose="02020400000000000000" pitchFamily="17" charset="-128"/>
                          <a:ea typeface="UD デジタル 教科書体 N-R" panose="02020400000000000000" pitchFamily="17" charset="-128"/>
                        </a:rPr>
                        <a:t>結果を表示するときに、どの形式を用いれば分かりやすい表示になるか判断できる</a:t>
                      </a:r>
                    </a:p>
                    <a:p>
                      <a:pPr marL="171450" marR="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a:latin typeface="UD デジタル 教科書体 N-R" panose="02020400000000000000" pitchFamily="17" charset="-128"/>
                          <a:ea typeface="UD デジタル 教科書体 N-R" panose="02020400000000000000" pitchFamily="17" charset="-128"/>
                        </a:rPr>
                        <a:t>表形式やグラフ形式を使って、データを分かりやすく表現する</a:t>
                      </a:r>
                      <a:endParaRPr kumimoji="1" lang="en-US" altLang="ja-JP" sz="14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5820021"/>
                  </a:ext>
                </a:extLst>
              </a:tr>
              <a:tr h="1609650">
                <a:tc>
                  <a:txBody>
                    <a:bodyPr/>
                    <a:lstStyle/>
                    <a:p>
                      <a:pPr algn="ctr"/>
                      <a:r>
                        <a:rPr kumimoji="1" lang="ja-JP" altLang="en-US" sz="1400">
                          <a:latin typeface="UD デジタル 教科書体 N-R" panose="02020400000000000000" pitchFamily="17" charset="-128"/>
                          <a:ea typeface="UD デジタル 教科書体 N-R" panose="02020400000000000000" pitchFamily="17" charset="-128"/>
                        </a:rPr>
                        <a:t>学びに向かう力</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kumimoji="1" lang="ja-JP" altLang="en-US" sz="1400">
                          <a:latin typeface="UD デジタル 教科書体 N-R" panose="02020400000000000000" pitchFamily="17" charset="-128"/>
                          <a:ea typeface="UD デジタル 教科書体 N-R" panose="02020400000000000000" pitchFamily="17" charset="-128"/>
                        </a:rPr>
                        <a:t>積み立て額や金利、積立期間を変更すると、結果がどのようになるか調べてみる</a:t>
                      </a:r>
                      <a:endParaRPr kumimoji="1" lang="en-US" altLang="ja-JP" sz="1400" dirty="0">
                        <a:latin typeface="UD デジタル 教科書体 N-R" panose="02020400000000000000" pitchFamily="17" charset="-128"/>
                        <a:ea typeface="UD デジタル 教科書体 N-R" panose="02020400000000000000" pitchFamily="17" charset="-128"/>
                      </a:endParaRPr>
                    </a:p>
                    <a:p>
                      <a:pPr marL="171450" indent="-171450">
                        <a:buFont typeface="Arial" panose="020B0604020202020204" pitchFamily="34" charset="0"/>
                        <a:buChar char="•"/>
                      </a:pPr>
                      <a:r>
                        <a:rPr kumimoji="1" lang="ja-JP" altLang="en-US" sz="1400">
                          <a:latin typeface="UD デジタル 教科書体 N-R" panose="02020400000000000000" pitchFamily="17" charset="-128"/>
                          <a:ea typeface="UD デジタル 教科書体 N-R" panose="02020400000000000000" pitchFamily="17" charset="-128"/>
                        </a:rPr>
                        <a:t>積み立てや複利の他に、資産形成に関連する概念を調べてみる</a:t>
                      </a:r>
                      <a:endParaRPr kumimoji="1" lang="en-US" altLang="ja-JP" sz="1400" dirty="0">
                        <a:latin typeface="UD デジタル 教科書体 N-R" panose="02020400000000000000" pitchFamily="17" charset="-128"/>
                        <a:ea typeface="UD デジタル 教科書体 N-R" panose="02020400000000000000" pitchFamily="17" charset="-128"/>
                      </a:endParaRPr>
                    </a:p>
                    <a:p>
                      <a:pPr marL="171450" indent="-171450">
                        <a:buFont typeface="Arial" panose="020B0604020202020204" pitchFamily="34" charset="0"/>
                        <a:buChar char="•"/>
                      </a:pPr>
                      <a:r>
                        <a:rPr kumimoji="1" lang="ja-JP" altLang="en-US" sz="1400">
                          <a:latin typeface="UD デジタル 教科書体 N-R" panose="02020400000000000000" pitchFamily="17" charset="-128"/>
                          <a:ea typeface="UD デジタル 教科書体 N-R" panose="02020400000000000000" pitchFamily="17" charset="-128"/>
                        </a:rPr>
                        <a:t>グラフ表示ライブラリーの機能を調べてみる</a:t>
                      </a:r>
                      <a:endParaRPr kumimoji="1" lang="en-US" altLang="ja-JP" sz="1400" dirty="0">
                        <a:latin typeface="UD デジタル 教科書体 N-R" panose="02020400000000000000" pitchFamily="17" charset="-128"/>
                        <a:ea typeface="UD デジタル 教科書体 N-R" panose="02020400000000000000" pitchFamily="17" charset="-128"/>
                      </a:endParaRPr>
                    </a:p>
                    <a:p>
                      <a:pPr marL="171450" indent="-171450">
                        <a:buFont typeface="Arial" panose="020B0604020202020204" pitchFamily="34" charset="0"/>
                        <a:buChar char="•"/>
                      </a:pPr>
                      <a:endParaRPr kumimoji="1" lang="ja-JP" altLang="en-US" sz="14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6026192"/>
                  </a:ext>
                </a:extLst>
              </a:tr>
            </a:tbl>
          </a:graphicData>
        </a:graphic>
      </p:graphicFrame>
    </p:spTree>
    <p:extLst>
      <p:ext uri="{BB962C8B-B14F-4D97-AF65-F5344CB8AC3E}">
        <p14:creationId xmlns:p14="http://schemas.microsoft.com/office/powerpoint/2010/main" val="128824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AFF3F7E-B98E-4B72-B4E0-D992ED3E48A9}"/>
              </a:ext>
            </a:extLst>
          </p:cNvPr>
          <p:cNvSpPr>
            <a:spLocks noGrp="1"/>
          </p:cNvSpPr>
          <p:nvPr>
            <p:ph type="ctrTitle"/>
          </p:nvPr>
        </p:nvSpPr>
        <p:spPr>
          <a:xfrm>
            <a:off x="514350" y="57086"/>
            <a:ext cx="5829300" cy="743014"/>
          </a:xfrm>
        </p:spPr>
        <p:txBody>
          <a:bodyPr>
            <a:normAutofit/>
          </a:bodyPr>
          <a:lstStyle/>
          <a:p>
            <a:r>
              <a:rPr lang="ja-JP" altLang="en-US" sz="4000">
                <a:latin typeface="UD デジタル 教科書体 N-B" panose="02020700000000000000" pitchFamily="17" charset="-128"/>
                <a:ea typeface="UD デジタル 教科書体 N-B" panose="02020700000000000000" pitchFamily="17" charset="-128"/>
              </a:rPr>
              <a:t>単元の流れ</a:t>
            </a:r>
          </a:p>
        </p:txBody>
      </p:sp>
      <p:graphicFrame>
        <p:nvGraphicFramePr>
          <p:cNvPr id="2" name="表 2">
            <a:extLst>
              <a:ext uri="{FF2B5EF4-FFF2-40B4-BE49-F238E27FC236}">
                <a16:creationId xmlns:a16="http://schemas.microsoft.com/office/drawing/2014/main" id="{A1482BBC-C29B-42EA-A81C-09E6DB0222AA}"/>
              </a:ext>
            </a:extLst>
          </p:cNvPr>
          <p:cNvGraphicFramePr>
            <a:graphicFrameLocks noGrp="1"/>
          </p:cNvGraphicFramePr>
          <p:nvPr>
            <p:extLst>
              <p:ext uri="{D42A27DB-BD31-4B8C-83A1-F6EECF244321}">
                <p14:modId xmlns:p14="http://schemas.microsoft.com/office/powerpoint/2010/main" val="3633721774"/>
              </p:ext>
            </p:extLst>
          </p:nvPr>
        </p:nvGraphicFramePr>
        <p:xfrm>
          <a:off x="164672" y="1341521"/>
          <a:ext cx="6528655" cy="7326314"/>
        </p:xfrm>
        <a:graphic>
          <a:graphicData uri="http://schemas.openxmlformats.org/drawingml/2006/table">
            <a:tbl>
              <a:tblPr firstRow="1" bandRow="1">
                <a:tableStyleId>{7E9639D4-E3E2-4D34-9284-5A2195B3D0D7}</a:tableStyleId>
              </a:tblPr>
              <a:tblGrid>
                <a:gridCol w="633183">
                  <a:extLst>
                    <a:ext uri="{9D8B030D-6E8A-4147-A177-3AD203B41FA5}">
                      <a16:colId xmlns:a16="http://schemas.microsoft.com/office/drawing/2014/main" val="953771404"/>
                    </a:ext>
                  </a:extLst>
                </a:gridCol>
                <a:gridCol w="2644208">
                  <a:extLst>
                    <a:ext uri="{9D8B030D-6E8A-4147-A177-3AD203B41FA5}">
                      <a16:colId xmlns:a16="http://schemas.microsoft.com/office/drawing/2014/main" val="2232448268"/>
                    </a:ext>
                  </a:extLst>
                </a:gridCol>
                <a:gridCol w="3251264">
                  <a:extLst>
                    <a:ext uri="{9D8B030D-6E8A-4147-A177-3AD203B41FA5}">
                      <a16:colId xmlns:a16="http://schemas.microsoft.com/office/drawing/2014/main" val="1405033761"/>
                    </a:ext>
                  </a:extLst>
                </a:gridCol>
              </a:tblGrid>
              <a:tr h="531986">
                <a:tc>
                  <a:txBody>
                    <a:bodyPr/>
                    <a:lstStyle/>
                    <a:p>
                      <a:pPr algn="ctr"/>
                      <a:r>
                        <a:rPr kumimoji="1" lang="ja-JP" altLang="en-US" sz="1400" b="0">
                          <a:latin typeface="UD デジタル 教科書体 N-B" panose="02020700000000000000" pitchFamily="17" charset="-128"/>
                          <a:ea typeface="UD デジタル 教科書体 N-B" panose="02020700000000000000" pitchFamily="17" charset="-128"/>
                        </a:rPr>
                        <a:t>コマ</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0">
                          <a:latin typeface="UD デジタル 教科書体 N-B" panose="02020700000000000000" pitchFamily="17" charset="-128"/>
                          <a:ea typeface="UD デジタル 教科書体 N-B" panose="02020700000000000000" pitchFamily="17" charset="-128"/>
                        </a:rPr>
                        <a:t>内容</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0">
                          <a:latin typeface="UD デジタル 教科書体 N-B" panose="02020700000000000000" pitchFamily="17" charset="-128"/>
                          <a:ea typeface="UD デジタル 教科書体 N-B" panose="02020700000000000000" pitchFamily="17" charset="-128"/>
                        </a:rPr>
                        <a:t>狙い</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5071850"/>
                  </a:ext>
                </a:extLst>
              </a:tr>
              <a:tr h="1005672">
                <a:tc>
                  <a:txBody>
                    <a:bodyPr/>
                    <a:lstStyle/>
                    <a:p>
                      <a:pPr algn="ctr"/>
                      <a:r>
                        <a:rPr kumimoji="1" lang="en-US" altLang="ja-JP" sz="1200">
                          <a:latin typeface="UD デジタル 教科書体 N-R" panose="02020400000000000000" pitchFamily="17" charset="-128"/>
                          <a:ea typeface="UD デジタル 教科書体 N-R" panose="02020400000000000000" pitchFamily="17" charset="-128"/>
                        </a:rPr>
                        <a:t>1</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a:latin typeface="UD デジタル 教科書体 N-R" panose="02020400000000000000" pitchFamily="17" charset="-128"/>
                          <a:ea typeface="UD デジタル 教科書体 N-R" panose="02020400000000000000" pitchFamily="17" charset="-128"/>
                        </a:rPr>
                        <a:t>複利計算アプリの動作を確認する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a:latin typeface="UD デジタル 教科書体 N-R" panose="02020400000000000000" pitchFamily="17" charset="-128"/>
                          <a:ea typeface="UD デジタル 教科書体 N-R" panose="02020400000000000000" pitchFamily="17" charset="-128"/>
                        </a:rPr>
                        <a:t>グラフ形式の表示と、表形式の表示を比較する</a:t>
                      </a:r>
                    </a:p>
                    <a:p>
                      <a:endParaRPr kumimoji="1" lang="en-US" altLang="ja-JP" sz="1200" dirty="0">
                        <a:latin typeface="UD デジタル 教科書体 N-R" panose="02020400000000000000" pitchFamily="17" charset="-128"/>
                        <a:ea typeface="UD デジタル 教科書体 N-R" panose="02020400000000000000" pitchFamily="17" charset="-128"/>
                      </a:endParaRPr>
                    </a:p>
                    <a:p>
                      <a:r>
                        <a:rPr kumimoji="1" lang="ja-JP" altLang="en-US" sz="1200">
                          <a:latin typeface="UD デジタル 教科書体 N-R" panose="02020400000000000000" pitchFamily="17" charset="-128"/>
                          <a:ea typeface="UD デジタル 教科書体 N-R" panose="02020400000000000000" pitchFamily="17" charset="-128"/>
                        </a:rPr>
                        <a:t>積み立ての金額、利率を変更して、貯蓄額がどのように変化するか確認する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a:latin typeface="UD デジタル 教科書体 N-R" panose="02020400000000000000" pitchFamily="17" charset="-128"/>
                          <a:ea typeface="UD デジタル 教科書体 N-R" panose="02020400000000000000" pitchFamily="17" charset="-128"/>
                        </a:rPr>
                        <a:t>「積み立て」と「複利計算」の概念を確認する。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endParaRPr kumimoji="1" lang="en-US" altLang="ja-JP" sz="1200" dirty="0">
                        <a:latin typeface="UD デジタル 教科書体 N-R" panose="02020400000000000000" pitchFamily="17" charset="-128"/>
                        <a:ea typeface="UD デジタル 教科書体 N-R" panose="02020400000000000000" pitchFamily="17" charset="-128"/>
                      </a:endParaRPr>
                    </a:p>
                    <a:p>
                      <a:r>
                        <a:rPr kumimoji="1" lang="ja-JP" altLang="en-US" sz="1200">
                          <a:latin typeface="UD デジタル 教科書体 N-R" panose="02020400000000000000" pitchFamily="17" charset="-128"/>
                          <a:ea typeface="UD デジタル 教科書体 N-R" panose="02020400000000000000" pitchFamily="17" charset="-128"/>
                        </a:rPr>
                        <a:t>積み立て：定期的に決まった金額を入金し、一定期間を経過するまで繰り返す。</a:t>
                      </a:r>
                      <a:endParaRPr kumimoji="1" lang="en-US" altLang="ja-JP" sz="1200" dirty="0">
                        <a:latin typeface="UD デジタル 教科書体 N-R" panose="02020400000000000000" pitchFamily="17" charset="-128"/>
                        <a:ea typeface="UD デジタル 教科書体 N-R" panose="02020400000000000000" pitchFamily="17" charset="-128"/>
                      </a:endParaRPr>
                    </a:p>
                    <a:p>
                      <a:r>
                        <a:rPr kumimoji="1" lang="ja-JP" altLang="en-US" sz="1200">
                          <a:latin typeface="UD デジタル 教科書体 N-R" panose="02020400000000000000" pitchFamily="17" charset="-128"/>
                          <a:ea typeface="UD デジタル 教科書体 N-R" panose="02020400000000000000" pitchFamily="17" charset="-128"/>
                        </a:rPr>
                        <a:t>任意のタイミングではなく、決まったタイミングで定期的に行うのが通常の預貯金と異なる。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endParaRPr kumimoji="1" lang="en-US" altLang="ja-JP" sz="1200" dirty="0">
                        <a:latin typeface="UD デジタル 教科書体 N-R" panose="02020400000000000000" pitchFamily="17" charset="-128"/>
                        <a:ea typeface="UD デジタル 教科書体 N-R" panose="02020400000000000000" pitchFamily="17" charset="-128"/>
                      </a:endParaRPr>
                    </a:p>
                    <a:p>
                      <a:r>
                        <a:rPr kumimoji="1" lang="ja-JP" altLang="en-US" sz="1200">
                          <a:latin typeface="UD デジタル 教科書体 N-R" panose="02020400000000000000" pitchFamily="17" charset="-128"/>
                          <a:ea typeface="UD デジタル 教科書体 N-R" panose="02020400000000000000" pitchFamily="17" charset="-128"/>
                        </a:rPr>
                        <a:t>複利：元金に利率をかけて求める利息が毎期付くだけでなく、前の期の利息分にも、次の期には利息がつく。なお、元金分にしか金利がかからない方式を単利と呼ぶ。</a:t>
                      </a:r>
                      <a:endParaRPr kumimoji="1" lang="en-US" altLang="ja-JP" sz="1200" dirty="0">
                        <a:latin typeface="UD デジタル 教科書体 N-R" panose="02020400000000000000" pitchFamily="17" charset="-128"/>
                        <a:ea typeface="UD デジタル 教科書体 N-R" panose="02020400000000000000" pitchFamily="17" charset="-128"/>
                      </a:endParaRPr>
                    </a:p>
                    <a:p>
                      <a:endParaRPr kumimoji="1" lang="en-US" altLang="ja-JP" sz="1200" dirty="0">
                        <a:latin typeface="UD デジタル 教科書体 N-R" panose="02020400000000000000" pitchFamily="17" charset="-128"/>
                        <a:ea typeface="UD デジタル 教科書体 N-R" panose="02020400000000000000" pitchFamily="17" charset="-128"/>
                      </a:endParaRPr>
                    </a:p>
                    <a:p>
                      <a:r>
                        <a:rPr kumimoji="1" lang="ja-JP" altLang="en-US" sz="1200">
                          <a:latin typeface="UD デジタル 教科書体 N-R" panose="02020400000000000000" pitchFamily="17" charset="-128"/>
                          <a:ea typeface="UD デジタル 教科書体 N-R" panose="02020400000000000000" pitchFamily="17" charset="-128"/>
                        </a:rPr>
                        <a:t>グラフは視覚に訴えるが、個々の年の数値（金額）を正確に読むのには表の方がよい。同じデータでも、表示の方式によって見え方・強調されることが変わることを確認する。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3368689"/>
                  </a:ext>
                </a:extLst>
              </a:tr>
              <a:tr h="714174">
                <a:tc>
                  <a:txBody>
                    <a:bodyPr/>
                    <a:lstStyle/>
                    <a:p>
                      <a:pPr algn="ctr"/>
                      <a:r>
                        <a:rPr kumimoji="1" lang="en-US" altLang="ja-JP" sz="1200">
                          <a:latin typeface="UD デジタル 教科書体 N-R" panose="02020400000000000000" pitchFamily="17" charset="-128"/>
                          <a:ea typeface="UD デジタル 教科書体 N-R" panose="02020400000000000000" pitchFamily="17" charset="-128"/>
                        </a:rPr>
                        <a:t>2</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a:latin typeface="UD デジタル 教科書体 N-R" panose="02020400000000000000" pitchFamily="17" charset="-128"/>
                          <a:ea typeface="UD デジタル 教科書体 N-R" panose="02020400000000000000" pitchFamily="17" charset="-128"/>
                        </a:rPr>
                        <a:t>プログラムを読み、処理内容を理解する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200">
                          <a:latin typeface="UD デジタル 教科書体 N-R" panose="02020400000000000000" pitchFamily="17" charset="-128"/>
                          <a:ea typeface="UD デジタル 教科書体 N-R" panose="02020400000000000000" pitchFamily="17" charset="-128"/>
                        </a:rPr>
                        <a:t>ソースコードを読み、処理内容を確認する。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en-US" altLang="ja-JP" sz="120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学習項目</a:t>
                      </a:r>
                      <a:r>
                        <a:rPr kumimoji="1" lang="en-US" altLang="ja-JP" sz="1200">
                          <a:latin typeface="UD デジタル 教科書体 N-R" panose="02020400000000000000" pitchFamily="17" charset="-128"/>
                          <a:ea typeface="UD デジタル 教科書体 N-R" panose="02020400000000000000" pitchFamily="17" charset="-128"/>
                        </a:rPr>
                        <a:t>】</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marR="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a:latin typeface="UD デジタル 教科書体 N-R" panose="02020400000000000000" pitchFamily="17" charset="-128"/>
                          <a:ea typeface="UD デジタル 教科書体 N-R" panose="02020400000000000000" pitchFamily="17" charset="-128"/>
                        </a:rPr>
                        <a:t>ユーザーが画面に入力した値の取得方法</a:t>
                      </a:r>
                      <a:r>
                        <a:rPr kumimoji="1" lang="en-US" altLang="ja-JP" sz="1200">
                          <a:latin typeface="UD デジタル 教科書体 N-R" panose="02020400000000000000" pitchFamily="17" charset="-128"/>
                          <a:ea typeface="UD デジタル 教科書体 N-R" panose="02020400000000000000" pitchFamily="17" charset="-128"/>
                        </a:rPr>
                        <a:t>document</a:t>
                      </a:r>
                      <a:r>
                        <a:rPr kumimoji="1" lang="en-US" altLang="ja-JP" sz="1200" dirty="0" err="1">
                          <a:latin typeface="UD デジタル 教科書体 N-R" panose="02020400000000000000" pitchFamily="17" charset="-128"/>
                          <a:ea typeface="UD デジタル 教科書体 N-R" panose="02020400000000000000" pitchFamily="17" charset="-128"/>
                        </a:rPr>
                        <a:t>.getElementById</a:t>
                      </a:r>
                      <a:r>
                        <a:rPr kumimoji="1" lang="en-US" altLang="ja-JP" sz="1200">
                          <a:latin typeface="UD デジタル 教科書体 N-R" panose="02020400000000000000" pitchFamily="17" charset="-128"/>
                          <a:ea typeface="UD デジタル 教科書体 N-R" panose="02020400000000000000" pitchFamily="17" charset="-128"/>
                        </a:rPr>
                        <a:t>(id</a:t>
                      </a:r>
                      <a:r>
                        <a:rPr kumimoji="1" lang="ja-JP" altLang="en-US" sz="1200">
                          <a:latin typeface="UD デジタル 教科書体 N-R" panose="02020400000000000000" pitchFamily="17" charset="-128"/>
                          <a:ea typeface="UD デジタル 教科書体 N-R" panose="02020400000000000000" pitchFamily="17" charset="-128"/>
                        </a:rPr>
                        <a:t>名</a:t>
                      </a:r>
                      <a:r>
                        <a:rPr kumimoji="1" lang="en-US" altLang="ja-JP" sz="1200">
                          <a:latin typeface="UD デジタル 教科書体 N-R" panose="02020400000000000000" pitchFamily="17" charset="-128"/>
                          <a:ea typeface="UD デジタル 教科書体 N-R" panose="02020400000000000000" pitchFamily="17" charset="-128"/>
                        </a:rPr>
                        <a:t>).value</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marR="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a:latin typeface="UD デジタル 教科書体 N-R" panose="02020400000000000000" pitchFamily="17" charset="-128"/>
                          <a:ea typeface="UD デジタル 教科書体 N-R" panose="02020400000000000000" pitchFamily="17" charset="-128"/>
                        </a:rPr>
                        <a:t>繰り返し処理（積み立て期間のあいだ、計算を繰り返す）</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marR="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a:latin typeface="UD デジタル 教科書体 N-R" panose="02020400000000000000" pitchFamily="17" charset="-128"/>
                          <a:ea typeface="UD デジタル 教科書体 N-R" panose="02020400000000000000" pitchFamily="17" charset="-128"/>
                        </a:rPr>
                        <a:t>配列の操作（配列に計算結果の値を追加する）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marR="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a:latin typeface="UD デジタル 教科書体 N-R" panose="02020400000000000000" pitchFamily="17" charset="-128"/>
                          <a:ea typeface="UD デジタル 教科書体 N-R" panose="02020400000000000000" pitchFamily="17" charset="-128"/>
                        </a:rPr>
                        <a:t>グラフ表示する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5820021"/>
                  </a:ext>
                </a:extLst>
              </a:tr>
              <a:tr h="714174">
                <a:tc>
                  <a:txBody>
                    <a:bodyPr/>
                    <a:lstStyle/>
                    <a:p>
                      <a:pPr algn="ctr"/>
                      <a:r>
                        <a:rPr kumimoji="1" lang="en-US" altLang="ja-JP" sz="1200" dirty="0">
                          <a:latin typeface="UD デジタル 教科書体 N-R" panose="02020400000000000000" pitchFamily="17" charset="-128"/>
                          <a:ea typeface="UD デジタル 教科書体 N-R" panose="02020400000000000000" pitchFamily="17" charset="-128"/>
                        </a:rPr>
                        <a:t>3</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a:latin typeface="UD デジタル 教科書体 N-R" panose="02020400000000000000" pitchFamily="17" charset="-128"/>
                          <a:ea typeface="UD デジタル 教科書体 N-R" panose="02020400000000000000" pitchFamily="17" charset="-128"/>
                        </a:rPr>
                        <a:t>カスタマイズ課題に取り組む</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200">
                          <a:latin typeface="UD デジタル 教科書体 N-R" panose="02020400000000000000" pitchFamily="17" charset="-128"/>
                          <a:ea typeface="UD デジタル 教科書体 N-R" panose="02020400000000000000" pitchFamily="17" charset="-128"/>
                        </a:rPr>
                        <a:t>提示されるカスタマイズ課題を実装する。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200">
                          <a:latin typeface="UD デジタル 教科書体 N-R" panose="02020400000000000000" pitchFamily="17" charset="-128"/>
                          <a:ea typeface="UD デジタル 教科書体 N-R" panose="02020400000000000000" pitchFamily="17" charset="-128"/>
                        </a:rPr>
                        <a:t>カスタマイズ課題</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228600" marR="0" indent="-228600" algn="l" defTabSz="685800" rtl="0" eaLnBrk="1" fontAlgn="auto" latinLnBrk="0" hangingPunct="1">
                        <a:lnSpc>
                          <a:spcPct val="100000"/>
                        </a:lnSpc>
                        <a:spcBef>
                          <a:spcPts val="0"/>
                        </a:spcBef>
                        <a:spcAft>
                          <a:spcPts val="0"/>
                        </a:spcAft>
                        <a:buClrTx/>
                        <a:buSzTx/>
                        <a:buFont typeface="+mj-lt"/>
                        <a:buAutoNum type="arabicPeriod"/>
                        <a:tabLst/>
                        <a:defRPr/>
                      </a:pPr>
                      <a:r>
                        <a:rPr kumimoji="1" lang="ja-JP" altLang="en-US" sz="1200">
                          <a:latin typeface="UD デジタル 教科書体 N-R" panose="02020400000000000000" pitchFamily="17" charset="-128"/>
                          <a:ea typeface="UD デジタル 教科書体 N-R" panose="02020400000000000000" pitchFamily="17" charset="-128"/>
                        </a:rPr>
                        <a:t>期間を指定できるようにする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228600" marR="0" indent="-228600" algn="l" defTabSz="685800" rtl="0" eaLnBrk="1" fontAlgn="auto" latinLnBrk="0" hangingPunct="1">
                        <a:lnSpc>
                          <a:spcPct val="100000"/>
                        </a:lnSpc>
                        <a:spcBef>
                          <a:spcPts val="0"/>
                        </a:spcBef>
                        <a:spcAft>
                          <a:spcPts val="0"/>
                        </a:spcAft>
                        <a:buClrTx/>
                        <a:buSzTx/>
                        <a:buFont typeface="+mj-lt"/>
                        <a:buAutoNum type="arabicPeriod"/>
                        <a:tabLst/>
                        <a:defRPr/>
                      </a:pPr>
                      <a:r>
                        <a:rPr kumimoji="1" lang="ja-JP" altLang="en-US" sz="1200">
                          <a:latin typeface="UD デジタル 教科書体 N-R" panose="02020400000000000000" pitchFamily="17" charset="-128"/>
                          <a:ea typeface="UD デジタル 教科書体 N-R" panose="02020400000000000000" pitchFamily="17" charset="-128"/>
                        </a:rPr>
                        <a:t>目標値を設定して、目標を達成する時期を計算できるようにする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8096630"/>
                  </a:ext>
                </a:extLst>
              </a:tr>
            </a:tbl>
          </a:graphicData>
        </a:graphic>
      </p:graphicFrame>
    </p:spTree>
    <p:extLst>
      <p:ext uri="{BB962C8B-B14F-4D97-AF65-F5344CB8AC3E}">
        <p14:creationId xmlns:p14="http://schemas.microsoft.com/office/powerpoint/2010/main" val="2659788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AFF3F7E-B98E-4B72-B4E0-D992ED3E48A9}"/>
              </a:ext>
            </a:extLst>
          </p:cNvPr>
          <p:cNvSpPr>
            <a:spLocks noGrp="1"/>
          </p:cNvSpPr>
          <p:nvPr>
            <p:ph type="ctrTitle"/>
          </p:nvPr>
        </p:nvSpPr>
        <p:spPr>
          <a:xfrm>
            <a:off x="514350" y="57086"/>
            <a:ext cx="5829300" cy="743014"/>
          </a:xfrm>
        </p:spPr>
        <p:txBody>
          <a:bodyPr>
            <a:normAutofit/>
          </a:bodyPr>
          <a:lstStyle/>
          <a:p>
            <a:r>
              <a:rPr lang="en-US" altLang="ja-JP" sz="4000">
                <a:latin typeface="UD デジタル 教科書体 N-B" panose="02020700000000000000" pitchFamily="17" charset="-128"/>
                <a:ea typeface="UD デジタル 教科書体 N-B" panose="02020700000000000000" pitchFamily="17" charset="-128"/>
              </a:rPr>
              <a:t>1</a:t>
            </a:r>
            <a:r>
              <a:rPr lang="ja-JP" altLang="en-US" sz="4000">
                <a:latin typeface="UD デジタル 教科書体 N-B" panose="02020700000000000000" pitchFamily="17" charset="-128"/>
                <a:ea typeface="UD デジタル 教科書体 N-B" panose="02020700000000000000" pitchFamily="17" charset="-128"/>
              </a:rPr>
              <a:t>コマ目の指導</a:t>
            </a:r>
          </a:p>
        </p:txBody>
      </p:sp>
      <p:graphicFrame>
        <p:nvGraphicFramePr>
          <p:cNvPr id="2" name="表 2">
            <a:extLst>
              <a:ext uri="{FF2B5EF4-FFF2-40B4-BE49-F238E27FC236}">
                <a16:creationId xmlns:a16="http://schemas.microsoft.com/office/drawing/2014/main" id="{A1482BBC-C29B-42EA-A81C-09E6DB0222AA}"/>
              </a:ext>
            </a:extLst>
          </p:cNvPr>
          <p:cNvGraphicFramePr>
            <a:graphicFrameLocks noGrp="1"/>
          </p:cNvGraphicFramePr>
          <p:nvPr>
            <p:extLst>
              <p:ext uri="{D42A27DB-BD31-4B8C-83A1-F6EECF244321}">
                <p14:modId xmlns:p14="http://schemas.microsoft.com/office/powerpoint/2010/main" val="792083646"/>
              </p:ext>
            </p:extLst>
          </p:nvPr>
        </p:nvGraphicFramePr>
        <p:xfrm>
          <a:off x="167679" y="1145815"/>
          <a:ext cx="6522641" cy="6772294"/>
        </p:xfrm>
        <a:graphic>
          <a:graphicData uri="http://schemas.openxmlformats.org/drawingml/2006/table">
            <a:tbl>
              <a:tblPr firstRow="1" bandRow="1">
                <a:tableStyleId>{7E9639D4-E3E2-4D34-9284-5A2195B3D0D7}</a:tableStyleId>
              </a:tblPr>
              <a:tblGrid>
                <a:gridCol w="1072280">
                  <a:extLst>
                    <a:ext uri="{9D8B030D-6E8A-4147-A177-3AD203B41FA5}">
                      <a16:colId xmlns:a16="http://schemas.microsoft.com/office/drawing/2014/main" val="953771404"/>
                    </a:ext>
                  </a:extLst>
                </a:gridCol>
                <a:gridCol w="5450361">
                  <a:extLst>
                    <a:ext uri="{9D8B030D-6E8A-4147-A177-3AD203B41FA5}">
                      <a16:colId xmlns:a16="http://schemas.microsoft.com/office/drawing/2014/main" val="2232448268"/>
                    </a:ext>
                  </a:extLst>
                </a:gridCol>
              </a:tblGrid>
              <a:tr h="443666">
                <a:tc>
                  <a:txBody>
                    <a:bodyPr/>
                    <a:lstStyle/>
                    <a:p>
                      <a:pPr algn="ctr"/>
                      <a:r>
                        <a:rPr kumimoji="1" lang="ja-JP" altLang="en-US" sz="1400" b="0">
                          <a:latin typeface="UD デジタル 教科書体 N-B" panose="02020700000000000000" pitchFamily="17" charset="-128"/>
                          <a:ea typeface="UD デジタル 教科書体 N-B" panose="02020700000000000000" pitchFamily="17" charset="-128"/>
                        </a:rPr>
                        <a:t>過程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0">
                          <a:latin typeface="UD デジタル 教科書体 N-B" panose="02020700000000000000" pitchFamily="17" charset="-128"/>
                          <a:ea typeface="UD デジタル 教科書体 N-B" panose="02020700000000000000" pitchFamily="17" charset="-128"/>
                        </a:rPr>
                        <a:t>内容</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5071850"/>
                  </a:ext>
                </a:extLst>
              </a:tr>
              <a:tr h="972324">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導入</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a:latin typeface="UD デジタル 教科書体 N-R" panose="02020400000000000000" pitchFamily="17" charset="-128"/>
                          <a:ea typeface="UD デジタル 教科書体 N-R" panose="02020400000000000000" pitchFamily="17" charset="-128"/>
                        </a:rPr>
                        <a:t>サンプルアプリを動作させ、「積み立て」と「複利計算」について学ぶことを伝える。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r>
                        <a:rPr kumimoji="1" lang="ja-JP" altLang="en-US" sz="1200">
                          <a:latin typeface="UD デジタル 教科書体 N-R" panose="02020400000000000000" pitchFamily="17" charset="-128"/>
                          <a:ea typeface="UD デジタル 教科書体 N-R" panose="02020400000000000000" pitchFamily="17" charset="-128"/>
                        </a:rPr>
                        <a:t>複利計算アプリをインポートする。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3368689"/>
                  </a:ext>
                </a:extLst>
              </a:tr>
              <a:tr h="976266">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展開</a:t>
                      </a:r>
                      <a:r>
                        <a:rPr kumimoji="1" lang="en-US" altLang="ja-JP" sz="1200">
                          <a:latin typeface="UD デジタル 教科書体 N-R" panose="02020400000000000000" pitchFamily="17" charset="-128"/>
                          <a:ea typeface="UD デジタル 教科書体 N-R" panose="02020400000000000000" pitchFamily="17" charset="-128"/>
                        </a:rPr>
                        <a:t>1</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kumimoji="1" lang="ja-JP" altLang="en-US" sz="1200">
                          <a:latin typeface="UD デジタル 教科書体 N-R" panose="02020400000000000000" pitchFamily="17" charset="-128"/>
                          <a:ea typeface="UD デジタル 教科書体 N-R" panose="02020400000000000000" pitchFamily="17" charset="-128"/>
                        </a:rPr>
                        <a:t>「積み立て」と「複利計算」の概念を確認する。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indent="-171450">
                        <a:buFont typeface="Arial" panose="020B0604020202020204" pitchFamily="34" charset="0"/>
                        <a:buChar char="•"/>
                      </a:pPr>
                      <a:r>
                        <a:rPr kumimoji="1" lang="ja-JP" altLang="en-US" sz="1200">
                          <a:latin typeface="UD デジタル 教科書体 N-R" panose="02020400000000000000" pitchFamily="17" charset="-128"/>
                          <a:ea typeface="UD デジタル 教科書体 N-R" panose="02020400000000000000" pitchFamily="17" charset="-128"/>
                        </a:rPr>
                        <a:t>サンプルアプリを動作させて、結果を見る。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indent="-171450">
                        <a:buFont typeface="Arial" panose="020B0604020202020204" pitchFamily="34" charset="0"/>
                        <a:buChar char="•"/>
                      </a:pPr>
                      <a:r>
                        <a:rPr kumimoji="1" lang="ja-JP" altLang="en-US" sz="1200">
                          <a:latin typeface="UD デジタル 教科書体 N-R" panose="02020400000000000000" pitchFamily="17" charset="-128"/>
                          <a:ea typeface="UD デジタル 教科書体 N-R" panose="02020400000000000000" pitchFamily="17" charset="-128"/>
                        </a:rPr>
                        <a:t>積み立て金額・利率を変更して、結果がどのように変わるか、確かめる。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r>
                        <a:rPr kumimoji="1" lang="en-US" altLang="ja-JP" sz="900">
                          <a:latin typeface="UD デジタル 教科書体 N-R" panose="02020400000000000000" pitchFamily="17" charset="-128"/>
                          <a:ea typeface="UD デジタル 教科書体 N-R" panose="02020400000000000000" pitchFamily="17" charset="-128"/>
                        </a:rPr>
                        <a:t>※ </a:t>
                      </a:r>
                      <a:r>
                        <a:rPr kumimoji="1" lang="ja-JP" altLang="en-US" sz="900">
                          <a:latin typeface="UD デジタル 教科書体 N-R" panose="02020400000000000000" pitchFamily="17" charset="-128"/>
                          <a:ea typeface="UD デジタル 教科書体 N-R" panose="02020400000000000000" pitchFamily="17" charset="-128"/>
                        </a:rPr>
                        <a:t>積み立て金額と利率の両方を同時に変更すると影響が分かりにくい。必要に応じて注意を促す。</a:t>
                      </a:r>
                      <a:endParaRPr kumimoji="1" lang="en-US" altLang="ja-JP" sz="900">
                        <a:latin typeface="UD デジタル 教科書体 N-R" panose="02020400000000000000" pitchFamily="17" charset="-128"/>
                        <a:ea typeface="UD デジタル 教科書体 N-R" panose="02020400000000000000" pitchFamily="17" charset="-128"/>
                      </a:endParaRPr>
                    </a:p>
                    <a:p>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030663"/>
                  </a:ext>
                </a:extLst>
              </a:tr>
              <a:tr h="802256">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a:latin typeface="UD デジタル 教科書体 N-R" panose="02020400000000000000" pitchFamily="17" charset="-128"/>
                          <a:ea typeface="UD デジタル 教科書体 N-R" panose="02020400000000000000" pitchFamily="17" charset="-128"/>
                        </a:rPr>
                        <a:t>展開</a:t>
                      </a:r>
                      <a:r>
                        <a:rPr kumimoji="1" lang="en-US" altLang="ja-JP" sz="1200">
                          <a:latin typeface="UD デジタル 教科書体 N-R" panose="02020400000000000000" pitchFamily="17" charset="-128"/>
                          <a:ea typeface="UD デジタル 教科書体 N-R" panose="02020400000000000000" pitchFamily="17" charset="-128"/>
                        </a:rPr>
                        <a:t>2</a:t>
                      </a:r>
                      <a:endParaRPr kumimoji="1" lang="ja-JP" altLang="en-US" sz="1200">
                        <a:latin typeface="UD デジタル 教科書体 N-R" panose="02020400000000000000" pitchFamily="17" charset="-128"/>
                        <a:ea typeface="UD デジタル 教科書体 N-R" panose="02020400000000000000" pitchFamily="17" charset="-128"/>
                      </a:endParaRPr>
                    </a:p>
                    <a:p>
                      <a:pPr algn="ct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a:latin typeface="UD デジタル 教科書体 N-R" panose="02020400000000000000" pitchFamily="17" charset="-128"/>
                          <a:ea typeface="UD デジタル 教科書体 N-R" panose="02020400000000000000" pitchFamily="17" charset="-128"/>
                        </a:rPr>
                        <a:t>展開</a:t>
                      </a:r>
                      <a:r>
                        <a:rPr kumimoji="1" lang="en-US" altLang="ja-JP" sz="1200">
                          <a:latin typeface="UD デジタル 教科書体 N-R" panose="02020400000000000000" pitchFamily="17" charset="-128"/>
                          <a:ea typeface="UD デジタル 教科書体 N-R" panose="02020400000000000000" pitchFamily="17" charset="-128"/>
                        </a:rPr>
                        <a:t>1</a:t>
                      </a:r>
                      <a:r>
                        <a:rPr kumimoji="1" lang="ja-JP" altLang="en-US" sz="1200">
                          <a:latin typeface="UD デジタル 教科書体 N-R" panose="02020400000000000000" pitchFamily="17" charset="-128"/>
                          <a:ea typeface="UD デジタル 教科書体 N-R" panose="02020400000000000000" pitchFamily="17" charset="-128"/>
                        </a:rPr>
                        <a:t>で生徒に変更を何パターンか試させたのち、以下の発問を行う。</a:t>
                      </a:r>
                      <a:endParaRPr kumimoji="1" lang="en-US" altLang="ja-JP" sz="1200">
                        <a:latin typeface="UD デジタル 教科書体 N-R" panose="02020400000000000000" pitchFamily="17" charset="-128"/>
                        <a:ea typeface="UD デジタル 教科書体 N-R" panose="02020400000000000000" pitchFamily="17" charset="-128"/>
                      </a:endParaRPr>
                    </a:p>
                    <a:p>
                      <a:endParaRPr kumimoji="1" lang="en-US" altLang="ja-JP" sz="1200">
                        <a:latin typeface="UD デジタル 教科書体 N-R" panose="02020400000000000000" pitchFamily="17" charset="-128"/>
                        <a:ea typeface="UD デジタル 教科書体 N-R" panose="02020400000000000000" pitchFamily="17" charset="-128"/>
                      </a:endParaRPr>
                    </a:p>
                    <a:p>
                      <a:r>
                        <a:rPr kumimoji="1" lang="ja-JP" altLang="en-US" sz="1200">
                          <a:latin typeface="UD デジタル 教科書体 N-R" panose="02020400000000000000" pitchFamily="17" charset="-128"/>
                          <a:ea typeface="UD デジタル 教科書体 N-R" panose="02020400000000000000" pitchFamily="17" charset="-128"/>
                        </a:rPr>
                        <a:t>発問</a:t>
                      </a:r>
                      <a:r>
                        <a:rPr kumimoji="1" lang="en-US" altLang="ja-JP" sz="1200">
                          <a:latin typeface="UD デジタル 教科書体 N-R" panose="02020400000000000000" pitchFamily="17" charset="-128"/>
                          <a:ea typeface="UD デジタル 教科書体 N-R" panose="02020400000000000000" pitchFamily="17" charset="-128"/>
                        </a:rPr>
                        <a:t>A </a:t>
                      </a:r>
                      <a:r>
                        <a:rPr kumimoji="1" lang="ja-JP" altLang="en-US" sz="1200">
                          <a:latin typeface="UD デジタル 教科書体 N-R" panose="02020400000000000000" pitchFamily="17" charset="-128"/>
                          <a:ea typeface="UD デジタル 教科書体 N-R" panose="02020400000000000000" pitchFamily="17" charset="-128"/>
                        </a:rPr>
                        <a:t>：積み立て金額と</a:t>
                      </a:r>
                      <a:r>
                        <a:rPr kumimoji="1" lang="en-US" altLang="ja-JP" sz="1200">
                          <a:latin typeface="UD デジタル 教科書体 N-R" panose="02020400000000000000" pitchFamily="17" charset="-128"/>
                          <a:ea typeface="UD デジタル 教科書体 N-R" panose="02020400000000000000" pitchFamily="17" charset="-128"/>
                        </a:rPr>
                        <a:t>10</a:t>
                      </a:r>
                      <a:r>
                        <a:rPr kumimoji="1" lang="ja-JP" altLang="en-US" sz="1200">
                          <a:latin typeface="UD デジタル 教科書体 N-R" panose="02020400000000000000" pitchFamily="17" charset="-128"/>
                          <a:ea typeface="UD デジタル 教科書体 N-R" panose="02020400000000000000" pitchFamily="17" charset="-128"/>
                        </a:rPr>
                        <a:t>年後の金額の関係は？</a:t>
                      </a:r>
                      <a:endParaRPr kumimoji="1" lang="en-US" altLang="ja-JP" sz="1200">
                        <a:latin typeface="UD デジタル 教科書体 N-R" panose="02020400000000000000" pitchFamily="17" charset="-128"/>
                        <a:ea typeface="UD デジタル 教科書体 N-R" panose="02020400000000000000" pitchFamily="17" charset="-128"/>
                      </a:endParaRPr>
                    </a:p>
                    <a:p>
                      <a:r>
                        <a:rPr kumimoji="1" lang="ja-JP" altLang="en-US" sz="1200">
                          <a:latin typeface="UD デジタル 教科書体 N-R" panose="02020400000000000000" pitchFamily="17" charset="-128"/>
                          <a:ea typeface="UD デジタル 教科書体 N-R" panose="02020400000000000000" pitchFamily="17" charset="-128"/>
                        </a:rPr>
                        <a:t>回答例：積み立て金額が大きいほど、</a:t>
                      </a:r>
                      <a:r>
                        <a:rPr kumimoji="1" lang="en-US" altLang="ja-JP" sz="1200">
                          <a:latin typeface="UD デジタル 教科書体 N-R" panose="02020400000000000000" pitchFamily="17" charset="-128"/>
                          <a:ea typeface="UD デジタル 教科書体 N-R" panose="02020400000000000000" pitchFamily="17" charset="-128"/>
                        </a:rPr>
                        <a:t>10</a:t>
                      </a:r>
                      <a:r>
                        <a:rPr kumimoji="1" lang="ja-JP" altLang="en-US" sz="1200">
                          <a:latin typeface="UD デジタル 教科書体 N-R" panose="02020400000000000000" pitchFamily="17" charset="-128"/>
                          <a:ea typeface="UD デジタル 教科書体 N-R" panose="02020400000000000000" pitchFamily="17" charset="-128"/>
                        </a:rPr>
                        <a:t>年後に貯まる額が多くなる。</a:t>
                      </a:r>
                      <a:endParaRPr kumimoji="1" lang="en-US" altLang="ja-JP" sz="1200">
                        <a:latin typeface="UD デジタル 教科書体 N-R" panose="02020400000000000000" pitchFamily="17" charset="-128"/>
                        <a:ea typeface="UD デジタル 教科書体 N-R" panose="02020400000000000000" pitchFamily="17" charset="-128"/>
                      </a:endParaRPr>
                    </a:p>
                    <a:p>
                      <a:pPr marL="0" indent="0">
                        <a:buFont typeface="Arial" panose="020B0604020202020204" pitchFamily="34" charset="0"/>
                        <a:buNone/>
                      </a:pPr>
                      <a:endParaRPr kumimoji="1" lang="en-US" altLang="ja-JP" sz="1200">
                        <a:latin typeface="UD デジタル 教科書体 N-R" panose="02020400000000000000" pitchFamily="17" charset="-128"/>
                        <a:ea typeface="UD デジタル 教科書体 N-R" panose="02020400000000000000" pitchFamily="17" charset="-128"/>
                      </a:endParaRPr>
                    </a:p>
                    <a:p>
                      <a:pPr marL="0" indent="0">
                        <a:buFont typeface="Arial" panose="020B0604020202020204" pitchFamily="34" charset="0"/>
                        <a:buNone/>
                      </a:pPr>
                      <a:r>
                        <a:rPr kumimoji="1" lang="ja-JP" altLang="en-US" sz="1200">
                          <a:latin typeface="UD デジタル 教科書体 N-R" panose="02020400000000000000" pitchFamily="17" charset="-128"/>
                          <a:ea typeface="UD デジタル 教科書体 N-R" panose="02020400000000000000" pitchFamily="17" charset="-128"/>
                        </a:rPr>
                        <a:t>発問</a:t>
                      </a:r>
                      <a:r>
                        <a:rPr kumimoji="1" lang="en-US" altLang="ja-JP" sz="1200">
                          <a:latin typeface="UD デジタル 教科書体 N-R" panose="02020400000000000000" pitchFamily="17" charset="-128"/>
                          <a:ea typeface="UD デジタル 教科書体 N-R" panose="02020400000000000000" pitchFamily="17" charset="-128"/>
                        </a:rPr>
                        <a:t>B1</a:t>
                      </a:r>
                      <a:r>
                        <a:rPr kumimoji="1" lang="ja-JP" altLang="en-US" sz="1200">
                          <a:latin typeface="UD デジタル 教科書体 N-R" panose="02020400000000000000" pitchFamily="17" charset="-128"/>
                          <a:ea typeface="UD デジタル 教科書体 N-R" panose="02020400000000000000" pitchFamily="17" charset="-128"/>
                        </a:rPr>
                        <a:t>：利率と</a:t>
                      </a:r>
                      <a:r>
                        <a:rPr kumimoji="1" lang="en-US" altLang="ja-JP" sz="1200">
                          <a:latin typeface="UD デジタル 教科書体 N-R" panose="02020400000000000000" pitchFamily="17" charset="-128"/>
                          <a:ea typeface="UD デジタル 教科書体 N-R" panose="02020400000000000000" pitchFamily="17" charset="-128"/>
                        </a:rPr>
                        <a:t>10</a:t>
                      </a:r>
                      <a:r>
                        <a:rPr kumimoji="1" lang="ja-JP" altLang="en-US" sz="1200">
                          <a:latin typeface="UD デジタル 教科書体 N-R" panose="02020400000000000000" pitchFamily="17" charset="-128"/>
                          <a:ea typeface="UD デジタル 教科書体 N-R" panose="02020400000000000000" pitchFamily="17" charset="-128"/>
                        </a:rPr>
                        <a:t>年後の金額の関係は？</a:t>
                      </a:r>
                      <a:endParaRPr kumimoji="1" lang="en-US" altLang="ja-JP" sz="1200">
                        <a:latin typeface="UD デジタル 教科書体 N-R" panose="02020400000000000000" pitchFamily="17" charset="-128"/>
                        <a:ea typeface="UD デジタル 教科書体 N-R" panose="02020400000000000000" pitchFamily="17" charset="-128"/>
                      </a:endParaRPr>
                    </a:p>
                    <a:p>
                      <a:pPr marL="0" indent="0">
                        <a:buFont typeface="Arial" panose="020B0604020202020204" pitchFamily="34" charset="0"/>
                        <a:buNone/>
                      </a:pPr>
                      <a:r>
                        <a:rPr kumimoji="1" lang="ja-JP" altLang="en-US" sz="1200">
                          <a:latin typeface="UD デジタル 教科書体 N-R" panose="02020400000000000000" pitchFamily="17" charset="-128"/>
                          <a:ea typeface="UD デジタル 教科書体 N-R" panose="02020400000000000000" pitchFamily="17" charset="-128"/>
                        </a:rPr>
                        <a:t>回答例：利率が大きいほど、</a:t>
                      </a:r>
                      <a:r>
                        <a:rPr kumimoji="1" lang="en-US" altLang="ja-JP" sz="1200">
                          <a:latin typeface="UD デジタル 教科書体 N-R" panose="02020400000000000000" pitchFamily="17" charset="-128"/>
                          <a:ea typeface="UD デジタル 教科書体 N-R" panose="02020400000000000000" pitchFamily="17" charset="-128"/>
                        </a:rPr>
                        <a:t>10</a:t>
                      </a:r>
                      <a:r>
                        <a:rPr kumimoji="1" lang="ja-JP" altLang="en-US" sz="1200">
                          <a:latin typeface="UD デジタル 教科書体 N-R" panose="02020400000000000000" pitchFamily="17" charset="-128"/>
                          <a:ea typeface="UD デジタル 教科書体 N-R" panose="02020400000000000000" pitchFamily="17" charset="-128"/>
                        </a:rPr>
                        <a:t>年後に貯まる額が多くなる。</a:t>
                      </a:r>
                      <a:endParaRPr kumimoji="1" lang="en-US" altLang="ja-JP" sz="1200">
                        <a:latin typeface="UD デジタル 教科書体 N-R" panose="02020400000000000000" pitchFamily="17" charset="-128"/>
                        <a:ea typeface="UD デジタル 教科書体 N-R" panose="02020400000000000000" pitchFamily="17" charset="-128"/>
                      </a:endParaRPr>
                    </a:p>
                    <a:p>
                      <a:pPr marL="171450" indent="-171450">
                        <a:buFont typeface="Arial" panose="020B0604020202020204" pitchFamily="34" charset="0"/>
                        <a:buChar char="•"/>
                      </a:pPr>
                      <a:endParaRPr kumimoji="1" lang="en-US" altLang="ja-JP" sz="1200">
                        <a:latin typeface="UD デジタル 教科書体 N-R" panose="02020400000000000000" pitchFamily="17" charset="-128"/>
                        <a:ea typeface="UD デジタル 教科書体 N-R" panose="02020400000000000000" pitchFamily="17" charset="-128"/>
                      </a:endParaRPr>
                    </a:p>
                    <a:p>
                      <a:pPr marL="0" indent="0">
                        <a:buFont typeface="Arial" panose="020B0604020202020204" pitchFamily="34" charset="0"/>
                        <a:buNone/>
                      </a:pPr>
                      <a:r>
                        <a:rPr kumimoji="1" lang="ja-JP" altLang="en-US" sz="1200">
                          <a:latin typeface="UD デジタル 教科書体 N-R" panose="02020400000000000000" pitchFamily="17" charset="-128"/>
                          <a:ea typeface="UD デジタル 教科書体 N-R" panose="02020400000000000000" pitchFamily="17" charset="-128"/>
                        </a:rPr>
                        <a:t>発問</a:t>
                      </a:r>
                      <a:r>
                        <a:rPr kumimoji="1" lang="en-US" altLang="ja-JP" sz="1200">
                          <a:latin typeface="UD デジタル 教科書体 N-R" panose="02020400000000000000" pitchFamily="17" charset="-128"/>
                          <a:ea typeface="UD デジタル 教科書体 N-R" panose="02020400000000000000" pitchFamily="17" charset="-128"/>
                        </a:rPr>
                        <a:t>B2</a:t>
                      </a:r>
                      <a:r>
                        <a:rPr kumimoji="1" lang="ja-JP" altLang="en-US" sz="1200">
                          <a:latin typeface="UD デジタル 教科書体 N-R" panose="02020400000000000000" pitchFamily="17" charset="-128"/>
                          <a:ea typeface="UD デジタル 教科書体 N-R" panose="02020400000000000000" pitchFamily="17" charset="-128"/>
                        </a:rPr>
                        <a:t>：</a:t>
                      </a:r>
                      <a:r>
                        <a:rPr kumimoji="1" lang="en-US" altLang="ja-JP" sz="1200">
                          <a:latin typeface="UD デジタル 教科書体 N-R" panose="02020400000000000000" pitchFamily="17" charset="-128"/>
                          <a:ea typeface="UD デジタル 教科書体 N-R" panose="02020400000000000000" pitchFamily="17" charset="-128"/>
                        </a:rPr>
                        <a:t>10</a:t>
                      </a:r>
                      <a:r>
                        <a:rPr kumimoji="1" lang="ja-JP" altLang="en-US" sz="1200">
                          <a:latin typeface="UD デジタル 教科書体 N-R" panose="02020400000000000000" pitchFamily="17" charset="-128"/>
                          <a:ea typeface="UD デジタル 教科書体 N-R" panose="02020400000000000000" pitchFamily="17" charset="-128"/>
                        </a:rPr>
                        <a:t>年後だけでなく、途中の年の金額がどうなるかを問う。</a:t>
                      </a:r>
                      <a:endParaRPr kumimoji="1" lang="en-US" altLang="ja-JP" sz="1200">
                        <a:latin typeface="UD デジタル 教科書体 N-R" panose="02020400000000000000" pitchFamily="17" charset="-128"/>
                        <a:ea typeface="UD デジタル 教科書体 N-R" panose="02020400000000000000" pitchFamily="17" charset="-128"/>
                      </a:endParaRPr>
                    </a:p>
                    <a:p>
                      <a:pPr marL="0" indent="0">
                        <a:buFont typeface="Arial" panose="020B0604020202020204" pitchFamily="34" charset="0"/>
                        <a:buNone/>
                      </a:pPr>
                      <a:r>
                        <a:rPr kumimoji="1" lang="ja-JP" altLang="en-US" sz="1200">
                          <a:latin typeface="UD デジタル 教科書体 N-R" panose="02020400000000000000" pitchFamily="17" charset="-128"/>
                          <a:ea typeface="UD デジタル 教科書体 N-R" panose="02020400000000000000" pitchFamily="17" charset="-128"/>
                        </a:rPr>
                        <a:t>回答例：利率の差の影響は、最初のうち（</a:t>
                      </a:r>
                      <a:r>
                        <a:rPr kumimoji="1" lang="en-US" altLang="ja-JP" sz="1200">
                          <a:latin typeface="UD デジタル 教科書体 N-R" panose="02020400000000000000" pitchFamily="17" charset="-128"/>
                          <a:ea typeface="UD デジタル 教科書体 N-R" panose="02020400000000000000" pitchFamily="17" charset="-128"/>
                        </a:rPr>
                        <a:t>〜3</a:t>
                      </a:r>
                      <a:r>
                        <a:rPr kumimoji="1" lang="ja-JP" altLang="en-US" sz="1200">
                          <a:latin typeface="UD デジタル 教科書体 N-R" panose="02020400000000000000" pitchFamily="17" charset="-128"/>
                          <a:ea typeface="UD デジタル 教科書体 N-R" panose="02020400000000000000" pitchFamily="17" charset="-128"/>
                        </a:rPr>
                        <a:t>年くらいまで）は小さい。徐々に影響が大きくなる</a:t>
                      </a:r>
                      <a:endParaRPr kumimoji="1" lang="en-US" altLang="ja-JP" sz="120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7486044"/>
                  </a:ext>
                </a:extLst>
              </a:tr>
              <a:tr h="802256">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展開</a:t>
                      </a:r>
                      <a:r>
                        <a:rPr kumimoji="1" lang="en-US" altLang="ja-JP" sz="1200">
                          <a:latin typeface="UD デジタル 教科書体 N-R" panose="02020400000000000000" pitchFamily="17" charset="-128"/>
                          <a:ea typeface="UD デジタル 教科書体 N-R" panose="02020400000000000000" pitchFamily="17" charset="-128"/>
                        </a:rPr>
                        <a:t>3</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a:latin typeface="UD デジタル 教科書体 N-R" panose="02020400000000000000" pitchFamily="17" charset="-128"/>
                          <a:ea typeface="UD デジタル 教科書体 N-R" panose="02020400000000000000" pitchFamily="17" charset="-128"/>
                        </a:rPr>
                        <a:t>展開</a:t>
                      </a:r>
                      <a:r>
                        <a:rPr kumimoji="1" lang="en-US" altLang="ja-JP" sz="1200">
                          <a:latin typeface="UD デジタル 教科書体 N-R" panose="02020400000000000000" pitchFamily="17" charset="-128"/>
                          <a:ea typeface="UD デジタル 教科書体 N-R" panose="02020400000000000000" pitchFamily="17" charset="-128"/>
                        </a:rPr>
                        <a:t>2</a:t>
                      </a:r>
                      <a:r>
                        <a:rPr kumimoji="1" lang="ja-JP" altLang="en-US" sz="1200">
                          <a:latin typeface="UD デジタル 教科書体 N-R" panose="02020400000000000000" pitchFamily="17" charset="-128"/>
                          <a:ea typeface="UD デジタル 教科書体 N-R" panose="02020400000000000000" pitchFamily="17" charset="-128"/>
                        </a:rPr>
                        <a:t>を回答する際に、表とグラフのどちらが役に立ったかを問う。</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a:latin typeface="UD デジタル 教科書体 N-R" panose="02020400000000000000" pitchFamily="17" charset="-128"/>
                          <a:ea typeface="UD デジタル 教科書体 N-R" panose="02020400000000000000" pitchFamily="17" charset="-128"/>
                        </a:rPr>
                        <a:t>また、表とグラフのそれぞれの特徴・長所・短所を問う。</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6026192"/>
                  </a:ext>
                </a:extLst>
              </a:tr>
              <a:tr h="1081818">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補足</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a:latin typeface="UD デジタル 教科書体 N-R" panose="02020400000000000000" pitchFamily="17" charset="-128"/>
                          <a:ea typeface="UD デジタル 教科書体 N-R" panose="02020400000000000000" pitchFamily="17" charset="-128"/>
                        </a:rPr>
                        <a:t>現在の日本の経済状況では「利率が固定で</a:t>
                      </a:r>
                      <a:r>
                        <a:rPr kumimoji="1" lang="en-US" altLang="ja-JP" sz="1200">
                          <a:latin typeface="UD デジタル 教科書体 N-R" panose="02020400000000000000" pitchFamily="17" charset="-128"/>
                          <a:ea typeface="UD デジタル 教科書体 N-R" panose="02020400000000000000" pitchFamily="17" charset="-128"/>
                        </a:rPr>
                        <a:t>5</a:t>
                      </a:r>
                      <a:r>
                        <a:rPr kumimoji="1" lang="ja-JP" altLang="en-US" sz="1200">
                          <a:latin typeface="UD デジタル 教科書体 N-R" panose="02020400000000000000" pitchFamily="17" charset="-128"/>
                          <a:ea typeface="UD デジタル 教科書体 N-R" panose="02020400000000000000" pitchFamily="17" charset="-128"/>
                        </a:rPr>
                        <a:t>％の積み立て」のようなものは無いが、時代や国によって利率が異なることは示唆してもよいかもしれない。</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a:latin typeface="UD デジタル 教科書体 N-R" panose="02020400000000000000" pitchFamily="17" charset="-128"/>
                          <a:ea typeface="UD デジタル 教科書体 N-R" panose="02020400000000000000" pitchFamily="17" charset="-128"/>
                        </a:rPr>
                        <a:t>この単元は、繰り返し処理を元にした積み立て・複利の理解やシミュレーションがテーマだが、他教科と連携することで時代や国ごとの金利を調べたり、家計について考えるような展開が行えれば、生徒の学びに向かう力をより引き出せるかもしれない。</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71563432"/>
                  </a:ext>
                </a:extLst>
              </a:tr>
            </a:tbl>
          </a:graphicData>
        </a:graphic>
      </p:graphicFrame>
    </p:spTree>
    <p:extLst>
      <p:ext uri="{BB962C8B-B14F-4D97-AF65-F5344CB8AC3E}">
        <p14:creationId xmlns:p14="http://schemas.microsoft.com/office/powerpoint/2010/main" val="4027081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AFF3F7E-B98E-4B72-B4E0-D992ED3E48A9}"/>
              </a:ext>
            </a:extLst>
          </p:cNvPr>
          <p:cNvSpPr>
            <a:spLocks noGrp="1"/>
          </p:cNvSpPr>
          <p:nvPr>
            <p:ph type="ctrTitle"/>
          </p:nvPr>
        </p:nvSpPr>
        <p:spPr>
          <a:xfrm>
            <a:off x="514350" y="57086"/>
            <a:ext cx="5829300" cy="743014"/>
          </a:xfrm>
        </p:spPr>
        <p:txBody>
          <a:bodyPr>
            <a:normAutofit/>
          </a:bodyPr>
          <a:lstStyle/>
          <a:p>
            <a:r>
              <a:rPr lang="en-US" altLang="ja-JP" sz="4000" dirty="0">
                <a:latin typeface="UD デジタル 教科書体 N-B" panose="02020700000000000000" pitchFamily="17" charset="-128"/>
                <a:ea typeface="UD デジタル 教科書体 N-B" panose="02020700000000000000" pitchFamily="17" charset="-128"/>
              </a:rPr>
              <a:t>2</a:t>
            </a:r>
            <a:r>
              <a:rPr lang="ja-JP" altLang="en-US" sz="4000">
                <a:latin typeface="UD デジタル 教科書体 N-B" panose="02020700000000000000" pitchFamily="17" charset="-128"/>
                <a:ea typeface="UD デジタル 教科書体 N-B" panose="02020700000000000000" pitchFamily="17" charset="-128"/>
              </a:rPr>
              <a:t>コマ目の指導</a:t>
            </a:r>
            <a:r>
              <a:rPr lang="en-US" altLang="ja-JP" sz="4000" dirty="0">
                <a:latin typeface="UD デジタル 教科書体 N-B" panose="02020700000000000000" pitchFamily="17" charset="-128"/>
                <a:ea typeface="UD デジタル 教科書体 N-B" panose="02020700000000000000" pitchFamily="17" charset="-128"/>
              </a:rPr>
              <a:t>(1)</a:t>
            </a:r>
            <a:endParaRPr lang="ja-JP" altLang="en-US" sz="4000">
              <a:latin typeface="UD デジタル 教科書体 N-B" panose="02020700000000000000" pitchFamily="17" charset="-128"/>
              <a:ea typeface="UD デジタル 教科書体 N-B" panose="02020700000000000000" pitchFamily="17" charset="-128"/>
            </a:endParaRPr>
          </a:p>
        </p:txBody>
      </p:sp>
      <p:graphicFrame>
        <p:nvGraphicFramePr>
          <p:cNvPr id="2" name="表 2">
            <a:extLst>
              <a:ext uri="{FF2B5EF4-FFF2-40B4-BE49-F238E27FC236}">
                <a16:creationId xmlns:a16="http://schemas.microsoft.com/office/drawing/2014/main" id="{A1482BBC-C29B-42EA-A81C-09E6DB0222AA}"/>
              </a:ext>
            </a:extLst>
          </p:cNvPr>
          <p:cNvGraphicFramePr>
            <a:graphicFrameLocks noGrp="1"/>
          </p:cNvGraphicFramePr>
          <p:nvPr>
            <p:extLst>
              <p:ext uri="{D42A27DB-BD31-4B8C-83A1-F6EECF244321}">
                <p14:modId xmlns:p14="http://schemas.microsoft.com/office/powerpoint/2010/main" val="3252476770"/>
              </p:ext>
            </p:extLst>
          </p:nvPr>
        </p:nvGraphicFramePr>
        <p:xfrm>
          <a:off x="167679" y="1359568"/>
          <a:ext cx="6522641" cy="5846755"/>
        </p:xfrm>
        <a:graphic>
          <a:graphicData uri="http://schemas.openxmlformats.org/drawingml/2006/table">
            <a:tbl>
              <a:tblPr firstRow="1" bandRow="1">
                <a:tableStyleId>{7E9639D4-E3E2-4D34-9284-5A2195B3D0D7}</a:tableStyleId>
              </a:tblPr>
              <a:tblGrid>
                <a:gridCol w="1072280">
                  <a:extLst>
                    <a:ext uri="{9D8B030D-6E8A-4147-A177-3AD203B41FA5}">
                      <a16:colId xmlns:a16="http://schemas.microsoft.com/office/drawing/2014/main" val="953771404"/>
                    </a:ext>
                  </a:extLst>
                </a:gridCol>
                <a:gridCol w="5450361">
                  <a:extLst>
                    <a:ext uri="{9D8B030D-6E8A-4147-A177-3AD203B41FA5}">
                      <a16:colId xmlns:a16="http://schemas.microsoft.com/office/drawing/2014/main" val="2232448268"/>
                    </a:ext>
                  </a:extLst>
                </a:gridCol>
              </a:tblGrid>
              <a:tr h="365730">
                <a:tc>
                  <a:txBody>
                    <a:bodyPr/>
                    <a:lstStyle/>
                    <a:p>
                      <a:pPr algn="ctr"/>
                      <a:r>
                        <a:rPr kumimoji="1" lang="ja-JP" altLang="en-US" sz="1400" b="0">
                          <a:latin typeface="UD デジタル 教科書体 N-B" panose="02020700000000000000" pitchFamily="17" charset="-128"/>
                          <a:ea typeface="UD デジタル 教科書体 N-B" panose="02020700000000000000" pitchFamily="17" charset="-128"/>
                        </a:rPr>
                        <a:t>過程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0">
                          <a:latin typeface="UD デジタル 教科書体 N-B" panose="02020700000000000000" pitchFamily="17" charset="-128"/>
                          <a:ea typeface="UD デジタル 教科書体 N-B" panose="02020700000000000000" pitchFamily="17" charset="-128"/>
                        </a:rPr>
                        <a:t>内容</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5071850"/>
                  </a:ext>
                </a:extLst>
              </a:tr>
              <a:tr h="1174089">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導入</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a:latin typeface="UD デジタル 教科書体 N-R" panose="02020400000000000000" pitchFamily="17" charset="-128"/>
                          <a:ea typeface="UD デジタル 教科書体 N-R" panose="02020400000000000000" pitchFamily="17" charset="-128"/>
                        </a:rPr>
                        <a:t>前回の振り返りとして、積み立てと複利のモデル、シミュレーション、結果の表示形式（表とグラフ）の特徴を改めて説明する。</a:t>
                      </a:r>
                      <a:endParaRPr kumimoji="1" lang="en-US" altLang="ja-JP" sz="120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a:latin typeface="UD デジタル 教科書体 N-R" panose="02020400000000000000" pitchFamily="17" charset="-128"/>
                          <a:ea typeface="UD デジタル 教科書体 N-R" panose="02020400000000000000" pitchFamily="17" charset="-128"/>
                        </a:rPr>
                        <a:t>今回は本資料で提示されているカスタマイズ課題に挑戦し、任意の期間で積立を行えるようにすることを説明する。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3368689"/>
                  </a:ext>
                </a:extLst>
              </a:tr>
              <a:tr h="3608291">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展開</a:t>
                      </a:r>
                      <a:r>
                        <a:rPr kumimoji="1" lang="en-US" altLang="ja-JP" sz="1200" dirty="0">
                          <a:latin typeface="UD デジタル 教科書体 N-R" panose="02020400000000000000" pitchFamily="17" charset="-128"/>
                          <a:ea typeface="UD デジタル 教科書体 N-R" panose="02020400000000000000" pitchFamily="17" charset="-128"/>
                        </a:rPr>
                        <a:t>1</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200">
                          <a:latin typeface="UD デジタル 教科書体 N-R" panose="02020400000000000000" pitchFamily="17" charset="-128"/>
                          <a:ea typeface="UD デジタル 教科書体 N-R" panose="02020400000000000000" pitchFamily="17" charset="-128"/>
                        </a:rPr>
                        <a:t>◆</a:t>
                      </a:r>
                      <a:r>
                        <a:rPr kumimoji="1" lang="en-US" altLang="ja-JP" sz="120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の説明</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marR="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dirty="0">
                          <a:latin typeface="UD デジタル 教科書体 N-R" panose="02020400000000000000" pitchFamily="17" charset="-128"/>
                          <a:ea typeface="UD デジタル 教科書体 N-R" panose="02020400000000000000" pitchFamily="17" charset="-128"/>
                        </a:rPr>
                        <a:t>&lt;input&gt;</a:t>
                      </a:r>
                      <a:r>
                        <a:rPr kumimoji="1" lang="ja-JP" altLang="en-US" sz="1200">
                          <a:latin typeface="UD デジタル 教科書体 N-R" panose="02020400000000000000" pitchFamily="17" charset="-128"/>
                          <a:ea typeface="UD デジタル 教科書体 N-R" panose="02020400000000000000" pitchFamily="17" charset="-128"/>
                        </a:rPr>
                        <a:t>タグが入力欄になる。</a:t>
                      </a:r>
                      <a:endParaRPr kumimoji="1" lang="en-US" altLang="ja-JP" sz="1200">
                        <a:latin typeface="UD デジタル 教科書体 N-R" panose="02020400000000000000" pitchFamily="17" charset="-128"/>
                        <a:ea typeface="UD デジタル 教科書体 N-R" panose="02020400000000000000" pitchFamily="17" charset="-128"/>
                      </a:endParaRPr>
                    </a:p>
                    <a:p>
                      <a:pPr marL="171450" marR="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a:latin typeface="UD デジタル 教科書体 N-R" panose="02020400000000000000" pitchFamily="17" charset="-128"/>
                          <a:ea typeface="UD デジタル 教科書体 N-R" panose="02020400000000000000" pitchFamily="17" charset="-128"/>
                        </a:rPr>
                        <a:t>&lt;</a:t>
                      </a:r>
                      <a:r>
                        <a:rPr kumimoji="1" lang="en-US" altLang="ja-JP" sz="1200" dirty="0">
                          <a:latin typeface="UD デジタル 教科書体 N-R" panose="02020400000000000000" pitchFamily="17" charset="-128"/>
                          <a:ea typeface="UD デジタル 教科書体 N-R" panose="02020400000000000000" pitchFamily="17" charset="-128"/>
                        </a:rPr>
                        <a:t>div id="</a:t>
                      </a:r>
                      <a:r>
                        <a:rPr kumimoji="1" lang="en-US" altLang="ja-JP" sz="1200" dirty="0" err="1">
                          <a:latin typeface="UD デジタル 教科書体 N-R" panose="02020400000000000000" pitchFamily="17" charset="-128"/>
                          <a:ea typeface="UD デジタル 教科書体 N-R" panose="02020400000000000000" pitchFamily="17" charset="-128"/>
                        </a:rPr>
                        <a:t>myDiv</a:t>
                      </a:r>
                      <a:r>
                        <a:rPr kumimoji="1" lang="en-US" altLang="ja-JP" sz="1200" dirty="0">
                          <a:latin typeface="UD デジタル 教科書体 N-R" panose="02020400000000000000" pitchFamily="17" charset="-128"/>
                          <a:ea typeface="UD デジタル 教科書体 N-R" panose="02020400000000000000" pitchFamily="17" charset="-128"/>
                        </a:rPr>
                        <a:t>"&gt;</a:t>
                      </a:r>
                      <a:r>
                        <a:rPr kumimoji="1" lang="ja-JP" altLang="en-US" sz="1200">
                          <a:latin typeface="UD デジタル 教科書体 N-R" panose="02020400000000000000" pitchFamily="17" charset="-128"/>
                          <a:ea typeface="UD デジタル 教科書体 N-R" panose="02020400000000000000" pitchFamily="17" charset="-128"/>
                        </a:rPr>
                        <a:t>がグラフ表示欄になる。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marR="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dirty="0">
                          <a:latin typeface="UD デジタル 教科書体 N-R" panose="02020400000000000000" pitchFamily="17" charset="-128"/>
                          <a:ea typeface="UD デジタル 教科書体 N-R" panose="02020400000000000000" pitchFamily="17" charset="-128"/>
                        </a:rPr>
                        <a:t>&lt;table&gt;</a:t>
                      </a:r>
                      <a:r>
                        <a:rPr kumimoji="1" lang="ja-JP" altLang="en-US" sz="1200">
                          <a:latin typeface="UD デジタル 教科書体 N-R" panose="02020400000000000000" pitchFamily="17" charset="-128"/>
                          <a:ea typeface="UD デジタル 教科書体 N-R" panose="02020400000000000000" pitchFamily="17" charset="-128"/>
                        </a:rPr>
                        <a:t>タグが表形式での結果一覧になる。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marR="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dirty="0">
                          <a:latin typeface="UD デジタル 教科書体 N-R" panose="02020400000000000000" pitchFamily="17" charset="-128"/>
                          <a:ea typeface="UD デジタル 教科書体 N-R" panose="02020400000000000000" pitchFamily="17" charset="-128"/>
                        </a:rPr>
                        <a:t>&lt;button</a:t>
                      </a:r>
                      <a:r>
                        <a:rPr kumimoji="1" lang="en-US" altLang="ja-JP" sz="1200">
                          <a:latin typeface="UD デジタル 教科書体 N-R" panose="02020400000000000000" pitchFamily="17" charset="-128"/>
                          <a:ea typeface="UD デジタル 教科書体 N-R" panose="02020400000000000000" pitchFamily="17" charset="-128"/>
                        </a:rPr>
                        <a:t>&gt;</a:t>
                      </a:r>
                      <a:r>
                        <a:rPr kumimoji="1" lang="ja-JP" altLang="en-US" sz="1200">
                          <a:latin typeface="UD デジタル 教科書体 N-R" panose="02020400000000000000" pitchFamily="17" charset="-128"/>
                          <a:ea typeface="UD デジタル 教科書体 N-R" panose="02020400000000000000" pitchFamily="17" charset="-128"/>
                        </a:rPr>
                        <a:t>タグがボタンになる。</a:t>
                      </a:r>
                      <a:endParaRPr kumimoji="1" lang="en-US" altLang="ja-JP" sz="1200">
                        <a:latin typeface="UD デジタル 教科書体 N-R" panose="02020400000000000000" pitchFamily="17" charset="-128"/>
                        <a:ea typeface="UD デジタル 教科書体 N-R" panose="02020400000000000000" pitchFamily="17" charset="-128"/>
                      </a:endParaRPr>
                    </a:p>
                    <a:p>
                      <a:pPr marL="171450" marR="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a:latin typeface="UD デジタル 教科書体 N-R" panose="02020400000000000000" pitchFamily="17" charset="-128"/>
                          <a:ea typeface="UD デジタル 教科書体 N-R" panose="02020400000000000000" pitchFamily="17" charset="-128"/>
                        </a:rPr>
                        <a:t>onclick</a:t>
                      </a:r>
                      <a:r>
                        <a:rPr kumimoji="1" lang="en-US" altLang="ja-JP" sz="1200" dirty="0">
                          <a:latin typeface="UD デジタル 教科書体 N-R" panose="02020400000000000000" pitchFamily="17" charset="-128"/>
                          <a:ea typeface="UD デジタル 教科書体 N-R" panose="02020400000000000000" pitchFamily="17" charset="-128"/>
                        </a:rPr>
                        <a:t>="</a:t>
                      </a:r>
                      <a:r>
                        <a:rPr kumimoji="1" lang="en-US" altLang="ja-JP" sz="1200" err="1">
                          <a:latin typeface="UD デジタル 教科書体 N-R" panose="02020400000000000000" pitchFamily="17" charset="-128"/>
                          <a:ea typeface="UD デジタル 教科書体 N-R" panose="02020400000000000000" pitchFamily="17" charset="-128"/>
                        </a:rPr>
                        <a:t>calcInterest</a:t>
                      </a:r>
                      <a:r>
                        <a:rPr kumimoji="1" lang="en-US" altLang="ja-JP" sz="120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属性で、クリックされたら処理を呼び出す。</a:t>
                      </a:r>
                      <a:endParaRPr kumimoji="1" lang="en-US" altLang="ja-JP" sz="1200">
                        <a:latin typeface="UD デジタル 教科書体 N-R" panose="02020400000000000000" pitchFamily="17" charset="-128"/>
                        <a:ea typeface="UD デジタル 教科書体 N-R" panose="02020400000000000000" pitchFamily="17" charset="-128"/>
                      </a:endParaRPr>
                    </a:p>
                    <a:p>
                      <a:pPr marL="171450" marR="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en-US" altLang="ja-JP" sz="1000">
                          <a:latin typeface="UD デジタル 教科書体 N-R" panose="02020400000000000000" pitchFamily="17" charset="-128"/>
                          <a:ea typeface="UD デジタル 教科書体 N-R" panose="02020400000000000000" pitchFamily="17" charset="-128"/>
                        </a:rPr>
                        <a:t>※</a:t>
                      </a:r>
                      <a:r>
                        <a:rPr kumimoji="1" lang="ja-JP" altLang="en-US" sz="1000">
                          <a:latin typeface="UD デジタル 教科書体 N-R" panose="02020400000000000000" pitchFamily="17" charset="-128"/>
                          <a:ea typeface="UD デジタル 教科書体 N-R" panose="02020400000000000000" pitchFamily="17" charset="-128"/>
                        </a:rPr>
                        <a:t>特に、カスタマイズで利用する</a:t>
                      </a:r>
                      <a:r>
                        <a:rPr kumimoji="1" lang="en-US" altLang="ja-JP" sz="1000">
                          <a:latin typeface="UD デジタル 教科書体 N-R" panose="02020400000000000000" pitchFamily="17" charset="-128"/>
                          <a:ea typeface="UD デジタル 教科書体 N-R" panose="02020400000000000000" pitchFamily="17" charset="-128"/>
                        </a:rPr>
                        <a:t>&lt;input&gt;</a:t>
                      </a:r>
                      <a:r>
                        <a:rPr kumimoji="1" lang="ja-JP" altLang="en-US" sz="1000">
                          <a:latin typeface="UD デジタル 教科書体 N-R" panose="02020400000000000000" pitchFamily="17" charset="-128"/>
                          <a:ea typeface="UD デジタル 教科書体 N-R" panose="02020400000000000000" pitchFamily="17" charset="-128"/>
                        </a:rPr>
                        <a:t>タグに注目することを伝える。</a:t>
                      </a:r>
                      <a:endParaRPr kumimoji="1" lang="en-US" altLang="ja-JP" sz="1000" dirty="0">
                        <a:latin typeface="UD デジタル 教科書体 N-R" panose="02020400000000000000" pitchFamily="17" charset="-128"/>
                        <a:ea typeface="UD デジタル 教科書体 N-R" panose="02020400000000000000" pitchFamily="17"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200">
                          <a:latin typeface="UD デジタル 教科書体 N-R" panose="02020400000000000000" pitchFamily="17" charset="-128"/>
                          <a:ea typeface="UD デジタル 教科書体 N-R" panose="02020400000000000000" pitchFamily="17" charset="-128"/>
                        </a:rPr>
                        <a:t>◆</a:t>
                      </a:r>
                      <a:r>
                        <a:rPr kumimoji="1" lang="en-US" altLang="ja-JP" sz="1200">
                          <a:latin typeface="UD デジタル 教科書体 N-R" panose="02020400000000000000" pitchFamily="17" charset="-128"/>
                          <a:ea typeface="UD デジタル 教科書体 N-R" panose="02020400000000000000" pitchFamily="17" charset="-128"/>
                        </a:rPr>
                        <a:t>JavaScript</a:t>
                      </a:r>
                      <a:r>
                        <a:rPr kumimoji="1" lang="ja-JP" altLang="en-US" sz="1200">
                          <a:latin typeface="UD デジタル 教科書体 N-R" panose="02020400000000000000" pitchFamily="17" charset="-128"/>
                          <a:ea typeface="UD デジタル 教科書体 N-R" panose="02020400000000000000" pitchFamily="17" charset="-128"/>
                        </a:rPr>
                        <a:t>の説明</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marR="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a:latin typeface="UD デジタル 教科書体 N-R" panose="02020400000000000000" pitchFamily="17" charset="-128"/>
                          <a:ea typeface="UD デジタル 教科書体 N-R" panose="02020400000000000000" pitchFamily="17" charset="-128"/>
                        </a:rPr>
                        <a:t>「計算」ボタンが押されたら、関数</a:t>
                      </a:r>
                      <a:r>
                        <a:rPr kumimoji="1" lang="en-US" altLang="ja-JP" sz="1200" dirty="0" err="1">
                          <a:latin typeface="UD デジタル 教科書体 N-R" panose="02020400000000000000" pitchFamily="17" charset="-128"/>
                          <a:ea typeface="UD デジタル 教科書体 N-R" panose="02020400000000000000" pitchFamily="17" charset="-128"/>
                        </a:rPr>
                        <a:t>calcInterest</a:t>
                      </a:r>
                      <a:r>
                        <a:rPr kumimoji="1" lang="en-US" altLang="ja-JP" sz="1200" dirty="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が実行される。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marR="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dirty="0" err="1">
                          <a:latin typeface="UD デジタル 教科書体 N-R" panose="02020400000000000000" pitchFamily="17" charset="-128"/>
                          <a:ea typeface="UD デジタル 教科書体 N-R" panose="02020400000000000000" pitchFamily="17" charset="-128"/>
                        </a:rPr>
                        <a:t>document.getElementById</a:t>
                      </a:r>
                      <a:r>
                        <a:rPr kumimoji="1" lang="en-US" altLang="ja-JP" sz="1200" dirty="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で、</a:t>
                      </a:r>
                      <a:r>
                        <a:rPr kumimoji="1" lang="en-US" altLang="ja-JP" sz="120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の要素を取得する。</a:t>
                      </a:r>
                      <a:endParaRPr kumimoji="1" lang="en-US" altLang="ja-JP" sz="1200">
                        <a:latin typeface="UD デジタル 教科書体 N-R" panose="02020400000000000000" pitchFamily="17" charset="-128"/>
                        <a:ea typeface="UD デジタル 教科書体 N-R" panose="02020400000000000000" pitchFamily="17" charset="-128"/>
                      </a:endParaRPr>
                    </a:p>
                    <a:p>
                      <a:pPr marL="171450" marR="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a:latin typeface="UD デジタル 教科書体 N-R" panose="02020400000000000000" pitchFamily="17" charset="-128"/>
                          <a:ea typeface="UD デジタル 教科書体 N-R" panose="02020400000000000000" pitchFamily="17" charset="-128"/>
                        </a:rPr>
                        <a:t>var amountList = [0]</a:t>
                      </a:r>
                      <a:r>
                        <a:rPr kumimoji="1" lang="ja-JP" altLang="en-US" sz="1200">
                          <a:latin typeface="UD デジタル 教科書体 N-R" panose="02020400000000000000" pitchFamily="17" charset="-128"/>
                          <a:ea typeface="UD デジタル 教科書体 N-R" panose="02020400000000000000" pitchFamily="17" charset="-128"/>
                        </a:rPr>
                        <a:t>で</a:t>
                      </a:r>
                      <a:r>
                        <a:rPr kumimoji="1" lang="en-US" altLang="ja-JP" sz="1200">
                          <a:latin typeface="UD デジタル 教科書体 N-R" panose="02020400000000000000" pitchFamily="17" charset="-128"/>
                          <a:ea typeface="UD デジタル 教科書体 N-R" panose="02020400000000000000" pitchFamily="17" charset="-128"/>
                        </a:rPr>
                        <a:t>0</a:t>
                      </a:r>
                      <a:r>
                        <a:rPr kumimoji="1" lang="ja-JP" altLang="en-US" sz="1200">
                          <a:latin typeface="UD デジタル 教科書体 N-R" panose="02020400000000000000" pitchFamily="17" charset="-128"/>
                          <a:ea typeface="UD デジタル 教科書体 N-R" panose="02020400000000000000" pitchFamily="17" charset="-128"/>
                        </a:rPr>
                        <a:t>年目の総額として</a:t>
                      </a:r>
                      <a:r>
                        <a:rPr kumimoji="1" lang="en-US" altLang="ja-JP" sz="1200">
                          <a:latin typeface="UD デジタル 教科書体 N-R" panose="02020400000000000000" pitchFamily="17" charset="-128"/>
                          <a:ea typeface="UD デジタル 教科書体 N-R" panose="02020400000000000000" pitchFamily="17" charset="-128"/>
                        </a:rPr>
                        <a:t>0</a:t>
                      </a:r>
                      <a:r>
                        <a:rPr kumimoji="1" lang="ja-JP" altLang="en-US" sz="1200">
                          <a:latin typeface="UD デジタル 教科書体 N-R" panose="02020400000000000000" pitchFamily="17" charset="-128"/>
                          <a:ea typeface="UD デジタル 教科書体 N-R" panose="02020400000000000000" pitchFamily="17" charset="-128"/>
                        </a:rPr>
                        <a:t>円が格納された配列を宣言。</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marR="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a:latin typeface="UD デジタル 教科書体 N-R" panose="02020400000000000000" pitchFamily="17" charset="-128"/>
                          <a:ea typeface="UD デジタル 教科書体 N-R" panose="02020400000000000000" pitchFamily="17" charset="-128"/>
                        </a:rPr>
                        <a:t>配列に要素を追加する時には</a:t>
                      </a:r>
                      <a:r>
                        <a:rPr kumimoji="1" lang="en-US" altLang="ja-JP" sz="1200">
                          <a:latin typeface="UD デジタル 教科書体 N-R" panose="02020400000000000000" pitchFamily="17" charset="-128"/>
                          <a:ea typeface="UD デジタル 教科書体 N-R" panose="02020400000000000000" pitchFamily="17" charset="-128"/>
                        </a:rPr>
                        <a:t> amount.push(</a:t>
                      </a:r>
                      <a:r>
                        <a:rPr kumimoji="1" lang="ja-JP" altLang="en-US" sz="1200">
                          <a:latin typeface="UD デジタル 教科書体 N-R" panose="02020400000000000000" pitchFamily="17" charset="-128"/>
                          <a:ea typeface="UD デジタル 教科書体 N-R" panose="02020400000000000000" pitchFamily="17" charset="-128"/>
                        </a:rPr>
                        <a:t>値</a:t>
                      </a:r>
                      <a:r>
                        <a:rPr kumimoji="1" lang="en-US" altLang="ja-JP" sz="1200">
                          <a:latin typeface="UD デジタル 教科書体 N-R" panose="02020400000000000000" pitchFamily="17" charset="-128"/>
                          <a:ea typeface="UD デジタル 教科書体 N-R" panose="02020400000000000000" pitchFamily="17" charset="-128"/>
                        </a:rPr>
                        <a:t>) </a:t>
                      </a:r>
                      <a:r>
                        <a:rPr kumimoji="1" lang="ja-JP" altLang="en-US" sz="1200">
                          <a:latin typeface="UD デジタル 教科書体 N-R" panose="02020400000000000000" pitchFamily="17" charset="-128"/>
                          <a:ea typeface="UD デジタル 教科書体 N-R" panose="02020400000000000000" pitchFamily="17" charset="-128"/>
                        </a:rPr>
                        <a:t>と記述。</a:t>
                      </a:r>
                      <a:endParaRPr kumimoji="1" lang="en-US" altLang="ja-JP" sz="1200">
                        <a:latin typeface="UD デジタル 教科書体 N-R" panose="02020400000000000000" pitchFamily="17" charset="-128"/>
                        <a:ea typeface="UD デジタル 教科書体 N-R" panose="02020400000000000000" pitchFamily="17" charset="-128"/>
                      </a:endParaRPr>
                    </a:p>
                    <a:p>
                      <a:pPr marL="171450" marR="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a:latin typeface="UD デジタル 教科書体 N-R" panose="02020400000000000000" pitchFamily="17" charset="-128"/>
                          <a:ea typeface="UD デジタル 教科書体 N-R" panose="02020400000000000000" pitchFamily="17" charset="-128"/>
                        </a:rPr>
                        <a:t>繰り返し制御</a:t>
                      </a:r>
                      <a:r>
                        <a:rPr kumimoji="1" lang="en-US" altLang="ja-JP" sz="1200" dirty="0">
                          <a:latin typeface="UD デジタル 教科書体 N-R" panose="02020400000000000000" pitchFamily="17" charset="-128"/>
                          <a:ea typeface="UD デジタル 教科書体 N-R" panose="02020400000000000000" pitchFamily="17" charset="-128"/>
                        </a:rPr>
                        <a:t> for</a:t>
                      </a:r>
                    </a:p>
                    <a:p>
                      <a:pPr marL="514350" marR="0" lvl="1"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a:latin typeface="UD デジタル 教科書体 N-R" panose="02020400000000000000" pitchFamily="17" charset="-128"/>
                          <a:ea typeface="UD デジタル 教科書体 N-R" panose="02020400000000000000" pitchFamily="17" charset="-128"/>
                        </a:rPr>
                        <a:t>変数</a:t>
                      </a:r>
                      <a:r>
                        <a:rPr kumimoji="1" lang="en-US" altLang="ja-JP" sz="1200" dirty="0" err="1">
                          <a:latin typeface="UD デジタル 教科書体 N-R" panose="02020400000000000000" pitchFamily="17" charset="-128"/>
                          <a:ea typeface="UD デジタル 教科書体 N-R" panose="02020400000000000000" pitchFamily="17" charset="-128"/>
                        </a:rPr>
                        <a:t>i</a:t>
                      </a:r>
                      <a:r>
                        <a:rPr kumimoji="1" lang="ja-JP" altLang="en-US" sz="1200">
                          <a:latin typeface="UD デジタル 教科書体 N-R" panose="02020400000000000000" pitchFamily="17" charset="-128"/>
                          <a:ea typeface="UD デジタル 教科書体 N-R" panose="02020400000000000000" pitchFamily="17" charset="-128"/>
                        </a:rPr>
                        <a:t>はカウンター。数を数えるための変数。</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514350" marR="0" lvl="1"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dirty="0">
                          <a:latin typeface="UD デジタル 教科書体 N-R" panose="02020400000000000000" pitchFamily="17" charset="-128"/>
                          <a:ea typeface="UD デジタル 教科書体 N-R" panose="02020400000000000000" pitchFamily="17" charset="-128"/>
                        </a:rPr>
                        <a:t>for</a:t>
                      </a:r>
                      <a:r>
                        <a:rPr kumimoji="1" lang="ja-JP" altLang="en-US" sz="1200">
                          <a:latin typeface="UD デジタル 教科書体 N-R" panose="02020400000000000000" pitchFamily="17" charset="-128"/>
                          <a:ea typeface="UD デジタル 教科書体 N-R" panose="02020400000000000000" pitchFamily="17" charset="-128"/>
                        </a:rPr>
                        <a:t>の二つ目の式は、継続するかどうかの判定式。</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514350" marR="0" lvl="1"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a:latin typeface="UD デジタル 教科書体 N-R" panose="02020400000000000000" pitchFamily="17" charset="-128"/>
                          <a:ea typeface="UD デジタル 教科書体 N-R" panose="02020400000000000000" pitchFamily="17" charset="-128"/>
                        </a:rPr>
                        <a:t>三つ目の式は、カウンターの更新式。</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dirty="0" err="1">
                          <a:latin typeface="UD デジタル 教科書体 N-R" panose="02020400000000000000" pitchFamily="17" charset="-128"/>
                          <a:ea typeface="UD デジタル 教科書体 N-R" panose="02020400000000000000" pitchFamily="17" charset="-128"/>
                        </a:rPr>
                        <a:t>calcInterest</a:t>
                      </a:r>
                      <a:r>
                        <a:rPr kumimoji="1" lang="en-US" altLang="ja-JP" sz="1200" dirty="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の最後に、関数</a:t>
                      </a:r>
                      <a:r>
                        <a:rPr kumimoji="1" lang="en-US" altLang="ja-JP" sz="1200" dirty="0">
                          <a:latin typeface="UD デジタル 教科書体 N-R" panose="02020400000000000000" pitchFamily="17" charset="-128"/>
                          <a:ea typeface="UD デジタル 教科書体 N-R" panose="02020400000000000000" pitchFamily="17" charset="-128"/>
                        </a:rPr>
                        <a:t>plot()</a:t>
                      </a:r>
                      <a:r>
                        <a:rPr kumimoji="1" lang="ja-JP" altLang="en-US" sz="1200">
                          <a:latin typeface="UD デジタル 教科書体 N-R" panose="02020400000000000000" pitchFamily="17" charset="-128"/>
                          <a:ea typeface="UD デジタル 教科書体 N-R" panose="02020400000000000000" pitchFamily="17" charset="-128"/>
                        </a:rPr>
                        <a:t>を呼び出している。</a:t>
                      </a:r>
                      <a:endParaRPr kumimoji="1" lang="en-US" altLang="ja-JP" sz="1200">
                        <a:latin typeface="UD デジタル 教科書体 N-R" panose="02020400000000000000" pitchFamily="17" charset="-128"/>
                        <a:ea typeface="UD デジタル 教科書体 N-R" panose="02020400000000000000" pitchFamily="17" charset="-128"/>
                      </a:endParaRP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a:latin typeface="UD デジタル 教科書体 N-R" panose="02020400000000000000" pitchFamily="17" charset="-128"/>
                          <a:ea typeface="UD デジタル 教科書体 N-R" panose="02020400000000000000" pitchFamily="17" charset="-128"/>
                        </a:rPr>
                        <a:t>関数</a:t>
                      </a:r>
                      <a:r>
                        <a:rPr kumimoji="1" lang="en-US" altLang="ja-JP" sz="1200">
                          <a:latin typeface="UD デジタル 教科書体 N-R" panose="02020400000000000000" pitchFamily="17" charset="-128"/>
                          <a:ea typeface="UD デジタル 教科書体 N-R" panose="02020400000000000000" pitchFamily="17" charset="-128"/>
                        </a:rPr>
                        <a:t>plot()</a:t>
                      </a:r>
                      <a:r>
                        <a:rPr kumimoji="1" lang="ja-JP" altLang="en-US" sz="1200">
                          <a:latin typeface="UD デジタル 教科書体 N-R" panose="02020400000000000000" pitchFamily="17" charset="-128"/>
                          <a:ea typeface="UD デジタル 教科書体 N-R" panose="02020400000000000000" pitchFamily="17" charset="-128"/>
                        </a:rPr>
                        <a:t>ではグラフ表示を行っている。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514350" marR="0" lvl="1"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a:latin typeface="UD デジタル 教科書体 N-R" panose="02020400000000000000" pitchFamily="17" charset="-128"/>
                          <a:ea typeface="UD デジタル 教科書体 N-R" panose="02020400000000000000" pitchFamily="17" charset="-128"/>
                        </a:rPr>
                        <a:t>グラフのタイトルや、横軸・縦軸の見出しを設定している。</a:t>
                      </a:r>
                      <a:endParaRPr kumimoji="1" lang="en-US" altLang="ja-JP" sz="1200">
                        <a:latin typeface="UD デジタル 教科書体 N-R" panose="02020400000000000000" pitchFamily="17" charset="-128"/>
                        <a:ea typeface="UD デジタル 教科書体 N-R" panose="02020400000000000000" pitchFamily="17" charset="-128"/>
                      </a:endParaRPr>
                    </a:p>
                    <a:p>
                      <a:pPr marL="514350" marR="0" lvl="1"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514350" marR="0" lvl="1"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5820021"/>
                  </a:ext>
                </a:extLst>
              </a:tr>
            </a:tbl>
          </a:graphicData>
        </a:graphic>
      </p:graphicFrame>
    </p:spTree>
    <p:extLst>
      <p:ext uri="{BB962C8B-B14F-4D97-AF65-F5344CB8AC3E}">
        <p14:creationId xmlns:p14="http://schemas.microsoft.com/office/powerpoint/2010/main" val="4223233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AFF3F7E-B98E-4B72-B4E0-D992ED3E48A9}"/>
              </a:ext>
            </a:extLst>
          </p:cNvPr>
          <p:cNvSpPr>
            <a:spLocks noGrp="1"/>
          </p:cNvSpPr>
          <p:nvPr>
            <p:ph type="ctrTitle"/>
          </p:nvPr>
        </p:nvSpPr>
        <p:spPr>
          <a:xfrm>
            <a:off x="514350" y="57086"/>
            <a:ext cx="5829300" cy="743014"/>
          </a:xfrm>
        </p:spPr>
        <p:txBody>
          <a:bodyPr>
            <a:normAutofit/>
          </a:bodyPr>
          <a:lstStyle/>
          <a:p>
            <a:r>
              <a:rPr lang="en-US" altLang="ja-JP" sz="4000" dirty="0">
                <a:latin typeface="UD デジタル 教科書体 N-B" panose="02020700000000000000" pitchFamily="17" charset="-128"/>
                <a:ea typeface="UD デジタル 教科書体 N-B" panose="02020700000000000000" pitchFamily="17" charset="-128"/>
              </a:rPr>
              <a:t>2</a:t>
            </a:r>
            <a:r>
              <a:rPr lang="ja-JP" altLang="en-US" sz="4000">
                <a:latin typeface="UD デジタル 教科書体 N-B" panose="02020700000000000000" pitchFamily="17" charset="-128"/>
                <a:ea typeface="UD デジタル 教科書体 N-B" panose="02020700000000000000" pitchFamily="17" charset="-128"/>
              </a:rPr>
              <a:t>コマ目の指導</a:t>
            </a:r>
            <a:r>
              <a:rPr lang="en-US" altLang="ja-JP" sz="4000" dirty="0">
                <a:latin typeface="UD デジタル 教科書体 N-B" panose="02020700000000000000" pitchFamily="17" charset="-128"/>
                <a:ea typeface="UD デジタル 教科書体 N-B" panose="02020700000000000000" pitchFamily="17" charset="-128"/>
              </a:rPr>
              <a:t>(2)</a:t>
            </a:r>
            <a:endParaRPr lang="ja-JP" altLang="en-US" sz="4000">
              <a:latin typeface="UD デジタル 教科書体 N-B" panose="02020700000000000000" pitchFamily="17" charset="-128"/>
              <a:ea typeface="UD デジタル 教科書体 N-B" panose="02020700000000000000" pitchFamily="17" charset="-128"/>
            </a:endParaRPr>
          </a:p>
        </p:txBody>
      </p:sp>
      <p:graphicFrame>
        <p:nvGraphicFramePr>
          <p:cNvPr id="2" name="表 2">
            <a:extLst>
              <a:ext uri="{FF2B5EF4-FFF2-40B4-BE49-F238E27FC236}">
                <a16:creationId xmlns:a16="http://schemas.microsoft.com/office/drawing/2014/main" id="{A1482BBC-C29B-42EA-A81C-09E6DB0222AA}"/>
              </a:ext>
            </a:extLst>
          </p:cNvPr>
          <p:cNvGraphicFramePr>
            <a:graphicFrameLocks noGrp="1"/>
          </p:cNvGraphicFramePr>
          <p:nvPr>
            <p:extLst>
              <p:ext uri="{D42A27DB-BD31-4B8C-83A1-F6EECF244321}">
                <p14:modId xmlns:p14="http://schemas.microsoft.com/office/powerpoint/2010/main" val="312900938"/>
              </p:ext>
            </p:extLst>
          </p:nvPr>
        </p:nvGraphicFramePr>
        <p:xfrm>
          <a:off x="167679" y="1359568"/>
          <a:ext cx="6522641" cy="8166342"/>
        </p:xfrm>
        <a:graphic>
          <a:graphicData uri="http://schemas.openxmlformats.org/drawingml/2006/table">
            <a:tbl>
              <a:tblPr firstRow="1" bandRow="1">
                <a:tableStyleId>{7E9639D4-E3E2-4D34-9284-5A2195B3D0D7}</a:tableStyleId>
              </a:tblPr>
              <a:tblGrid>
                <a:gridCol w="1072280">
                  <a:extLst>
                    <a:ext uri="{9D8B030D-6E8A-4147-A177-3AD203B41FA5}">
                      <a16:colId xmlns:a16="http://schemas.microsoft.com/office/drawing/2014/main" val="953771404"/>
                    </a:ext>
                  </a:extLst>
                </a:gridCol>
                <a:gridCol w="5450361">
                  <a:extLst>
                    <a:ext uri="{9D8B030D-6E8A-4147-A177-3AD203B41FA5}">
                      <a16:colId xmlns:a16="http://schemas.microsoft.com/office/drawing/2014/main" val="2232448268"/>
                    </a:ext>
                  </a:extLst>
                </a:gridCol>
              </a:tblGrid>
              <a:tr h="332072">
                <a:tc>
                  <a:txBody>
                    <a:bodyPr/>
                    <a:lstStyle/>
                    <a:p>
                      <a:pPr algn="ctr"/>
                      <a:r>
                        <a:rPr kumimoji="1" lang="ja-JP" altLang="en-US" sz="1400" b="0">
                          <a:latin typeface="UD デジタル 教科書体 N-B" panose="02020700000000000000" pitchFamily="17" charset="-128"/>
                          <a:ea typeface="UD デジタル 教科書体 N-B" panose="02020700000000000000" pitchFamily="17" charset="-128"/>
                        </a:rPr>
                        <a:t>過程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0">
                          <a:latin typeface="UD デジタル 教科書体 N-B" panose="02020700000000000000" pitchFamily="17" charset="-128"/>
                          <a:ea typeface="UD デジタル 教科書体 N-B" panose="02020700000000000000" pitchFamily="17" charset="-128"/>
                        </a:rPr>
                        <a:t>内容</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5071850"/>
                  </a:ext>
                </a:extLst>
              </a:tr>
              <a:tr h="3121471">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展開</a:t>
                      </a:r>
                      <a:r>
                        <a:rPr kumimoji="1" lang="en-US" altLang="ja-JP" sz="1200" dirty="0">
                          <a:latin typeface="UD デジタル 教科書体 N-R" panose="02020400000000000000" pitchFamily="17" charset="-128"/>
                          <a:ea typeface="UD デジタル 教科書体 N-R" panose="02020400000000000000" pitchFamily="17" charset="-128"/>
                        </a:rPr>
                        <a:t>2</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200">
                          <a:latin typeface="UD デジタル 教科書体 N-R" panose="02020400000000000000" pitchFamily="17" charset="-128"/>
                          <a:ea typeface="UD デジタル 教科書体 N-R" panose="02020400000000000000" pitchFamily="17" charset="-128"/>
                        </a:rPr>
                        <a:t>提示されているカスタマイズ課題を実装する。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200">
                          <a:latin typeface="UD デジタル 教科書体 N-R" panose="02020400000000000000" pitchFamily="17" charset="-128"/>
                          <a:ea typeface="UD デジタル 教科書体 N-R" panose="02020400000000000000" pitchFamily="17" charset="-128"/>
                        </a:rPr>
                        <a:t>カスタマイズ①：積み立てる年数を指定できるようにする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228600" indent="-228600">
                        <a:buFont typeface="Arial" panose="020B0604020202020204" pitchFamily="34" charset="0"/>
                        <a:buChar char="•"/>
                      </a:pPr>
                      <a:r>
                        <a:rPr kumimoji="1" lang="ja-JP" altLang="en-US" sz="1200">
                          <a:latin typeface="UD デジタル 教科書体 N-R" panose="02020400000000000000" pitchFamily="17" charset="-128"/>
                          <a:ea typeface="UD デジタル 教科書体 N-R" panose="02020400000000000000" pitchFamily="17" charset="-128"/>
                        </a:rPr>
                        <a:t>インポートしたサンプルアプリは、年数は</a:t>
                      </a:r>
                      <a:r>
                        <a:rPr kumimoji="1" lang="en-US" altLang="ja-JP" sz="1200" dirty="0">
                          <a:latin typeface="UD デジタル 教科書体 N-R" panose="02020400000000000000" pitchFamily="17" charset="-128"/>
                          <a:ea typeface="UD デジタル 教科書体 N-R" panose="02020400000000000000" pitchFamily="17" charset="-128"/>
                        </a:rPr>
                        <a:t>10</a:t>
                      </a:r>
                      <a:r>
                        <a:rPr kumimoji="1" lang="ja-JP" altLang="en-US" sz="1200">
                          <a:latin typeface="UD デジタル 教科書体 N-R" panose="02020400000000000000" pitchFamily="17" charset="-128"/>
                          <a:ea typeface="UD デジタル 教科書体 N-R" panose="02020400000000000000" pitchFamily="17" charset="-128"/>
                        </a:rPr>
                        <a:t>年で固定になっている。これを変更できるようにする。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228600" indent="-228600">
                        <a:buFont typeface="Arial" panose="020B0604020202020204" pitchFamily="34" charset="0"/>
                        <a:buChar char="•"/>
                      </a:pPr>
                      <a:r>
                        <a:rPr kumimoji="1" lang="en-US" altLang="ja-JP" sz="120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と</a:t>
                      </a:r>
                      <a:r>
                        <a:rPr kumimoji="1" lang="en-US" altLang="ja-JP" sz="1200">
                          <a:latin typeface="UD デジタル 教科書体 N-R" panose="02020400000000000000" pitchFamily="17" charset="-128"/>
                          <a:ea typeface="UD デジタル 教科書体 N-R" panose="02020400000000000000" pitchFamily="17" charset="-128"/>
                        </a:rPr>
                        <a:t>JavaScript</a:t>
                      </a:r>
                      <a:r>
                        <a:rPr kumimoji="1" lang="ja-JP" altLang="en-US" sz="1200">
                          <a:latin typeface="UD デジタル 教科書体 N-R" panose="02020400000000000000" pitchFamily="17" charset="-128"/>
                          <a:ea typeface="UD デジタル 教科書体 N-R" panose="02020400000000000000" pitchFamily="17" charset="-128"/>
                        </a:rPr>
                        <a:t>の両方を変更させる。</a:t>
                      </a:r>
                      <a:endParaRPr kumimoji="1" lang="en-US" altLang="ja-JP" sz="1200">
                        <a:latin typeface="UD デジタル 教科書体 N-R" panose="02020400000000000000" pitchFamily="17" charset="-128"/>
                        <a:ea typeface="UD デジタル 教科書体 N-R" panose="02020400000000000000" pitchFamily="17" charset="-128"/>
                      </a:endParaRPr>
                    </a:p>
                    <a:p>
                      <a:pPr marL="228600" marR="0" lvl="0" indent="-22860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a:latin typeface="UD デジタル 教科書体 N-R" panose="02020400000000000000" pitchFamily="17" charset="-128"/>
                          <a:ea typeface="UD デジタル 教科書体 N-R" panose="02020400000000000000" pitchFamily="17" charset="-128"/>
                        </a:rPr>
                        <a:t>編集が終わった後、動作確認をするよう伝える。</a:t>
                      </a:r>
                      <a:endParaRPr kumimoji="1" lang="en-US" altLang="ja-JP" sz="1200">
                        <a:latin typeface="UD デジタル 教科書体 N-R" panose="02020400000000000000" pitchFamily="17" charset="-128"/>
                        <a:ea typeface="UD デジタル 教科書体 N-R" panose="02020400000000000000" pitchFamily="17" charset="-128"/>
                      </a:endParaRPr>
                    </a:p>
                    <a:p>
                      <a:pPr marL="0" indent="0">
                        <a:buFont typeface="Arial" panose="020B0604020202020204" pitchFamily="34" charset="0"/>
                        <a:buNone/>
                      </a:pPr>
                      <a:endParaRPr kumimoji="1" lang="en-US" altLang="ja-JP" sz="1200">
                        <a:latin typeface="UD デジタル 教科書体 N-R" panose="02020400000000000000" pitchFamily="17" charset="-128"/>
                        <a:ea typeface="UD デジタル 教科書体 N-R" panose="02020400000000000000" pitchFamily="17" charset="-128"/>
                      </a:endParaRPr>
                    </a:p>
                    <a:p>
                      <a:pPr marL="0" indent="0">
                        <a:buFont typeface="Arial" panose="020B0604020202020204" pitchFamily="34" charset="0"/>
                        <a:buNone/>
                      </a:pPr>
                      <a:r>
                        <a:rPr kumimoji="1" lang="ja-JP" altLang="en-US" sz="1200">
                          <a:latin typeface="UD デジタル 教科書体 N-R" panose="02020400000000000000" pitchFamily="17" charset="-128"/>
                          <a:ea typeface="UD デジタル 教科書体 N-R" panose="02020400000000000000" pitchFamily="17" charset="-128"/>
                        </a:rPr>
                        <a:t>◆</a:t>
                      </a:r>
                      <a:r>
                        <a:rPr kumimoji="1" lang="en-US" altLang="ja-JP" sz="1200">
                          <a:latin typeface="UD デジタル 教科書体 N-R" panose="02020400000000000000" pitchFamily="17" charset="-128"/>
                          <a:ea typeface="UD デジタル 教科書体 N-R" panose="02020400000000000000" pitchFamily="17" charset="-128"/>
                        </a:rPr>
                        <a:t>HTML</a:t>
                      </a:r>
                    </a:p>
                    <a:p>
                      <a:pPr marL="0" indent="0">
                        <a:buFont typeface="Arial" panose="020B0604020202020204" pitchFamily="34" charset="0"/>
                        <a:buNone/>
                      </a:pPr>
                      <a:r>
                        <a:rPr kumimoji="1" lang="en-US" altLang="ja-JP" sz="1200">
                          <a:latin typeface="UD デジタル 教科書体 N-R" panose="02020400000000000000" pitchFamily="17" charset="-128"/>
                          <a:ea typeface="UD デジタル 教科書体 N-R" panose="02020400000000000000" pitchFamily="17" charset="-128"/>
                        </a:rPr>
                        <a:t>&lt;</a:t>
                      </a:r>
                      <a:r>
                        <a:rPr kumimoji="1" lang="en-US" altLang="ja-JP" sz="1200" dirty="0">
                          <a:latin typeface="UD デジタル 教科書体 N-R" panose="02020400000000000000" pitchFamily="17" charset="-128"/>
                          <a:ea typeface="UD デジタル 教科書体 N-R" panose="02020400000000000000" pitchFamily="17" charset="-128"/>
                        </a:rPr>
                        <a:t>input&gt;</a:t>
                      </a:r>
                      <a:r>
                        <a:rPr kumimoji="1" lang="ja-JP" altLang="en-US" sz="1200">
                          <a:latin typeface="UD デジタル 教科書体 N-R" panose="02020400000000000000" pitchFamily="17" charset="-128"/>
                          <a:ea typeface="UD デジタル 教科書体 N-R" panose="02020400000000000000" pitchFamily="17" charset="-128"/>
                        </a:rPr>
                        <a:t>タグを用いて、年数を入力する欄を追加する。</a:t>
                      </a:r>
                      <a:endParaRPr kumimoji="1" lang="en-US" altLang="ja-JP" sz="1200">
                        <a:latin typeface="UD デジタル 教科書体 N-R" panose="02020400000000000000" pitchFamily="17" charset="-128"/>
                        <a:ea typeface="UD デジタル 教科書体 N-R" panose="02020400000000000000" pitchFamily="17" charset="-128"/>
                      </a:endParaRPr>
                    </a:p>
                    <a:p>
                      <a:pPr marL="0" indent="0">
                        <a:buFont typeface="Arial" panose="020B0604020202020204" pitchFamily="34" charset="0"/>
                        <a:buNone/>
                      </a:pP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indent="0">
                        <a:buFont typeface="Arial" panose="020B0604020202020204" pitchFamily="34" charset="0"/>
                        <a:buNone/>
                      </a:pPr>
                      <a:r>
                        <a:rPr kumimoji="1" lang="ja-JP" altLang="en-US" sz="1200">
                          <a:latin typeface="UD デジタル 教科書体 N-R" panose="02020400000000000000" pitchFamily="17" charset="-128"/>
                          <a:ea typeface="UD デジタル 教科書体 N-R" panose="02020400000000000000" pitchFamily="17" charset="-128"/>
                        </a:rPr>
                        <a:t>◆</a:t>
                      </a:r>
                      <a:r>
                        <a:rPr kumimoji="1" lang="en-US" altLang="ja-JP" sz="1200">
                          <a:latin typeface="UD デジタル 教科書体 N-R" panose="02020400000000000000" pitchFamily="17" charset="-128"/>
                          <a:ea typeface="UD デジタル 教科書体 N-R" panose="02020400000000000000" pitchFamily="17" charset="-128"/>
                        </a:rPr>
                        <a:t>JavaScript</a:t>
                      </a:r>
                    </a:p>
                    <a:p>
                      <a:pPr marL="171450" indent="-171450">
                        <a:buFont typeface="Arial" panose="020B0604020202020204" pitchFamily="34" charset="0"/>
                        <a:buChar char="•"/>
                      </a:pPr>
                      <a:r>
                        <a:rPr kumimoji="1" lang="en-US" altLang="ja-JP" sz="120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の要素を指定して、年数を取得する。</a:t>
                      </a:r>
                      <a:endParaRPr kumimoji="1" lang="en-US" altLang="ja-JP" sz="1200">
                        <a:latin typeface="UD デジタル 教科書体 N-R" panose="02020400000000000000" pitchFamily="17" charset="-128"/>
                        <a:ea typeface="UD デジタル 教科書体 N-R" panose="02020400000000000000" pitchFamily="17" charset="-128"/>
                      </a:endParaRPr>
                    </a:p>
                    <a:p>
                      <a:pPr marL="171450" indent="-171450">
                        <a:buFont typeface="Arial" panose="020B0604020202020204" pitchFamily="34" charset="0"/>
                        <a:buChar char="•"/>
                      </a:pPr>
                      <a:r>
                        <a:rPr kumimoji="1" lang="ja-JP" altLang="en-US" sz="1200">
                          <a:latin typeface="UD デジタル 教科書体 N-R" panose="02020400000000000000" pitchFamily="17" charset="-128"/>
                          <a:ea typeface="UD デジタル 教科書体 N-R" panose="02020400000000000000" pitchFamily="17" charset="-128"/>
                        </a:rPr>
                        <a:t>取得した年数を使って、繰り返し処理の条件を変更する。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342900" lvl="1" indent="0">
                        <a:buFont typeface="Arial" panose="020B0604020202020204" pitchFamily="34" charset="0"/>
                        <a:buNone/>
                      </a:pP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5820021"/>
                  </a:ext>
                </a:extLst>
              </a:tr>
              <a:tr h="545799">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まとめ</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kumimoji="1" lang="ja-JP" altLang="en-US" sz="1200">
                          <a:latin typeface="UD デジタル 教科書体 N-R" panose="02020400000000000000" pitchFamily="17" charset="-128"/>
                          <a:ea typeface="UD デジタル 教科書体 N-R" panose="02020400000000000000" pitchFamily="17" charset="-128"/>
                        </a:rPr>
                        <a:t>前回の授業で学んだ概念（積み立て、複利計算）について、モデル化し、プログラムで実現していることを確認する。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6026192"/>
                  </a:ext>
                </a:extLst>
              </a:tr>
              <a:tr h="1009597">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補足</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a:latin typeface="UD デジタル 教科書体 N-R" panose="02020400000000000000" pitchFamily="17" charset="-128"/>
                          <a:ea typeface="UD デジタル 教科書体 N-R" panose="02020400000000000000" pitchFamily="17" charset="-128"/>
                        </a:rPr>
                        <a:t>◆フォームの追加</a:t>
                      </a:r>
                      <a:endParaRPr kumimoji="1" lang="en-US" altLang="ja-JP" sz="120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a:latin typeface="UD デジタル 教科書体 N-R" panose="02020400000000000000" pitchFamily="17" charset="-128"/>
                          <a:ea typeface="UD デジタル 教科書体 N-R" panose="02020400000000000000" pitchFamily="17" charset="-128"/>
                        </a:rPr>
                        <a:t>他の</a:t>
                      </a:r>
                      <a:r>
                        <a:rPr kumimoji="1" lang="en-US" altLang="ja-JP" sz="1200">
                          <a:latin typeface="UD デジタル 教科書体 N-R" panose="02020400000000000000" pitchFamily="17" charset="-128"/>
                          <a:ea typeface="UD デジタル 教科書体 N-R" panose="02020400000000000000" pitchFamily="17" charset="-128"/>
                        </a:rPr>
                        <a:t>&lt;input&gt;</a:t>
                      </a:r>
                      <a:r>
                        <a:rPr kumimoji="1" lang="ja-JP" altLang="en-US" sz="1200">
                          <a:latin typeface="UD デジタル 教科書体 N-R" panose="02020400000000000000" pitchFamily="17" charset="-128"/>
                          <a:ea typeface="UD デジタル 教科書体 N-R" panose="02020400000000000000" pitchFamily="17" charset="-128"/>
                        </a:rPr>
                        <a:t>タグ（たとえば「利率」）の行をコピーして、修正する方法をとると、比較的簡単に追加できる。</a:t>
                      </a:r>
                      <a:endParaRPr kumimoji="1" lang="en-US" altLang="ja-JP" sz="1200">
                        <a:latin typeface="UD デジタル 教科書体 N-R" panose="02020400000000000000" pitchFamily="17" charset="-128"/>
                        <a:ea typeface="UD デジタル 教科書体 N-R" panose="02020400000000000000" pitchFamily="17" charset="-128"/>
                      </a:endParaRPr>
                    </a:p>
                    <a:p>
                      <a:endParaRPr kumimoji="1" lang="en-US" altLang="ja-JP" sz="1200">
                        <a:latin typeface="UD デジタル 教科書体 N-R" panose="02020400000000000000" pitchFamily="17" charset="-128"/>
                        <a:ea typeface="UD デジタル 教科書体 N-R" panose="02020400000000000000" pitchFamily="17" charset="-128"/>
                      </a:endParaRPr>
                    </a:p>
                    <a:p>
                      <a:r>
                        <a:rPr kumimoji="1" lang="ja-JP" altLang="en-US" sz="1200">
                          <a:latin typeface="UD デジタル 教科書体 N-R" panose="02020400000000000000" pitchFamily="17" charset="-128"/>
                          <a:ea typeface="UD デジタル 教科書体 N-R" panose="02020400000000000000" pitchFamily="17" charset="-128"/>
                        </a:rPr>
                        <a:t>◆</a:t>
                      </a:r>
                      <a:r>
                        <a:rPr kumimoji="1" lang="en-US" altLang="ja-JP" sz="1200">
                          <a:latin typeface="UD デジタル 教科書体 N-R" panose="02020400000000000000" pitchFamily="17" charset="-128"/>
                          <a:ea typeface="UD デジタル 教科書体 N-R" panose="02020400000000000000" pitchFamily="17" charset="-128"/>
                        </a:rPr>
                        <a:t>IDE</a:t>
                      </a:r>
                      <a:r>
                        <a:rPr kumimoji="1" lang="ja-JP" altLang="en-US" sz="1200">
                          <a:latin typeface="UD デジタル 教科書体 N-R" panose="02020400000000000000" pitchFamily="17" charset="-128"/>
                          <a:ea typeface="UD デジタル 教科書体 N-R" panose="02020400000000000000" pitchFamily="17" charset="-128"/>
                        </a:rPr>
                        <a:t>操作</a:t>
                      </a:r>
                      <a:endParaRPr kumimoji="1" lang="en-US" altLang="ja-JP" sz="1200">
                        <a:latin typeface="UD デジタル 教科書体 N-R" panose="02020400000000000000" pitchFamily="17" charset="-128"/>
                        <a:ea typeface="UD デジタル 教科書体 N-R" panose="02020400000000000000" pitchFamily="17" charset="-128"/>
                      </a:endParaRPr>
                    </a:p>
                    <a:p>
                      <a:r>
                        <a:rPr kumimoji="1" lang="ja-JP" altLang="en-US" sz="1200">
                          <a:latin typeface="UD デジタル 教科書体 N-R" panose="02020400000000000000" pitchFamily="17" charset="-128"/>
                          <a:ea typeface="UD デジタル 教科書体 N-R" panose="02020400000000000000" pitchFamily="17" charset="-128"/>
                        </a:rPr>
                        <a:t>カスタマイズを生徒にさせる前に、「行のコピー」「ファイルの保存」操作について、デモを見せておくと、生徒の戸惑い・手間取りを減らすことができる。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r>
                        <a:rPr kumimoji="1" lang="ja-JP" altLang="en-US" sz="1200">
                          <a:latin typeface="UD デジタル 教科書体 N-R" panose="02020400000000000000" pitchFamily="17" charset="-128"/>
                          <a:ea typeface="UD デジタル 教科書体 N-R" panose="02020400000000000000" pitchFamily="17" charset="-128"/>
                        </a:rPr>
                        <a:t>「ファイルの保存」については、編集中で未保存のファイルには</a:t>
                      </a:r>
                      <a:r>
                        <a:rPr kumimoji="1" lang="en-US" altLang="ja-JP" sz="1200" dirty="0">
                          <a:latin typeface="UD デジタル 教科書体 N-R" panose="02020400000000000000" pitchFamily="17" charset="-128"/>
                          <a:ea typeface="UD デジタル 教科書体 N-R" panose="02020400000000000000" pitchFamily="17" charset="-128"/>
                        </a:rPr>
                        <a:t>Monaca</a:t>
                      </a:r>
                      <a:r>
                        <a:rPr kumimoji="1" lang="ja-JP" altLang="en-US" sz="1200">
                          <a:latin typeface="UD デジタル 教科書体 N-R" panose="02020400000000000000" pitchFamily="17" charset="-128"/>
                          <a:ea typeface="UD デジタル 教科書体 N-R" panose="02020400000000000000" pitchFamily="17" charset="-128"/>
                        </a:rPr>
                        <a:t>の画面上「</a:t>
                      </a:r>
                      <a:r>
                        <a:rPr kumimoji="1" lang="en-US" altLang="ja-JP" sz="120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アスタリスク</a:t>
                      </a:r>
                      <a:r>
                        <a:rPr kumimoji="1" lang="en-US" altLang="ja-JP" sz="120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」の表示がされることも伝えておく。</a:t>
                      </a:r>
                      <a:endParaRPr kumimoji="1" lang="en-US" altLang="ja-JP" sz="1200" dirty="0">
                        <a:latin typeface="UD デジタル 教科書体 N-R" panose="02020400000000000000" pitchFamily="17" charset="-128"/>
                        <a:ea typeface="UD デジタル 教科書体 N-R" panose="02020400000000000000" pitchFamily="17" charset="-128"/>
                      </a:endParaRPr>
                    </a:p>
                    <a:p>
                      <a:endParaRPr kumimoji="1" lang="en-US" altLang="ja-JP" sz="1200" dirty="0">
                        <a:latin typeface="UD デジタル 教科書体 N-R" panose="02020400000000000000" pitchFamily="17" charset="-128"/>
                        <a:ea typeface="UD デジタル 教科書体 N-R" panose="02020400000000000000" pitchFamily="17" charset="-128"/>
                      </a:endParaRPr>
                    </a:p>
                    <a:p>
                      <a:r>
                        <a:rPr kumimoji="1" lang="ja-JP" altLang="en-US" sz="1200">
                          <a:latin typeface="UD デジタル 教科書体 N-R" panose="02020400000000000000" pitchFamily="17" charset="-128"/>
                          <a:ea typeface="UD デジタル 教科書体 N-R" panose="02020400000000000000" pitchFamily="17" charset="-128"/>
                        </a:rPr>
                        <a:t>◆</a:t>
                      </a:r>
                      <a:r>
                        <a:rPr kumimoji="1" lang="en-US" altLang="ja-JP" sz="1200">
                          <a:latin typeface="UD デジタル 教科書体 N-R" panose="02020400000000000000" pitchFamily="17" charset="-128"/>
                          <a:ea typeface="UD デジタル 教科書体 N-R" panose="02020400000000000000" pitchFamily="17" charset="-128"/>
                        </a:rPr>
                        <a:t>DOM</a:t>
                      </a:r>
                      <a:r>
                        <a:rPr kumimoji="1" lang="ja-JP" altLang="en-US" sz="1200">
                          <a:latin typeface="UD デジタル 教科書体 N-R" panose="02020400000000000000" pitchFamily="17" charset="-128"/>
                          <a:ea typeface="UD デジタル 教科書体 N-R" panose="02020400000000000000" pitchFamily="17" charset="-128"/>
                        </a:rPr>
                        <a:t>操作と</a:t>
                      </a:r>
                      <a:r>
                        <a:rPr kumimoji="1" lang="en-US" altLang="ja-JP" sz="120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の</a:t>
                      </a:r>
                      <a:r>
                        <a:rPr kumimoji="1" lang="en-US" altLang="ja-JP" sz="1200">
                          <a:latin typeface="UD デジタル 教科書体 N-R" panose="02020400000000000000" pitchFamily="17" charset="-128"/>
                          <a:ea typeface="UD デジタル 教科書体 N-R" panose="02020400000000000000" pitchFamily="17" charset="-128"/>
                        </a:rPr>
                        <a:t>ID</a:t>
                      </a:r>
                      <a:r>
                        <a:rPr kumimoji="1" lang="ja-JP" altLang="en-US" sz="1200">
                          <a:latin typeface="UD デジタル 教科書体 N-R" panose="02020400000000000000" pitchFamily="17" charset="-128"/>
                          <a:ea typeface="UD デジタル 教科書体 N-R" panose="02020400000000000000" pitchFamily="17" charset="-128"/>
                        </a:rPr>
                        <a:t>属性値について</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dirty="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に追加する</a:t>
                      </a:r>
                      <a:r>
                        <a:rPr kumimoji="1" lang="en-US" altLang="ja-JP" sz="1200" dirty="0">
                          <a:latin typeface="UD デジタル 教科書体 N-R" panose="02020400000000000000" pitchFamily="17" charset="-128"/>
                          <a:ea typeface="UD デジタル 教科書体 N-R" panose="02020400000000000000" pitchFamily="17" charset="-128"/>
                        </a:rPr>
                        <a:t>&lt;input&gt;</a:t>
                      </a:r>
                      <a:r>
                        <a:rPr kumimoji="1" lang="ja-JP" altLang="en-US" sz="1200">
                          <a:latin typeface="UD デジタル 教科書体 N-R" panose="02020400000000000000" pitchFamily="17" charset="-128"/>
                          <a:ea typeface="UD デジタル 教科書体 N-R" panose="02020400000000000000" pitchFamily="17" charset="-128"/>
                        </a:rPr>
                        <a:t>タグの</a:t>
                      </a:r>
                      <a:r>
                        <a:rPr kumimoji="1" lang="en-US" altLang="ja-JP" sz="1200" dirty="0">
                          <a:latin typeface="UD デジタル 教科書体 N-R" panose="02020400000000000000" pitchFamily="17" charset="-128"/>
                          <a:ea typeface="UD デジタル 教科書体 N-R" panose="02020400000000000000" pitchFamily="17" charset="-128"/>
                        </a:rPr>
                        <a:t>id</a:t>
                      </a:r>
                      <a:r>
                        <a:rPr kumimoji="1" lang="ja-JP" altLang="en-US" sz="1200">
                          <a:latin typeface="UD デジタル 教科書体 N-R" panose="02020400000000000000" pitchFamily="17" charset="-128"/>
                          <a:ea typeface="UD デジタル 教科書体 N-R" panose="02020400000000000000" pitchFamily="17" charset="-128"/>
                        </a:rPr>
                        <a:t>を、</a:t>
                      </a:r>
                      <a:r>
                        <a:rPr kumimoji="1" lang="en-US" altLang="ja-JP" sz="1200" dirty="0" err="1">
                          <a:latin typeface="UD デジタル 教科書体 N-R" panose="02020400000000000000" pitchFamily="17" charset="-128"/>
                          <a:ea typeface="UD デジタル 教科書体 N-R" panose="02020400000000000000" pitchFamily="17" charset="-128"/>
                        </a:rPr>
                        <a:t>document.getElementById</a:t>
                      </a:r>
                      <a:r>
                        <a:rPr kumimoji="1" lang="en-US" altLang="ja-JP" sz="1200" dirty="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の引数で指定している。この二つが正確に一致しないと正しく値が取れない。また、</a:t>
                      </a:r>
                      <a:r>
                        <a:rPr kumimoji="1" lang="en-US" altLang="ja-JP" sz="1200">
                          <a:latin typeface="UD デジタル 教科書体 N-R" panose="02020400000000000000" pitchFamily="17" charset="-128"/>
                          <a:ea typeface="UD デジタル 教科書体 N-R" panose="02020400000000000000" pitchFamily="17" charset="-128"/>
                        </a:rPr>
                        <a:t>JavaScript</a:t>
                      </a:r>
                      <a:r>
                        <a:rPr kumimoji="1" lang="ja-JP" altLang="en-US" sz="1200">
                          <a:latin typeface="UD デジタル 教科書体 N-R" panose="02020400000000000000" pitchFamily="17" charset="-128"/>
                          <a:ea typeface="UD デジタル 教科書体 N-R" panose="02020400000000000000" pitchFamily="17" charset="-128"/>
                        </a:rPr>
                        <a:t>は大文字と小文字は別の文字と認識するので注意。</a:t>
                      </a:r>
                      <a:endParaRPr kumimoji="1" lang="en-US" altLang="ja-JP" sz="120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a:latin typeface="UD デジタル 教科書体 N-R" panose="02020400000000000000" pitchFamily="17" charset="-128"/>
                          <a:ea typeface="UD デジタル 教科書体 N-R" panose="02020400000000000000" pitchFamily="17" charset="-128"/>
                        </a:rPr>
                        <a:t>◆</a:t>
                      </a:r>
                      <a:r>
                        <a:rPr kumimoji="1" lang="en-US" altLang="ja-JP" sz="1200">
                          <a:latin typeface="UD デジタル 教科書体 N-R" panose="02020400000000000000" pitchFamily="17" charset="-128"/>
                          <a:ea typeface="UD デジタル 教科書体 N-R" panose="02020400000000000000" pitchFamily="17" charset="-128"/>
                        </a:rPr>
                        <a:t>Plotly.js</a:t>
                      </a:r>
                      <a:r>
                        <a:rPr kumimoji="1" lang="ja-JP" altLang="en-US" sz="1200">
                          <a:latin typeface="UD デジタル 教科書体 N-R" panose="02020400000000000000" pitchFamily="17" charset="-128"/>
                          <a:ea typeface="UD デジタル 教科書体 N-R" panose="02020400000000000000" pitchFamily="17" charset="-128"/>
                        </a:rPr>
                        <a:t>によるグラフ描画とオブジェクト</a:t>
                      </a:r>
                      <a:endParaRPr kumimoji="1" lang="en-US" altLang="ja-JP" sz="120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a:latin typeface="UD デジタル 教科書体 N-R" panose="02020400000000000000" pitchFamily="17" charset="-128"/>
                          <a:ea typeface="UD デジタル 教科書体 N-R" panose="02020400000000000000" pitchFamily="17" charset="-128"/>
                        </a:rPr>
                        <a:t>グラフ表示のライブラリ</a:t>
                      </a:r>
                      <a:r>
                        <a:rPr kumimoji="1" lang="en-US" altLang="ja-JP" sz="1200">
                          <a:latin typeface="UD デジタル 教科書体 N-R" panose="02020400000000000000" pitchFamily="17" charset="-128"/>
                          <a:ea typeface="UD デジタル 教科書体 N-R" panose="02020400000000000000" pitchFamily="17" charset="-128"/>
                        </a:rPr>
                        <a:t>Plotly.js</a:t>
                      </a:r>
                      <a:r>
                        <a:rPr kumimoji="1" lang="ja-JP" altLang="en-US" sz="1200">
                          <a:latin typeface="UD デジタル 教科書体 N-R" panose="02020400000000000000" pitchFamily="17" charset="-128"/>
                          <a:ea typeface="UD デジタル 教科書体 N-R" panose="02020400000000000000" pitchFamily="17" charset="-128"/>
                        </a:rPr>
                        <a:t>の詳細は説明しなくてもよいが、興味のある生徒には、説明をしてもよい。</a:t>
                      </a:r>
                      <a:endParaRPr kumimoji="1" lang="en-US" altLang="ja-JP" sz="120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a:latin typeface="UD デジタル 教科書体 N-R" panose="02020400000000000000" pitchFamily="17" charset="-128"/>
                          <a:ea typeface="UD デジタル 教科書体 N-R" panose="02020400000000000000" pitchFamily="17" charset="-128"/>
                        </a:rPr>
                        <a:t>JavaScript</a:t>
                      </a:r>
                      <a:r>
                        <a:rPr kumimoji="1" lang="ja-JP" altLang="en-US" sz="1200">
                          <a:latin typeface="UD デジタル 教科書体 N-R" panose="02020400000000000000" pitchFamily="17" charset="-128"/>
                          <a:ea typeface="UD デジタル 教科書体 N-R" panose="02020400000000000000" pitchFamily="17" charset="-128"/>
                        </a:rPr>
                        <a:t>では、配列は</a:t>
                      </a:r>
                      <a:r>
                        <a:rPr kumimoji="1" lang="en-US" altLang="ja-JP" sz="120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で作れるが、オブジェクトは </a:t>
                      </a:r>
                      <a:r>
                        <a:rPr kumimoji="1" lang="en-US" altLang="ja-JP" sz="120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で作れる。</a:t>
                      </a:r>
                      <a:r>
                        <a:rPr kumimoji="1" lang="en-US" altLang="ja-JP" sz="1200">
                          <a:latin typeface="UD デジタル 教科書体 N-R" panose="02020400000000000000" pitchFamily="17" charset="-128"/>
                          <a:ea typeface="UD デジタル 教科書体 N-R" panose="02020400000000000000" pitchFamily="17" charset="-128"/>
                        </a:rPr>
                        <a:t>Plotly.js</a:t>
                      </a:r>
                      <a:r>
                        <a:rPr kumimoji="1" lang="ja-JP" altLang="en-US" sz="1200">
                          <a:latin typeface="UD デジタル 教科書体 N-R" panose="02020400000000000000" pitchFamily="17" charset="-128"/>
                          <a:ea typeface="UD デジタル 教科書体 N-R" panose="02020400000000000000" pitchFamily="17" charset="-128"/>
                        </a:rPr>
                        <a:t>では、グラフの値やタイトルなどの情報を配列やオブジェクトの形で設定している。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23190801"/>
                  </a:ext>
                </a:extLst>
              </a:tr>
            </a:tbl>
          </a:graphicData>
        </a:graphic>
      </p:graphicFrame>
    </p:spTree>
    <p:extLst>
      <p:ext uri="{BB962C8B-B14F-4D97-AF65-F5344CB8AC3E}">
        <p14:creationId xmlns:p14="http://schemas.microsoft.com/office/powerpoint/2010/main" val="22857020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AFF3F7E-B98E-4B72-B4E0-D992ED3E48A9}"/>
              </a:ext>
            </a:extLst>
          </p:cNvPr>
          <p:cNvSpPr>
            <a:spLocks noGrp="1"/>
          </p:cNvSpPr>
          <p:nvPr>
            <p:ph type="ctrTitle"/>
          </p:nvPr>
        </p:nvSpPr>
        <p:spPr>
          <a:xfrm>
            <a:off x="514350" y="57086"/>
            <a:ext cx="5829300" cy="743014"/>
          </a:xfrm>
        </p:spPr>
        <p:txBody>
          <a:bodyPr>
            <a:normAutofit/>
          </a:bodyPr>
          <a:lstStyle/>
          <a:p>
            <a:r>
              <a:rPr lang="en-US" altLang="ja-JP" sz="4000" dirty="0">
                <a:latin typeface="UD デジタル 教科書体 N-B" panose="02020700000000000000" pitchFamily="17" charset="-128"/>
                <a:ea typeface="UD デジタル 教科書体 N-B" panose="02020700000000000000" pitchFamily="17" charset="-128"/>
              </a:rPr>
              <a:t>3</a:t>
            </a:r>
            <a:r>
              <a:rPr lang="ja-JP" altLang="en-US" sz="4000">
                <a:latin typeface="UD デジタル 教科書体 N-B" panose="02020700000000000000" pitchFamily="17" charset="-128"/>
                <a:ea typeface="UD デジタル 教科書体 N-B" panose="02020700000000000000" pitchFamily="17" charset="-128"/>
              </a:rPr>
              <a:t>コマ目の指導</a:t>
            </a:r>
          </a:p>
        </p:txBody>
      </p:sp>
      <p:graphicFrame>
        <p:nvGraphicFramePr>
          <p:cNvPr id="2" name="表 2">
            <a:extLst>
              <a:ext uri="{FF2B5EF4-FFF2-40B4-BE49-F238E27FC236}">
                <a16:creationId xmlns:a16="http://schemas.microsoft.com/office/drawing/2014/main" id="{A1482BBC-C29B-42EA-A81C-09E6DB0222AA}"/>
              </a:ext>
            </a:extLst>
          </p:cNvPr>
          <p:cNvGraphicFramePr>
            <a:graphicFrameLocks noGrp="1"/>
          </p:cNvGraphicFramePr>
          <p:nvPr>
            <p:extLst>
              <p:ext uri="{D42A27DB-BD31-4B8C-83A1-F6EECF244321}">
                <p14:modId xmlns:p14="http://schemas.microsoft.com/office/powerpoint/2010/main" val="4089215090"/>
              </p:ext>
            </p:extLst>
          </p:nvPr>
        </p:nvGraphicFramePr>
        <p:xfrm>
          <a:off x="167679" y="1359568"/>
          <a:ext cx="6522641" cy="7065328"/>
        </p:xfrm>
        <a:graphic>
          <a:graphicData uri="http://schemas.openxmlformats.org/drawingml/2006/table">
            <a:tbl>
              <a:tblPr firstRow="1" bandRow="1">
                <a:tableStyleId>{7E9639D4-E3E2-4D34-9284-5A2195B3D0D7}</a:tableStyleId>
              </a:tblPr>
              <a:tblGrid>
                <a:gridCol w="1072280">
                  <a:extLst>
                    <a:ext uri="{9D8B030D-6E8A-4147-A177-3AD203B41FA5}">
                      <a16:colId xmlns:a16="http://schemas.microsoft.com/office/drawing/2014/main" val="953771404"/>
                    </a:ext>
                  </a:extLst>
                </a:gridCol>
                <a:gridCol w="5450361">
                  <a:extLst>
                    <a:ext uri="{9D8B030D-6E8A-4147-A177-3AD203B41FA5}">
                      <a16:colId xmlns:a16="http://schemas.microsoft.com/office/drawing/2014/main" val="2232448268"/>
                    </a:ext>
                  </a:extLst>
                </a:gridCol>
              </a:tblGrid>
              <a:tr h="393580">
                <a:tc>
                  <a:txBody>
                    <a:bodyPr/>
                    <a:lstStyle/>
                    <a:p>
                      <a:pPr algn="ctr"/>
                      <a:r>
                        <a:rPr kumimoji="1" lang="ja-JP" altLang="en-US" sz="1400" b="0">
                          <a:latin typeface="UD デジタル 教科書体 N-B" panose="02020700000000000000" pitchFamily="17" charset="-128"/>
                          <a:ea typeface="UD デジタル 教科書体 N-B" panose="02020700000000000000" pitchFamily="17" charset="-128"/>
                        </a:rPr>
                        <a:t>過程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0">
                          <a:latin typeface="UD デジタル 教科書体 N-B" panose="02020700000000000000" pitchFamily="17" charset="-128"/>
                          <a:ea typeface="UD デジタル 教科書体 N-B" panose="02020700000000000000" pitchFamily="17" charset="-128"/>
                        </a:rPr>
                        <a:t>内容</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5071850"/>
                  </a:ext>
                </a:extLst>
              </a:tr>
              <a:tr h="1263494">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導入</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a:latin typeface="UD デジタル 教科書体 N-R" panose="02020400000000000000" pitchFamily="17" charset="-128"/>
                          <a:ea typeface="UD デジタル 教科書体 N-R" panose="02020400000000000000" pitchFamily="17" charset="-128"/>
                        </a:rPr>
                        <a:t>前回の振り返りとして、フォームの追加を行い任意の期間で積立が行えるようになったことを確認する。</a:t>
                      </a:r>
                      <a:endParaRPr kumimoji="1" lang="en-US" altLang="ja-JP" sz="120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a:latin typeface="UD デジタル 教科書体 N-R" panose="02020400000000000000" pitchFamily="17" charset="-128"/>
                          <a:ea typeface="UD デジタル 教科書体 N-R" panose="02020400000000000000" pitchFamily="17" charset="-128"/>
                        </a:rPr>
                        <a:t>今回は本資料で提示されているカスタマイズに挑戦し、目標金額まで積立を行えるようにすることを説明する。</a:t>
                      </a:r>
                      <a:endParaRPr kumimoji="1" lang="en-US" altLang="ja-JP"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3368689"/>
                  </a:ext>
                </a:extLst>
              </a:tr>
              <a:tr h="2951342">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展開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a:latin typeface="UD デジタル 教科書体 N-R" panose="02020400000000000000" pitchFamily="17" charset="-128"/>
                          <a:ea typeface="UD デジタル 教科書体 N-R" panose="02020400000000000000" pitchFamily="17" charset="-128"/>
                        </a:rPr>
                        <a:t>カスタマイズ②：目標金額まで積み立てる</a:t>
                      </a:r>
                      <a:endParaRPr kumimoji="1" lang="en-US" altLang="ja-JP" sz="120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228600" indent="-228600">
                        <a:buFont typeface="Arial" panose="020B0604020202020204" pitchFamily="34" charset="0"/>
                        <a:buChar char="•"/>
                      </a:pPr>
                      <a:r>
                        <a:rPr kumimoji="1" lang="en-US" altLang="ja-JP" sz="1200">
                          <a:latin typeface="UD デジタル 教科書体 N-R" panose="02020400000000000000" pitchFamily="17" charset="-128"/>
                          <a:ea typeface="UD デジタル 教科書体 N-R" panose="02020400000000000000" pitchFamily="17" charset="-128"/>
                        </a:rPr>
                        <a:t>1</a:t>
                      </a:r>
                      <a:r>
                        <a:rPr kumimoji="1" lang="ja-JP" altLang="en-US" sz="1200">
                          <a:latin typeface="UD デジタル 教科書体 N-R" panose="02020400000000000000" pitchFamily="17" charset="-128"/>
                          <a:ea typeface="UD デジタル 教科書体 N-R" panose="02020400000000000000" pitchFamily="17" charset="-128"/>
                        </a:rPr>
                        <a:t>コマ目のアプリは</a:t>
                      </a:r>
                      <a:r>
                        <a:rPr kumimoji="1" lang="en-US" altLang="ja-JP" sz="1200">
                          <a:latin typeface="UD デジタル 教科書体 N-R" panose="02020400000000000000" pitchFamily="17" charset="-128"/>
                          <a:ea typeface="UD デジタル 教科書体 N-R" panose="02020400000000000000" pitchFamily="17" charset="-128"/>
                        </a:rPr>
                        <a:t>10</a:t>
                      </a:r>
                      <a:r>
                        <a:rPr kumimoji="1" lang="ja-JP" altLang="en-US" sz="1200">
                          <a:latin typeface="UD デジタル 教科書体 N-R" panose="02020400000000000000" pitchFamily="17" charset="-128"/>
                          <a:ea typeface="UD デジタル 教科書体 N-R" panose="02020400000000000000" pitchFamily="17" charset="-128"/>
                        </a:rPr>
                        <a:t>年固定、</a:t>
                      </a:r>
                      <a:r>
                        <a:rPr kumimoji="1" lang="en-US" altLang="ja-JP" sz="1200">
                          <a:latin typeface="UD デジタル 教科書体 N-R" panose="02020400000000000000" pitchFamily="17" charset="-128"/>
                          <a:ea typeface="UD デジタル 教科書体 N-R" panose="02020400000000000000" pitchFamily="17" charset="-128"/>
                        </a:rPr>
                        <a:t>2</a:t>
                      </a:r>
                      <a:r>
                        <a:rPr kumimoji="1" lang="ja-JP" altLang="en-US" sz="1200">
                          <a:latin typeface="UD デジタル 教科書体 N-R" panose="02020400000000000000" pitchFamily="17" charset="-128"/>
                          <a:ea typeface="UD デジタル 教科書体 N-R" panose="02020400000000000000" pitchFamily="17" charset="-128"/>
                        </a:rPr>
                        <a:t>コマ目のアプリは任意の期間で繰り返した。今回は期間ではなく目標金額まで繰り返すことを伝える。また、無限ループが発生する可能性があることも伝える。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228600" indent="-228600">
                        <a:buFont typeface="Arial" panose="020B0604020202020204" pitchFamily="34" charset="0"/>
                        <a:buChar char="•"/>
                      </a:pPr>
                      <a:r>
                        <a:rPr kumimoji="1" lang="en-US" altLang="ja-JP" sz="120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と</a:t>
                      </a:r>
                      <a:r>
                        <a:rPr kumimoji="1" lang="en-US" altLang="ja-JP" sz="1200">
                          <a:latin typeface="UD デジタル 教科書体 N-R" panose="02020400000000000000" pitchFamily="17" charset="-128"/>
                          <a:ea typeface="UD デジタル 教科書体 N-R" panose="02020400000000000000" pitchFamily="17" charset="-128"/>
                        </a:rPr>
                        <a:t>JavaScript</a:t>
                      </a:r>
                      <a:r>
                        <a:rPr kumimoji="1" lang="ja-JP" altLang="en-US" sz="1200">
                          <a:latin typeface="UD デジタル 教科書体 N-R" panose="02020400000000000000" pitchFamily="17" charset="-128"/>
                          <a:ea typeface="UD デジタル 教科書体 N-R" panose="02020400000000000000" pitchFamily="17" charset="-128"/>
                        </a:rPr>
                        <a:t>の両方を変更させる。</a:t>
                      </a:r>
                      <a:endParaRPr kumimoji="1" lang="en-US" altLang="ja-JP" sz="1200">
                        <a:latin typeface="UD デジタル 教科書体 N-R" panose="02020400000000000000" pitchFamily="17" charset="-128"/>
                        <a:ea typeface="UD デジタル 教科書体 N-R" panose="02020400000000000000" pitchFamily="17" charset="-128"/>
                      </a:endParaRPr>
                    </a:p>
                    <a:p>
                      <a:pPr marL="0" indent="0">
                        <a:buFont typeface="Arial" panose="020B0604020202020204" pitchFamily="34" charset="0"/>
                        <a:buNone/>
                      </a:pPr>
                      <a:endParaRPr kumimoji="1" lang="en-US" altLang="ja-JP" sz="1200">
                        <a:latin typeface="UD デジタル 教科書体 N-R" panose="02020400000000000000" pitchFamily="17" charset="-128"/>
                        <a:ea typeface="UD デジタル 教科書体 N-R" panose="02020400000000000000" pitchFamily="17" charset="-128"/>
                      </a:endParaRPr>
                    </a:p>
                    <a:p>
                      <a:pPr marL="0" indent="0">
                        <a:buFont typeface="Arial" panose="020B0604020202020204" pitchFamily="34" charset="0"/>
                        <a:buNone/>
                      </a:pPr>
                      <a:r>
                        <a:rPr kumimoji="1" lang="ja-JP" altLang="en-US" sz="1200">
                          <a:latin typeface="UD デジタル 教科書体 N-R" panose="02020400000000000000" pitchFamily="17" charset="-128"/>
                          <a:ea typeface="UD デジタル 教科書体 N-R" panose="02020400000000000000" pitchFamily="17" charset="-128"/>
                        </a:rPr>
                        <a:t>◆</a:t>
                      </a:r>
                      <a:r>
                        <a:rPr kumimoji="1" lang="en-US" altLang="ja-JP" sz="1200">
                          <a:latin typeface="UD デジタル 教科書体 N-R" panose="02020400000000000000" pitchFamily="17" charset="-128"/>
                          <a:ea typeface="UD デジタル 教科書体 N-R" panose="02020400000000000000" pitchFamily="17" charset="-128"/>
                        </a:rPr>
                        <a:t>HTML</a:t>
                      </a:r>
                    </a:p>
                    <a:p>
                      <a:pPr marL="0" indent="0">
                        <a:buFont typeface="Arial" panose="020B0604020202020204" pitchFamily="34" charset="0"/>
                        <a:buNone/>
                      </a:pPr>
                      <a:r>
                        <a:rPr kumimoji="1" lang="en-US" altLang="ja-JP" sz="1200">
                          <a:latin typeface="UD デジタル 教科書体 N-R" panose="02020400000000000000" pitchFamily="17" charset="-128"/>
                          <a:ea typeface="UD デジタル 教科書体 N-R" panose="02020400000000000000" pitchFamily="17" charset="-128"/>
                        </a:rPr>
                        <a:t>&lt;</a:t>
                      </a:r>
                      <a:r>
                        <a:rPr kumimoji="1" lang="en-US" altLang="ja-JP" sz="1200" dirty="0">
                          <a:latin typeface="UD デジタル 教科書体 N-R" panose="02020400000000000000" pitchFamily="17" charset="-128"/>
                          <a:ea typeface="UD デジタル 教科書体 N-R" panose="02020400000000000000" pitchFamily="17" charset="-128"/>
                        </a:rPr>
                        <a:t>input&gt;</a:t>
                      </a:r>
                      <a:r>
                        <a:rPr kumimoji="1" lang="ja-JP" altLang="en-US" sz="1200">
                          <a:latin typeface="UD デジタル 教科書体 N-R" panose="02020400000000000000" pitchFamily="17" charset="-128"/>
                          <a:ea typeface="UD デジタル 教科書体 N-R" panose="02020400000000000000" pitchFamily="17" charset="-128"/>
                        </a:rPr>
                        <a:t>タグを用いて、目標金額の入力欄を追加させる。</a:t>
                      </a:r>
                      <a:endParaRPr kumimoji="1" lang="en-US" altLang="ja-JP" sz="1200">
                        <a:latin typeface="UD デジタル 教科書体 N-R" panose="02020400000000000000" pitchFamily="17" charset="-128"/>
                        <a:ea typeface="UD デジタル 教科書体 N-R" panose="02020400000000000000" pitchFamily="17" charset="-128"/>
                      </a:endParaRPr>
                    </a:p>
                    <a:p>
                      <a:pPr marL="0" indent="0">
                        <a:buFont typeface="Arial" panose="020B0604020202020204" pitchFamily="34" charset="0"/>
                        <a:buNone/>
                      </a:pP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indent="0">
                        <a:buFont typeface="Arial" panose="020B0604020202020204" pitchFamily="34" charset="0"/>
                        <a:buNone/>
                      </a:pPr>
                      <a:r>
                        <a:rPr kumimoji="1" lang="ja-JP" altLang="en-US" sz="1200">
                          <a:latin typeface="UD デジタル 教科書体 N-R" panose="02020400000000000000" pitchFamily="17" charset="-128"/>
                          <a:ea typeface="UD デジタル 教科書体 N-R" panose="02020400000000000000" pitchFamily="17" charset="-128"/>
                        </a:rPr>
                        <a:t>◆</a:t>
                      </a:r>
                      <a:r>
                        <a:rPr kumimoji="1" lang="en-US" altLang="ja-JP" sz="1200">
                          <a:latin typeface="UD デジタル 教科書体 N-R" panose="02020400000000000000" pitchFamily="17" charset="-128"/>
                          <a:ea typeface="UD デジタル 教科書体 N-R" panose="02020400000000000000" pitchFamily="17" charset="-128"/>
                        </a:rPr>
                        <a:t>JavaScript</a:t>
                      </a:r>
                    </a:p>
                    <a:p>
                      <a:pPr marL="171450" indent="-171450">
                        <a:buFont typeface="Arial" panose="020B0604020202020204" pitchFamily="34" charset="0"/>
                        <a:buChar char="•"/>
                      </a:pPr>
                      <a:r>
                        <a:rPr kumimoji="1" lang="en-US" altLang="ja-JP" sz="120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の要素を指定して、目標金額を取得させる。</a:t>
                      </a:r>
                      <a:endParaRPr kumimoji="1" lang="en-US" altLang="ja-JP" sz="1200">
                        <a:latin typeface="UD デジタル 教科書体 N-R" panose="02020400000000000000" pitchFamily="17" charset="-128"/>
                        <a:ea typeface="UD デジタル 教科書体 N-R" panose="02020400000000000000" pitchFamily="17" charset="-128"/>
                      </a:endParaRPr>
                    </a:p>
                    <a:p>
                      <a:pPr marL="171450" indent="-171450">
                        <a:buFont typeface="Arial" panose="020B0604020202020204" pitchFamily="34" charset="0"/>
                        <a:buChar char="•"/>
                      </a:pPr>
                      <a:r>
                        <a:rPr kumimoji="1" lang="ja-JP" altLang="en-US" sz="1200">
                          <a:latin typeface="UD デジタル 教科書体 N-R" panose="02020400000000000000" pitchFamily="17" charset="-128"/>
                          <a:ea typeface="UD デジタル 教科書体 N-R" panose="02020400000000000000" pitchFamily="17" charset="-128"/>
                        </a:rPr>
                        <a:t>繰り返し処理の条件を変更し、取得した目標金額を使って処理させる。具体的には、</a:t>
                      </a:r>
                      <a:r>
                        <a:rPr kumimoji="1" lang="en-US" altLang="ja-JP" sz="1200">
                          <a:latin typeface="UD デジタル 教科書体 N-R" panose="02020400000000000000" pitchFamily="17" charset="-128"/>
                          <a:ea typeface="UD デジタル 教科書体 N-R" panose="02020400000000000000" pitchFamily="17" charset="-128"/>
                        </a:rPr>
                        <a:t>for</a:t>
                      </a:r>
                      <a:r>
                        <a:rPr kumimoji="1" lang="ja-JP" altLang="en-US" sz="1200">
                          <a:latin typeface="UD デジタル 教科書体 N-R" panose="02020400000000000000" pitchFamily="17" charset="-128"/>
                          <a:ea typeface="UD デジタル 教科書体 N-R" panose="02020400000000000000" pitchFamily="17" charset="-128"/>
                        </a:rPr>
                        <a:t>ループによる「繰り返し回数の制御」ではなく、</a:t>
                      </a:r>
                      <a:r>
                        <a:rPr kumimoji="1" lang="en-US" altLang="ja-JP" sz="1200" dirty="0">
                          <a:latin typeface="UD デジタル 教科書体 N-R" panose="02020400000000000000" pitchFamily="17" charset="-128"/>
                          <a:ea typeface="UD デジタル 教科書体 N-R" panose="02020400000000000000" pitchFamily="17" charset="-128"/>
                        </a:rPr>
                        <a:t>while</a:t>
                      </a:r>
                      <a:r>
                        <a:rPr kumimoji="1" lang="ja-JP" altLang="en-US" sz="1200">
                          <a:latin typeface="UD デジタル 教科書体 N-R" panose="02020400000000000000" pitchFamily="17" charset="-128"/>
                          <a:ea typeface="UD デジタル 教科書体 N-R" panose="02020400000000000000" pitchFamily="17" charset="-128"/>
                        </a:rPr>
                        <a:t>ループによる「合計値と目標値の比較による制御」にさせる。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5820021"/>
                  </a:ext>
                </a:extLst>
              </a:tr>
              <a:tr h="1167726">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まとめ</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a:latin typeface="UD デジタル 教科書体 N-R" panose="02020400000000000000" pitchFamily="17" charset="-128"/>
                          <a:ea typeface="UD デジタル 教科書体 N-R" panose="02020400000000000000" pitchFamily="17" charset="-128"/>
                        </a:rPr>
                        <a:t>前回の授業で学んだ概念（積み立て、複利計算）について、モデル化し、プログラムで実現していることを確認する。</a:t>
                      </a:r>
                    </a:p>
                    <a:p>
                      <a:pPr marL="171450" indent="-171450">
                        <a:buFont typeface="Arial" panose="020B0604020202020204" pitchFamily="34" charset="0"/>
                        <a:buChar char="•"/>
                      </a:pPr>
                      <a:r>
                        <a:rPr kumimoji="1" lang="ja-JP" altLang="en-US" sz="1200">
                          <a:latin typeface="UD デジタル 教科書体 N-R" panose="02020400000000000000" pitchFamily="17" charset="-128"/>
                          <a:ea typeface="UD デジタル 教科書体 N-R" panose="02020400000000000000" pitchFamily="17" charset="-128"/>
                        </a:rPr>
                        <a:t>当初のアプリのモデルに、「積み立てする期間」および「目標金額」の概念を追加した。作業は「プログラムの変更」であったが、実はその前に「モデルの変更」をしていたことを伝えると、モデル・シミュレーション・プログラミングの間の関係を整理することにつなが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6026192"/>
                  </a:ext>
                </a:extLst>
              </a:tr>
              <a:tr h="959686">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補足</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a:latin typeface="UD デジタル 教科書体 N-R" panose="02020400000000000000" pitchFamily="17" charset="-128"/>
                          <a:ea typeface="UD デジタル 教科書体 N-R" panose="02020400000000000000" pitchFamily="17" charset="-128"/>
                        </a:rPr>
                        <a:t>進捗の早い生徒には、関数</a:t>
                      </a:r>
                      <a:r>
                        <a:rPr kumimoji="1" lang="en-US" altLang="ja-JP" sz="1200" dirty="0">
                          <a:latin typeface="UD デジタル 教科書体 N-R" panose="02020400000000000000" pitchFamily="17" charset="-128"/>
                          <a:ea typeface="UD デジタル 教科書体 N-R" panose="02020400000000000000" pitchFamily="17" charset="-128"/>
                        </a:rPr>
                        <a:t>plot()</a:t>
                      </a:r>
                      <a:r>
                        <a:rPr kumimoji="1" lang="ja-JP" altLang="en-US" sz="1200">
                          <a:latin typeface="UD デジタル 教科書体 N-R" panose="02020400000000000000" pitchFamily="17" charset="-128"/>
                          <a:ea typeface="UD デジタル 教科書体 N-R" panose="02020400000000000000" pitchFamily="17" charset="-128"/>
                        </a:rPr>
                        <a:t>の中の値（グラフのタイトルや横軸・縦軸の見出し、グラフのサイズなど）を変更するカスタマイズを指示してもよい。</a:t>
                      </a:r>
                      <a:endParaRPr kumimoji="1" lang="en-US" altLang="ja-JP" sz="1200">
                        <a:latin typeface="UD デジタル 教科書体 N-R" panose="02020400000000000000" pitchFamily="17" charset="-128"/>
                        <a:ea typeface="UD デジタル 教科書体 N-R" panose="02020400000000000000" pitchFamily="17" charset="-128"/>
                      </a:endParaRPr>
                    </a:p>
                    <a:p>
                      <a:endParaRPr kumimoji="1" lang="en-US" altLang="ja-JP" sz="1200" dirty="0">
                        <a:latin typeface="UD デジタル 教科書体 N-R" panose="02020400000000000000" pitchFamily="17" charset="-128"/>
                        <a:ea typeface="UD デジタル 教科書体 N-R" panose="02020400000000000000" pitchFamily="17" charset="-128"/>
                      </a:endParaRPr>
                    </a:p>
                    <a:p>
                      <a:r>
                        <a:rPr kumimoji="1" lang="ja-JP" altLang="en-US" sz="1200">
                          <a:latin typeface="UD デジタル 教科書体 N-R" panose="02020400000000000000" pitchFamily="17" charset="-128"/>
                          <a:ea typeface="UD デジタル 教科書体 N-R" panose="02020400000000000000" pitchFamily="17" charset="-128"/>
                        </a:rPr>
                        <a:t>自由なカスタマイズをさせる場合、カスタマイズの前にプロジェクトの複製を行うよう指導すると、正常に動いていたプロジェクトに戻れるため、安心して進めることができる。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23190801"/>
                  </a:ext>
                </a:extLst>
              </a:tr>
            </a:tbl>
          </a:graphicData>
        </a:graphic>
      </p:graphicFrame>
    </p:spTree>
    <p:extLst>
      <p:ext uri="{BB962C8B-B14F-4D97-AF65-F5344CB8AC3E}">
        <p14:creationId xmlns:p14="http://schemas.microsoft.com/office/powerpoint/2010/main" val="42096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4" name="直線コネクタ 53">
            <a:extLst>
              <a:ext uri="{FF2B5EF4-FFF2-40B4-BE49-F238E27FC236}">
                <a16:creationId xmlns:a16="http://schemas.microsoft.com/office/drawing/2014/main" id="{BB0C2F51-29F6-494E-9C5A-AA580E511AE8}"/>
              </a:ext>
            </a:extLst>
          </p:cNvPr>
          <p:cNvCxnSpPr/>
          <p:nvPr/>
        </p:nvCxnSpPr>
        <p:spPr>
          <a:xfrm>
            <a:off x="0" y="4953000"/>
            <a:ext cx="6858000" cy="37549"/>
          </a:xfrm>
          <a:prstGeom prst="line">
            <a:avLst/>
          </a:prstGeom>
        </p:spPr>
        <p:style>
          <a:lnRef idx="1">
            <a:schemeClr val="accent1"/>
          </a:lnRef>
          <a:fillRef idx="0">
            <a:schemeClr val="accent1"/>
          </a:fillRef>
          <a:effectRef idx="0">
            <a:schemeClr val="accent1"/>
          </a:effectRef>
          <a:fontRef idx="minor">
            <a:schemeClr val="tx1"/>
          </a:fontRef>
        </p:style>
      </p:cxnSp>
      <p:sp>
        <p:nvSpPr>
          <p:cNvPr id="61" name="テキスト ボックス 60">
            <a:extLst>
              <a:ext uri="{FF2B5EF4-FFF2-40B4-BE49-F238E27FC236}">
                <a16:creationId xmlns:a16="http://schemas.microsoft.com/office/drawing/2014/main" id="{5364B177-53D7-4114-A650-2ECF41EEC4B4}"/>
              </a:ext>
            </a:extLst>
          </p:cNvPr>
          <p:cNvSpPr txBox="1"/>
          <p:nvPr/>
        </p:nvSpPr>
        <p:spPr>
          <a:xfrm>
            <a:off x="1749741" y="5012214"/>
            <a:ext cx="3433368" cy="369332"/>
          </a:xfrm>
          <a:prstGeom prst="rect">
            <a:avLst/>
          </a:prstGeom>
          <a:noFill/>
        </p:spPr>
        <p:txBody>
          <a:bodyPr wrap="square">
            <a:spAutoFit/>
          </a:bodyPr>
          <a:lstStyle/>
          <a:p>
            <a:pPr algn="ctr"/>
            <a:r>
              <a:rPr kumimoji="1" lang="ja-JP" altLang="en-US" sz="1800">
                <a:solidFill>
                  <a:schemeClr val="tx1"/>
                </a:solidFill>
                <a:latin typeface="UD デジタル 教科書体 N-B" panose="02020700000000000000" pitchFamily="17" charset="-128"/>
                <a:ea typeface="UD デジタル 教科書体 N-B" panose="02020700000000000000" pitchFamily="17" charset="-128"/>
              </a:rPr>
              <a:t>学習内容</a:t>
            </a:r>
            <a:endParaRPr kumimoji="1" lang="en-US" altLang="ja-JP" sz="180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73" name="テキスト ボックス 72">
            <a:extLst>
              <a:ext uri="{FF2B5EF4-FFF2-40B4-BE49-F238E27FC236}">
                <a16:creationId xmlns:a16="http://schemas.microsoft.com/office/drawing/2014/main" id="{092272B1-815D-4961-913B-7F0D8F210920}"/>
              </a:ext>
            </a:extLst>
          </p:cNvPr>
          <p:cNvSpPr txBox="1"/>
          <p:nvPr/>
        </p:nvSpPr>
        <p:spPr>
          <a:xfrm>
            <a:off x="1378662" y="180650"/>
            <a:ext cx="4175527" cy="400110"/>
          </a:xfrm>
          <a:prstGeom prst="rect">
            <a:avLst/>
          </a:prstGeom>
          <a:noFill/>
        </p:spPr>
        <p:txBody>
          <a:bodyPr wrap="square">
            <a:spAutoFit/>
          </a:bodyPr>
          <a:lstStyle/>
          <a:p>
            <a:pPr algn="ctr"/>
            <a:r>
              <a:rPr kumimoji="1" lang="ja-JP" altLang="en-US" sz="2000">
                <a:latin typeface="UD デジタル 教科書体 N-B" panose="02020700000000000000" pitchFamily="17" charset="-128"/>
                <a:ea typeface="UD デジタル 教科書体 N-B" panose="02020700000000000000" pitchFamily="17" charset="-128"/>
              </a:rPr>
              <a:t>複利計算アプリの概要</a:t>
            </a:r>
            <a:endParaRPr kumimoji="1" lang="ja-JP" altLang="en-US" sz="2000">
              <a:solidFill>
                <a:schemeClr val="tx1"/>
              </a:solidFill>
              <a:latin typeface="UD デジタル 教科書体 N-B" panose="02020700000000000000" pitchFamily="17" charset="-128"/>
              <a:ea typeface="UD デジタル 教科書体 N-B" panose="02020700000000000000" pitchFamily="17" charset="-128"/>
            </a:endParaRPr>
          </a:p>
        </p:txBody>
      </p:sp>
      <p:graphicFrame>
        <p:nvGraphicFramePr>
          <p:cNvPr id="60" name="表 2">
            <a:extLst>
              <a:ext uri="{FF2B5EF4-FFF2-40B4-BE49-F238E27FC236}">
                <a16:creationId xmlns:a16="http://schemas.microsoft.com/office/drawing/2014/main" id="{09783C2B-CD76-49E7-9C8A-5BEC86BF066B}"/>
              </a:ext>
            </a:extLst>
          </p:cNvPr>
          <p:cNvGraphicFramePr>
            <a:graphicFrameLocks noGrp="1"/>
          </p:cNvGraphicFramePr>
          <p:nvPr>
            <p:extLst>
              <p:ext uri="{D42A27DB-BD31-4B8C-83A1-F6EECF244321}">
                <p14:modId xmlns:p14="http://schemas.microsoft.com/office/powerpoint/2010/main" val="3349167533"/>
              </p:ext>
            </p:extLst>
          </p:nvPr>
        </p:nvGraphicFramePr>
        <p:xfrm>
          <a:off x="205105" y="5381546"/>
          <a:ext cx="6522641" cy="4212739"/>
        </p:xfrm>
        <a:graphic>
          <a:graphicData uri="http://schemas.openxmlformats.org/drawingml/2006/table">
            <a:tbl>
              <a:tblPr firstRow="1" bandRow="1">
                <a:tableStyleId>{7E9639D4-E3E2-4D34-9284-5A2195B3D0D7}</a:tableStyleId>
              </a:tblPr>
              <a:tblGrid>
                <a:gridCol w="2336213">
                  <a:extLst>
                    <a:ext uri="{9D8B030D-6E8A-4147-A177-3AD203B41FA5}">
                      <a16:colId xmlns:a16="http://schemas.microsoft.com/office/drawing/2014/main" val="953771404"/>
                    </a:ext>
                  </a:extLst>
                </a:gridCol>
                <a:gridCol w="4186428">
                  <a:extLst>
                    <a:ext uri="{9D8B030D-6E8A-4147-A177-3AD203B41FA5}">
                      <a16:colId xmlns:a16="http://schemas.microsoft.com/office/drawing/2014/main" val="2232448268"/>
                    </a:ext>
                  </a:extLst>
                </a:gridCol>
              </a:tblGrid>
              <a:tr h="449407">
                <a:tc>
                  <a:txBody>
                    <a:bodyPr/>
                    <a:lstStyle/>
                    <a:p>
                      <a:pPr algn="ctr"/>
                      <a:r>
                        <a:rPr kumimoji="1" lang="ja-JP" altLang="en-US" sz="1400" b="0">
                          <a:latin typeface="UD デジタル 教科書体 N-B" panose="02020700000000000000" pitchFamily="17" charset="-128"/>
                          <a:ea typeface="UD デジタル 教科書体 N-B" panose="02020700000000000000" pitchFamily="17" charset="-128"/>
                        </a:rPr>
                        <a:t>項目</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0">
                          <a:latin typeface="UD デジタル 教科書体 N-B" panose="02020700000000000000" pitchFamily="17" charset="-128"/>
                          <a:ea typeface="UD デジタル 教科書体 N-B" panose="02020700000000000000" pitchFamily="17" charset="-128"/>
                        </a:rPr>
                        <a:t>内容</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5071850"/>
                  </a:ext>
                </a:extLst>
              </a:tr>
              <a:tr h="365415">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モデル</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a:latin typeface="UD デジタル 教科書体 N-R" panose="02020400000000000000" pitchFamily="17" charset="-128"/>
                          <a:ea typeface="UD デジタル 教科書体 N-R" panose="02020400000000000000" pitchFamily="17" charset="-128"/>
                        </a:rPr>
                        <a:t>対象を単純化・抽象化すること。</a:t>
                      </a:r>
                      <a:endParaRPr kumimoji="1" lang="en-US" altLang="ja-JP" sz="1200" dirty="0">
                        <a:latin typeface="UD デジタル 教科書体 N-R" panose="02020400000000000000" pitchFamily="17" charset="-128"/>
                        <a:ea typeface="UD デジタル 教科書体 N-R" panose="02020400000000000000" pitchFamily="17" charset="-128"/>
                      </a:endParaRPr>
                    </a:p>
                    <a:p>
                      <a:r>
                        <a:rPr kumimoji="1" lang="ja-JP" altLang="en-US" sz="1200">
                          <a:latin typeface="UD デジタル 教科書体 N-R" panose="02020400000000000000" pitchFamily="17" charset="-128"/>
                          <a:ea typeface="UD デジタル 教科書体 N-R" panose="02020400000000000000" pitchFamily="17" charset="-128"/>
                        </a:rPr>
                        <a:t>今回は、積み立ておよび複利計算をモデル化する。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3368689"/>
                  </a:ext>
                </a:extLst>
              </a:tr>
              <a:tr h="365415">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シミュレーション</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a:latin typeface="UD デジタル 教科書体 N-R" panose="02020400000000000000" pitchFamily="17" charset="-128"/>
                          <a:ea typeface="UD デジタル 教科書体 N-R" panose="02020400000000000000" pitchFamily="17" charset="-128"/>
                        </a:rPr>
                        <a:t>モデルに対して仮定を適用し、その仮定の下ではどのような結果が得られるか調べること。</a:t>
                      </a:r>
                      <a:endParaRPr kumimoji="1" lang="en-US" altLang="ja-JP" sz="1200" dirty="0">
                        <a:latin typeface="UD デジタル 教科書体 N-R" panose="02020400000000000000" pitchFamily="17" charset="-128"/>
                        <a:ea typeface="UD デジタル 教科書体 N-R" panose="02020400000000000000" pitchFamily="17" charset="-128"/>
                      </a:endParaRPr>
                    </a:p>
                    <a:p>
                      <a:r>
                        <a:rPr kumimoji="1" lang="ja-JP" altLang="en-US" sz="1200">
                          <a:latin typeface="UD デジタル 教科書体 N-R" panose="02020400000000000000" pitchFamily="17" charset="-128"/>
                          <a:ea typeface="UD デジタル 教科書体 N-R" panose="02020400000000000000" pitchFamily="17" charset="-128"/>
                        </a:rPr>
                        <a:t>この</a:t>
                      </a:r>
                      <a:r>
                        <a:rPr kumimoji="1" lang="en-US" altLang="ja-JP" sz="1200" dirty="0">
                          <a:latin typeface="UD デジタル 教科書体 N-R" panose="02020400000000000000" pitchFamily="17" charset="-128"/>
                          <a:ea typeface="UD デジタル 教科書体 N-R" panose="02020400000000000000" pitchFamily="17" charset="-128"/>
                        </a:rPr>
                        <a:t>APS</a:t>
                      </a:r>
                      <a:r>
                        <a:rPr kumimoji="1" lang="ja-JP" altLang="en-US" sz="1200">
                          <a:latin typeface="UD デジタル 教科書体 N-R" panose="02020400000000000000" pitchFamily="17" charset="-128"/>
                          <a:ea typeface="UD デジタル 教科書体 N-R" panose="02020400000000000000" pitchFamily="17" charset="-128"/>
                        </a:rPr>
                        <a:t>では、積み立て金額や積み立て期間、目標金額などを仮定し、結果を得るシミュレーションを行う。</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7947894"/>
                  </a:ext>
                </a:extLst>
              </a:tr>
              <a:tr h="365415">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表とグラフ</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kumimoji="1" lang="ja-JP" altLang="en-US" sz="1200">
                          <a:latin typeface="UD デジタル 教科書体 N-R" panose="02020400000000000000" pitchFamily="17" charset="-128"/>
                          <a:ea typeface="UD デジタル 教科書体 N-R" panose="02020400000000000000" pitchFamily="17" charset="-128"/>
                        </a:rPr>
                        <a:t>表形式</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indent="-171450">
                        <a:buFont typeface="Arial" panose="020B0604020202020204" pitchFamily="34" charset="0"/>
                        <a:buChar char="•"/>
                      </a:pPr>
                      <a:r>
                        <a:rPr kumimoji="1" lang="ja-JP" altLang="en-US" sz="1200">
                          <a:latin typeface="UD デジタル 教科書体 N-R" panose="02020400000000000000" pitchFamily="17" charset="-128"/>
                          <a:ea typeface="UD デジタル 教科書体 N-R" panose="02020400000000000000" pitchFamily="17" charset="-128"/>
                        </a:rPr>
                        <a:t>長所</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lvl="0" indent="-171450">
                        <a:buFont typeface="Arial" panose="020B0604020202020204" pitchFamily="34" charset="0"/>
                        <a:buChar char="•"/>
                      </a:pPr>
                      <a:r>
                        <a:rPr kumimoji="1" lang="ja-JP" altLang="en-US" sz="1200">
                          <a:latin typeface="UD デジタル 教科書体 N-R" panose="02020400000000000000" pitchFamily="17" charset="-128"/>
                          <a:ea typeface="UD デジタル 教科書体 N-R" panose="02020400000000000000" pitchFamily="17" charset="-128"/>
                        </a:rPr>
                        <a:t>短所</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lvl="0" indent="0">
                        <a:buFont typeface="Arial" panose="020B0604020202020204" pitchFamily="34" charset="0"/>
                        <a:buNone/>
                      </a:pPr>
                      <a:r>
                        <a:rPr kumimoji="1" lang="ja-JP" altLang="en-US" sz="1200">
                          <a:latin typeface="UD デジタル 教科書体 N-R" panose="02020400000000000000" pitchFamily="17" charset="-128"/>
                          <a:ea typeface="UD デジタル 教科書体 N-R" panose="02020400000000000000" pitchFamily="17" charset="-128"/>
                        </a:rPr>
                        <a:t>グラフ形式（折れ線グラフ）</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lvl="0" indent="-171450">
                        <a:buFont typeface="Arial" panose="020B0604020202020204" pitchFamily="34" charset="0"/>
                        <a:buChar char="•"/>
                      </a:pPr>
                      <a:r>
                        <a:rPr kumimoji="1" lang="ja-JP" altLang="en-US" sz="1200">
                          <a:latin typeface="UD デジタル 教科書体 N-R" panose="02020400000000000000" pitchFamily="17" charset="-128"/>
                          <a:ea typeface="UD デジタル 教科書体 N-R" panose="02020400000000000000" pitchFamily="17" charset="-128"/>
                        </a:rPr>
                        <a:t>長所</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lvl="0" indent="-171450">
                        <a:buFont typeface="Arial" panose="020B0604020202020204" pitchFamily="34" charset="0"/>
                        <a:buChar char="•"/>
                      </a:pPr>
                      <a:r>
                        <a:rPr kumimoji="1" lang="ja-JP" altLang="en-US" sz="1200">
                          <a:latin typeface="UD デジタル 教科書体 N-R" panose="02020400000000000000" pitchFamily="17" charset="-128"/>
                          <a:ea typeface="UD デジタル 教科書体 N-R" panose="02020400000000000000" pitchFamily="17" charset="-128"/>
                        </a:rPr>
                        <a:t>短所</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7389489"/>
                  </a:ext>
                </a:extLst>
              </a:tr>
              <a:tr h="391748">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繰り返し処理</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a:latin typeface="UD デジタル 教科書体 N-R" panose="02020400000000000000" pitchFamily="17" charset="-128"/>
                          <a:ea typeface="UD デジタル 教科書体 N-R" panose="02020400000000000000" pitchFamily="17" charset="-128"/>
                        </a:rPr>
                        <a:t>for</a:t>
                      </a:r>
                      <a:r>
                        <a:rPr kumimoji="1" lang="ja-JP" altLang="en-US" sz="1200">
                          <a:latin typeface="UD デジタル 教科書体 N-R" panose="02020400000000000000" pitchFamily="17" charset="-128"/>
                          <a:ea typeface="UD デジタル 教科書体 N-R" panose="02020400000000000000" pitchFamily="17" charset="-128"/>
                        </a:rPr>
                        <a:t>、</a:t>
                      </a:r>
                      <a:r>
                        <a:rPr kumimoji="1" lang="en-US" altLang="ja-JP" sz="1200" dirty="0">
                          <a:latin typeface="UD デジタル 教科書体 N-R" panose="02020400000000000000" pitchFamily="17" charset="-128"/>
                          <a:ea typeface="UD デジタル 教科書体 N-R" panose="02020400000000000000" pitchFamily="17" charset="-128"/>
                        </a:rPr>
                        <a:t>while</a:t>
                      </a:r>
                      <a:r>
                        <a:rPr kumimoji="1" lang="ja-JP" altLang="en-US" sz="1200">
                          <a:latin typeface="UD デジタル 教科書体 N-R" panose="02020400000000000000" pitchFamily="17" charset="-128"/>
                          <a:ea typeface="UD デジタル 教科書体 N-R" panose="02020400000000000000" pitchFamily="17" charset="-128"/>
                        </a:rPr>
                        <a:t>キーワードを使い、繰り返しを行う。</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7542459"/>
                  </a:ext>
                </a:extLst>
              </a:tr>
              <a:tr h="391748">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配列</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a:latin typeface="UD デジタル 教科書体 N-R" panose="02020400000000000000" pitchFamily="17" charset="-128"/>
                          <a:ea typeface="UD デジタル 教科書体 N-R" panose="02020400000000000000" pitchFamily="17" charset="-128"/>
                        </a:rPr>
                        <a:t>配列を操作する（データを追加・データを参照）。</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7223969"/>
                  </a:ext>
                </a:extLst>
              </a:tr>
              <a:tr h="391748">
                <a:tc>
                  <a:txBody>
                    <a:bodyPr/>
                    <a:lstStyle/>
                    <a:p>
                      <a:pPr algn="ctr"/>
                      <a:r>
                        <a:rPr kumimoji="1" lang="en-US" altLang="ja-JP" sz="1200" dirty="0" err="1">
                          <a:latin typeface="UD デジタル 教科書体 N-R" panose="02020400000000000000" pitchFamily="17" charset="-128"/>
                          <a:ea typeface="UD デジタル 教科書体 N-R" panose="02020400000000000000" pitchFamily="17" charset="-128"/>
                        </a:rPr>
                        <a:t>document.getElementById</a:t>
                      </a:r>
                      <a:r>
                        <a:rPr kumimoji="1" lang="en-US" altLang="ja-JP" sz="1200" dirty="0">
                          <a:latin typeface="UD デジタル 教科書体 N-R" panose="02020400000000000000" pitchFamily="17" charset="-128"/>
                          <a:ea typeface="UD デジタル 教科書体 N-R" panose="02020400000000000000" pitchFamily="17" charset="-128"/>
                        </a:rPr>
                        <a:t>()</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の</a:t>
                      </a:r>
                      <a:r>
                        <a:rPr kumimoji="1" lang="en-US" altLang="ja-JP" sz="1200" dirty="0">
                          <a:latin typeface="UD デジタル 教科書体 N-R" panose="02020400000000000000" pitchFamily="17" charset="-128"/>
                          <a:ea typeface="UD デジタル 教科書体 N-R" panose="02020400000000000000" pitchFamily="17" charset="-128"/>
                        </a:rPr>
                        <a:t>DOM</a:t>
                      </a:r>
                      <a:r>
                        <a:rPr kumimoji="1" lang="ja-JP" altLang="en-US" sz="1200">
                          <a:latin typeface="UD デジタル 教科書体 N-R" panose="02020400000000000000" pitchFamily="17" charset="-128"/>
                          <a:ea typeface="UD デジタル 教科書体 N-R" panose="02020400000000000000" pitchFamily="17" charset="-128"/>
                        </a:rPr>
                        <a:t>を操作する。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1914373"/>
                  </a:ext>
                </a:extLst>
              </a:tr>
            </a:tbl>
          </a:graphicData>
        </a:graphic>
      </p:graphicFrame>
      <p:pic>
        <p:nvPicPr>
          <p:cNvPr id="21" name="図 20" descr="テキスト&#10;&#10;自動的に生成された説明">
            <a:extLst>
              <a:ext uri="{FF2B5EF4-FFF2-40B4-BE49-F238E27FC236}">
                <a16:creationId xmlns:a16="http://schemas.microsoft.com/office/drawing/2014/main" id="{3AB01F79-6E1B-46E9-A986-148FDF51AD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105" y="870056"/>
            <a:ext cx="2301875" cy="1264549"/>
          </a:xfrm>
          <a:prstGeom prst="rect">
            <a:avLst/>
          </a:prstGeom>
          <a:ln>
            <a:solidFill>
              <a:schemeClr val="tx1"/>
            </a:solidFill>
          </a:ln>
        </p:spPr>
      </p:pic>
      <p:pic>
        <p:nvPicPr>
          <p:cNvPr id="22" name="図 21" descr="グラフ, 折れ線グラフ&#10;&#10;自動的に生成された説明">
            <a:extLst>
              <a:ext uri="{FF2B5EF4-FFF2-40B4-BE49-F238E27FC236}">
                <a16:creationId xmlns:a16="http://schemas.microsoft.com/office/drawing/2014/main" id="{8F67C1B8-5348-4E6C-9E64-8F0F0FE3B5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105" y="2424187"/>
            <a:ext cx="1336279" cy="2322716"/>
          </a:xfrm>
          <a:prstGeom prst="rect">
            <a:avLst/>
          </a:prstGeom>
          <a:ln>
            <a:solidFill>
              <a:schemeClr val="tx1"/>
            </a:solidFill>
          </a:ln>
        </p:spPr>
      </p:pic>
      <p:sp>
        <p:nvSpPr>
          <p:cNvPr id="24" name="角丸四角形 85">
            <a:extLst>
              <a:ext uri="{FF2B5EF4-FFF2-40B4-BE49-F238E27FC236}">
                <a16:creationId xmlns:a16="http://schemas.microsoft.com/office/drawing/2014/main" id="{74CFC553-752B-4783-AFC9-2E1A827FEDF9}"/>
              </a:ext>
            </a:extLst>
          </p:cNvPr>
          <p:cNvSpPr/>
          <p:nvPr/>
        </p:nvSpPr>
        <p:spPr>
          <a:xfrm>
            <a:off x="113665" y="2638248"/>
            <a:ext cx="6445336" cy="1019901"/>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r>
              <a:rPr kumimoji="1" lang="ja-JP" altLang="en-US" sz="1400">
                <a:latin typeface="UD デジタル 教科書体 N-R" panose="02020400000000000000" pitchFamily="17" charset="-128"/>
                <a:ea typeface="UD デジタル 教科書体 N-R" panose="02020400000000000000" pitchFamily="17" charset="-128"/>
              </a:rPr>
              <a:t>②</a:t>
            </a:r>
            <a:r>
              <a:rPr kumimoji="1" lang="en-US" altLang="ja-JP" sz="1400">
                <a:latin typeface="UD デジタル 教科書体 N-R" panose="02020400000000000000" pitchFamily="17" charset="-128"/>
                <a:ea typeface="UD デジタル 教科書体 N-R" panose="02020400000000000000" pitchFamily="17" charset="-128"/>
              </a:rPr>
              <a:t>X</a:t>
            </a:r>
            <a:r>
              <a:rPr kumimoji="1" lang="ja-JP" altLang="en-US" sz="1400">
                <a:latin typeface="UD デジタル 教科書体 N-R" panose="02020400000000000000" pitchFamily="17" charset="-128"/>
                <a:ea typeface="UD デジタル 教科書体 N-R" panose="02020400000000000000" pitchFamily="17" charset="-128"/>
              </a:rPr>
              <a:t>軸に年数、</a:t>
            </a:r>
            <a:r>
              <a:rPr kumimoji="1" lang="en-US" altLang="ja-JP" sz="1400">
                <a:latin typeface="UD デジタル 教科書体 N-R" panose="02020400000000000000" pitchFamily="17" charset="-128"/>
                <a:ea typeface="UD デジタル 教科書体 N-R" panose="02020400000000000000" pitchFamily="17" charset="-128"/>
              </a:rPr>
              <a:t>Y</a:t>
            </a:r>
            <a:r>
              <a:rPr kumimoji="1" lang="ja-JP" altLang="en-US" sz="1400">
                <a:latin typeface="UD デジタル 教科書体 N-R" panose="02020400000000000000" pitchFamily="17" charset="-128"/>
                <a:ea typeface="UD デジタル 教科書体 N-R" panose="02020400000000000000" pitchFamily="17" charset="-128"/>
              </a:rPr>
              <a:t>軸に総額をとった折れ線グラフが表示される</a:t>
            </a:r>
            <a:endParaRPr kumimoji="1" lang="en-US" altLang="ja-JP" sz="1400">
              <a:latin typeface="UD デジタル 教科書体 N-R" panose="02020400000000000000" pitchFamily="17" charset="-128"/>
              <a:ea typeface="UD デジタル 教科書体 N-R" panose="02020400000000000000" pitchFamily="17" charset="-128"/>
            </a:endParaRPr>
          </a:p>
        </p:txBody>
      </p:sp>
      <p:sp>
        <p:nvSpPr>
          <p:cNvPr id="25" name="角丸四角形 85">
            <a:extLst>
              <a:ext uri="{FF2B5EF4-FFF2-40B4-BE49-F238E27FC236}">
                <a16:creationId xmlns:a16="http://schemas.microsoft.com/office/drawing/2014/main" id="{3A354B73-2020-42B3-8FFE-DEE950B7B370}"/>
              </a:ext>
            </a:extLst>
          </p:cNvPr>
          <p:cNvSpPr/>
          <p:nvPr/>
        </p:nvSpPr>
        <p:spPr>
          <a:xfrm>
            <a:off x="113665" y="3727002"/>
            <a:ext cx="6445336" cy="1113985"/>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r>
              <a:rPr kumimoji="1" lang="ja-JP" altLang="en-US" sz="1400">
                <a:latin typeface="UD デジタル 教科書体 N-R" panose="02020400000000000000" pitchFamily="17" charset="-128"/>
                <a:ea typeface="UD デジタル 教科書体 N-R" panose="02020400000000000000" pitchFamily="17" charset="-128"/>
              </a:rPr>
              <a:t>③経過した年数とその年までに貯めた総額が表で表示される</a:t>
            </a:r>
          </a:p>
        </p:txBody>
      </p:sp>
      <p:sp>
        <p:nvSpPr>
          <p:cNvPr id="26" name="角丸四角形 85">
            <a:extLst>
              <a:ext uri="{FF2B5EF4-FFF2-40B4-BE49-F238E27FC236}">
                <a16:creationId xmlns:a16="http://schemas.microsoft.com/office/drawing/2014/main" id="{26CB9528-29C9-4229-9FEE-C1F4675AA227}"/>
              </a:ext>
            </a:extLst>
          </p:cNvPr>
          <p:cNvSpPr/>
          <p:nvPr/>
        </p:nvSpPr>
        <p:spPr>
          <a:xfrm>
            <a:off x="113665" y="1310202"/>
            <a:ext cx="6445336" cy="1019901"/>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r>
              <a:rPr kumimoji="1" lang="ja-JP" altLang="en-US" sz="1400">
                <a:latin typeface="UD デジタル 教科書体 N-R" panose="02020400000000000000" pitchFamily="17" charset="-128"/>
                <a:ea typeface="UD デジタル 教科書体 N-R" panose="02020400000000000000" pitchFamily="17" charset="-128"/>
              </a:rPr>
              <a:t>①積み立て金額と利率を入力できる</a:t>
            </a:r>
          </a:p>
        </p:txBody>
      </p:sp>
    </p:spTree>
    <p:extLst>
      <p:ext uri="{BB962C8B-B14F-4D97-AF65-F5344CB8AC3E}">
        <p14:creationId xmlns:p14="http://schemas.microsoft.com/office/powerpoint/2010/main" val="3972775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EA7BAC78-E342-459B-8CF1-B819DEA084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71787" y="695430"/>
            <a:ext cx="1088514" cy="2035829"/>
          </a:xfrm>
          <a:prstGeom prst="rect">
            <a:avLst/>
          </a:prstGeom>
          <a:ln>
            <a:solidFill>
              <a:schemeClr val="accent1"/>
            </a:solidFill>
          </a:ln>
        </p:spPr>
      </p:pic>
      <p:pic>
        <p:nvPicPr>
          <p:cNvPr id="4" name="図 3">
            <a:extLst>
              <a:ext uri="{FF2B5EF4-FFF2-40B4-BE49-F238E27FC236}">
                <a16:creationId xmlns:a16="http://schemas.microsoft.com/office/drawing/2014/main" id="{F15259BF-920F-4487-81E8-5BDF224D34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36232" y="1622683"/>
            <a:ext cx="2059343" cy="964969"/>
          </a:xfrm>
          <a:prstGeom prst="rect">
            <a:avLst/>
          </a:prstGeom>
          <a:ln>
            <a:solidFill>
              <a:schemeClr val="accent1"/>
            </a:solidFill>
          </a:ln>
        </p:spPr>
      </p:pic>
      <p:cxnSp>
        <p:nvCxnSpPr>
          <p:cNvPr id="54" name="直線コネクタ 53">
            <a:extLst>
              <a:ext uri="{FF2B5EF4-FFF2-40B4-BE49-F238E27FC236}">
                <a16:creationId xmlns:a16="http://schemas.microsoft.com/office/drawing/2014/main" id="{BB0C2F51-29F6-494E-9C5A-AA580E511AE8}"/>
              </a:ext>
            </a:extLst>
          </p:cNvPr>
          <p:cNvCxnSpPr/>
          <p:nvPr/>
        </p:nvCxnSpPr>
        <p:spPr>
          <a:xfrm>
            <a:off x="37425" y="3726650"/>
            <a:ext cx="6858000" cy="37549"/>
          </a:xfrm>
          <a:prstGeom prst="line">
            <a:avLst/>
          </a:prstGeom>
        </p:spPr>
        <p:style>
          <a:lnRef idx="1">
            <a:schemeClr val="accent1"/>
          </a:lnRef>
          <a:fillRef idx="0">
            <a:schemeClr val="accent1"/>
          </a:fillRef>
          <a:effectRef idx="0">
            <a:schemeClr val="accent1"/>
          </a:effectRef>
          <a:fontRef idx="minor">
            <a:schemeClr val="tx1"/>
          </a:fontRef>
        </p:style>
      </p:cxnSp>
      <p:sp>
        <p:nvSpPr>
          <p:cNvPr id="73" name="テキスト ボックス 72">
            <a:extLst>
              <a:ext uri="{FF2B5EF4-FFF2-40B4-BE49-F238E27FC236}">
                <a16:creationId xmlns:a16="http://schemas.microsoft.com/office/drawing/2014/main" id="{092272B1-815D-4961-913B-7F0D8F210920}"/>
              </a:ext>
            </a:extLst>
          </p:cNvPr>
          <p:cNvSpPr txBox="1"/>
          <p:nvPr/>
        </p:nvSpPr>
        <p:spPr>
          <a:xfrm>
            <a:off x="1378662" y="180650"/>
            <a:ext cx="4175527" cy="400110"/>
          </a:xfrm>
          <a:prstGeom prst="rect">
            <a:avLst/>
          </a:prstGeom>
          <a:noFill/>
        </p:spPr>
        <p:txBody>
          <a:bodyPr wrap="square">
            <a:spAutoFit/>
          </a:bodyPr>
          <a:lstStyle/>
          <a:p>
            <a:pPr algn="ctr"/>
            <a:r>
              <a:rPr kumimoji="1" lang="ja-JP" altLang="en-US" sz="2000">
                <a:latin typeface="UD デジタル 教科書体 N-B" panose="02020700000000000000" pitchFamily="17" charset="-128"/>
                <a:ea typeface="UD デジタル 教科書体 N-B" panose="02020700000000000000" pitchFamily="17" charset="-128"/>
              </a:rPr>
              <a:t>複利計算アプリを動かしてみよう</a:t>
            </a:r>
            <a:endParaRPr kumimoji="1" lang="ja-JP" altLang="en-US" sz="200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6" name="角丸四角形吹き出し 5">
            <a:extLst>
              <a:ext uri="{FF2B5EF4-FFF2-40B4-BE49-F238E27FC236}">
                <a16:creationId xmlns:a16="http://schemas.microsoft.com/office/drawing/2014/main" id="{52803665-5773-1348-B32D-8CFC18797CF4}"/>
              </a:ext>
            </a:extLst>
          </p:cNvPr>
          <p:cNvSpPr/>
          <p:nvPr/>
        </p:nvSpPr>
        <p:spPr>
          <a:xfrm>
            <a:off x="2743770" y="1039253"/>
            <a:ext cx="1691296" cy="491016"/>
          </a:xfrm>
          <a:prstGeom prst="wedgeRoundRectCallout">
            <a:avLst>
              <a:gd name="adj1" fmla="val -32837"/>
              <a:gd name="adj2" fmla="val 141146"/>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100">
                <a:latin typeface="UD Digi Kyokasho N-R" panose="02020400000000000000" pitchFamily="49" charset="-128"/>
                <a:ea typeface="UD Digi Kyokasho N-R" panose="02020400000000000000" pitchFamily="49" charset="-128"/>
              </a:rPr>
              <a:t>積立金額と利率を入力</a:t>
            </a:r>
          </a:p>
        </p:txBody>
      </p:sp>
      <p:sp>
        <p:nvSpPr>
          <p:cNvPr id="12" name="角丸四角形吹き出し 11">
            <a:extLst>
              <a:ext uri="{FF2B5EF4-FFF2-40B4-BE49-F238E27FC236}">
                <a16:creationId xmlns:a16="http://schemas.microsoft.com/office/drawing/2014/main" id="{3E4ADE24-EA84-FE4D-8CAA-81BE68B6A129}"/>
              </a:ext>
            </a:extLst>
          </p:cNvPr>
          <p:cNvSpPr/>
          <p:nvPr/>
        </p:nvSpPr>
        <p:spPr>
          <a:xfrm>
            <a:off x="2803121" y="2430358"/>
            <a:ext cx="1691296" cy="314254"/>
          </a:xfrm>
          <a:prstGeom prst="wedgeRoundRectCallout">
            <a:avLst>
              <a:gd name="adj1" fmla="val -64877"/>
              <a:gd name="adj2" fmla="val -36847"/>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100">
                <a:latin typeface="UD Digi Kyokasho N-R" panose="02020400000000000000" pitchFamily="49" charset="-128"/>
                <a:ea typeface="UD Digi Kyokasho N-R" panose="02020400000000000000" pitchFamily="49" charset="-128"/>
              </a:rPr>
              <a:t>計算ボタンを押す</a:t>
            </a:r>
          </a:p>
        </p:txBody>
      </p:sp>
      <p:sp>
        <p:nvSpPr>
          <p:cNvPr id="13" name="角丸四角形吹き出し 12">
            <a:extLst>
              <a:ext uri="{FF2B5EF4-FFF2-40B4-BE49-F238E27FC236}">
                <a16:creationId xmlns:a16="http://schemas.microsoft.com/office/drawing/2014/main" id="{2AA5F0D5-F0E0-4645-B995-EEE78FEE9542}"/>
              </a:ext>
            </a:extLst>
          </p:cNvPr>
          <p:cNvSpPr/>
          <p:nvPr/>
        </p:nvSpPr>
        <p:spPr>
          <a:xfrm>
            <a:off x="5554188" y="1735915"/>
            <a:ext cx="1196927" cy="286688"/>
          </a:xfrm>
          <a:prstGeom prst="wedgeRoundRectCallout">
            <a:avLst>
              <a:gd name="adj1" fmla="val -54434"/>
              <a:gd name="adj2" fmla="val -47938"/>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100">
                <a:latin typeface="UD Digi Kyokasho N-R" panose="02020400000000000000" pitchFamily="49" charset="-128"/>
                <a:ea typeface="UD Digi Kyokasho N-R" panose="02020400000000000000" pitchFamily="49" charset="-128"/>
              </a:rPr>
              <a:t>グラフ表示</a:t>
            </a:r>
          </a:p>
        </p:txBody>
      </p:sp>
      <p:sp>
        <p:nvSpPr>
          <p:cNvPr id="14" name="角丸四角形吹き出し 13">
            <a:extLst>
              <a:ext uri="{FF2B5EF4-FFF2-40B4-BE49-F238E27FC236}">
                <a16:creationId xmlns:a16="http://schemas.microsoft.com/office/drawing/2014/main" id="{BC66E339-13E2-2F4F-9FA9-A541F11723D1}"/>
              </a:ext>
            </a:extLst>
          </p:cNvPr>
          <p:cNvSpPr/>
          <p:nvPr/>
        </p:nvSpPr>
        <p:spPr>
          <a:xfrm>
            <a:off x="5537900" y="2370897"/>
            <a:ext cx="1196927" cy="310556"/>
          </a:xfrm>
          <a:prstGeom prst="wedgeRoundRectCallout">
            <a:avLst>
              <a:gd name="adj1" fmla="val -54863"/>
              <a:gd name="adj2" fmla="val -41349"/>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100">
                <a:latin typeface="UD Digi Kyokasho N-R" panose="02020400000000000000" pitchFamily="49" charset="-128"/>
                <a:ea typeface="UD Digi Kyokasho N-R" panose="02020400000000000000" pitchFamily="49" charset="-128"/>
              </a:rPr>
              <a:t>表の表示</a:t>
            </a:r>
          </a:p>
        </p:txBody>
      </p:sp>
      <p:sp>
        <p:nvSpPr>
          <p:cNvPr id="15" name="右矢印 14">
            <a:extLst>
              <a:ext uri="{FF2B5EF4-FFF2-40B4-BE49-F238E27FC236}">
                <a16:creationId xmlns:a16="http://schemas.microsoft.com/office/drawing/2014/main" id="{8C5BD777-2BF5-0540-ADF8-8001BB6195F4}"/>
              </a:ext>
            </a:extLst>
          </p:cNvPr>
          <p:cNvSpPr/>
          <p:nvPr/>
        </p:nvSpPr>
        <p:spPr>
          <a:xfrm>
            <a:off x="4340144" y="1920718"/>
            <a:ext cx="387074" cy="1769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R" panose="02020400000000000000" pitchFamily="17" charset="-128"/>
              <a:ea typeface="UD デジタル 教科書体 N-R" panose="02020400000000000000" pitchFamily="17" charset="-128"/>
            </a:endParaRPr>
          </a:p>
        </p:txBody>
      </p:sp>
      <p:sp>
        <p:nvSpPr>
          <p:cNvPr id="16" name="正方形/長方形 15">
            <a:extLst>
              <a:ext uri="{FF2B5EF4-FFF2-40B4-BE49-F238E27FC236}">
                <a16:creationId xmlns:a16="http://schemas.microsoft.com/office/drawing/2014/main" id="{91E27DD4-5BC3-1D4E-A7E8-01BFC0F9AED9}"/>
              </a:ext>
            </a:extLst>
          </p:cNvPr>
          <p:cNvSpPr/>
          <p:nvPr/>
        </p:nvSpPr>
        <p:spPr>
          <a:xfrm>
            <a:off x="174201" y="3009594"/>
            <a:ext cx="1404443" cy="49132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900">
                <a:latin typeface="UD デジタル 教科書体 N-R" panose="02020400000000000000" pitchFamily="17" charset="-128"/>
                <a:ea typeface="UD デジタル 教科書体 N-R" panose="02020400000000000000" pitchFamily="17" charset="-128"/>
              </a:rPr>
              <a:t>サポートページから</a:t>
            </a:r>
            <a:endParaRPr kumimoji="1" lang="en-US" altLang="ja-JP" sz="900" dirty="0">
              <a:latin typeface="UD デジタル 教科書体 N-R" panose="02020400000000000000" pitchFamily="17" charset="-128"/>
              <a:ea typeface="UD デジタル 教科書体 N-R" panose="02020400000000000000" pitchFamily="17" charset="-128"/>
            </a:endParaRPr>
          </a:p>
          <a:p>
            <a:pPr algn="ctr"/>
            <a:r>
              <a:rPr kumimoji="1" lang="ja-JP" altLang="en-US" sz="900">
                <a:latin typeface="UD デジタル 教科書体 N-R" panose="02020400000000000000" pitchFamily="17" charset="-128"/>
                <a:ea typeface="UD デジタル 教科書体 N-R" panose="02020400000000000000" pitchFamily="17" charset="-128"/>
              </a:rPr>
              <a:t>複利計算アプリを</a:t>
            </a:r>
            <a:endParaRPr kumimoji="1" lang="en-US" altLang="ja-JP" sz="900" dirty="0">
              <a:latin typeface="UD デジタル 教科書体 N-R" panose="02020400000000000000" pitchFamily="17" charset="-128"/>
              <a:ea typeface="UD デジタル 教科書体 N-R" panose="02020400000000000000" pitchFamily="17" charset="-128"/>
            </a:endParaRPr>
          </a:p>
          <a:p>
            <a:pPr algn="ctr"/>
            <a:r>
              <a:rPr kumimoji="1" lang="ja-JP" altLang="en-US" sz="900">
                <a:latin typeface="UD デジタル 教科書体 N-R" panose="02020400000000000000" pitchFamily="17" charset="-128"/>
                <a:ea typeface="UD デジタル 教科書体 N-R" panose="02020400000000000000" pitchFamily="17" charset="-128"/>
              </a:rPr>
              <a:t>クリック</a:t>
            </a:r>
          </a:p>
        </p:txBody>
      </p:sp>
      <p:pic>
        <p:nvPicPr>
          <p:cNvPr id="17" name="図 16" descr="グラフィカル ユーザー インターフェイス, テキスト, アプリケーション&#10;&#10;自動的に生成された説明">
            <a:extLst>
              <a:ext uri="{FF2B5EF4-FFF2-40B4-BE49-F238E27FC236}">
                <a16:creationId xmlns:a16="http://schemas.microsoft.com/office/drawing/2014/main" id="{39A30E60-4E71-9148-93A2-53D115B0DAA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4202" y="909199"/>
            <a:ext cx="1404443" cy="1701207"/>
          </a:xfrm>
          <a:prstGeom prst="rect">
            <a:avLst/>
          </a:prstGeom>
          <a:ln>
            <a:solidFill>
              <a:schemeClr val="accent1"/>
            </a:solidFill>
          </a:ln>
        </p:spPr>
      </p:pic>
      <p:sp>
        <p:nvSpPr>
          <p:cNvPr id="18" name="正方形/長方形 17">
            <a:extLst>
              <a:ext uri="{FF2B5EF4-FFF2-40B4-BE49-F238E27FC236}">
                <a16:creationId xmlns:a16="http://schemas.microsoft.com/office/drawing/2014/main" id="{07E3E3BD-8A66-3649-8D4A-4BB2F1EEB2F2}"/>
              </a:ext>
            </a:extLst>
          </p:cNvPr>
          <p:cNvSpPr/>
          <p:nvPr/>
        </p:nvSpPr>
        <p:spPr>
          <a:xfrm>
            <a:off x="2339234" y="3051773"/>
            <a:ext cx="1721601" cy="46907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900">
                <a:latin typeface="UD デジタル 教科書体 N-R" panose="02020400000000000000" pitchFamily="17" charset="-128"/>
                <a:ea typeface="UD デジタル 教科書体 N-R" panose="02020400000000000000" pitchFamily="17" charset="-128"/>
              </a:rPr>
              <a:t>インポートして</a:t>
            </a:r>
            <a:r>
              <a:rPr kumimoji="1" lang="en-US" altLang="ja-JP" sz="900" dirty="0">
                <a:latin typeface="UD デジタル 教科書体 N-R" panose="02020400000000000000" pitchFamily="17" charset="-128"/>
                <a:ea typeface="UD デジタル 教科書体 N-R" panose="02020400000000000000" pitchFamily="17" charset="-128"/>
              </a:rPr>
              <a:t>IDE</a:t>
            </a:r>
            <a:r>
              <a:rPr kumimoji="1" lang="ja-JP" altLang="en-US" sz="900">
                <a:latin typeface="UD デジタル 教科書体 N-R" panose="02020400000000000000" pitchFamily="17" charset="-128"/>
                <a:ea typeface="UD デジタル 教科書体 N-R" panose="02020400000000000000" pitchFamily="17" charset="-128"/>
              </a:rPr>
              <a:t>で開く</a:t>
            </a:r>
            <a:endParaRPr kumimoji="1" lang="en-US" altLang="ja-JP" sz="900">
              <a:latin typeface="UD デジタル 教科書体 N-R" panose="02020400000000000000" pitchFamily="17" charset="-128"/>
              <a:ea typeface="UD デジタル 教科書体 N-R" panose="02020400000000000000" pitchFamily="17" charset="-128"/>
            </a:endParaRPr>
          </a:p>
          <a:p>
            <a:pPr algn="ctr"/>
            <a:r>
              <a:rPr kumimoji="1" lang="ja-JP" altLang="en-US" sz="900">
                <a:latin typeface="UD デジタル 教科書体 N-R" panose="02020400000000000000" pitchFamily="17" charset="-128"/>
                <a:ea typeface="UD デジタル 教科書体 N-R" panose="02020400000000000000" pitchFamily="17" charset="-128"/>
              </a:rPr>
              <a:t>値を入力して計算を実行</a:t>
            </a:r>
            <a:endParaRPr kumimoji="1" lang="en-US" altLang="ja-JP" sz="900">
              <a:latin typeface="UD デジタル 教科書体 N-R" panose="02020400000000000000" pitchFamily="17" charset="-128"/>
              <a:ea typeface="UD デジタル 教科書体 N-R" panose="02020400000000000000" pitchFamily="17" charset="-128"/>
            </a:endParaRPr>
          </a:p>
        </p:txBody>
      </p:sp>
      <p:sp>
        <p:nvSpPr>
          <p:cNvPr id="19" name="右矢印 14">
            <a:extLst>
              <a:ext uri="{FF2B5EF4-FFF2-40B4-BE49-F238E27FC236}">
                <a16:creationId xmlns:a16="http://schemas.microsoft.com/office/drawing/2014/main" id="{57D1F78D-16F3-409E-BAAC-A89DA41814AE}"/>
              </a:ext>
            </a:extLst>
          </p:cNvPr>
          <p:cNvSpPr/>
          <p:nvPr/>
        </p:nvSpPr>
        <p:spPr>
          <a:xfrm>
            <a:off x="1706889" y="1920718"/>
            <a:ext cx="387074" cy="1769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R" panose="02020400000000000000" pitchFamily="17" charset="-128"/>
              <a:ea typeface="UD デジタル 教科書体 N-R" panose="02020400000000000000" pitchFamily="17" charset="-128"/>
            </a:endParaRPr>
          </a:p>
        </p:txBody>
      </p:sp>
      <p:sp>
        <p:nvSpPr>
          <p:cNvPr id="20" name="正方形/長方形 19">
            <a:extLst>
              <a:ext uri="{FF2B5EF4-FFF2-40B4-BE49-F238E27FC236}">
                <a16:creationId xmlns:a16="http://schemas.microsoft.com/office/drawing/2014/main" id="{B8A21CAA-B1D6-44AE-B8D4-1E871C4DC057}"/>
              </a:ext>
            </a:extLst>
          </p:cNvPr>
          <p:cNvSpPr/>
          <p:nvPr/>
        </p:nvSpPr>
        <p:spPr>
          <a:xfrm>
            <a:off x="4881743" y="3056903"/>
            <a:ext cx="1078558" cy="46394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900">
                <a:latin typeface="UD デジタル 教科書体 N-R" panose="02020400000000000000" pitchFamily="17" charset="-128"/>
                <a:ea typeface="UD デジタル 教科書体 N-R" panose="02020400000000000000" pitchFamily="17" charset="-128"/>
              </a:rPr>
              <a:t>表示を確認する</a:t>
            </a:r>
          </a:p>
        </p:txBody>
      </p:sp>
      <p:sp>
        <p:nvSpPr>
          <p:cNvPr id="41" name="テキスト ボックス 40">
            <a:extLst>
              <a:ext uri="{FF2B5EF4-FFF2-40B4-BE49-F238E27FC236}">
                <a16:creationId xmlns:a16="http://schemas.microsoft.com/office/drawing/2014/main" id="{56AB5A2E-E7E1-4ECF-9CC9-0A3BB5DDA6A6}"/>
              </a:ext>
            </a:extLst>
          </p:cNvPr>
          <p:cNvSpPr txBox="1"/>
          <p:nvPr/>
        </p:nvSpPr>
        <p:spPr>
          <a:xfrm>
            <a:off x="565456" y="3869561"/>
            <a:ext cx="5727088" cy="400110"/>
          </a:xfrm>
          <a:prstGeom prst="rect">
            <a:avLst/>
          </a:prstGeom>
          <a:noFill/>
        </p:spPr>
        <p:txBody>
          <a:bodyPr wrap="square">
            <a:spAutoFit/>
          </a:bodyPr>
          <a:lstStyle/>
          <a:p>
            <a:pPr algn="ctr"/>
            <a:r>
              <a:rPr kumimoji="1" lang="en-US" altLang="ja-JP" sz="2000">
                <a:solidFill>
                  <a:schemeClr val="tx1"/>
                </a:solidFill>
                <a:latin typeface="UD デジタル 教科書体 N-B" panose="02020700000000000000" pitchFamily="17" charset="-128"/>
                <a:ea typeface="UD デジタル 教科書体 N-B" panose="02020700000000000000" pitchFamily="17" charset="-128"/>
              </a:rPr>
              <a:t>index.html</a:t>
            </a:r>
            <a:r>
              <a:rPr kumimoji="1" lang="ja-JP" altLang="en-US" sz="2000">
                <a:solidFill>
                  <a:schemeClr val="tx1"/>
                </a:solidFill>
                <a:latin typeface="UD デジタル 教科書体 N-B" panose="02020700000000000000" pitchFamily="17" charset="-128"/>
                <a:ea typeface="UD デジタル 教科書体 N-B" panose="02020700000000000000" pitchFamily="17" charset="-128"/>
              </a:rPr>
              <a:t>の概要</a:t>
            </a:r>
          </a:p>
        </p:txBody>
      </p:sp>
      <p:sp>
        <p:nvSpPr>
          <p:cNvPr id="29" name="テキスト ボックス 28">
            <a:extLst>
              <a:ext uri="{FF2B5EF4-FFF2-40B4-BE49-F238E27FC236}">
                <a16:creationId xmlns:a16="http://schemas.microsoft.com/office/drawing/2014/main" id="{67075BD5-C49F-4899-8A5B-44B229233D89}"/>
              </a:ext>
            </a:extLst>
          </p:cNvPr>
          <p:cNvSpPr txBox="1"/>
          <p:nvPr/>
        </p:nvSpPr>
        <p:spPr>
          <a:xfrm>
            <a:off x="195371" y="4498746"/>
            <a:ext cx="6452176" cy="336861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50000"/>
              </a:lnSpc>
            </a:pPr>
            <a:r>
              <a:rPr lang="en-US" altLang="ja-JP" sz="1100" b="0">
                <a:solidFill>
                  <a:srgbClr val="383838"/>
                </a:solidFill>
                <a:effectLst/>
                <a:latin typeface="Monacakomi" panose="020B0509020204020204" pitchFamily="49" charset="-128"/>
                <a:ea typeface="Monacakomi" panose="020B0509020204020204" pitchFamily="49" charset="-128"/>
              </a:rPr>
              <a:t>&lt;</a:t>
            </a:r>
            <a:r>
              <a:rPr lang="en-US" altLang="ja-JP" sz="1100" b="0">
                <a:solidFill>
                  <a:srgbClr val="800000"/>
                </a:solidFill>
                <a:effectLst/>
                <a:latin typeface="Monacakomi" panose="020B0509020204020204" pitchFamily="49" charset="-128"/>
                <a:ea typeface="Monacakomi" panose="020B0509020204020204" pitchFamily="49" charset="-128"/>
              </a:rPr>
              <a:t>h1</a:t>
            </a:r>
            <a:r>
              <a:rPr lang="en-US" altLang="ja-JP" sz="1100" b="0">
                <a:solidFill>
                  <a:srgbClr val="383838"/>
                </a:solidFill>
                <a:effectLst/>
                <a:latin typeface="Monacakomi" panose="020B0509020204020204" pitchFamily="49" charset="-128"/>
                <a:ea typeface="Monacakomi" panose="020B0509020204020204" pitchFamily="49" charset="-128"/>
              </a:rPr>
              <a:t>&gt;</a:t>
            </a:r>
            <a:r>
              <a:rPr lang="ja-JP" altLang="en-US" sz="1100" b="0">
                <a:solidFill>
                  <a:srgbClr val="000000"/>
                </a:solidFill>
                <a:effectLst/>
                <a:latin typeface="Monacakomi" panose="020B0509020204020204" pitchFamily="49" charset="-128"/>
                <a:ea typeface="Monacakomi" panose="020B0509020204020204" pitchFamily="49" charset="-128"/>
              </a:rPr>
              <a:t>複利計算アプリ</a:t>
            </a:r>
            <a:r>
              <a:rPr lang="en-US" altLang="ja-JP" sz="1100" b="0">
                <a:solidFill>
                  <a:srgbClr val="383838"/>
                </a:solidFill>
                <a:effectLst/>
                <a:latin typeface="Monacakomi" panose="020B0509020204020204" pitchFamily="49" charset="-128"/>
                <a:ea typeface="Monacakomi" panose="020B0509020204020204" pitchFamily="49" charset="-128"/>
              </a:rPr>
              <a:t>&lt;/</a:t>
            </a:r>
            <a:r>
              <a:rPr lang="en-US" altLang="ja-JP" sz="1100" b="0">
                <a:solidFill>
                  <a:srgbClr val="800000"/>
                </a:solidFill>
                <a:effectLst/>
                <a:latin typeface="Monacakomi" panose="020B0509020204020204" pitchFamily="49" charset="-128"/>
                <a:ea typeface="Monacakomi" panose="020B0509020204020204" pitchFamily="49" charset="-128"/>
              </a:rPr>
              <a:t>h1</a:t>
            </a:r>
            <a:r>
              <a:rPr lang="en-US" altLang="ja-JP" sz="1100" b="0">
                <a:solidFill>
                  <a:srgbClr val="383838"/>
                </a:solidFill>
                <a:effectLst/>
                <a:latin typeface="Monacakomi" panose="020B0509020204020204" pitchFamily="49" charset="-128"/>
                <a:ea typeface="Monacakomi" panose="020B0509020204020204" pitchFamily="49" charset="-128"/>
              </a:rPr>
              <a:t>&gt;</a:t>
            </a:r>
            <a:endParaRPr lang="en-US" altLang="ja-JP" sz="1100" b="0">
              <a:solidFill>
                <a:srgbClr val="000000"/>
              </a:solidFill>
              <a:effectLst/>
              <a:latin typeface="Monacakomi" panose="020B0509020204020204" pitchFamily="49" charset="-128"/>
              <a:ea typeface="Monacakomi" panose="020B0509020204020204" pitchFamily="49" charset="-128"/>
            </a:endParaRPr>
          </a:p>
          <a:p>
            <a:pPr>
              <a:lnSpc>
                <a:spcPct val="150000"/>
              </a:lnSpc>
            </a:pPr>
            <a:r>
              <a:rPr lang="en-US" altLang="ja-JP" sz="1100" b="0">
                <a:solidFill>
                  <a:srgbClr val="383838"/>
                </a:solidFill>
                <a:effectLst/>
                <a:latin typeface="Monacakomi" panose="020B0509020204020204" pitchFamily="49" charset="-128"/>
                <a:ea typeface="Monacakomi" panose="020B0509020204020204" pitchFamily="49" charset="-128"/>
              </a:rPr>
              <a:t>&lt;</a:t>
            </a:r>
            <a:r>
              <a:rPr lang="en-US" altLang="ja-JP" sz="1100" b="0">
                <a:solidFill>
                  <a:srgbClr val="800000"/>
                </a:solidFill>
                <a:effectLst/>
                <a:latin typeface="Monacakomi" panose="020B0509020204020204" pitchFamily="49" charset="-128"/>
                <a:ea typeface="Monacakomi" panose="020B0509020204020204" pitchFamily="49" charset="-128"/>
              </a:rPr>
              <a:t>form</a:t>
            </a:r>
            <a:r>
              <a:rPr lang="en-US" altLang="ja-JP" sz="1100" b="0">
                <a:solidFill>
                  <a:srgbClr val="383838"/>
                </a:solidFill>
                <a:effectLst/>
                <a:latin typeface="Monacakomi" panose="020B0509020204020204" pitchFamily="49" charset="-128"/>
                <a:ea typeface="Monacakomi" panose="020B0509020204020204" pitchFamily="49" charset="-128"/>
              </a:rPr>
              <a:t>&gt;</a:t>
            </a:r>
            <a:endParaRPr lang="en-US" altLang="ja-JP" sz="1100" b="0">
              <a:solidFill>
                <a:srgbClr val="000000"/>
              </a:solidFill>
              <a:effectLst/>
              <a:latin typeface="Monacakomi" panose="020B0509020204020204" pitchFamily="49" charset="-128"/>
              <a:ea typeface="Monacakomi" panose="020B0509020204020204" pitchFamily="49" charset="-128"/>
            </a:endParaRPr>
          </a:p>
          <a:p>
            <a:pPr>
              <a:lnSpc>
                <a:spcPct val="150000"/>
              </a:lnSpc>
            </a:pPr>
            <a:r>
              <a:rPr lang="ja-JP" altLang="en-US" sz="1100">
                <a:solidFill>
                  <a:srgbClr val="000000"/>
                </a:solidFill>
                <a:latin typeface="Monacakomi" panose="020B0509020204020204" pitchFamily="49" charset="-128"/>
                <a:ea typeface="Monacakomi" panose="020B0509020204020204" pitchFamily="49" charset="-128"/>
              </a:rPr>
              <a:t>    </a:t>
            </a:r>
            <a:r>
              <a:rPr lang="ja-JP" altLang="en-US" sz="1100" b="0">
                <a:solidFill>
                  <a:srgbClr val="000000"/>
                </a:solidFill>
                <a:effectLst/>
                <a:latin typeface="Monacakomi" panose="020B0509020204020204" pitchFamily="49" charset="-128"/>
                <a:ea typeface="Monacakomi" panose="020B0509020204020204" pitchFamily="49" charset="-128"/>
              </a:rPr>
              <a:t>積み立てる金額</a:t>
            </a:r>
            <a:r>
              <a:rPr lang="en-US" altLang="ja-JP" sz="1100" b="0">
                <a:solidFill>
                  <a:srgbClr val="000000"/>
                </a:solidFill>
                <a:effectLst/>
                <a:latin typeface="Monacakomi" panose="020B0509020204020204" pitchFamily="49" charset="-128"/>
                <a:ea typeface="Monacakomi" panose="020B0509020204020204" pitchFamily="49" charset="-128"/>
              </a:rPr>
              <a:t>:</a:t>
            </a:r>
            <a:r>
              <a:rPr lang="en-US" altLang="ja-JP" sz="1100" b="0">
                <a:solidFill>
                  <a:srgbClr val="383838"/>
                </a:solidFill>
                <a:effectLst/>
                <a:latin typeface="Monacakomi" panose="020B0509020204020204" pitchFamily="49" charset="-128"/>
                <a:ea typeface="Monacakomi" panose="020B0509020204020204" pitchFamily="49" charset="-128"/>
              </a:rPr>
              <a:t>&lt;</a:t>
            </a:r>
            <a:r>
              <a:rPr lang="en-US" altLang="ja-JP" sz="1100" b="0">
                <a:solidFill>
                  <a:srgbClr val="800000"/>
                </a:solidFill>
                <a:effectLst/>
                <a:latin typeface="Monacakomi" panose="020B0509020204020204" pitchFamily="49" charset="-128"/>
                <a:ea typeface="Monacakomi" panose="020B0509020204020204" pitchFamily="49" charset="-128"/>
              </a:rPr>
              <a:t>input</a:t>
            </a:r>
            <a:r>
              <a:rPr lang="en-US" altLang="ja-JP" sz="1100" b="0">
                <a:solidFill>
                  <a:srgbClr val="000000"/>
                </a:solidFill>
                <a:effectLst/>
                <a:latin typeface="Monacakomi" panose="020B0509020204020204" pitchFamily="49" charset="-128"/>
                <a:ea typeface="Monacakomi" panose="020B0509020204020204" pitchFamily="49" charset="-128"/>
              </a:rPr>
              <a:t> </a:t>
            </a:r>
            <a:r>
              <a:rPr lang="en-US" altLang="ja-JP" sz="1100" b="0">
                <a:solidFill>
                  <a:srgbClr val="FF0000"/>
                </a:solidFill>
                <a:effectLst/>
                <a:latin typeface="Monacakomi" panose="020B0509020204020204" pitchFamily="49" charset="-128"/>
                <a:ea typeface="Monacakomi" panose="020B0509020204020204" pitchFamily="49" charset="-128"/>
              </a:rPr>
              <a:t>type</a:t>
            </a:r>
            <a:r>
              <a:rPr lang="en-US" altLang="ja-JP" sz="1100" b="0">
                <a:solidFill>
                  <a:srgbClr val="383838"/>
                </a:solidFill>
                <a:effectLst/>
                <a:latin typeface="Monacakomi" panose="020B0509020204020204" pitchFamily="49" charset="-128"/>
                <a:ea typeface="Monacakomi" panose="020B0509020204020204" pitchFamily="49" charset="-128"/>
              </a:rPr>
              <a:t>=</a:t>
            </a:r>
            <a:r>
              <a:rPr lang="en-US" altLang="ja-JP" sz="1100" b="0">
                <a:solidFill>
                  <a:srgbClr val="0000FF"/>
                </a:solidFill>
                <a:effectLst/>
                <a:latin typeface="Monacakomi" panose="020B0509020204020204" pitchFamily="49" charset="-128"/>
                <a:ea typeface="Monacakomi" panose="020B0509020204020204" pitchFamily="49" charset="-128"/>
              </a:rPr>
              <a:t>"number"</a:t>
            </a:r>
            <a:r>
              <a:rPr lang="en-US" altLang="ja-JP" sz="1100" b="0">
                <a:solidFill>
                  <a:srgbClr val="000000"/>
                </a:solidFill>
                <a:effectLst/>
                <a:latin typeface="Monacakomi" panose="020B0509020204020204" pitchFamily="49" charset="-128"/>
                <a:ea typeface="Monacakomi" panose="020B0509020204020204" pitchFamily="49" charset="-128"/>
              </a:rPr>
              <a:t> </a:t>
            </a:r>
            <a:r>
              <a:rPr lang="en-US" altLang="ja-JP" sz="1100" b="0">
                <a:solidFill>
                  <a:srgbClr val="FF0000"/>
                </a:solidFill>
                <a:effectLst/>
                <a:latin typeface="Monacakomi" panose="020B0509020204020204" pitchFamily="49" charset="-128"/>
                <a:ea typeface="Monacakomi" panose="020B0509020204020204" pitchFamily="49" charset="-128"/>
              </a:rPr>
              <a:t>value</a:t>
            </a:r>
            <a:r>
              <a:rPr lang="en-US" altLang="ja-JP" sz="1100" b="0">
                <a:solidFill>
                  <a:srgbClr val="383838"/>
                </a:solidFill>
                <a:effectLst/>
                <a:latin typeface="Monacakomi" panose="020B0509020204020204" pitchFamily="49" charset="-128"/>
                <a:ea typeface="Monacakomi" panose="020B0509020204020204" pitchFamily="49" charset="-128"/>
              </a:rPr>
              <a:t>=</a:t>
            </a:r>
            <a:r>
              <a:rPr lang="en-US" altLang="ja-JP" sz="1100" b="0">
                <a:solidFill>
                  <a:srgbClr val="0000FF"/>
                </a:solidFill>
                <a:effectLst/>
                <a:latin typeface="Monacakomi" panose="020B0509020204020204" pitchFamily="49" charset="-128"/>
                <a:ea typeface="Monacakomi" panose="020B0509020204020204" pitchFamily="49" charset="-128"/>
              </a:rPr>
              <a:t>"100"</a:t>
            </a:r>
            <a:r>
              <a:rPr lang="en-US" altLang="ja-JP" sz="1100" b="0">
                <a:solidFill>
                  <a:srgbClr val="000000"/>
                </a:solidFill>
                <a:effectLst/>
                <a:latin typeface="Monacakomi" panose="020B0509020204020204" pitchFamily="49" charset="-128"/>
                <a:ea typeface="Monacakomi" panose="020B0509020204020204" pitchFamily="49" charset="-128"/>
              </a:rPr>
              <a:t> </a:t>
            </a:r>
            <a:r>
              <a:rPr lang="en-US" altLang="ja-JP" sz="1100" b="0">
                <a:solidFill>
                  <a:srgbClr val="FF0000"/>
                </a:solidFill>
                <a:effectLst/>
                <a:latin typeface="Monacakomi" panose="020B0509020204020204" pitchFamily="49" charset="-128"/>
                <a:ea typeface="Monacakomi" panose="020B0509020204020204" pitchFamily="49" charset="-128"/>
              </a:rPr>
              <a:t>id</a:t>
            </a:r>
            <a:r>
              <a:rPr lang="en-US" altLang="ja-JP" sz="1100" b="0">
                <a:solidFill>
                  <a:srgbClr val="383838"/>
                </a:solidFill>
                <a:effectLst/>
                <a:latin typeface="Monacakomi" panose="020B0509020204020204" pitchFamily="49" charset="-128"/>
                <a:ea typeface="Monacakomi" panose="020B0509020204020204" pitchFamily="49" charset="-128"/>
              </a:rPr>
              <a:t>=</a:t>
            </a:r>
            <a:r>
              <a:rPr lang="en-US" altLang="ja-JP" sz="1100" b="0">
                <a:solidFill>
                  <a:srgbClr val="0000FF"/>
                </a:solidFill>
                <a:effectLst/>
                <a:latin typeface="Monacakomi" panose="020B0509020204020204" pitchFamily="49" charset="-128"/>
                <a:ea typeface="Monacakomi" panose="020B0509020204020204" pitchFamily="49" charset="-128"/>
              </a:rPr>
              <a:t>"addition"</a:t>
            </a:r>
            <a:r>
              <a:rPr lang="en-US" altLang="ja-JP" sz="1100" b="0">
                <a:solidFill>
                  <a:srgbClr val="383838"/>
                </a:solidFill>
                <a:effectLst/>
                <a:latin typeface="Monacakomi" panose="020B0509020204020204" pitchFamily="49" charset="-128"/>
                <a:ea typeface="Monacakomi" panose="020B0509020204020204" pitchFamily="49" charset="-128"/>
              </a:rPr>
              <a:t>&gt;</a:t>
            </a:r>
            <a:r>
              <a:rPr lang="ja-JP" altLang="en-US" sz="1100" b="0">
                <a:solidFill>
                  <a:srgbClr val="000000"/>
                </a:solidFill>
                <a:effectLst/>
                <a:latin typeface="Monacakomi" panose="020B0509020204020204" pitchFamily="49" charset="-128"/>
                <a:ea typeface="Monacakomi" panose="020B0509020204020204" pitchFamily="49" charset="-128"/>
              </a:rPr>
              <a:t>円</a:t>
            </a:r>
            <a:r>
              <a:rPr lang="en-US" altLang="ja-JP" sz="1100" b="0">
                <a:solidFill>
                  <a:srgbClr val="383838"/>
                </a:solidFill>
                <a:effectLst/>
                <a:latin typeface="Monacakomi" panose="020B0509020204020204" pitchFamily="49" charset="-128"/>
                <a:ea typeface="Monacakomi" panose="020B0509020204020204" pitchFamily="49" charset="-128"/>
              </a:rPr>
              <a:t>&lt;</a:t>
            </a:r>
            <a:r>
              <a:rPr lang="en-US" altLang="ja-JP" sz="1100" b="0">
                <a:solidFill>
                  <a:srgbClr val="800000"/>
                </a:solidFill>
                <a:effectLst/>
                <a:latin typeface="Monacakomi" panose="020B0509020204020204" pitchFamily="49" charset="-128"/>
                <a:ea typeface="Monacakomi" panose="020B0509020204020204" pitchFamily="49" charset="-128"/>
              </a:rPr>
              <a:t>br</a:t>
            </a:r>
            <a:r>
              <a:rPr lang="en-US" altLang="ja-JP" sz="1100" b="0">
                <a:solidFill>
                  <a:srgbClr val="383838"/>
                </a:solidFill>
                <a:effectLst/>
                <a:latin typeface="Monacakomi" panose="020B0509020204020204" pitchFamily="49" charset="-128"/>
                <a:ea typeface="Monacakomi" panose="020B0509020204020204" pitchFamily="49" charset="-128"/>
              </a:rPr>
              <a:t>&gt;</a:t>
            </a:r>
            <a:endParaRPr lang="en-US" altLang="ja-JP" sz="1100" b="0">
              <a:solidFill>
                <a:srgbClr val="000000"/>
              </a:solidFill>
              <a:effectLst/>
              <a:latin typeface="Monacakomi" panose="020B0509020204020204" pitchFamily="49" charset="-128"/>
              <a:ea typeface="Monacakomi" panose="020B0509020204020204" pitchFamily="49" charset="-128"/>
            </a:endParaRPr>
          </a:p>
          <a:p>
            <a:pPr>
              <a:lnSpc>
                <a:spcPct val="150000"/>
              </a:lnSpc>
            </a:pPr>
            <a:r>
              <a:rPr lang="ja-JP" altLang="en-US" sz="1100" b="0">
                <a:solidFill>
                  <a:srgbClr val="000000"/>
                </a:solidFill>
                <a:effectLst/>
                <a:latin typeface="Monacakomi" panose="020B0509020204020204" pitchFamily="49" charset="-128"/>
                <a:ea typeface="Monacakomi" panose="020B0509020204020204" pitchFamily="49" charset="-128"/>
              </a:rPr>
              <a:t>    利率</a:t>
            </a:r>
            <a:r>
              <a:rPr lang="en-US" altLang="ja-JP" sz="1100" b="0">
                <a:solidFill>
                  <a:srgbClr val="000000"/>
                </a:solidFill>
                <a:effectLst/>
                <a:latin typeface="Monacakomi" panose="020B0509020204020204" pitchFamily="49" charset="-128"/>
                <a:ea typeface="Monacakomi" panose="020B0509020204020204" pitchFamily="49" charset="-128"/>
              </a:rPr>
              <a:t>:</a:t>
            </a:r>
            <a:r>
              <a:rPr lang="en-US" altLang="ja-JP" sz="1100" b="0">
                <a:solidFill>
                  <a:srgbClr val="383838"/>
                </a:solidFill>
                <a:effectLst/>
                <a:latin typeface="Monacakomi" panose="020B0509020204020204" pitchFamily="49" charset="-128"/>
                <a:ea typeface="Monacakomi" panose="020B0509020204020204" pitchFamily="49" charset="-128"/>
              </a:rPr>
              <a:t>&lt;</a:t>
            </a:r>
            <a:r>
              <a:rPr lang="en-US" altLang="ja-JP" sz="1100" b="0">
                <a:solidFill>
                  <a:srgbClr val="800000"/>
                </a:solidFill>
                <a:effectLst/>
                <a:latin typeface="Monacakomi" panose="020B0509020204020204" pitchFamily="49" charset="-128"/>
                <a:ea typeface="Monacakomi" panose="020B0509020204020204" pitchFamily="49" charset="-128"/>
              </a:rPr>
              <a:t>input</a:t>
            </a:r>
            <a:r>
              <a:rPr lang="en-US" altLang="ja-JP" sz="1100" b="0">
                <a:solidFill>
                  <a:srgbClr val="000000"/>
                </a:solidFill>
                <a:effectLst/>
                <a:latin typeface="Monacakomi" panose="020B0509020204020204" pitchFamily="49" charset="-128"/>
                <a:ea typeface="Monacakomi" panose="020B0509020204020204" pitchFamily="49" charset="-128"/>
              </a:rPr>
              <a:t> </a:t>
            </a:r>
            <a:r>
              <a:rPr lang="en-US" altLang="ja-JP" sz="1100" b="0">
                <a:solidFill>
                  <a:srgbClr val="FF0000"/>
                </a:solidFill>
                <a:effectLst/>
                <a:latin typeface="Monacakomi" panose="020B0509020204020204" pitchFamily="49" charset="-128"/>
                <a:ea typeface="Monacakomi" panose="020B0509020204020204" pitchFamily="49" charset="-128"/>
              </a:rPr>
              <a:t>type</a:t>
            </a:r>
            <a:r>
              <a:rPr lang="en-US" altLang="ja-JP" sz="1100" b="0">
                <a:solidFill>
                  <a:srgbClr val="383838"/>
                </a:solidFill>
                <a:effectLst/>
                <a:latin typeface="Monacakomi" panose="020B0509020204020204" pitchFamily="49" charset="-128"/>
                <a:ea typeface="Monacakomi" panose="020B0509020204020204" pitchFamily="49" charset="-128"/>
              </a:rPr>
              <a:t>=</a:t>
            </a:r>
            <a:r>
              <a:rPr lang="en-US" altLang="ja-JP" sz="1100" b="0">
                <a:solidFill>
                  <a:srgbClr val="0000FF"/>
                </a:solidFill>
                <a:effectLst/>
                <a:latin typeface="Monacakomi" panose="020B0509020204020204" pitchFamily="49" charset="-128"/>
                <a:ea typeface="Monacakomi" panose="020B0509020204020204" pitchFamily="49" charset="-128"/>
              </a:rPr>
              <a:t>"number"</a:t>
            </a:r>
            <a:r>
              <a:rPr lang="en-US" altLang="ja-JP" sz="1100" b="0">
                <a:solidFill>
                  <a:srgbClr val="000000"/>
                </a:solidFill>
                <a:effectLst/>
                <a:latin typeface="Monacakomi" panose="020B0509020204020204" pitchFamily="49" charset="-128"/>
                <a:ea typeface="Monacakomi" panose="020B0509020204020204" pitchFamily="49" charset="-128"/>
              </a:rPr>
              <a:t> </a:t>
            </a:r>
            <a:r>
              <a:rPr lang="en-US" altLang="ja-JP" sz="1100" b="0">
                <a:solidFill>
                  <a:srgbClr val="FF0000"/>
                </a:solidFill>
                <a:effectLst/>
                <a:latin typeface="Monacakomi" panose="020B0509020204020204" pitchFamily="49" charset="-128"/>
                <a:ea typeface="Monacakomi" panose="020B0509020204020204" pitchFamily="49" charset="-128"/>
              </a:rPr>
              <a:t>value</a:t>
            </a:r>
            <a:r>
              <a:rPr lang="en-US" altLang="ja-JP" sz="1100" b="0">
                <a:solidFill>
                  <a:srgbClr val="383838"/>
                </a:solidFill>
                <a:effectLst/>
                <a:latin typeface="Monacakomi" panose="020B0509020204020204" pitchFamily="49" charset="-128"/>
                <a:ea typeface="Monacakomi" panose="020B0509020204020204" pitchFamily="49" charset="-128"/>
              </a:rPr>
              <a:t>=</a:t>
            </a:r>
            <a:r>
              <a:rPr lang="en-US" altLang="ja-JP" sz="1100" b="0">
                <a:solidFill>
                  <a:srgbClr val="0000FF"/>
                </a:solidFill>
                <a:effectLst/>
                <a:latin typeface="Monacakomi" panose="020B0509020204020204" pitchFamily="49" charset="-128"/>
                <a:ea typeface="Monacakomi" panose="020B0509020204020204" pitchFamily="49" charset="-128"/>
              </a:rPr>
              <a:t>"5"</a:t>
            </a:r>
            <a:r>
              <a:rPr lang="en-US" altLang="ja-JP" sz="1100" b="0">
                <a:solidFill>
                  <a:srgbClr val="000000"/>
                </a:solidFill>
                <a:effectLst/>
                <a:latin typeface="Monacakomi" panose="020B0509020204020204" pitchFamily="49" charset="-128"/>
                <a:ea typeface="Monacakomi" panose="020B0509020204020204" pitchFamily="49" charset="-128"/>
              </a:rPr>
              <a:t> </a:t>
            </a:r>
            <a:r>
              <a:rPr lang="en-US" altLang="ja-JP" sz="1100" b="0">
                <a:solidFill>
                  <a:srgbClr val="FF0000"/>
                </a:solidFill>
                <a:effectLst/>
                <a:latin typeface="Monacakomi" panose="020B0509020204020204" pitchFamily="49" charset="-128"/>
                <a:ea typeface="Monacakomi" panose="020B0509020204020204" pitchFamily="49" charset="-128"/>
              </a:rPr>
              <a:t>id</a:t>
            </a:r>
            <a:r>
              <a:rPr lang="en-US" altLang="ja-JP" sz="1100" b="0">
                <a:solidFill>
                  <a:srgbClr val="383838"/>
                </a:solidFill>
                <a:effectLst/>
                <a:latin typeface="Monacakomi" panose="020B0509020204020204" pitchFamily="49" charset="-128"/>
                <a:ea typeface="Monacakomi" panose="020B0509020204020204" pitchFamily="49" charset="-128"/>
              </a:rPr>
              <a:t>=</a:t>
            </a:r>
            <a:r>
              <a:rPr lang="en-US" altLang="ja-JP" sz="1100" b="0">
                <a:solidFill>
                  <a:srgbClr val="0000FF"/>
                </a:solidFill>
                <a:effectLst/>
                <a:latin typeface="Monacakomi" panose="020B0509020204020204" pitchFamily="49" charset="-128"/>
                <a:ea typeface="Monacakomi" panose="020B0509020204020204" pitchFamily="49" charset="-128"/>
              </a:rPr>
              <a:t>"rate"</a:t>
            </a:r>
            <a:r>
              <a:rPr lang="en-US" altLang="ja-JP" sz="1100" b="0">
                <a:solidFill>
                  <a:srgbClr val="383838"/>
                </a:solidFill>
                <a:effectLst/>
                <a:latin typeface="Monacakomi" panose="020B0509020204020204" pitchFamily="49" charset="-128"/>
                <a:ea typeface="Monacakomi" panose="020B0509020204020204" pitchFamily="49" charset="-128"/>
              </a:rPr>
              <a:t>&gt;</a:t>
            </a:r>
            <a:r>
              <a:rPr lang="en-US" altLang="ja-JP" sz="1100" b="0">
                <a:solidFill>
                  <a:srgbClr val="000000"/>
                </a:solidFill>
                <a:effectLst/>
                <a:latin typeface="Monacakomi" panose="020B0509020204020204" pitchFamily="49" charset="-128"/>
                <a:ea typeface="Monacakomi" panose="020B0509020204020204" pitchFamily="49" charset="-128"/>
              </a:rPr>
              <a:t>%</a:t>
            </a:r>
            <a:r>
              <a:rPr lang="en-US" altLang="ja-JP" sz="1100" b="0">
                <a:solidFill>
                  <a:srgbClr val="383838"/>
                </a:solidFill>
                <a:effectLst/>
                <a:latin typeface="Monacakomi" panose="020B0509020204020204" pitchFamily="49" charset="-128"/>
                <a:ea typeface="Monacakomi" panose="020B0509020204020204" pitchFamily="49" charset="-128"/>
              </a:rPr>
              <a:t>&lt;</a:t>
            </a:r>
            <a:r>
              <a:rPr lang="en-US" altLang="ja-JP" sz="1100" b="0">
                <a:solidFill>
                  <a:srgbClr val="800000"/>
                </a:solidFill>
                <a:effectLst/>
                <a:latin typeface="Monacakomi" panose="020B0509020204020204" pitchFamily="49" charset="-128"/>
                <a:ea typeface="Monacakomi" panose="020B0509020204020204" pitchFamily="49" charset="-128"/>
              </a:rPr>
              <a:t>br</a:t>
            </a:r>
            <a:r>
              <a:rPr lang="en-US" altLang="ja-JP" sz="1100" b="0">
                <a:solidFill>
                  <a:srgbClr val="383838"/>
                </a:solidFill>
                <a:effectLst/>
                <a:latin typeface="Monacakomi" panose="020B0509020204020204" pitchFamily="49" charset="-128"/>
                <a:ea typeface="Monacakomi" panose="020B0509020204020204" pitchFamily="49" charset="-128"/>
              </a:rPr>
              <a:t>&gt;</a:t>
            </a:r>
            <a:endParaRPr lang="en-US" altLang="ja-JP" sz="1100" b="0">
              <a:solidFill>
                <a:srgbClr val="000000"/>
              </a:solidFill>
              <a:effectLst/>
              <a:latin typeface="Monacakomi" panose="020B0509020204020204" pitchFamily="49" charset="-128"/>
              <a:ea typeface="Monacakomi" panose="020B0509020204020204" pitchFamily="49" charset="-128"/>
            </a:endParaRPr>
          </a:p>
          <a:p>
            <a:pPr>
              <a:lnSpc>
                <a:spcPct val="150000"/>
              </a:lnSpc>
            </a:pPr>
            <a:r>
              <a:rPr lang="en-US" altLang="ja-JP" sz="1100" b="0">
                <a:solidFill>
                  <a:srgbClr val="000000"/>
                </a:solidFill>
                <a:effectLst/>
                <a:latin typeface="Monacakomi" panose="020B0509020204020204" pitchFamily="49" charset="-128"/>
                <a:ea typeface="Monacakomi" panose="020B0509020204020204" pitchFamily="49" charset="-128"/>
              </a:rPr>
              <a:t>    </a:t>
            </a:r>
            <a:r>
              <a:rPr lang="en-US" altLang="ja-JP" sz="1100" b="0">
                <a:solidFill>
                  <a:srgbClr val="383838"/>
                </a:solidFill>
                <a:effectLst/>
                <a:latin typeface="Monacakomi" panose="020B0509020204020204" pitchFamily="49" charset="-128"/>
                <a:ea typeface="Monacakomi" panose="020B0509020204020204" pitchFamily="49" charset="-128"/>
              </a:rPr>
              <a:t>&lt;</a:t>
            </a:r>
            <a:r>
              <a:rPr lang="en-US" altLang="ja-JP" sz="1100" b="0">
                <a:solidFill>
                  <a:srgbClr val="800000"/>
                </a:solidFill>
                <a:effectLst/>
                <a:latin typeface="Monacakomi" panose="020B0509020204020204" pitchFamily="49" charset="-128"/>
                <a:ea typeface="Monacakomi" panose="020B0509020204020204" pitchFamily="49" charset="-128"/>
              </a:rPr>
              <a:t>button</a:t>
            </a:r>
            <a:r>
              <a:rPr lang="en-US" altLang="ja-JP" sz="1100" b="0">
                <a:solidFill>
                  <a:srgbClr val="000000"/>
                </a:solidFill>
                <a:effectLst/>
                <a:latin typeface="Monacakomi" panose="020B0509020204020204" pitchFamily="49" charset="-128"/>
                <a:ea typeface="Monacakomi" panose="020B0509020204020204" pitchFamily="49" charset="-128"/>
              </a:rPr>
              <a:t> </a:t>
            </a:r>
            <a:r>
              <a:rPr lang="en-US" altLang="ja-JP" sz="1100" b="0">
                <a:solidFill>
                  <a:srgbClr val="FF0000"/>
                </a:solidFill>
                <a:effectLst/>
                <a:latin typeface="Monacakomi" panose="020B0509020204020204" pitchFamily="49" charset="-128"/>
                <a:ea typeface="Monacakomi" panose="020B0509020204020204" pitchFamily="49" charset="-128"/>
              </a:rPr>
              <a:t>type</a:t>
            </a:r>
            <a:r>
              <a:rPr lang="en-US" altLang="ja-JP" sz="1100" b="0">
                <a:solidFill>
                  <a:srgbClr val="383838"/>
                </a:solidFill>
                <a:effectLst/>
                <a:latin typeface="Monacakomi" panose="020B0509020204020204" pitchFamily="49" charset="-128"/>
                <a:ea typeface="Monacakomi" panose="020B0509020204020204" pitchFamily="49" charset="-128"/>
              </a:rPr>
              <a:t>=</a:t>
            </a:r>
            <a:r>
              <a:rPr lang="en-US" altLang="ja-JP" sz="1100" b="0">
                <a:solidFill>
                  <a:srgbClr val="0000FF"/>
                </a:solidFill>
                <a:effectLst/>
                <a:latin typeface="Monacakomi" panose="020B0509020204020204" pitchFamily="49" charset="-128"/>
                <a:ea typeface="Monacakomi" panose="020B0509020204020204" pitchFamily="49" charset="-128"/>
              </a:rPr>
              <a:t>"button"</a:t>
            </a:r>
            <a:r>
              <a:rPr lang="en-US" altLang="ja-JP" sz="1100" b="0">
                <a:solidFill>
                  <a:srgbClr val="000000"/>
                </a:solidFill>
                <a:effectLst/>
                <a:latin typeface="Monacakomi" panose="020B0509020204020204" pitchFamily="49" charset="-128"/>
                <a:ea typeface="Monacakomi" panose="020B0509020204020204" pitchFamily="49" charset="-128"/>
              </a:rPr>
              <a:t> </a:t>
            </a:r>
            <a:r>
              <a:rPr lang="en-US" altLang="ja-JP" sz="1100" b="0">
                <a:solidFill>
                  <a:srgbClr val="FF0000"/>
                </a:solidFill>
                <a:effectLst/>
                <a:latin typeface="Monacakomi" panose="020B0509020204020204" pitchFamily="49" charset="-128"/>
                <a:ea typeface="Monacakomi" panose="020B0509020204020204" pitchFamily="49" charset="-128"/>
              </a:rPr>
              <a:t>onclick</a:t>
            </a:r>
            <a:r>
              <a:rPr lang="en-US" altLang="ja-JP" sz="1100" b="0">
                <a:solidFill>
                  <a:srgbClr val="383838"/>
                </a:solidFill>
                <a:effectLst/>
                <a:latin typeface="Monacakomi" panose="020B0509020204020204" pitchFamily="49" charset="-128"/>
                <a:ea typeface="Monacakomi" panose="020B0509020204020204" pitchFamily="49" charset="-128"/>
              </a:rPr>
              <a:t>=</a:t>
            </a:r>
            <a:r>
              <a:rPr lang="en-US" altLang="ja-JP" sz="1100" b="0">
                <a:solidFill>
                  <a:srgbClr val="0000FF"/>
                </a:solidFill>
                <a:effectLst/>
                <a:latin typeface="Monacakomi" panose="020B0509020204020204" pitchFamily="49" charset="-128"/>
                <a:ea typeface="Monacakomi" panose="020B0509020204020204" pitchFamily="49" charset="-128"/>
              </a:rPr>
              <a:t>"calcInterest()"</a:t>
            </a:r>
            <a:r>
              <a:rPr lang="en-US" altLang="ja-JP" sz="1100" b="0">
                <a:solidFill>
                  <a:srgbClr val="383838"/>
                </a:solidFill>
                <a:effectLst/>
                <a:latin typeface="Monacakomi" panose="020B0509020204020204" pitchFamily="49" charset="-128"/>
                <a:ea typeface="Monacakomi" panose="020B0509020204020204" pitchFamily="49" charset="-128"/>
              </a:rPr>
              <a:t>&gt;</a:t>
            </a:r>
            <a:r>
              <a:rPr lang="ja-JP" altLang="en-US" sz="1100" b="0">
                <a:solidFill>
                  <a:srgbClr val="000000"/>
                </a:solidFill>
                <a:effectLst/>
                <a:latin typeface="Monacakomi" panose="020B0509020204020204" pitchFamily="49" charset="-128"/>
                <a:ea typeface="Monacakomi" panose="020B0509020204020204" pitchFamily="49" charset="-128"/>
              </a:rPr>
              <a:t>計算</a:t>
            </a:r>
            <a:r>
              <a:rPr lang="en-US" altLang="ja-JP" sz="1100" b="0">
                <a:solidFill>
                  <a:srgbClr val="383838"/>
                </a:solidFill>
                <a:effectLst/>
                <a:latin typeface="Monacakomi" panose="020B0509020204020204" pitchFamily="49" charset="-128"/>
                <a:ea typeface="Monacakomi" panose="020B0509020204020204" pitchFamily="49" charset="-128"/>
              </a:rPr>
              <a:t>&lt;/</a:t>
            </a:r>
            <a:r>
              <a:rPr lang="en-US" altLang="ja-JP" sz="1100" b="0">
                <a:solidFill>
                  <a:srgbClr val="800000"/>
                </a:solidFill>
                <a:effectLst/>
                <a:latin typeface="Monacakomi" panose="020B0509020204020204" pitchFamily="49" charset="-128"/>
                <a:ea typeface="Monacakomi" panose="020B0509020204020204" pitchFamily="49" charset="-128"/>
              </a:rPr>
              <a:t>button</a:t>
            </a:r>
            <a:r>
              <a:rPr lang="en-US" altLang="ja-JP" sz="1100" b="0">
                <a:solidFill>
                  <a:srgbClr val="383838"/>
                </a:solidFill>
                <a:effectLst/>
                <a:latin typeface="Monacakomi" panose="020B0509020204020204" pitchFamily="49" charset="-128"/>
                <a:ea typeface="Monacakomi" panose="020B0509020204020204" pitchFamily="49" charset="-128"/>
              </a:rPr>
              <a:t>&gt;</a:t>
            </a:r>
            <a:endParaRPr lang="en-US" altLang="ja-JP" sz="1100" b="0">
              <a:solidFill>
                <a:srgbClr val="000000"/>
              </a:solidFill>
              <a:effectLst/>
              <a:latin typeface="Monacakomi" panose="020B0509020204020204" pitchFamily="49" charset="-128"/>
              <a:ea typeface="Monacakomi" panose="020B0509020204020204" pitchFamily="49" charset="-128"/>
            </a:endParaRPr>
          </a:p>
          <a:p>
            <a:pPr>
              <a:lnSpc>
                <a:spcPct val="150000"/>
              </a:lnSpc>
            </a:pPr>
            <a:r>
              <a:rPr lang="en-US" altLang="ja-JP" sz="1100" b="0">
                <a:solidFill>
                  <a:srgbClr val="383838"/>
                </a:solidFill>
                <a:effectLst/>
                <a:latin typeface="Monacakomi" panose="020B0509020204020204" pitchFamily="49" charset="-128"/>
                <a:ea typeface="Monacakomi" panose="020B0509020204020204" pitchFamily="49" charset="-128"/>
              </a:rPr>
              <a:t>&lt;/</a:t>
            </a:r>
            <a:r>
              <a:rPr lang="en-US" altLang="ja-JP" sz="1100" b="0">
                <a:solidFill>
                  <a:srgbClr val="800000"/>
                </a:solidFill>
                <a:effectLst/>
                <a:latin typeface="Monacakomi" panose="020B0509020204020204" pitchFamily="49" charset="-128"/>
                <a:ea typeface="Monacakomi" panose="020B0509020204020204" pitchFamily="49" charset="-128"/>
              </a:rPr>
              <a:t>form</a:t>
            </a:r>
            <a:r>
              <a:rPr lang="en-US" altLang="ja-JP" sz="1100" b="0">
                <a:solidFill>
                  <a:srgbClr val="383838"/>
                </a:solidFill>
                <a:effectLst/>
                <a:latin typeface="Monacakomi" panose="020B0509020204020204" pitchFamily="49" charset="-128"/>
                <a:ea typeface="Monacakomi" panose="020B0509020204020204" pitchFamily="49" charset="-128"/>
              </a:rPr>
              <a:t>&gt;</a:t>
            </a:r>
            <a:endParaRPr lang="en-US" altLang="ja-JP" sz="1100" b="0">
              <a:solidFill>
                <a:srgbClr val="000000"/>
              </a:solidFill>
              <a:effectLst/>
              <a:latin typeface="Monacakomi" panose="020B0509020204020204" pitchFamily="49" charset="-128"/>
              <a:ea typeface="Monacakomi" panose="020B0509020204020204" pitchFamily="49" charset="-128"/>
            </a:endParaRPr>
          </a:p>
          <a:p>
            <a:pPr>
              <a:lnSpc>
                <a:spcPct val="150000"/>
              </a:lnSpc>
            </a:pPr>
            <a:r>
              <a:rPr lang="en-US" altLang="ja-JP" sz="1100" b="0">
                <a:solidFill>
                  <a:srgbClr val="383838"/>
                </a:solidFill>
                <a:effectLst/>
                <a:latin typeface="Monacakomi" panose="020B0509020204020204" pitchFamily="49" charset="-128"/>
                <a:ea typeface="Monacakomi" panose="020B0509020204020204" pitchFamily="49" charset="-128"/>
              </a:rPr>
              <a:t>&lt;</a:t>
            </a:r>
            <a:r>
              <a:rPr lang="en-US" altLang="ja-JP" sz="1100" b="0">
                <a:solidFill>
                  <a:srgbClr val="800000"/>
                </a:solidFill>
                <a:effectLst/>
                <a:latin typeface="Monacakomi" panose="020B0509020204020204" pitchFamily="49" charset="-128"/>
                <a:ea typeface="Monacakomi" panose="020B0509020204020204" pitchFamily="49" charset="-128"/>
              </a:rPr>
              <a:t>div</a:t>
            </a:r>
            <a:r>
              <a:rPr lang="en-US" altLang="ja-JP" sz="1100" b="0">
                <a:solidFill>
                  <a:srgbClr val="000000"/>
                </a:solidFill>
                <a:effectLst/>
                <a:latin typeface="Monacakomi" panose="020B0509020204020204" pitchFamily="49" charset="-128"/>
                <a:ea typeface="Monacakomi" panose="020B0509020204020204" pitchFamily="49" charset="-128"/>
              </a:rPr>
              <a:t> </a:t>
            </a:r>
            <a:r>
              <a:rPr lang="en-US" altLang="ja-JP" sz="1100" b="0">
                <a:solidFill>
                  <a:srgbClr val="FF0000"/>
                </a:solidFill>
                <a:effectLst/>
                <a:latin typeface="Monacakomi" panose="020B0509020204020204" pitchFamily="49" charset="-128"/>
                <a:ea typeface="Monacakomi" panose="020B0509020204020204" pitchFamily="49" charset="-128"/>
              </a:rPr>
              <a:t>id</a:t>
            </a:r>
            <a:r>
              <a:rPr lang="en-US" altLang="ja-JP" sz="1100" b="0">
                <a:solidFill>
                  <a:srgbClr val="383838"/>
                </a:solidFill>
                <a:effectLst/>
                <a:latin typeface="Monacakomi" panose="020B0509020204020204" pitchFamily="49" charset="-128"/>
                <a:ea typeface="Monacakomi" panose="020B0509020204020204" pitchFamily="49" charset="-128"/>
              </a:rPr>
              <a:t>=</a:t>
            </a:r>
            <a:r>
              <a:rPr lang="en-US" altLang="ja-JP" sz="1100" b="0">
                <a:solidFill>
                  <a:srgbClr val="0000FF"/>
                </a:solidFill>
                <a:effectLst/>
                <a:latin typeface="Monacakomi" panose="020B0509020204020204" pitchFamily="49" charset="-128"/>
                <a:ea typeface="Monacakomi" panose="020B0509020204020204" pitchFamily="49" charset="-128"/>
              </a:rPr>
              <a:t>"myDiv"</a:t>
            </a:r>
            <a:r>
              <a:rPr lang="en-US" altLang="ja-JP" sz="1100" b="0">
                <a:solidFill>
                  <a:srgbClr val="383838"/>
                </a:solidFill>
                <a:effectLst/>
                <a:latin typeface="Monacakomi" panose="020B0509020204020204" pitchFamily="49" charset="-128"/>
                <a:ea typeface="Monacakomi" panose="020B0509020204020204" pitchFamily="49" charset="-128"/>
              </a:rPr>
              <a:t>&gt;&lt;/</a:t>
            </a:r>
            <a:r>
              <a:rPr lang="en-US" altLang="ja-JP" sz="1100" b="0">
                <a:solidFill>
                  <a:srgbClr val="800000"/>
                </a:solidFill>
                <a:effectLst/>
                <a:latin typeface="Monacakomi" panose="020B0509020204020204" pitchFamily="49" charset="-128"/>
                <a:ea typeface="Monacakomi" panose="020B0509020204020204" pitchFamily="49" charset="-128"/>
              </a:rPr>
              <a:t>div</a:t>
            </a:r>
            <a:r>
              <a:rPr lang="en-US" altLang="ja-JP" sz="1100" b="0">
                <a:solidFill>
                  <a:srgbClr val="383838"/>
                </a:solidFill>
                <a:effectLst/>
                <a:latin typeface="Monacakomi" panose="020B0509020204020204" pitchFamily="49" charset="-128"/>
                <a:ea typeface="Monacakomi" panose="020B0509020204020204" pitchFamily="49" charset="-128"/>
              </a:rPr>
              <a:t>&gt;</a:t>
            </a:r>
            <a:endParaRPr lang="en-US" altLang="ja-JP" sz="1100" b="0">
              <a:solidFill>
                <a:srgbClr val="000000"/>
              </a:solidFill>
              <a:effectLst/>
              <a:latin typeface="Monacakomi" panose="020B0509020204020204" pitchFamily="49" charset="-128"/>
              <a:ea typeface="Monacakomi" panose="020B0509020204020204" pitchFamily="49" charset="-128"/>
            </a:endParaRPr>
          </a:p>
          <a:p>
            <a:pPr>
              <a:lnSpc>
                <a:spcPct val="150000"/>
              </a:lnSpc>
            </a:pPr>
            <a:r>
              <a:rPr lang="en-US" altLang="ja-JP" sz="1100" b="0">
                <a:solidFill>
                  <a:srgbClr val="383838"/>
                </a:solidFill>
                <a:effectLst/>
                <a:latin typeface="Monacakomi" panose="020B0509020204020204" pitchFamily="49" charset="-128"/>
                <a:ea typeface="Monacakomi" panose="020B0509020204020204" pitchFamily="49" charset="-128"/>
              </a:rPr>
              <a:t>&lt;</a:t>
            </a:r>
            <a:r>
              <a:rPr lang="en-US" altLang="ja-JP" sz="1100" b="0">
                <a:solidFill>
                  <a:srgbClr val="800000"/>
                </a:solidFill>
                <a:effectLst/>
                <a:latin typeface="Monacakomi" panose="020B0509020204020204" pitchFamily="49" charset="-128"/>
                <a:ea typeface="Monacakomi" panose="020B0509020204020204" pitchFamily="49" charset="-128"/>
              </a:rPr>
              <a:t>table</a:t>
            </a:r>
            <a:r>
              <a:rPr lang="en-US" altLang="ja-JP" sz="1100" b="0">
                <a:solidFill>
                  <a:srgbClr val="383838"/>
                </a:solidFill>
                <a:effectLst/>
                <a:latin typeface="Monacakomi" panose="020B0509020204020204" pitchFamily="49" charset="-128"/>
                <a:ea typeface="Monacakomi" panose="020B0509020204020204" pitchFamily="49" charset="-128"/>
              </a:rPr>
              <a:t>&gt;</a:t>
            </a:r>
            <a:endParaRPr lang="en-US" altLang="ja-JP" sz="1100" b="0">
              <a:solidFill>
                <a:srgbClr val="000000"/>
              </a:solidFill>
              <a:effectLst/>
              <a:latin typeface="Monacakomi" panose="020B0509020204020204" pitchFamily="49" charset="-128"/>
              <a:ea typeface="Monacakomi" panose="020B0509020204020204" pitchFamily="49" charset="-128"/>
            </a:endParaRPr>
          </a:p>
          <a:p>
            <a:pPr>
              <a:lnSpc>
                <a:spcPct val="150000"/>
              </a:lnSpc>
            </a:pPr>
            <a:r>
              <a:rPr lang="en-US" altLang="ja-JP" sz="1100" b="0">
                <a:solidFill>
                  <a:srgbClr val="383838"/>
                </a:solidFill>
                <a:effectLst/>
                <a:latin typeface="Monacakomi" panose="020B0509020204020204" pitchFamily="49" charset="-128"/>
                <a:ea typeface="Monacakomi" panose="020B0509020204020204" pitchFamily="49" charset="-128"/>
              </a:rPr>
              <a:t>    &lt;</a:t>
            </a:r>
            <a:r>
              <a:rPr lang="en-US" altLang="ja-JP" sz="1100" b="0">
                <a:solidFill>
                  <a:srgbClr val="800000"/>
                </a:solidFill>
                <a:effectLst/>
                <a:latin typeface="Monacakomi" panose="020B0509020204020204" pitchFamily="49" charset="-128"/>
                <a:ea typeface="Monacakomi" panose="020B0509020204020204" pitchFamily="49" charset="-128"/>
              </a:rPr>
              <a:t>thead</a:t>
            </a:r>
            <a:r>
              <a:rPr lang="en-US" altLang="ja-JP" sz="1100" b="0">
                <a:solidFill>
                  <a:srgbClr val="383838"/>
                </a:solidFill>
                <a:effectLst/>
                <a:latin typeface="Monacakomi" panose="020B0509020204020204" pitchFamily="49" charset="-128"/>
                <a:ea typeface="Monacakomi" panose="020B0509020204020204" pitchFamily="49" charset="-128"/>
              </a:rPr>
              <a:t>&gt;</a:t>
            </a:r>
            <a:endParaRPr lang="en-US" altLang="ja-JP" sz="1100" b="0">
              <a:solidFill>
                <a:srgbClr val="000000"/>
              </a:solidFill>
              <a:effectLst/>
              <a:latin typeface="Monacakomi" panose="020B0509020204020204" pitchFamily="49" charset="-128"/>
              <a:ea typeface="Monacakomi" panose="020B0509020204020204" pitchFamily="49" charset="-128"/>
            </a:endParaRPr>
          </a:p>
          <a:p>
            <a:pPr>
              <a:lnSpc>
                <a:spcPct val="150000"/>
              </a:lnSpc>
            </a:pPr>
            <a:r>
              <a:rPr lang="en-US" altLang="ja-JP" sz="1100" b="0">
                <a:solidFill>
                  <a:srgbClr val="383838"/>
                </a:solidFill>
                <a:effectLst/>
                <a:latin typeface="Monacakomi" panose="020B0509020204020204" pitchFamily="49" charset="-128"/>
                <a:ea typeface="Monacakomi" panose="020B0509020204020204" pitchFamily="49" charset="-128"/>
              </a:rPr>
              <a:t>        &lt;</a:t>
            </a:r>
            <a:r>
              <a:rPr lang="en-US" altLang="ja-JP" sz="1100" b="0">
                <a:solidFill>
                  <a:srgbClr val="800000"/>
                </a:solidFill>
                <a:effectLst/>
                <a:latin typeface="Monacakomi" panose="020B0509020204020204" pitchFamily="49" charset="-128"/>
                <a:ea typeface="Monacakomi" panose="020B0509020204020204" pitchFamily="49" charset="-128"/>
              </a:rPr>
              <a:t>tr</a:t>
            </a:r>
            <a:r>
              <a:rPr lang="en-US" altLang="ja-JP" sz="1100" b="0">
                <a:solidFill>
                  <a:srgbClr val="383838"/>
                </a:solidFill>
                <a:effectLst/>
                <a:latin typeface="Monacakomi" panose="020B0509020204020204" pitchFamily="49" charset="-128"/>
                <a:ea typeface="Monacakomi" panose="020B0509020204020204" pitchFamily="49" charset="-128"/>
              </a:rPr>
              <a:t>&gt;&lt;</a:t>
            </a:r>
            <a:r>
              <a:rPr lang="en-US" altLang="ja-JP" sz="1100" b="0">
                <a:solidFill>
                  <a:srgbClr val="800000"/>
                </a:solidFill>
                <a:effectLst/>
                <a:latin typeface="Monacakomi" panose="020B0509020204020204" pitchFamily="49" charset="-128"/>
                <a:ea typeface="Monacakomi" panose="020B0509020204020204" pitchFamily="49" charset="-128"/>
              </a:rPr>
              <a:t>th</a:t>
            </a:r>
            <a:r>
              <a:rPr lang="en-US" altLang="ja-JP" sz="1100" b="0">
                <a:solidFill>
                  <a:srgbClr val="383838"/>
                </a:solidFill>
                <a:effectLst/>
                <a:latin typeface="Monacakomi" panose="020B0509020204020204" pitchFamily="49" charset="-128"/>
                <a:ea typeface="Monacakomi" panose="020B0509020204020204" pitchFamily="49" charset="-128"/>
              </a:rPr>
              <a:t>&gt;</a:t>
            </a:r>
            <a:r>
              <a:rPr lang="ja-JP" altLang="en-US" sz="1100" b="0">
                <a:solidFill>
                  <a:srgbClr val="000000"/>
                </a:solidFill>
                <a:effectLst/>
                <a:latin typeface="Monacakomi" panose="020B0509020204020204" pitchFamily="49" charset="-128"/>
                <a:ea typeface="Monacakomi" panose="020B0509020204020204" pitchFamily="49" charset="-128"/>
              </a:rPr>
              <a:t>年</a:t>
            </a:r>
            <a:r>
              <a:rPr lang="en-US" altLang="ja-JP" sz="1100" b="0">
                <a:solidFill>
                  <a:srgbClr val="383838"/>
                </a:solidFill>
                <a:effectLst/>
                <a:latin typeface="Monacakomi" panose="020B0509020204020204" pitchFamily="49" charset="-128"/>
                <a:ea typeface="Monacakomi" panose="020B0509020204020204" pitchFamily="49" charset="-128"/>
              </a:rPr>
              <a:t>&lt;/</a:t>
            </a:r>
            <a:r>
              <a:rPr lang="en-US" altLang="ja-JP" sz="1100" b="0">
                <a:solidFill>
                  <a:srgbClr val="800000"/>
                </a:solidFill>
                <a:effectLst/>
                <a:latin typeface="Monacakomi" panose="020B0509020204020204" pitchFamily="49" charset="-128"/>
                <a:ea typeface="Monacakomi" panose="020B0509020204020204" pitchFamily="49" charset="-128"/>
              </a:rPr>
              <a:t>th</a:t>
            </a:r>
            <a:r>
              <a:rPr lang="en-US" altLang="ja-JP" sz="1100" b="0">
                <a:solidFill>
                  <a:srgbClr val="383838"/>
                </a:solidFill>
                <a:effectLst/>
                <a:latin typeface="Monacakomi" panose="020B0509020204020204" pitchFamily="49" charset="-128"/>
                <a:ea typeface="Monacakomi" panose="020B0509020204020204" pitchFamily="49" charset="-128"/>
              </a:rPr>
              <a:t>&gt;&lt;</a:t>
            </a:r>
            <a:r>
              <a:rPr lang="en-US" altLang="ja-JP" sz="1100" b="0">
                <a:solidFill>
                  <a:srgbClr val="800000"/>
                </a:solidFill>
                <a:effectLst/>
                <a:latin typeface="Monacakomi" panose="020B0509020204020204" pitchFamily="49" charset="-128"/>
                <a:ea typeface="Monacakomi" panose="020B0509020204020204" pitchFamily="49" charset="-128"/>
              </a:rPr>
              <a:t>th</a:t>
            </a:r>
            <a:r>
              <a:rPr lang="en-US" altLang="ja-JP" sz="1100" b="0">
                <a:solidFill>
                  <a:srgbClr val="383838"/>
                </a:solidFill>
                <a:effectLst/>
                <a:latin typeface="Monacakomi" panose="020B0509020204020204" pitchFamily="49" charset="-128"/>
                <a:ea typeface="Monacakomi" panose="020B0509020204020204" pitchFamily="49" charset="-128"/>
              </a:rPr>
              <a:t>&gt;</a:t>
            </a:r>
            <a:r>
              <a:rPr lang="ja-JP" altLang="en-US" sz="1100" b="0">
                <a:solidFill>
                  <a:srgbClr val="000000"/>
                </a:solidFill>
                <a:effectLst/>
                <a:latin typeface="Monacakomi" panose="020B0509020204020204" pitchFamily="49" charset="-128"/>
                <a:ea typeface="Monacakomi" panose="020B0509020204020204" pitchFamily="49" charset="-128"/>
              </a:rPr>
              <a:t>金額</a:t>
            </a:r>
            <a:r>
              <a:rPr lang="en-US" altLang="ja-JP" sz="1100" b="0">
                <a:solidFill>
                  <a:srgbClr val="383838"/>
                </a:solidFill>
                <a:effectLst/>
                <a:latin typeface="Monacakomi" panose="020B0509020204020204" pitchFamily="49" charset="-128"/>
                <a:ea typeface="Monacakomi" panose="020B0509020204020204" pitchFamily="49" charset="-128"/>
              </a:rPr>
              <a:t>&lt;/</a:t>
            </a:r>
            <a:r>
              <a:rPr lang="en-US" altLang="ja-JP" sz="1100" b="0">
                <a:solidFill>
                  <a:srgbClr val="800000"/>
                </a:solidFill>
                <a:effectLst/>
                <a:latin typeface="Monacakomi" panose="020B0509020204020204" pitchFamily="49" charset="-128"/>
                <a:ea typeface="Monacakomi" panose="020B0509020204020204" pitchFamily="49" charset="-128"/>
              </a:rPr>
              <a:t>th</a:t>
            </a:r>
            <a:r>
              <a:rPr lang="en-US" altLang="ja-JP" sz="1100" b="0">
                <a:solidFill>
                  <a:srgbClr val="383838"/>
                </a:solidFill>
                <a:effectLst/>
                <a:latin typeface="Monacakomi" panose="020B0509020204020204" pitchFamily="49" charset="-128"/>
                <a:ea typeface="Monacakomi" panose="020B0509020204020204" pitchFamily="49" charset="-128"/>
              </a:rPr>
              <a:t>&gt;&lt;/</a:t>
            </a:r>
            <a:r>
              <a:rPr lang="en-US" altLang="ja-JP" sz="1100" b="0">
                <a:solidFill>
                  <a:srgbClr val="800000"/>
                </a:solidFill>
                <a:effectLst/>
                <a:latin typeface="Monacakomi" panose="020B0509020204020204" pitchFamily="49" charset="-128"/>
                <a:ea typeface="Monacakomi" panose="020B0509020204020204" pitchFamily="49" charset="-128"/>
              </a:rPr>
              <a:t>tr</a:t>
            </a:r>
            <a:r>
              <a:rPr lang="en-US" altLang="ja-JP" sz="1100" b="0">
                <a:solidFill>
                  <a:srgbClr val="383838"/>
                </a:solidFill>
                <a:effectLst/>
                <a:latin typeface="Monacakomi" panose="020B0509020204020204" pitchFamily="49" charset="-128"/>
                <a:ea typeface="Monacakomi" panose="020B0509020204020204" pitchFamily="49" charset="-128"/>
              </a:rPr>
              <a:t>&gt;</a:t>
            </a:r>
            <a:endParaRPr lang="en-US" altLang="ja-JP" sz="1100" b="0">
              <a:solidFill>
                <a:srgbClr val="000000"/>
              </a:solidFill>
              <a:effectLst/>
              <a:latin typeface="Monacakomi" panose="020B0509020204020204" pitchFamily="49" charset="-128"/>
              <a:ea typeface="Monacakomi" panose="020B0509020204020204" pitchFamily="49" charset="-128"/>
            </a:endParaRPr>
          </a:p>
          <a:p>
            <a:pPr>
              <a:lnSpc>
                <a:spcPct val="150000"/>
              </a:lnSpc>
            </a:pPr>
            <a:r>
              <a:rPr lang="en-US" altLang="ja-JP" sz="1100" b="0">
                <a:solidFill>
                  <a:srgbClr val="383838"/>
                </a:solidFill>
                <a:effectLst/>
                <a:latin typeface="Monacakomi" panose="020B0509020204020204" pitchFamily="49" charset="-128"/>
                <a:ea typeface="Monacakomi" panose="020B0509020204020204" pitchFamily="49" charset="-128"/>
              </a:rPr>
              <a:t>    &lt;/</a:t>
            </a:r>
            <a:r>
              <a:rPr lang="en-US" altLang="ja-JP" sz="1100" b="0">
                <a:solidFill>
                  <a:srgbClr val="800000"/>
                </a:solidFill>
                <a:effectLst/>
                <a:latin typeface="Monacakomi" panose="020B0509020204020204" pitchFamily="49" charset="-128"/>
                <a:ea typeface="Monacakomi" panose="020B0509020204020204" pitchFamily="49" charset="-128"/>
              </a:rPr>
              <a:t>thead</a:t>
            </a:r>
            <a:r>
              <a:rPr lang="en-US" altLang="ja-JP" sz="1100" b="0">
                <a:solidFill>
                  <a:srgbClr val="383838"/>
                </a:solidFill>
                <a:effectLst/>
                <a:latin typeface="Monacakomi" panose="020B0509020204020204" pitchFamily="49" charset="-128"/>
                <a:ea typeface="Monacakomi" panose="020B0509020204020204" pitchFamily="49" charset="-128"/>
              </a:rPr>
              <a:t>&gt;</a:t>
            </a:r>
            <a:endParaRPr lang="en-US" altLang="ja-JP" sz="1100" b="0">
              <a:solidFill>
                <a:srgbClr val="000000"/>
              </a:solidFill>
              <a:effectLst/>
              <a:latin typeface="Monacakomi" panose="020B0509020204020204" pitchFamily="49" charset="-128"/>
              <a:ea typeface="Monacakomi" panose="020B0509020204020204" pitchFamily="49" charset="-128"/>
            </a:endParaRPr>
          </a:p>
          <a:p>
            <a:pPr>
              <a:lnSpc>
                <a:spcPct val="150000"/>
              </a:lnSpc>
            </a:pPr>
            <a:r>
              <a:rPr lang="en-US" altLang="ja-JP" sz="1100" b="0">
                <a:solidFill>
                  <a:srgbClr val="383838"/>
                </a:solidFill>
                <a:effectLst/>
                <a:latin typeface="Monacakomi" panose="020B0509020204020204" pitchFamily="49" charset="-128"/>
                <a:ea typeface="Monacakomi" panose="020B0509020204020204" pitchFamily="49" charset="-128"/>
              </a:rPr>
              <a:t>    &lt;</a:t>
            </a:r>
            <a:r>
              <a:rPr lang="en-US" altLang="ja-JP" sz="1100" b="0">
                <a:solidFill>
                  <a:srgbClr val="800000"/>
                </a:solidFill>
                <a:effectLst/>
                <a:latin typeface="Monacakomi" panose="020B0509020204020204" pitchFamily="49" charset="-128"/>
                <a:ea typeface="Monacakomi" panose="020B0509020204020204" pitchFamily="49" charset="-128"/>
              </a:rPr>
              <a:t>tbody</a:t>
            </a:r>
            <a:r>
              <a:rPr lang="en-US" altLang="ja-JP" sz="1100" b="0">
                <a:solidFill>
                  <a:srgbClr val="000000"/>
                </a:solidFill>
                <a:effectLst/>
                <a:latin typeface="Monacakomi" panose="020B0509020204020204" pitchFamily="49" charset="-128"/>
                <a:ea typeface="Monacakomi" panose="020B0509020204020204" pitchFamily="49" charset="-128"/>
              </a:rPr>
              <a:t> </a:t>
            </a:r>
            <a:r>
              <a:rPr lang="en-US" altLang="ja-JP" sz="1100" b="0">
                <a:solidFill>
                  <a:srgbClr val="FF0000"/>
                </a:solidFill>
                <a:effectLst/>
                <a:latin typeface="Monacakomi" panose="020B0509020204020204" pitchFamily="49" charset="-128"/>
                <a:ea typeface="Monacakomi" panose="020B0509020204020204" pitchFamily="49" charset="-128"/>
              </a:rPr>
              <a:t>id</a:t>
            </a:r>
            <a:r>
              <a:rPr lang="en-US" altLang="ja-JP" sz="1100" b="0">
                <a:solidFill>
                  <a:srgbClr val="383838"/>
                </a:solidFill>
                <a:effectLst/>
                <a:latin typeface="Monacakomi" panose="020B0509020204020204" pitchFamily="49" charset="-128"/>
                <a:ea typeface="Monacakomi" panose="020B0509020204020204" pitchFamily="49" charset="-128"/>
              </a:rPr>
              <a:t>=</a:t>
            </a:r>
            <a:r>
              <a:rPr lang="en-US" altLang="ja-JP" sz="1100" b="0">
                <a:solidFill>
                  <a:srgbClr val="0000FF"/>
                </a:solidFill>
                <a:effectLst/>
                <a:latin typeface="Monacakomi" panose="020B0509020204020204" pitchFamily="49" charset="-128"/>
                <a:ea typeface="Monacakomi" panose="020B0509020204020204" pitchFamily="49" charset="-128"/>
              </a:rPr>
              <a:t>"result"</a:t>
            </a:r>
            <a:r>
              <a:rPr lang="en-US" altLang="ja-JP" sz="1100" b="0">
                <a:solidFill>
                  <a:srgbClr val="383838"/>
                </a:solidFill>
                <a:effectLst/>
                <a:latin typeface="Monacakomi" panose="020B0509020204020204" pitchFamily="49" charset="-128"/>
                <a:ea typeface="Monacakomi" panose="020B0509020204020204" pitchFamily="49" charset="-128"/>
              </a:rPr>
              <a:t>&gt;&lt;/</a:t>
            </a:r>
            <a:r>
              <a:rPr lang="en-US" altLang="ja-JP" sz="1100" b="0">
                <a:solidFill>
                  <a:srgbClr val="800000"/>
                </a:solidFill>
                <a:effectLst/>
                <a:latin typeface="Monacakomi" panose="020B0509020204020204" pitchFamily="49" charset="-128"/>
                <a:ea typeface="Monacakomi" panose="020B0509020204020204" pitchFamily="49" charset="-128"/>
              </a:rPr>
              <a:t>tbody</a:t>
            </a:r>
            <a:r>
              <a:rPr lang="en-US" altLang="ja-JP" sz="1100" b="0">
                <a:solidFill>
                  <a:srgbClr val="383838"/>
                </a:solidFill>
                <a:effectLst/>
                <a:latin typeface="Monacakomi" panose="020B0509020204020204" pitchFamily="49" charset="-128"/>
                <a:ea typeface="Monacakomi" panose="020B0509020204020204" pitchFamily="49" charset="-128"/>
              </a:rPr>
              <a:t>&gt;</a:t>
            </a:r>
            <a:endParaRPr lang="en-US" altLang="ja-JP" sz="1100" b="0">
              <a:solidFill>
                <a:srgbClr val="000000"/>
              </a:solidFill>
              <a:effectLst/>
              <a:latin typeface="Monacakomi" panose="020B0509020204020204" pitchFamily="49" charset="-128"/>
              <a:ea typeface="Monacakomi" panose="020B0509020204020204" pitchFamily="49" charset="-128"/>
            </a:endParaRPr>
          </a:p>
          <a:p>
            <a:pPr>
              <a:lnSpc>
                <a:spcPct val="150000"/>
              </a:lnSpc>
            </a:pPr>
            <a:r>
              <a:rPr lang="en-US" altLang="ja-JP" sz="1100" b="0">
                <a:solidFill>
                  <a:srgbClr val="383838"/>
                </a:solidFill>
                <a:effectLst/>
                <a:latin typeface="Monacakomi" panose="020B0509020204020204" pitchFamily="49" charset="-128"/>
                <a:ea typeface="Monacakomi" panose="020B0509020204020204" pitchFamily="49" charset="-128"/>
              </a:rPr>
              <a:t>&lt;/</a:t>
            </a:r>
            <a:r>
              <a:rPr lang="en-US" altLang="ja-JP" sz="1100" b="0">
                <a:solidFill>
                  <a:srgbClr val="800000"/>
                </a:solidFill>
                <a:effectLst/>
                <a:latin typeface="Monacakomi" panose="020B0509020204020204" pitchFamily="49" charset="-128"/>
                <a:ea typeface="Monacakomi" panose="020B0509020204020204" pitchFamily="49" charset="-128"/>
              </a:rPr>
              <a:t>table</a:t>
            </a:r>
            <a:r>
              <a:rPr lang="en-US" altLang="ja-JP" sz="1100" b="0">
                <a:solidFill>
                  <a:srgbClr val="383838"/>
                </a:solidFill>
                <a:effectLst/>
                <a:latin typeface="Monacakomi" panose="020B0509020204020204" pitchFamily="49" charset="-128"/>
                <a:ea typeface="Monacakomi" panose="020B0509020204020204" pitchFamily="49" charset="-128"/>
              </a:rPr>
              <a:t>&gt;</a:t>
            </a:r>
          </a:p>
        </p:txBody>
      </p:sp>
      <p:sp>
        <p:nvSpPr>
          <p:cNvPr id="30" name="角丸四角形 85">
            <a:extLst>
              <a:ext uri="{FF2B5EF4-FFF2-40B4-BE49-F238E27FC236}">
                <a16:creationId xmlns:a16="http://schemas.microsoft.com/office/drawing/2014/main" id="{F1162A87-67E0-435A-AF03-D22E0DCAF594}"/>
              </a:ext>
            </a:extLst>
          </p:cNvPr>
          <p:cNvSpPr/>
          <p:nvPr/>
        </p:nvSpPr>
        <p:spPr>
          <a:xfrm>
            <a:off x="210453" y="7337271"/>
            <a:ext cx="6341107" cy="197832"/>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r>
              <a:rPr kumimoji="1" lang="ja-JP" altLang="en-US" sz="1100">
                <a:latin typeface="UD デジタル 教科書体 N-R" panose="02020400000000000000" pitchFamily="17" charset="-128"/>
                <a:ea typeface="UD デジタル 教科書体 N-R" panose="02020400000000000000" pitchFamily="17" charset="-128"/>
              </a:rPr>
              <a:t>表はここに追加される</a:t>
            </a:r>
            <a:endParaRPr kumimoji="1" lang="en-US" altLang="ja-JP" sz="1100">
              <a:latin typeface="UD デジタル 教科書体 N-R" panose="02020400000000000000" pitchFamily="17" charset="-128"/>
              <a:ea typeface="UD デジタル 教科書体 N-R" panose="02020400000000000000" pitchFamily="17" charset="-128"/>
            </a:endParaRPr>
          </a:p>
        </p:txBody>
      </p:sp>
      <p:sp>
        <p:nvSpPr>
          <p:cNvPr id="31" name="角丸四角形 85">
            <a:extLst>
              <a:ext uri="{FF2B5EF4-FFF2-40B4-BE49-F238E27FC236}">
                <a16:creationId xmlns:a16="http://schemas.microsoft.com/office/drawing/2014/main" id="{9D9FC153-2E7B-414C-9C5B-91D726DC0AE7}"/>
              </a:ext>
            </a:extLst>
          </p:cNvPr>
          <p:cNvSpPr/>
          <p:nvPr/>
        </p:nvSpPr>
        <p:spPr>
          <a:xfrm>
            <a:off x="210454" y="4846077"/>
            <a:ext cx="6341106" cy="1235592"/>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b"/>
          <a:lstStyle/>
          <a:p>
            <a:pPr algn="r"/>
            <a:r>
              <a:rPr kumimoji="1" lang="ja-JP" altLang="en-US" sz="1100">
                <a:latin typeface="UD デジタル 教科書体 N-R" panose="02020400000000000000" pitchFamily="17" charset="-128"/>
                <a:ea typeface="UD デジタル 教科書体 N-R" panose="02020400000000000000" pitchFamily="17" charset="-128"/>
              </a:rPr>
              <a:t>入力欄とボタン</a:t>
            </a:r>
            <a:endParaRPr kumimoji="1" lang="en-US" altLang="ja-JP" sz="1100">
              <a:latin typeface="UD デジタル 教科書体 N-R" panose="02020400000000000000" pitchFamily="17" charset="-128"/>
              <a:ea typeface="UD デジタル 教科書体 N-R" panose="02020400000000000000" pitchFamily="17" charset="-128"/>
            </a:endParaRPr>
          </a:p>
        </p:txBody>
      </p:sp>
      <p:sp>
        <p:nvSpPr>
          <p:cNvPr id="32" name="角丸四角形 85">
            <a:extLst>
              <a:ext uri="{FF2B5EF4-FFF2-40B4-BE49-F238E27FC236}">
                <a16:creationId xmlns:a16="http://schemas.microsoft.com/office/drawing/2014/main" id="{06B9793F-2963-4D07-9B14-EBD6C638BDE0}"/>
              </a:ext>
            </a:extLst>
          </p:cNvPr>
          <p:cNvSpPr/>
          <p:nvPr/>
        </p:nvSpPr>
        <p:spPr>
          <a:xfrm>
            <a:off x="210453" y="6081669"/>
            <a:ext cx="6341107" cy="204710"/>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r>
              <a:rPr kumimoji="1" lang="ja-JP" altLang="en-US" sz="1100">
                <a:latin typeface="UD デジタル 教科書体 N-R" panose="02020400000000000000" pitchFamily="17" charset="-128"/>
                <a:ea typeface="UD デジタル 教科書体 N-R" panose="02020400000000000000" pitchFamily="17" charset="-128"/>
              </a:rPr>
              <a:t>グラフはここに追加される</a:t>
            </a:r>
            <a:endParaRPr kumimoji="1" lang="en-US" altLang="ja-JP" sz="1100">
              <a:latin typeface="UD デジタル 教科書体 N-R" panose="02020400000000000000" pitchFamily="17" charset="-128"/>
              <a:ea typeface="UD デジタル 教科書体 N-R" panose="02020400000000000000" pitchFamily="17" charset="-128"/>
            </a:endParaRPr>
          </a:p>
        </p:txBody>
      </p:sp>
    </p:spTree>
    <p:extLst>
      <p:ext uri="{BB962C8B-B14F-4D97-AF65-F5344CB8AC3E}">
        <p14:creationId xmlns:p14="http://schemas.microsoft.com/office/powerpoint/2010/main" val="265981111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kumimoji="1" smtClean="0">
            <a:latin typeface="UD デジタル 教科書体 N-R" panose="02020400000000000000" pitchFamily="17" charset="-128"/>
            <a:ea typeface="UD デジタル 教科書体 N-R" panose="02020400000000000000" pitchFamily="17" charset="-128"/>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gn="l">
          <a:defRPr kumimoji="1" smtClean="0">
            <a:latin typeface="UD デジタル 教科書体 N-R" panose="02020400000000000000" pitchFamily="17" charset="-128"/>
            <a:ea typeface="UD デジタル 教科書体 N-R" panose="02020400000000000000" pitchFamily="17"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7107</TotalTime>
  <Words>3879</Words>
  <Application>Microsoft Office PowerPoint</Application>
  <PresentationFormat>A4 210 x 297 mm</PresentationFormat>
  <Paragraphs>424</Paragraphs>
  <Slides>15</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15</vt:i4>
      </vt:variant>
    </vt:vector>
  </HeadingPairs>
  <TitlesOfParts>
    <vt:vector size="21" baseType="lpstr">
      <vt:lpstr>UD デジタル 教科書体 N-B</vt:lpstr>
      <vt:lpstr>UD デジタル 教科書体 N-R</vt:lpstr>
      <vt:lpstr>Monacakomi</vt:lpstr>
      <vt:lpstr>UD デジタル 教科書体 N-R</vt:lpstr>
      <vt:lpstr>Arial</vt:lpstr>
      <vt:lpstr>Office テーマ</vt:lpstr>
      <vt:lpstr>アプリ プログラミングシート</vt:lpstr>
      <vt:lpstr>学習目標</vt:lpstr>
      <vt:lpstr>単元の流れ</vt:lpstr>
      <vt:lpstr>1コマ目の指導</vt:lpstr>
      <vt:lpstr>2コマ目の指導(1)</vt:lpstr>
      <vt:lpstr>2コマ目の指導(2)</vt:lpstr>
      <vt:lpstr>3コマ目の指導</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確認テスト</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アプリ・プログラミング シート</dc:title>
  <dc:creator>Yuki Okamoto</dc:creator>
  <cp:lastModifiedBy>Yuki Okamoto</cp:lastModifiedBy>
  <cp:revision>88</cp:revision>
  <cp:lastPrinted>2021-10-22T03:44:27Z</cp:lastPrinted>
  <dcterms:created xsi:type="dcterms:W3CDTF">2021-06-10T03:42:30Z</dcterms:created>
  <dcterms:modified xsi:type="dcterms:W3CDTF">2021-11-29T14:07:00Z</dcterms:modified>
</cp:coreProperties>
</file>