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7"/>
  </p:notesMasterIdLst>
  <p:sldIdLst>
    <p:sldId id="843" r:id="rId2"/>
    <p:sldId id="854" r:id="rId3"/>
    <p:sldId id="844" r:id="rId4"/>
    <p:sldId id="845" r:id="rId5"/>
    <p:sldId id="866" r:id="rId6"/>
    <p:sldId id="846" r:id="rId7"/>
    <p:sldId id="847" r:id="rId8"/>
    <p:sldId id="848" r:id="rId9"/>
    <p:sldId id="849" r:id="rId10"/>
    <p:sldId id="856" r:id="rId11"/>
    <p:sldId id="857" r:id="rId12"/>
    <p:sldId id="850" r:id="rId13"/>
    <p:sldId id="855" r:id="rId14"/>
    <p:sldId id="851" r:id="rId15"/>
    <p:sldId id="852" r:id="rId16"/>
    <p:sldId id="853" r:id="rId17"/>
    <p:sldId id="859" r:id="rId18"/>
    <p:sldId id="858" r:id="rId19"/>
    <p:sldId id="860" r:id="rId20"/>
    <p:sldId id="862" r:id="rId21"/>
    <p:sldId id="863" r:id="rId22"/>
    <p:sldId id="864" r:id="rId23"/>
    <p:sldId id="865" r:id="rId24"/>
    <p:sldId id="868" r:id="rId25"/>
    <p:sldId id="867" r:id="rId2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動画のデジタル表現" id="{2D8A9CDA-31C7-784F-9F75-BFF592F67A7F}">
          <p14:sldIdLst>
            <p14:sldId id="843"/>
            <p14:sldId id="854"/>
            <p14:sldId id="844"/>
            <p14:sldId id="845"/>
            <p14:sldId id="866"/>
          </p14:sldIdLst>
        </p14:section>
        <p14:section name="プレゼンテーションソフトで動画を作る" id="{3853C947-FA86-714D-88F4-5D665727FB41}">
          <p14:sldIdLst>
            <p14:sldId id="846"/>
            <p14:sldId id="847"/>
            <p14:sldId id="848"/>
            <p14:sldId id="849"/>
          </p14:sldIdLst>
        </p14:section>
        <p14:section name="参考:ソフトウェア・機材を使って動画を作る" id="{BED18906-0FE0-BC4D-A5AD-E0EF7E3C02DE}">
          <p14:sldIdLst>
            <p14:sldId id="856"/>
            <p14:sldId id="857"/>
            <p14:sldId id="850"/>
            <p14:sldId id="855"/>
            <p14:sldId id="851"/>
            <p14:sldId id="852"/>
            <p14:sldId id="853"/>
          </p14:sldIdLst>
        </p14:section>
        <p14:section name="動画のデータのサイズを見積もる" id="{08666B31-87AA-7149-9483-3128108B8518}">
          <p14:sldIdLst>
            <p14:sldId id="859"/>
            <p14:sldId id="858"/>
            <p14:sldId id="860"/>
          </p14:sldIdLst>
        </p14:section>
        <p14:section name="まとめ" id="{99A5E150-1532-9A4B-BD43-53A84A0C675D}">
          <p14:sldIdLst>
            <p14:sldId id="862"/>
          </p14:sldIdLst>
        </p14:section>
        <p14:section name="補足" id="{0E7DF1FD-A9ED-0147-A539-EF0C1ED58BA8}">
          <p14:sldIdLst>
            <p14:sldId id="863"/>
            <p14:sldId id="864"/>
            <p14:sldId id="865"/>
            <p14:sldId id="868"/>
            <p14:sldId id="8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71"/>
    <p:restoredTop sz="96327"/>
  </p:normalViewPr>
  <p:slideViewPr>
    <p:cSldViewPr snapToGrid="0" snapToObjects="1">
      <p:cViewPr varScale="1">
        <p:scale>
          <a:sx n="105" d="100"/>
          <a:sy n="105" d="100"/>
        </p:scale>
        <p:origin x="7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B16CA-6E84-944D-A731-0F99D557CA61}" type="datetimeFigureOut">
              <a:rPr kumimoji="1" lang="ja-JP" altLang="en-US" smtClean="0"/>
              <a:t>2022/12/27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D5621-901E-0E4E-9D59-6E4936CBC9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59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5AA-7511-8545-942A-E7FA4F62E62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49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0691" cy="6858000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-3312" y="6238"/>
            <a:ext cx="9144002" cy="6880733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50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7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62632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3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5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9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1422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1058DC-F5DD-41FE-95C3-79789001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7BC5C2-8BB1-46B4-BCD7-3DEDCB536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874454-FD7C-492D-89FE-F0B26026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369AA8-DB65-4878-BF1E-3AAA4AA7C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E2A3DC-0C25-46EC-8745-FC2F447F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2083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D1C955-6C22-4059-84E6-950DC5D40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235260-8297-4EDF-B712-C858AFE2FA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4AB4908-C620-4ADB-B11C-02E16AD28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729325-D383-4E66-AEB4-AF2B9CAE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41CDB4-296C-466D-BEA9-7291ABC7E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9DD8628-A3D1-4867-89D1-D84BCFCEB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7744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31D51DA-D0E0-4A66-995A-41A99E8D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2022/12/27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0BC0CB-EAA0-4C49-9D9B-11A82F69F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0AC6F1A-519E-47AA-8734-2E6DEFF1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74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559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プレビュ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51520" y="515813"/>
            <a:ext cx="4104456" cy="5505475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図プレースホルダー 5">
            <a:extLst>
              <a:ext uri="{FF2B5EF4-FFF2-40B4-BE49-F238E27FC236}">
                <a16:creationId xmlns:a16="http://schemas.microsoft.com/office/drawing/2014/main" id="{743CB34E-FE3F-460C-8470-8A22E04DFE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8024" y="516892"/>
            <a:ext cx="4104456" cy="5504395"/>
          </a:xfrm>
          <a:ln>
            <a:solidFill>
              <a:schemeClr val="accent5"/>
            </a:solidFill>
          </a:ln>
        </p:spPr>
        <p:txBody>
          <a:bodyPr/>
          <a:lstStyle/>
          <a:p>
            <a:r>
              <a:rPr kumimoji="1" lang="ja-JP" altLang="en-US"/>
              <a:t>アイコンをクリックして図を追加</a:t>
            </a:r>
          </a:p>
        </p:txBody>
      </p:sp>
    </p:spTree>
    <p:extLst>
      <p:ext uri="{BB962C8B-B14F-4D97-AF65-F5344CB8AC3E}">
        <p14:creationId xmlns:p14="http://schemas.microsoft.com/office/powerpoint/2010/main" val="4094596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57BC2AE-4E44-AB49-8304-908CC7837B0D}"/>
              </a:ext>
            </a:extLst>
          </p:cNvPr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282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71167C-E917-7B4C-A325-35D48A2E213B}"/>
              </a:ext>
            </a:extLst>
          </p:cNvPr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3233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節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3284984"/>
            <a:ext cx="9036496" cy="468052"/>
          </a:xfrm>
        </p:spPr>
        <p:txBody>
          <a:bodyPr>
            <a:normAutofit/>
          </a:bodyPr>
          <a:lstStyle>
            <a:lvl1pPr algn="l">
              <a:defRPr sz="2400" b="1" spc="170" baseline="0"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4" name="直線コネクタ 3"/>
          <p:cNvCxnSpPr/>
          <p:nvPr/>
        </p:nvCxnSpPr>
        <p:spPr>
          <a:xfrm>
            <a:off x="0" y="3789040"/>
            <a:ext cx="9144000" cy="0"/>
          </a:xfrm>
          <a:prstGeom prst="line">
            <a:avLst/>
          </a:prstGeom>
          <a:ln w="38100">
            <a:solidFill>
              <a:srgbClr val="007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コンテンツ プレースホルダー 5"/>
          <p:cNvSpPr>
            <a:spLocks noGrp="1"/>
          </p:cNvSpPr>
          <p:nvPr>
            <p:ph sz="quarter" idx="17"/>
          </p:nvPr>
        </p:nvSpPr>
        <p:spPr>
          <a:xfrm>
            <a:off x="144016" y="2708920"/>
            <a:ext cx="9036495" cy="554360"/>
          </a:xfrm>
        </p:spPr>
        <p:txBody>
          <a:bodyPr anchor="ctr"/>
          <a:lstStyle>
            <a:lvl1pPr marL="0" indent="0">
              <a:buNone/>
              <a:defRPr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96576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15813"/>
            <a:ext cx="8820472" cy="5505475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6842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988840"/>
            <a:ext cx="8820472" cy="4032448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0117494B-F873-4237-956E-805FB6A5A83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251520" y="515813"/>
            <a:ext cx="8640960" cy="1401019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</p:spTree>
    <p:extLst>
      <p:ext uri="{BB962C8B-B14F-4D97-AF65-F5344CB8AC3E}">
        <p14:creationId xmlns:p14="http://schemas.microsoft.com/office/powerpoint/2010/main" val="347531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ベー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15813"/>
            <a:ext cx="8229600" cy="5505475"/>
          </a:xfrm>
        </p:spPr>
        <p:txBody>
          <a:bodyPr>
            <a:noAutofit/>
          </a:bodyPr>
          <a:lstStyle>
            <a:lvl1pPr marL="0" indent="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914400" indent="-4572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n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42900" algn="just">
              <a:lnSpc>
                <a:spcPct val="150000"/>
              </a:lnSpc>
              <a:buClr>
                <a:srgbClr val="007BFF"/>
              </a:buClr>
              <a:buFontTx/>
              <a:buChar char="└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l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910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0" y="6599045"/>
            <a:ext cx="9144000" cy="260647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</a:endParaRPr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79512" y="6545112"/>
            <a:ext cx="34196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Copyright ©  </a:t>
            </a:r>
            <a:r>
              <a:rPr lang="en-US" altLang="ja-JP" dirty="0" err="1"/>
              <a:t>Asial</a:t>
            </a:r>
            <a:r>
              <a:rPr lang="en-US" altLang="ja-JP" dirty="0"/>
              <a:t> Corporation. All Rights Reserved.</a:t>
            </a:r>
            <a:endParaRPr lang="ja-JP" altLang="en-US" dirty="0"/>
          </a:p>
        </p:txBody>
      </p:sp>
      <p:sp>
        <p:nvSpPr>
          <p:cNvPr id="13" name="スライド番号プレースホルダー 9"/>
          <p:cNvSpPr>
            <a:spLocks noGrp="1"/>
          </p:cNvSpPr>
          <p:nvPr>
            <p:ph type="sldNum" sz="quarter" idx="4"/>
          </p:nvPr>
        </p:nvSpPr>
        <p:spPr>
          <a:xfrm>
            <a:off x="3543300" y="65576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メイリオ" panose="020B0604030504040204" pitchFamily="50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8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75" r:id="rId10"/>
    <p:sldLayoutId id="2147483677" r:id="rId11"/>
    <p:sldLayoutId id="2147483688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2400" kern="1200">
          <a:solidFill>
            <a:srgbClr val="333333"/>
          </a:solidFill>
          <a:latin typeface="UD デジタル 教科書体 NK-B" panose="02020700000000000000" pitchFamily="18" charset="-128"/>
          <a:ea typeface="UD デジタル 教科書体 NK-B" panose="02020700000000000000" pitchFamily="18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1pPr>
      <a:lvl2pPr marL="8001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2pPr>
      <a:lvl3pPr marL="12001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3pPr>
      <a:lvl4pPr marL="16573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4pPr>
      <a:lvl5pPr marL="21145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動画のデジタル表現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  <p:pic>
        <p:nvPicPr>
          <p:cNvPr id="5" name="図 4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09869BA9-7077-DA89-1560-08D68BD3A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18" y="443145"/>
            <a:ext cx="2221736" cy="1666302"/>
          </a:xfrm>
          <a:prstGeom prst="rect">
            <a:avLst/>
          </a:prstGeom>
        </p:spPr>
      </p:pic>
      <p:pic>
        <p:nvPicPr>
          <p:cNvPr id="7" name="図 6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464FDE44-5323-AA79-7DA3-3CF9ED443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761" y="891300"/>
            <a:ext cx="2181004" cy="1635753"/>
          </a:xfrm>
          <a:prstGeom prst="rect">
            <a:avLst/>
          </a:prstGeom>
        </p:spPr>
      </p:pic>
      <p:pic>
        <p:nvPicPr>
          <p:cNvPr id="9" name="図 8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563418B2-163C-8F29-00E1-349AC9505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0672" y="2295822"/>
            <a:ext cx="2181004" cy="1635753"/>
          </a:xfrm>
          <a:prstGeom prst="rect">
            <a:avLst/>
          </a:prstGeom>
        </p:spPr>
      </p:pic>
      <p:pic>
        <p:nvPicPr>
          <p:cNvPr id="11" name="図 10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C4607790-D3A9-C589-CE3E-B55625ED17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6864" y="4371974"/>
            <a:ext cx="2479293" cy="185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7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58D27F80-D2A5-58E6-4847-68664D5B9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</a:t>
            </a:r>
            <a:r>
              <a:rPr lang="ja-JP" altLang="en-US"/>
              <a:t>色々なソフトウェア・機材を使って動画を作る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71049E9-62BB-6CFE-7B43-8D6D8873FE0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463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7E90D88-95BB-54D1-88CD-9A2819E67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7684B28-64BF-FD13-E316-34463F427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Monaca Education</a:t>
            </a:r>
            <a:r>
              <a:rPr lang="ja-JP" altLang="en-US"/>
              <a:t>でストップモーションアニメを作ってみよう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Google</a:t>
            </a:r>
            <a:r>
              <a:rPr lang="ja-JP" altLang="en-US"/>
              <a:t>フォトでアニメを作ってみよう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iPad/iPhone</a:t>
            </a:r>
            <a:r>
              <a:rPr lang="ja-JP" altLang="en-US"/>
              <a:t>でアニメを作ってみよう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DED7581A-443C-89DF-211B-8C992251BA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97284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24534-4942-B5BC-8D1F-8FBE881B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Monaca Education</a:t>
            </a:r>
            <a:r>
              <a:rPr lang="ja-JP" altLang="en-US"/>
              <a:t>でストップモーションアニメを作ってみよう</a:t>
            </a:r>
            <a:endParaRPr lang="en-US" altLang="ja-JP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F6683F9-6454-BA19-8CDA-CED497517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2050" indent="-514350">
              <a:buFont typeface="+mj-ea"/>
              <a:buAutoNum type="circleNumDbPlain"/>
            </a:pPr>
            <a:r>
              <a:rPr kumimoji="1" lang="ja-JP" altLang="en-US"/>
              <a:t>プロジェクトをインポートする</a:t>
            </a:r>
            <a:endParaRPr kumimoji="1" lang="en-US" altLang="ja-JP" dirty="0"/>
          </a:p>
          <a:p>
            <a:pPr lvl="2"/>
            <a:r>
              <a:rPr lang="ja-JP" altLang="en-US"/>
              <a:t>フォルダ</a:t>
            </a:r>
            <a:r>
              <a:rPr lang="en-US" altLang="ja-JP" dirty="0" err="1"/>
              <a:t>img</a:t>
            </a:r>
            <a:r>
              <a:rPr lang="ja-JP" altLang="en-US"/>
              <a:t>に画像ファイルがある</a:t>
            </a:r>
            <a:endParaRPr lang="en-US" altLang="ja-JP" dirty="0"/>
          </a:p>
          <a:p>
            <a:pPr lvl="2"/>
            <a:r>
              <a:rPr kumimoji="1" lang="en-US" altLang="ja-JP" dirty="0" err="1"/>
              <a:t>sketch.js</a:t>
            </a:r>
            <a:r>
              <a:rPr lang="ja-JP" altLang="en-US"/>
              <a:t>にプログラムが書いてある</a:t>
            </a:r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marL="872100" lvl="2" indent="0">
              <a:buNone/>
            </a:pPr>
            <a:endParaRPr kumimoji="1" lang="en-US" altLang="ja-JP" dirty="0"/>
          </a:p>
          <a:p>
            <a:pPr lvl="3"/>
            <a:endParaRPr lang="en-US" altLang="ja-JP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15D84D83-6112-49EB-1304-E1E4D476EA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DAB37375-9AFA-1807-41B1-AC28A8AFA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945" y="2332162"/>
            <a:ext cx="239404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4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FDCBD59-AB77-875C-0A22-345DC947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Monaca Education</a:t>
            </a:r>
            <a:r>
              <a:rPr lang="ja-JP" altLang="en-US"/>
              <a:t>でストップモーションアニメを作ってみよう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671D89-27EB-D2E6-72CB-829C3AAB0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075" indent="-514350">
              <a:buFont typeface="+mj-ea"/>
              <a:buAutoNum type="circleNumDbPlain" startAt="2"/>
            </a:pPr>
            <a:r>
              <a:rPr lang="ja-JP" altLang="en-US"/>
              <a:t>アニメーション用の画像ファイルを用意する</a:t>
            </a:r>
            <a:endParaRPr lang="en-US" altLang="ja-JP" dirty="0"/>
          </a:p>
          <a:p>
            <a:pPr lvl="1"/>
            <a:r>
              <a:rPr lang="ja-JP" altLang="en-US"/>
              <a:t>作例では</a:t>
            </a:r>
            <a:r>
              <a:rPr lang="en-US" altLang="ja-JP" dirty="0"/>
              <a:t>11</a:t>
            </a:r>
            <a:r>
              <a:rPr lang="ja-JP" altLang="en-US"/>
              <a:t>枚の画像ファイルを用意している</a:t>
            </a:r>
            <a:endParaRPr lang="en-US" altLang="ja-JP" dirty="0"/>
          </a:p>
          <a:p>
            <a:pPr lvl="2"/>
            <a:r>
              <a:rPr lang="ja-JP" altLang="en-US"/>
              <a:t>フォルダ</a:t>
            </a:r>
            <a:r>
              <a:rPr lang="en-US" altLang="ja-JP" dirty="0" err="1"/>
              <a:t>img</a:t>
            </a:r>
            <a:r>
              <a:rPr lang="ja-JP" altLang="en-US"/>
              <a:t>の中に、</a:t>
            </a:r>
            <a:r>
              <a:rPr lang="en-US" altLang="ja-JP" dirty="0"/>
              <a:t>0.jpg〜10.jpg</a:t>
            </a:r>
            <a:r>
              <a:rPr lang="ja-JP" altLang="en-US"/>
              <a:t>として格納してある</a:t>
            </a:r>
            <a:endParaRPr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B4EFF4B-C437-A060-7499-8DC0CE7676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屋内, 座る, 小さい, 三脚 が含まれている画像&#10;&#10;自動的に生成された説明">
            <a:extLst>
              <a:ext uri="{FF2B5EF4-FFF2-40B4-BE49-F238E27FC236}">
                <a16:creationId xmlns:a16="http://schemas.microsoft.com/office/drawing/2014/main" id="{1496648E-1BF9-9012-F234-7515B946F0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04"/>
          <a:stretch/>
        </p:blipFill>
        <p:spPr>
          <a:xfrm>
            <a:off x="889316" y="4214813"/>
            <a:ext cx="1442850" cy="212737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5DD598D-9981-0E58-D257-71180244CDCE}"/>
              </a:ext>
            </a:extLst>
          </p:cNvPr>
          <p:cNvSpPr txBox="1"/>
          <p:nvPr/>
        </p:nvSpPr>
        <p:spPr>
          <a:xfrm>
            <a:off x="2502854" y="4305968"/>
            <a:ext cx="621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カメラの位置が変わると、アニメーションにしたときに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映像がずれる。三脚を用意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し、固定す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るとよい</a:t>
            </a:r>
          </a:p>
        </p:txBody>
      </p:sp>
    </p:spTree>
    <p:extLst>
      <p:ext uri="{BB962C8B-B14F-4D97-AF65-F5344CB8AC3E}">
        <p14:creationId xmlns:p14="http://schemas.microsoft.com/office/powerpoint/2010/main" val="8879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24534-4942-B5BC-8D1F-8FBE881B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Monaca Education</a:t>
            </a:r>
            <a:r>
              <a:rPr lang="ja-JP" altLang="en-US"/>
              <a:t>でストップモーションアニメを作ってみよう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F6683F9-6454-BA19-8CDA-CED497517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075" indent="-514350">
              <a:buFont typeface="+mj-ea"/>
              <a:buAutoNum type="circleNumDbPlain" startAt="3"/>
            </a:pPr>
            <a:r>
              <a:rPr lang="ja-JP" altLang="en-US"/>
              <a:t>作例の画像ファイルを削除し、代わりの画像ファイルをアップロードする</a:t>
            </a:r>
            <a:endParaRPr lang="en-US" altLang="ja-JP" dirty="0"/>
          </a:p>
          <a:p>
            <a:pPr lvl="1"/>
            <a:r>
              <a:rPr kumimoji="1" lang="ja-JP" altLang="en-US"/>
              <a:t>プログラムを変更しないで済ませるには、作例と同様に</a:t>
            </a:r>
            <a:r>
              <a:rPr kumimoji="1" lang="en-US" altLang="ja-JP" u="sng" dirty="0">
                <a:solidFill>
                  <a:srgbClr val="FF0000"/>
                </a:solidFill>
              </a:rPr>
              <a:t>11</a:t>
            </a:r>
            <a:r>
              <a:rPr kumimoji="1" lang="ja-JP" altLang="en-US" u="sng">
                <a:solidFill>
                  <a:srgbClr val="FF0000"/>
                </a:solidFill>
              </a:rPr>
              <a:t>枚の画像ファイルを用意し、</a:t>
            </a:r>
            <a:r>
              <a:rPr kumimoji="1" lang="en-US" altLang="ja-JP" u="sng" dirty="0">
                <a:solidFill>
                  <a:srgbClr val="FF0000"/>
                </a:solidFill>
              </a:rPr>
              <a:t>0.jpg</a:t>
            </a:r>
            <a:r>
              <a:rPr kumimoji="1" lang="ja-JP" altLang="en-US" u="sng">
                <a:solidFill>
                  <a:srgbClr val="FF0000"/>
                </a:solidFill>
              </a:rPr>
              <a:t>から</a:t>
            </a:r>
            <a:r>
              <a:rPr kumimoji="1" lang="en-US" altLang="ja-JP" u="sng" dirty="0">
                <a:solidFill>
                  <a:srgbClr val="FF0000"/>
                </a:solidFill>
              </a:rPr>
              <a:t>10.jpg</a:t>
            </a:r>
            <a:r>
              <a:rPr kumimoji="1" lang="ja-JP" altLang="en-US" u="sng">
                <a:solidFill>
                  <a:srgbClr val="FF0000"/>
                </a:solidFill>
              </a:rPr>
              <a:t>というファイル名にする</a:t>
            </a:r>
            <a:endParaRPr kumimoji="1" lang="en-US" altLang="ja-JP" u="sng" dirty="0">
              <a:solidFill>
                <a:srgbClr val="FF0000"/>
              </a:solidFill>
            </a:endParaRPr>
          </a:p>
          <a:p>
            <a:pPr lvl="1"/>
            <a:r>
              <a:rPr kumimoji="1" lang="ja-JP" altLang="en-US">
                <a:solidFill>
                  <a:schemeClr val="tx1"/>
                </a:solidFill>
              </a:rPr>
              <a:t>画面右のプレビューウインドウで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marL="358775" lvl="1" indent="0">
              <a:buNone/>
            </a:pPr>
            <a:r>
              <a:rPr lang="en-US" altLang="ja-JP" dirty="0">
                <a:solidFill>
                  <a:schemeClr val="tx1"/>
                </a:solidFill>
              </a:rPr>
              <a:t>	</a:t>
            </a:r>
            <a:r>
              <a:rPr lang="ja-JP" altLang="en-US">
                <a:solidFill>
                  <a:schemeClr val="tx1"/>
                </a:solidFill>
              </a:rPr>
              <a:t>アニメを確認する</a:t>
            </a:r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15D84D83-6112-49EB-1304-E1E4D476EA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9C98E87-ED4E-1CD2-95AF-E902CF31F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3779354"/>
            <a:ext cx="3085284" cy="256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75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0BBDA-A421-A7F3-A79F-139A5159E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Google</a:t>
            </a:r>
            <a:r>
              <a:rPr lang="ja-JP" altLang="en-US"/>
              <a:t>フォトでアニメを作ってみよう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DF2B6B-5633-4CA3-EDC3-3D532CAA2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/>
              <a:t>フォトの画面で、アニメに組み込む写真を選ぶ</a:t>
            </a:r>
            <a:endParaRPr kumimoji="1" lang="en-US" altLang="ja-JP" dirty="0"/>
          </a:p>
          <a:p>
            <a:r>
              <a:rPr kumimoji="1" lang="ja-JP" altLang="en-US"/>
              <a:t>「＋」メニューから、「アニメーション」を選ぶ</a:t>
            </a: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932B6C-3A3A-BCD2-19E7-26047B1097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アイコン&#10;&#10;自動的に生成された説明">
            <a:extLst>
              <a:ext uri="{FF2B5EF4-FFF2-40B4-BE49-F238E27FC236}">
                <a16:creationId xmlns:a16="http://schemas.microsoft.com/office/drawing/2014/main" id="{D3CD828F-3E72-4428-6325-52D9B46E9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550" y="2452633"/>
            <a:ext cx="6414900" cy="388955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37926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32B2EA-7156-08A9-0E84-2D14F1D55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参考</a:t>
            </a:r>
            <a:r>
              <a:rPr lang="en-US" altLang="ja-JP" dirty="0"/>
              <a:t>: iPad/iPhone</a:t>
            </a:r>
            <a:r>
              <a:rPr lang="ja-JP" altLang="en-US"/>
              <a:t>でアニメを作ってみよう</a:t>
            </a:r>
            <a:endParaRPr lang="en-US" altLang="ja-JP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C62EC44-E372-78DC-0C4F-8C17E5450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準備</a:t>
            </a:r>
            <a:endParaRPr lang="en-US" altLang="ja-JP" dirty="0"/>
          </a:p>
          <a:p>
            <a:pPr marL="814950" lvl="1" indent="-457200">
              <a:buFont typeface="+mj-ea"/>
              <a:buAutoNum type="circleNumDbPlain"/>
            </a:pPr>
            <a:r>
              <a:rPr lang="en-US" altLang="ja-JP" dirty="0"/>
              <a:t>Apple</a:t>
            </a:r>
            <a:r>
              <a:rPr lang="ja-JP" altLang="en-US"/>
              <a:t>製のアプリ「ショートカット」を起動する</a:t>
            </a:r>
            <a:endParaRPr lang="en-US" altLang="ja-JP" dirty="0"/>
          </a:p>
          <a:p>
            <a:pPr marL="814950" lvl="1" indent="-457200">
              <a:buFont typeface="+mj-ea"/>
              <a:buAutoNum type="circleNumDbPlain"/>
            </a:pPr>
            <a:r>
              <a:rPr kumimoji="1" lang="ja-JP" altLang="en-US"/>
              <a:t>「写真を</a:t>
            </a:r>
            <a:r>
              <a:rPr kumimoji="1" lang="en-US" altLang="ja-JP" dirty="0"/>
              <a:t>GIF</a:t>
            </a:r>
            <a:r>
              <a:rPr kumimoji="1" lang="ja-JP" altLang="en-US"/>
              <a:t>に変換」という名前のショートカットを検索し、追加する</a:t>
            </a:r>
            <a:endParaRPr kumimoji="1" lang="en-US" altLang="ja-JP" dirty="0"/>
          </a:p>
          <a:p>
            <a:pPr marL="414900" indent="-457200"/>
            <a:r>
              <a:rPr lang="ja-JP" altLang="en-US"/>
              <a:t>作成</a:t>
            </a:r>
            <a:endParaRPr lang="en-US" altLang="ja-JP" dirty="0"/>
          </a:p>
          <a:p>
            <a:pPr marL="814950" lvl="1" indent="-457200">
              <a:buFont typeface="+mj-ea"/>
              <a:buAutoNum type="circleNumDbPlain"/>
            </a:pPr>
            <a:r>
              <a:rPr kumimoji="1" lang="ja-JP" altLang="en-US"/>
              <a:t>「写真を</a:t>
            </a:r>
            <a:r>
              <a:rPr kumimoji="1" lang="en-US" altLang="ja-JP" dirty="0"/>
              <a:t>GIF</a:t>
            </a:r>
            <a:r>
              <a:rPr kumimoji="1" lang="ja-JP" altLang="en-US"/>
              <a:t>に変換」ショートカットをタップすると、その</a:t>
            </a:r>
            <a:r>
              <a:rPr kumimoji="1" lang="en-US" altLang="ja-JP" dirty="0"/>
              <a:t>iPad/iPhone</a:t>
            </a:r>
            <a:r>
              <a:rPr kumimoji="1" lang="ja-JP" altLang="en-US"/>
              <a:t>上の写真が一覧表示される</a:t>
            </a:r>
            <a:endParaRPr kumimoji="1" lang="en-US" altLang="ja-JP" dirty="0"/>
          </a:p>
          <a:p>
            <a:pPr marL="814950" lvl="1" indent="-457200">
              <a:buFont typeface="+mj-ea"/>
              <a:buAutoNum type="circleNumDbPlain"/>
            </a:pPr>
            <a:r>
              <a:rPr lang="ja-JP" altLang="en-US"/>
              <a:t>アニメに組み込みたい写真を選択し、「追加」をタップする</a:t>
            </a:r>
            <a:endParaRPr kumimoji="1" lang="en-US" altLang="ja-JP" dirty="0"/>
          </a:p>
          <a:p>
            <a:pPr marL="1329300" lvl="2" indent="-457200"/>
            <a:endParaRPr kumimoji="1"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030227-F44B-5344-056B-986B941095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331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9112B760-0E10-75F7-53A3-16185ABE5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動画のデータの大きさ（サイズ）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A79E370-F685-CA8D-EFBC-02C0FB6E00C0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4" name="図 13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DF5932B4-42AC-5A48-4A68-B171090EA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713" y="1130842"/>
            <a:ext cx="2221736" cy="166630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15" name="図 14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1D41D7CD-D84A-B749-7684-47CAA3905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787" y="2290795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16" name="図 15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65DFC704-B749-A8C3-E497-AD068BD68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130" y="3420199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52190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778AF7-D2CD-E861-7B20-64A1B6CDE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動画のデータの大きさ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ABF854-7A5E-6AD0-FB77-298923D07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515813"/>
            <a:ext cx="4528926" cy="550547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/>
              <a:t>画像を並べて、動画を作れる</a:t>
            </a: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/>
              <a:t>動画データのサイズは、どうなるだろうか？</a:t>
            </a: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/>
              <a:t>画像データを単純につなげたとしたら、</a:t>
            </a:r>
            <a:r>
              <a:rPr lang="en-US" altLang="ja-JP" dirty="0"/>
              <a:t>1</a:t>
            </a:r>
            <a:r>
              <a:rPr lang="ja-JP" altLang="en-US"/>
              <a:t>枚</a:t>
            </a:r>
            <a:r>
              <a:rPr lang="en-US" altLang="ja-JP" dirty="0"/>
              <a:t>1</a:t>
            </a:r>
            <a:r>
              <a:rPr lang="ja-JP" altLang="en-US"/>
              <a:t>枚の画像データのサイズを合計した値になるはず</a:t>
            </a:r>
            <a:endParaRPr lang="en-US" altLang="ja-JP" dirty="0"/>
          </a:p>
        </p:txBody>
      </p:sp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EB8D5F8F-6B47-29DD-2A6D-8768D7B066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60DD4B0-93AA-00F0-E222-E3AEEEF8A367}"/>
              </a:ext>
            </a:extLst>
          </p:cNvPr>
          <p:cNvSpPr txBox="1"/>
          <p:nvPr/>
        </p:nvSpPr>
        <p:spPr>
          <a:xfrm>
            <a:off x="4981410" y="2261185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50KB</a:t>
            </a:r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128D35B-5C82-0F6B-A9A5-666301036FBB}"/>
              </a:ext>
            </a:extLst>
          </p:cNvPr>
          <p:cNvSpPr txBox="1"/>
          <p:nvPr/>
        </p:nvSpPr>
        <p:spPr>
          <a:xfrm>
            <a:off x="5059032" y="5448113"/>
            <a:ext cx="3839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枚の画像が、それぞれ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50KB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なら、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それをつないで作った動画は、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150KB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になるはず</a:t>
            </a:r>
          </a:p>
        </p:txBody>
      </p:sp>
      <p:pic>
        <p:nvPicPr>
          <p:cNvPr id="19" name="図 18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3B80E137-8602-94D2-F1D4-6DB09CAC2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713" y="1130842"/>
            <a:ext cx="2221736" cy="166630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20" name="図 19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C88393FD-5D98-409C-3C32-66662BA36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787" y="2290795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21" name="図 20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5DFAB900-E062-AE79-1C75-A06DE767D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130" y="3420199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DD55238-1239-9C96-6E9A-33626144D274}"/>
              </a:ext>
            </a:extLst>
          </p:cNvPr>
          <p:cNvSpPr txBox="1"/>
          <p:nvPr/>
        </p:nvSpPr>
        <p:spPr>
          <a:xfrm>
            <a:off x="5554538" y="340262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50KB</a:t>
            </a:r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3EF6EA8-BAB1-BA8B-21EE-24A4F58E61CA}"/>
              </a:ext>
            </a:extLst>
          </p:cNvPr>
          <p:cNvSpPr txBox="1"/>
          <p:nvPr/>
        </p:nvSpPr>
        <p:spPr>
          <a:xfrm>
            <a:off x="6107060" y="452238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50KB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3680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2">
            <a:extLst>
              <a:ext uri="{FF2B5EF4-FFF2-40B4-BE49-F238E27FC236}">
                <a16:creationId xmlns:a16="http://schemas.microsoft.com/office/drawing/2014/main" id="{B696D9F2-C2A5-61A1-4B85-4EA031998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動画のデータの大きさ</a:t>
            </a:r>
          </a:p>
        </p:txBody>
      </p:sp>
      <p:pic>
        <p:nvPicPr>
          <p:cNvPr id="18" name="コンテンツ プレースホルダー 17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D9579B8C-5485-EA0D-4125-DF1FEA44E5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548" y="963872"/>
            <a:ext cx="2690490" cy="2017867"/>
          </a:xfrm>
        </p:spPr>
      </p:pic>
      <p:sp>
        <p:nvSpPr>
          <p:cNvPr id="15" name="テキスト プレースホルダー 14">
            <a:extLst>
              <a:ext uri="{FF2B5EF4-FFF2-40B4-BE49-F238E27FC236}">
                <a16:creationId xmlns:a16="http://schemas.microsoft.com/office/drawing/2014/main" id="{D394C18D-AD8B-70B0-40AB-88CE24445D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22" name="図 21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EA3572B5-A881-CF15-109C-20FDDE2D1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450" y="963871"/>
            <a:ext cx="2690490" cy="2017868"/>
          </a:xfrm>
          <a:prstGeom prst="rect">
            <a:avLst/>
          </a:prstGeom>
        </p:spPr>
      </p:pic>
      <p:pic>
        <p:nvPicPr>
          <p:cNvPr id="23" name="コンテンツ プレースホルダー 17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8C3A70B4-D188-456C-3EF5-99118F830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76" y="4055166"/>
            <a:ext cx="2690490" cy="2017867"/>
          </a:xfrm>
          <a:prstGeom prst="rect">
            <a:avLst/>
          </a:prstGeom>
        </p:spPr>
      </p:pic>
      <p:pic>
        <p:nvPicPr>
          <p:cNvPr id="24" name="図 23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CDCB8CDD-9EE8-8F90-FBCE-F000583D36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9000"/>
          </a:blip>
          <a:stretch>
            <a:fillRect/>
          </a:stretch>
        </p:blipFill>
        <p:spPr>
          <a:xfrm>
            <a:off x="1770376" y="4055166"/>
            <a:ext cx="2690490" cy="2017868"/>
          </a:xfrm>
          <a:prstGeom prst="rect">
            <a:avLst/>
          </a:prstGeom>
        </p:spPr>
      </p:pic>
      <p:cxnSp>
        <p:nvCxnSpPr>
          <p:cNvPr id="26" name="カギ線コネクタ 25">
            <a:extLst>
              <a:ext uri="{FF2B5EF4-FFF2-40B4-BE49-F238E27FC236}">
                <a16:creationId xmlns:a16="http://schemas.microsoft.com/office/drawing/2014/main" id="{A983EE98-9D38-EDF5-5140-0F5042D0D00B}"/>
              </a:ext>
            </a:extLst>
          </p:cNvPr>
          <p:cNvCxnSpPr>
            <a:cxnSpLocks/>
            <a:stCxn id="18" idx="2"/>
          </p:cNvCxnSpPr>
          <p:nvPr/>
        </p:nvCxnSpPr>
        <p:spPr>
          <a:xfrm rot="16200000" flipH="1">
            <a:off x="1520236" y="3109296"/>
            <a:ext cx="1073426" cy="818312"/>
          </a:xfrm>
          <a:prstGeom prst="bentConnector3">
            <a:avLst/>
          </a:prstGeom>
          <a:ln w="1047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カギ線コネクタ 27">
            <a:extLst>
              <a:ext uri="{FF2B5EF4-FFF2-40B4-BE49-F238E27FC236}">
                <a16:creationId xmlns:a16="http://schemas.microsoft.com/office/drawing/2014/main" id="{974D751E-B72D-93C2-D90A-BD0C87DDFDB9}"/>
              </a:ext>
            </a:extLst>
          </p:cNvPr>
          <p:cNvCxnSpPr>
            <a:cxnSpLocks/>
            <a:stCxn id="22" idx="2"/>
          </p:cNvCxnSpPr>
          <p:nvPr/>
        </p:nvCxnSpPr>
        <p:spPr>
          <a:xfrm rot="5400000">
            <a:off x="3679809" y="3113281"/>
            <a:ext cx="1073428" cy="810344"/>
          </a:xfrm>
          <a:prstGeom prst="bentConnector3">
            <a:avLst/>
          </a:prstGeom>
          <a:ln w="1047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C91C5C5-242B-4DC9-5A17-7A31D0A06272}"/>
              </a:ext>
            </a:extLst>
          </p:cNvPr>
          <p:cNvSpPr txBox="1"/>
          <p:nvPr/>
        </p:nvSpPr>
        <p:spPr>
          <a:xfrm>
            <a:off x="2353899" y="31449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重ねてみると</a:t>
            </a:r>
          </a:p>
        </p:txBody>
      </p:sp>
      <p:sp>
        <p:nvSpPr>
          <p:cNvPr id="32" name="L 字 31">
            <a:extLst>
              <a:ext uri="{FF2B5EF4-FFF2-40B4-BE49-F238E27FC236}">
                <a16:creationId xmlns:a16="http://schemas.microsoft.com/office/drawing/2014/main" id="{FDF05957-9971-8F20-00EE-AA4B20C245FA}"/>
              </a:ext>
            </a:extLst>
          </p:cNvPr>
          <p:cNvSpPr/>
          <p:nvPr/>
        </p:nvSpPr>
        <p:spPr>
          <a:xfrm flipH="1">
            <a:off x="1770375" y="4055166"/>
            <a:ext cx="2690488" cy="2017867"/>
          </a:xfrm>
          <a:prstGeom prst="corner">
            <a:avLst>
              <a:gd name="adj1" fmla="val 39656"/>
              <a:gd name="adj2" fmla="val 66254"/>
            </a:avLst>
          </a:prstGeom>
          <a:noFill/>
          <a:ln w="47625"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コンテンツ プレースホルダー 2">
            <a:extLst>
              <a:ext uri="{FF2B5EF4-FFF2-40B4-BE49-F238E27FC236}">
                <a16:creationId xmlns:a16="http://schemas.microsoft.com/office/drawing/2014/main" id="{D26BD8B9-F3A7-DCA8-3309-A49D808A3C19}"/>
              </a:ext>
            </a:extLst>
          </p:cNvPr>
          <p:cNvSpPr txBox="1">
            <a:spLocks/>
          </p:cNvSpPr>
          <p:nvPr/>
        </p:nvSpPr>
        <p:spPr>
          <a:xfrm>
            <a:off x="6046071" y="963871"/>
            <a:ext cx="2812498" cy="3598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kumimoji="1" sz="2400" kern="12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1pPr>
            <a:lvl2pPr marL="742950" indent="-384175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2pPr>
            <a:lvl3pPr marL="12573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3pPr>
            <a:lvl4pPr marL="1714500" indent="-385200" algn="just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kumimoji="1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4pPr>
            <a:lvl5pPr marL="2171700" indent="-342900" algn="just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kumimoji="1" sz="1800" kern="12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 sz="2000"/>
              <a:t>動画の中の、連続する画像同士を比べると、よく似ている</a:t>
            </a:r>
            <a:endParaRPr lang="en-US" altLang="ja-JP" sz="20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 sz="2000"/>
              <a:t>「変わらない部分」を記録しないで済ませると、データのサイズを減らせる</a:t>
            </a:r>
            <a:endParaRPr lang="en-US" altLang="ja-JP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sz="20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F38A3B9-F141-8936-435C-204B8A23433A}"/>
              </a:ext>
            </a:extLst>
          </p:cNvPr>
          <p:cNvSpPr txBox="1"/>
          <p:nvPr/>
        </p:nvSpPr>
        <p:spPr>
          <a:xfrm>
            <a:off x="4860235" y="5894129"/>
            <a:ext cx="3998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lang="ja-JP" altLang="en-US" sz="14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データを圧縮する方式は複数考えられている。</a:t>
            </a:r>
            <a:endParaRPr lang="en-US" altLang="ja-JP" sz="14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4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上は一つの例</a:t>
            </a:r>
            <a:endParaRPr lang="en-US" altLang="ja-JP" sz="14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D80D815-159C-BAB2-6D96-BBEB75DBA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BAD21FE-4CDD-3280-A058-7B3FD52A0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lang="en-US" altLang="ja-JP" dirty="0"/>
          </a:p>
          <a:p>
            <a:pPr lvl="1"/>
            <a:r>
              <a:rPr lang="ja-JP" altLang="en-US"/>
              <a:t>ストップモーション・アニメーション</a:t>
            </a:r>
            <a:endParaRPr lang="en-US" altLang="ja-JP" dirty="0"/>
          </a:p>
          <a:p>
            <a:pPr lvl="1"/>
            <a:r>
              <a:rPr lang="ja-JP" altLang="en-US"/>
              <a:t>コンピュータ上の動画の実現方法を理解しよう</a:t>
            </a:r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r>
              <a:rPr lang="ja-JP" altLang="en-US"/>
              <a:t>参考</a:t>
            </a:r>
            <a:r>
              <a:rPr lang="en-US" altLang="ja-JP" dirty="0"/>
              <a:t>: </a:t>
            </a:r>
            <a:r>
              <a:rPr lang="ja-JP" altLang="en-US"/>
              <a:t>色々なソフトウェア・機材を使って動画を作る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/>
              <a:t>動画のデータの大きさ（サイズ）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BD8A7A0-8597-C48D-3C17-D36F44A15F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9685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D80D815-159C-BAB2-6D96-BBEB75DBA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まとめ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BAD21FE-4CDD-3280-A058-7B3FD52A0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lang="en-US" altLang="ja-JP" dirty="0"/>
          </a:p>
          <a:p>
            <a:pPr lvl="1"/>
            <a:r>
              <a:rPr lang="ja-JP" altLang="en-US"/>
              <a:t>ストップモーション・アニメーション</a:t>
            </a:r>
            <a:endParaRPr lang="en-US" altLang="ja-JP" dirty="0"/>
          </a:p>
          <a:p>
            <a:pPr lvl="1"/>
            <a:r>
              <a:rPr lang="ja-JP" altLang="en-US"/>
              <a:t>コンピュータ上の動画の実現方法を理解しよう</a:t>
            </a:r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/>
              <a:t>参考</a:t>
            </a:r>
            <a:r>
              <a:rPr lang="en-US" altLang="ja-JP" dirty="0"/>
              <a:t>: </a:t>
            </a:r>
            <a:r>
              <a:rPr lang="ja-JP" altLang="en-US"/>
              <a:t>色々なソフトウェア・機材を使って動画を作る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/>
              <a:t>動画のデータの大きさ（サイズ）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BD8A7A0-8597-C48D-3C17-D36F44A15F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23526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1BEF5BD7-DC84-CBA1-0DF4-CAA874D6D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コンピュータグラフィックス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4FB00D1-08E3-BF71-9141-5E705D8F9900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354F9296-B4C8-6006-2498-F9360AABFF72}"/>
              </a:ext>
            </a:extLst>
          </p:cNvPr>
          <p:cNvCxnSpPr>
            <a:cxnSpLocks/>
          </p:cNvCxnSpPr>
          <p:nvPr/>
        </p:nvCxnSpPr>
        <p:spPr>
          <a:xfrm flipH="1">
            <a:off x="5189872" y="3688973"/>
            <a:ext cx="642937" cy="919455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BBCB5554-53AF-DD3A-4EA2-A7FCF692D168}"/>
              </a:ext>
            </a:extLst>
          </p:cNvPr>
          <p:cNvCxnSpPr>
            <a:cxnSpLocks/>
          </p:cNvCxnSpPr>
          <p:nvPr/>
        </p:nvCxnSpPr>
        <p:spPr>
          <a:xfrm flipV="1">
            <a:off x="5828046" y="1631572"/>
            <a:ext cx="0" cy="205740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6ABD6FC3-29D1-8C23-E62B-22DBBAB01587}"/>
              </a:ext>
            </a:extLst>
          </p:cNvPr>
          <p:cNvCxnSpPr>
            <a:cxnSpLocks/>
          </p:cNvCxnSpPr>
          <p:nvPr/>
        </p:nvCxnSpPr>
        <p:spPr>
          <a:xfrm>
            <a:off x="5828045" y="3688972"/>
            <a:ext cx="2057400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直方体 9">
            <a:extLst>
              <a:ext uri="{FF2B5EF4-FFF2-40B4-BE49-F238E27FC236}">
                <a16:creationId xmlns:a16="http://schemas.microsoft.com/office/drawing/2014/main" id="{2FA3DE5C-2DFF-CDAF-8F2F-B0BCF7C56B0A}"/>
              </a:ext>
            </a:extLst>
          </p:cNvPr>
          <p:cNvSpPr/>
          <p:nvPr/>
        </p:nvSpPr>
        <p:spPr>
          <a:xfrm>
            <a:off x="5954256" y="3120000"/>
            <a:ext cx="971550" cy="1028700"/>
          </a:xfrm>
          <a:prstGeom prst="cub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35993DE6-39F4-7BB7-C5FE-65575E414A80}"/>
              </a:ext>
            </a:extLst>
          </p:cNvPr>
          <p:cNvSpPr/>
          <p:nvPr/>
        </p:nvSpPr>
        <p:spPr>
          <a:xfrm>
            <a:off x="6036407" y="2023654"/>
            <a:ext cx="807247" cy="8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9525"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 descr="ビデオ カメラ 単色塗りつぶし">
            <a:extLst>
              <a:ext uri="{FF2B5EF4-FFF2-40B4-BE49-F238E27FC236}">
                <a16:creationId xmlns:a16="http://schemas.microsoft.com/office/drawing/2014/main" id="{901A3797-3E64-CDA6-8CB4-D24C51E0A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347326" flipH="1">
            <a:off x="7375516" y="4060204"/>
            <a:ext cx="1251431" cy="1164146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2329173-9CF2-505E-DE16-6288B7CF533D}"/>
              </a:ext>
            </a:extLst>
          </p:cNvPr>
          <p:cNvGrpSpPr/>
          <p:nvPr/>
        </p:nvGrpSpPr>
        <p:grpSpPr>
          <a:xfrm rot="9689765">
            <a:off x="5724977" y="464685"/>
            <a:ext cx="971550" cy="1274483"/>
            <a:chOff x="5777677" y="1114067"/>
            <a:chExt cx="971550" cy="1274483"/>
          </a:xfrm>
        </p:grpSpPr>
        <p:sp>
          <p:nvSpPr>
            <p:cNvPr id="17" name="台形 16">
              <a:extLst>
                <a:ext uri="{FF2B5EF4-FFF2-40B4-BE49-F238E27FC236}">
                  <a16:creationId xmlns:a16="http://schemas.microsoft.com/office/drawing/2014/main" id="{09D65354-3422-DDA0-59C1-2BA755F42858}"/>
                </a:ext>
              </a:extLst>
            </p:cNvPr>
            <p:cNvSpPr/>
            <p:nvPr/>
          </p:nvSpPr>
          <p:spPr>
            <a:xfrm rot="10800000">
              <a:off x="5777677" y="1114067"/>
              <a:ext cx="971550" cy="996134"/>
            </a:xfrm>
            <a:prstGeom prst="trapezoid">
              <a:avLst>
                <a:gd name="adj" fmla="val 35168"/>
              </a:avLst>
            </a:prstGeom>
            <a:solidFill>
              <a:srgbClr val="FFFF00"/>
            </a:solidFill>
            <a:ln w="952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8" name="グラフィックス 17" descr="ライト: オン 枠線">
              <a:extLst>
                <a:ext uri="{FF2B5EF4-FFF2-40B4-BE49-F238E27FC236}">
                  <a16:creationId xmlns:a16="http://schemas.microsoft.com/office/drawing/2014/main" id="{1FBF6F5D-28FA-2C5F-FD4F-BB6496EE8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6252" y="1474150"/>
              <a:ext cx="914400" cy="914400"/>
            </a:xfrm>
            <a:prstGeom prst="rect">
              <a:avLst/>
            </a:prstGeom>
          </p:spPr>
        </p:pic>
      </p:grpSp>
      <p:sp>
        <p:nvSpPr>
          <p:cNvPr id="19" name="額縁 18">
            <a:extLst>
              <a:ext uri="{FF2B5EF4-FFF2-40B4-BE49-F238E27FC236}">
                <a16:creationId xmlns:a16="http://schemas.microsoft.com/office/drawing/2014/main" id="{CD7B3D11-03FA-E85B-1609-DCA863B15BEB}"/>
              </a:ext>
            </a:extLst>
          </p:cNvPr>
          <p:cNvSpPr/>
          <p:nvPr/>
        </p:nvSpPr>
        <p:spPr>
          <a:xfrm>
            <a:off x="5560554" y="5467656"/>
            <a:ext cx="1624275" cy="933144"/>
          </a:xfrm>
          <a:prstGeom prst="bevel">
            <a:avLst>
              <a:gd name="adj" fmla="val 5623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直方体 19">
            <a:extLst>
              <a:ext uri="{FF2B5EF4-FFF2-40B4-BE49-F238E27FC236}">
                <a16:creationId xmlns:a16="http://schemas.microsoft.com/office/drawing/2014/main" id="{094532C7-749C-9EB5-DA3F-908BC8CDD184}"/>
              </a:ext>
            </a:extLst>
          </p:cNvPr>
          <p:cNvSpPr/>
          <p:nvPr/>
        </p:nvSpPr>
        <p:spPr>
          <a:xfrm>
            <a:off x="6211331" y="5970167"/>
            <a:ext cx="286418" cy="257592"/>
          </a:xfrm>
          <a:prstGeom prst="cub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97D9B34-B210-F417-1C17-2C4161CD7454}"/>
              </a:ext>
            </a:extLst>
          </p:cNvPr>
          <p:cNvSpPr/>
          <p:nvPr/>
        </p:nvSpPr>
        <p:spPr>
          <a:xfrm>
            <a:off x="6244009" y="5674372"/>
            <a:ext cx="221062" cy="245507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2489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088C6E96-4A90-ADE1-9ACB-49AF5C7DC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CG: </a:t>
            </a:r>
            <a:r>
              <a:rPr lang="ja-JP" altLang="en-US"/>
              <a:t>コンピュータグラフィックス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EA6A4BA-12DC-0FD6-CC6A-77CC1D265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あらかじめ作画・撮影した画像を用意し、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ja-JP" altLang="en-US"/>
              <a:t>並べるのでは</a:t>
            </a:r>
            <a:r>
              <a:rPr lang="ja-JP" altLang="en-US" b="1" u="sng">
                <a:solidFill>
                  <a:srgbClr val="FF0000"/>
                </a:solidFill>
              </a:rPr>
              <a:t>なく</a:t>
            </a:r>
            <a:r>
              <a:rPr lang="ja-JP" altLang="en-US"/>
              <a:t>、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ja-JP" altLang="en-US"/>
              <a:t>計算して、映像を順に作っていく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C662DE91-3854-E667-831C-CF832B99D1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BBED59DE-8A73-ABAA-B4DF-53CD98CAD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14" y="2926288"/>
            <a:ext cx="2221736" cy="166630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8" name="図 7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2B498FDD-1B78-2B0C-1B7D-081C556AA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778" y="2941563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9" name="図 8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775FBE65-2B49-F3C4-561C-7F2DE5309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910" y="2941563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0099998" lon="2400000" rev="0"/>
            </a:camera>
            <a:lightRig rig="threePt" dir="t"/>
          </a:scene3d>
        </p:spPr>
      </p:pic>
      <p:pic>
        <p:nvPicPr>
          <p:cNvPr id="11" name="グラフィックス 10" descr="コンピューター 単色塗りつぶし">
            <a:extLst>
              <a:ext uri="{FF2B5EF4-FFF2-40B4-BE49-F238E27FC236}">
                <a16:creationId xmlns:a16="http://schemas.microsoft.com/office/drawing/2014/main" id="{CDF5925B-0B30-EB29-E177-894F9C2B08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3914" y="5106888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コンピューター 単色塗りつぶし">
            <a:extLst>
              <a:ext uri="{FF2B5EF4-FFF2-40B4-BE49-F238E27FC236}">
                <a16:creationId xmlns:a16="http://schemas.microsoft.com/office/drawing/2014/main" id="{A62BB749-49C2-CE09-0895-1CA64A2B4F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32778" y="5106888"/>
            <a:ext cx="914400" cy="914400"/>
          </a:xfrm>
          <a:prstGeom prst="rect">
            <a:avLst/>
          </a:prstGeom>
        </p:spPr>
      </p:pic>
      <p:pic>
        <p:nvPicPr>
          <p:cNvPr id="13" name="グラフィックス 12" descr="コンピューター 単色塗りつぶし">
            <a:extLst>
              <a:ext uri="{FF2B5EF4-FFF2-40B4-BE49-F238E27FC236}">
                <a16:creationId xmlns:a16="http://schemas.microsoft.com/office/drawing/2014/main" id="{14527228-9BDA-6FFB-2BBF-903EEF7BEB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00910" y="5106888"/>
            <a:ext cx="914400" cy="914400"/>
          </a:xfrm>
          <a:prstGeom prst="rect">
            <a:avLst/>
          </a:prstGeom>
        </p:spPr>
      </p:pic>
      <p:cxnSp>
        <p:nvCxnSpPr>
          <p:cNvPr id="15" name="カギ線コネクタ 14">
            <a:extLst>
              <a:ext uri="{FF2B5EF4-FFF2-40B4-BE49-F238E27FC236}">
                <a16:creationId xmlns:a16="http://schemas.microsoft.com/office/drawing/2014/main" id="{A3E12B19-016A-5B34-86E8-45AD093FA3C6}"/>
              </a:ext>
            </a:extLst>
          </p:cNvPr>
          <p:cNvCxnSpPr>
            <a:stCxn id="11" idx="3"/>
            <a:endCxn id="7" idx="2"/>
          </p:cNvCxnSpPr>
          <p:nvPr/>
        </p:nvCxnSpPr>
        <p:spPr>
          <a:xfrm flipV="1">
            <a:off x="2238314" y="4592590"/>
            <a:ext cx="196468" cy="971498"/>
          </a:xfrm>
          <a:prstGeom prst="bentConnector2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カギ線コネクタ 16">
            <a:extLst>
              <a:ext uri="{FF2B5EF4-FFF2-40B4-BE49-F238E27FC236}">
                <a16:creationId xmlns:a16="http://schemas.microsoft.com/office/drawing/2014/main" id="{4CC4736C-BF44-3947-6624-BD620E19FA5E}"/>
              </a:ext>
            </a:extLst>
          </p:cNvPr>
          <p:cNvCxnSpPr>
            <a:stCxn id="12" idx="3"/>
          </p:cNvCxnSpPr>
          <p:nvPr/>
        </p:nvCxnSpPr>
        <p:spPr>
          <a:xfrm flipV="1">
            <a:off x="4547178" y="4577316"/>
            <a:ext cx="176102" cy="986772"/>
          </a:xfrm>
          <a:prstGeom prst="bentConnector2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カギ線コネクタ 18">
            <a:extLst>
              <a:ext uri="{FF2B5EF4-FFF2-40B4-BE49-F238E27FC236}">
                <a16:creationId xmlns:a16="http://schemas.microsoft.com/office/drawing/2014/main" id="{2FA19F5C-3CC1-D167-DCE7-4F65907B3EF9}"/>
              </a:ext>
            </a:extLst>
          </p:cNvPr>
          <p:cNvCxnSpPr>
            <a:stCxn id="13" idx="3"/>
          </p:cNvCxnSpPr>
          <p:nvPr/>
        </p:nvCxnSpPr>
        <p:spPr>
          <a:xfrm flipV="1">
            <a:off x="6815310" y="4443413"/>
            <a:ext cx="176102" cy="1120675"/>
          </a:xfrm>
          <a:prstGeom prst="bentConnector2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E7B2CD7-9415-3F5B-0000-D2A9F6215465}"/>
              </a:ext>
            </a:extLst>
          </p:cNvPr>
          <p:cNvSpPr txBox="1"/>
          <p:nvPr/>
        </p:nvSpPr>
        <p:spPr>
          <a:xfrm>
            <a:off x="7032008" y="48860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計算して作画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BF86275-147A-54A4-8716-0A1490011ADB}"/>
              </a:ext>
            </a:extLst>
          </p:cNvPr>
          <p:cNvSpPr txBox="1"/>
          <p:nvPr/>
        </p:nvSpPr>
        <p:spPr>
          <a:xfrm>
            <a:off x="4744886" y="48860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計算して作画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21DC68A-A252-0620-A7A2-35367DF928D0}"/>
              </a:ext>
            </a:extLst>
          </p:cNvPr>
          <p:cNvSpPr txBox="1"/>
          <p:nvPr/>
        </p:nvSpPr>
        <p:spPr>
          <a:xfrm>
            <a:off x="2430182" y="48860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計算して作画</a:t>
            </a:r>
          </a:p>
        </p:txBody>
      </p:sp>
    </p:spTree>
    <p:extLst>
      <p:ext uri="{BB962C8B-B14F-4D97-AF65-F5344CB8AC3E}">
        <p14:creationId xmlns:p14="http://schemas.microsoft.com/office/powerpoint/2010/main" val="1223622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D359EF-1091-3E82-9A4F-6FD7245BE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CG: </a:t>
            </a:r>
            <a:r>
              <a:rPr lang="ja-JP" altLang="en-US"/>
              <a:t>コンピュータグラフィックス</a:t>
            </a:r>
            <a:endParaRPr kumimoji="1" lang="ja-JP" altLang="en-US"/>
          </a:p>
        </p:txBody>
      </p:sp>
      <p:sp>
        <p:nvSpPr>
          <p:cNvPr id="19" name="コンテンツ プレースホルダー 18">
            <a:extLst>
              <a:ext uri="{FF2B5EF4-FFF2-40B4-BE49-F238E27FC236}">
                <a16:creationId xmlns:a16="http://schemas.microsoft.com/office/drawing/2014/main" id="{B6889C74-89E9-E085-9CC4-363B1A722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19" y="515813"/>
            <a:ext cx="4933590" cy="5505475"/>
          </a:xfrm>
        </p:spPr>
        <p:txBody>
          <a:bodyPr/>
          <a:lstStyle/>
          <a:p>
            <a:r>
              <a:rPr lang="ja-JP" altLang="en-US"/>
              <a:t>コンピュータの中に、</a:t>
            </a:r>
            <a:r>
              <a:rPr lang="en-US" altLang="ja-JP" dirty="0"/>
              <a:t>3</a:t>
            </a:r>
            <a:r>
              <a:rPr lang="ja-JP" altLang="en-US"/>
              <a:t>次元空間の</a:t>
            </a:r>
            <a:r>
              <a:rPr lang="ja-JP" altLang="en-US" b="1" u="sng">
                <a:solidFill>
                  <a:srgbClr val="FF0000"/>
                </a:solidFill>
              </a:rPr>
              <a:t>データ</a:t>
            </a:r>
            <a:r>
              <a:rPr lang="ja-JP" altLang="en-US"/>
              <a:t>を作る</a:t>
            </a: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>
                <a:solidFill>
                  <a:schemeClr val="tx1"/>
                </a:solidFill>
              </a:rPr>
              <a:t>物の位置を決める</a:t>
            </a:r>
            <a:endParaRPr lang="en-US" altLang="ja-JP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>
                <a:solidFill>
                  <a:schemeClr val="tx1"/>
                </a:solidFill>
              </a:rPr>
              <a:t>表面の質感を決める</a:t>
            </a:r>
            <a:endParaRPr lang="en-US" altLang="ja-JP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>
                <a:solidFill>
                  <a:schemeClr val="tx1"/>
                </a:solidFill>
              </a:rPr>
              <a:t>照明の位置を決める</a:t>
            </a:r>
            <a:endParaRPr lang="en-US" altLang="ja-JP" dirty="0">
              <a:solidFill>
                <a:schemeClr val="tx1"/>
              </a:solidFill>
            </a:endParaRP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ja-JP" altLang="en-US"/>
              <a:t>光の反射を計算する</a:t>
            </a: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>
                <a:solidFill>
                  <a:schemeClr val="tx1"/>
                </a:solidFill>
              </a:rPr>
              <a:t>カメラの位置を決める</a:t>
            </a:r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r>
              <a:rPr lang="ja-JP" altLang="en-US">
                <a:solidFill>
                  <a:schemeClr val="tx1"/>
                </a:solidFill>
              </a:rPr>
              <a:t>などの計算を行い、画像を作る　</a:t>
            </a:r>
            <a:endParaRPr lang="en-US" altLang="ja-JP" dirty="0">
              <a:solidFill>
                <a:schemeClr val="tx1"/>
              </a:solidFill>
            </a:endParaRPr>
          </a:p>
          <a:p>
            <a:r>
              <a:rPr lang="ja-JP" altLang="en-US">
                <a:solidFill>
                  <a:schemeClr val="tx1"/>
                </a:solidFill>
              </a:rPr>
              <a:t>→必要な枚数だけ作成する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585363E5-981E-FBC0-3B60-6E9C0DA5A9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4AE5014E-C0E4-E6DE-7CBD-47DE910222F4}"/>
              </a:ext>
            </a:extLst>
          </p:cNvPr>
          <p:cNvCxnSpPr>
            <a:cxnSpLocks/>
          </p:cNvCxnSpPr>
          <p:nvPr/>
        </p:nvCxnSpPr>
        <p:spPr>
          <a:xfrm flipH="1">
            <a:off x="5189872" y="3969389"/>
            <a:ext cx="642937" cy="919455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852BED9-BCFB-F63B-B2A9-293284DBCAAD}"/>
              </a:ext>
            </a:extLst>
          </p:cNvPr>
          <p:cNvCxnSpPr>
            <a:cxnSpLocks/>
          </p:cNvCxnSpPr>
          <p:nvPr/>
        </p:nvCxnSpPr>
        <p:spPr>
          <a:xfrm flipV="1">
            <a:off x="5828046" y="1911988"/>
            <a:ext cx="0" cy="205740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2CD8EEF3-C0FA-97E5-94D1-7BB64BC101C3}"/>
              </a:ext>
            </a:extLst>
          </p:cNvPr>
          <p:cNvCxnSpPr>
            <a:cxnSpLocks/>
          </p:cNvCxnSpPr>
          <p:nvPr/>
        </p:nvCxnSpPr>
        <p:spPr>
          <a:xfrm>
            <a:off x="5828045" y="3969388"/>
            <a:ext cx="2057400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直方体 14">
            <a:extLst>
              <a:ext uri="{FF2B5EF4-FFF2-40B4-BE49-F238E27FC236}">
                <a16:creationId xmlns:a16="http://schemas.microsoft.com/office/drawing/2014/main" id="{7DAB1A6B-0F06-914C-FE8B-8A6F51A1C3B9}"/>
              </a:ext>
            </a:extLst>
          </p:cNvPr>
          <p:cNvSpPr/>
          <p:nvPr/>
        </p:nvSpPr>
        <p:spPr>
          <a:xfrm>
            <a:off x="5954256" y="3400416"/>
            <a:ext cx="971550" cy="1028700"/>
          </a:xfrm>
          <a:prstGeom prst="cub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9DA23BC0-1A9C-5FF5-C488-BA8F1C1B23FF}"/>
              </a:ext>
            </a:extLst>
          </p:cNvPr>
          <p:cNvSpPr/>
          <p:nvPr/>
        </p:nvSpPr>
        <p:spPr>
          <a:xfrm>
            <a:off x="6036407" y="2304070"/>
            <a:ext cx="807247" cy="8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9525"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グラフィックス 22" descr="ビデオ カメラ 単色塗りつぶし">
            <a:extLst>
              <a:ext uri="{FF2B5EF4-FFF2-40B4-BE49-F238E27FC236}">
                <a16:creationId xmlns:a16="http://schemas.microsoft.com/office/drawing/2014/main" id="{2BFFA9E3-71B4-2EEB-25BD-06833BFB6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347326" flipH="1">
            <a:off x="7375516" y="4340620"/>
            <a:ext cx="1251431" cy="1164146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BBD9CC3C-7772-93D3-A477-215F9CF6E572}"/>
              </a:ext>
            </a:extLst>
          </p:cNvPr>
          <p:cNvSpPr txBox="1"/>
          <p:nvPr/>
        </p:nvSpPr>
        <p:spPr>
          <a:xfrm>
            <a:off x="6752736" y="8157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照明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A879E5D-A573-7301-EF0C-83D53053E7B7}"/>
              </a:ext>
            </a:extLst>
          </p:cNvPr>
          <p:cNvSpPr txBox="1"/>
          <p:nvPr/>
        </p:nvSpPr>
        <p:spPr>
          <a:xfrm>
            <a:off x="7479040" y="546765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カメラ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34C1FAB-DCF0-9A6E-2D20-7ABC1C2137CE}"/>
              </a:ext>
            </a:extLst>
          </p:cNvPr>
          <p:cNvSpPr txBox="1"/>
          <p:nvPr/>
        </p:nvSpPr>
        <p:spPr>
          <a:xfrm>
            <a:off x="6957549" y="30113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空間の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データ</a:t>
            </a:r>
          </a:p>
        </p:txBody>
      </p: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A817B770-25D6-AFC8-4162-B3B735ACF438}"/>
              </a:ext>
            </a:extLst>
          </p:cNvPr>
          <p:cNvGrpSpPr/>
          <p:nvPr/>
        </p:nvGrpSpPr>
        <p:grpSpPr>
          <a:xfrm rot="9689765">
            <a:off x="5724977" y="745101"/>
            <a:ext cx="971550" cy="1274483"/>
            <a:chOff x="5777677" y="1114067"/>
            <a:chExt cx="971550" cy="1274483"/>
          </a:xfrm>
        </p:grpSpPr>
        <p:sp>
          <p:nvSpPr>
            <p:cNvPr id="47" name="台形 46">
              <a:extLst>
                <a:ext uri="{FF2B5EF4-FFF2-40B4-BE49-F238E27FC236}">
                  <a16:creationId xmlns:a16="http://schemas.microsoft.com/office/drawing/2014/main" id="{ED733D79-99F5-7915-14D2-5764BB7BC50A}"/>
                </a:ext>
              </a:extLst>
            </p:cNvPr>
            <p:cNvSpPr/>
            <p:nvPr/>
          </p:nvSpPr>
          <p:spPr>
            <a:xfrm rot="10800000">
              <a:off x="5777677" y="1114067"/>
              <a:ext cx="971550" cy="996134"/>
            </a:xfrm>
            <a:prstGeom prst="trapezoid">
              <a:avLst>
                <a:gd name="adj" fmla="val 35168"/>
              </a:avLst>
            </a:prstGeom>
            <a:solidFill>
              <a:srgbClr val="FFFF00"/>
            </a:solidFill>
            <a:ln w="952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4" name="グラフィックス 43" descr="ライト: オン 枠線">
              <a:extLst>
                <a:ext uri="{FF2B5EF4-FFF2-40B4-BE49-F238E27FC236}">
                  <a16:creationId xmlns:a16="http://schemas.microsoft.com/office/drawing/2014/main" id="{AEC5D83D-9FC6-3E77-EB43-A64EDCB10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6252" y="1474150"/>
              <a:ext cx="914400" cy="914400"/>
            </a:xfrm>
            <a:prstGeom prst="rect">
              <a:avLst/>
            </a:prstGeom>
          </p:spPr>
        </p:pic>
      </p:grpSp>
      <p:sp>
        <p:nvSpPr>
          <p:cNvPr id="49" name="額縁 48">
            <a:extLst>
              <a:ext uri="{FF2B5EF4-FFF2-40B4-BE49-F238E27FC236}">
                <a16:creationId xmlns:a16="http://schemas.microsoft.com/office/drawing/2014/main" id="{70B7A557-BC29-D849-82C2-85E1599E0EA3}"/>
              </a:ext>
            </a:extLst>
          </p:cNvPr>
          <p:cNvSpPr/>
          <p:nvPr/>
        </p:nvSpPr>
        <p:spPr>
          <a:xfrm>
            <a:off x="5560554" y="5467656"/>
            <a:ext cx="1624275" cy="933144"/>
          </a:xfrm>
          <a:prstGeom prst="bevel">
            <a:avLst>
              <a:gd name="adj" fmla="val 5623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直方体 49">
            <a:extLst>
              <a:ext uri="{FF2B5EF4-FFF2-40B4-BE49-F238E27FC236}">
                <a16:creationId xmlns:a16="http://schemas.microsoft.com/office/drawing/2014/main" id="{FD2091B4-77CD-87B0-473A-FB31141E6AB2}"/>
              </a:ext>
            </a:extLst>
          </p:cNvPr>
          <p:cNvSpPr/>
          <p:nvPr/>
        </p:nvSpPr>
        <p:spPr>
          <a:xfrm>
            <a:off x="6211331" y="5970167"/>
            <a:ext cx="286418" cy="257592"/>
          </a:xfrm>
          <a:prstGeom prst="cub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A61E6FF1-B82D-3505-0B53-6567C6215A71}"/>
              </a:ext>
            </a:extLst>
          </p:cNvPr>
          <p:cNvSpPr/>
          <p:nvPr/>
        </p:nvSpPr>
        <p:spPr>
          <a:xfrm>
            <a:off x="6244009" y="5674372"/>
            <a:ext cx="221062" cy="245507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246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7BCD626D-2ACD-96F5-68DA-B5370428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シミュレーション</a:t>
            </a:r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B397F51F-578F-DF52-481A-E2A732A1432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09E91E7-00AB-6DA3-794E-C7B96A4B3720}"/>
              </a:ext>
            </a:extLst>
          </p:cNvPr>
          <p:cNvGrpSpPr/>
          <p:nvPr/>
        </p:nvGrpSpPr>
        <p:grpSpPr>
          <a:xfrm>
            <a:off x="5405120" y="712777"/>
            <a:ext cx="3302000" cy="2716223"/>
            <a:chOff x="4499128" y="1789211"/>
            <a:chExt cx="3933672" cy="3426372"/>
          </a:xfrm>
        </p:grpSpPr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29D2DCEC-E17E-071B-9E85-315161981990}"/>
                </a:ext>
              </a:extLst>
            </p:cNvPr>
            <p:cNvCxnSpPr/>
            <p:nvPr/>
          </p:nvCxnSpPr>
          <p:spPr>
            <a:xfrm flipV="1">
              <a:off x="4783608" y="1789211"/>
              <a:ext cx="0" cy="342637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C583FA54-F2C2-DB1B-5133-EF293BB7A2CD}"/>
                </a:ext>
              </a:extLst>
            </p:cNvPr>
            <p:cNvCxnSpPr>
              <a:cxnSpLocks/>
            </p:cNvCxnSpPr>
            <p:nvPr/>
          </p:nvCxnSpPr>
          <p:spPr>
            <a:xfrm>
              <a:off x="4783608" y="5188606"/>
              <a:ext cx="3649192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1A3E60A3-5D0E-76C8-1613-48DC763B7E59}"/>
                </a:ext>
              </a:extLst>
            </p:cNvPr>
            <p:cNvSpPr/>
            <p:nvPr/>
          </p:nvSpPr>
          <p:spPr>
            <a:xfrm>
              <a:off x="4499128" y="3209509"/>
              <a:ext cx="568960" cy="558800"/>
            </a:xfrm>
            <a:prstGeom prst="ellipse">
              <a:avLst/>
            </a:prstGeom>
            <a:solidFill>
              <a:srgbClr val="FFC000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FC43980F-BAE2-AD22-9BE4-15EDAE4DCCE1}"/>
                </a:ext>
              </a:extLst>
            </p:cNvPr>
            <p:cNvCxnSpPr/>
            <p:nvPr/>
          </p:nvCxnSpPr>
          <p:spPr>
            <a:xfrm flipV="1">
              <a:off x="4783608" y="2448560"/>
              <a:ext cx="1109192" cy="1040349"/>
            </a:xfrm>
            <a:prstGeom prst="straightConnector1">
              <a:avLst/>
            </a:prstGeom>
            <a:ln w="53975">
              <a:solidFill>
                <a:srgbClr val="FF0000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A4DCFCEB-9935-9E17-B11C-B218AE663D28}"/>
                </a:ext>
              </a:extLst>
            </p:cNvPr>
            <p:cNvSpPr/>
            <p:nvPr/>
          </p:nvSpPr>
          <p:spPr>
            <a:xfrm>
              <a:off x="6873200" y="2719814"/>
              <a:ext cx="568960" cy="558800"/>
            </a:xfrm>
            <a:prstGeom prst="ellipse">
              <a:avLst/>
            </a:prstGeom>
            <a:solidFill>
              <a:srgbClr val="FFC000">
                <a:alpha val="25000"/>
              </a:srgbClr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 13">
              <a:extLst>
                <a:ext uri="{FF2B5EF4-FFF2-40B4-BE49-F238E27FC236}">
                  <a16:creationId xmlns:a16="http://schemas.microsoft.com/office/drawing/2014/main" id="{0BB0F90C-FEFC-4973-DF0C-65593BA8BD94}"/>
                </a:ext>
              </a:extLst>
            </p:cNvPr>
            <p:cNvSpPr/>
            <p:nvPr/>
          </p:nvSpPr>
          <p:spPr>
            <a:xfrm>
              <a:off x="4836161" y="2370508"/>
              <a:ext cx="2133600" cy="1094051"/>
            </a:xfrm>
            <a:custGeom>
              <a:avLst/>
              <a:gdLst>
                <a:gd name="connsiteX0" fmla="*/ 0 w 2214880"/>
                <a:gd name="connsiteY0" fmla="*/ 1230204 h 1230204"/>
                <a:gd name="connsiteX1" fmla="*/ 1351280 w 2214880"/>
                <a:gd name="connsiteY1" fmla="*/ 31324 h 1230204"/>
                <a:gd name="connsiteX2" fmla="*/ 2214880 w 2214880"/>
                <a:gd name="connsiteY2" fmla="*/ 468204 h 123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4880" h="1230204">
                  <a:moveTo>
                    <a:pt x="0" y="1230204"/>
                  </a:moveTo>
                  <a:cubicBezTo>
                    <a:pt x="491066" y="694264"/>
                    <a:pt x="982133" y="158324"/>
                    <a:pt x="1351280" y="31324"/>
                  </a:cubicBezTo>
                  <a:cubicBezTo>
                    <a:pt x="1720427" y="-95676"/>
                    <a:pt x="1967653" y="186264"/>
                    <a:pt x="2214880" y="468204"/>
                  </a:cubicBezTo>
                </a:path>
              </a:pathLst>
            </a:custGeom>
            <a:noFill/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0288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6F2335-EA34-A135-9B08-6C9DDD28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シミュレーション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0DE4CC-2E2B-1608-0E56-56498D6AD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モノが斜め上に打ち出されることを考える</a:t>
            </a:r>
            <a:endParaRPr lang="en-US" altLang="ja-JP" sz="2400" dirty="0"/>
          </a:p>
          <a:p>
            <a:r>
              <a:rPr lang="ja-JP" altLang="en-US" sz="2400"/>
              <a:t>動作や各時点の位置は、物理学の知見を用いて、さまざまに条件を変えて計算できる（シミュレーション）</a:t>
            </a:r>
            <a:endParaRPr lang="en-US" altLang="ja-JP" sz="2400" dirty="0"/>
          </a:p>
          <a:p>
            <a:pPr lvl="1"/>
            <a:r>
              <a:rPr lang="ja-JP" altLang="en-US" sz="2000"/>
              <a:t>初期の</a:t>
            </a:r>
            <a:r>
              <a:rPr kumimoji="1" lang="ja-JP" altLang="en-US" sz="2000"/>
              <a:t>高さ</a:t>
            </a:r>
            <a:endParaRPr kumimoji="1" lang="en-US" altLang="ja-JP" sz="2000" dirty="0"/>
          </a:p>
          <a:p>
            <a:pPr lvl="1"/>
            <a:r>
              <a:rPr kumimoji="1" lang="ja-JP" altLang="en-US" sz="2000"/>
              <a:t>初速度</a:t>
            </a:r>
            <a:endParaRPr kumimoji="1" lang="en-US" altLang="ja-JP" sz="2000" dirty="0"/>
          </a:p>
          <a:p>
            <a:pPr lvl="1"/>
            <a:r>
              <a:rPr lang="ja-JP" altLang="en-US" sz="2000"/>
              <a:t>角度</a:t>
            </a:r>
            <a:endParaRPr lang="en-US" altLang="ja-JP" sz="2000" dirty="0"/>
          </a:p>
          <a:p>
            <a:pPr lvl="1"/>
            <a:r>
              <a:rPr kumimoji="1" lang="ja-JP" altLang="en-US" sz="2000"/>
              <a:t>重力加速度</a:t>
            </a:r>
            <a:r>
              <a:rPr kumimoji="1" lang="en-US" altLang="ja-JP" sz="2000" dirty="0"/>
              <a:t>	</a:t>
            </a:r>
            <a:r>
              <a:rPr kumimoji="1" lang="ja-JP" altLang="en-US" sz="2000"/>
              <a:t>など</a:t>
            </a:r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kumimoji="1" lang="en-US" altLang="ja-JP" sz="1400" dirty="0"/>
          </a:p>
          <a:p>
            <a:r>
              <a:rPr lang="ja-JP" altLang="en-US" sz="2400"/>
              <a:t>計算した各時点の位置を、次々に描画すると、動画になる</a:t>
            </a:r>
            <a:endParaRPr kumimoji="1" lang="ja-JP" altLang="en-US" sz="240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6248BBB-737E-E590-BF50-5062CD0B15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6A18D60-0E6D-0C2E-EEA8-1E95B9C73256}"/>
              </a:ext>
            </a:extLst>
          </p:cNvPr>
          <p:cNvGrpSpPr/>
          <p:nvPr/>
        </p:nvGrpSpPr>
        <p:grpSpPr>
          <a:xfrm>
            <a:off x="5120640" y="2377439"/>
            <a:ext cx="3302000" cy="2716223"/>
            <a:chOff x="4499128" y="1789211"/>
            <a:chExt cx="3933672" cy="3426372"/>
          </a:xfrm>
        </p:grpSpPr>
        <p:cxnSp>
          <p:nvCxnSpPr>
            <p:cNvPr id="6" name="直線矢印コネクタ 5">
              <a:extLst>
                <a:ext uri="{FF2B5EF4-FFF2-40B4-BE49-F238E27FC236}">
                  <a16:creationId xmlns:a16="http://schemas.microsoft.com/office/drawing/2014/main" id="{107F7AB5-CF73-53AA-9F03-E2D41A729DCF}"/>
                </a:ext>
              </a:extLst>
            </p:cNvPr>
            <p:cNvCxnSpPr/>
            <p:nvPr/>
          </p:nvCxnSpPr>
          <p:spPr>
            <a:xfrm flipV="1">
              <a:off x="4783608" y="1789211"/>
              <a:ext cx="0" cy="342637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4119D00F-FD4D-8546-4E6C-61FD0726858C}"/>
                </a:ext>
              </a:extLst>
            </p:cNvPr>
            <p:cNvCxnSpPr>
              <a:cxnSpLocks/>
            </p:cNvCxnSpPr>
            <p:nvPr/>
          </p:nvCxnSpPr>
          <p:spPr>
            <a:xfrm>
              <a:off x="4783608" y="5188606"/>
              <a:ext cx="3649192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A7193D97-CD10-89DE-0194-C287AF0DF32F}"/>
                </a:ext>
              </a:extLst>
            </p:cNvPr>
            <p:cNvSpPr/>
            <p:nvPr/>
          </p:nvSpPr>
          <p:spPr>
            <a:xfrm>
              <a:off x="4499128" y="3209509"/>
              <a:ext cx="568960" cy="558800"/>
            </a:xfrm>
            <a:prstGeom prst="ellipse">
              <a:avLst/>
            </a:prstGeom>
            <a:solidFill>
              <a:srgbClr val="FFC000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4D7A9B47-2D9E-EA1C-5BF4-CAD96A567029}"/>
                </a:ext>
              </a:extLst>
            </p:cNvPr>
            <p:cNvCxnSpPr/>
            <p:nvPr/>
          </p:nvCxnSpPr>
          <p:spPr>
            <a:xfrm flipV="1">
              <a:off x="4783608" y="2448560"/>
              <a:ext cx="1109192" cy="1040349"/>
            </a:xfrm>
            <a:prstGeom prst="straightConnector1">
              <a:avLst/>
            </a:prstGeom>
            <a:ln w="53975">
              <a:solidFill>
                <a:srgbClr val="FF0000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C745E42E-8F60-ADE0-E9FA-A39B0E3B9E6C}"/>
                </a:ext>
              </a:extLst>
            </p:cNvPr>
            <p:cNvSpPr/>
            <p:nvPr/>
          </p:nvSpPr>
          <p:spPr>
            <a:xfrm>
              <a:off x="6873200" y="2719814"/>
              <a:ext cx="568960" cy="558800"/>
            </a:xfrm>
            <a:prstGeom prst="ellipse">
              <a:avLst/>
            </a:prstGeom>
            <a:solidFill>
              <a:srgbClr val="FFC000">
                <a:alpha val="25000"/>
              </a:srgbClr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リーフォーム 18">
              <a:extLst>
                <a:ext uri="{FF2B5EF4-FFF2-40B4-BE49-F238E27FC236}">
                  <a16:creationId xmlns:a16="http://schemas.microsoft.com/office/drawing/2014/main" id="{4FF7DD27-1179-0270-C656-00E67447A132}"/>
                </a:ext>
              </a:extLst>
            </p:cNvPr>
            <p:cNvSpPr/>
            <p:nvPr/>
          </p:nvSpPr>
          <p:spPr>
            <a:xfrm>
              <a:off x="4836161" y="2370508"/>
              <a:ext cx="2133600" cy="1094051"/>
            </a:xfrm>
            <a:custGeom>
              <a:avLst/>
              <a:gdLst>
                <a:gd name="connsiteX0" fmla="*/ 0 w 2214880"/>
                <a:gd name="connsiteY0" fmla="*/ 1230204 h 1230204"/>
                <a:gd name="connsiteX1" fmla="*/ 1351280 w 2214880"/>
                <a:gd name="connsiteY1" fmla="*/ 31324 h 1230204"/>
                <a:gd name="connsiteX2" fmla="*/ 2214880 w 2214880"/>
                <a:gd name="connsiteY2" fmla="*/ 468204 h 123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4880" h="1230204">
                  <a:moveTo>
                    <a:pt x="0" y="1230204"/>
                  </a:moveTo>
                  <a:cubicBezTo>
                    <a:pt x="491066" y="694264"/>
                    <a:pt x="982133" y="158324"/>
                    <a:pt x="1351280" y="31324"/>
                  </a:cubicBezTo>
                  <a:cubicBezTo>
                    <a:pt x="1720427" y="-95676"/>
                    <a:pt x="1967653" y="186264"/>
                    <a:pt x="2214880" y="468204"/>
                  </a:cubicBezTo>
                </a:path>
              </a:pathLst>
            </a:custGeom>
            <a:noFill/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2699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05CE2E5A-B6A1-CE1D-4FB2-13DB2842F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2E88E6D-8297-3730-B336-904453FE3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パラパラマンガ</a:t>
            </a:r>
            <a:endParaRPr lang="en-US" altLang="ja-JP" sz="2400" dirty="0"/>
          </a:p>
          <a:p>
            <a:pPr lvl="1"/>
            <a:r>
              <a:rPr lang="ja-JP" altLang="en-US" sz="2000"/>
              <a:t>複数の絵を描き、すばやく切り替えて見る</a:t>
            </a:r>
            <a:endParaRPr lang="en-US" altLang="ja-JP" sz="2000" dirty="0"/>
          </a:p>
          <a:p>
            <a:pPr lvl="1"/>
            <a:r>
              <a:rPr lang="ja-JP" altLang="en-US" sz="2000"/>
              <a:t>別名</a:t>
            </a:r>
            <a:endParaRPr lang="en-US" altLang="ja-JP" sz="2000" dirty="0"/>
          </a:p>
          <a:p>
            <a:pPr lvl="2"/>
            <a:r>
              <a:rPr lang="ja-JP" altLang="en-US" sz="1800"/>
              <a:t>コマ撮りアニメ</a:t>
            </a:r>
            <a:endParaRPr lang="en-US" altLang="ja-JP" sz="1800" dirty="0"/>
          </a:p>
          <a:p>
            <a:pPr lvl="2"/>
            <a:r>
              <a:rPr lang="ja-JP" altLang="en-US" sz="1800"/>
              <a:t>ストップモーション・アニメーション</a:t>
            </a:r>
            <a:endParaRPr lang="en-US" altLang="ja-JP" sz="1800" dirty="0"/>
          </a:p>
          <a:p>
            <a:pPr lvl="1"/>
            <a:endParaRPr lang="en-US" altLang="ja-JP" sz="2200" dirty="0"/>
          </a:p>
          <a:p>
            <a:pPr lvl="1"/>
            <a:endParaRPr lang="en-US" altLang="ja-JP" sz="2200" dirty="0"/>
          </a:p>
          <a:p>
            <a:pPr lvl="1"/>
            <a:r>
              <a:rPr lang="ja-JP" altLang="en-US" sz="2200"/>
              <a:t>使用する素材により、細かい分類もある</a:t>
            </a:r>
            <a:endParaRPr lang="en-US" altLang="ja-JP" sz="2200" dirty="0"/>
          </a:p>
          <a:p>
            <a:pPr lvl="2"/>
            <a:r>
              <a:rPr lang="ja-JP" altLang="en-US" sz="1800"/>
              <a:t>クレイ（粘土）アニメ</a:t>
            </a:r>
            <a:endParaRPr lang="en-US" altLang="ja-JP" sz="1800" dirty="0"/>
          </a:p>
          <a:p>
            <a:pPr lvl="2"/>
            <a:r>
              <a:rPr lang="ja-JP" altLang="en-US" sz="1800"/>
              <a:t>砂アニメ</a:t>
            </a:r>
            <a:endParaRPr lang="en-US" altLang="ja-JP" sz="1800" dirty="0"/>
          </a:p>
          <a:p>
            <a:pPr lvl="2"/>
            <a:r>
              <a:rPr lang="ja-JP" altLang="en-US" sz="1800"/>
              <a:t>人形アニメ</a:t>
            </a:r>
            <a:endParaRPr lang="en-US" altLang="ja-JP" sz="18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70CB17F-A107-BD29-10D2-7F8B9C3528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71DA1D29-587E-3A7B-E83A-EAD0BDD62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74" y="1523998"/>
            <a:ext cx="2929806" cy="228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98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EEAA53-0BB2-A85B-7B19-1EC9370F6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898310-6740-2710-0EE6-156232122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コンピュータ上で作るには</a:t>
            </a:r>
            <a:endParaRPr lang="en-US" altLang="ja-JP" sz="2400" dirty="0"/>
          </a:p>
          <a:p>
            <a:pPr lvl="1"/>
            <a:r>
              <a:rPr lang="ja-JP" altLang="en-US" sz="2000"/>
              <a:t>複数の絵を描く</a:t>
            </a:r>
            <a:endParaRPr lang="en-US" altLang="ja-JP" sz="2000" dirty="0"/>
          </a:p>
          <a:p>
            <a:pPr lvl="2"/>
            <a:r>
              <a:rPr lang="ja-JP" altLang="en-US" sz="1800"/>
              <a:t>前の画像をコピーする</a:t>
            </a:r>
            <a:endParaRPr lang="en-US" altLang="ja-JP" sz="1800" dirty="0"/>
          </a:p>
          <a:p>
            <a:pPr lvl="2"/>
            <a:r>
              <a:rPr lang="ja-JP" altLang="en-US" sz="1800"/>
              <a:t>動かしたい部分を少し動かす</a:t>
            </a:r>
            <a:endParaRPr lang="en-US" altLang="ja-JP" sz="1800" dirty="0"/>
          </a:p>
          <a:p>
            <a:pPr lvl="1"/>
            <a:r>
              <a:rPr lang="ja-JP" altLang="en-US" sz="2000"/>
              <a:t>実物の位置を決め、ポーズをつけ、撮影して、画像とする</a:t>
            </a:r>
            <a:endParaRPr lang="en-US" altLang="ja-JP" sz="2000" dirty="0"/>
          </a:p>
          <a:p>
            <a:pPr lvl="2"/>
            <a:r>
              <a:rPr lang="ja-JP" altLang="en-US" sz="1800"/>
              <a:t>位置やポーズを少し変え、撮影する</a:t>
            </a:r>
            <a:r>
              <a:rPr lang="en-US" altLang="ja-JP" sz="1800" dirty="0"/>
              <a:t>…</a:t>
            </a:r>
            <a:r>
              <a:rPr lang="ja-JP" altLang="en-US" sz="1800"/>
              <a:t>を、繰り返す</a:t>
            </a:r>
          </a:p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6AAE18F-8935-C40F-F8DA-BE534F1891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" name="図 7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9BAADB44-B057-892D-2471-D5ED1F7C9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39" y="4156040"/>
            <a:ext cx="2221736" cy="166630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1594000" lon="2400000" rev="0"/>
            </a:camera>
            <a:lightRig rig="threePt" dir="t"/>
          </a:scene3d>
        </p:spPr>
      </p:pic>
      <p:pic>
        <p:nvPicPr>
          <p:cNvPr id="9" name="図 8" descr="スポーツゲーム, 障子, 準備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D5E9E6B0-98F1-6522-127D-964E80A01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541" y="4156040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1594000" lon="2400000" rev="0"/>
            </a:camera>
            <a:lightRig rig="threePt" dir="t"/>
          </a:scene3d>
        </p:spPr>
      </p:pic>
      <p:pic>
        <p:nvPicPr>
          <p:cNvPr id="10" name="図 9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4A3CF41F-E97F-B497-AFA4-465C08C45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210" y="4156041"/>
            <a:ext cx="2181004" cy="16357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>
              <a:rot lat="21594000" lon="24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78875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0FC5B2-2B9B-5F5E-4805-DCFC5F23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3424F5-7BA8-3BD0-3F72-74B0CBF8E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動画を設計する</a:t>
            </a:r>
            <a:endParaRPr lang="en-US" altLang="ja-JP" dirty="0"/>
          </a:p>
          <a:p>
            <a:pPr lvl="1"/>
            <a:r>
              <a:rPr kumimoji="1" lang="ja-JP" altLang="en-US"/>
              <a:t>最初の絵と、最後の絵を考える</a:t>
            </a:r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1"/>
            <a:r>
              <a:rPr kumimoji="1" lang="ja-JP" altLang="en-US"/>
              <a:t>描きたい動作を考える</a:t>
            </a:r>
            <a:endParaRPr kumimoji="1" lang="en-US" altLang="ja-JP" dirty="0"/>
          </a:p>
          <a:p>
            <a:pPr lvl="2"/>
            <a:r>
              <a:rPr lang="ja-JP" altLang="en-US"/>
              <a:t>現実の動きを描くなら、まず現実の動きを観察する</a:t>
            </a:r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1AE0FB6-98FD-C979-BDDF-55B7485AAD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064C96FA-936F-AB4F-1919-C1501C269C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41" t="60843" r="35747"/>
          <a:stretch/>
        </p:blipFill>
        <p:spPr>
          <a:xfrm>
            <a:off x="977463" y="4576697"/>
            <a:ext cx="1975944" cy="1671701"/>
          </a:xfrm>
          <a:prstGeom prst="rect">
            <a:avLst/>
          </a:prstGeom>
        </p:spPr>
      </p:pic>
      <p:pic>
        <p:nvPicPr>
          <p:cNvPr id="8" name="図 7" descr="障子, スポーツゲーム, ボール, 裁判所 が含まれている画像&#10;&#10;自動的に生成された説明">
            <a:extLst>
              <a:ext uri="{FF2B5EF4-FFF2-40B4-BE49-F238E27FC236}">
                <a16:creationId xmlns:a16="http://schemas.microsoft.com/office/drawing/2014/main" id="{DBDF31BF-27EC-87B3-5CE7-00B0BEA18C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401" t="63602" r="19886" b="-1"/>
          <a:stretch/>
        </p:blipFill>
        <p:spPr>
          <a:xfrm>
            <a:off x="3497471" y="4558328"/>
            <a:ext cx="2149057" cy="1690069"/>
          </a:xfrm>
          <a:prstGeom prst="rect">
            <a:avLst/>
          </a:prstGeom>
        </p:spPr>
      </p:pic>
      <p:pic>
        <p:nvPicPr>
          <p:cNvPr id="10" name="図 9" descr="ラケットを構えている&#10;&#10;中程度の精度で自動的に生成された説明">
            <a:extLst>
              <a:ext uri="{FF2B5EF4-FFF2-40B4-BE49-F238E27FC236}">
                <a16:creationId xmlns:a16="http://schemas.microsoft.com/office/drawing/2014/main" id="{004680F8-A51A-CEE5-F347-9767E801C0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832" t="68360" r="19588"/>
          <a:stretch/>
        </p:blipFill>
        <p:spPr>
          <a:xfrm>
            <a:off x="6030828" y="4558328"/>
            <a:ext cx="2149057" cy="1653332"/>
          </a:xfrm>
          <a:prstGeom prst="rect">
            <a:avLst/>
          </a:prstGeom>
        </p:spPr>
      </p:pic>
      <p:sp>
        <p:nvSpPr>
          <p:cNvPr id="11" name="ストライプ矢印 10">
            <a:extLst>
              <a:ext uri="{FF2B5EF4-FFF2-40B4-BE49-F238E27FC236}">
                <a16:creationId xmlns:a16="http://schemas.microsoft.com/office/drawing/2014/main" id="{25319112-4D36-A82B-BE3A-170C6033C96E}"/>
              </a:ext>
            </a:extLst>
          </p:cNvPr>
          <p:cNvSpPr/>
          <p:nvPr/>
        </p:nvSpPr>
        <p:spPr>
          <a:xfrm>
            <a:off x="2122834" y="4214090"/>
            <a:ext cx="4898330" cy="725214"/>
          </a:xfrm>
          <a:prstGeom prst="stripedRightArrow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地面に当たったボールが、上下につぶれる</a:t>
            </a:r>
          </a:p>
        </p:txBody>
      </p:sp>
    </p:spTree>
    <p:extLst>
      <p:ext uri="{BB962C8B-B14F-4D97-AF65-F5344CB8AC3E}">
        <p14:creationId xmlns:p14="http://schemas.microsoft.com/office/powerpoint/2010/main" val="4058339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39DF89-D27C-993E-C15E-3122367C0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329D71-B14C-21DC-D29A-257CA43C3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プレゼンテーションソフトで作ってみよう</a:t>
            </a:r>
            <a:r>
              <a:rPr lang="en-US" altLang="ja-JP" dirty="0"/>
              <a:t>(1)</a:t>
            </a:r>
          </a:p>
          <a:p>
            <a:pPr marL="815975" lvl="1" indent="-457200">
              <a:buFont typeface="+mj-lt"/>
              <a:buAutoNum type="arabicPeriod"/>
            </a:pPr>
            <a:r>
              <a:rPr kumimoji="1" lang="ja-JP" altLang="en-US"/>
              <a:t>新しくプレゼンテーションを作成する</a:t>
            </a:r>
            <a:endParaRPr kumimoji="1" lang="en-US" altLang="ja-JP" dirty="0"/>
          </a:p>
          <a:p>
            <a:pPr marL="815975" lvl="1" indent="-457200">
              <a:buFont typeface="+mj-lt"/>
              <a:buAutoNum type="arabicPeriod"/>
            </a:pPr>
            <a:r>
              <a:rPr lang="ja-JP" altLang="en-US"/>
              <a:t>シートのレイアウトを「白紙」</a:t>
            </a:r>
            <a:r>
              <a:rPr lang="en-US" altLang="ja-JP" dirty="0"/>
              <a:t>/</a:t>
            </a:r>
            <a:r>
              <a:rPr lang="ja-JP" altLang="en-US"/>
              <a:t>「空白」にする</a:t>
            </a:r>
            <a:endParaRPr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DCC5DE2-EDA1-5358-6465-2A5E942958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83C626F0-F0A4-7888-3E1A-35D303882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840" y="2670339"/>
            <a:ext cx="3213100" cy="2451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図 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22C4E75-3DD0-D273-392D-DD048CC5F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664" y="2670339"/>
            <a:ext cx="4257092" cy="3429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1357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E357B0-11D3-7F0E-7D15-37B43AC14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7A139EB-E66F-C30A-69DD-6A2414AA9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プレゼンテーションソフトで作ってみよう</a:t>
            </a:r>
            <a:r>
              <a:rPr lang="en-US" altLang="ja-JP" dirty="0"/>
              <a:t>(2)</a:t>
            </a:r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CC88FF-2CAF-3F15-406B-410D3920E8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背景パターン&#10;&#10;低い精度で自動的に生成された説明">
            <a:extLst>
              <a:ext uri="{FF2B5EF4-FFF2-40B4-BE49-F238E27FC236}">
                <a16:creationId xmlns:a16="http://schemas.microsoft.com/office/drawing/2014/main" id="{631785D9-0CD9-3EC8-FBED-221B8B8D5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972890"/>
            <a:ext cx="3983440" cy="2369297"/>
          </a:xfrm>
          <a:prstGeom prst="rect">
            <a:avLst/>
          </a:prstGeom>
        </p:spPr>
      </p:pic>
      <p:pic>
        <p:nvPicPr>
          <p:cNvPr id="8" name="図 7" descr="白いバックグラウンドのスクリーンショット&#10;&#10;中程度の精度で自動的に生成された説明">
            <a:extLst>
              <a:ext uri="{FF2B5EF4-FFF2-40B4-BE49-F238E27FC236}">
                <a16:creationId xmlns:a16="http://schemas.microsoft.com/office/drawing/2014/main" id="{57E6C8D7-B77B-FAA2-6093-E80BC3D44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84" y="1314527"/>
            <a:ext cx="3804356" cy="217088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D6C4BF-9080-8020-1F8A-5BE518422C4B}"/>
              </a:ext>
            </a:extLst>
          </p:cNvPr>
          <p:cNvSpPr txBox="1"/>
          <p:nvPr/>
        </p:nvSpPr>
        <p:spPr>
          <a:xfrm>
            <a:off x="4630847" y="1857241"/>
            <a:ext cx="3815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空白のページに、表を挿入する。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列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: 16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: 9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表を全面に拡大する。</a:t>
            </a:r>
          </a:p>
        </p:txBody>
      </p:sp>
    </p:spTree>
    <p:extLst>
      <p:ext uri="{BB962C8B-B14F-4D97-AF65-F5344CB8AC3E}">
        <p14:creationId xmlns:p14="http://schemas.microsoft.com/office/powerpoint/2010/main" val="1795880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A9CAE1-1581-A4FD-1BF0-588A6D7AB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29DF7F-FFE6-9F99-AACA-573B49B7F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000" y="515813"/>
            <a:ext cx="8658480" cy="5907565"/>
          </a:xfrm>
        </p:spPr>
        <p:txBody>
          <a:bodyPr/>
          <a:lstStyle/>
          <a:p>
            <a:r>
              <a:rPr lang="ja-JP" altLang="en-US"/>
              <a:t>プレゼンテーションソフトで作ってみよう</a:t>
            </a:r>
            <a:r>
              <a:rPr lang="en-US" altLang="ja-JP" dirty="0"/>
              <a:t>(3)</a:t>
            </a:r>
            <a:endParaRPr lang="ja-JP" altLang="en-US"/>
          </a:p>
          <a:p>
            <a:pPr marL="815975" lvl="1" indent="-457200">
              <a:buFont typeface="+mj-ea"/>
              <a:buAutoNum type="circleNumDbPlain" startAt="3"/>
            </a:pPr>
            <a:r>
              <a:rPr kumimoji="1" lang="ja-JP" altLang="en-US"/>
              <a:t>スライド</a:t>
            </a:r>
            <a:r>
              <a:rPr kumimoji="1" lang="en-US" altLang="ja-JP" dirty="0"/>
              <a:t>1</a:t>
            </a:r>
            <a:r>
              <a:rPr lang="ja-JP" altLang="en-US"/>
              <a:t>枚を</a:t>
            </a:r>
            <a:r>
              <a:rPr lang="en-US" altLang="ja-JP" dirty="0"/>
              <a:t>1</a:t>
            </a:r>
            <a:r>
              <a:rPr lang="ja-JP" altLang="en-US"/>
              <a:t>枚の絵とする</a:t>
            </a:r>
            <a:endParaRPr lang="en-US" altLang="ja-JP" dirty="0"/>
          </a:p>
          <a:p>
            <a:pPr lvl="2"/>
            <a:r>
              <a:rPr lang="ja-JP" altLang="en-US"/>
              <a:t>円などの図形を配置する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marL="815975" lvl="1" indent="-457200">
              <a:buFont typeface="+mj-ea"/>
              <a:buAutoNum type="circleNumDbPlain" startAt="4"/>
            </a:pPr>
            <a:r>
              <a:rPr lang="ja-JP" altLang="en-US"/>
              <a:t>スライドをコピーする</a:t>
            </a:r>
            <a:endParaRPr lang="en-US" altLang="ja-JP" dirty="0"/>
          </a:p>
          <a:p>
            <a:pPr marL="1330325" lvl="2" indent="-457200"/>
            <a:r>
              <a:rPr lang="ja-JP" altLang="en-US"/>
              <a:t>図形の位置を少しずらす</a:t>
            </a:r>
            <a:endParaRPr lang="en-US" altLang="ja-JP" dirty="0"/>
          </a:p>
          <a:p>
            <a:pPr marL="1330325" lvl="2" indent="-457200"/>
            <a:r>
              <a:rPr lang="ja-JP" altLang="en-US"/>
              <a:t>表の罫線を目安にして動きを考える</a:t>
            </a:r>
            <a:endParaRPr lang="en-US" altLang="ja-JP" dirty="0"/>
          </a:p>
          <a:p>
            <a:pPr marL="1330325" lvl="2" indent="-457200"/>
            <a:endParaRPr lang="en-US" altLang="ja-JP" dirty="0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08A7C1F4-83C1-2782-D13D-80D4B26A43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 descr="グラフ, バブル チャート&#10;&#10;自動的に生成された説明">
            <a:extLst>
              <a:ext uri="{FF2B5EF4-FFF2-40B4-BE49-F238E27FC236}">
                <a16:creationId xmlns:a16="http://schemas.microsoft.com/office/drawing/2014/main" id="{4290A7B7-C202-659A-D2AB-E9FBF52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381" y="2303139"/>
            <a:ext cx="4642117" cy="226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1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CD59E7-2EE6-77C6-0B30-F8192D5F7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コンピュータ上で動画を作ってみよう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3FCD5B-3786-5499-9CD6-4C0D062DC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3</a:t>
            </a:r>
            <a:r>
              <a:rPr lang="ja-JP" altLang="en-US"/>
              <a:t>枚以上のスライドが出来上がったら、素早く画面切り替えをして、動かしてみる</a:t>
            </a:r>
            <a:endParaRPr lang="en-US" altLang="ja-JP" dirty="0"/>
          </a:p>
          <a:p>
            <a:pPr lvl="1"/>
            <a:r>
              <a:rPr kumimoji="1" lang="ja-JP" altLang="en-US"/>
              <a:t>動きがなめらかに見えない場合、</a:t>
            </a:r>
            <a:r>
              <a:rPr lang="ja-JP" altLang="en-US"/>
              <a:t>シート間で</a:t>
            </a:r>
            <a:r>
              <a:rPr kumimoji="1" lang="ja-JP" altLang="en-US"/>
              <a:t>位置を動かしすぎているので、動かす量を減らす</a:t>
            </a:r>
            <a:endParaRPr kumimoji="1"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676E88C-0D7F-2171-FAA8-902F068C7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 descr="グラフ, バブル チャート&#10;&#10;自動的に生成された説明">
            <a:extLst>
              <a:ext uri="{FF2B5EF4-FFF2-40B4-BE49-F238E27FC236}">
                <a16:creationId xmlns:a16="http://schemas.microsoft.com/office/drawing/2014/main" id="{4EED3A84-50BC-2788-63B8-95EE312A7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941" y="2973494"/>
            <a:ext cx="4642117" cy="226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49974"/>
      </p:ext>
    </p:extLst>
  </p:cSld>
  <p:clrMapOvr>
    <a:masterClrMapping/>
  </p:clrMapOvr>
</p:sld>
</file>

<file path=ppt/theme/theme1.xml><?xml version="1.0" encoding="utf-8"?>
<a:theme xmlns:a="http://schemas.openxmlformats.org/drawingml/2006/main" name="2020岡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コンピュータによる計算" id="{74F56FA4-01C7-6745-8003-8F6F73EA8DF7}" vid="{A8A0694B-FE15-3B48-B1B7-B6A6653A42A9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2020岡本</Template>
  <TotalTime>1055</TotalTime>
  <Words>995</Words>
  <Application>Microsoft Macintosh PowerPoint</Application>
  <PresentationFormat>画面に合わせる (4:3)</PresentationFormat>
  <Paragraphs>162</Paragraphs>
  <Slides>25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6" baseType="lpstr">
      <vt:lpstr>MonacakomiRegular</vt:lpstr>
      <vt:lpstr>UD Digi Kyokasho N-R</vt:lpstr>
      <vt:lpstr>UD Digi Kyokasho N-R</vt:lpstr>
      <vt:lpstr>UD デジタル 教科書体 NK-B</vt:lpstr>
      <vt:lpstr>UD Digi Kyokasho NP-B</vt:lpstr>
      <vt:lpstr>メイリオ</vt:lpstr>
      <vt:lpstr>游ゴシック</vt:lpstr>
      <vt:lpstr>Arial</vt:lpstr>
      <vt:lpstr>Century Gothic</vt:lpstr>
      <vt:lpstr>Wingdings</vt:lpstr>
      <vt:lpstr>2020岡本</vt:lpstr>
      <vt:lpstr>動画のデジタル表現</vt:lpstr>
      <vt:lpstr>PowerPoint プレゼンテーション</vt:lpstr>
      <vt:lpstr>コンピュータ上で動画を作ってみよう</vt:lpstr>
      <vt:lpstr>コンピュータ上で動画を作ってみよう</vt:lpstr>
      <vt:lpstr>コンピュータ上で動画を作ってみよう</vt:lpstr>
      <vt:lpstr>コンピュータ上で動画を作ってみよう</vt:lpstr>
      <vt:lpstr>コンピュータ上で動画を作ってみよう</vt:lpstr>
      <vt:lpstr>コンピュータ上で動画を作ってみよう</vt:lpstr>
      <vt:lpstr>コンピュータ上で動画を作ってみよう</vt:lpstr>
      <vt:lpstr>参考: 色々なソフトウェア・機材を使って動画を作る</vt:lpstr>
      <vt:lpstr>PowerPoint プレゼンテーション</vt:lpstr>
      <vt:lpstr>参考: Monaca Educationでストップモーションアニメを作ってみよう</vt:lpstr>
      <vt:lpstr>参考: Monaca Educationでストップモーションアニメを作ってみよう</vt:lpstr>
      <vt:lpstr>参考: Monaca Educationでストップモーションアニメを作ってみよう</vt:lpstr>
      <vt:lpstr>参考: Googleフォトでアニメを作ってみよう</vt:lpstr>
      <vt:lpstr>参考: iPad/iPhoneでアニメを作ってみよう</vt:lpstr>
      <vt:lpstr>動画のデータの大きさ（サイズ）</vt:lpstr>
      <vt:lpstr>動画のデータの大きさ</vt:lpstr>
      <vt:lpstr>動画のデータの大きさ</vt:lpstr>
      <vt:lpstr>まとめ</vt:lpstr>
      <vt:lpstr>コンピュータグラフィックス</vt:lpstr>
      <vt:lpstr>CG: コンピュータグラフィックス</vt:lpstr>
      <vt:lpstr>CG: コンピュータグラフィックス</vt:lpstr>
      <vt:lpstr>シミュレーション</vt:lpstr>
      <vt:lpstr>シミュレーション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動画のデジタル表現</dc:title>
  <dc:creator>Tetsuya Izawa</dc:creator>
  <cp:lastModifiedBy>Tetsuya Izawa</cp:lastModifiedBy>
  <cp:revision>7</cp:revision>
  <dcterms:created xsi:type="dcterms:W3CDTF">2022-06-03T04:02:22Z</dcterms:created>
  <dcterms:modified xsi:type="dcterms:W3CDTF">2022-12-27T06:07:59Z</dcterms:modified>
</cp:coreProperties>
</file>