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1" r:id="rId4"/>
    <p:sldId id="263" r:id="rId5"/>
    <p:sldId id="266" r:id="rId6"/>
    <p:sldId id="269" r:id="rId7"/>
    <p:sldId id="270" r:id="rId8"/>
    <p:sldId id="272" r:id="rId9"/>
    <p:sldId id="258" r:id="rId10"/>
    <p:sldId id="257" r:id="rId11"/>
    <p:sldId id="259" r:id="rId12"/>
    <p:sldId id="273" r:id="rId13"/>
    <p:sldId id="275" r:id="rId14"/>
    <p:sldId id="279" r:id="rId15"/>
    <p:sldId id="277" r:id="rId16"/>
  </p:sldIdLst>
  <p:sldSz cx="6858000" cy="9906000" type="A4"/>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59" autoAdjust="0"/>
    <p:restoredTop sz="94660"/>
  </p:normalViewPr>
  <p:slideViewPr>
    <p:cSldViewPr snapToGrid="0">
      <p:cViewPr varScale="1">
        <p:scale>
          <a:sx n="61" d="100"/>
          <a:sy n="61" d="100"/>
        </p:scale>
        <p:origin x="13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05641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5448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99696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7111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95893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959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338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6502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45858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2774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65683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876EB8B-730E-48F8-A319-050F7B496244}" type="datetimeFigureOut">
              <a:rPr kumimoji="1" lang="ja-JP" altLang="en-US" smtClean="0"/>
              <a:t>2024/7/8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55351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114301" y="649705"/>
            <a:ext cx="6640829" cy="1212246"/>
          </a:xfrm>
        </p:spPr>
        <p:style>
          <a:lnRef idx="2">
            <a:schemeClr val="dk1"/>
          </a:lnRef>
          <a:fillRef idx="1">
            <a:schemeClr val="lt1"/>
          </a:fillRef>
          <a:effectRef idx="0">
            <a:schemeClr val="dk1"/>
          </a:effectRef>
          <a:fontRef idx="minor">
            <a:schemeClr val="dk1"/>
          </a:fontRef>
        </p:style>
        <p:txBody>
          <a:bodyPr>
            <a:normAutofit/>
          </a:bodyPr>
          <a:lstStyle/>
          <a:p>
            <a:r>
              <a:rPr lang="ja-JP" altLang="en-US" sz="4000"/>
              <a:t>アプリ</a:t>
            </a:r>
            <a:br>
              <a:rPr lang="en-US" altLang="ja-JP" sz="4000"/>
            </a:br>
            <a:r>
              <a:rPr lang="ja-JP" altLang="en-US" sz="4000"/>
              <a:t>プログラミングシート</a:t>
            </a:r>
          </a:p>
        </p:txBody>
      </p:sp>
      <p:sp>
        <p:nvSpPr>
          <p:cNvPr id="5" name="字幕 4">
            <a:extLst>
              <a:ext uri="{FF2B5EF4-FFF2-40B4-BE49-F238E27FC236}">
                <a16:creationId xmlns:a16="http://schemas.microsoft.com/office/drawing/2014/main" id="{13A46BEA-C938-4ADA-A3CF-6AE556751F17}"/>
              </a:ext>
            </a:extLst>
          </p:cNvPr>
          <p:cNvSpPr>
            <a:spLocks noGrp="1"/>
          </p:cNvSpPr>
          <p:nvPr>
            <p:ph type="subTitle" idx="1"/>
          </p:nvPr>
        </p:nvSpPr>
        <p:spPr>
          <a:xfrm>
            <a:off x="754123" y="4621774"/>
            <a:ext cx="5143500" cy="1212246"/>
          </a:xfrm>
        </p:spPr>
        <p:txBody>
          <a:bodyPr>
            <a:normAutofit/>
          </a:bodyPr>
          <a:lstStyle/>
          <a:p>
            <a:r>
              <a:rPr lang="ja-JP" altLang="en-US" sz="4000" dirty="0"/>
              <a:t>おみくじ</a:t>
            </a:r>
            <a:endParaRPr lang="en-US" altLang="ja-JP" sz="4000" dirty="0"/>
          </a:p>
          <a:p>
            <a:r>
              <a:rPr lang="en-US" altLang="ja-JP" sz="3200" dirty="0"/>
              <a:t>Python(</a:t>
            </a:r>
            <a:r>
              <a:rPr lang="en-US" altLang="ja-JP" sz="3200" dirty="0" err="1"/>
              <a:t>Brython</a:t>
            </a:r>
            <a:r>
              <a:rPr lang="en-US" altLang="ja-JP" sz="3200" dirty="0"/>
              <a:t>)</a:t>
            </a:r>
            <a:r>
              <a:rPr lang="ja-JP" altLang="en-US" sz="3200" dirty="0"/>
              <a:t>版</a:t>
            </a:r>
            <a:endParaRPr lang="en-US" altLang="ja-JP" sz="3200" dirty="0"/>
          </a:p>
          <a:p>
            <a:endParaRPr lang="ja-JP" altLang="en-US" sz="4000" dirty="0"/>
          </a:p>
        </p:txBody>
      </p:sp>
    </p:spTree>
    <p:extLst>
      <p:ext uri="{BB962C8B-B14F-4D97-AF65-F5344CB8AC3E}">
        <p14:creationId xmlns:p14="http://schemas.microsoft.com/office/powerpoint/2010/main" val="255144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a:extLst>
              <a:ext uri="{FF2B5EF4-FFF2-40B4-BE49-F238E27FC236}">
                <a16:creationId xmlns:a16="http://schemas.microsoft.com/office/drawing/2014/main" id="{092272B1-815D-4961-913B-7F0D8F210920}"/>
              </a:ext>
            </a:extLst>
          </p:cNvPr>
          <p:cNvSpPr txBox="1"/>
          <p:nvPr/>
        </p:nvSpPr>
        <p:spPr>
          <a:xfrm>
            <a:off x="555171" y="166124"/>
            <a:ext cx="576072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おみくじアプリのフローチャート</a:t>
            </a:r>
          </a:p>
        </p:txBody>
      </p:sp>
      <p:pic>
        <p:nvPicPr>
          <p:cNvPr id="10" name="図 9">
            <a:extLst>
              <a:ext uri="{FF2B5EF4-FFF2-40B4-BE49-F238E27FC236}">
                <a16:creationId xmlns:a16="http://schemas.microsoft.com/office/drawing/2014/main" id="{5AE6BD9C-44E3-473F-B7AA-4F31525E5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71" y="857249"/>
            <a:ext cx="4745492" cy="9004471"/>
          </a:xfrm>
          <a:prstGeom prst="rect">
            <a:avLst/>
          </a:prstGeom>
        </p:spPr>
      </p:pic>
    </p:spTree>
    <p:extLst>
      <p:ext uri="{BB962C8B-B14F-4D97-AF65-F5344CB8AC3E}">
        <p14:creationId xmlns:p14="http://schemas.microsoft.com/office/powerpoint/2010/main" val="22781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a:latin typeface="UD デジタル 教科書体 N-B" panose="02020700000000000000" pitchFamily="17" charset="-128"/>
                <a:ea typeface="UD デジタル 教科書体 N-B" panose="02020700000000000000" pitchFamily="17" charset="-128"/>
              </a:rPr>
              <a:t>おみくじの結果を追加してみよう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8" name="図 17" descr="写真 copy.PNG">
            <a:extLst>
              <a:ext uri="{FF2B5EF4-FFF2-40B4-BE49-F238E27FC236}">
                <a16:creationId xmlns:a16="http://schemas.microsoft.com/office/drawing/2014/main" id="{853EAF78-4936-498D-B5A3-359910AC7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790" y="1510246"/>
            <a:ext cx="499567" cy="749350"/>
          </a:xfrm>
          <a:prstGeom prst="rect">
            <a:avLst/>
          </a:prstGeom>
        </p:spPr>
      </p:pic>
      <p:pic>
        <p:nvPicPr>
          <p:cNvPr id="19" name="図 18" descr="写真.PNG">
            <a:extLst>
              <a:ext uri="{FF2B5EF4-FFF2-40B4-BE49-F238E27FC236}">
                <a16:creationId xmlns:a16="http://schemas.microsoft.com/office/drawing/2014/main" id="{AB9B83AA-F5EE-45EF-9777-95F4B34EC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272" y="860776"/>
            <a:ext cx="451468" cy="677203"/>
          </a:xfrm>
          <a:prstGeom prst="rect">
            <a:avLst/>
          </a:prstGeom>
        </p:spPr>
      </p:pic>
      <p:pic>
        <p:nvPicPr>
          <p:cNvPr id="20" name="図 19" descr="写真 copy.PNG">
            <a:extLst>
              <a:ext uri="{FF2B5EF4-FFF2-40B4-BE49-F238E27FC236}">
                <a16:creationId xmlns:a16="http://schemas.microsoft.com/office/drawing/2014/main" id="{DD0D1E9D-5652-4AA3-83E4-5537BB076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92" y="1199378"/>
            <a:ext cx="1093413" cy="1640120"/>
          </a:xfrm>
          <a:prstGeom prst="rect">
            <a:avLst/>
          </a:prstGeom>
        </p:spPr>
      </p:pic>
      <p:pic>
        <p:nvPicPr>
          <p:cNvPr id="21" name="図 20">
            <a:extLst>
              <a:ext uri="{FF2B5EF4-FFF2-40B4-BE49-F238E27FC236}">
                <a16:creationId xmlns:a16="http://schemas.microsoft.com/office/drawing/2014/main" id="{C434F8B2-61B6-4768-957B-313932043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515" y="2102302"/>
            <a:ext cx="480689" cy="768480"/>
          </a:xfrm>
          <a:prstGeom prst="rect">
            <a:avLst/>
          </a:prstGeom>
        </p:spPr>
      </p:pic>
      <p:sp>
        <p:nvSpPr>
          <p:cNvPr id="22" name="右矢印 13">
            <a:extLst>
              <a:ext uri="{FF2B5EF4-FFF2-40B4-BE49-F238E27FC236}">
                <a16:creationId xmlns:a16="http://schemas.microsoft.com/office/drawing/2014/main" id="{CA38E435-D676-4C85-915A-819268FE01AB}"/>
              </a:ext>
            </a:extLst>
          </p:cNvPr>
          <p:cNvSpPr/>
          <p:nvPr/>
        </p:nvSpPr>
        <p:spPr>
          <a:xfrm rot="2700000">
            <a:off x="1523915" y="2176512"/>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3" name="右矢印 14">
            <a:extLst>
              <a:ext uri="{FF2B5EF4-FFF2-40B4-BE49-F238E27FC236}">
                <a16:creationId xmlns:a16="http://schemas.microsoft.com/office/drawing/2014/main" id="{E8366029-FBBC-49F8-AC4B-68AD05295FCA}"/>
              </a:ext>
            </a:extLst>
          </p:cNvPr>
          <p:cNvSpPr/>
          <p:nvPr/>
        </p:nvSpPr>
        <p:spPr>
          <a:xfrm rot="18900000">
            <a:off x="1548405" y="1285236"/>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4" name="右矢印 15">
            <a:extLst>
              <a:ext uri="{FF2B5EF4-FFF2-40B4-BE49-F238E27FC236}">
                <a16:creationId xmlns:a16="http://schemas.microsoft.com/office/drawing/2014/main" id="{6EA08B5E-5FEA-4B55-970F-91622D754F68}"/>
              </a:ext>
            </a:extLst>
          </p:cNvPr>
          <p:cNvSpPr/>
          <p:nvPr/>
        </p:nvSpPr>
        <p:spPr>
          <a:xfrm>
            <a:off x="1834686" y="1711520"/>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21409" y="1856049"/>
            <a:ext cx="308638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kumimoji="1" lang="ja-JP" altLang="en-US" sz="1400">
                <a:latin typeface="UD デジタル 教科書体 N-R" panose="02020400000000000000" pitchFamily="17" charset="-128"/>
                <a:ea typeface="UD デジタル 教科書体 N-R" panose="02020400000000000000" pitchFamily="17" charset="-128"/>
              </a:rPr>
              <a:t>乱数</a:t>
            </a:r>
            <a:r>
              <a:rPr kumimoji="1" lang="ja-JP" altLang="en-US" sz="1400" dirty="0">
                <a:latin typeface="UD デジタル 教科書体 N-R" panose="02020400000000000000" pitchFamily="17" charset="-128"/>
                <a:ea typeface="UD デジタル 教科書体 N-R" panose="02020400000000000000" pitchFamily="17" charset="-128"/>
              </a:rPr>
              <a:t>の範囲を</a:t>
            </a:r>
            <a:r>
              <a:rPr kumimoji="1" lang="en-US" altLang="ja-JP" sz="1400" dirty="0">
                <a:latin typeface="UD デジタル 教科書体 N-R" panose="02020400000000000000" pitchFamily="17" charset="-128"/>
                <a:ea typeface="UD デジタル 教科書体 N-R" panose="02020400000000000000" pitchFamily="17" charset="-128"/>
              </a:rPr>
              <a:t>1</a:t>
            </a:r>
            <a:r>
              <a:rPr kumimoji="1" lang="ja-JP" altLang="en-US" sz="1400" dirty="0">
                <a:latin typeface="UD デジタル 教科書体 N-R" panose="02020400000000000000" pitchFamily="17" charset="-128"/>
                <a:ea typeface="UD デジタル 教科書体 N-R" panose="02020400000000000000" pitchFamily="17" charset="-128"/>
              </a:rPr>
              <a:t>大きくする</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400" dirty="0">
                <a:latin typeface="UD デジタル 教科書体 N-R" panose="02020400000000000000" pitchFamily="17" charset="-128"/>
                <a:ea typeface="UD デジタル 教科書体 N-R" panose="02020400000000000000" pitchFamily="17" charset="-128"/>
              </a:rPr>
              <a:t>乱数の結果</a:t>
            </a:r>
            <a:r>
              <a:rPr kumimoji="1" lang="ja-JP" altLang="en-US" sz="1400">
                <a:latin typeface="UD デジタル 教科書体 N-R" panose="02020400000000000000" pitchFamily="17" charset="-128"/>
                <a:ea typeface="UD デジタル 教科書体 N-R" panose="02020400000000000000" pitchFamily="17" charset="-128"/>
              </a:rPr>
              <a:t>によって</a:t>
            </a:r>
            <a:r>
              <a:rPr kumimoji="1" lang="en-US" altLang="ja-JP" sz="1400">
                <a:latin typeface="UD デジタル 教科書体 N-R" panose="02020400000000000000" pitchFamily="17" charset="-128"/>
                <a:ea typeface="UD デジタル 教科書体 N-R" panose="02020400000000000000" pitchFamily="17" charset="-128"/>
              </a:rPr>
              <a:t>『daikyo.png』</a:t>
            </a:r>
            <a:r>
              <a:rPr kumimoji="1" lang="ja-JP" altLang="en-US" sz="1400">
                <a:latin typeface="UD デジタル 教科書体 N-R" panose="02020400000000000000" pitchFamily="17" charset="-128"/>
                <a:ea typeface="UD デジタル 教科書体 N-R" panose="02020400000000000000" pitchFamily="17" charset="-128"/>
              </a:rPr>
              <a:t>が</a:t>
            </a:r>
            <a:r>
              <a:rPr kumimoji="1" lang="ja-JP" altLang="en-US" sz="1400" dirty="0">
                <a:latin typeface="UD デジタル 教科書体 N-R" panose="02020400000000000000" pitchFamily="17" charset="-128"/>
                <a:ea typeface="UD デジタル 教科書体 N-R" panose="02020400000000000000" pitchFamily="17" charset="-128"/>
              </a:rPr>
              <a:t>選ばれるようにする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217010" y="3935627"/>
            <a:ext cx="6640990" cy="4401205"/>
          </a:xfrm>
          <a:prstGeom prst="rect">
            <a:avLst/>
          </a:prstGeom>
          <a:noFill/>
        </p:spPr>
        <p:txBody>
          <a:bodyPr wrap="square" rtlCol="0">
            <a:spAutoFit/>
          </a:bodyPr>
          <a:lstStyle/>
          <a:p>
            <a:r>
              <a:rPr lang="en" altLang="ja-JP" sz="1400" b="0" dirty="0">
                <a:solidFill>
                  <a:srgbClr val="0000FF"/>
                </a:solidFill>
                <a:effectLst/>
                <a:latin typeface="MonacakomiRegular"/>
              </a:rPr>
              <a:t>import</a:t>
            </a:r>
            <a:r>
              <a:rPr lang="en" altLang="ja-JP" sz="1400" b="0" dirty="0">
                <a:solidFill>
                  <a:srgbClr val="000000"/>
                </a:solidFill>
                <a:effectLst/>
                <a:latin typeface="MonacakomiRegular"/>
              </a:rPr>
              <a:t> random</a:t>
            </a:r>
          </a:p>
          <a:p>
            <a:br>
              <a:rPr lang="en" altLang="ja-JP" sz="1400" b="0" dirty="0">
                <a:solidFill>
                  <a:srgbClr val="000000"/>
                </a:solidFill>
                <a:effectLst/>
                <a:latin typeface="MonacakomiRegular"/>
              </a:rPr>
            </a:br>
            <a:r>
              <a:rPr lang="en" altLang="ja-JP" sz="1400" b="0" dirty="0">
                <a:solidFill>
                  <a:srgbClr val="008000"/>
                </a:solidFill>
                <a:effectLst/>
                <a:latin typeface="MonacakomiRegular"/>
              </a:rPr>
              <a:t># </a:t>
            </a:r>
            <a:r>
              <a:rPr lang="ja-JP" altLang="en-US" sz="1400" b="0" dirty="0">
                <a:solidFill>
                  <a:srgbClr val="008000"/>
                </a:solidFill>
                <a:effectLst/>
                <a:latin typeface="MonacakomiRegular"/>
              </a:rPr>
              <a:t>おみくじの処理</a:t>
            </a:r>
            <a:endParaRPr lang="ja-JP" altLang="en-US" sz="1400" b="0" dirty="0">
              <a:solidFill>
                <a:srgbClr val="000000"/>
              </a:solidFill>
              <a:effectLst/>
              <a:latin typeface="MonacakomiRegular"/>
            </a:endParaRPr>
          </a:p>
          <a:p>
            <a:r>
              <a:rPr lang="en" altLang="ja-JP" sz="1400" b="0" dirty="0">
                <a:solidFill>
                  <a:srgbClr val="0000FF"/>
                </a:solidFill>
                <a:effectLst/>
                <a:latin typeface="MonacakomiRegular"/>
              </a:rPr>
              <a:t>def</a:t>
            </a:r>
            <a:r>
              <a:rPr lang="en" altLang="ja-JP" sz="1400" b="0" dirty="0">
                <a:solidFill>
                  <a:srgbClr val="000000"/>
                </a:solidFill>
                <a:effectLst/>
                <a:latin typeface="MonacakomiRegular"/>
              </a:rPr>
              <a:t> play(e):</a:t>
            </a:r>
          </a:p>
          <a:p>
            <a:r>
              <a:rPr lang="en" altLang="ja-JP" sz="1400" b="0" dirty="0">
                <a:solidFill>
                  <a:srgbClr val="008000"/>
                </a:solidFill>
                <a:effectLst/>
                <a:latin typeface="MonacakomiRegular"/>
              </a:rPr>
              <a:t># 0</a:t>
            </a:r>
            <a:r>
              <a:rPr lang="ja-JP" altLang="en-US" sz="1400" b="0" dirty="0">
                <a:solidFill>
                  <a:srgbClr val="008000"/>
                </a:solidFill>
                <a:effectLst/>
                <a:latin typeface="MonacakomiRegular"/>
              </a:rPr>
              <a:t>から</a:t>
            </a:r>
            <a:r>
              <a:rPr lang="en-US" altLang="ja-JP" sz="1400" b="0" dirty="0">
                <a:solidFill>
                  <a:srgbClr val="008000"/>
                </a:solidFill>
                <a:effectLst/>
                <a:latin typeface="MonacakomiRegular"/>
              </a:rPr>
              <a:t>5</a:t>
            </a:r>
            <a:r>
              <a:rPr lang="ja-JP" altLang="en-US" sz="1400" b="0" dirty="0">
                <a:solidFill>
                  <a:srgbClr val="008000"/>
                </a:solidFill>
                <a:effectLst/>
                <a:latin typeface="MonacakomiRegular"/>
              </a:rPr>
              <a:t>までの整数をランダムに作り、変数</a:t>
            </a:r>
            <a:r>
              <a:rPr lang="en" altLang="ja-JP" sz="1400" b="0" dirty="0">
                <a:solidFill>
                  <a:srgbClr val="008000"/>
                </a:solidFill>
                <a:effectLst/>
                <a:latin typeface="MonacakomiRegular"/>
              </a:rPr>
              <a:t>no</a:t>
            </a:r>
            <a:r>
              <a:rPr lang="ja-JP" altLang="en-US" sz="1400" b="0" dirty="0">
                <a:solidFill>
                  <a:srgbClr val="008000"/>
                </a:solidFill>
                <a:effectLst/>
                <a:latin typeface="MonacakomiRegular"/>
              </a:rPr>
              <a:t>に代入する</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  no = </a:t>
            </a:r>
            <a:r>
              <a:rPr lang="en" altLang="ja-JP" sz="1400" b="0" dirty="0" err="1">
                <a:solidFill>
                  <a:srgbClr val="000000"/>
                </a:solidFill>
                <a:effectLst/>
                <a:latin typeface="MonacakomiRegular"/>
              </a:rPr>
              <a:t>random.randint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r>
              <a:rPr lang="en" altLang="ja-JP" sz="1400" dirty="0">
                <a:solidFill>
                  <a:srgbClr val="098658"/>
                </a:solidFill>
                <a:latin typeface="MonacakomiRegular"/>
              </a:rPr>
              <a:t>5</a:t>
            </a:r>
            <a:r>
              <a:rPr lang="en" altLang="ja-JP" sz="1400" b="0" dirty="0">
                <a:solidFill>
                  <a:srgbClr val="000000"/>
                </a:solidFill>
                <a:effectLst/>
                <a:latin typeface="MonacakomiRegular"/>
              </a:rPr>
              <a:t>)</a:t>
            </a:r>
          </a:p>
          <a:p>
            <a:r>
              <a:rPr lang="en" altLang="ja-JP" sz="1400" b="0" dirty="0">
                <a:solidFill>
                  <a:srgbClr val="0000FF"/>
                </a:solidFill>
                <a:effectLst/>
                <a:latin typeface="MonacakomiRegular"/>
              </a:rPr>
              <a:t>  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chuukichi.png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2</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shoukichi.png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3</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suekichi.png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4</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kyou.png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else</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daikyou.png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br>
              <a:rPr lang="en" altLang="ja-JP" sz="1400" b="0" dirty="0">
                <a:solidFill>
                  <a:srgbClr val="000000"/>
                </a:solidFill>
                <a:effectLst/>
                <a:latin typeface="MonacakomiRegular"/>
              </a:rPr>
            </a:br>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sp>
        <p:nvSpPr>
          <p:cNvPr id="76" name="角丸四角形 85">
            <a:extLst>
              <a:ext uri="{FF2B5EF4-FFF2-40B4-BE49-F238E27FC236}">
                <a16:creationId xmlns:a16="http://schemas.microsoft.com/office/drawing/2014/main" id="{56F4C862-744F-44B0-940E-18040BDC503C}"/>
              </a:ext>
            </a:extLst>
          </p:cNvPr>
          <p:cNvSpPr/>
          <p:nvPr/>
        </p:nvSpPr>
        <p:spPr>
          <a:xfrm>
            <a:off x="217009" y="4824568"/>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①乱数の範囲を</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としたいので</a:t>
            </a:r>
            <a:r>
              <a:rPr kumimoji="1" lang="en-US" altLang="ja-JP" sz="1200" dirty="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に変更</a:t>
            </a:r>
          </a:p>
        </p:txBody>
      </p:sp>
      <p:sp>
        <p:nvSpPr>
          <p:cNvPr id="77" name="角丸四角形 86">
            <a:extLst>
              <a:ext uri="{FF2B5EF4-FFF2-40B4-BE49-F238E27FC236}">
                <a16:creationId xmlns:a16="http://schemas.microsoft.com/office/drawing/2014/main" id="{AD7C2BC2-50E3-41F1-960E-244B429837F3}"/>
              </a:ext>
            </a:extLst>
          </p:cNvPr>
          <p:cNvSpPr/>
          <p:nvPr/>
        </p:nvSpPr>
        <p:spPr>
          <a:xfrm>
            <a:off x="211213" y="6950765"/>
            <a:ext cx="6531561" cy="939898"/>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②乱数が</a:t>
            </a:r>
            <a:r>
              <a:rPr kumimoji="1" lang="en-US" altLang="ja-JP" sz="1400" dirty="0">
                <a:latin typeface="UD デジタル 教科書体 N-R" panose="02020400000000000000" pitchFamily="17" charset="-128"/>
                <a:ea typeface="UD デジタル 教科書体 N-R" panose="02020400000000000000" pitchFamily="17" charset="-128"/>
              </a:rPr>
              <a:t>5</a:t>
            </a:r>
            <a:r>
              <a:rPr kumimoji="1" lang="ja-JP" altLang="en-US" sz="1400">
                <a:latin typeface="UD デジタル 教科書体 N-R" panose="02020400000000000000" pitchFamily="17" charset="-128"/>
                <a:ea typeface="UD デジタル 教科書体 N-R" panose="02020400000000000000" pitchFamily="17" charset="-128"/>
              </a:rPr>
              <a:t>以上なら</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lgn="r"/>
            <a:r>
              <a:rPr kumimoji="1" lang="ja-JP" altLang="en-US" sz="1400">
                <a:latin typeface="UD デジタル 教科書体 N-R" panose="02020400000000000000" pitchFamily="17" charset="-128"/>
                <a:ea typeface="UD デジタル 教科書体 N-R" panose="02020400000000000000" pitchFamily="17" charset="-128"/>
              </a:rPr>
              <a:t>大凶に変更</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0083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a:latin typeface="UD デジタル 教科書体 N-B" panose="02020700000000000000" pitchFamily="17" charset="-128"/>
                <a:ea typeface="UD デジタル 教科書体 N-B" panose="02020700000000000000" pitchFamily="17" charset="-128"/>
              </a:rPr>
              <a:t>おみくじの結果を追加してみよう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80A294E5-70DB-428A-AE6B-E2209B3CE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00" y="1207293"/>
            <a:ext cx="5230800" cy="8434387"/>
          </a:xfrm>
          <a:prstGeom prst="rect">
            <a:avLst/>
          </a:prstGeom>
        </p:spPr>
      </p:pic>
    </p:spTree>
    <p:extLst>
      <p:ext uri="{BB962C8B-B14F-4D97-AF65-F5344CB8AC3E}">
        <p14:creationId xmlns:p14="http://schemas.microsoft.com/office/powerpoint/2010/main" val="393899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カスタマイズ② おみくじを</a:t>
            </a:r>
            <a:r>
              <a:rPr kumimoji="1" lang="en-US" altLang="ja-JP" dirty="0">
                <a:latin typeface="UD デジタル 教科書体 N-B" panose="02020700000000000000" pitchFamily="17" charset="-128"/>
                <a:ea typeface="UD デジタル 教科書体 N-B" panose="02020700000000000000" pitchFamily="17" charset="-128"/>
              </a:rPr>
              <a:t>100</a:t>
            </a:r>
            <a:r>
              <a:rPr kumimoji="1" lang="ja-JP" altLang="en-US" dirty="0">
                <a:latin typeface="UD デジタル 教科書体 N-B" panose="02020700000000000000" pitchFamily="17" charset="-128"/>
                <a:ea typeface="UD デジタル 教科書体 N-B" panose="02020700000000000000" pitchFamily="17" charset="-128"/>
              </a:rPr>
              <a:t>回ひいてみよう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2800210"/>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917F1E0E-50E8-C1F3-F4C2-DF024E59F87A}"/>
              </a:ext>
            </a:extLst>
          </p:cNvPr>
          <p:cNvSpPr txBox="1"/>
          <p:nvPr/>
        </p:nvSpPr>
        <p:spPr>
          <a:xfrm>
            <a:off x="3715192" y="950248"/>
            <a:ext cx="278018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大凶がでるまでボタンを押すのは大変なので、繰り返しの構文を利用して沢山のおみくじをひいてみましょう。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4" name="図 3" descr="カレンダー&#10;&#10;自動的に生成された説明">
            <a:extLst>
              <a:ext uri="{FF2B5EF4-FFF2-40B4-BE49-F238E27FC236}">
                <a16:creationId xmlns:a16="http://schemas.microsoft.com/office/drawing/2014/main" id="{8E2AEA72-23CC-99C5-9D22-CAFF78D72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364" y="956118"/>
            <a:ext cx="845446" cy="1636347"/>
          </a:xfrm>
          <a:prstGeom prst="rect">
            <a:avLst/>
          </a:prstGeom>
        </p:spPr>
      </p:pic>
      <p:pic>
        <p:nvPicPr>
          <p:cNvPr id="5" name="図 4">
            <a:extLst>
              <a:ext uri="{FF2B5EF4-FFF2-40B4-BE49-F238E27FC236}">
                <a16:creationId xmlns:a16="http://schemas.microsoft.com/office/drawing/2014/main" id="{5A9B63FC-5089-2C56-6AD4-375A54FBB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20" y="956118"/>
            <a:ext cx="1062036" cy="1758212"/>
          </a:xfrm>
          <a:prstGeom prst="rect">
            <a:avLst/>
          </a:prstGeom>
        </p:spPr>
      </p:pic>
      <p:sp>
        <p:nvSpPr>
          <p:cNvPr id="6" name="右矢印 13">
            <a:extLst>
              <a:ext uri="{FF2B5EF4-FFF2-40B4-BE49-F238E27FC236}">
                <a16:creationId xmlns:a16="http://schemas.microsoft.com/office/drawing/2014/main" id="{B9713BEE-0A60-CCF6-C1DB-BC9C3B1904EF}"/>
              </a:ext>
            </a:extLst>
          </p:cNvPr>
          <p:cNvSpPr/>
          <p:nvPr/>
        </p:nvSpPr>
        <p:spPr>
          <a:xfrm>
            <a:off x="1608672" y="1625953"/>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5AA443EC-6872-A90D-5058-8278565CC10A}"/>
              </a:ext>
            </a:extLst>
          </p:cNvPr>
          <p:cNvSpPr txBox="1"/>
          <p:nvPr/>
        </p:nvSpPr>
        <p:spPr>
          <a:xfrm>
            <a:off x="93640" y="3529992"/>
            <a:ext cx="6574687" cy="1277273"/>
          </a:xfrm>
          <a:prstGeom prst="rect">
            <a:avLst/>
          </a:prstGeom>
          <a:noFill/>
        </p:spPr>
        <p:txBody>
          <a:bodyPr wrap="square" rtlCol="0">
            <a:spAutoFit/>
          </a:bodyPr>
          <a:lstStyle/>
          <a:p>
            <a:r>
              <a:rPr lang="ja-JP" altLang="en-US" sz="1100" b="0" dirty="0">
                <a:solidFill>
                  <a:srgbClr val="000000"/>
                </a:solidFill>
                <a:effectLst/>
                <a:latin typeface="MonacakomiRegular"/>
              </a:rPr>
              <a:t>    </a:t>
            </a:r>
            <a:r>
              <a:rPr lang="en-US" altLang="ja-JP" sz="1100" b="0" dirty="0">
                <a:solidFill>
                  <a:srgbClr val="008000"/>
                </a:solidFill>
                <a:effectLst/>
                <a:latin typeface="MonacakomiRegular"/>
              </a:rPr>
              <a:t># </a:t>
            </a:r>
            <a:r>
              <a:rPr lang="ja-JP" altLang="en-US" sz="1100" b="0" dirty="0">
                <a:solidFill>
                  <a:srgbClr val="008000"/>
                </a:solidFill>
                <a:effectLst/>
                <a:latin typeface="MonacakomiRegular"/>
              </a:rPr>
              <a:t>画面にメッセージを表示する    </a:t>
            </a:r>
            <a:endParaRPr lang="ja-JP" altLang="en-US" sz="1100" b="0" dirty="0">
              <a:solidFill>
                <a:srgbClr val="000000"/>
              </a:solidFill>
              <a:effectLst/>
              <a:latin typeface="MonacakomiRegular"/>
            </a:endParaRPr>
          </a:p>
          <a:p>
            <a:r>
              <a:rPr lang="en-US" altLang="ja-JP" sz="1100" b="0" dirty="0">
                <a:solidFill>
                  <a:srgbClr val="008000"/>
                </a:solidFill>
                <a:effectLst/>
                <a:latin typeface="MonacakomiRegular"/>
              </a:rPr>
              <a:t>##    alert('</a:t>
            </a:r>
            <a:r>
              <a:rPr lang="ja-JP" altLang="en-US" sz="1100" b="0" dirty="0">
                <a:solidFill>
                  <a:srgbClr val="008000"/>
                </a:solidFill>
                <a:effectLst/>
                <a:latin typeface="MonacakomiRegular"/>
              </a:rPr>
              <a:t>おみくじが出ました！さて結果は？</a:t>
            </a:r>
            <a:r>
              <a:rPr lang="en-US" altLang="ja-JP" sz="1100" b="0" dirty="0">
                <a:solidFill>
                  <a:srgbClr val="008000"/>
                </a:solidFill>
                <a:effectLst/>
                <a:latin typeface="MonacakomiRegular"/>
              </a:rPr>
              <a:t>')</a:t>
            </a:r>
            <a:endParaRPr lang="ja-JP" altLang="en-US" sz="1100" b="0" dirty="0">
              <a:solidFill>
                <a:srgbClr val="000000"/>
              </a:solidFill>
              <a:effectLst/>
              <a:latin typeface="MonacakomiRegular"/>
            </a:endParaRPr>
          </a:p>
          <a:p>
            <a:r>
              <a:rPr lang="ja-JP" altLang="en-US" sz="1100" b="0" dirty="0">
                <a:solidFill>
                  <a:srgbClr val="000000"/>
                </a:solidFill>
                <a:effectLst/>
                <a:latin typeface="MonacakomiRegular"/>
              </a:rPr>
              <a:t>    </a:t>
            </a:r>
            <a:r>
              <a:rPr lang="en-US" altLang="ja-JP" sz="1100" b="0" dirty="0">
                <a:solidFill>
                  <a:srgbClr val="008000"/>
                </a:solidFill>
                <a:effectLst/>
                <a:latin typeface="MonacakomiRegular"/>
              </a:rPr>
              <a:t># </a:t>
            </a:r>
            <a:r>
              <a:rPr lang="ja-JP" altLang="en-US" sz="1100" b="0" dirty="0">
                <a:solidFill>
                  <a:srgbClr val="008000"/>
                </a:solidFill>
                <a:effectLst/>
                <a:latin typeface="MonacakomiRegular"/>
              </a:rPr>
              <a:t>画像と文字列の差し替え</a:t>
            </a:r>
            <a:endParaRPr lang="ja-JP" altLang="en-US" sz="1100" b="0" dirty="0">
              <a:solidFill>
                <a:srgbClr val="000000"/>
              </a:solidFill>
              <a:effectLst/>
              <a:latin typeface="MonacakomiRegular"/>
            </a:endParaRPr>
          </a:p>
          <a:p>
            <a:r>
              <a:rPr lang="en-US" altLang="ja-JP" sz="1100" b="0" dirty="0">
                <a:solidFill>
                  <a:srgbClr val="008000"/>
                </a:solidFill>
                <a:effectLst/>
                <a:latin typeface="MonacakomiRegular"/>
              </a:rPr>
              <a:t>##    document['omikuji'].</a:t>
            </a:r>
            <a:r>
              <a:rPr lang="en-US" altLang="ja-JP" sz="1100" b="0" dirty="0" err="1">
                <a:solidFill>
                  <a:srgbClr val="008000"/>
                </a:solidFill>
                <a:effectLst/>
                <a:latin typeface="MonacakomiRegular"/>
              </a:rPr>
              <a:t>src</a:t>
            </a:r>
            <a:r>
              <a:rPr lang="en-US" altLang="ja-JP" sz="1100" b="0" dirty="0">
                <a:solidFill>
                  <a:srgbClr val="008000"/>
                </a:solidFill>
                <a:effectLst/>
                <a:latin typeface="MonacakomiRegular"/>
              </a:rPr>
              <a:t> = '</a:t>
            </a:r>
            <a:r>
              <a:rPr lang="en-US" altLang="ja-JP" sz="1100" b="0" dirty="0" err="1">
                <a:solidFill>
                  <a:srgbClr val="008000"/>
                </a:solidFill>
                <a:effectLst/>
                <a:latin typeface="MonacakomiRegular"/>
              </a:rPr>
              <a:t>img</a:t>
            </a:r>
            <a:r>
              <a:rPr lang="en-US" altLang="ja-JP" sz="1100" b="0" dirty="0">
                <a:solidFill>
                  <a:srgbClr val="008000"/>
                </a:solidFill>
                <a:effectLst/>
                <a:latin typeface="MonacakomiRegular"/>
              </a:rPr>
              <a:t>/' + </a:t>
            </a:r>
            <a:r>
              <a:rPr lang="en-US" altLang="ja-JP" sz="1100" b="0" dirty="0" err="1">
                <a:solidFill>
                  <a:srgbClr val="008000"/>
                </a:solidFill>
                <a:effectLst/>
                <a:latin typeface="MonacakomiRegular"/>
              </a:rPr>
              <a:t>image_name</a:t>
            </a:r>
            <a:endParaRPr lang="en-US" altLang="ja-JP" sz="1100" b="0" dirty="0">
              <a:solidFill>
                <a:srgbClr val="000000"/>
              </a:solidFill>
              <a:effectLst/>
              <a:latin typeface="MonacakomiRegular"/>
            </a:endParaRPr>
          </a:p>
          <a:p>
            <a:r>
              <a:rPr lang="en-US" altLang="ja-JP" sz="1100" b="0">
                <a:solidFill>
                  <a:srgbClr val="008000"/>
                </a:solidFill>
                <a:effectLst/>
                <a:latin typeface="MonacakomiRegular"/>
              </a:rPr>
              <a:t>##    </a:t>
            </a:r>
            <a:r>
              <a:rPr lang="en-US" altLang="ja-JP" sz="1100" b="0" dirty="0">
                <a:solidFill>
                  <a:srgbClr val="008000"/>
                </a:solidFill>
                <a:effectLst/>
                <a:latin typeface="MonacakomiRegular"/>
              </a:rPr>
              <a:t>document['</a:t>
            </a:r>
            <a:r>
              <a:rPr lang="en-US" altLang="ja-JP" sz="1100" b="0" dirty="0" err="1">
                <a:solidFill>
                  <a:srgbClr val="008000"/>
                </a:solidFill>
                <a:effectLst/>
                <a:latin typeface="MonacakomiRegular"/>
              </a:rPr>
              <a:t>playBtn</a:t>
            </a:r>
            <a:r>
              <a:rPr lang="en-US" altLang="ja-JP" sz="1100" b="0" dirty="0">
                <a:solidFill>
                  <a:srgbClr val="008000"/>
                </a:solidFill>
                <a:effectLst/>
                <a:latin typeface="MonacakomiRegular"/>
              </a:rPr>
              <a:t>'].</a:t>
            </a:r>
            <a:r>
              <a:rPr lang="en-US" altLang="ja-JP" sz="1100" b="0" dirty="0" err="1">
                <a:solidFill>
                  <a:srgbClr val="008000"/>
                </a:solidFill>
                <a:effectLst/>
                <a:latin typeface="MonacakomiRegular"/>
              </a:rPr>
              <a:t>textContent</a:t>
            </a:r>
            <a:r>
              <a:rPr lang="en-US" altLang="ja-JP" sz="1100" b="0" dirty="0">
                <a:solidFill>
                  <a:srgbClr val="008000"/>
                </a:solidFill>
                <a:effectLst/>
                <a:latin typeface="MonacakomiRegular"/>
              </a:rPr>
              <a:t> = '</a:t>
            </a:r>
            <a:r>
              <a:rPr lang="ja-JP" altLang="en-US" sz="1100" b="0">
                <a:solidFill>
                  <a:srgbClr val="008000"/>
                </a:solidFill>
                <a:effectLst/>
                <a:latin typeface="MonacakomiRegular"/>
              </a:rPr>
              <a:t>やりなおす</a:t>
            </a:r>
            <a:r>
              <a:rPr lang="en-US" altLang="ja-JP" sz="1100" b="0">
                <a:solidFill>
                  <a:srgbClr val="008000"/>
                </a:solidFill>
                <a:effectLst/>
                <a:latin typeface="MonacakomiRegular"/>
              </a:rPr>
              <a:t>'</a:t>
            </a:r>
          </a:p>
          <a:p>
            <a:endParaRPr lang="ja-JP" altLang="en-US" sz="1100" b="0" dirty="0">
              <a:solidFill>
                <a:srgbClr val="000000"/>
              </a:solidFill>
              <a:effectLst/>
              <a:latin typeface="MonacakomiRegular"/>
            </a:endParaRPr>
          </a:p>
          <a:p>
            <a:r>
              <a:rPr lang="ja-JP" altLang="en-US" sz="1100" b="0" dirty="0">
                <a:solidFill>
                  <a:srgbClr val="000000"/>
                </a:solidFill>
                <a:effectLst/>
                <a:latin typeface="MonacakomiRegular"/>
              </a:rPr>
              <a:t>    </a:t>
            </a:r>
            <a:r>
              <a:rPr lang="en-US" altLang="ja-JP" sz="1100" b="0" dirty="0">
                <a:solidFill>
                  <a:srgbClr val="000000"/>
                </a:solidFill>
                <a:effectLst/>
                <a:latin typeface="MonacakomiRegular"/>
              </a:rPr>
              <a:t>document[</a:t>
            </a:r>
            <a:r>
              <a:rPr lang="en-US" altLang="ja-JP" sz="1100" b="0" dirty="0">
                <a:solidFill>
                  <a:srgbClr val="A31515"/>
                </a:solidFill>
                <a:effectLst/>
                <a:latin typeface="MonacakomiRegular"/>
              </a:rPr>
              <a:t>'result'</a:t>
            </a:r>
            <a:r>
              <a:rPr lang="en-US" altLang="ja-JP" sz="1100" b="0" dirty="0">
                <a:solidFill>
                  <a:srgbClr val="000000"/>
                </a:solidFill>
                <a:effectLst/>
                <a:latin typeface="MonacakomiRegular"/>
              </a:rPr>
              <a:t>].</a:t>
            </a:r>
            <a:r>
              <a:rPr lang="en-US" altLang="ja-JP" sz="1100" b="0" dirty="0" err="1">
                <a:solidFill>
                  <a:srgbClr val="000000"/>
                </a:solidFill>
                <a:effectLst/>
                <a:latin typeface="MonacakomiRegular"/>
              </a:rPr>
              <a:t>innerHTML</a:t>
            </a:r>
            <a:r>
              <a:rPr lang="en-US" altLang="ja-JP" sz="1100" b="0" dirty="0">
                <a:solidFill>
                  <a:srgbClr val="000000"/>
                </a:solidFill>
                <a:effectLst/>
                <a:latin typeface="MonacakomiRegular"/>
              </a:rPr>
              <a:t> += </a:t>
            </a:r>
            <a:r>
              <a:rPr lang="en-US" altLang="ja-JP" sz="1100" b="0" dirty="0">
                <a:solidFill>
                  <a:srgbClr val="A31515"/>
                </a:solidFill>
                <a:effectLst/>
                <a:latin typeface="MonacakomiRegular"/>
              </a:rPr>
              <a:t>'&lt;</a:t>
            </a:r>
            <a:r>
              <a:rPr lang="en-US" altLang="ja-JP" sz="1100" b="0" dirty="0" err="1">
                <a:solidFill>
                  <a:srgbClr val="A31515"/>
                </a:solidFill>
                <a:effectLst/>
                <a:latin typeface="MonacakomiRegular"/>
              </a:rPr>
              <a:t>img</a:t>
            </a:r>
            <a:r>
              <a:rPr lang="en-US" altLang="ja-JP" sz="1100" b="0" dirty="0">
                <a:solidFill>
                  <a:srgbClr val="A31515"/>
                </a:solidFill>
                <a:effectLst/>
                <a:latin typeface="MonacakomiRegular"/>
              </a:rPr>
              <a:t> </a:t>
            </a:r>
            <a:r>
              <a:rPr lang="en-US" altLang="ja-JP" sz="1100" b="0" dirty="0" err="1">
                <a:solidFill>
                  <a:srgbClr val="A31515"/>
                </a:solidFill>
                <a:effectLst/>
                <a:latin typeface="MonacakomiRegular"/>
              </a:rPr>
              <a:t>src</a:t>
            </a:r>
            <a:r>
              <a:rPr lang="en-US" altLang="ja-JP" sz="1100" b="0" dirty="0">
                <a:solidFill>
                  <a:srgbClr val="A31515"/>
                </a:solidFill>
                <a:effectLst/>
                <a:latin typeface="MonacakomiRegular"/>
              </a:rPr>
              <a:t>="</a:t>
            </a:r>
            <a:r>
              <a:rPr lang="en-US" altLang="ja-JP" sz="1100" b="0" dirty="0" err="1">
                <a:solidFill>
                  <a:srgbClr val="A31515"/>
                </a:solidFill>
                <a:effectLst/>
                <a:latin typeface="MonacakomiRegular"/>
              </a:rPr>
              <a:t>img</a:t>
            </a:r>
            <a:r>
              <a:rPr lang="en-US" altLang="ja-JP" sz="1100" b="0" dirty="0">
                <a:solidFill>
                  <a:srgbClr val="A31515"/>
                </a:solidFill>
                <a:effectLst/>
                <a:latin typeface="MonacakomiRegular"/>
              </a:rPr>
              <a:t>/'</a:t>
            </a:r>
            <a:r>
              <a:rPr lang="en-US" altLang="ja-JP" sz="1100" b="0" dirty="0">
                <a:solidFill>
                  <a:srgbClr val="000000"/>
                </a:solidFill>
                <a:effectLst/>
                <a:latin typeface="MonacakomiRegular"/>
              </a:rPr>
              <a:t> + </a:t>
            </a:r>
            <a:r>
              <a:rPr lang="en-US" altLang="ja-JP" sz="1100" b="0" dirty="0" err="1">
                <a:solidFill>
                  <a:srgbClr val="000000"/>
                </a:solidFill>
                <a:effectLst/>
                <a:latin typeface="MonacakomiRegular"/>
              </a:rPr>
              <a:t>image_name</a:t>
            </a:r>
            <a:r>
              <a:rPr lang="en-US" altLang="ja-JP" sz="1100" b="0" dirty="0">
                <a:solidFill>
                  <a:srgbClr val="000000"/>
                </a:solidFill>
                <a:effectLst/>
                <a:latin typeface="MonacakomiRegular"/>
              </a:rPr>
              <a:t> + </a:t>
            </a:r>
            <a:r>
              <a:rPr lang="en-US" altLang="ja-JP" sz="1100" b="0" dirty="0">
                <a:solidFill>
                  <a:srgbClr val="A31515"/>
                </a:solidFill>
                <a:effectLst/>
                <a:latin typeface="MonacakomiRegular"/>
              </a:rPr>
              <a:t>'"&gt;'</a:t>
            </a:r>
            <a:endParaRPr lang="en-US" altLang="ja-JP" sz="1100" b="0" dirty="0">
              <a:solidFill>
                <a:srgbClr val="000000"/>
              </a:solidFill>
              <a:effectLst/>
              <a:latin typeface="MonacakomiRegular"/>
            </a:endParaRPr>
          </a:p>
        </p:txBody>
      </p:sp>
      <p:sp>
        <p:nvSpPr>
          <p:cNvPr id="8" name="角丸四角形 85">
            <a:extLst>
              <a:ext uri="{FF2B5EF4-FFF2-40B4-BE49-F238E27FC236}">
                <a16:creationId xmlns:a16="http://schemas.microsoft.com/office/drawing/2014/main" id="{A6651D80-D93A-F053-02BC-E093F11C2535}"/>
              </a:ext>
            </a:extLst>
          </p:cNvPr>
          <p:cNvSpPr/>
          <p:nvPr/>
        </p:nvSpPr>
        <p:spPr>
          <a:xfrm>
            <a:off x="109429" y="3327527"/>
            <a:ext cx="6654931" cy="11182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①一部のプログラムをコメントアウト</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9" name="テキスト ボックス 8">
            <a:extLst>
              <a:ext uri="{FF2B5EF4-FFF2-40B4-BE49-F238E27FC236}">
                <a16:creationId xmlns:a16="http://schemas.microsoft.com/office/drawing/2014/main" id="{F37846A8-59BC-A710-0376-901F6AC18CCD}"/>
              </a:ext>
            </a:extLst>
          </p:cNvPr>
          <p:cNvSpPr txBox="1"/>
          <p:nvPr/>
        </p:nvSpPr>
        <p:spPr>
          <a:xfrm>
            <a:off x="613450" y="2954331"/>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play</a:t>
            </a:r>
            <a:r>
              <a:rPr kumimoji="1" lang="ja-JP" altLang="en-US" sz="2000" dirty="0">
                <a:latin typeface="UD デジタル 教科書体 N-B" panose="02020700000000000000" pitchFamily="17" charset="-128"/>
                <a:ea typeface="UD デジタル 教科書体 N-B" panose="02020700000000000000" pitchFamily="17" charset="-128"/>
              </a:rPr>
              <a:t>関数の修正）</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0" name="角丸四角形 85">
            <a:extLst>
              <a:ext uri="{FF2B5EF4-FFF2-40B4-BE49-F238E27FC236}">
                <a16:creationId xmlns:a16="http://schemas.microsoft.com/office/drawing/2014/main" id="{88B3488A-17D3-A8B4-2A8D-8B6B4A874328}"/>
              </a:ext>
            </a:extLst>
          </p:cNvPr>
          <p:cNvSpPr/>
          <p:nvPr/>
        </p:nvSpPr>
        <p:spPr>
          <a:xfrm>
            <a:off x="116744" y="4579805"/>
            <a:ext cx="6647615" cy="57425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②ボタンの下にある結果を表示するための領域に、画像を追記する形で表示</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1" name="テキスト ボックス 10">
            <a:extLst>
              <a:ext uri="{FF2B5EF4-FFF2-40B4-BE49-F238E27FC236}">
                <a16:creationId xmlns:a16="http://schemas.microsoft.com/office/drawing/2014/main" id="{969A15C1-CB81-149C-91C4-8E3D602C80BF}"/>
              </a:ext>
            </a:extLst>
          </p:cNvPr>
          <p:cNvSpPr txBox="1"/>
          <p:nvPr/>
        </p:nvSpPr>
        <p:spPr>
          <a:xfrm>
            <a:off x="578695" y="5288097"/>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a:t>
            </a:r>
            <a:r>
              <a:rPr kumimoji="1" lang="en-US" altLang="ja-JP" sz="2000" dirty="0" err="1">
                <a:latin typeface="UD デジタル 教科書体 N-B" panose="02020700000000000000" pitchFamily="17" charset="-128"/>
                <a:ea typeface="UD デジタル 教科書体 N-B" panose="02020700000000000000" pitchFamily="17" charset="-128"/>
              </a:rPr>
              <a:t>gacha</a:t>
            </a:r>
            <a:r>
              <a:rPr kumimoji="1" lang="ja-JP" altLang="en-US" sz="2000" dirty="0">
                <a:latin typeface="UD デジタル 教科書体 N-B" panose="02020700000000000000" pitchFamily="17" charset="-128"/>
                <a:ea typeface="UD デジタル 教科書体 N-B" panose="02020700000000000000" pitchFamily="17" charset="-128"/>
              </a:rPr>
              <a:t>関数の追加</a:t>
            </a:r>
            <a:r>
              <a:rPr kumimoji="1" lang="en-US" altLang="ja-JP" sz="2000" dirty="0">
                <a:latin typeface="UD デジタル 教科書体 N-B" panose="02020700000000000000" pitchFamily="17" charset="-128"/>
                <a:ea typeface="UD デジタル 教科書体 N-B" panose="02020700000000000000" pitchFamily="17" charset="-128"/>
              </a:rPr>
              <a:t>)</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a:extLst>
              <a:ext uri="{FF2B5EF4-FFF2-40B4-BE49-F238E27FC236}">
                <a16:creationId xmlns:a16="http://schemas.microsoft.com/office/drawing/2014/main" id="{DB954E68-A0D9-A42B-452E-9E54A7727234}"/>
              </a:ext>
            </a:extLst>
          </p:cNvPr>
          <p:cNvSpPr txBox="1"/>
          <p:nvPr/>
        </p:nvSpPr>
        <p:spPr>
          <a:xfrm>
            <a:off x="224904" y="6028352"/>
            <a:ext cx="6423980" cy="938719"/>
          </a:xfrm>
          <a:prstGeom prst="rect">
            <a:avLst/>
          </a:prstGeom>
          <a:noFill/>
        </p:spPr>
        <p:txBody>
          <a:bodyPr wrap="square" rtlCol="0">
            <a:spAutoFit/>
          </a:bodyPr>
          <a:lstStyle/>
          <a:p>
            <a:r>
              <a:rPr lang="en-US" altLang="ja-JP" sz="1100" b="0" dirty="0">
                <a:solidFill>
                  <a:srgbClr val="008000"/>
                </a:solidFill>
                <a:effectLst/>
                <a:latin typeface="MonacakomiRegular"/>
              </a:rPr>
              <a:t># </a:t>
            </a:r>
            <a:r>
              <a:rPr lang="ja-JP" altLang="en-US" sz="1100" b="0" dirty="0">
                <a:solidFill>
                  <a:srgbClr val="008000"/>
                </a:solidFill>
                <a:effectLst/>
                <a:latin typeface="MonacakomiRegular"/>
              </a:rPr>
              <a:t>ガチャの処理</a:t>
            </a:r>
            <a:endParaRPr lang="ja-JP" altLang="en-US" sz="1100" b="0" dirty="0">
              <a:solidFill>
                <a:srgbClr val="000000"/>
              </a:solidFill>
              <a:effectLst/>
              <a:latin typeface="MonacakomiRegular"/>
            </a:endParaRPr>
          </a:p>
          <a:p>
            <a:r>
              <a:rPr lang="en-US" altLang="ja-JP" sz="1100" b="0" dirty="0">
                <a:solidFill>
                  <a:srgbClr val="0000FF"/>
                </a:solidFill>
                <a:effectLst/>
                <a:latin typeface="MonacakomiRegular"/>
              </a:rPr>
              <a:t>def</a:t>
            </a:r>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gacha</a:t>
            </a:r>
            <a:r>
              <a:rPr lang="en-US" altLang="ja-JP" sz="1100" b="0" dirty="0">
                <a:solidFill>
                  <a:srgbClr val="000000"/>
                </a:solidFill>
                <a:effectLst/>
                <a:latin typeface="MonacakomiRegular"/>
              </a:rPr>
              <a:t>(e):</a:t>
            </a:r>
          </a:p>
          <a:p>
            <a:r>
              <a:rPr lang="en-US" altLang="ja-JP" sz="1100" b="0" dirty="0">
                <a:solidFill>
                  <a:srgbClr val="000000"/>
                </a:solidFill>
                <a:effectLst/>
                <a:latin typeface="MonacakomiRegular"/>
              </a:rPr>
              <a:t>    h = </a:t>
            </a:r>
            <a:r>
              <a:rPr lang="en-US" altLang="ja-JP" sz="1100" b="0" dirty="0">
                <a:solidFill>
                  <a:srgbClr val="0000FF"/>
                </a:solidFill>
                <a:effectLst/>
                <a:latin typeface="MonacakomiRegular"/>
              </a:rPr>
              <a:t>range</a:t>
            </a:r>
            <a:r>
              <a:rPr lang="en-US" altLang="ja-JP" sz="1100" b="0" dirty="0">
                <a:solidFill>
                  <a:srgbClr val="000000"/>
                </a:solidFill>
                <a:effectLst/>
                <a:latin typeface="MonacakomiRegular"/>
              </a:rPr>
              <a:t>(</a:t>
            </a:r>
            <a:r>
              <a:rPr lang="en-US" altLang="ja-JP" sz="1100" b="0" dirty="0">
                <a:solidFill>
                  <a:srgbClr val="098658"/>
                </a:solidFill>
                <a:effectLst/>
                <a:latin typeface="MonacakomiRegular"/>
              </a:rPr>
              <a:t>100</a:t>
            </a:r>
            <a:r>
              <a:rPr lang="en-US" altLang="ja-JP" sz="1100" b="0" dirty="0">
                <a:solidFill>
                  <a:srgbClr val="000000"/>
                </a:solidFill>
                <a:effectLst/>
                <a:latin typeface="MonacakomiRegular"/>
              </a:rPr>
              <a:t>)</a:t>
            </a:r>
          </a:p>
          <a:p>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for</a:t>
            </a:r>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i</a:t>
            </a:r>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in</a:t>
            </a:r>
            <a:r>
              <a:rPr lang="en-US" altLang="ja-JP" sz="1100" b="0" dirty="0">
                <a:solidFill>
                  <a:srgbClr val="000000"/>
                </a:solidFill>
                <a:effectLst/>
                <a:latin typeface="MonacakomiRegular"/>
              </a:rPr>
              <a:t> h:</a:t>
            </a:r>
          </a:p>
          <a:p>
            <a:r>
              <a:rPr lang="en-US" altLang="ja-JP" sz="1100" b="0" dirty="0">
                <a:solidFill>
                  <a:srgbClr val="000000"/>
                </a:solidFill>
                <a:effectLst/>
                <a:latin typeface="MonacakomiRegular"/>
              </a:rPr>
              <a:t>        play(e)</a:t>
            </a:r>
          </a:p>
        </p:txBody>
      </p:sp>
      <p:sp>
        <p:nvSpPr>
          <p:cNvPr id="13" name="テキスト ボックス 12">
            <a:extLst>
              <a:ext uri="{FF2B5EF4-FFF2-40B4-BE49-F238E27FC236}">
                <a16:creationId xmlns:a16="http://schemas.microsoft.com/office/drawing/2014/main" id="{75C48998-193B-10D6-523A-F9DC0D070CD3}"/>
              </a:ext>
            </a:extLst>
          </p:cNvPr>
          <p:cNvSpPr txBox="1"/>
          <p:nvPr/>
        </p:nvSpPr>
        <p:spPr>
          <a:xfrm>
            <a:off x="578695" y="7434282"/>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a:t>
            </a:r>
            <a:r>
              <a:rPr kumimoji="1" lang="ja-JP" altLang="en-US" sz="2000" dirty="0">
                <a:latin typeface="UD デジタル 教科書体 N-B" panose="02020700000000000000" pitchFamily="17" charset="-128"/>
                <a:ea typeface="UD デジタル 教科書体 N-B" panose="02020700000000000000" pitchFamily="17" charset="-128"/>
              </a:rPr>
              <a:t>ボタンが押された時の処理</a:t>
            </a:r>
            <a:r>
              <a:rPr kumimoji="1" lang="en-US" altLang="ja-JP" sz="2000" dirty="0">
                <a:latin typeface="UD デジタル 教科書体 N-B" panose="02020700000000000000" pitchFamily="17" charset="-128"/>
                <a:ea typeface="UD デジタル 教科書体 N-B" panose="02020700000000000000" pitchFamily="17" charset="-128"/>
              </a:rPr>
              <a:t>)</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a:extLst>
              <a:ext uri="{FF2B5EF4-FFF2-40B4-BE49-F238E27FC236}">
                <a16:creationId xmlns:a16="http://schemas.microsoft.com/office/drawing/2014/main" id="{46FE131B-EC83-003C-9B61-895B26BCCCA2}"/>
              </a:ext>
            </a:extLst>
          </p:cNvPr>
          <p:cNvSpPr txBox="1"/>
          <p:nvPr/>
        </p:nvSpPr>
        <p:spPr>
          <a:xfrm>
            <a:off x="205457" y="8196634"/>
            <a:ext cx="6423980" cy="261610"/>
          </a:xfrm>
          <a:prstGeom prst="rect">
            <a:avLst/>
          </a:prstGeom>
          <a:noFill/>
        </p:spPr>
        <p:txBody>
          <a:bodyPr wrap="square" rtlCol="0">
            <a:spAutoFit/>
          </a:bodyPr>
          <a:lstStyle/>
          <a:p>
            <a:r>
              <a:rPr lang="en-US" altLang="ja-JP" sz="1100" b="0" dirty="0">
                <a:solidFill>
                  <a:srgbClr val="000000"/>
                </a:solidFill>
                <a:effectLst/>
                <a:latin typeface="MonacakomiRegular"/>
              </a:rPr>
              <a:t>document[</a:t>
            </a:r>
            <a:r>
              <a:rPr lang="en-US" altLang="ja-JP" sz="1100" b="0" dirty="0">
                <a:solidFill>
                  <a:srgbClr val="A31515"/>
                </a:solidFill>
                <a:effectLst/>
                <a:latin typeface="MonacakomiRegular"/>
              </a:rPr>
              <a:t>'</a:t>
            </a:r>
            <a:r>
              <a:rPr lang="en-US" altLang="ja-JP" sz="1100" b="0" dirty="0" err="1">
                <a:solidFill>
                  <a:srgbClr val="A31515"/>
                </a:solidFill>
                <a:effectLst/>
                <a:latin typeface="MonacakomiRegular"/>
              </a:rPr>
              <a:t>playBtn</a:t>
            </a:r>
            <a:r>
              <a:rPr lang="en-US" altLang="ja-JP" sz="1100" b="0" dirty="0">
                <a:solidFill>
                  <a:srgbClr val="A31515"/>
                </a:solidFill>
                <a:effectLst/>
                <a:latin typeface="MonacakomiRegular"/>
              </a:rPr>
              <a:t>'</a:t>
            </a:r>
            <a:r>
              <a:rPr lang="en-US" altLang="ja-JP" sz="1100" b="0" dirty="0">
                <a:solidFill>
                  <a:srgbClr val="000000"/>
                </a:solidFill>
                <a:effectLst/>
                <a:latin typeface="MonacakomiRegular"/>
              </a:rPr>
              <a:t>].bind(</a:t>
            </a:r>
            <a:r>
              <a:rPr lang="en-US" altLang="ja-JP" sz="1100" b="0" dirty="0">
                <a:solidFill>
                  <a:srgbClr val="A31515"/>
                </a:solidFill>
                <a:effectLst/>
                <a:latin typeface="MonacakomiRegular"/>
              </a:rPr>
              <a:t>'click'</a:t>
            </a:r>
            <a:r>
              <a:rPr lang="en-US" altLang="ja-JP" sz="1100" b="0" dirty="0">
                <a:solidFill>
                  <a:srgbClr val="000000"/>
                </a:solidFill>
                <a:effectLst/>
                <a:latin typeface="MonacakomiRegular"/>
              </a:rPr>
              <a:t>,</a:t>
            </a:r>
            <a:r>
              <a:rPr lang="en-US" altLang="ja-JP" sz="1100" b="0" dirty="0" err="1">
                <a:solidFill>
                  <a:srgbClr val="000000"/>
                </a:solidFill>
                <a:effectLst/>
                <a:latin typeface="MonacakomiRegular"/>
              </a:rPr>
              <a:t>gacha</a:t>
            </a:r>
            <a:r>
              <a:rPr lang="en-US" altLang="ja-JP" sz="1100" b="0" dirty="0">
                <a:solidFill>
                  <a:srgbClr val="000000"/>
                </a:solidFill>
                <a:effectLst/>
                <a:latin typeface="MonacakomiRegular"/>
              </a:rPr>
              <a:t>)</a:t>
            </a:r>
          </a:p>
        </p:txBody>
      </p:sp>
      <p:sp>
        <p:nvSpPr>
          <p:cNvPr id="15" name="角丸四角形 85">
            <a:extLst>
              <a:ext uri="{FF2B5EF4-FFF2-40B4-BE49-F238E27FC236}">
                <a16:creationId xmlns:a16="http://schemas.microsoft.com/office/drawing/2014/main" id="{548B0AD3-6641-285D-A463-F1061D20F767}"/>
              </a:ext>
            </a:extLst>
          </p:cNvPr>
          <p:cNvSpPr/>
          <p:nvPr/>
        </p:nvSpPr>
        <p:spPr>
          <a:xfrm>
            <a:off x="93640" y="7899609"/>
            <a:ext cx="6647615" cy="57425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④ボタンの文言と押したときに呼び出す関数を変更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6" name="角丸四角形 85">
            <a:extLst>
              <a:ext uri="{FF2B5EF4-FFF2-40B4-BE49-F238E27FC236}">
                <a16:creationId xmlns:a16="http://schemas.microsoft.com/office/drawing/2014/main" id="{7F20ADC8-30A5-7B29-38BA-A5A9CA40D82F}"/>
              </a:ext>
            </a:extLst>
          </p:cNvPr>
          <p:cNvSpPr/>
          <p:nvPr/>
        </p:nvSpPr>
        <p:spPr>
          <a:xfrm>
            <a:off x="116744" y="5701751"/>
            <a:ext cx="6647615" cy="162970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③</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dirty="0">
                <a:latin typeface="UD デジタル 教科書体 N-R" panose="02020400000000000000" pitchFamily="17" charset="-128"/>
                <a:ea typeface="UD デジタル 教科書体 N-R" panose="02020400000000000000" pitchFamily="17" charset="-128"/>
              </a:rPr>
              <a:t>関数を複数回呼ぶ関数を追加</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7" name="テキスト ボックス 16">
            <a:extLst>
              <a:ext uri="{FF2B5EF4-FFF2-40B4-BE49-F238E27FC236}">
                <a16:creationId xmlns:a16="http://schemas.microsoft.com/office/drawing/2014/main" id="{F364374C-9553-3912-D67A-23D7145B6C59}"/>
              </a:ext>
            </a:extLst>
          </p:cNvPr>
          <p:cNvSpPr txBox="1"/>
          <p:nvPr/>
        </p:nvSpPr>
        <p:spPr>
          <a:xfrm>
            <a:off x="578695" y="8597534"/>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(HTML</a:t>
            </a:r>
            <a:r>
              <a:rPr kumimoji="1" lang="ja-JP" altLang="en-US" sz="2000" dirty="0">
                <a:latin typeface="UD デジタル 教科書体 N-B" panose="02020700000000000000" pitchFamily="17" charset="-128"/>
                <a:ea typeface="UD デジタル 教科書体 N-B" panose="02020700000000000000" pitchFamily="17" charset="-128"/>
              </a:rPr>
              <a:t>側のボタンの変更</a:t>
            </a:r>
            <a:r>
              <a:rPr kumimoji="1" lang="en-US" altLang="ja-JP" sz="2000" dirty="0">
                <a:latin typeface="UD デジタル 教科書体 N-B" panose="02020700000000000000" pitchFamily="17" charset="-128"/>
                <a:ea typeface="UD デジタル 教科書体 N-B" panose="02020700000000000000" pitchFamily="17" charset="-128"/>
              </a:rPr>
              <a:t>)</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a:extLst>
              <a:ext uri="{FF2B5EF4-FFF2-40B4-BE49-F238E27FC236}">
                <a16:creationId xmlns:a16="http://schemas.microsoft.com/office/drawing/2014/main" id="{A449BF48-E25F-9C12-3813-A0A5F414B79A}"/>
              </a:ext>
            </a:extLst>
          </p:cNvPr>
          <p:cNvSpPr txBox="1"/>
          <p:nvPr/>
        </p:nvSpPr>
        <p:spPr>
          <a:xfrm>
            <a:off x="217010" y="9447900"/>
            <a:ext cx="6423980" cy="261610"/>
          </a:xfrm>
          <a:prstGeom prst="rect">
            <a:avLst/>
          </a:prstGeom>
          <a:noFill/>
        </p:spPr>
        <p:txBody>
          <a:bodyPr wrap="square" rtlCol="0">
            <a:spAutoFit/>
          </a:bodyPr>
          <a:lstStyle/>
          <a:p>
            <a:r>
              <a:rPr lang="en-US" altLang="ja-JP" sz="1100" b="0" dirty="0">
                <a:solidFill>
                  <a:srgbClr val="000000"/>
                </a:solidFill>
                <a:effectLst/>
                <a:latin typeface="MonacakomiRegular"/>
              </a:rPr>
              <a:t>    </a:t>
            </a:r>
            <a:r>
              <a:rPr lang="en-US" altLang="ja-JP" sz="1100" b="0" dirty="0">
                <a:solidFill>
                  <a:srgbClr val="383838"/>
                </a:solidFill>
                <a:effectLst/>
                <a:latin typeface="MonacakomiRegular"/>
              </a:rPr>
              <a:t>&lt;</a:t>
            </a:r>
            <a:r>
              <a:rPr lang="en-US" altLang="ja-JP" sz="1100" b="0" dirty="0">
                <a:solidFill>
                  <a:srgbClr val="800000"/>
                </a:solidFill>
                <a:effectLst/>
                <a:latin typeface="MonacakomiRegular"/>
              </a:rPr>
              <a:t>button</a:t>
            </a:r>
            <a:r>
              <a:rPr lang="en-US" altLang="ja-JP" sz="1100" b="0" dirty="0">
                <a:solidFill>
                  <a:srgbClr val="000000"/>
                </a:solidFill>
                <a:effectLst/>
                <a:latin typeface="MonacakomiRegular"/>
              </a:rPr>
              <a:t> </a:t>
            </a:r>
            <a:r>
              <a:rPr lang="en-US" altLang="ja-JP" sz="1100" b="0" dirty="0">
                <a:solidFill>
                  <a:srgbClr val="FF0000"/>
                </a:solidFill>
                <a:effectLst/>
                <a:latin typeface="MonacakomiRegular"/>
              </a:rPr>
              <a:t>id</a:t>
            </a:r>
            <a:r>
              <a:rPr lang="en-US" altLang="ja-JP" sz="1100" b="0" dirty="0">
                <a:solidFill>
                  <a:srgbClr val="383838"/>
                </a:solidFill>
                <a:effectLst/>
                <a:latin typeface="MonacakomiRegular"/>
              </a:rPr>
              <a:t>=</a:t>
            </a:r>
            <a:r>
              <a:rPr lang="en-US" altLang="ja-JP" sz="1100" b="0" dirty="0">
                <a:solidFill>
                  <a:srgbClr val="0000FF"/>
                </a:solidFill>
                <a:effectLst/>
                <a:latin typeface="MonacakomiRegular"/>
              </a:rPr>
              <a:t>"</a:t>
            </a:r>
            <a:r>
              <a:rPr lang="en-US" altLang="ja-JP" sz="1100" b="0" dirty="0" err="1">
                <a:solidFill>
                  <a:srgbClr val="0000FF"/>
                </a:solidFill>
                <a:effectLst/>
                <a:latin typeface="MonacakomiRegular"/>
              </a:rPr>
              <a:t>playBtn</a:t>
            </a:r>
            <a:r>
              <a:rPr lang="en-US" altLang="ja-JP" sz="1100" b="0" dirty="0">
                <a:solidFill>
                  <a:srgbClr val="0000FF"/>
                </a:solidFill>
                <a:effectLst/>
                <a:latin typeface="MonacakomiRegular"/>
              </a:rPr>
              <a:t>"</a:t>
            </a:r>
            <a:r>
              <a:rPr lang="en-US" altLang="ja-JP" sz="1100" b="0" dirty="0">
                <a:solidFill>
                  <a:srgbClr val="383838"/>
                </a:solidFill>
                <a:effectLst/>
                <a:latin typeface="MonacakomiRegular"/>
              </a:rPr>
              <a:t>&gt;</a:t>
            </a:r>
            <a:r>
              <a:rPr lang="en-US" altLang="ja-JP" sz="1100" b="0" dirty="0">
                <a:solidFill>
                  <a:srgbClr val="000000"/>
                </a:solidFill>
                <a:effectLst/>
                <a:latin typeface="MonacakomiRegular"/>
              </a:rPr>
              <a:t>100</a:t>
            </a:r>
            <a:r>
              <a:rPr lang="ja-JP" altLang="en-US" sz="1100" b="0" dirty="0">
                <a:solidFill>
                  <a:srgbClr val="000000"/>
                </a:solidFill>
                <a:effectLst/>
                <a:latin typeface="MonacakomiRegular"/>
              </a:rPr>
              <a:t>連ガチャ</a:t>
            </a:r>
            <a:r>
              <a:rPr lang="en-US" altLang="ja-JP" sz="1100" b="0" dirty="0">
                <a:solidFill>
                  <a:srgbClr val="383838"/>
                </a:solidFill>
                <a:effectLst/>
                <a:latin typeface="MonacakomiRegular"/>
              </a:rPr>
              <a:t>&lt;/</a:t>
            </a:r>
            <a:r>
              <a:rPr lang="en-US" altLang="ja-JP" sz="1100" b="0" dirty="0">
                <a:solidFill>
                  <a:srgbClr val="800000"/>
                </a:solidFill>
                <a:effectLst/>
                <a:latin typeface="MonacakomiRegular"/>
              </a:rPr>
              <a:t>button</a:t>
            </a:r>
            <a:r>
              <a:rPr lang="en-US" altLang="ja-JP" sz="1100" b="0" dirty="0">
                <a:solidFill>
                  <a:srgbClr val="383838"/>
                </a:solidFill>
                <a:effectLst/>
                <a:latin typeface="MonacakomiRegular"/>
              </a:rPr>
              <a:t>&gt;</a:t>
            </a:r>
            <a:endParaRPr lang="en-US" altLang="ja-JP" sz="1100" b="0" dirty="0">
              <a:solidFill>
                <a:srgbClr val="000000"/>
              </a:solidFill>
              <a:effectLst/>
              <a:latin typeface="MonacakomiRegular"/>
            </a:endParaRPr>
          </a:p>
        </p:txBody>
      </p:sp>
      <p:sp>
        <p:nvSpPr>
          <p:cNvPr id="19" name="角丸四角形 85">
            <a:extLst>
              <a:ext uri="{FF2B5EF4-FFF2-40B4-BE49-F238E27FC236}">
                <a16:creationId xmlns:a16="http://schemas.microsoft.com/office/drawing/2014/main" id="{B7BBFCD0-25B9-6601-5C77-7ACE3965DBE5}"/>
              </a:ext>
            </a:extLst>
          </p:cNvPr>
          <p:cNvSpPr/>
          <p:nvPr/>
        </p:nvSpPr>
        <p:spPr>
          <a:xfrm>
            <a:off x="93640" y="9127675"/>
            <a:ext cx="6647615" cy="65495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⑤ボタンの名称を変更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86264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カスタマイズ③ 大吉の数を数えてみよう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715192" y="950248"/>
            <a:ext cx="278018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大吉が何回ひけたかを数えるのは大変なので、変数や分岐を活用して数えてみましょう。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93640" y="3840235"/>
            <a:ext cx="6574687" cy="261610"/>
          </a:xfrm>
          <a:prstGeom prst="rect">
            <a:avLst/>
          </a:prstGeom>
          <a:noFill/>
        </p:spPr>
        <p:txBody>
          <a:bodyPr wrap="square" rtlCol="0">
            <a:spAutoFit/>
          </a:bodyPr>
          <a:lstStyle/>
          <a:p>
            <a:r>
              <a:rPr lang="en-US" altLang="ja-JP" sz="1100" dirty="0">
                <a:solidFill>
                  <a:srgbClr val="000000"/>
                </a:solidFill>
                <a:latin typeface="Monacakomi" panose="020B0509020204020204" pitchFamily="49" charset="-128"/>
                <a:ea typeface="Monacakomi" panose="020B0509020204020204" pitchFamily="49" charset="-128"/>
              </a:rPr>
              <a:t> return no;</a:t>
            </a:r>
          </a:p>
        </p:txBody>
      </p:sp>
      <p:sp>
        <p:nvSpPr>
          <p:cNvPr id="76" name="角丸四角形 85">
            <a:extLst>
              <a:ext uri="{FF2B5EF4-FFF2-40B4-BE49-F238E27FC236}">
                <a16:creationId xmlns:a16="http://schemas.microsoft.com/office/drawing/2014/main" id="{56F4C862-744F-44B0-940E-18040BDC503C}"/>
              </a:ext>
            </a:extLst>
          </p:cNvPr>
          <p:cNvSpPr/>
          <p:nvPr/>
        </p:nvSpPr>
        <p:spPr>
          <a:xfrm>
            <a:off x="109429" y="3637771"/>
            <a:ext cx="6654931" cy="57426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①関数を実行した時の戻り値として乱数を返せるように変更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play</a:t>
            </a:r>
            <a:r>
              <a:rPr kumimoji="1" lang="ja-JP" altLang="en-US" sz="2000" dirty="0">
                <a:latin typeface="UD デジタル 教科書体 N-B" panose="02020700000000000000" pitchFamily="17" charset="-128"/>
                <a:ea typeface="UD デジタル 教科書体 N-B" panose="02020700000000000000" pitchFamily="17" charset="-128"/>
              </a:rPr>
              <a:t>関数の修正）</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5" name="図 4">
            <a:extLst>
              <a:ext uri="{FF2B5EF4-FFF2-40B4-BE49-F238E27FC236}">
                <a16:creationId xmlns:a16="http://schemas.microsoft.com/office/drawing/2014/main" id="{4569AC8B-5E63-5391-C5E9-EB4AAD091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20" y="956118"/>
            <a:ext cx="1062036" cy="1758212"/>
          </a:xfrm>
          <a:prstGeom prst="rect">
            <a:avLst/>
          </a:prstGeom>
        </p:spPr>
      </p:pic>
      <p:sp>
        <p:nvSpPr>
          <p:cNvPr id="6" name="右矢印 13">
            <a:extLst>
              <a:ext uri="{FF2B5EF4-FFF2-40B4-BE49-F238E27FC236}">
                <a16:creationId xmlns:a16="http://schemas.microsoft.com/office/drawing/2014/main" id="{1A85DEFE-58A0-E430-7798-917900199A9D}"/>
              </a:ext>
            </a:extLst>
          </p:cNvPr>
          <p:cNvSpPr/>
          <p:nvPr/>
        </p:nvSpPr>
        <p:spPr>
          <a:xfrm>
            <a:off x="1608672" y="1625953"/>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6F1BE06B-5312-E84A-3F3F-7E9B1049D852}"/>
              </a:ext>
            </a:extLst>
          </p:cNvPr>
          <p:cNvSpPr txBox="1"/>
          <p:nvPr/>
        </p:nvSpPr>
        <p:spPr>
          <a:xfrm>
            <a:off x="578695" y="4527300"/>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a:t>
            </a:r>
            <a:r>
              <a:rPr kumimoji="1" lang="en-US" altLang="ja-JP" sz="2000" dirty="0" err="1">
                <a:latin typeface="UD デジタル 教科書体 N-B" panose="02020700000000000000" pitchFamily="17" charset="-128"/>
                <a:ea typeface="UD デジタル 教科書体 N-B" panose="02020700000000000000" pitchFamily="17" charset="-128"/>
              </a:rPr>
              <a:t>gacha</a:t>
            </a:r>
            <a:r>
              <a:rPr kumimoji="1" lang="ja-JP" altLang="en-US" sz="2000" dirty="0">
                <a:latin typeface="UD デジタル 教科書体 N-B" panose="02020700000000000000" pitchFamily="17" charset="-128"/>
                <a:ea typeface="UD デジタル 教科書体 N-B" panose="02020700000000000000" pitchFamily="17" charset="-128"/>
              </a:rPr>
              <a:t>関数の修正</a:t>
            </a:r>
            <a:r>
              <a:rPr kumimoji="1" lang="en-US" altLang="ja-JP" sz="2000" dirty="0">
                <a:latin typeface="UD デジタル 教科書体 N-B" panose="02020700000000000000" pitchFamily="17" charset="-128"/>
                <a:ea typeface="UD デジタル 教科書体 N-B" panose="02020700000000000000" pitchFamily="17" charset="-128"/>
              </a:rPr>
              <a:t>)</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FA36ADF1-8502-3DB9-D2DC-60460E829D22}"/>
              </a:ext>
            </a:extLst>
          </p:cNvPr>
          <p:cNvSpPr txBox="1"/>
          <p:nvPr/>
        </p:nvSpPr>
        <p:spPr>
          <a:xfrm>
            <a:off x="151055" y="5110234"/>
            <a:ext cx="6423980" cy="1615827"/>
          </a:xfrm>
          <a:prstGeom prst="rect">
            <a:avLst/>
          </a:prstGeom>
          <a:noFill/>
        </p:spPr>
        <p:txBody>
          <a:bodyPr wrap="square" rtlCol="0">
            <a:spAutoFit/>
          </a:bodyPr>
          <a:lstStyle/>
          <a:p>
            <a:r>
              <a:rPr lang="en-US" altLang="ja-JP" sz="1100" b="0" dirty="0">
                <a:solidFill>
                  <a:srgbClr val="0000FF"/>
                </a:solidFill>
                <a:effectLst/>
                <a:latin typeface="MonacakomiRegular"/>
              </a:rPr>
              <a:t>def</a:t>
            </a:r>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gacha</a:t>
            </a:r>
            <a:r>
              <a:rPr lang="en-US" altLang="ja-JP" sz="1100" b="0" dirty="0">
                <a:solidFill>
                  <a:srgbClr val="000000"/>
                </a:solidFill>
                <a:effectLst/>
                <a:latin typeface="MonacakomiRegular"/>
              </a:rPr>
              <a:t>(e):</a:t>
            </a:r>
          </a:p>
          <a:p>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a:solidFill>
                  <a:srgbClr val="098658"/>
                </a:solidFill>
                <a:effectLst/>
                <a:latin typeface="MonacakomiRegular"/>
              </a:rPr>
              <a:t>0</a:t>
            </a:r>
          </a:p>
          <a:p>
            <a:r>
              <a:rPr lang="en-US" altLang="ja-JP" sz="1100" dirty="0">
                <a:solidFill>
                  <a:srgbClr val="098658"/>
                </a:solidFill>
                <a:latin typeface="MonacakomiRegular"/>
              </a:rPr>
              <a:t>    </a:t>
            </a:r>
            <a:r>
              <a:rPr lang="en-US" altLang="ja-JP" sz="1100" b="0" dirty="0">
                <a:solidFill>
                  <a:srgbClr val="000000"/>
                </a:solidFill>
                <a:effectLst/>
                <a:latin typeface="MonacakomiRegular"/>
              </a:rPr>
              <a:t>loop = </a:t>
            </a:r>
            <a:r>
              <a:rPr lang="en-US" altLang="ja-JP" sz="1100" b="0" dirty="0">
                <a:solidFill>
                  <a:srgbClr val="098658"/>
                </a:solidFill>
                <a:effectLst/>
                <a:latin typeface="MonacakomiRegular"/>
              </a:rPr>
              <a:t>100</a:t>
            </a:r>
            <a:endParaRPr lang="en-US" altLang="ja-JP" sz="1100" b="0" dirty="0">
              <a:solidFill>
                <a:srgbClr val="000000"/>
              </a:solidFill>
              <a:effectLst/>
              <a:latin typeface="MonacakomiRegular"/>
            </a:endParaRPr>
          </a:p>
          <a:p>
            <a:r>
              <a:rPr lang="en-US" altLang="ja-JP" sz="1100" b="0" dirty="0">
                <a:solidFill>
                  <a:srgbClr val="000000"/>
                </a:solidFill>
                <a:effectLst/>
                <a:latin typeface="MonacakomiRegular"/>
              </a:rPr>
              <a:t>    h = </a:t>
            </a:r>
            <a:r>
              <a:rPr lang="en-US" altLang="ja-JP" sz="1100" b="0" dirty="0">
                <a:solidFill>
                  <a:srgbClr val="0000FF"/>
                </a:solidFill>
                <a:effectLst/>
                <a:latin typeface="MonacakomiRegular"/>
              </a:rPr>
              <a:t>range</a:t>
            </a:r>
            <a:r>
              <a:rPr lang="en-US" altLang="ja-JP" sz="1100" b="0" dirty="0">
                <a:solidFill>
                  <a:srgbClr val="000000"/>
                </a:solidFill>
                <a:effectLst/>
                <a:latin typeface="MonacakomiRegular"/>
              </a:rPr>
              <a:t>(loop)</a:t>
            </a:r>
          </a:p>
          <a:p>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for</a:t>
            </a:r>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i</a:t>
            </a:r>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in</a:t>
            </a:r>
            <a:r>
              <a:rPr lang="en-US" altLang="ja-JP" sz="1100" b="0" dirty="0">
                <a:solidFill>
                  <a:srgbClr val="000000"/>
                </a:solidFill>
                <a:effectLst/>
                <a:latin typeface="MonacakomiRegular"/>
              </a:rPr>
              <a:t> h:</a:t>
            </a:r>
          </a:p>
          <a:p>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if</a:t>
            </a:r>
            <a:r>
              <a:rPr lang="en-US" altLang="ja-JP" sz="1100" b="0" dirty="0">
                <a:solidFill>
                  <a:srgbClr val="000000"/>
                </a:solidFill>
                <a:effectLst/>
                <a:latin typeface="MonacakomiRegular"/>
              </a:rPr>
              <a:t> (play(e) == </a:t>
            </a:r>
            <a:r>
              <a:rPr lang="en-US" altLang="ja-JP" sz="1100" b="0" dirty="0">
                <a:solidFill>
                  <a:srgbClr val="098658"/>
                </a:solidFill>
                <a:effectLst/>
                <a:latin typeface="MonacakomiRegular"/>
              </a:rPr>
              <a:t>0</a:t>
            </a:r>
            <a:r>
              <a:rPr lang="en-US" altLang="ja-JP" sz="1100" b="0" dirty="0">
                <a:solidFill>
                  <a:srgbClr val="000000"/>
                </a:solidFill>
                <a:effectLst/>
                <a:latin typeface="MonacakomiRegular"/>
              </a:rPr>
              <a:t>) :</a:t>
            </a:r>
          </a:p>
          <a:p>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a:solidFill>
                  <a:srgbClr val="098658"/>
                </a:solidFill>
                <a:effectLst/>
                <a:latin typeface="MonacakomiRegular"/>
              </a:rPr>
              <a:t>1</a:t>
            </a:r>
            <a:endParaRPr lang="en-US" altLang="ja-JP" sz="1100" b="0" dirty="0">
              <a:solidFill>
                <a:srgbClr val="000000"/>
              </a:solidFill>
              <a:effectLst/>
              <a:latin typeface="MonacakomiRegular"/>
            </a:endParaRPr>
          </a:p>
          <a:p>
            <a:r>
              <a:rPr lang="en-US" altLang="ja-JP" sz="1100" b="0" dirty="0">
                <a:solidFill>
                  <a:srgbClr val="000000"/>
                </a:solidFill>
                <a:effectLst/>
                <a:latin typeface="MonacakomiRegular"/>
              </a:rPr>
              <a:t>    document[</a:t>
            </a:r>
            <a:r>
              <a:rPr lang="en-US" altLang="ja-JP" sz="1100" b="0" dirty="0">
                <a:solidFill>
                  <a:srgbClr val="A31515"/>
                </a:solidFill>
                <a:effectLst/>
                <a:latin typeface="MonacakomiRegular"/>
              </a:rPr>
              <a:t>'message'</a:t>
            </a:r>
            <a:r>
              <a:rPr lang="en-US" altLang="ja-JP" sz="1100" b="0" dirty="0">
                <a:solidFill>
                  <a:srgbClr val="000000"/>
                </a:solidFill>
                <a:effectLst/>
                <a:latin typeface="MonacakomiRegular"/>
              </a:rPr>
              <a:t>].</a:t>
            </a:r>
            <a:r>
              <a:rPr lang="en-US" altLang="ja-JP" sz="1100" b="0" dirty="0" err="1">
                <a:solidFill>
                  <a:srgbClr val="000000"/>
                </a:solidFill>
                <a:effectLst/>
                <a:latin typeface="MonacakomiRegular"/>
              </a:rPr>
              <a:t>textContent</a:t>
            </a:r>
            <a:r>
              <a:rPr lang="en-US" altLang="ja-JP" sz="1100" b="0" dirty="0">
                <a:solidFill>
                  <a:srgbClr val="000000"/>
                </a:solidFill>
                <a:effectLst/>
                <a:latin typeface="MonacakomiRegular"/>
              </a:rPr>
              <a:t> = </a:t>
            </a:r>
            <a:r>
              <a:rPr lang="en-US" altLang="ja-JP" sz="1100" b="0" dirty="0">
                <a:solidFill>
                  <a:srgbClr val="0000FF"/>
                </a:solidFill>
                <a:effectLst/>
                <a:latin typeface="MonacakomiRegular"/>
              </a:rPr>
              <a:t>str</a:t>
            </a:r>
            <a:r>
              <a:rPr lang="en-US" altLang="ja-JP" sz="1100" b="0" dirty="0">
                <a:solidFill>
                  <a:srgbClr val="000000"/>
                </a:solidFill>
                <a:effectLst/>
                <a:latin typeface="MonacakomiRegular"/>
              </a:rPr>
              <a:t>(loop) + </a:t>
            </a:r>
            <a:r>
              <a:rPr lang="en-US" altLang="ja-JP" sz="1100" b="0" dirty="0">
                <a:solidFill>
                  <a:srgbClr val="A31515"/>
                </a:solidFill>
                <a:effectLst/>
                <a:latin typeface="MonacakomiRegular"/>
              </a:rPr>
              <a:t>"</a:t>
            </a:r>
            <a:r>
              <a:rPr lang="ja-JP" altLang="en-US" sz="1100" b="0" dirty="0">
                <a:solidFill>
                  <a:srgbClr val="A31515"/>
                </a:solidFill>
                <a:effectLst/>
                <a:latin typeface="MonacakomiRegular"/>
              </a:rPr>
              <a:t>回おみくじを引いたら大吉が</a:t>
            </a:r>
            <a:r>
              <a:rPr lang="en-US" altLang="ja-JP" sz="1100" b="0" dirty="0">
                <a:solidFill>
                  <a:srgbClr val="A31515"/>
                </a:solidFill>
                <a:effectLst/>
                <a:latin typeface="MonacakomiRegular"/>
              </a:rPr>
              <a:t>"</a:t>
            </a:r>
            <a:r>
              <a:rPr lang="ja-JP" altLang="en-US" sz="1100" b="0" dirty="0">
                <a:solidFill>
                  <a:srgbClr val="000000"/>
                </a:solidFill>
                <a:effectLst/>
                <a:latin typeface="MonacakomiRegular"/>
              </a:rPr>
              <a:t> </a:t>
            </a:r>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str</a:t>
            </a:r>
            <a:r>
              <a:rPr lang="en-US" altLang="ja-JP" sz="1100" b="0" dirty="0">
                <a:solidFill>
                  <a:srgbClr val="000000"/>
                </a:solidFill>
                <a:effectLst/>
                <a:latin typeface="MonacakomiRegular"/>
              </a:rPr>
              <a:t>(</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a:solidFill>
                  <a:srgbClr val="A31515"/>
                </a:solidFill>
                <a:effectLst/>
                <a:latin typeface="MonacakomiRegular"/>
              </a:rPr>
              <a:t>"</a:t>
            </a:r>
            <a:r>
              <a:rPr lang="ja-JP" altLang="en-US" sz="1100" b="0" dirty="0">
                <a:solidFill>
                  <a:srgbClr val="A31515"/>
                </a:solidFill>
                <a:effectLst/>
                <a:latin typeface="MonacakomiRegular"/>
              </a:rPr>
              <a:t>回でました</a:t>
            </a:r>
            <a:r>
              <a:rPr lang="en-US" altLang="ja-JP" sz="1100" b="0" dirty="0">
                <a:solidFill>
                  <a:srgbClr val="A31515"/>
                </a:solidFill>
                <a:effectLst/>
                <a:latin typeface="MonacakomiRegular"/>
              </a:rPr>
              <a:t>"</a:t>
            </a:r>
            <a:endParaRPr lang="ja-JP" altLang="en-US" sz="1100" b="0" dirty="0">
              <a:solidFill>
                <a:srgbClr val="000000"/>
              </a:solidFill>
              <a:effectLst/>
              <a:latin typeface="MonacakomiRegular"/>
            </a:endParaRPr>
          </a:p>
        </p:txBody>
      </p:sp>
      <p:sp>
        <p:nvSpPr>
          <p:cNvPr id="13" name="角丸四角形 85">
            <a:extLst>
              <a:ext uri="{FF2B5EF4-FFF2-40B4-BE49-F238E27FC236}">
                <a16:creationId xmlns:a16="http://schemas.microsoft.com/office/drawing/2014/main" id="{D7F04EEE-FAD2-42FD-C5F0-CE6E28AE20B9}"/>
              </a:ext>
            </a:extLst>
          </p:cNvPr>
          <p:cNvSpPr/>
          <p:nvPr/>
        </p:nvSpPr>
        <p:spPr>
          <a:xfrm>
            <a:off x="116744" y="5330495"/>
            <a:ext cx="6647615" cy="49511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②大吉の数を数えるための変数を</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dirty="0">
                <a:latin typeface="UD デジタル 教科書体 N-R" panose="02020400000000000000" pitchFamily="17" charset="-128"/>
                <a:ea typeface="UD デジタル 教科書体 N-R" panose="02020400000000000000" pitchFamily="17" charset="-128"/>
              </a:rPr>
              <a:t>で初期化</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dirty="0">
                <a:latin typeface="UD デジタル 教科書体 N-R" panose="02020400000000000000" pitchFamily="17" charset="-128"/>
                <a:ea typeface="UD デジタル 教科書体 N-R" panose="02020400000000000000" pitchFamily="17" charset="-128"/>
              </a:rPr>
              <a:t>繰り返しの回数を変数に代入して利用するように変更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pic>
        <p:nvPicPr>
          <p:cNvPr id="3" name="図 2" descr="テキスト が含まれている画像&#10;&#10;自動的に生成された説明">
            <a:extLst>
              <a:ext uri="{FF2B5EF4-FFF2-40B4-BE49-F238E27FC236}">
                <a16:creationId xmlns:a16="http://schemas.microsoft.com/office/drawing/2014/main" id="{3092B763-5CF9-73B0-9801-53965DA5D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215" y="960753"/>
            <a:ext cx="1041003" cy="1753577"/>
          </a:xfrm>
          <a:prstGeom prst="rect">
            <a:avLst/>
          </a:prstGeom>
        </p:spPr>
      </p:pic>
      <p:sp>
        <p:nvSpPr>
          <p:cNvPr id="14" name="角丸四角形 85">
            <a:extLst>
              <a:ext uri="{FF2B5EF4-FFF2-40B4-BE49-F238E27FC236}">
                <a16:creationId xmlns:a16="http://schemas.microsoft.com/office/drawing/2014/main" id="{EAF3A464-2BD1-8975-D45D-13E6EA77CCAC}"/>
              </a:ext>
            </a:extLst>
          </p:cNvPr>
          <p:cNvSpPr/>
          <p:nvPr/>
        </p:nvSpPr>
        <p:spPr>
          <a:xfrm>
            <a:off x="124004" y="5966018"/>
            <a:ext cx="6647615" cy="3667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③</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dirty="0">
                <a:latin typeface="UD デジタル 教科書体 N-R" panose="02020400000000000000" pitchFamily="17" charset="-128"/>
                <a:ea typeface="UD デジタル 教科書体 N-R" panose="02020400000000000000" pitchFamily="17" charset="-128"/>
              </a:rPr>
              <a:t>関数の結果が</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dirty="0">
                <a:latin typeface="UD デジタル 教科書体 N-R" panose="02020400000000000000" pitchFamily="17" charset="-128"/>
                <a:ea typeface="UD デジタル 教科書体 N-R" panose="02020400000000000000" pitchFamily="17" charset="-128"/>
              </a:rPr>
              <a:t>なら大吉として値を</a:t>
            </a:r>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dirty="0">
                <a:latin typeface="UD デジタル 教科書体 N-R" panose="02020400000000000000" pitchFamily="17" charset="-128"/>
                <a:ea typeface="UD デジタル 教科書体 N-R" panose="02020400000000000000" pitchFamily="17" charset="-128"/>
              </a:rPr>
              <a:t>増やす</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5" name="角丸四角形 85">
            <a:extLst>
              <a:ext uri="{FF2B5EF4-FFF2-40B4-BE49-F238E27FC236}">
                <a16:creationId xmlns:a16="http://schemas.microsoft.com/office/drawing/2014/main" id="{EE02D5FF-AEAA-A097-1E78-E07347084203}"/>
              </a:ext>
            </a:extLst>
          </p:cNvPr>
          <p:cNvSpPr/>
          <p:nvPr/>
        </p:nvSpPr>
        <p:spPr>
          <a:xfrm>
            <a:off x="109429" y="6332157"/>
            <a:ext cx="6647615" cy="7289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④おみくじを引いた回数と大吉の回数をボタン上のメッセージ領域に表示</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58401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確認テスト</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799515241"/>
              </p:ext>
            </p:extLst>
          </p:nvPr>
        </p:nvGraphicFramePr>
        <p:xfrm>
          <a:off x="164671" y="1341520"/>
          <a:ext cx="6527382" cy="4365088"/>
        </p:xfrm>
        <a:graphic>
          <a:graphicData uri="http://schemas.openxmlformats.org/drawingml/2006/table">
            <a:tbl>
              <a:tblPr firstRow="1" bandRow="1">
                <a:tableStyleId>{7E9639D4-E3E2-4D34-9284-5A2195B3D0D7}</a:tableStyleId>
              </a:tblPr>
              <a:tblGrid>
                <a:gridCol w="4009123">
                  <a:extLst>
                    <a:ext uri="{9D8B030D-6E8A-4147-A177-3AD203B41FA5}">
                      <a16:colId xmlns:a16="http://schemas.microsoft.com/office/drawing/2014/main" val="953771404"/>
                    </a:ext>
                  </a:extLst>
                </a:gridCol>
                <a:gridCol w="2518259">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問題</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回答</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708146">
                <a:tc>
                  <a:txBody>
                    <a:bodyPr/>
                    <a:lstStyle/>
                    <a:p>
                      <a:pPr algn="l"/>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100</a:t>
                      </a:r>
                      <a:r>
                        <a:rPr kumimoji="1" lang="ja-JP" altLang="en-US" sz="1200">
                          <a:latin typeface="UD デジタル 教科書体 N-R" panose="02020400000000000000" pitchFamily="17" charset="-128"/>
                          <a:ea typeface="UD デジタル 教科書体 N-R" panose="02020400000000000000" pitchFamily="17" charset="-128"/>
                        </a:rPr>
                        <a:t>の範囲の乱数を取得するために使う命令を選択して下さい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rondom.randint</a:t>
                      </a:r>
                      <a:r>
                        <a:rPr kumimoji="1" lang="en-US" altLang="ja-JP" sz="1200" dirty="0">
                          <a:latin typeface="UD デジタル 教科書体 N-R" panose="02020400000000000000" pitchFamily="17" charset="-128"/>
                          <a:ea typeface="UD デジタル 教科書体 N-R" panose="02020400000000000000" pitchFamily="17" charset="-128"/>
                        </a:rPr>
                        <a:t>(1,100)</a:t>
                      </a:r>
                    </a:p>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random.random</a:t>
                      </a:r>
                      <a:r>
                        <a:rPr kumimoji="1" lang="en-US" altLang="ja-JP" sz="1200" dirty="0">
                          <a:latin typeface="UD デジタル 教科書体 N-R" panose="02020400000000000000" pitchFamily="17" charset="-128"/>
                          <a:ea typeface="UD デジタル 教科書体 N-R" panose="02020400000000000000" pitchFamily="17" charset="-128"/>
                        </a:rPr>
                        <a:t>()</a:t>
                      </a:r>
                    </a:p>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Math.random</a:t>
                      </a:r>
                      <a:r>
                        <a:rPr kumimoji="1" lang="en-US" altLang="ja-JP" sz="1200" dirty="0">
                          <a:latin typeface="UD デジタル 教科書体 N-R" panose="02020400000000000000" pitchFamily="17" charset="-128"/>
                          <a:ea typeface="UD デジタル 教科書体 N-R" panose="02020400000000000000" pitchFamily="17" charset="-128"/>
                        </a:rPr>
                        <a:t>()</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おみくじアプリの乱数プログラムを応用し、サイコロの用な</a:t>
                      </a:r>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の整数を取得したい。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の整数を求めるには、どのような改造を行えばよいか記述して下さい。</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136973"/>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おみくじアプリでは全ての条件に当てはまらなかったときに式を実行するため、ある構文を使用して凶や大凶を出していました。</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全ての条件に当てはまらなかったときに式を実行する構文を選択して下さい。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dirty="0">
                          <a:latin typeface="UD デジタル 教科書体 N-R" panose="02020400000000000000" pitchFamily="17" charset="-128"/>
                          <a:ea typeface="UD デジタル 教科書体 N-R" panose="02020400000000000000" pitchFamily="17" charset="-128"/>
                        </a:rPr>
                        <a:t>if</a:t>
                      </a:r>
                    </a:p>
                    <a:p>
                      <a:pPr marL="171450" indent="-171450">
                        <a:buFont typeface="Arial" panose="020B0604020202020204" pitchFamily="34" charset="0"/>
                        <a:buChar char="•"/>
                      </a:pPr>
                      <a:r>
                        <a:rPr kumimoji="1" lang="en-US" altLang="ja-JP" sz="1200" dirty="0">
                          <a:latin typeface="UD デジタル 教科書体 N-R" panose="02020400000000000000" pitchFamily="17" charset="-128"/>
                          <a:ea typeface="UD デジタル 教科書体 N-R" panose="02020400000000000000" pitchFamily="17" charset="-128"/>
                        </a:rPr>
                        <a:t>else</a:t>
                      </a:r>
                    </a:p>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elif</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en-US" altLang="ja-JP" sz="1200" dirty="0">
                          <a:latin typeface="UD デジタル 教科書体 N-R" panose="02020400000000000000" pitchFamily="17" charset="-128"/>
                          <a:ea typeface="UD デジタル 教科書体 N-R" panose="02020400000000000000" pitchFamily="17" charset="-128"/>
                        </a:rPr>
                        <a:t>def</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417996"/>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おみくじアプリで大吉が出る確率を他の結果よりも高めたい。どのような改造を行えば実現できるか、あなたの考えを記述して下さい。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202643"/>
                  </a:ext>
                </a:extLst>
              </a:tr>
            </a:tbl>
          </a:graphicData>
        </a:graphic>
      </p:graphicFrame>
      <p:sp>
        <p:nvSpPr>
          <p:cNvPr id="6" name="タイトル 3">
            <a:extLst>
              <a:ext uri="{FF2B5EF4-FFF2-40B4-BE49-F238E27FC236}">
                <a16:creationId xmlns:a16="http://schemas.microsoft.com/office/drawing/2014/main" id="{BDC140E4-F386-4D28-9B90-E94F73655D95}"/>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kumimoji="1" lang="ja-JP" altLang="en-US" sz="1400">
                <a:latin typeface="UD デジタル 教科書体 N-R" panose="02020400000000000000" pitchFamily="17" charset="-128"/>
                <a:ea typeface="UD デジタル 教科書体 N-R" panose="02020400000000000000" pitchFamily="17" charset="-128"/>
              </a:rPr>
              <a:t>記述問題は実際のプログラムで回答頂いても構いません。</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lgn="l"/>
            <a:r>
              <a:rPr kumimoji="1" lang="ja-JP" altLang="en-US" sz="1400">
                <a:latin typeface="UD デジタル 教科書体 N-R" panose="02020400000000000000" pitchFamily="17" charset="-128"/>
                <a:ea typeface="UD デジタル 教科書体 N-R" panose="02020400000000000000" pitchFamily="17" charset="-128"/>
              </a:rPr>
              <a:t>また、</a:t>
            </a:r>
            <a:r>
              <a:rPr kumimoji="1" lang="en-US" altLang="ja-JP" sz="1400" dirty="0">
                <a:latin typeface="UD デジタル 教科書体 N-R" panose="02020400000000000000" pitchFamily="17" charset="-128"/>
                <a:ea typeface="UD デジタル 教科書体 N-R" panose="02020400000000000000" pitchFamily="17" charset="-128"/>
              </a:rPr>
              <a:t>Python</a:t>
            </a:r>
            <a:r>
              <a:rPr kumimoji="1" lang="ja-JP" altLang="en-US" sz="1400">
                <a:latin typeface="UD デジタル 教科書体 N-R" panose="02020400000000000000" pitchFamily="17" charset="-128"/>
                <a:ea typeface="UD デジタル 教科書体 N-R" panose="02020400000000000000" pitchFamily="17" charset="-128"/>
              </a:rPr>
              <a:t>の文法に従っていなくても考え方が正しければ正解とします。</a:t>
            </a:r>
          </a:p>
        </p:txBody>
      </p:sp>
    </p:spTree>
    <p:extLst>
      <p:ext uri="{BB962C8B-B14F-4D97-AF65-F5344CB8AC3E}">
        <p14:creationId xmlns:p14="http://schemas.microsoft.com/office/powerpoint/2010/main" val="418064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学習目標</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368013397"/>
              </p:ext>
            </p:extLst>
          </p:nvPr>
        </p:nvGraphicFramePr>
        <p:xfrm>
          <a:off x="164671" y="1341520"/>
          <a:ext cx="6527382" cy="3474062"/>
        </p:xfrm>
        <a:graphic>
          <a:graphicData uri="http://schemas.openxmlformats.org/drawingml/2006/table">
            <a:tbl>
              <a:tblPr firstRow="1" bandRow="1">
                <a:tableStyleId>{7E9639D4-E3E2-4D34-9284-5A2195B3D0D7}</a:tableStyleId>
              </a:tblPr>
              <a:tblGrid>
                <a:gridCol w="2016929">
                  <a:extLst>
                    <a:ext uri="{9D8B030D-6E8A-4147-A177-3AD203B41FA5}">
                      <a16:colId xmlns:a16="http://schemas.microsoft.com/office/drawing/2014/main" val="953771404"/>
                    </a:ext>
                  </a:extLst>
                </a:gridCol>
                <a:gridCol w="4510453">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観点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学習目標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99718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知識・技能</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・比較演算子による真偽判定を理解する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・条件によって処理を振り分けることを理解し、テキストプログラミングで条件式を追加できるようになる。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・関数の呼び出しを理解する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・繰り返しの制御構文を理解し、関数を複数回呼び出したり変数をインクリメントしたりすることができるようになる。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0814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思考力・判断力・表現力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・乱数により結果が毎回変化することを理解した上で、確率の変更方法や画像の差し替えなどを検討し、実践する。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・繰り返しの仕組みを理解した上で、繰り返す回数の変更を検討し実践する。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学びに向かう力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実際の、箱に入ったおみくじとの相違点に着目して、乱数の仕組みを探究する。また、ゲームやギャンブルなどにおける乱数や確率の扱いを探究する。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288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単元の流れ</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264361170"/>
              </p:ext>
            </p:extLst>
          </p:nvPr>
        </p:nvGraphicFramePr>
        <p:xfrm>
          <a:off x="164672" y="1341521"/>
          <a:ext cx="6528655" cy="3605711"/>
        </p:xfrm>
        <a:graphic>
          <a:graphicData uri="http://schemas.openxmlformats.org/drawingml/2006/table">
            <a:tbl>
              <a:tblPr firstRow="1" bandRow="1">
                <a:tableStyleId>{7E9639D4-E3E2-4D34-9284-5A2195B3D0D7}</a:tableStyleId>
              </a:tblPr>
              <a:tblGrid>
                <a:gridCol w="633183">
                  <a:extLst>
                    <a:ext uri="{9D8B030D-6E8A-4147-A177-3AD203B41FA5}">
                      <a16:colId xmlns:a16="http://schemas.microsoft.com/office/drawing/2014/main" val="953771404"/>
                    </a:ext>
                  </a:extLst>
                </a:gridCol>
                <a:gridCol w="2644208">
                  <a:extLst>
                    <a:ext uri="{9D8B030D-6E8A-4147-A177-3AD203B41FA5}">
                      <a16:colId xmlns:a16="http://schemas.microsoft.com/office/drawing/2014/main" val="2232448268"/>
                    </a:ext>
                  </a:extLst>
                </a:gridCol>
                <a:gridCol w="3251264">
                  <a:extLst>
                    <a:ext uri="{9D8B030D-6E8A-4147-A177-3AD203B41FA5}">
                      <a16:colId xmlns:a16="http://schemas.microsoft.com/office/drawing/2014/main" val="1405033761"/>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コマ</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狙い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おみくじアプリの仕組みを理解する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乱数と条件分岐を活用し、結果をランダムに振り分けていることを理解させる。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ランダムな画像表示を実現するために、条件分岐の際に各画像のファイル名を変数に代入していることを理解させる。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おみくじの結果を増やす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条件分岐の処理を追加する実習を通じて、プログラミングに対して自信を付けさせる。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599109">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3</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おみくじを複数回実行する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繰り返し処理の学習とセットで関数にも触れることでプログラミングの知識を広げる。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531986">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4</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dirty="0">
                          <a:latin typeface="UD デジタル 教科書体 N-R" panose="02020400000000000000" pitchFamily="17" charset="-128"/>
                          <a:ea typeface="UD デジタル 教科書体 N-R" panose="02020400000000000000" pitchFamily="17" charset="-128"/>
                        </a:rPr>
                        <a:t>大吉の回数を数える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大吉の回数を数えることを通じて、変数・分岐・繰り返しの知識の定着を図る。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159776"/>
                  </a:ext>
                </a:extLst>
              </a:tr>
            </a:tbl>
          </a:graphicData>
        </a:graphic>
      </p:graphicFrame>
      <p:sp>
        <p:nvSpPr>
          <p:cNvPr id="6" name="タイトル 3">
            <a:extLst>
              <a:ext uri="{FF2B5EF4-FFF2-40B4-BE49-F238E27FC236}">
                <a16:creationId xmlns:a16="http://schemas.microsoft.com/office/drawing/2014/main" id="{C1DDD0CD-4F2F-4CCF-B772-DE8AF229994D}"/>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1400" dirty="0">
                <a:latin typeface="UD デジタル 教科書体 N-R" panose="02020400000000000000" pitchFamily="17" charset="-128"/>
                <a:ea typeface="UD デジタル 教科書体 N-R" panose="02020400000000000000" pitchFamily="17" charset="-128"/>
              </a:rPr>
              <a:t>おみくじアプリの指導は４コマ分示しているが、必ずしも４まで行う必要は無い。</a:t>
            </a:r>
            <a:r>
              <a:rPr lang="en-US" altLang="ja-JP" sz="1400" dirty="0">
                <a:latin typeface="UD デジタル 教科書体 N-R" panose="02020400000000000000" pitchFamily="17" charset="-128"/>
                <a:ea typeface="UD デジタル 教科書体 N-R" panose="02020400000000000000" pitchFamily="17" charset="-128"/>
              </a:rPr>
              <a:t>1</a:t>
            </a:r>
            <a:r>
              <a:rPr lang="ja-JP" altLang="en-US" sz="1400" dirty="0">
                <a:latin typeface="UD デジタル 教科書体 N-R" panose="02020400000000000000" pitchFamily="17" charset="-128"/>
                <a:ea typeface="UD デジタル 教科書体 N-R" panose="02020400000000000000" pitchFamily="17" charset="-128"/>
              </a:rPr>
              <a:t>～</a:t>
            </a:r>
            <a:r>
              <a:rPr lang="en-US" altLang="ja-JP" sz="1400" dirty="0">
                <a:latin typeface="UD デジタル 教科書体 N-R" panose="02020400000000000000" pitchFamily="17" charset="-128"/>
                <a:ea typeface="UD デジタル 教科書体 N-R" panose="02020400000000000000" pitchFamily="17" charset="-128"/>
              </a:rPr>
              <a:t>2</a:t>
            </a:r>
            <a:r>
              <a:rPr lang="ja-JP" altLang="en-US" sz="1400" dirty="0">
                <a:latin typeface="UD デジタル 教科書体 N-R" panose="02020400000000000000" pitchFamily="17" charset="-128"/>
                <a:ea typeface="UD デジタル 教科書体 N-R" panose="02020400000000000000" pitchFamily="17" charset="-128"/>
              </a:rPr>
              <a:t>だけでも、変数・分岐・乱数などの仕組みの学習は行うことが可能である。</a:t>
            </a:r>
            <a:endParaRPr lang="en-US" altLang="ja-JP" sz="1400" dirty="0">
              <a:latin typeface="UD デジタル 教科書体 N-R" panose="02020400000000000000" pitchFamily="17" charset="-128"/>
              <a:ea typeface="UD デジタル 教科書体 N-R" panose="02020400000000000000" pitchFamily="17" charset="-128"/>
            </a:endParaRPr>
          </a:p>
          <a:p>
            <a:pPr algn="l"/>
            <a:r>
              <a:rPr lang="en-US" altLang="ja-JP" sz="1400" dirty="0">
                <a:latin typeface="UD デジタル 教科書体 N-R" panose="02020400000000000000" pitchFamily="17" charset="-128"/>
                <a:ea typeface="UD デジタル 教科書体 N-R" panose="02020400000000000000" pitchFamily="17" charset="-128"/>
              </a:rPr>
              <a:t>3</a:t>
            </a:r>
            <a:r>
              <a:rPr lang="ja-JP" altLang="en-US" sz="1400" dirty="0">
                <a:latin typeface="UD デジタル 教科書体 N-R" panose="02020400000000000000" pitchFamily="17" charset="-128"/>
                <a:ea typeface="UD デジタル 教科書体 N-R" panose="02020400000000000000" pitchFamily="17" charset="-128"/>
              </a:rPr>
              <a:t>コマ目からは繰り返し処理が入り難易度が上がるため、適宜、「答え合わせ機能」を活様する。あるいはテキスト教材を併用する。</a:t>
            </a:r>
          </a:p>
        </p:txBody>
      </p:sp>
    </p:spTree>
    <p:extLst>
      <p:ext uri="{BB962C8B-B14F-4D97-AF65-F5344CB8AC3E}">
        <p14:creationId xmlns:p14="http://schemas.microsoft.com/office/powerpoint/2010/main" val="26597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1</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28606905"/>
              </p:ext>
            </p:extLst>
          </p:nvPr>
        </p:nvGraphicFramePr>
        <p:xfrm>
          <a:off x="167679" y="1359568"/>
          <a:ext cx="6522641" cy="692065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おみくじアプリの制作を通じて、変数・条件分岐・乱数などの仕組みを学べることを伝える。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アプリのインポートを促す。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アプリの動作をデモンストレーションし、ボタンを押下するたびに結果が変わることを説明する。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フローチャートを活用し、乱数の値に応じて条件分岐していることを説明する。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en-US" altLang="ja-JP" sz="1200" dirty="0" err="1">
                          <a:latin typeface="UD デジタル 教科書体 N-R" panose="02020400000000000000" pitchFamily="17" charset="-128"/>
                          <a:ea typeface="UD デジタル 教科書体 N-R" panose="02020400000000000000" pitchFamily="17" charset="-128"/>
                        </a:rPr>
                        <a:t>random.randint</a:t>
                      </a:r>
                      <a:r>
                        <a:rPr kumimoji="1" lang="en-US" altLang="ja-JP" sz="1200" dirty="0">
                          <a:latin typeface="UD デジタル 教科書体 N-R" panose="02020400000000000000" pitchFamily="17" charset="-128"/>
                          <a:ea typeface="UD デジタル 教科書体 N-R" panose="02020400000000000000" pitchFamily="17" charset="-128"/>
                        </a:rPr>
                        <a:t>(0,4)</a:t>
                      </a:r>
                      <a:r>
                        <a:rPr kumimoji="1" lang="ja-JP" altLang="en-US" sz="1200">
                          <a:latin typeface="UD デジタル 教科書体 N-R" panose="02020400000000000000" pitchFamily="17" charset="-128"/>
                          <a:ea typeface="UD デジタル 教科書体 N-R" panose="02020400000000000000" pitchFamily="17" charset="-128"/>
                        </a:rPr>
                        <a:t> の</a:t>
                      </a:r>
                      <a:r>
                        <a:rPr kumimoji="1" lang="en-US" altLang="ja-JP" sz="1200" dirty="0">
                          <a:latin typeface="UD デジタル 教科書体 N-R" panose="02020400000000000000" pitchFamily="17" charset="-128"/>
                          <a:ea typeface="UD デジタル 教科書体 N-R" panose="02020400000000000000" pitchFamily="17" charset="-128"/>
                        </a:rPr>
                        <a:t>4</a:t>
                      </a:r>
                      <a:r>
                        <a:rPr kumimoji="1" lang="ja-JP" altLang="en-US" sz="1200">
                          <a:latin typeface="UD デジタル 教科書体 N-R" panose="02020400000000000000" pitchFamily="17" charset="-128"/>
                          <a:ea typeface="UD デジタル 教科書体 N-R" panose="02020400000000000000" pitchFamily="17" charset="-128"/>
                        </a:rPr>
                        <a:t>の部分を</a:t>
                      </a:r>
                      <a:r>
                        <a:rPr kumimoji="1" lang="en-US" altLang="ja-JP" sz="1200" dirty="0">
                          <a:latin typeface="UD デジタル 教科書体 N-R" panose="02020400000000000000" pitchFamily="17" charset="-128"/>
                          <a:ea typeface="UD デジタル 教科書体 N-R" panose="02020400000000000000" pitchFamily="17" charset="-128"/>
                        </a:rPr>
                        <a:t>10</a:t>
                      </a:r>
                      <a:r>
                        <a:rPr kumimoji="1" lang="ja-JP" altLang="en-US" sz="1200">
                          <a:latin typeface="UD デジタル 教科書体 N-R" panose="02020400000000000000" pitchFamily="17" charset="-128"/>
                          <a:ea typeface="UD デジタル 教科書体 N-R" panose="02020400000000000000" pitchFamily="17" charset="-128"/>
                        </a:rPr>
                        <a:t>に変更すると</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凶</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がでやすくなることを示しつつ、</a:t>
                      </a:r>
                      <a:r>
                        <a:rPr kumimoji="1" lang="en-US" altLang="ja-JP" sz="1200" dirty="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文の役割を説明する。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en-US" altLang="ja-JP" sz="1200" dirty="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文は、</a:t>
                      </a:r>
                      <a:r>
                        <a:rPr kumimoji="1" lang="en-US" altLang="ja-JP" sz="1200" dirty="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や</a:t>
                      </a:r>
                      <a:r>
                        <a:rPr kumimoji="1" lang="en-US" altLang="ja-JP" sz="1200" dirty="0" err="1">
                          <a:latin typeface="UD デジタル 教科書体 N-R" panose="02020400000000000000" pitchFamily="17" charset="-128"/>
                          <a:ea typeface="UD デジタル 教科書体 N-R" panose="02020400000000000000" pitchFamily="17" charset="-128"/>
                        </a:rPr>
                        <a:t>elif</a:t>
                      </a:r>
                      <a:r>
                        <a:rPr kumimoji="1" lang="ja-JP" altLang="en-US" sz="1200">
                          <a:latin typeface="UD デジタル 教科書体 N-R" panose="02020400000000000000" pitchFamily="17" charset="-128"/>
                          <a:ea typeface="UD デジタル 教科書体 N-R" panose="02020400000000000000" pitchFamily="17" charset="-128"/>
                        </a:rPr>
                        <a:t>の条件に当てはまらなかった場合に実行されるため、乱数部分の値を大きい数字にした場合は</a:t>
                      </a:r>
                      <a:r>
                        <a:rPr kumimoji="1" lang="en-US" altLang="ja-JP" sz="1200" dirty="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文以下が実行される確率が高くなる。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ボタンが押されたときにプログラムが実行されていることを確認する。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デモンストレーションとして、以下のように改造して、マウスカーソルがボタンの上に乗る（マウスオーバー）タイミングでおみくじをひくようにしてもよい。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おみくじのプログラムの本体が</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関数として記述されており、ボタンの押下など、なんらかのイベントに応じて</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関数が呼び出されていることを説明する。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乱数や関数・イベントなどに対する興味・関心が引き出せれば本コマの指導は成功とする。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graphicFrame>
        <p:nvGraphicFramePr>
          <p:cNvPr id="5" name="表 5">
            <a:extLst>
              <a:ext uri="{FF2B5EF4-FFF2-40B4-BE49-F238E27FC236}">
                <a16:creationId xmlns:a16="http://schemas.microsoft.com/office/drawing/2014/main" id="{C51EC229-34D5-AD43-CD2C-2E248B947BB9}"/>
              </a:ext>
            </a:extLst>
          </p:cNvPr>
          <p:cNvGraphicFramePr>
            <a:graphicFrameLocks noGrp="1"/>
          </p:cNvGraphicFramePr>
          <p:nvPr>
            <p:extLst>
              <p:ext uri="{D42A27DB-BD31-4B8C-83A1-F6EECF244321}">
                <p14:modId xmlns:p14="http://schemas.microsoft.com/office/powerpoint/2010/main" val="1866394613"/>
              </p:ext>
            </p:extLst>
          </p:nvPr>
        </p:nvGraphicFramePr>
        <p:xfrm>
          <a:off x="1376917" y="6267897"/>
          <a:ext cx="4572000" cy="741680"/>
        </p:xfrm>
        <a:graphic>
          <a:graphicData uri="http://schemas.openxmlformats.org/drawingml/2006/table">
            <a:tbl>
              <a:tblPr>
                <a:tableStyleId>{5940675A-B579-460E-94D1-54222C63F5DA}</a:tableStyleId>
              </a:tblPr>
              <a:tblGrid>
                <a:gridCol w="887818">
                  <a:extLst>
                    <a:ext uri="{9D8B030D-6E8A-4147-A177-3AD203B41FA5}">
                      <a16:colId xmlns:a16="http://schemas.microsoft.com/office/drawing/2014/main" val="1948386468"/>
                    </a:ext>
                  </a:extLst>
                </a:gridCol>
                <a:gridCol w="3684182">
                  <a:extLst>
                    <a:ext uri="{9D8B030D-6E8A-4147-A177-3AD203B41FA5}">
                      <a16:colId xmlns:a16="http://schemas.microsoft.com/office/drawing/2014/main" val="2960164682"/>
                    </a:ext>
                  </a:extLst>
                </a:gridCol>
              </a:tblGrid>
              <a:tr h="370840">
                <a:tc>
                  <a:txBody>
                    <a:bodyPr/>
                    <a:lstStyle/>
                    <a:p>
                      <a:r>
                        <a:rPr kumimoji="1" lang="ja-JP" altLang="en-US">
                          <a:latin typeface="UD Digi Kyokasho N-R" panose="02020400000000000000" pitchFamily="49" charset="-128"/>
                          <a:ea typeface="UD Digi Kyokasho N-R" panose="02020400000000000000" pitchFamily="49" charset="-128"/>
                        </a:rPr>
                        <a:t>改造前</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 altLang="ja-JP" sz="1350" b="0" kern="1200" dirty="0">
                          <a:solidFill>
                            <a:schemeClr val="tx1"/>
                          </a:solidFill>
                          <a:effectLst/>
                          <a:latin typeface="+mn-lt"/>
                          <a:ea typeface="+mn-ea"/>
                          <a:cs typeface="+mn-cs"/>
                        </a:rPr>
                        <a:t>document['</a:t>
                      </a:r>
                      <a:r>
                        <a:rPr kumimoji="1" lang="en" altLang="ja-JP" sz="1350" b="0" kern="1200" dirty="0" err="1">
                          <a:solidFill>
                            <a:schemeClr val="tx1"/>
                          </a:solidFill>
                          <a:effectLst/>
                          <a:latin typeface="+mn-lt"/>
                          <a:ea typeface="+mn-ea"/>
                          <a:cs typeface="+mn-cs"/>
                        </a:rPr>
                        <a:t>playBtn</a:t>
                      </a:r>
                      <a:r>
                        <a:rPr kumimoji="1" lang="en" altLang="ja-JP" sz="1350" b="0" kern="1200" dirty="0">
                          <a:solidFill>
                            <a:schemeClr val="tx1"/>
                          </a:solidFill>
                          <a:effectLst/>
                          <a:latin typeface="+mn-lt"/>
                          <a:ea typeface="+mn-ea"/>
                          <a:cs typeface="+mn-cs"/>
                        </a:rPr>
                        <a:t>'].bind('</a:t>
                      </a:r>
                      <a:r>
                        <a:rPr kumimoji="1" lang="en" altLang="ja-JP" sz="1350" b="0" kern="1200" dirty="0" err="1">
                          <a:solidFill>
                            <a:schemeClr val="tx1"/>
                          </a:solidFill>
                          <a:effectLst/>
                          <a:latin typeface="+mn-lt"/>
                          <a:ea typeface="+mn-ea"/>
                          <a:cs typeface="+mn-cs"/>
                        </a:rPr>
                        <a:t>click',play</a:t>
                      </a:r>
                      <a:r>
                        <a:rPr kumimoji="1" lang="en" altLang="ja-JP" sz="1350" b="0" kern="1200" dirty="0">
                          <a:solidFill>
                            <a:schemeClr val="tx1"/>
                          </a:solidFill>
                          <a:effectLst/>
                          <a:latin typeface="+mn-lt"/>
                          <a:ea typeface="+mn-ea"/>
                          <a:cs typeface="+mn-cs"/>
                        </a:rPr>
                        <a:t>)</a:t>
                      </a:r>
                    </a:p>
                  </a:txBody>
                  <a:tcPr/>
                </a:tc>
                <a:extLst>
                  <a:ext uri="{0D108BD9-81ED-4DB2-BD59-A6C34878D82A}">
                    <a16:rowId xmlns:a16="http://schemas.microsoft.com/office/drawing/2014/main" val="2301786847"/>
                  </a:ext>
                </a:extLst>
              </a:tr>
              <a:tr h="370840">
                <a:tc>
                  <a:txBody>
                    <a:bodyPr/>
                    <a:lstStyle/>
                    <a:p>
                      <a:r>
                        <a:rPr kumimoji="1" lang="ja-JP" altLang="en-US">
                          <a:latin typeface="UD Digi Kyokasho N-R" panose="02020400000000000000" pitchFamily="49" charset="-128"/>
                          <a:ea typeface="UD Digi Kyokasho N-R" panose="02020400000000000000" pitchFamily="49" charset="-128"/>
                        </a:rPr>
                        <a:t>改造後</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 altLang="ja-JP" sz="1350" b="0" kern="1200" dirty="0">
                          <a:solidFill>
                            <a:schemeClr val="tx1"/>
                          </a:solidFill>
                          <a:effectLst/>
                          <a:latin typeface="+mn-lt"/>
                          <a:ea typeface="+mn-ea"/>
                          <a:cs typeface="+mn-cs"/>
                        </a:rPr>
                        <a:t>document['</a:t>
                      </a:r>
                      <a:r>
                        <a:rPr kumimoji="1" lang="en" altLang="ja-JP" sz="1350" b="0" kern="1200" dirty="0" err="1">
                          <a:solidFill>
                            <a:schemeClr val="tx1"/>
                          </a:solidFill>
                          <a:effectLst/>
                          <a:latin typeface="+mn-lt"/>
                          <a:ea typeface="+mn-ea"/>
                          <a:cs typeface="+mn-cs"/>
                        </a:rPr>
                        <a:t>playBtn</a:t>
                      </a:r>
                      <a:r>
                        <a:rPr kumimoji="1" lang="en" altLang="ja-JP" sz="1350" b="0" kern="1200" dirty="0">
                          <a:solidFill>
                            <a:schemeClr val="tx1"/>
                          </a:solidFill>
                          <a:effectLst/>
                          <a:latin typeface="+mn-lt"/>
                          <a:ea typeface="+mn-ea"/>
                          <a:cs typeface="+mn-cs"/>
                        </a:rPr>
                        <a:t>'].bind('</a:t>
                      </a:r>
                      <a:r>
                        <a:rPr kumimoji="1" lang="en" altLang="ja-JP" sz="1350" b="0" kern="1200" dirty="0" err="1">
                          <a:solidFill>
                            <a:schemeClr val="tx1"/>
                          </a:solidFill>
                          <a:effectLst/>
                          <a:latin typeface="+mn-lt"/>
                          <a:ea typeface="+mn-ea"/>
                          <a:cs typeface="+mn-cs"/>
                        </a:rPr>
                        <a:t>mouseover',play</a:t>
                      </a:r>
                      <a:r>
                        <a:rPr kumimoji="1" lang="en" altLang="ja-JP" sz="1350" b="0" kern="1200" dirty="0">
                          <a:solidFill>
                            <a:schemeClr val="tx1"/>
                          </a:solidFill>
                          <a:effectLst/>
                          <a:latin typeface="+mn-lt"/>
                          <a:ea typeface="+mn-ea"/>
                          <a:cs typeface="+mn-cs"/>
                        </a:rPr>
                        <a:t>)</a:t>
                      </a:r>
                    </a:p>
                  </a:txBody>
                  <a:tcPr/>
                </a:tc>
                <a:extLst>
                  <a:ext uri="{0D108BD9-81ED-4DB2-BD59-A6C34878D82A}">
                    <a16:rowId xmlns:a16="http://schemas.microsoft.com/office/drawing/2014/main" val="3467680335"/>
                  </a:ext>
                </a:extLst>
              </a:tr>
            </a:tbl>
          </a:graphicData>
        </a:graphic>
      </p:graphicFrame>
    </p:spTree>
    <p:extLst>
      <p:ext uri="{BB962C8B-B14F-4D97-AF65-F5344CB8AC3E}">
        <p14:creationId xmlns:p14="http://schemas.microsoft.com/office/powerpoint/2010/main" val="402708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2</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15668358"/>
              </p:ext>
            </p:extLst>
          </p:nvPr>
        </p:nvGraphicFramePr>
        <p:xfrm>
          <a:off x="167679" y="1359568"/>
          <a:ext cx="6522641" cy="7143434"/>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前回までの学習内容として、乱数と条件分岐によっておみくじの結果が変わることを確認する。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また、今回のカスタマイズではプログラムを追加することで結果のパターンを増やせることを学ぶ。</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前段では、結果として追加する</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大凶</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の画像を用意する学習を行う。画像は</a:t>
                      </a:r>
                      <a:r>
                        <a:rPr kumimoji="1" lang="en-US" altLang="ja-JP" sz="1200" dirty="0">
                          <a:latin typeface="UD デジタル 教科書体 N-R" panose="02020400000000000000" pitchFamily="17" charset="-128"/>
                          <a:ea typeface="UD デジタル 教科書体 N-R" panose="02020400000000000000" pitchFamily="17" charset="-128"/>
                        </a:rPr>
                        <a:t>Monaca</a:t>
                      </a:r>
                      <a:r>
                        <a:rPr kumimoji="1" lang="ja-JP" altLang="en-US" sz="1200">
                          <a:latin typeface="UD デジタル 教科書体 N-R" panose="02020400000000000000" pitchFamily="17" charset="-128"/>
                          <a:ea typeface="UD デジタル 教科書体 N-R" panose="02020400000000000000" pitchFamily="17" charset="-128"/>
                        </a:rPr>
                        <a:t>の</a:t>
                      </a:r>
                      <a:r>
                        <a:rPr kumimoji="1" lang="en-US" altLang="ja-JP" sz="1200" dirty="0">
                          <a:latin typeface="UD デジタル 教科書体 N-R" panose="02020400000000000000" pitchFamily="17" charset="-128"/>
                          <a:ea typeface="UD デジタル 教科書体 N-R" panose="02020400000000000000" pitchFamily="17" charset="-128"/>
                        </a:rPr>
                        <a:t>Web</a:t>
                      </a:r>
                      <a:r>
                        <a:rPr kumimoji="1" lang="ja-JP" altLang="en-US" sz="1200">
                          <a:latin typeface="UD デジタル 教科書体 N-R" panose="02020400000000000000" pitchFamily="17" charset="-128"/>
                          <a:ea typeface="UD デジタル 教科書体 N-R" panose="02020400000000000000" pitchFamily="17" charset="-128"/>
                        </a:rPr>
                        <a:t>サイトからダウンロードできる。ブラウザの機能で</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右クリックして保存</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などを活用されたい。このような操作を通じて、</a:t>
                      </a:r>
                      <a:r>
                        <a:rPr kumimoji="1" lang="en-US" altLang="ja-JP" sz="1200" dirty="0">
                          <a:latin typeface="UD デジタル 教科書体 N-R" panose="02020400000000000000" pitchFamily="17" charset="-128"/>
                          <a:ea typeface="UD デジタル 教科書体 N-R" panose="02020400000000000000" pitchFamily="17" charset="-128"/>
                        </a:rPr>
                        <a:t>Web</a:t>
                      </a:r>
                      <a:r>
                        <a:rPr kumimoji="1" lang="ja-JP" altLang="en-US" sz="1200">
                          <a:latin typeface="UD デジタル 教科書体 N-R" panose="02020400000000000000" pitchFamily="17" charset="-128"/>
                          <a:ea typeface="UD デジタル 教科書体 N-R" panose="02020400000000000000" pitchFamily="17" charset="-128"/>
                        </a:rPr>
                        <a:t>やファイルの仕組みの学習に繋げることもできる。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なお、</a:t>
                      </a:r>
                      <a:r>
                        <a:rPr kumimoji="1" lang="en-US" altLang="ja-JP" sz="1200" dirty="0">
                          <a:latin typeface="UD デジタル 教科書体 N-R" panose="02020400000000000000" pitchFamily="17" charset="-128"/>
                          <a:ea typeface="UD デジタル 教科書体 N-R" panose="02020400000000000000" pitchFamily="17" charset="-128"/>
                        </a:rPr>
                        <a:t>OS</a:t>
                      </a:r>
                      <a:r>
                        <a:rPr kumimoji="1" lang="ja-JP" altLang="en-US" sz="1200">
                          <a:latin typeface="UD デジタル 教科書体 N-R" panose="02020400000000000000" pitchFamily="17" charset="-128"/>
                          <a:ea typeface="UD デジタル 教科書体 N-R" panose="02020400000000000000" pitchFamily="17" charset="-128"/>
                        </a:rPr>
                        <a:t>などの関係で操作が難しい場合は、画像をアップロード済みのプロジェクトを用意して使用する形でもよい。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シートにて、おみくじの結果に小吉や大凶を追加するカスタマイズの課題を提示する。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指導者が画像のアップロードおよびプログラムの変更を実演し、動作の説明を行う。大凶が表示されるまで何度もおみくじをひく。上手く動作しないときは、ソースコードを全員で確認する。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おみくじアプリの挙動を通じて、フローチャートにおける条件分岐と、テキストプログラミングにおける</a:t>
                      </a:r>
                      <a:r>
                        <a:rPr kumimoji="1" lang="en-US" altLang="ja-JP" sz="1200" dirty="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文の処理の関係を理解させる。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乱数の値を扱う変数と、ファイル名を扱う変数の</a:t>
                      </a:r>
                      <a:r>
                        <a:rPr kumimoji="1" lang="en-US" altLang="ja-JP" sz="1200" dirty="0">
                          <a:latin typeface="UD デジタル 教科書体 N-R" panose="02020400000000000000" pitchFamily="17" charset="-128"/>
                          <a:ea typeface="UD デジタル 教科書体 N-R" panose="02020400000000000000" pitchFamily="17" charset="-128"/>
                        </a:rPr>
                        <a:t>2</a:t>
                      </a:r>
                      <a:r>
                        <a:rPr kumimoji="1" lang="ja-JP" altLang="en-US" sz="1200">
                          <a:latin typeface="UD デジタル 教科書体 N-R" panose="02020400000000000000" pitchFamily="17" charset="-128"/>
                          <a:ea typeface="UD デジタル 教科書体 N-R" panose="02020400000000000000" pitchFamily="17" charset="-128"/>
                        </a:rPr>
                        <a:t>つの変数があることを理解させる。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順次処理と条件分岐によって、任意のファイル名が変数にランダムに格納されることを理解させる。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変数の変化を確認するために、</a:t>
                      </a:r>
                      <a:r>
                        <a:rPr kumimoji="1" lang="en-US" altLang="ja-JP" sz="1200" dirty="0">
                          <a:latin typeface="UD デジタル 教科書体 N-R" panose="02020400000000000000" pitchFamily="17" charset="-128"/>
                          <a:ea typeface="UD デジタル 教科書体 N-R" panose="02020400000000000000" pitchFamily="17" charset="-128"/>
                        </a:rPr>
                        <a:t>alert()</a:t>
                      </a:r>
                      <a:r>
                        <a:rPr kumimoji="1" lang="ja-JP" altLang="en-US" sz="1200">
                          <a:latin typeface="UD デジタル 教科書体 N-R" panose="02020400000000000000" pitchFamily="17" charset="-128"/>
                          <a:ea typeface="UD デジタル 教科書体 N-R" panose="02020400000000000000" pitchFamily="17" charset="-128"/>
                        </a:rPr>
                        <a:t>命令や</a:t>
                      </a:r>
                      <a:r>
                        <a:rPr kumimoji="1" lang="en-US" altLang="ja-JP" sz="1200" dirty="0">
                          <a:latin typeface="UD デジタル 教科書体 N-R" panose="02020400000000000000" pitchFamily="17" charset="-128"/>
                          <a:ea typeface="UD デジタル 教科書体 N-R" panose="02020400000000000000" pitchFamily="17" charset="-128"/>
                        </a:rPr>
                        <a:t>print()</a:t>
                      </a:r>
                      <a:r>
                        <a:rPr kumimoji="1" lang="ja-JP" altLang="en-US" sz="1200">
                          <a:latin typeface="UD デジタル 教科書体 N-R" panose="02020400000000000000" pitchFamily="17" charset="-128"/>
                          <a:ea typeface="UD デジタル 教科書体 N-R" panose="02020400000000000000" pitchFamily="17" charset="-128"/>
                        </a:rPr>
                        <a:t>命令を併用してデモンストレーションしても良い。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乱数生成や分岐の条件を変更することで、アプリの挙動も変化することを理解させ、パラメーターの変更に自ら興味・関心を持って挑戦できるようになれば、本コマの指導は成功とする。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22323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3</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074331695"/>
              </p:ext>
            </p:extLst>
          </p:nvPr>
        </p:nvGraphicFramePr>
        <p:xfrm>
          <a:off x="167679" y="1359568"/>
          <a:ext cx="6522641" cy="428607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前回までの学習内容として、プログラムを追加することで結果のパターンを増やせることを確認する。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今回のカスタマイズでは、繰り返し処理によっておみくじをプログラムで何度も実行できることを学習する。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繰り返しによるカスタマイズを通じて、関数の有用性を確認したり乱数や変数の仕組みを再確認し、理解度を深められるように指導を行う。</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シートにて、おみくじを複数回実行するカスタマイズの課題を提示する。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指導者がプログラムの変更を実演し、動作の説明を行う。</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おみくじアプリのカスタマイズを通じて、繰り返し処理の理解を深める。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繰り返しは難易度が高いため、</a:t>
                      </a:r>
                      <a:r>
                        <a:rPr kumimoji="1" lang="en-US" altLang="ja-JP" sz="1200" dirty="0">
                          <a:latin typeface="UD デジタル 教科書体 N-R" panose="02020400000000000000" pitchFamily="17" charset="-128"/>
                          <a:ea typeface="UD デジタル 教科書体 N-R" panose="02020400000000000000" pitchFamily="17" charset="-128"/>
                        </a:rPr>
                        <a:t>4</a:t>
                      </a:r>
                      <a:r>
                        <a:rPr kumimoji="1" lang="ja-JP" altLang="en-US" sz="1200" dirty="0">
                          <a:latin typeface="UD デジタル 教科書体 N-R" panose="02020400000000000000" pitchFamily="17" charset="-128"/>
                          <a:ea typeface="UD デジタル 教科書体 N-R" panose="02020400000000000000" pitchFamily="17" charset="-128"/>
                        </a:rPr>
                        <a:t>コマ目までに理解が行えれば成功とする。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95179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4</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773909643"/>
              </p:ext>
            </p:extLst>
          </p:nvPr>
        </p:nvGraphicFramePr>
        <p:xfrm>
          <a:off x="167679" y="1359568"/>
          <a:ext cx="6522641" cy="373743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前回までの学習内容として、繰り返し処理によっておみくじをプログラムで何度も実行できることを確認する。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今回のカスタマイズでは、結果をカウントしたりボタンの下部に独自のメッセージを表示できることを学習する。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シートにて、おみくじを複数回実行するカスタマイズの課題を提示する。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指導者がプログラムの変更を実演し、動作の説明を行う。</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おみくじアプリのカスタマイズを通じて、プログラミングの基礎となる変数・乱数・分岐・繰り返し・関数の理解を深める。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必要に応じてテキスト教材などを用いて基礎を改めて学習する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287295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コネクタ 53">
            <a:extLst>
              <a:ext uri="{FF2B5EF4-FFF2-40B4-BE49-F238E27FC236}">
                <a16:creationId xmlns:a16="http://schemas.microsoft.com/office/drawing/2014/main" id="{BB0C2F51-29F6-494E-9C5A-AA580E511AE8}"/>
              </a:ext>
            </a:extLst>
          </p:cNvPr>
          <p:cNvCxnSpPr/>
          <p:nvPr/>
        </p:nvCxnSpPr>
        <p:spPr>
          <a:xfrm>
            <a:off x="28134" y="2782147"/>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174202" y="2947266"/>
            <a:ext cx="343336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学習内容</a:t>
            </a:r>
            <a:endParaRPr kumimoji="1" lang="en-US" altLang="ja-JP" sz="18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62" name="図 61" descr="写真 copy.PNG">
            <a:extLst>
              <a:ext uri="{FF2B5EF4-FFF2-40B4-BE49-F238E27FC236}">
                <a16:creationId xmlns:a16="http://schemas.microsoft.com/office/drawing/2014/main" id="{97E815DD-E007-42E1-A77F-F0B21DCEC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886" y="1853546"/>
            <a:ext cx="452140" cy="678211"/>
          </a:xfrm>
          <a:prstGeom prst="rect">
            <a:avLst/>
          </a:prstGeom>
        </p:spPr>
      </p:pic>
      <p:pic>
        <p:nvPicPr>
          <p:cNvPr id="63" name="図 62" descr="写真.PNG">
            <a:extLst>
              <a:ext uri="{FF2B5EF4-FFF2-40B4-BE49-F238E27FC236}">
                <a16:creationId xmlns:a16="http://schemas.microsoft.com/office/drawing/2014/main" id="{2EBDAB06-2A6B-4F8B-A77F-ED6EB082C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442" y="1106415"/>
            <a:ext cx="438584" cy="657877"/>
          </a:xfrm>
          <a:prstGeom prst="rect">
            <a:avLst/>
          </a:prstGeom>
        </p:spPr>
      </p:pic>
      <p:pic>
        <p:nvPicPr>
          <p:cNvPr id="64" name="図 63" descr="写真 copy.PNG">
            <a:extLst>
              <a:ext uri="{FF2B5EF4-FFF2-40B4-BE49-F238E27FC236}">
                <a16:creationId xmlns:a16="http://schemas.microsoft.com/office/drawing/2014/main" id="{F3677089-A220-4E0E-AC39-495171608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52" y="1113950"/>
            <a:ext cx="869244" cy="1303866"/>
          </a:xfrm>
          <a:prstGeom prst="rect">
            <a:avLst/>
          </a:prstGeom>
        </p:spPr>
      </p:pic>
      <p:grpSp>
        <p:nvGrpSpPr>
          <p:cNvPr id="65" name="グループ化 64">
            <a:extLst>
              <a:ext uri="{FF2B5EF4-FFF2-40B4-BE49-F238E27FC236}">
                <a16:creationId xmlns:a16="http://schemas.microsoft.com/office/drawing/2014/main" id="{CC6A5E41-9960-4902-B317-C1120E959231}"/>
              </a:ext>
            </a:extLst>
          </p:cNvPr>
          <p:cNvGrpSpPr/>
          <p:nvPr/>
        </p:nvGrpSpPr>
        <p:grpSpPr>
          <a:xfrm>
            <a:off x="1277757" y="1295277"/>
            <a:ext cx="451979" cy="887584"/>
            <a:chOff x="1990873" y="2619479"/>
            <a:chExt cx="1111436" cy="1292585"/>
          </a:xfrm>
        </p:grpSpPr>
        <p:sp>
          <p:nvSpPr>
            <p:cNvPr id="66" name="右矢印 74">
              <a:extLst>
                <a:ext uri="{FF2B5EF4-FFF2-40B4-BE49-F238E27FC236}">
                  <a16:creationId xmlns:a16="http://schemas.microsoft.com/office/drawing/2014/main" id="{E27CE8FB-EE1A-4A2E-B836-AF47AF296F23}"/>
                </a:ext>
              </a:extLst>
            </p:cNvPr>
            <p:cNvSpPr/>
            <p:nvPr/>
          </p:nvSpPr>
          <p:spPr>
            <a:xfrm rot="1734240">
              <a:off x="1993983" y="3480016"/>
              <a:ext cx="1090192"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7" name="右矢印 75">
              <a:extLst>
                <a:ext uri="{FF2B5EF4-FFF2-40B4-BE49-F238E27FC236}">
                  <a16:creationId xmlns:a16="http://schemas.microsoft.com/office/drawing/2014/main" id="{3487CD9A-1B8A-4360-BD3D-B2C83A0DB270}"/>
                </a:ext>
              </a:extLst>
            </p:cNvPr>
            <p:cNvSpPr/>
            <p:nvPr/>
          </p:nvSpPr>
          <p:spPr>
            <a:xfrm rot="19755405">
              <a:off x="1990873" y="2619479"/>
              <a:ext cx="111143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grpSp>
      <p:sp>
        <p:nvSpPr>
          <p:cNvPr id="69" name="テキスト ボックス 68">
            <a:extLst>
              <a:ext uri="{FF2B5EF4-FFF2-40B4-BE49-F238E27FC236}">
                <a16:creationId xmlns:a16="http://schemas.microsoft.com/office/drawing/2014/main" id="{2AE7A495-4031-422D-A6FB-28067B98729E}"/>
              </a:ext>
            </a:extLst>
          </p:cNvPr>
          <p:cNvSpPr txBox="1"/>
          <p:nvPr/>
        </p:nvSpPr>
        <p:spPr>
          <a:xfrm>
            <a:off x="205106" y="585432"/>
            <a:ext cx="347704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アプリの概要</a:t>
            </a:r>
          </a:p>
        </p:txBody>
      </p:sp>
      <p:sp>
        <p:nvSpPr>
          <p:cNvPr id="71" name="テキスト ボックス 70">
            <a:extLst>
              <a:ext uri="{FF2B5EF4-FFF2-40B4-BE49-F238E27FC236}">
                <a16:creationId xmlns:a16="http://schemas.microsoft.com/office/drawing/2014/main" id="{D3654801-773B-43C4-87F5-1513D5D37FFD}"/>
              </a:ext>
            </a:extLst>
          </p:cNvPr>
          <p:cNvSpPr txBox="1"/>
          <p:nvPr/>
        </p:nvSpPr>
        <p:spPr>
          <a:xfrm>
            <a:off x="3429000" y="1071794"/>
            <a:ext cx="323958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a:t>ボタンを押すと、「大吉」「中吉」「凶」などの結果をランダムに表示するアプリを作成します。</a:t>
            </a:r>
            <a:endParaRPr lang="en-US" altLang="ja-JP" sz="1200"/>
          </a:p>
          <a:p>
            <a:endParaRPr lang="en-US" altLang="ja-JP" sz="1200"/>
          </a:p>
          <a:p>
            <a:r>
              <a:rPr lang="ja-JP" altLang="en-US" sz="1200"/>
              <a:t>このアプリを題材として、ランダム値を取得する方法と、条件に応じて画像を差し替える方法を学びます。</a:t>
            </a:r>
            <a:endParaRPr kumimoji="1" lang="ja-JP" altLang="en-US" sz="1200" dirty="0"/>
          </a:p>
        </p:txBody>
      </p:sp>
      <p:sp>
        <p:nvSpPr>
          <p:cNvPr id="73" name="テキスト ボックス 72">
            <a:extLst>
              <a:ext uri="{FF2B5EF4-FFF2-40B4-BE49-F238E27FC236}">
                <a16:creationId xmlns:a16="http://schemas.microsoft.com/office/drawing/2014/main" id="{092272B1-815D-4961-913B-7F0D8F210920}"/>
              </a:ext>
            </a:extLst>
          </p:cNvPr>
          <p:cNvSpPr txBox="1"/>
          <p:nvPr/>
        </p:nvSpPr>
        <p:spPr>
          <a:xfrm>
            <a:off x="1476869" y="166124"/>
            <a:ext cx="396053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a:t>
            </a:r>
          </a:p>
        </p:txBody>
      </p:sp>
      <p:graphicFrame>
        <p:nvGraphicFramePr>
          <p:cNvPr id="60" name="表 2">
            <a:extLst>
              <a:ext uri="{FF2B5EF4-FFF2-40B4-BE49-F238E27FC236}">
                <a16:creationId xmlns:a16="http://schemas.microsoft.com/office/drawing/2014/main" id="{09783C2B-CD76-49E7-9C8A-5BEC86BF066B}"/>
              </a:ext>
            </a:extLst>
          </p:cNvPr>
          <p:cNvGraphicFramePr>
            <a:graphicFrameLocks noGrp="1"/>
          </p:cNvGraphicFramePr>
          <p:nvPr>
            <p:extLst>
              <p:ext uri="{D42A27DB-BD31-4B8C-83A1-F6EECF244321}">
                <p14:modId xmlns:p14="http://schemas.microsoft.com/office/powerpoint/2010/main" val="2887987890"/>
              </p:ext>
            </p:extLst>
          </p:nvPr>
        </p:nvGraphicFramePr>
        <p:xfrm>
          <a:off x="205106" y="3444169"/>
          <a:ext cx="6522641" cy="4726909"/>
        </p:xfrm>
        <a:graphic>
          <a:graphicData uri="http://schemas.openxmlformats.org/drawingml/2006/table">
            <a:tbl>
              <a:tblPr firstRow="1" bandRow="1">
                <a:tableStyleId>{7E9639D4-E3E2-4D34-9284-5A2195B3D0D7}</a:tableStyleId>
              </a:tblPr>
              <a:tblGrid>
                <a:gridCol w="1264465">
                  <a:extLst>
                    <a:ext uri="{9D8B030D-6E8A-4147-A177-3AD203B41FA5}">
                      <a16:colId xmlns:a16="http://schemas.microsoft.com/office/drawing/2014/main" val="953771404"/>
                    </a:ext>
                  </a:extLst>
                </a:gridCol>
                <a:gridCol w="5258176">
                  <a:extLst>
                    <a:ext uri="{9D8B030D-6E8A-4147-A177-3AD203B41FA5}">
                      <a16:colId xmlns:a16="http://schemas.microsoft.com/office/drawing/2014/main" val="2232448268"/>
                    </a:ext>
                  </a:extLst>
                </a:gridCol>
              </a:tblGrid>
              <a:tr h="449407">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要素技術</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365415">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HTML</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起動画面の画像やボタンなどは</a:t>
                      </a:r>
                      <a:r>
                        <a:rPr kumimoji="1" lang="en-US" altLang="ja-JP" sz="1200">
                          <a:latin typeface="UD デジタル 教科書体 N-R" panose="02020400000000000000" pitchFamily="17" charset="-128"/>
                          <a:ea typeface="UD デジタル 教科書体 N-R" panose="02020400000000000000" pitchFamily="17" charset="-128"/>
                        </a:rPr>
                        <a:t>HTML</a:t>
                      </a:r>
                      <a:r>
                        <a:rPr kumimoji="1" lang="ja-JP" altLang="en-US" sz="1200">
                          <a:latin typeface="UD デジタル 教科書体 N-R" panose="02020400000000000000" pitchFamily="17" charset="-128"/>
                          <a:ea typeface="UD デジタル 教科書体 N-R" panose="02020400000000000000" pitchFamily="17" charset="-128"/>
                        </a:rPr>
                        <a:t>により記述されています。</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391748">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CSS</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画像やボタンの中央寄せ、背景画像などは</a:t>
                      </a:r>
                      <a:r>
                        <a:rPr kumimoji="1" lang="en-US" altLang="ja-JP" sz="1200">
                          <a:latin typeface="UD デジタル 教科書体 N-R" panose="02020400000000000000" pitchFamily="17" charset="-128"/>
                          <a:ea typeface="UD デジタル 教科書体 N-R" panose="02020400000000000000" pitchFamily="17" charset="-128"/>
                        </a:rPr>
                        <a:t>CSS</a:t>
                      </a:r>
                      <a:r>
                        <a:rPr kumimoji="1" lang="ja-JP" altLang="en-US" sz="1200">
                          <a:latin typeface="UD デジタル 教科書体 N-R" panose="02020400000000000000" pitchFamily="17" charset="-128"/>
                          <a:ea typeface="UD デジタル 教科書体 N-R" panose="02020400000000000000" pitchFamily="17" charset="-128"/>
                        </a:rPr>
                        <a:t>による実現されています。</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944531"/>
                  </a:ext>
                </a:extLst>
              </a:tr>
              <a:tr h="57429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変数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おみくじの結果として表示する画像のファイル名などを変数に一時的に格納しています。</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336109">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条件分岐</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変数の値に応じて、結果として表示する画像のファイル名を決定します。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911750"/>
                  </a:ext>
                </a:extLst>
              </a:tr>
              <a:tr h="72878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関数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乱数を求めるために</a:t>
                      </a:r>
                      <a:r>
                        <a:rPr kumimoji="1" lang="en-US" altLang="ja-JP" sz="1200" dirty="0" err="1">
                          <a:latin typeface="UD デジタル 教科書体 N-R" panose="02020400000000000000" pitchFamily="17" charset="-128"/>
                          <a:ea typeface="UD デジタル 教科書体 N-R" panose="02020400000000000000" pitchFamily="17" charset="-128"/>
                        </a:rPr>
                        <a:t>random.ranint</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関数を使用しています。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そして、今回のプログラムはボタンが押されたときに</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おみくじ</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を実行できるよう、全体を</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関数として定義しています。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64868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イベント</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ボタンが押されたときに</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おみくじ</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を実行できるようにしています。ボタンが押されたら</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関数が実行されるよう、イベントリスナー（</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イベントが起きたら、関数を呼び出す仕組み）を設定しています。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41682"/>
                  </a:ext>
                </a:extLst>
              </a:tr>
              <a:tr h="1095816">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DOM</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プログラムから</a:t>
                      </a:r>
                      <a:r>
                        <a:rPr kumimoji="1" lang="en-US" altLang="ja-JP" sz="1200" dirty="0">
                          <a:latin typeface="UD デジタル 教科書体 N-R" panose="02020400000000000000" pitchFamily="17" charset="-128"/>
                          <a:ea typeface="UD デジタル 教科書体 N-R" panose="02020400000000000000" pitchFamily="17" charset="-128"/>
                        </a:rPr>
                        <a:t>HTML</a:t>
                      </a:r>
                      <a:r>
                        <a:rPr kumimoji="1" lang="ja-JP" altLang="en-US" sz="1200">
                          <a:latin typeface="UD デジタル 教科書体 N-R" panose="02020400000000000000" pitchFamily="17" charset="-128"/>
                          <a:ea typeface="UD デジタル 教科書体 N-R" panose="02020400000000000000" pitchFamily="17" charset="-128"/>
                        </a:rPr>
                        <a:t>の内容を書き換えるために、</a:t>
                      </a:r>
                      <a:r>
                        <a:rPr kumimoji="1" lang="en-US" altLang="ja-JP" sz="1200" dirty="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技術を使用しています。具体的には、画像とボタンの書き換えを行っています。カスタマイズでは、一言メッセージの表示でも</a:t>
                      </a:r>
                      <a:r>
                        <a:rPr kumimoji="1" lang="en-US" altLang="ja-JP" sz="1200" dirty="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を活用しています。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なお、</a:t>
                      </a:r>
                      <a:r>
                        <a:rPr kumimoji="1" lang="en-US" altLang="ja-JP" sz="1200" dirty="0">
                          <a:latin typeface="UD デジタル 教科書体 N-R" panose="02020400000000000000" pitchFamily="17" charset="-128"/>
                          <a:ea typeface="UD デジタル 教科書体 N-R" panose="02020400000000000000" pitchFamily="17" charset="-128"/>
                        </a:rPr>
                        <a:t>Python</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err="1">
                          <a:latin typeface="UD デジタル 教科書体 N-R" panose="02020400000000000000" pitchFamily="17" charset="-128"/>
                          <a:ea typeface="UD デジタル 教科書体 N-R" panose="02020400000000000000" pitchFamily="17" charset="-128"/>
                        </a:rPr>
                        <a:t>Brython</a:t>
                      </a:r>
                      <a:r>
                        <a:rPr kumimoji="1" lang="ja-JP" altLang="en-US" sz="1200">
                          <a:latin typeface="UD デジタル 教科書体 N-R" panose="02020400000000000000" pitchFamily="17" charset="-128"/>
                          <a:ea typeface="UD デジタル 教科書体 N-R" panose="02020400000000000000" pitchFamily="17" charset="-128"/>
                        </a:rPr>
                        <a:t>）版では、標準の</a:t>
                      </a:r>
                      <a:r>
                        <a:rPr kumimoji="1" lang="en-US" altLang="ja-JP" sz="1200" dirty="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ではなく、</a:t>
                      </a:r>
                      <a:r>
                        <a:rPr kumimoji="1" lang="en-US" altLang="ja-JP" sz="1200" dirty="0" err="1">
                          <a:latin typeface="UD デジタル 教科書体 N-R" panose="02020400000000000000" pitchFamily="17" charset="-128"/>
                          <a:ea typeface="UD デジタル 教科書体 N-R" panose="02020400000000000000" pitchFamily="17" charset="-128"/>
                        </a:rPr>
                        <a:t>Brython</a:t>
                      </a:r>
                      <a:r>
                        <a:rPr kumimoji="1" lang="ja-JP" altLang="en-US" sz="1200">
                          <a:latin typeface="UD デジタル 教科書体 N-R" panose="02020400000000000000" pitchFamily="17" charset="-128"/>
                          <a:ea typeface="UD デジタル 教科書体 N-R" panose="02020400000000000000" pitchFamily="17" charset="-128"/>
                        </a:rPr>
                        <a:t>の書き方を使います。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18895"/>
                  </a:ext>
                </a:extLst>
              </a:tr>
            </a:tbl>
          </a:graphicData>
        </a:graphic>
      </p:graphicFrame>
    </p:spTree>
    <p:extLst>
      <p:ext uri="{BB962C8B-B14F-4D97-AF65-F5344CB8AC3E}">
        <p14:creationId xmlns:p14="http://schemas.microsoft.com/office/powerpoint/2010/main" val="397277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C00FCD-6B1D-47AE-90FE-399422CBDA86}"/>
              </a:ext>
            </a:extLst>
          </p:cNvPr>
          <p:cNvSpPr txBox="1"/>
          <p:nvPr/>
        </p:nvSpPr>
        <p:spPr>
          <a:xfrm>
            <a:off x="156499" y="3868281"/>
            <a:ext cx="6640990" cy="5909310"/>
          </a:xfrm>
          <a:prstGeom prst="rect">
            <a:avLst/>
          </a:prstGeom>
          <a:noFill/>
        </p:spPr>
        <p:txBody>
          <a:bodyPr wrap="square" rtlCol="0">
            <a:spAutoFit/>
          </a:bodyPr>
          <a:lstStyle/>
          <a:p>
            <a:r>
              <a:rPr lang="en" altLang="ja-JP" sz="1400" b="0" dirty="0">
                <a:solidFill>
                  <a:srgbClr val="0000FF"/>
                </a:solidFill>
                <a:effectLst/>
                <a:latin typeface="MonacakomiRegular"/>
              </a:rPr>
              <a:t>import</a:t>
            </a:r>
            <a:r>
              <a:rPr lang="en" altLang="ja-JP" sz="1400" b="0" dirty="0">
                <a:solidFill>
                  <a:srgbClr val="000000"/>
                </a:solidFill>
                <a:effectLst/>
                <a:latin typeface="MonacakomiRegular"/>
              </a:rPr>
              <a:t> random</a:t>
            </a:r>
          </a:p>
          <a:p>
            <a:br>
              <a:rPr lang="en" altLang="ja-JP" sz="1400" b="0" dirty="0">
                <a:solidFill>
                  <a:srgbClr val="000000"/>
                </a:solidFill>
                <a:effectLst/>
                <a:latin typeface="MonacakomiRegular"/>
              </a:rPr>
            </a:br>
            <a:r>
              <a:rPr lang="en" altLang="ja-JP" sz="1400" b="0" dirty="0">
                <a:solidFill>
                  <a:srgbClr val="008000"/>
                </a:solidFill>
                <a:effectLst/>
                <a:latin typeface="MonacakomiRegular"/>
              </a:rPr>
              <a:t># </a:t>
            </a:r>
            <a:r>
              <a:rPr lang="ja-JP" altLang="en-US" sz="1400" b="0" dirty="0">
                <a:solidFill>
                  <a:srgbClr val="008000"/>
                </a:solidFill>
                <a:effectLst/>
                <a:latin typeface="MonacakomiRegular"/>
              </a:rPr>
              <a:t>おみくじの処理</a:t>
            </a:r>
            <a:endParaRPr lang="ja-JP" altLang="en-US" sz="1400" b="0" dirty="0">
              <a:solidFill>
                <a:srgbClr val="000000"/>
              </a:solidFill>
              <a:effectLst/>
              <a:latin typeface="MonacakomiRegular"/>
            </a:endParaRPr>
          </a:p>
          <a:p>
            <a:r>
              <a:rPr lang="en" altLang="ja-JP" sz="1400" b="0" dirty="0">
                <a:solidFill>
                  <a:srgbClr val="0000FF"/>
                </a:solidFill>
                <a:effectLst/>
                <a:latin typeface="MonacakomiRegular"/>
              </a:rPr>
              <a:t>def</a:t>
            </a:r>
            <a:r>
              <a:rPr lang="en" altLang="ja-JP" sz="1400" b="0" dirty="0">
                <a:solidFill>
                  <a:srgbClr val="000000"/>
                </a:solidFill>
                <a:effectLst/>
                <a:latin typeface="MonacakomiRegular"/>
              </a:rPr>
              <a:t> play(e):</a:t>
            </a:r>
          </a:p>
          <a:p>
            <a:r>
              <a:rPr lang="en" altLang="ja-JP" sz="1400" b="0" dirty="0">
                <a:solidFill>
                  <a:srgbClr val="008000"/>
                </a:solidFill>
                <a:effectLst/>
                <a:latin typeface="MonacakomiRegular"/>
              </a:rPr>
              <a:t># 0</a:t>
            </a:r>
            <a:r>
              <a:rPr lang="ja-JP" altLang="en-US" sz="1400" b="0" dirty="0">
                <a:solidFill>
                  <a:srgbClr val="008000"/>
                </a:solidFill>
                <a:effectLst/>
                <a:latin typeface="MonacakomiRegular"/>
              </a:rPr>
              <a:t>から</a:t>
            </a:r>
            <a:r>
              <a:rPr lang="en-US" altLang="ja-JP" sz="1400" b="0" dirty="0">
                <a:solidFill>
                  <a:srgbClr val="008000"/>
                </a:solidFill>
                <a:effectLst/>
                <a:latin typeface="MonacakomiRegular"/>
              </a:rPr>
              <a:t>4</a:t>
            </a:r>
            <a:r>
              <a:rPr lang="ja-JP" altLang="en-US" sz="1400" b="0" dirty="0">
                <a:solidFill>
                  <a:srgbClr val="008000"/>
                </a:solidFill>
                <a:effectLst/>
                <a:latin typeface="MonacakomiRegular"/>
              </a:rPr>
              <a:t>までの整数をランダムに作り、変数</a:t>
            </a:r>
            <a:r>
              <a:rPr lang="en" altLang="ja-JP" sz="1400" b="0" dirty="0">
                <a:solidFill>
                  <a:srgbClr val="008000"/>
                </a:solidFill>
                <a:effectLst/>
                <a:latin typeface="MonacakomiRegular"/>
              </a:rPr>
              <a:t>no</a:t>
            </a:r>
            <a:r>
              <a:rPr lang="ja-JP" altLang="en-US" sz="1400" b="0" dirty="0">
                <a:solidFill>
                  <a:srgbClr val="008000"/>
                </a:solidFill>
                <a:effectLst/>
                <a:latin typeface="MonacakomiRegular"/>
              </a:rPr>
              <a:t>に代入する</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  no = </a:t>
            </a:r>
            <a:r>
              <a:rPr lang="en" altLang="ja-JP" sz="1400" b="0" dirty="0" err="1">
                <a:solidFill>
                  <a:srgbClr val="000000"/>
                </a:solidFill>
                <a:effectLst/>
                <a:latin typeface="MonacakomiRegular"/>
              </a:rPr>
              <a:t>random.randint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,4)</a:t>
            </a:r>
          </a:p>
          <a:p>
            <a:r>
              <a:rPr lang="en" altLang="ja-JP" sz="1400" b="0" dirty="0">
                <a:solidFill>
                  <a:srgbClr val="0000FF"/>
                </a:solidFill>
                <a:effectLst/>
                <a:latin typeface="MonacakomiRegular"/>
              </a:rPr>
              <a:t>  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chuukichi.png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2</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shoukichi.png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3</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suekichi.png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else</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kyou.png</a:t>
            </a:r>
            <a:r>
              <a:rPr lang="en" altLang="ja-JP" sz="1400" b="0" dirty="0">
                <a:solidFill>
                  <a:srgbClr val="A31515"/>
                </a:solidFill>
                <a:effectLst/>
                <a:latin typeface="MonacakomiRegular"/>
              </a:rPr>
              <a:t>'</a:t>
            </a:r>
            <a:br>
              <a:rPr lang="en" altLang="ja-JP" sz="1400" b="0" dirty="0">
                <a:solidFill>
                  <a:srgbClr val="000000"/>
                </a:solidFill>
                <a:effectLst/>
                <a:latin typeface="MonacakomiRegular"/>
              </a:rPr>
            </a:br>
            <a:br>
              <a:rPr lang="en" altLang="ja-JP" sz="1400" b="0" dirty="0">
                <a:solidFill>
                  <a:srgbClr val="000000"/>
                </a:solidFill>
                <a:effectLst/>
                <a:latin typeface="MonacakomiRegular"/>
              </a:rPr>
            </a:b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dirty="0">
                <a:solidFill>
                  <a:srgbClr val="008000"/>
                </a:solidFill>
                <a:effectLst/>
                <a:latin typeface="MonacakomiRegular"/>
              </a:rPr>
              <a:t>画面にメッセージを表示する </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  alert(</a:t>
            </a:r>
            <a:r>
              <a:rPr lang="en" altLang="ja-JP" sz="1400" b="0" dirty="0">
                <a:solidFill>
                  <a:srgbClr val="A31515"/>
                </a:solidFill>
                <a:effectLst/>
                <a:latin typeface="MonacakomiRegular"/>
              </a:rPr>
              <a:t>'</a:t>
            </a:r>
            <a:r>
              <a:rPr lang="ja-JP" altLang="en-US" sz="1400" b="0" dirty="0">
                <a:solidFill>
                  <a:srgbClr val="A31515"/>
                </a:solidFill>
                <a:effectLst/>
                <a:latin typeface="MonacakomiRegular"/>
              </a:rPr>
              <a:t>おみくじが出ました！さて結果は？</a:t>
            </a:r>
            <a:r>
              <a:rPr lang="en-US" altLang="ja-JP" sz="1400" b="0" dirty="0">
                <a:solidFill>
                  <a:srgbClr val="A31515"/>
                </a:solidFill>
                <a:effectLst/>
                <a:latin typeface="MonacakomiRegular"/>
              </a:rPr>
              <a:t>'</a:t>
            </a:r>
            <a:r>
              <a:rPr lang="en-US" altLang="ja-JP" sz="1400" b="0" dirty="0">
                <a:solidFill>
                  <a:srgbClr val="000000"/>
                </a:solidFill>
                <a:effectLst/>
                <a:latin typeface="MonacakomiRegular"/>
              </a:rPr>
              <a:t>)</a:t>
            </a:r>
          </a:p>
          <a:p>
            <a:br>
              <a:rPr lang="en-US" altLang="ja-JP" sz="1400" b="0" dirty="0">
                <a:solidFill>
                  <a:srgbClr val="000000"/>
                </a:solidFill>
                <a:effectLst/>
                <a:latin typeface="MonacakomiRegular"/>
              </a:rPr>
            </a:br>
            <a:r>
              <a:rPr lang="en-US" altLang="ja-JP" sz="1400" b="0" dirty="0">
                <a:solidFill>
                  <a:srgbClr val="000000"/>
                </a:solidFill>
                <a:effectLst/>
                <a:latin typeface="MonacakomiRegular"/>
              </a:rPr>
              <a:t>  </a:t>
            </a:r>
            <a:r>
              <a:rPr lang="en-US" altLang="ja-JP" sz="1400" b="0" dirty="0">
                <a:solidFill>
                  <a:srgbClr val="008000"/>
                </a:solidFill>
                <a:effectLst/>
                <a:latin typeface="MonacakomiRegular"/>
              </a:rPr>
              <a:t># </a:t>
            </a:r>
            <a:r>
              <a:rPr lang="ja-JP" altLang="en-US" sz="1400" b="0" dirty="0">
                <a:solidFill>
                  <a:srgbClr val="008000"/>
                </a:solidFill>
                <a:effectLst/>
                <a:latin typeface="MonacakomiRegular"/>
              </a:rPr>
              <a:t>画像と文字列の差し替え</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  document[</a:t>
            </a:r>
            <a:r>
              <a:rPr lang="en" altLang="ja-JP" sz="1400" b="0" dirty="0">
                <a:solidFill>
                  <a:srgbClr val="A31515"/>
                </a:solidFill>
                <a:effectLst/>
                <a:latin typeface="MonacakomiRegular"/>
              </a:rPr>
              <a:t>'omikuji'</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src</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img</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 + </a:t>
            </a:r>
            <a:r>
              <a:rPr lang="en" altLang="ja-JP" sz="1400" b="0" dirty="0" err="1">
                <a:solidFill>
                  <a:srgbClr val="000000"/>
                </a:solidFill>
                <a:effectLst/>
                <a:latin typeface="MonacakomiRegular"/>
              </a:rPr>
              <a:t>image_name</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document[</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playBtn</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textContent</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ja-JP" altLang="en-US" sz="1400" b="0" dirty="0">
                <a:solidFill>
                  <a:srgbClr val="A31515"/>
                </a:solidFill>
                <a:effectLst/>
                <a:latin typeface="MonacakomiRegular"/>
              </a:rPr>
              <a:t>やりなおす</a:t>
            </a:r>
            <a:r>
              <a:rPr lang="en-US" altLang="ja-JP" sz="1400" b="0" dirty="0">
                <a:solidFill>
                  <a:srgbClr val="A31515"/>
                </a:solidFill>
                <a:effectLst/>
                <a:latin typeface="MonacakomiRegular"/>
              </a:rPr>
              <a:t>'</a:t>
            </a:r>
            <a:endParaRPr lang="ja-JP" altLang="en-US" sz="1400" b="0" dirty="0">
              <a:solidFill>
                <a:srgbClr val="000000"/>
              </a:solidFill>
              <a:effectLst/>
              <a:latin typeface="MonacakomiRegular"/>
            </a:endParaRPr>
          </a:p>
          <a:p>
            <a:br>
              <a:rPr lang="ja-JP" altLang="en-US" sz="1400" b="0" dirty="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dirty="0">
                <a:solidFill>
                  <a:srgbClr val="008000"/>
                </a:solidFill>
                <a:effectLst/>
                <a:latin typeface="MonacakomiRegular"/>
              </a:rPr>
              <a:t>ボタンがクリックされたら、おみくじの処理を呼び出すように設定する</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document[</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playBtn</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].bind(</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click'</a:t>
            </a:r>
            <a:r>
              <a:rPr lang="en" altLang="ja-JP" sz="1400" b="0" dirty="0" err="1">
                <a:solidFill>
                  <a:srgbClr val="000000"/>
                </a:solidFill>
                <a:effectLst/>
                <a:latin typeface="MonacakomiRegular"/>
              </a:rPr>
              <a:t>,play</a:t>
            </a:r>
            <a:r>
              <a:rPr lang="en" altLang="ja-JP" sz="1400" b="0" dirty="0">
                <a:solidFill>
                  <a:srgbClr val="000000"/>
                </a:solidFill>
                <a:effectLst/>
                <a:latin typeface="MonacakomiRegular"/>
              </a:rPr>
              <a:t>)</a:t>
            </a:r>
          </a:p>
          <a:p>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cxnSp>
        <p:nvCxnSpPr>
          <p:cNvPr id="54" name="直線コネクタ 53">
            <a:extLst>
              <a:ext uri="{FF2B5EF4-FFF2-40B4-BE49-F238E27FC236}">
                <a16:creationId xmlns:a16="http://schemas.microsoft.com/office/drawing/2014/main" id="{BB0C2F51-29F6-494E-9C5A-AA580E511AE8}"/>
              </a:ext>
            </a:extLst>
          </p:cNvPr>
          <p:cNvCxnSpPr/>
          <p:nvPr/>
        </p:nvCxnSpPr>
        <p:spPr>
          <a:xfrm>
            <a:off x="0" y="3510933"/>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おみくじアプリを動かしてみよう</a:t>
            </a:r>
          </a:p>
        </p:txBody>
      </p:sp>
      <p:pic>
        <p:nvPicPr>
          <p:cNvPr id="75" name="図 74">
            <a:extLst>
              <a:ext uri="{FF2B5EF4-FFF2-40B4-BE49-F238E27FC236}">
                <a16:creationId xmlns:a16="http://schemas.microsoft.com/office/drawing/2014/main" id="{EB038E1D-51B6-4397-8266-0AD817AC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99" y="919829"/>
            <a:ext cx="2036609" cy="1841777"/>
          </a:xfrm>
          <a:prstGeom prst="rect">
            <a:avLst/>
          </a:prstGeom>
        </p:spPr>
      </p:pic>
      <p:sp>
        <p:nvSpPr>
          <p:cNvPr id="78" name="矢印: 右 11">
            <a:extLst>
              <a:ext uri="{FF2B5EF4-FFF2-40B4-BE49-F238E27FC236}">
                <a16:creationId xmlns:a16="http://schemas.microsoft.com/office/drawing/2014/main" id="{DE4FB376-2E4E-47E7-968B-4455C9D4B397}"/>
              </a:ext>
            </a:extLst>
          </p:cNvPr>
          <p:cNvSpPr/>
          <p:nvPr/>
        </p:nvSpPr>
        <p:spPr>
          <a:xfrm>
            <a:off x="2252207" y="1522256"/>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a:extLst>
              <a:ext uri="{FF2B5EF4-FFF2-40B4-BE49-F238E27FC236}">
                <a16:creationId xmlns:a16="http://schemas.microsoft.com/office/drawing/2014/main" id="{A400C678-447D-4FCE-B6C0-5619F5206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735" y="895223"/>
            <a:ext cx="1062036" cy="1758212"/>
          </a:xfrm>
          <a:prstGeom prst="rect">
            <a:avLst/>
          </a:prstGeom>
        </p:spPr>
      </p:pic>
      <p:sp>
        <p:nvSpPr>
          <p:cNvPr id="83" name="角丸四角形 85">
            <a:extLst>
              <a:ext uri="{FF2B5EF4-FFF2-40B4-BE49-F238E27FC236}">
                <a16:creationId xmlns:a16="http://schemas.microsoft.com/office/drawing/2014/main" id="{7E187AEB-4AB4-4305-824F-7516628C4576}"/>
              </a:ext>
            </a:extLst>
          </p:cNvPr>
          <p:cNvSpPr/>
          <p:nvPr/>
        </p:nvSpPr>
        <p:spPr>
          <a:xfrm>
            <a:off x="156498" y="4756770"/>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①乱数で結果を生成する</a:t>
            </a:r>
          </a:p>
        </p:txBody>
      </p:sp>
      <p:sp>
        <p:nvSpPr>
          <p:cNvPr id="84" name="角丸四角形 86">
            <a:extLst>
              <a:ext uri="{FF2B5EF4-FFF2-40B4-BE49-F238E27FC236}">
                <a16:creationId xmlns:a16="http://schemas.microsoft.com/office/drawing/2014/main" id="{9DDA0B6B-0CF6-48A5-A27B-A54F7B014870}"/>
              </a:ext>
            </a:extLst>
          </p:cNvPr>
          <p:cNvSpPr/>
          <p:nvPr/>
        </p:nvSpPr>
        <p:spPr>
          <a:xfrm>
            <a:off x="169940" y="5204218"/>
            <a:ext cx="6531561" cy="2250682"/>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②結果に応じて</a:t>
            </a:r>
            <a:br>
              <a:rPr kumimoji="1" lang="en-US" altLang="ja-JP" sz="1400" dirty="0">
                <a:latin typeface="UD デジタル 教科書体 N-R" panose="02020400000000000000" pitchFamily="17" charset="-128"/>
                <a:ea typeface="UD デジタル 教科書体 N-R" panose="02020400000000000000" pitchFamily="17" charset="-128"/>
              </a:rPr>
            </a:br>
            <a:r>
              <a:rPr kumimoji="1" lang="ja-JP" altLang="en-US" sz="1400">
                <a:latin typeface="UD デジタル 教科書体 N-R" panose="02020400000000000000" pitchFamily="17" charset="-128"/>
                <a:ea typeface="UD デジタル 教科書体 N-R" panose="02020400000000000000" pitchFamily="17" charset="-128"/>
              </a:rPr>
              <a:t>画像を変える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85" name="角丸四角形 87">
            <a:extLst>
              <a:ext uri="{FF2B5EF4-FFF2-40B4-BE49-F238E27FC236}">
                <a16:creationId xmlns:a16="http://schemas.microsoft.com/office/drawing/2014/main" id="{3F8055DE-739A-4ED1-BA8C-7DFE0E909BF8}"/>
              </a:ext>
            </a:extLst>
          </p:cNvPr>
          <p:cNvSpPr/>
          <p:nvPr/>
        </p:nvSpPr>
        <p:spPr>
          <a:xfrm>
            <a:off x="169600" y="7476227"/>
            <a:ext cx="6531561" cy="1509943"/>
          </a:xfrm>
          <a:prstGeom prst="roundRect">
            <a:avLst>
              <a:gd name="adj" fmla="val 8257"/>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a:latin typeface="UD デジタル 教科書体 N-R" panose="02020400000000000000" pitchFamily="17" charset="-128"/>
                <a:ea typeface="UD デジタル 教科書体 N-R" panose="02020400000000000000" pitchFamily="17" charset="-128"/>
              </a:rPr>
              <a:t>③結果の表示</a:t>
            </a:r>
          </a:p>
        </p:txBody>
      </p:sp>
      <p:pic>
        <p:nvPicPr>
          <p:cNvPr id="16" name="図 15" descr="写真.PNG">
            <a:extLst>
              <a:ext uri="{FF2B5EF4-FFF2-40B4-BE49-F238E27FC236}">
                <a16:creationId xmlns:a16="http://schemas.microsoft.com/office/drawing/2014/main" id="{2BCDD01C-BE5F-4D01-8F8E-0803428066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829" y="913262"/>
            <a:ext cx="1133624" cy="1700439"/>
          </a:xfrm>
          <a:prstGeom prst="rect">
            <a:avLst/>
          </a:prstGeom>
        </p:spPr>
      </p:pic>
      <p:sp>
        <p:nvSpPr>
          <p:cNvPr id="17" name="矢印: 右 11">
            <a:extLst>
              <a:ext uri="{FF2B5EF4-FFF2-40B4-BE49-F238E27FC236}">
                <a16:creationId xmlns:a16="http://schemas.microsoft.com/office/drawing/2014/main" id="{164F8F0E-7F6C-4492-A1F6-28CECD0BB289}"/>
              </a:ext>
            </a:extLst>
          </p:cNvPr>
          <p:cNvSpPr/>
          <p:nvPr/>
        </p:nvSpPr>
        <p:spPr>
          <a:xfrm>
            <a:off x="4374107" y="1522257"/>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35508B7-B66F-48AC-8676-C485DF03817D}"/>
              </a:ext>
            </a:extLst>
          </p:cNvPr>
          <p:cNvSpPr/>
          <p:nvPr/>
        </p:nvSpPr>
        <p:spPr>
          <a:xfrm>
            <a:off x="268132" y="2850515"/>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サポートページから</a:t>
            </a:r>
            <a:br>
              <a:rPr kumimoji="1" lang="en-US" altLang="ja-JP" sz="900">
                <a:latin typeface="UD デジタル 教科書体 N-R" panose="02020400000000000000" pitchFamily="17" charset="-128"/>
                <a:ea typeface="UD デジタル 教科書体 N-R" panose="02020400000000000000" pitchFamily="17" charset="-128"/>
              </a:rPr>
            </a:br>
            <a:r>
              <a:rPr kumimoji="1" lang="ja-JP" altLang="en-US" sz="900">
                <a:latin typeface="UD デジタル 教科書体 N-R" panose="02020400000000000000" pitchFamily="17" charset="-128"/>
                <a:ea typeface="UD デジタル 教科書体 N-R" panose="02020400000000000000" pitchFamily="17" charset="-128"/>
              </a:rPr>
              <a:t>おみくじアプリの</a:t>
            </a:r>
            <a:br>
              <a:rPr kumimoji="1" lang="en-US" altLang="ja-JP" sz="900">
                <a:latin typeface="UD デジタル 教科書体 N-R" panose="02020400000000000000" pitchFamily="17" charset="-128"/>
                <a:ea typeface="UD デジタル 教科書体 N-R" panose="02020400000000000000" pitchFamily="17" charset="-128"/>
              </a:rPr>
            </a:b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完成版</a:t>
            </a: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をクリック</a:t>
            </a:r>
          </a:p>
        </p:txBody>
      </p:sp>
      <p:sp>
        <p:nvSpPr>
          <p:cNvPr id="20" name="正方形/長方形 19">
            <a:extLst>
              <a:ext uri="{FF2B5EF4-FFF2-40B4-BE49-F238E27FC236}">
                <a16:creationId xmlns:a16="http://schemas.microsoft.com/office/drawing/2014/main" id="{299B2413-1EFD-4C88-A812-3CA1446C93BE}"/>
              </a:ext>
            </a:extLst>
          </p:cNvPr>
          <p:cNvSpPr/>
          <p:nvPr/>
        </p:nvSpPr>
        <p:spPr>
          <a:xfrm>
            <a:off x="2683142" y="283652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a:latin typeface="UD デジタル 教科書体 N-R" panose="02020400000000000000" pitchFamily="17" charset="-128"/>
                <a:ea typeface="UD デジタル 教科書体 N-R" panose="02020400000000000000" pitchFamily="17" charset="-128"/>
              </a:rPr>
              <a:t>Monaca</a:t>
            </a:r>
            <a:r>
              <a:rPr kumimoji="1" lang="ja-JP" altLang="en-US" sz="900">
                <a:latin typeface="UD デジタル 教科書体 N-R" panose="02020400000000000000" pitchFamily="17" charset="-128"/>
                <a:ea typeface="UD デジタル 教科書体 N-R" panose="02020400000000000000" pitchFamily="17" charset="-128"/>
              </a:rPr>
              <a:t>プロジェクトとしてインポートして</a:t>
            </a:r>
            <a:r>
              <a:rPr kumimoji="1" lang="en-US" altLang="ja-JP" sz="900">
                <a:latin typeface="UD デジタル 教科書体 N-R" panose="02020400000000000000" pitchFamily="17" charset="-128"/>
                <a:ea typeface="UD デジタル 教科書体 N-R" panose="02020400000000000000" pitchFamily="17" charset="-128"/>
              </a:rPr>
              <a:t>IDE</a:t>
            </a:r>
            <a:r>
              <a:rPr kumimoji="1" lang="ja-JP" altLang="en-US" sz="900">
                <a:latin typeface="UD デジタル 教科書体 N-R" panose="02020400000000000000" pitchFamily="17" charset="-128"/>
                <a:ea typeface="UD デジタル 教科書体 N-R" panose="02020400000000000000" pitchFamily="17" charset="-128"/>
              </a:rPr>
              <a:t>で開く</a:t>
            </a:r>
          </a:p>
        </p:txBody>
      </p:sp>
      <p:sp>
        <p:nvSpPr>
          <p:cNvPr id="21" name="正方形/長方形 20">
            <a:extLst>
              <a:ext uri="{FF2B5EF4-FFF2-40B4-BE49-F238E27FC236}">
                <a16:creationId xmlns:a16="http://schemas.microsoft.com/office/drawing/2014/main" id="{6EAB58DD-7C8F-4B11-878E-436ACBD55C7C}"/>
              </a:ext>
            </a:extLst>
          </p:cNvPr>
          <p:cNvSpPr/>
          <p:nvPr/>
        </p:nvSpPr>
        <p:spPr>
          <a:xfrm>
            <a:off x="4911850" y="2843806"/>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おみくじアプリとして</a:t>
            </a:r>
            <a:endParaRPr kumimoji="1" lang="en-US" altLang="ja-JP" sz="900">
              <a:latin typeface="UD デジタル 教科書体 N-R" panose="02020400000000000000" pitchFamily="17" charset="-128"/>
              <a:ea typeface="UD デジタル 教科書体 N-R" panose="02020400000000000000" pitchFamily="17" charset="-128"/>
            </a:endParaRPr>
          </a:p>
          <a:p>
            <a:pPr algn="ctr"/>
            <a:r>
              <a:rPr kumimoji="1" lang="ja-JP" altLang="en-US" sz="900">
                <a:latin typeface="UD デジタル 教科書体 N-R" panose="02020400000000000000" pitchFamily="17" charset="-128"/>
                <a:ea typeface="UD デジタル 教科書体 N-R" panose="02020400000000000000" pitchFamily="17" charset="-128"/>
              </a:rPr>
              <a:t>動作することを確認する</a:t>
            </a:r>
          </a:p>
        </p:txBody>
      </p:sp>
      <p:sp>
        <p:nvSpPr>
          <p:cNvPr id="22" name="テキスト ボックス 21">
            <a:extLst>
              <a:ext uri="{FF2B5EF4-FFF2-40B4-BE49-F238E27FC236}">
                <a16:creationId xmlns:a16="http://schemas.microsoft.com/office/drawing/2014/main" id="{BD42772B-DA52-4361-A2B9-9D503DB63DDF}"/>
              </a:ext>
            </a:extLst>
          </p:cNvPr>
          <p:cNvSpPr txBox="1"/>
          <p:nvPr/>
        </p:nvSpPr>
        <p:spPr>
          <a:xfrm>
            <a:off x="601474" y="3566803"/>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プログラムを読んでみよう</a:t>
            </a:r>
          </a:p>
        </p:txBody>
      </p:sp>
    </p:spTree>
    <p:extLst>
      <p:ext uri="{BB962C8B-B14F-4D97-AF65-F5344CB8AC3E}">
        <p14:creationId xmlns:p14="http://schemas.microsoft.com/office/powerpoint/2010/main" val="22054839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3715</TotalTime>
  <Words>2782</Words>
  <Application>Microsoft Office PowerPoint</Application>
  <PresentationFormat>A4 210 x 297 mm</PresentationFormat>
  <Paragraphs>267</Paragraphs>
  <Slides>15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Monacakomi</vt:lpstr>
      <vt:lpstr>MonacakomiRegular</vt:lpstr>
      <vt:lpstr>UD デジタル 教科書体 N-B</vt:lpstr>
      <vt:lpstr>UD デジタル 教科書体 NK-B</vt:lpstr>
      <vt:lpstr>UD デジタル 教科書体 N-R</vt:lpstr>
      <vt:lpstr>UD デジタル 教科書体 N-R</vt:lpstr>
      <vt:lpstr>Arial</vt:lpstr>
      <vt:lpstr>Calibri</vt:lpstr>
      <vt:lpstr>Calibri Light</vt:lpstr>
      <vt:lpstr>Office テーマ</vt:lpstr>
      <vt:lpstr>アプリ プログラミングシート</vt:lpstr>
      <vt:lpstr>学習目標</vt:lpstr>
      <vt:lpstr>単元の流れ</vt:lpstr>
      <vt:lpstr>1コマ目の指導</vt:lpstr>
      <vt:lpstr>2コマ目の指導</vt:lpstr>
      <vt:lpstr>3コマ目の指導</vt:lpstr>
      <vt:lpstr>4コマ目の指導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確認テスト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アプリ・プログラミング シート</dc:title>
  <dc:creator>Yuki Okamoto</dc:creator>
  <cp:lastModifiedBy>Yuki Okamoto</cp:lastModifiedBy>
  <cp:revision>66</cp:revision>
  <cp:lastPrinted>2021-06-12T09:37:11Z</cp:lastPrinted>
  <dcterms:created xsi:type="dcterms:W3CDTF">2021-06-10T03:42:30Z</dcterms:created>
  <dcterms:modified xsi:type="dcterms:W3CDTF">2024-07-08T12:29:44Z</dcterms:modified>
</cp:coreProperties>
</file>