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6" r:id="rId3"/>
    <p:sldId id="261" r:id="rId4"/>
    <p:sldId id="263" r:id="rId5"/>
    <p:sldId id="266" r:id="rId6"/>
    <p:sldId id="270" r:id="rId7"/>
    <p:sldId id="272" r:id="rId8"/>
    <p:sldId id="258" r:id="rId9"/>
    <p:sldId id="259" r:id="rId10"/>
    <p:sldId id="278" r:id="rId11"/>
    <p:sldId id="275" r:id="rId12"/>
    <p:sldId id="280" r:id="rId13"/>
    <p:sldId id="279" r:id="rId14"/>
    <p:sldId id="277" r:id="rId15"/>
  </p:sldIdLst>
  <p:sldSz cx="6858000" cy="9906000" type="A4"/>
  <p:notesSz cx="6858000" cy="98742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262" autoAdjust="0"/>
    <p:restoredTop sz="94660"/>
  </p:normalViewPr>
  <p:slideViewPr>
    <p:cSldViewPr snapToGrid="0">
      <p:cViewPr>
        <p:scale>
          <a:sx n="92" d="100"/>
          <a:sy n="92" d="100"/>
        </p:scale>
        <p:origin x="2592" y="4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876EB8B-730E-48F8-A319-050F7B496244}" type="datetimeFigureOut">
              <a:rPr kumimoji="1" lang="ja-JP" altLang="en-US" smtClean="0"/>
              <a:t>2021/8/18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F15CAD-E777-460C-BF62-ACF87853F993}" type="slidenum">
              <a:rPr kumimoji="1" lang="ja-JP" altLang="en-US" smtClean="0"/>
              <a:t>‹#›</a:t>
            </a:fld>
            <a:endParaRPr kumimoji="1" lang="ja-JP" altLang="en-US"/>
          </a:p>
        </p:txBody>
      </p:sp>
    </p:spTree>
    <p:extLst>
      <p:ext uri="{BB962C8B-B14F-4D97-AF65-F5344CB8AC3E}">
        <p14:creationId xmlns:p14="http://schemas.microsoft.com/office/powerpoint/2010/main" val="4056414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876EB8B-730E-48F8-A319-050F7B496244}" type="datetimeFigureOut">
              <a:rPr kumimoji="1" lang="ja-JP" altLang="en-US" smtClean="0"/>
              <a:t>2021/8/18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F15CAD-E777-460C-BF62-ACF87853F993}" type="slidenum">
              <a:rPr kumimoji="1" lang="ja-JP" altLang="en-US" smtClean="0"/>
              <a:t>‹#›</a:t>
            </a:fld>
            <a:endParaRPr kumimoji="1" lang="ja-JP" altLang="en-US"/>
          </a:p>
        </p:txBody>
      </p:sp>
    </p:spTree>
    <p:extLst>
      <p:ext uri="{BB962C8B-B14F-4D97-AF65-F5344CB8AC3E}">
        <p14:creationId xmlns:p14="http://schemas.microsoft.com/office/powerpoint/2010/main" val="454482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876EB8B-730E-48F8-A319-050F7B496244}" type="datetimeFigureOut">
              <a:rPr kumimoji="1" lang="ja-JP" altLang="en-US" smtClean="0"/>
              <a:t>2021/8/18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F15CAD-E777-460C-BF62-ACF87853F993}" type="slidenum">
              <a:rPr kumimoji="1" lang="ja-JP" altLang="en-US" smtClean="0"/>
              <a:t>‹#›</a:t>
            </a:fld>
            <a:endParaRPr kumimoji="1" lang="ja-JP" altLang="en-US"/>
          </a:p>
        </p:txBody>
      </p:sp>
    </p:spTree>
    <p:extLst>
      <p:ext uri="{BB962C8B-B14F-4D97-AF65-F5344CB8AC3E}">
        <p14:creationId xmlns:p14="http://schemas.microsoft.com/office/powerpoint/2010/main" val="2996966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876EB8B-730E-48F8-A319-050F7B496244}" type="datetimeFigureOut">
              <a:rPr kumimoji="1" lang="ja-JP" altLang="en-US" smtClean="0"/>
              <a:t>2021/8/18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F15CAD-E777-460C-BF62-ACF87853F993}" type="slidenum">
              <a:rPr kumimoji="1" lang="ja-JP" altLang="en-US" smtClean="0"/>
              <a:t>‹#›</a:t>
            </a:fld>
            <a:endParaRPr kumimoji="1" lang="ja-JP" altLang="en-US"/>
          </a:p>
        </p:txBody>
      </p:sp>
    </p:spTree>
    <p:extLst>
      <p:ext uri="{BB962C8B-B14F-4D97-AF65-F5344CB8AC3E}">
        <p14:creationId xmlns:p14="http://schemas.microsoft.com/office/powerpoint/2010/main" val="1711112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876EB8B-730E-48F8-A319-050F7B496244}" type="datetimeFigureOut">
              <a:rPr kumimoji="1" lang="ja-JP" altLang="en-US" smtClean="0"/>
              <a:t>2021/8/18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F15CAD-E777-460C-BF62-ACF87853F993}" type="slidenum">
              <a:rPr kumimoji="1" lang="ja-JP" altLang="en-US" smtClean="0"/>
              <a:t>‹#›</a:t>
            </a:fld>
            <a:endParaRPr kumimoji="1" lang="ja-JP" altLang="en-US"/>
          </a:p>
        </p:txBody>
      </p:sp>
    </p:spTree>
    <p:extLst>
      <p:ext uri="{BB962C8B-B14F-4D97-AF65-F5344CB8AC3E}">
        <p14:creationId xmlns:p14="http://schemas.microsoft.com/office/powerpoint/2010/main" val="39589326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876EB8B-730E-48F8-A319-050F7B496244}" type="datetimeFigureOut">
              <a:rPr kumimoji="1" lang="ja-JP" altLang="en-US" smtClean="0"/>
              <a:t>2021/8/18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F15CAD-E777-460C-BF62-ACF87853F993}" type="slidenum">
              <a:rPr kumimoji="1" lang="ja-JP" altLang="en-US" smtClean="0"/>
              <a:t>‹#›</a:t>
            </a:fld>
            <a:endParaRPr kumimoji="1" lang="ja-JP" altLang="en-US"/>
          </a:p>
        </p:txBody>
      </p:sp>
    </p:spTree>
    <p:extLst>
      <p:ext uri="{BB962C8B-B14F-4D97-AF65-F5344CB8AC3E}">
        <p14:creationId xmlns:p14="http://schemas.microsoft.com/office/powerpoint/2010/main" val="269593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876EB8B-730E-48F8-A319-050F7B496244}" type="datetimeFigureOut">
              <a:rPr kumimoji="1" lang="ja-JP" altLang="en-US" smtClean="0"/>
              <a:t>2021/8/18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DF15CAD-E777-460C-BF62-ACF87853F993}" type="slidenum">
              <a:rPr kumimoji="1" lang="ja-JP" altLang="en-US" smtClean="0"/>
              <a:t>‹#›</a:t>
            </a:fld>
            <a:endParaRPr kumimoji="1" lang="ja-JP" altLang="en-US"/>
          </a:p>
        </p:txBody>
      </p:sp>
    </p:spTree>
    <p:extLst>
      <p:ext uri="{BB962C8B-B14F-4D97-AF65-F5344CB8AC3E}">
        <p14:creationId xmlns:p14="http://schemas.microsoft.com/office/powerpoint/2010/main" val="26338358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876EB8B-730E-48F8-A319-050F7B496244}" type="datetimeFigureOut">
              <a:rPr kumimoji="1" lang="ja-JP" altLang="en-US" smtClean="0"/>
              <a:t>2021/8/18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DF15CAD-E777-460C-BF62-ACF87853F993}" type="slidenum">
              <a:rPr kumimoji="1" lang="ja-JP" altLang="en-US" smtClean="0"/>
              <a:t>‹#›</a:t>
            </a:fld>
            <a:endParaRPr kumimoji="1" lang="ja-JP" altLang="en-US"/>
          </a:p>
        </p:txBody>
      </p:sp>
    </p:spTree>
    <p:extLst>
      <p:ext uri="{BB962C8B-B14F-4D97-AF65-F5344CB8AC3E}">
        <p14:creationId xmlns:p14="http://schemas.microsoft.com/office/powerpoint/2010/main" val="165021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76EB8B-730E-48F8-A319-050F7B496244}" type="datetimeFigureOut">
              <a:rPr kumimoji="1" lang="ja-JP" altLang="en-US" smtClean="0"/>
              <a:t>2021/8/18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DF15CAD-E777-460C-BF62-ACF87853F993}" type="slidenum">
              <a:rPr kumimoji="1" lang="ja-JP" altLang="en-US" smtClean="0"/>
              <a:t>‹#›</a:t>
            </a:fld>
            <a:endParaRPr kumimoji="1" lang="ja-JP" altLang="en-US"/>
          </a:p>
        </p:txBody>
      </p:sp>
    </p:spTree>
    <p:extLst>
      <p:ext uri="{BB962C8B-B14F-4D97-AF65-F5344CB8AC3E}">
        <p14:creationId xmlns:p14="http://schemas.microsoft.com/office/powerpoint/2010/main" val="3458582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876EB8B-730E-48F8-A319-050F7B496244}" type="datetimeFigureOut">
              <a:rPr kumimoji="1" lang="ja-JP" altLang="en-US" smtClean="0"/>
              <a:t>2021/8/18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F15CAD-E777-460C-BF62-ACF87853F993}" type="slidenum">
              <a:rPr kumimoji="1" lang="ja-JP" altLang="en-US" smtClean="0"/>
              <a:t>‹#›</a:t>
            </a:fld>
            <a:endParaRPr kumimoji="1" lang="ja-JP" altLang="en-US"/>
          </a:p>
        </p:txBody>
      </p:sp>
    </p:spTree>
    <p:extLst>
      <p:ext uri="{BB962C8B-B14F-4D97-AF65-F5344CB8AC3E}">
        <p14:creationId xmlns:p14="http://schemas.microsoft.com/office/powerpoint/2010/main" val="4277481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876EB8B-730E-48F8-A319-050F7B496244}" type="datetimeFigureOut">
              <a:rPr kumimoji="1" lang="ja-JP" altLang="en-US" smtClean="0"/>
              <a:t>2021/8/18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F15CAD-E777-460C-BF62-ACF87853F993}" type="slidenum">
              <a:rPr kumimoji="1" lang="ja-JP" altLang="en-US" smtClean="0"/>
              <a:t>‹#›</a:t>
            </a:fld>
            <a:endParaRPr kumimoji="1" lang="ja-JP" altLang="en-US"/>
          </a:p>
        </p:txBody>
      </p:sp>
    </p:spTree>
    <p:extLst>
      <p:ext uri="{BB962C8B-B14F-4D97-AF65-F5344CB8AC3E}">
        <p14:creationId xmlns:p14="http://schemas.microsoft.com/office/powerpoint/2010/main" val="36568309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B876EB8B-730E-48F8-A319-050F7B496244}" type="datetimeFigureOut">
              <a:rPr kumimoji="1" lang="ja-JP" altLang="en-US" smtClean="0"/>
              <a:t>2021/8/18</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DF15CAD-E777-460C-BF62-ACF87853F993}" type="slidenum">
              <a:rPr kumimoji="1" lang="ja-JP" altLang="en-US" smtClean="0"/>
              <a:t>‹#›</a:t>
            </a:fld>
            <a:endParaRPr kumimoji="1" lang="ja-JP" altLang="en-US"/>
          </a:p>
        </p:txBody>
      </p:sp>
    </p:spTree>
    <p:extLst>
      <p:ext uri="{BB962C8B-B14F-4D97-AF65-F5344CB8AC3E}">
        <p14:creationId xmlns:p14="http://schemas.microsoft.com/office/powerpoint/2010/main" val="25535103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6.png"/><Relationship Id="rId7" Type="http://schemas.openxmlformats.org/officeDocument/2006/relationships/image" Target="../media/image11.png"/><Relationship Id="rId2" Type="http://schemas.openxmlformats.org/officeDocument/2006/relationships/image" Target="../media/image7.pn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AAFF3F7E-B98E-4B72-B4E0-D992ED3E48A9}"/>
              </a:ext>
            </a:extLst>
          </p:cNvPr>
          <p:cNvSpPr>
            <a:spLocks noGrp="1"/>
          </p:cNvSpPr>
          <p:nvPr>
            <p:ph type="ctrTitle"/>
          </p:nvPr>
        </p:nvSpPr>
        <p:spPr>
          <a:xfrm>
            <a:off x="114301" y="649705"/>
            <a:ext cx="6640829" cy="1212246"/>
          </a:xfrm>
        </p:spPr>
        <p:style>
          <a:lnRef idx="2">
            <a:schemeClr val="dk1"/>
          </a:lnRef>
          <a:fillRef idx="1">
            <a:schemeClr val="lt1"/>
          </a:fillRef>
          <a:effectRef idx="0">
            <a:schemeClr val="dk1"/>
          </a:effectRef>
          <a:fontRef idx="minor">
            <a:schemeClr val="dk1"/>
          </a:fontRef>
        </p:style>
        <p:txBody>
          <a:bodyPr>
            <a:normAutofit/>
          </a:bodyPr>
          <a:lstStyle/>
          <a:p>
            <a:r>
              <a:rPr lang="ja-JP" altLang="en-US" sz="4000"/>
              <a:t>アプリ</a:t>
            </a:r>
            <a:br>
              <a:rPr lang="en-US" altLang="ja-JP" sz="4000"/>
            </a:br>
            <a:r>
              <a:rPr lang="ja-JP" altLang="en-US" sz="4000"/>
              <a:t>プログラミングシート</a:t>
            </a:r>
          </a:p>
        </p:txBody>
      </p:sp>
      <p:sp>
        <p:nvSpPr>
          <p:cNvPr id="5" name="字幕 4">
            <a:extLst>
              <a:ext uri="{FF2B5EF4-FFF2-40B4-BE49-F238E27FC236}">
                <a16:creationId xmlns:a16="http://schemas.microsoft.com/office/drawing/2014/main" id="{13A46BEA-C938-4ADA-A3CF-6AE556751F17}"/>
              </a:ext>
            </a:extLst>
          </p:cNvPr>
          <p:cNvSpPr>
            <a:spLocks noGrp="1"/>
          </p:cNvSpPr>
          <p:nvPr>
            <p:ph type="subTitle" idx="1"/>
          </p:nvPr>
        </p:nvSpPr>
        <p:spPr>
          <a:xfrm>
            <a:off x="754123" y="4621774"/>
            <a:ext cx="5143500" cy="662451"/>
          </a:xfrm>
        </p:spPr>
        <p:txBody>
          <a:bodyPr>
            <a:normAutofit/>
          </a:bodyPr>
          <a:lstStyle/>
          <a:p>
            <a:r>
              <a:rPr lang="ja-JP" altLang="en-US" sz="4000"/>
              <a:t>図鑑アプリ編</a:t>
            </a:r>
          </a:p>
        </p:txBody>
      </p:sp>
    </p:spTree>
    <p:extLst>
      <p:ext uri="{BB962C8B-B14F-4D97-AF65-F5344CB8AC3E}">
        <p14:creationId xmlns:p14="http://schemas.microsoft.com/office/powerpoint/2010/main" val="25514402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テキスト ボックス 60">
            <a:extLst>
              <a:ext uri="{FF2B5EF4-FFF2-40B4-BE49-F238E27FC236}">
                <a16:creationId xmlns:a16="http://schemas.microsoft.com/office/drawing/2014/main" id="{5364B177-53D7-4114-A650-2ECF41EEC4B4}"/>
              </a:ext>
            </a:extLst>
          </p:cNvPr>
          <p:cNvSpPr txBox="1"/>
          <p:nvPr/>
        </p:nvSpPr>
        <p:spPr>
          <a:xfrm>
            <a:off x="216152" y="166124"/>
            <a:ext cx="6452176" cy="400110"/>
          </a:xfrm>
          <a:prstGeom prst="rect">
            <a:avLst/>
          </a:prstGeom>
          <a:noFill/>
        </p:spPr>
        <p:txBody>
          <a:bodyPr wrap="square">
            <a:spAutoFit/>
          </a:bodyPr>
          <a:lstStyle/>
          <a:p>
            <a:pPr algn="ctr"/>
            <a:r>
              <a:rPr kumimoji="1" lang="ja-JP" altLang="en-US" sz="2000">
                <a:solidFill>
                  <a:schemeClr val="tx1"/>
                </a:solidFill>
                <a:latin typeface="UD デジタル 教科書体 N-B" panose="02020700000000000000" pitchFamily="17" charset="-128"/>
                <a:ea typeface="UD デジタル 教科書体 N-B" panose="02020700000000000000" pitchFamily="17" charset="-128"/>
              </a:rPr>
              <a:t>カスタマイズ</a:t>
            </a:r>
            <a:r>
              <a:rPr kumimoji="1" lang="en-US" altLang="ja-JP" sz="2000" dirty="0">
                <a:latin typeface="UD デジタル 教科書体 N-B" panose="02020700000000000000" pitchFamily="17" charset="-128"/>
                <a:ea typeface="UD デジタル 教科書体 N-B" panose="02020700000000000000" pitchFamily="17" charset="-128"/>
              </a:rPr>
              <a:t>②</a:t>
            </a:r>
            <a:r>
              <a:rPr kumimoji="1" lang="en-US" altLang="ja-JP" sz="2000" dirty="0">
                <a:solidFill>
                  <a:schemeClr val="tx1"/>
                </a:solidFill>
                <a:latin typeface="UD デジタル 教科書体 N-B" panose="02020700000000000000" pitchFamily="17" charset="-128"/>
                <a:ea typeface="UD デジタル 教科書体 N-B" panose="02020700000000000000" pitchFamily="17" charset="-128"/>
              </a:rPr>
              <a:t> </a:t>
            </a:r>
            <a:r>
              <a:rPr kumimoji="1" lang="ja-JP" altLang="en-US" sz="2000">
                <a:solidFill>
                  <a:schemeClr val="tx1"/>
                </a:solidFill>
                <a:latin typeface="UD デジタル 教科書体 N-B" panose="02020700000000000000" pitchFamily="17" charset="-128"/>
                <a:ea typeface="UD デジタル 教科書体 N-B" panose="02020700000000000000" pitchFamily="17" charset="-128"/>
              </a:rPr>
              <a:t>色を変えてみよう</a:t>
            </a:r>
          </a:p>
        </p:txBody>
      </p:sp>
      <p:sp>
        <p:nvSpPr>
          <p:cNvPr id="94" name="テキスト ボックス 93">
            <a:extLst>
              <a:ext uri="{FF2B5EF4-FFF2-40B4-BE49-F238E27FC236}">
                <a16:creationId xmlns:a16="http://schemas.microsoft.com/office/drawing/2014/main" id="{32B2993E-336E-4117-B433-F538A03544FE}"/>
              </a:ext>
            </a:extLst>
          </p:cNvPr>
          <p:cNvSpPr txBox="1"/>
          <p:nvPr/>
        </p:nvSpPr>
        <p:spPr>
          <a:xfrm>
            <a:off x="3661333" y="2182262"/>
            <a:ext cx="3086381" cy="73866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171450" indent="-171450">
              <a:buFont typeface="Arial" panose="020B0604020202020204" pitchFamily="34" charset="0"/>
              <a:buChar char="•"/>
            </a:pPr>
            <a:r>
              <a:rPr kumimoji="1" lang="en-US" altLang="ja-JP" sz="1400" dirty="0">
                <a:latin typeface="UD デジタル 教科書体 N-R" panose="02020400000000000000" pitchFamily="17" charset="-128"/>
                <a:ea typeface="UD デジタル 教科書体 N-R" panose="02020400000000000000" pitchFamily="17" charset="-128"/>
              </a:rPr>
              <a:t>HTML</a:t>
            </a:r>
            <a:r>
              <a:rPr kumimoji="1" lang="ja-JP" altLang="en-US" sz="1400">
                <a:latin typeface="UD デジタル 教科書体 N-R" panose="02020400000000000000" pitchFamily="17" charset="-128"/>
                <a:ea typeface="UD デジタル 教科書体 N-R" panose="02020400000000000000" pitchFamily="17" charset="-128"/>
              </a:rPr>
              <a:t>ファイルのタグを確認する</a:t>
            </a:r>
            <a:endParaRPr kumimoji="1" lang="en-US" altLang="ja-JP" sz="1400" dirty="0">
              <a:latin typeface="UD デジタル 教科書体 N-R" panose="02020400000000000000" pitchFamily="17" charset="-128"/>
              <a:ea typeface="UD デジタル 教科書体 N-R" panose="02020400000000000000" pitchFamily="17" charset="-128"/>
            </a:endParaRPr>
          </a:p>
          <a:p>
            <a:pPr marL="171450" indent="-171450">
              <a:buFont typeface="Arial" panose="020B0604020202020204" pitchFamily="34" charset="0"/>
              <a:buChar char="•"/>
            </a:pPr>
            <a:r>
              <a:rPr kumimoji="1" lang="en-US" altLang="ja-JP" sz="1400" dirty="0">
                <a:latin typeface="UD デジタル 教科書体 N-R" panose="02020400000000000000" pitchFamily="17" charset="-128"/>
                <a:ea typeface="UD デジタル 教科書体 N-R" panose="02020400000000000000" pitchFamily="17" charset="-128"/>
              </a:rPr>
              <a:t>CSS</a:t>
            </a:r>
            <a:r>
              <a:rPr kumimoji="1" lang="ja-JP" altLang="en-US" sz="1400">
                <a:latin typeface="UD デジタル 教科書体 N-R" panose="02020400000000000000" pitchFamily="17" charset="-128"/>
                <a:ea typeface="UD デジタル 教科書体 N-R" panose="02020400000000000000" pitchFamily="17" charset="-128"/>
              </a:rPr>
              <a:t>ファイルの中の色の指定を変更する</a:t>
            </a:r>
            <a:endParaRPr kumimoji="1" lang="en-US" altLang="ja-JP" sz="1400" dirty="0">
              <a:latin typeface="UD デジタル 教科書体 N-R" panose="02020400000000000000" pitchFamily="17" charset="-128"/>
              <a:ea typeface="UD デジタル 教科書体 N-R" panose="02020400000000000000" pitchFamily="17" charset="-128"/>
            </a:endParaRPr>
          </a:p>
        </p:txBody>
      </p:sp>
      <p:cxnSp>
        <p:nvCxnSpPr>
          <p:cNvPr id="96" name="直線コネクタ 95">
            <a:extLst>
              <a:ext uri="{FF2B5EF4-FFF2-40B4-BE49-F238E27FC236}">
                <a16:creationId xmlns:a16="http://schemas.microsoft.com/office/drawing/2014/main" id="{72C7F446-AD4C-4FB8-8E59-B4D5333FE2CD}"/>
              </a:ext>
            </a:extLst>
          </p:cNvPr>
          <p:cNvCxnSpPr/>
          <p:nvPr/>
        </p:nvCxnSpPr>
        <p:spPr>
          <a:xfrm>
            <a:off x="-9818" y="3118618"/>
            <a:ext cx="6858000" cy="37549"/>
          </a:xfrm>
          <a:prstGeom prst="line">
            <a:avLst/>
          </a:prstGeom>
        </p:spPr>
        <p:style>
          <a:lnRef idx="1">
            <a:schemeClr val="accent1"/>
          </a:lnRef>
          <a:fillRef idx="0">
            <a:schemeClr val="accent1"/>
          </a:fillRef>
          <a:effectRef idx="0">
            <a:schemeClr val="accent1"/>
          </a:effectRef>
          <a:fontRef idx="minor">
            <a:schemeClr val="tx1"/>
          </a:fontRef>
        </p:style>
      </p:cxnSp>
      <p:sp>
        <p:nvSpPr>
          <p:cNvPr id="75" name="テキスト ボックス 74">
            <a:extLst>
              <a:ext uri="{FF2B5EF4-FFF2-40B4-BE49-F238E27FC236}">
                <a16:creationId xmlns:a16="http://schemas.microsoft.com/office/drawing/2014/main" id="{B962BAD7-4D90-4CE0-B0D3-E5D5F46CD8C4}"/>
              </a:ext>
            </a:extLst>
          </p:cNvPr>
          <p:cNvSpPr txBox="1"/>
          <p:nvPr/>
        </p:nvSpPr>
        <p:spPr>
          <a:xfrm>
            <a:off x="217010" y="3840235"/>
            <a:ext cx="6640990" cy="5078313"/>
          </a:xfrm>
          <a:prstGeom prst="rect">
            <a:avLst/>
          </a:prstGeom>
          <a:noFill/>
        </p:spPr>
        <p:txBody>
          <a:bodyPr wrap="square" rtlCol="0">
            <a:spAutoFit/>
          </a:bodyPr>
          <a:lstStyle/>
          <a:p>
            <a:r>
              <a:rPr lang="en" altLang="ja-JP" dirty="0"/>
              <a:t>&lt;body&gt;</a:t>
            </a:r>
          </a:p>
          <a:p>
            <a:r>
              <a:rPr lang="en" altLang="ja-JP" dirty="0"/>
              <a:t>&lt;h1&gt;</a:t>
            </a:r>
            <a:r>
              <a:rPr lang="ja-JP" altLang="en-US"/>
              <a:t>くだもの図鑑</a:t>
            </a:r>
            <a:r>
              <a:rPr lang="en-US" altLang="ja-JP" dirty="0"/>
              <a:t>&lt;/</a:t>
            </a:r>
            <a:r>
              <a:rPr lang="en" altLang="ja-JP" dirty="0"/>
              <a:t>h1&gt;</a:t>
            </a:r>
          </a:p>
          <a:p>
            <a:r>
              <a:rPr lang="en" altLang="ja-JP" dirty="0"/>
              <a:t>&lt;a </a:t>
            </a:r>
            <a:r>
              <a:rPr lang="en" altLang="ja-JP" dirty="0" err="1"/>
              <a:t>href</a:t>
            </a:r>
            <a:r>
              <a:rPr lang="en" altLang="ja-JP" dirty="0"/>
              <a:t>="</a:t>
            </a:r>
            <a:r>
              <a:rPr lang="en" altLang="ja-JP" dirty="0" err="1"/>
              <a:t>apple.html</a:t>
            </a:r>
            <a:r>
              <a:rPr lang="en" altLang="ja-JP" dirty="0"/>
              <a:t>"&gt;&lt;button&gt;</a:t>
            </a:r>
            <a:r>
              <a:rPr lang="ja-JP" altLang="en-US"/>
              <a:t>リンゴ</a:t>
            </a:r>
            <a:r>
              <a:rPr lang="en-US" altLang="ja-JP" dirty="0"/>
              <a:t>&lt;/</a:t>
            </a:r>
            <a:r>
              <a:rPr lang="en" altLang="ja-JP" dirty="0"/>
              <a:t>button&gt;&lt;/a&gt;</a:t>
            </a:r>
          </a:p>
          <a:p>
            <a:r>
              <a:rPr lang="en" altLang="ja-JP" dirty="0"/>
              <a:t>&lt;/body&gt;</a:t>
            </a:r>
          </a:p>
          <a:p>
            <a:endParaRPr lang="en" altLang="ja-JP" dirty="0"/>
          </a:p>
          <a:p>
            <a:endParaRPr lang="en" altLang="ja-JP" dirty="0"/>
          </a:p>
          <a:p>
            <a:endParaRPr lang="en" altLang="ja-JP" dirty="0"/>
          </a:p>
          <a:p>
            <a:r>
              <a:rPr lang="en" altLang="ja-JP" dirty="0"/>
              <a:t>button {</a:t>
            </a:r>
          </a:p>
          <a:p>
            <a:r>
              <a:rPr lang="en" altLang="ja-JP" dirty="0"/>
              <a:t>	width:100%;</a:t>
            </a:r>
          </a:p>
          <a:p>
            <a:r>
              <a:rPr lang="en" altLang="ja-JP" dirty="0"/>
              <a:t>	height:50px;</a:t>
            </a:r>
          </a:p>
          <a:p>
            <a:r>
              <a:rPr lang="en" altLang="ja-JP" dirty="0"/>
              <a:t>	padding:10px;	</a:t>
            </a:r>
          </a:p>
          <a:p>
            <a:r>
              <a:rPr lang="en" altLang="ja-JP" dirty="0"/>
              <a:t>	margin-bottom:10px;</a:t>
            </a:r>
          </a:p>
          <a:p>
            <a:r>
              <a:rPr lang="en" altLang="ja-JP" dirty="0"/>
              <a:t>	border-radius:10px; </a:t>
            </a:r>
          </a:p>
          <a:p>
            <a:r>
              <a:rPr lang="en" altLang="ja-JP" dirty="0"/>
              <a:t>	background-color: </a:t>
            </a:r>
            <a:r>
              <a:rPr lang="en" altLang="ja-JP" b="1" dirty="0" err="1">
                <a:solidFill>
                  <a:srgbClr val="FF0000"/>
                </a:solidFill>
              </a:rPr>
              <a:t>lightgreen</a:t>
            </a:r>
            <a:r>
              <a:rPr lang="en" altLang="ja-JP" dirty="0"/>
              <a:t>;</a:t>
            </a:r>
          </a:p>
          <a:p>
            <a:r>
              <a:rPr lang="en" altLang="ja-JP" dirty="0"/>
              <a:t>	color: </a:t>
            </a:r>
            <a:r>
              <a:rPr lang="en" altLang="ja-JP" dirty="0">
                <a:solidFill>
                  <a:srgbClr val="FF0000"/>
                </a:solidFill>
              </a:rPr>
              <a:t>black</a:t>
            </a:r>
            <a:r>
              <a:rPr lang="en" altLang="ja-JP" dirty="0"/>
              <a:t>;</a:t>
            </a:r>
          </a:p>
          <a:p>
            <a:r>
              <a:rPr lang="en" altLang="ja-JP" dirty="0"/>
              <a:t>}</a:t>
            </a:r>
          </a:p>
          <a:p>
            <a:endParaRPr lang="en" altLang="ja-JP" dirty="0"/>
          </a:p>
          <a:p>
            <a:endParaRPr lang="en" altLang="ja-JP" dirty="0"/>
          </a:p>
        </p:txBody>
      </p:sp>
      <p:sp>
        <p:nvSpPr>
          <p:cNvPr id="76" name="角丸四角形 85">
            <a:extLst>
              <a:ext uri="{FF2B5EF4-FFF2-40B4-BE49-F238E27FC236}">
                <a16:creationId xmlns:a16="http://schemas.microsoft.com/office/drawing/2014/main" id="{56F4C862-744F-44B0-940E-18040BDC503C}"/>
              </a:ext>
            </a:extLst>
          </p:cNvPr>
          <p:cNvSpPr/>
          <p:nvPr/>
        </p:nvSpPr>
        <p:spPr>
          <a:xfrm>
            <a:off x="217009" y="4399528"/>
            <a:ext cx="6531561" cy="330459"/>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r"/>
            <a:endParaRPr kumimoji="1" lang="ja-JP" altLang="en-US" sz="1200">
              <a:latin typeface="UD デジタル 教科書体 N-R" panose="02020400000000000000" pitchFamily="17" charset="-128"/>
              <a:ea typeface="UD デジタル 教科書体 N-R" panose="02020400000000000000" pitchFamily="17" charset="-128"/>
            </a:endParaRPr>
          </a:p>
        </p:txBody>
      </p:sp>
      <p:sp>
        <p:nvSpPr>
          <p:cNvPr id="79" name="テキスト ボックス 78">
            <a:extLst>
              <a:ext uri="{FF2B5EF4-FFF2-40B4-BE49-F238E27FC236}">
                <a16:creationId xmlns:a16="http://schemas.microsoft.com/office/drawing/2014/main" id="{4441A0A6-880E-4AA5-9BFE-BE353A913566}"/>
              </a:ext>
            </a:extLst>
          </p:cNvPr>
          <p:cNvSpPr txBox="1"/>
          <p:nvPr/>
        </p:nvSpPr>
        <p:spPr>
          <a:xfrm>
            <a:off x="613450" y="3264574"/>
            <a:ext cx="5727088" cy="400110"/>
          </a:xfrm>
          <a:prstGeom prst="rect">
            <a:avLst/>
          </a:prstGeom>
          <a:noFill/>
        </p:spPr>
        <p:txBody>
          <a:bodyPr wrap="square">
            <a:spAutoFit/>
          </a:bodyPr>
          <a:lstStyle/>
          <a:p>
            <a:pPr algn="ctr"/>
            <a:r>
              <a:rPr kumimoji="1" lang="en-US" altLang="ja-JP" sz="2000" dirty="0" err="1">
                <a:latin typeface="UD デジタル 教科書体 N-B" panose="02020700000000000000" pitchFamily="17" charset="-128"/>
                <a:ea typeface="UD デジタル 教科書体 N-B" panose="02020700000000000000" pitchFamily="17" charset="-128"/>
              </a:rPr>
              <a:t>index.html</a:t>
            </a:r>
            <a:r>
              <a:rPr kumimoji="1" lang="ja-JP" altLang="en-US" sz="2000">
                <a:latin typeface="UD デジタル 教科書体 N-B" panose="02020700000000000000" pitchFamily="17" charset="-128"/>
                <a:ea typeface="UD デジタル 教科書体 N-B" panose="02020700000000000000" pitchFamily="17" charset="-128"/>
              </a:rPr>
              <a:t>を確認して、</a:t>
            </a:r>
            <a:r>
              <a:rPr kumimoji="1" lang="en-US" altLang="ja-JP" sz="2000" dirty="0" err="1">
                <a:latin typeface="UD デジタル 教科書体 N-B" panose="02020700000000000000" pitchFamily="17" charset="-128"/>
                <a:ea typeface="UD デジタル 教科書体 N-B" panose="02020700000000000000" pitchFamily="17" charset="-128"/>
              </a:rPr>
              <a:t>style.css</a:t>
            </a:r>
            <a:r>
              <a:rPr kumimoji="1" lang="ja-JP" altLang="en-US" sz="2000">
                <a:solidFill>
                  <a:schemeClr val="tx1"/>
                </a:solidFill>
                <a:latin typeface="UD デジタル 教科書体 N-B" panose="02020700000000000000" pitchFamily="17" charset="-128"/>
                <a:ea typeface="UD デジタル 教科書体 N-B" panose="02020700000000000000" pitchFamily="17" charset="-128"/>
              </a:rPr>
              <a:t>を</a:t>
            </a:r>
            <a:r>
              <a:rPr kumimoji="1" lang="ja-JP" altLang="en-US" sz="2000">
                <a:latin typeface="UD デジタル 教科書体 N-B" panose="02020700000000000000" pitchFamily="17" charset="-128"/>
                <a:ea typeface="UD デジタル 教科書体 N-B" panose="02020700000000000000" pitchFamily="17" charset="-128"/>
              </a:rPr>
              <a:t>変更</a:t>
            </a:r>
            <a:endParaRPr kumimoji="1" lang="ja-JP" altLang="en-US" sz="2000">
              <a:solidFill>
                <a:schemeClr val="tx1"/>
              </a:solidFill>
              <a:latin typeface="UD デジタル 教科書体 N-B" panose="02020700000000000000" pitchFamily="17" charset="-128"/>
              <a:ea typeface="UD デジタル 教科書体 N-B" panose="02020700000000000000" pitchFamily="17" charset="-128"/>
            </a:endParaRPr>
          </a:p>
        </p:txBody>
      </p:sp>
      <p:sp>
        <p:nvSpPr>
          <p:cNvPr id="16" name="テキスト ボックス 15">
            <a:extLst>
              <a:ext uri="{FF2B5EF4-FFF2-40B4-BE49-F238E27FC236}">
                <a16:creationId xmlns:a16="http://schemas.microsoft.com/office/drawing/2014/main" id="{14C6DCD9-D54F-2D4E-95E0-660DA3B5390C}"/>
              </a:ext>
            </a:extLst>
          </p:cNvPr>
          <p:cNvSpPr txBox="1"/>
          <p:nvPr/>
        </p:nvSpPr>
        <p:spPr>
          <a:xfrm>
            <a:off x="216152" y="8440241"/>
            <a:ext cx="6270279" cy="1384995"/>
          </a:xfrm>
          <a:prstGeom prst="rect">
            <a:avLst/>
          </a:prstGeom>
          <a:noFill/>
        </p:spPr>
        <p:txBody>
          <a:bodyPr wrap="square" rtlCol="0">
            <a:spAutoFit/>
          </a:bodyPr>
          <a:lstStyle/>
          <a:p>
            <a:r>
              <a:rPr kumimoji="1" lang="en-US" altLang="ja-JP" sz="1400" dirty="0">
                <a:latin typeface="UD Digi Kyokasho N-R" panose="02020400000000000000" pitchFamily="49" charset="-128"/>
                <a:ea typeface="UD Digi Kyokasho N-R" panose="02020400000000000000" pitchFamily="49" charset="-128"/>
              </a:rPr>
              <a:t>background-color: </a:t>
            </a:r>
            <a:r>
              <a:rPr kumimoji="1" lang="ja-JP" altLang="en-US" sz="1400">
                <a:latin typeface="UD Digi Kyokasho N-R" panose="02020400000000000000" pitchFamily="49" charset="-128"/>
                <a:ea typeface="UD Digi Kyokasho N-R" panose="02020400000000000000" pitchFamily="49" charset="-128"/>
              </a:rPr>
              <a:t>（</a:t>
            </a:r>
            <a:r>
              <a:rPr kumimoji="1" lang="en-US" altLang="ja-JP" sz="1400" dirty="0">
                <a:latin typeface="UD Digi Kyokasho N-R" panose="02020400000000000000" pitchFamily="49" charset="-128"/>
                <a:ea typeface="UD Digi Kyokasho N-R" panose="02020400000000000000" pitchFamily="49" charset="-128"/>
              </a:rPr>
              <a:t>※</a:t>
            </a:r>
            <a:r>
              <a:rPr kumimoji="1" lang="ja-JP" altLang="en-US" sz="1400">
                <a:latin typeface="UD Digi Kyokasho N-R" panose="02020400000000000000" pitchFamily="49" charset="-128"/>
                <a:ea typeface="UD Digi Kyokasho N-R" panose="02020400000000000000" pitchFamily="49" charset="-128"/>
              </a:rPr>
              <a:t>背景の色。ここではボタンの色）と、</a:t>
            </a:r>
            <a:endParaRPr kumimoji="1" lang="en-US" altLang="ja-JP" sz="1400" dirty="0">
              <a:latin typeface="UD Digi Kyokasho N-R" panose="02020400000000000000" pitchFamily="49" charset="-128"/>
              <a:ea typeface="UD Digi Kyokasho N-R" panose="02020400000000000000" pitchFamily="49" charset="-128"/>
            </a:endParaRPr>
          </a:p>
          <a:p>
            <a:r>
              <a:rPr kumimoji="1" lang="en-US" altLang="ja-JP" sz="1400" dirty="0">
                <a:latin typeface="UD Digi Kyokasho N-R" panose="02020400000000000000" pitchFamily="49" charset="-128"/>
                <a:ea typeface="UD Digi Kyokasho N-R" panose="02020400000000000000" pitchFamily="49" charset="-128"/>
              </a:rPr>
              <a:t>color: </a:t>
            </a:r>
            <a:r>
              <a:rPr kumimoji="1" lang="ja-JP" altLang="en-US" sz="1400">
                <a:latin typeface="UD Digi Kyokasho N-R" panose="02020400000000000000" pitchFamily="49" charset="-128"/>
                <a:ea typeface="UD Digi Kyokasho N-R" panose="02020400000000000000" pitchFamily="49" charset="-128"/>
              </a:rPr>
              <a:t>（</a:t>
            </a:r>
            <a:r>
              <a:rPr kumimoji="1" lang="en-US" altLang="ja-JP" sz="1400" dirty="0">
                <a:latin typeface="UD Digi Kyokasho N-R" panose="02020400000000000000" pitchFamily="49" charset="-128"/>
                <a:ea typeface="UD Digi Kyokasho N-R" panose="02020400000000000000" pitchFamily="49" charset="-128"/>
              </a:rPr>
              <a:t>※</a:t>
            </a:r>
            <a:r>
              <a:rPr kumimoji="1" lang="ja-JP" altLang="en-US" sz="1400">
                <a:latin typeface="UD Digi Kyokasho N-R" panose="02020400000000000000" pitchFamily="49" charset="-128"/>
                <a:ea typeface="UD Digi Kyokasho N-R" panose="02020400000000000000" pitchFamily="49" charset="-128"/>
              </a:rPr>
              <a:t>色。ここでは、ボタンの上の文字の色）を、好きな色に変更して、保存する。</a:t>
            </a:r>
            <a:endParaRPr kumimoji="1" lang="en-US" altLang="ja-JP" sz="1400" dirty="0">
              <a:latin typeface="UD Digi Kyokasho N-R" panose="02020400000000000000" pitchFamily="49" charset="-128"/>
              <a:ea typeface="UD Digi Kyokasho N-R" panose="02020400000000000000" pitchFamily="49" charset="-128"/>
            </a:endParaRPr>
          </a:p>
          <a:p>
            <a:endParaRPr kumimoji="1" lang="en-US" altLang="ja-JP" sz="1400" dirty="0">
              <a:latin typeface="UD Digi Kyokasho N-R" panose="02020400000000000000" pitchFamily="49" charset="-128"/>
              <a:ea typeface="UD Digi Kyokasho N-R" panose="02020400000000000000" pitchFamily="49" charset="-128"/>
            </a:endParaRPr>
          </a:p>
          <a:p>
            <a:r>
              <a:rPr kumimoji="1" lang="ja-JP" altLang="en-US" sz="1400" b="1" u="sng">
                <a:latin typeface="UD Digi Kyokasho N-R" panose="02020400000000000000" pitchFamily="49" charset="-128"/>
                <a:ea typeface="UD Digi Kyokasho N-R" panose="02020400000000000000" pitchFamily="49" charset="-128"/>
              </a:rPr>
              <a:t>考えてみよう</a:t>
            </a:r>
            <a:endParaRPr kumimoji="1" lang="en-US" altLang="ja-JP" sz="1400" b="1" u="sng" dirty="0">
              <a:latin typeface="UD Digi Kyokasho N-R" panose="02020400000000000000" pitchFamily="49" charset="-128"/>
              <a:ea typeface="UD Digi Kyokasho N-R" panose="02020400000000000000" pitchFamily="49" charset="-128"/>
            </a:endParaRPr>
          </a:p>
          <a:p>
            <a:r>
              <a:rPr kumimoji="1" lang="ja-JP" altLang="en-US" sz="1400">
                <a:latin typeface="UD Digi Kyokasho N-R" panose="02020400000000000000" pitchFamily="49" charset="-128"/>
                <a:ea typeface="UD Digi Kyokasho N-R" panose="02020400000000000000" pitchFamily="49" charset="-128"/>
              </a:rPr>
              <a:t>緑の背景に黒の文字の色の組み合わせは、誰にとっても見やすいだろうか？</a:t>
            </a:r>
            <a:endParaRPr kumimoji="1" lang="en-US" altLang="ja-JP" sz="1400" dirty="0">
              <a:latin typeface="UD Digi Kyokasho N-R" panose="02020400000000000000" pitchFamily="49" charset="-128"/>
              <a:ea typeface="UD Digi Kyokasho N-R" panose="02020400000000000000" pitchFamily="49" charset="-128"/>
            </a:endParaRPr>
          </a:p>
        </p:txBody>
      </p:sp>
      <p:sp>
        <p:nvSpPr>
          <p:cNvPr id="10" name="テキスト ボックス 9">
            <a:extLst>
              <a:ext uri="{FF2B5EF4-FFF2-40B4-BE49-F238E27FC236}">
                <a16:creationId xmlns:a16="http://schemas.microsoft.com/office/drawing/2014/main" id="{B9BA5D45-DAB7-9341-B81E-C4063A943093}"/>
              </a:ext>
            </a:extLst>
          </p:cNvPr>
          <p:cNvSpPr txBox="1"/>
          <p:nvPr/>
        </p:nvSpPr>
        <p:spPr>
          <a:xfrm>
            <a:off x="216152" y="5137498"/>
            <a:ext cx="6270279" cy="523220"/>
          </a:xfrm>
          <a:prstGeom prst="rect">
            <a:avLst/>
          </a:prstGeom>
          <a:noFill/>
        </p:spPr>
        <p:txBody>
          <a:bodyPr wrap="square" rtlCol="0">
            <a:spAutoFit/>
          </a:bodyPr>
          <a:lstStyle/>
          <a:p>
            <a:r>
              <a:rPr kumimoji="1" lang="en-US" altLang="ja-JP" sz="1400" dirty="0" err="1">
                <a:latin typeface="UD Digi Kyokasho N-R" panose="02020400000000000000" pitchFamily="49" charset="-128"/>
                <a:ea typeface="UD Digi Kyokasho N-R" panose="02020400000000000000" pitchFamily="49" charset="-128"/>
              </a:rPr>
              <a:t>index.html</a:t>
            </a:r>
            <a:r>
              <a:rPr kumimoji="1" lang="ja-JP" altLang="en-US" sz="1400">
                <a:latin typeface="UD Digi Kyokasho N-R" panose="02020400000000000000" pitchFamily="49" charset="-128"/>
                <a:ea typeface="UD Digi Kyokasho N-R" panose="02020400000000000000" pitchFamily="49" charset="-128"/>
              </a:rPr>
              <a:t>を見ると、</a:t>
            </a:r>
            <a:r>
              <a:rPr kumimoji="1" lang="en-US" altLang="ja-JP" sz="1400" dirty="0">
                <a:latin typeface="UD Digi Kyokasho N-R" panose="02020400000000000000" pitchFamily="49" charset="-128"/>
                <a:ea typeface="UD Digi Kyokasho N-R" panose="02020400000000000000" pitchFamily="49" charset="-128"/>
              </a:rPr>
              <a:t>&lt;button&gt;</a:t>
            </a:r>
            <a:r>
              <a:rPr kumimoji="1" lang="ja-JP" altLang="en-US" sz="1400">
                <a:latin typeface="UD Digi Kyokasho N-R" panose="02020400000000000000" pitchFamily="49" charset="-128"/>
                <a:ea typeface="UD Digi Kyokasho N-R" panose="02020400000000000000" pitchFamily="49" charset="-128"/>
              </a:rPr>
              <a:t>タグが使われている。</a:t>
            </a:r>
            <a:endParaRPr kumimoji="1" lang="en-US" altLang="ja-JP" sz="1400" dirty="0">
              <a:latin typeface="UD Digi Kyokasho N-R" panose="02020400000000000000" pitchFamily="49" charset="-128"/>
              <a:ea typeface="UD Digi Kyokasho N-R" panose="02020400000000000000" pitchFamily="49" charset="-128"/>
            </a:endParaRPr>
          </a:p>
          <a:p>
            <a:r>
              <a:rPr kumimoji="1" lang="ja-JP" altLang="en-US" sz="1400">
                <a:latin typeface="UD Digi Kyokasho N-R" panose="02020400000000000000" pitchFamily="49" charset="-128"/>
                <a:ea typeface="UD Digi Kyokasho N-R" panose="02020400000000000000" pitchFamily="49" charset="-128"/>
              </a:rPr>
              <a:t>続いて、</a:t>
            </a:r>
            <a:r>
              <a:rPr kumimoji="1" lang="en-US" altLang="ja-JP" sz="1400" dirty="0" err="1">
                <a:latin typeface="UD Digi Kyokasho N-R" panose="02020400000000000000" pitchFamily="49" charset="-128"/>
                <a:ea typeface="UD Digi Kyokasho N-R" panose="02020400000000000000" pitchFamily="49" charset="-128"/>
              </a:rPr>
              <a:t>style.css</a:t>
            </a:r>
            <a:r>
              <a:rPr kumimoji="1" lang="ja-JP" altLang="en-US" sz="1400">
                <a:latin typeface="UD Digi Kyokasho N-R" panose="02020400000000000000" pitchFamily="49" charset="-128"/>
                <a:ea typeface="UD Digi Kyokasho N-R" panose="02020400000000000000" pitchFamily="49" charset="-128"/>
              </a:rPr>
              <a:t>を見ると、</a:t>
            </a:r>
            <a:r>
              <a:rPr kumimoji="1" lang="en-US" altLang="ja-JP" sz="1400" dirty="0">
                <a:latin typeface="UD Digi Kyokasho N-R" panose="02020400000000000000" pitchFamily="49" charset="-128"/>
                <a:ea typeface="UD Digi Kyokasho N-R" panose="02020400000000000000" pitchFamily="49" charset="-128"/>
              </a:rPr>
              <a:t>button</a:t>
            </a:r>
            <a:r>
              <a:rPr kumimoji="1" lang="ja-JP" altLang="en-US" sz="1400">
                <a:latin typeface="UD Digi Kyokasho N-R" panose="02020400000000000000" pitchFamily="49" charset="-128"/>
                <a:ea typeface="UD Digi Kyokasho N-R" panose="02020400000000000000" pitchFamily="49" charset="-128"/>
              </a:rPr>
              <a:t>というスタイル指定が見つかる。</a:t>
            </a:r>
          </a:p>
        </p:txBody>
      </p:sp>
      <p:sp>
        <p:nvSpPr>
          <p:cNvPr id="11" name="角丸四角形 85">
            <a:extLst>
              <a:ext uri="{FF2B5EF4-FFF2-40B4-BE49-F238E27FC236}">
                <a16:creationId xmlns:a16="http://schemas.microsoft.com/office/drawing/2014/main" id="{F2C6CECF-4097-4545-A220-37F5C78BC59A}"/>
              </a:ext>
            </a:extLst>
          </p:cNvPr>
          <p:cNvSpPr/>
          <p:nvPr/>
        </p:nvSpPr>
        <p:spPr>
          <a:xfrm>
            <a:off x="217009" y="7424565"/>
            <a:ext cx="6531561" cy="309159"/>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r"/>
            <a:endParaRPr kumimoji="1" lang="ja-JP" altLang="en-US" sz="1200">
              <a:latin typeface="UD デジタル 教科書体 N-R" panose="02020400000000000000" pitchFamily="17" charset="-128"/>
              <a:ea typeface="UD デジタル 教科書体 N-R" panose="02020400000000000000" pitchFamily="17" charset="-128"/>
            </a:endParaRPr>
          </a:p>
        </p:txBody>
      </p:sp>
      <p:sp>
        <p:nvSpPr>
          <p:cNvPr id="12" name="角丸四角形 85">
            <a:extLst>
              <a:ext uri="{FF2B5EF4-FFF2-40B4-BE49-F238E27FC236}">
                <a16:creationId xmlns:a16="http://schemas.microsoft.com/office/drawing/2014/main" id="{14CE464C-3183-034E-8231-CFD7B25B424B}"/>
              </a:ext>
            </a:extLst>
          </p:cNvPr>
          <p:cNvSpPr/>
          <p:nvPr/>
        </p:nvSpPr>
        <p:spPr>
          <a:xfrm>
            <a:off x="216153" y="7733725"/>
            <a:ext cx="6531561" cy="307518"/>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r"/>
            <a:endParaRPr kumimoji="1" lang="ja-JP" altLang="en-US" sz="1200">
              <a:latin typeface="UD デジタル 教科書体 N-R" panose="02020400000000000000" pitchFamily="17" charset="-128"/>
              <a:ea typeface="UD デジタル 教科書体 N-R" panose="02020400000000000000" pitchFamily="17" charset="-128"/>
            </a:endParaRPr>
          </a:p>
        </p:txBody>
      </p:sp>
      <p:pic>
        <p:nvPicPr>
          <p:cNvPr id="4" name="図 3" descr="テキスト&#10;&#10;自動的に生成された説明">
            <a:extLst>
              <a:ext uri="{FF2B5EF4-FFF2-40B4-BE49-F238E27FC236}">
                <a16:creationId xmlns:a16="http://schemas.microsoft.com/office/drawing/2014/main" id="{F59D9881-074E-3744-8B44-DD7DA67C52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5622" y="1272750"/>
            <a:ext cx="3271223" cy="1199715"/>
          </a:xfrm>
          <a:prstGeom prst="rect">
            <a:avLst/>
          </a:prstGeom>
          <a:ln>
            <a:solidFill>
              <a:schemeClr val="dk1"/>
            </a:solidFill>
          </a:ln>
        </p:spPr>
      </p:pic>
    </p:spTree>
    <p:extLst>
      <p:ext uri="{BB962C8B-B14F-4D97-AF65-F5344CB8AC3E}">
        <p14:creationId xmlns:p14="http://schemas.microsoft.com/office/powerpoint/2010/main" val="8218599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テキスト ボックス 60">
            <a:extLst>
              <a:ext uri="{FF2B5EF4-FFF2-40B4-BE49-F238E27FC236}">
                <a16:creationId xmlns:a16="http://schemas.microsoft.com/office/drawing/2014/main" id="{5364B177-53D7-4114-A650-2ECF41EEC4B4}"/>
              </a:ext>
            </a:extLst>
          </p:cNvPr>
          <p:cNvSpPr txBox="1"/>
          <p:nvPr/>
        </p:nvSpPr>
        <p:spPr>
          <a:xfrm>
            <a:off x="216152" y="166124"/>
            <a:ext cx="6452176" cy="369332"/>
          </a:xfrm>
          <a:prstGeom prst="rect">
            <a:avLst/>
          </a:prstGeom>
          <a:noFill/>
        </p:spPr>
        <p:txBody>
          <a:bodyPr wrap="square">
            <a:spAutoFit/>
          </a:bodyPr>
          <a:lstStyle/>
          <a:p>
            <a:r>
              <a:rPr kumimoji="1" lang="ja-JP" altLang="en-US">
                <a:latin typeface="UD デジタル 教科書体 N-B" panose="02020700000000000000" pitchFamily="17" charset="-128"/>
                <a:ea typeface="UD デジタル 教科書体 N-B" panose="02020700000000000000" pitchFamily="17" charset="-128"/>
              </a:rPr>
              <a:t>カスタマイズ</a:t>
            </a:r>
            <a:r>
              <a:rPr kumimoji="1" lang="en-US" altLang="ja-JP" dirty="0">
                <a:latin typeface="UD デジタル 教科書体 N-B" panose="02020700000000000000" pitchFamily="17" charset="-128"/>
                <a:ea typeface="UD デジタル 教科書体 N-B" panose="02020700000000000000" pitchFamily="17" charset="-128"/>
              </a:rPr>
              <a:t>③</a:t>
            </a:r>
            <a:r>
              <a:rPr kumimoji="1" lang="ja-JP" altLang="en-US">
                <a:latin typeface="UD デジタル 教科書体 N-B" panose="02020700000000000000" pitchFamily="17" charset="-128"/>
                <a:ea typeface="UD デジタル 教科書体 N-B" panose="02020700000000000000" pitchFamily="17" charset="-128"/>
              </a:rPr>
              <a:t> 図鑑にページを追加してみよう</a:t>
            </a:r>
            <a:r>
              <a:rPr kumimoji="1" lang="en-US" altLang="ja-JP" dirty="0">
                <a:latin typeface="UD デジタル 教科書体 N-B" panose="02020700000000000000" pitchFamily="17" charset="-128"/>
                <a:ea typeface="UD デジタル 教科書体 N-B" panose="02020700000000000000" pitchFamily="17" charset="-128"/>
              </a:rPr>
              <a:t>(1)</a:t>
            </a:r>
          </a:p>
        </p:txBody>
      </p:sp>
      <p:sp>
        <p:nvSpPr>
          <p:cNvPr id="94" name="テキスト ボックス 93">
            <a:extLst>
              <a:ext uri="{FF2B5EF4-FFF2-40B4-BE49-F238E27FC236}">
                <a16:creationId xmlns:a16="http://schemas.microsoft.com/office/drawing/2014/main" id="{32B2993E-336E-4117-B433-F538A03544FE}"/>
              </a:ext>
            </a:extLst>
          </p:cNvPr>
          <p:cNvSpPr txBox="1"/>
          <p:nvPr/>
        </p:nvSpPr>
        <p:spPr>
          <a:xfrm>
            <a:off x="278553" y="2540213"/>
            <a:ext cx="2528148" cy="5232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400">
                <a:solidFill>
                  <a:schemeClr val="tx1"/>
                </a:solidFill>
                <a:latin typeface="UD デジタル 教科書体 N-R" panose="02020400000000000000" pitchFamily="17" charset="-128"/>
                <a:ea typeface="UD デジタル 教科書体 N-R" panose="02020400000000000000" pitchFamily="17" charset="-128"/>
              </a:rPr>
              <a:t>リンゴの下に、</a:t>
            </a:r>
            <a:endParaRPr kumimoji="1" lang="en-US" altLang="ja-JP" sz="1400" dirty="0">
              <a:solidFill>
                <a:schemeClr val="tx1"/>
              </a:solidFill>
              <a:latin typeface="UD デジタル 教科書体 N-R" panose="02020400000000000000" pitchFamily="17" charset="-128"/>
              <a:ea typeface="UD デジタル 教科書体 N-R" panose="02020400000000000000" pitchFamily="17" charset="-128"/>
            </a:endParaRPr>
          </a:p>
          <a:p>
            <a:r>
              <a:rPr kumimoji="1" lang="ja-JP" altLang="en-US" sz="1400">
                <a:solidFill>
                  <a:schemeClr val="tx1"/>
                </a:solidFill>
                <a:latin typeface="UD デジタル 教科書体 N-R" panose="02020400000000000000" pitchFamily="17" charset="-128"/>
                <a:ea typeface="UD デジタル 教科書体 N-R" panose="02020400000000000000" pitchFamily="17" charset="-128"/>
              </a:rPr>
              <a:t>オレンジのボタンを追加する</a:t>
            </a:r>
            <a:endParaRPr kumimoji="1" lang="en-US" altLang="ja-JP" sz="1400" dirty="0">
              <a:solidFill>
                <a:schemeClr val="tx1"/>
              </a:solidFill>
              <a:latin typeface="UD デジタル 教科書体 N-R" panose="02020400000000000000" pitchFamily="17" charset="-128"/>
              <a:ea typeface="UD デジタル 教科書体 N-R" panose="02020400000000000000" pitchFamily="17" charset="-128"/>
            </a:endParaRPr>
          </a:p>
        </p:txBody>
      </p:sp>
      <p:cxnSp>
        <p:nvCxnSpPr>
          <p:cNvPr id="96" name="直線コネクタ 95">
            <a:extLst>
              <a:ext uri="{FF2B5EF4-FFF2-40B4-BE49-F238E27FC236}">
                <a16:creationId xmlns:a16="http://schemas.microsoft.com/office/drawing/2014/main" id="{72C7F446-AD4C-4FB8-8E59-B4D5333FE2CD}"/>
              </a:ext>
            </a:extLst>
          </p:cNvPr>
          <p:cNvCxnSpPr/>
          <p:nvPr/>
        </p:nvCxnSpPr>
        <p:spPr>
          <a:xfrm>
            <a:off x="-9818" y="3118618"/>
            <a:ext cx="6858000" cy="37549"/>
          </a:xfrm>
          <a:prstGeom prst="line">
            <a:avLst/>
          </a:prstGeom>
        </p:spPr>
        <p:style>
          <a:lnRef idx="1">
            <a:schemeClr val="accent1"/>
          </a:lnRef>
          <a:fillRef idx="0">
            <a:schemeClr val="accent1"/>
          </a:fillRef>
          <a:effectRef idx="0">
            <a:schemeClr val="accent1"/>
          </a:effectRef>
          <a:fontRef idx="minor">
            <a:schemeClr val="tx1"/>
          </a:fontRef>
        </p:style>
      </p:cxnSp>
      <p:sp>
        <p:nvSpPr>
          <p:cNvPr id="75" name="テキスト ボックス 74">
            <a:extLst>
              <a:ext uri="{FF2B5EF4-FFF2-40B4-BE49-F238E27FC236}">
                <a16:creationId xmlns:a16="http://schemas.microsoft.com/office/drawing/2014/main" id="{B962BAD7-4D90-4CE0-B0D3-E5D5F46CD8C4}"/>
              </a:ext>
            </a:extLst>
          </p:cNvPr>
          <p:cNvSpPr txBox="1"/>
          <p:nvPr/>
        </p:nvSpPr>
        <p:spPr>
          <a:xfrm>
            <a:off x="217010" y="3840235"/>
            <a:ext cx="6640990" cy="1477328"/>
          </a:xfrm>
          <a:prstGeom prst="rect">
            <a:avLst/>
          </a:prstGeom>
          <a:noFill/>
        </p:spPr>
        <p:txBody>
          <a:bodyPr wrap="square" rtlCol="0">
            <a:spAutoFit/>
          </a:bodyPr>
          <a:lstStyle/>
          <a:p>
            <a:r>
              <a:rPr lang="en" altLang="ja-JP" dirty="0"/>
              <a:t>&lt;body&gt;</a:t>
            </a:r>
          </a:p>
          <a:p>
            <a:r>
              <a:rPr lang="en" altLang="ja-JP" dirty="0"/>
              <a:t>&lt;h1&gt;</a:t>
            </a:r>
            <a:r>
              <a:rPr lang="ja-JP" altLang="en-US"/>
              <a:t>くだもの図鑑</a:t>
            </a:r>
            <a:r>
              <a:rPr lang="en-US" altLang="ja-JP" dirty="0"/>
              <a:t>&lt;/</a:t>
            </a:r>
            <a:r>
              <a:rPr lang="en" altLang="ja-JP" dirty="0"/>
              <a:t>h1&gt;</a:t>
            </a:r>
          </a:p>
          <a:p>
            <a:r>
              <a:rPr lang="en" altLang="ja-JP" dirty="0"/>
              <a:t>&lt;a </a:t>
            </a:r>
            <a:r>
              <a:rPr lang="en" altLang="ja-JP" dirty="0" err="1"/>
              <a:t>href</a:t>
            </a:r>
            <a:r>
              <a:rPr lang="en" altLang="ja-JP" dirty="0"/>
              <a:t>="</a:t>
            </a:r>
            <a:r>
              <a:rPr lang="en" altLang="ja-JP" dirty="0" err="1"/>
              <a:t>apple.html</a:t>
            </a:r>
            <a:r>
              <a:rPr lang="en" altLang="ja-JP" dirty="0"/>
              <a:t>"&gt;&lt;button&gt;</a:t>
            </a:r>
            <a:r>
              <a:rPr lang="ja-JP" altLang="en-US"/>
              <a:t>リンゴ</a:t>
            </a:r>
            <a:r>
              <a:rPr lang="en-US" altLang="ja-JP" dirty="0"/>
              <a:t>&lt;/</a:t>
            </a:r>
            <a:r>
              <a:rPr lang="en" altLang="ja-JP" dirty="0"/>
              <a:t>button&gt;&lt;/a&gt;</a:t>
            </a:r>
          </a:p>
          <a:p>
            <a:r>
              <a:rPr lang="en" altLang="ja-JP" dirty="0"/>
              <a:t>&lt;a </a:t>
            </a:r>
            <a:r>
              <a:rPr lang="en" altLang="ja-JP" dirty="0" err="1"/>
              <a:t>href</a:t>
            </a:r>
            <a:r>
              <a:rPr lang="en" altLang="ja-JP" dirty="0"/>
              <a:t>="</a:t>
            </a:r>
            <a:r>
              <a:rPr lang="en" altLang="ja-JP" b="1" dirty="0" err="1">
                <a:solidFill>
                  <a:srgbClr val="FF0000"/>
                </a:solidFill>
              </a:rPr>
              <a:t>orange</a:t>
            </a:r>
            <a:r>
              <a:rPr lang="en" altLang="ja-JP" dirty="0" err="1"/>
              <a:t>.html</a:t>
            </a:r>
            <a:r>
              <a:rPr lang="en" altLang="ja-JP" dirty="0"/>
              <a:t>"&gt;&lt;button&gt;</a:t>
            </a:r>
            <a:r>
              <a:rPr lang="ja-JP" altLang="en-US" b="1">
                <a:solidFill>
                  <a:srgbClr val="FF0000"/>
                </a:solidFill>
              </a:rPr>
              <a:t>オレンジ</a:t>
            </a:r>
            <a:r>
              <a:rPr lang="en-US" altLang="ja-JP" dirty="0"/>
              <a:t>&lt;/</a:t>
            </a:r>
            <a:r>
              <a:rPr lang="en" altLang="ja-JP" dirty="0"/>
              <a:t>button&gt;&lt;/a&gt;</a:t>
            </a:r>
          </a:p>
          <a:p>
            <a:r>
              <a:rPr lang="en" altLang="ja-JP" dirty="0"/>
              <a:t>&lt;/body&gt;</a:t>
            </a:r>
          </a:p>
        </p:txBody>
      </p:sp>
      <p:sp>
        <p:nvSpPr>
          <p:cNvPr id="79" name="テキスト ボックス 78">
            <a:extLst>
              <a:ext uri="{FF2B5EF4-FFF2-40B4-BE49-F238E27FC236}">
                <a16:creationId xmlns:a16="http://schemas.microsoft.com/office/drawing/2014/main" id="{4441A0A6-880E-4AA5-9BFE-BE353A913566}"/>
              </a:ext>
            </a:extLst>
          </p:cNvPr>
          <p:cNvSpPr txBox="1"/>
          <p:nvPr/>
        </p:nvSpPr>
        <p:spPr>
          <a:xfrm>
            <a:off x="613450" y="3264574"/>
            <a:ext cx="5727088" cy="400110"/>
          </a:xfrm>
          <a:prstGeom prst="rect">
            <a:avLst/>
          </a:prstGeom>
          <a:noFill/>
        </p:spPr>
        <p:txBody>
          <a:bodyPr wrap="square">
            <a:spAutoFit/>
          </a:bodyPr>
          <a:lstStyle/>
          <a:p>
            <a:pPr algn="ctr"/>
            <a:r>
              <a:rPr kumimoji="1" lang="ja-JP" altLang="en-US" sz="2000">
                <a:solidFill>
                  <a:schemeClr val="tx1"/>
                </a:solidFill>
                <a:latin typeface="UD デジタル 教科書体 N-B" panose="02020700000000000000" pitchFamily="17" charset="-128"/>
                <a:ea typeface="UD デジタル 教科書体 N-B" panose="02020700000000000000" pitchFamily="17" charset="-128"/>
              </a:rPr>
              <a:t>①</a:t>
            </a:r>
            <a:r>
              <a:rPr kumimoji="1" lang="en-US" altLang="ja-JP" sz="2000" dirty="0" err="1">
                <a:solidFill>
                  <a:schemeClr val="tx1"/>
                </a:solidFill>
                <a:latin typeface="UD デジタル 教科書体 N-B" panose="02020700000000000000" pitchFamily="17" charset="-128"/>
                <a:ea typeface="UD デジタル 教科書体 N-B" panose="02020700000000000000" pitchFamily="17" charset="-128"/>
              </a:rPr>
              <a:t>index.html</a:t>
            </a:r>
            <a:r>
              <a:rPr kumimoji="1" lang="ja-JP" altLang="en-US" sz="2000">
                <a:solidFill>
                  <a:schemeClr val="tx1"/>
                </a:solidFill>
                <a:latin typeface="UD デジタル 教科書体 N-B" panose="02020700000000000000" pitchFamily="17" charset="-128"/>
                <a:ea typeface="UD デジタル 教科書体 N-B" panose="02020700000000000000" pitchFamily="17" charset="-128"/>
              </a:rPr>
              <a:t>を</a:t>
            </a:r>
            <a:r>
              <a:rPr kumimoji="1" lang="ja-JP" altLang="en-US" sz="2000">
                <a:latin typeface="UD デジタル 教科書体 N-B" panose="02020700000000000000" pitchFamily="17" charset="-128"/>
                <a:ea typeface="UD デジタル 教科書体 N-B" panose="02020700000000000000" pitchFamily="17" charset="-128"/>
              </a:rPr>
              <a:t>変更</a:t>
            </a:r>
            <a:endParaRPr kumimoji="1" lang="ja-JP" altLang="en-US" sz="2000">
              <a:solidFill>
                <a:schemeClr val="tx1"/>
              </a:solidFill>
              <a:latin typeface="UD デジタル 教科書体 N-B" panose="02020700000000000000" pitchFamily="17" charset="-128"/>
              <a:ea typeface="UD デジタル 教科書体 N-B" panose="02020700000000000000" pitchFamily="17" charset="-128"/>
            </a:endParaRPr>
          </a:p>
        </p:txBody>
      </p:sp>
      <p:sp>
        <p:nvSpPr>
          <p:cNvPr id="26" name="角丸四角形 85">
            <a:extLst>
              <a:ext uri="{FF2B5EF4-FFF2-40B4-BE49-F238E27FC236}">
                <a16:creationId xmlns:a16="http://schemas.microsoft.com/office/drawing/2014/main" id="{14AC802A-D29D-43D3-9088-AEA4BCE2B412}"/>
              </a:ext>
            </a:extLst>
          </p:cNvPr>
          <p:cNvSpPr/>
          <p:nvPr/>
        </p:nvSpPr>
        <p:spPr>
          <a:xfrm>
            <a:off x="211213" y="4726980"/>
            <a:ext cx="6457115" cy="255150"/>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r"/>
            <a:endParaRPr kumimoji="1" lang="en-US" altLang="ja-JP" sz="1200" dirty="0">
              <a:latin typeface="UD デジタル 教科書体 N-R" panose="02020400000000000000" pitchFamily="17" charset="-128"/>
              <a:ea typeface="UD デジタル 教科書体 N-R" panose="02020400000000000000" pitchFamily="17" charset="-128"/>
            </a:endParaRPr>
          </a:p>
        </p:txBody>
      </p:sp>
      <p:pic>
        <p:nvPicPr>
          <p:cNvPr id="9" name="図 8" descr="グラフィカル ユーザー インターフェイス が含まれている画像&#10;&#10;自動的に生成された説明">
            <a:extLst>
              <a:ext uri="{FF2B5EF4-FFF2-40B4-BE49-F238E27FC236}">
                <a16:creationId xmlns:a16="http://schemas.microsoft.com/office/drawing/2014/main" id="{2AF21FEC-93E8-6843-8214-EBA7B31D3E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8553" y="840561"/>
            <a:ext cx="2790511" cy="1500494"/>
          </a:xfrm>
          <a:prstGeom prst="rect">
            <a:avLst/>
          </a:prstGeom>
          <a:ln>
            <a:solidFill>
              <a:schemeClr val="dk1"/>
            </a:solidFill>
          </a:ln>
        </p:spPr>
      </p:pic>
      <p:pic>
        <p:nvPicPr>
          <p:cNvPr id="6" name="図 5" descr="テキスト, 手紙&#10;&#10;自動的に生成された説明">
            <a:extLst>
              <a:ext uri="{FF2B5EF4-FFF2-40B4-BE49-F238E27FC236}">
                <a16:creationId xmlns:a16="http://schemas.microsoft.com/office/drawing/2014/main" id="{448FD892-EF5D-F14B-B85E-B4CE12C280E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81192" y="677435"/>
            <a:ext cx="1306366" cy="2299204"/>
          </a:xfrm>
          <a:prstGeom prst="rect">
            <a:avLst/>
          </a:prstGeom>
          <a:ln>
            <a:solidFill>
              <a:schemeClr val="tx1"/>
            </a:solidFill>
          </a:ln>
        </p:spPr>
      </p:pic>
      <p:sp>
        <p:nvSpPr>
          <p:cNvPr id="15" name="テキスト ボックス 14">
            <a:extLst>
              <a:ext uri="{FF2B5EF4-FFF2-40B4-BE49-F238E27FC236}">
                <a16:creationId xmlns:a16="http://schemas.microsoft.com/office/drawing/2014/main" id="{8B65C1A1-5225-EC4D-958D-E06F8CEDB396}"/>
              </a:ext>
            </a:extLst>
          </p:cNvPr>
          <p:cNvSpPr txBox="1"/>
          <p:nvPr/>
        </p:nvSpPr>
        <p:spPr>
          <a:xfrm>
            <a:off x="5283200" y="1405998"/>
            <a:ext cx="1215059" cy="95410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400">
                <a:solidFill>
                  <a:schemeClr val="tx1"/>
                </a:solidFill>
                <a:latin typeface="UD デジタル 教科書体 N-R" panose="02020400000000000000" pitchFamily="17" charset="-128"/>
                <a:ea typeface="UD デジタル 教科書体 N-R" panose="02020400000000000000" pitchFamily="17" charset="-128"/>
              </a:rPr>
              <a:t>オレンジのページの</a:t>
            </a:r>
            <a:r>
              <a:rPr kumimoji="1" lang="en-US" altLang="ja-JP" sz="1400" dirty="0">
                <a:solidFill>
                  <a:schemeClr val="tx1"/>
                </a:solidFill>
                <a:latin typeface="UD デジタル 教科書体 N-R" panose="02020400000000000000" pitchFamily="17" charset="-128"/>
                <a:ea typeface="UD デジタル 教科書体 N-R" panose="02020400000000000000" pitchFamily="17" charset="-128"/>
              </a:rPr>
              <a:t>HTML</a:t>
            </a:r>
            <a:r>
              <a:rPr kumimoji="1" lang="ja-JP" altLang="en-US" sz="1400">
                <a:solidFill>
                  <a:schemeClr val="tx1"/>
                </a:solidFill>
                <a:latin typeface="UD デジタル 教科書体 N-R" panose="02020400000000000000" pitchFamily="17" charset="-128"/>
                <a:ea typeface="UD デジタル 教科書体 N-R" panose="02020400000000000000" pitchFamily="17" charset="-128"/>
              </a:rPr>
              <a:t>ファイルを作る</a:t>
            </a:r>
            <a:endParaRPr kumimoji="1" lang="en-US" altLang="ja-JP" sz="1400" dirty="0">
              <a:solidFill>
                <a:schemeClr val="tx1"/>
              </a:solidFill>
              <a:latin typeface="UD デジタル 教科書体 N-R" panose="02020400000000000000" pitchFamily="17" charset="-128"/>
              <a:ea typeface="UD デジタル 教科書体 N-R" panose="02020400000000000000" pitchFamily="17" charset="-128"/>
            </a:endParaRPr>
          </a:p>
        </p:txBody>
      </p:sp>
      <p:sp>
        <p:nvSpPr>
          <p:cNvPr id="16" name="テキスト ボックス 15">
            <a:extLst>
              <a:ext uri="{FF2B5EF4-FFF2-40B4-BE49-F238E27FC236}">
                <a16:creationId xmlns:a16="http://schemas.microsoft.com/office/drawing/2014/main" id="{356B4570-B6F6-E84A-B91E-7DED62A65EEC}"/>
              </a:ext>
            </a:extLst>
          </p:cNvPr>
          <p:cNvSpPr txBox="1"/>
          <p:nvPr/>
        </p:nvSpPr>
        <p:spPr>
          <a:xfrm>
            <a:off x="2954768" y="2320497"/>
            <a:ext cx="1716365" cy="73866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400">
                <a:solidFill>
                  <a:schemeClr val="tx1"/>
                </a:solidFill>
                <a:latin typeface="UD デジタル 教科書体 N-R" panose="02020400000000000000" pitchFamily="17" charset="-128"/>
                <a:ea typeface="UD デジタル 教科書体 N-R" panose="02020400000000000000" pitchFamily="17" charset="-128"/>
              </a:rPr>
              <a:t>ボタンをクリックするとページが切り替わる</a:t>
            </a:r>
            <a:endParaRPr kumimoji="1" lang="en-US" altLang="ja-JP" sz="1400" dirty="0">
              <a:solidFill>
                <a:schemeClr val="tx1"/>
              </a:solidFill>
              <a:latin typeface="UD デジタル 教科書体 N-R" panose="02020400000000000000" pitchFamily="17" charset="-128"/>
              <a:ea typeface="UD デジタル 教科書体 N-R" panose="02020400000000000000" pitchFamily="17" charset="-128"/>
            </a:endParaRPr>
          </a:p>
        </p:txBody>
      </p:sp>
      <p:sp>
        <p:nvSpPr>
          <p:cNvPr id="7" name="右矢印 6">
            <a:extLst>
              <a:ext uri="{FF2B5EF4-FFF2-40B4-BE49-F238E27FC236}">
                <a16:creationId xmlns:a16="http://schemas.microsoft.com/office/drawing/2014/main" id="{254CFA7D-678C-F849-8F68-13961BDE78AB}"/>
              </a:ext>
            </a:extLst>
          </p:cNvPr>
          <p:cNvSpPr/>
          <p:nvPr/>
        </p:nvSpPr>
        <p:spPr>
          <a:xfrm>
            <a:off x="2849297" y="1993508"/>
            <a:ext cx="1626172" cy="17547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角丸四角形 85">
            <a:extLst>
              <a:ext uri="{FF2B5EF4-FFF2-40B4-BE49-F238E27FC236}">
                <a16:creationId xmlns:a16="http://schemas.microsoft.com/office/drawing/2014/main" id="{A44F6B09-E847-3B4C-B9A4-0D8A3B8D52B6}"/>
              </a:ext>
            </a:extLst>
          </p:cNvPr>
          <p:cNvSpPr/>
          <p:nvPr/>
        </p:nvSpPr>
        <p:spPr>
          <a:xfrm>
            <a:off x="211213" y="5388374"/>
            <a:ext cx="6457115" cy="876959"/>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1200">
                <a:latin typeface="UD デジタル 教科書体 N-R" panose="02020400000000000000" pitchFamily="17" charset="-128"/>
                <a:ea typeface="UD デジタル 教科書体 N-R" panose="02020400000000000000" pitchFamily="17" charset="-128"/>
              </a:rPr>
              <a:t>リンゴの行を選んでコピーし、すぐ下の行に貼り付ける。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endParaRPr kumimoji="1" lang="en-US" altLang="ja-JP" sz="1200" dirty="0">
              <a:latin typeface="UD デジタル 教科書体 N-R" panose="02020400000000000000" pitchFamily="17" charset="-128"/>
              <a:ea typeface="UD デジタル 教科書体 N-R" panose="02020400000000000000" pitchFamily="17" charset="-128"/>
            </a:endParaRPr>
          </a:p>
          <a:p>
            <a:r>
              <a:rPr kumimoji="1" lang="en-US" altLang="ja-JP" sz="1200" dirty="0" err="1">
                <a:latin typeface="UD デジタル 教科書体 N-R" panose="02020400000000000000" pitchFamily="17" charset="-128"/>
                <a:ea typeface="UD デジタル 教科書体 N-R" panose="02020400000000000000" pitchFamily="17" charset="-128"/>
              </a:rPr>
              <a:t>href</a:t>
            </a:r>
            <a:r>
              <a:rPr kumimoji="1" lang="en-US" altLang="ja-JP" sz="1200" dirty="0">
                <a:latin typeface="UD デジタル 教科書体 N-R" panose="02020400000000000000" pitchFamily="17" charset="-128"/>
                <a:ea typeface="UD デジタル 教科書体 N-R" panose="02020400000000000000" pitchFamily="17" charset="-128"/>
              </a:rPr>
              <a:t>=“</a:t>
            </a:r>
            <a:r>
              <a:rPr kumimoji="1" lang="en-US" altLang="ja-JP" sz="1200" dirty="0" err="1">
                <a:latin typeface="UD デジタル 教科書体 N-R" panose="02020400000000000000" pitchFamily="17" charset="-128"/>
                <a:ea typeface="UD デジタル 教科書体 N-R" panose="02020400000000000000" pitchFamily="17" charset="-128"/>
              </a:rPr>
              <a:t>apple.html</a:t>
            </a:r>
            <a:r>
              <a:rPr kumimoji="1" lang="en-US" altLang="ja-JP" sz="1200" dirty="0">
                <a:latin typeface="UD デジタル 教科書体 N-R" panose="02020400000000000000" pitchFamily="17" charset="-128"/>
                <a:ea typeface="UD デジタル 教科書体 N-R" panose="02020400000000000000" pitchFamily="17" charset="-128"/>
              </a:rPr>
              <a:t>”</a:t>
            </a:r>
            <a:r>
              <a:rPr kumimoji="1" lang="ja-JP" altLang="en-US" sz="1200">
                <a:latin typeface="UD デジタル 教科書体 N-R" panose="02020400000000000000" pitchFamily="17" charset="-128"/>
                <a:ea typeface="UD デジタル 教科書体 N-R" panose="02020400000000000000" pitchFamily="17" charset="-128"/>
              </a:rPr>
              <a:t>を</a:t>
            </a:r>
            <a:r>
              <a:rPr kumimoji="1" lang="en-US" altLang="ja-JP" sz="1200" dirty="0" err="1">
                <a:latin typeface="UD デジタル 教科書体 N-R" panose="02020400000000000000" pitchFamily="17" charset="-128"/>
                <a:ea typeface="UD デジタル 教科書体 N-R" panose="02020400000000000000" pitchFamily="17" charset="-128"/>
              </a:rPr>
              <a:t>href</a:t>
            </a:r>
            <a:r>
              <a:rPr kumimoji="1" lang="en-US" altLang="ja-JP" sz="1200" dirty="0">
                <a:latin typeface="UD デジタル 教科書体 N-R" panose="02020400000000000000" pitchFamily="17" charset="-128"/>
                <a:ea typeface="UD デジタル 教科書体 N-R" panose="02020400000000000000" pitchFamily="17" charset="-128"/>
              </a:rPr>
              <a:t>=“</a:t>
            </a:r>
            <a:r>
              <a:rPr kumimoji="1" lang="en-US" altLang="ja-JP" sz="1200" b="1" dirty="0" err="1">
                <a:solidFill>
                  <a:srgbClr val="FF0000"/>
                </a:solidFill>
                <a:latin typeface="UD デジタル 教科書体 N-R" panose="02020400000000000000" pitchFamily="17" charset="-128"/>
                <a:ea typeface="UD デジタル 教科書体 N-R" panose="02020400000000000000" pitchFamily="17" charset="-128"/>
              </a:rPr>
              <a:t>orange</a:t>
            </a:r>
            <a:r>
              <a:rPr kumimoji="1" lang="en-US" altLang="ja-JP" sz="1200" dirty="0" err="1">
                <a:latin typeface="UD デジタル 教科書体 N-R" panose="02020400000000000000" pitchFamily="17" charset="-128"/>
                <a:ea typeface="UD デジタル 教科書体 N-R" panose="02020400000000000000" pitchFamily="17" charset="-128"/>
              </a:rPr>
              <a:t>.html</a:t>
            </a:r>
            <a:r>
              <a:rPr kumimoji="1" lang="en-US" altLang="ja-JP" sz="1200" dirty="0">
                <a:latin typeface="UD デジタル 教科書体 N-R" panose="02020400000000000000" pitchFamily="17" charset="-128"/>
                <a:ea typeface="UD デジタル 教科書体 N-R" panose="02020400000000000000" pitchFamily="17" charset="-128"/>
              </a:rPr>
              <a:t>”</a:t>
            </a:r>
            <a:r>
              <a:rPr kumimoji="1" lang="ja-JP" altLang="en-US" sz="1200">
                <a:latin typeface="UD デジタル 教科書体 N-R" panose="02020400000000000000" pitchFamily="17" charset="-128"/>
                <a:ea typeface="UD デジタル 教科書体 N-R" panose="02020400000000000000" pitchFamily="17" charset="-128"/>
              </a:rPr>
              <a:t>に変更する。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r>
              <a:rPr kumimoji="1" lang="ja-JP" altLang="en-US" sz="1200">
                <a:latin typeface="UD デジタル 教科書体 N-R" panose="02020400000000000000" pitchFamily="17" charset="-128"/>
                <a:ea typeface="UD デジタル 教科書体 N-R" panose="02020400000000000000" pitchFamily="17" charset="-128"/>
              </a:rPr>
              <a:t>リンゴを</a:t>
            </a:r>
            <a:r>
              <a:rPr kumimoji="1" lang="ja-JP" altLang="en-US" sz="1200" b="1">
                <a:solidFill>
                  <a:srgbClr val="FF0000"/>
                </a:solidFill>
                <a:latin typeface="UD デジタル 教科書体 N-R" panose="02020400000000000000" pitchFamily="17" charset="-128"/>
                <a:ea typeface="UD デジタル 教科書体 N-R" panose="02020400000000000000" pitchFamily="17" charset="-128"/>
              </a:rPr>
              <a:t>オレンジ</a:t>
            </a:r>
            <a:r>
              <a:rPr kumimoji="1" lang="ja-JP" altLang="en-US" sz="1200">
                <a:latin typeface="UD デジタル 教科書体 N-R" panose="02020400000000000000" pitchFamily="17" charset="-128"/>
                <a:ea typeface="UD デジタル 教科書体 N-R" panose="02020400000000000000" pitchFamily="17" charset="-128"/>
              </a:rPr>
              <a:t>に変更する。</a:t>
            </a:r>
            <a:endParaRPr kumimoji="1" lang="en-US" altLang="ja-JP" sz="1200" dirty="0">
              <a:latin typeface="UD デジタル 教科書体 N-R" panose="02020400000000000000" pitchFamily="17" charset="-128"/>
              <a:ea typeface="UD デジタル 教科書体 N-R" panose="02020400000000000000" pitchFamily="17" charset="-128"/>
            </a:endParaRPr>
          </a:p>
        </p:txBody>
      </p:sp>
    </p:spTree>
    <p:extLst>
      <p:ext uri="{BB962C8B-B14F-4D97-AF65-F5344CB8AC3E}">
        <p14:creationId xmlns:p14="http://schemas.microsoft.com/office/powerpoint/2010/main" val="8626411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テキスト ボックス 93">
            <a:extLst>
              <a:ext uri="{FF2B5EF4-FFF2-40B4-BE49-F238E27FC236}">
                <a16:creationId xmlns:a16="http://schemas.microsoft.com/office/drawing/2014/main" id="{32B2993E-336E-4117-B433-F538A03544FE}"/>
              </a:ext>
            </a:extLst>
          </p:cNvPr>
          <p:cNvSpPr txBox="1"/>
          <p:nvPr/>
        </p:nvSpPr>
        <p:spPr>
          <a:xfrm>
            <a:off x="278553" y="2540213"/>
            <a:ext cx="2528148" cy="5232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400">
                <a:solidFill>
                  <a:schemeClr val="tx1"/>
                </a:solidFill>
                <a:latin typeface="UD デジタル 教科書体 N-R" panose="02020400000000000000" pitchFamily="17" charset="-128"/>
                <a:ea typeface="UD デジタル 教科書体 N-R" panose="02020400000000000000" pitchFamily="17" charset="-128"/>
              </a:rPr>
              <a:t>リンゴの下に、</a:t>
            </a:r>
            <a:endParaRPr kumimoji="1" lang="en-US" altLang="ja-JP" sz="1400" dirty="0">
              <a:solidFill>
                <a:schemeClr val="tx1"/>
              </a:solidFill>
              <a:latin typeface="UD デジタル 教科書体 N-R" panose="02020400000000000000" pitchFamily="17" charset="-128"/>
              <a:ea typeface="UD デジタル 教科書体 N-R" panose="02020400000000000000" pitchFamily="17" charset="-128"/>
            </a:endParaRPr>
          </a:p>
          <a:p>
            <a:r>
              <a:rPr kumimoji="1" lang="ja-JP" altLang="en-US" sz="1400">
                <a:solidFill>
                  <a:schemeClr val="tx1"/>
                </a:solidFill>
                <a:latin typeface="UD デジタル 教科書体 N-R" panose="02020400000000000000" pitchFamily="17" charset="-128"/>
                <a:ea typeface="UD デジタル 教科書体 N-R" panose="02020400000000000000" pitchFamily="17" charset="-128"/>
              </a:rPr>
              <a:t>オレンジのボタンを追加する</a:t>
            </a:r>
            <a:endParaRPr kumimoji="1" lang="en-US" altLang="ja-JP" sz="1400" dirty="0">
              <a:solidFill>
                <a:schemeClr val="tx1"/>
              </a:solidFill>
              <a:latin typeface="UD デジタル 教科書体 N-R" panose="02020400000000000000" pitchFamily="17" charset="-128"/>
              <a:ea typeface="UD デジタル 教科書体 N-R" panose="02020400000000000000" pitchFamily="17" charset="-128"/>
            </a:endParaRPr>
          </a:p>
        </p:txBody>
      </p:sp>
      <p:cxnSp>
        <p:nvCxnSpPr>
          <p:cNvPr id="96" name="直線コネクタ 95">
            <a:extLst>
              <a:ext uri="{FF2B5EF4-FFF2-40B4-BE49-F238E27FC236}">
                <a16:creationId xmlns:a16="http://schemas.microsoft.com/office/drawing/2014/main" id="{72C7F446-AD4C-4FB8-8E59-B4D5333FE2CD}"/>
              </a:ext>
            </a:extLst>
          </p:cNvPr>
          <p:cNvCxnSpPr/>
          <p:nvPr/>
        </p:nvCxnSpPr>
        <p:spPr>
          <a:xfrm>
            <a:off x="-9818" y="3118618"/>
            <a:ext cx="6858000" cy="37549"/>
          </a:xfrm>
          <a:prstGeom prst="line">
            <a:avLst/>
          </a:prstGeom>
        </p:spPr>
        <p:style>
          <a:lnRef idx="1">
            <a:schemeClr val="accent1"/>
          </a:lnRef>
          <a:fillRef idx="0">
            <a:schemeClr val="accent1"/>
          </a:fillRef>
          <a:effectRef idx="0">
            <a:schemeClr val="accent1"/>
          </a:effectRef>
          <a:fontRef idx="minor">
            <a:schemeClr val="tx1"/>
          </a:fontRef>
        </p:style>
      </p:cxnSp>
      <p:pic>
        <p:nvPicPr>
          <p:cNvPr id="6" name="図 5" descr="テキスト, 手紙&#10;&#10;自動的に生成された説明">
            <a:extLst>
              <a:ext uri="{FF2B5EF4-FFF2-40B4-BE49-F238E27FC236}">
                <a16:creationId xmlns:a16="http://schemas.microsoft.com/office/drawing/2014/main" id="{448FD892-EF5D-F14B-B85E-B4CE12C280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81192" y="677435"/>
            <a:ext cx="1306366" cy="2299204"/>
          </a:xfrm>
          <a:prstGeom prst="rect">
            <a:avLst/>
          </a:prstGeom>
          <a:ln>
            <a:solidFill>
              <a:schemeClr val="tx1"/>
            </a:solidFill>
          </a:ln>
        </p:spPr>
      </p:pic>
      <p:sp>
        <p:nvSpPr>
          <p:cNvPr id="15" name="テキスト ボックス 14">
            <a:extLst>
              <a:ext uri="{FF2B5EF4-FFF2-40B4-BE49-F238E27FC236}">
                <a16:creationId xmlns:a16="http://schemas.microsoft.com/office/drawing/2014/main" id="{8B65C1A1-5225-EC4D-958D-E06F8CEDB396}"/>
              </a:ext>
            </a:extLst>
          </p:cNvPr>
          <p:cNvSpPr txBox="1"/>
          <p:nvPr/>
        </p:nvSpPr>
        <p:spPr>
          <a:xfrm>
            <a:off x="5283200" y="1405998"/>
            <a:ext cx="1215059" cy="95410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400">
                <a:solidFill>
                  <a:schemeClr val="tx1"/>
                </a:solidFill>
                <a:latin typeface="UD デジタル 教科書体 N-R" panose="02020400000000000000" pitchFamily="17" charset="-128"/>
                <a:ea typeface="UD デジタル 教科書体 N-R" panose="02020400000000000000" pitchFamily="17" charset="-128"/>
              </a:rPr>
              <a:t>オレンジのページの</a:t>
            </a:r>
            <a:r>
              <a:rPr kumimoji="1" lang="en-US" altLang="ja-JP" sz="1400" dirty="0">
                <a:solidFill>
                  <a:schemeClr val="tx1"/>
                </a:solidFill>
                <a:latin typeface="UD デジタル 教科書体 N-R" panose="02020400000000000000" pitchFamily="17" charset="-128"/>
                <a:ea typeface="UD デジタル 教科書体 N-R" panose="02020400000000000000" pitchFamily="17" charset="-128"/>
              </a:rPr>
              <a:t>HTML</a:t>
            </a:r>
            <a:r>
              <a:rPr kumimoji="1" lang="ja-JP" altLang="en-US" sz="1400">
                <a:solidFill>
                  <a:schemeClr val="tx1"/>
                </a:solidFill>
                <a:latin typeface="UD デジタル 教科書体 N-R" panose="02020400000000000000" pitchFamily="17" charset="-128"/>
                <a:ea typeface="UD デジタル 教科書体 N-R" panose="02020400000000000000" pitchFamily="17" charset="-128"/>
              </a:rPr>
              <a:t>ファイルを作る</a:t>
            </a:r>
            <a:endParaRPr kumimoji="1" lang="en-US" altLang="ja-JP" sz="1400" dirty="0">
              <a:solidFill>
                <a:schemeClr val="tx1"/>
              </a:solidFill>
              <a:latin typeface="UD デジタル 教科書体 N-R" panose="02020400000000000000" pitchFamily="17" charset="-128"/>
              <a:ea typeface="UD デジタル 教科書体 N-R" panose="02020400000000000000" pitchFamily="17" charset="-128"/>
            </a:endParaRPr>
          </a:p>
        </p:txBody>
      </p:sp>
      <p:sp>
        <p:nvSpPr>
          <p:cNvPr id="16" name="テキスト ボックス 15">
            <a:extLst>
              <a:ext uri="{FF2B5EF4-FFF2-40B4-BE49-F238E27FC236}">
                <a16:creationId xmlns:a16="http://schemas.microsoft.com/office/drawing/2014/main" id="{356B4570-B6F6-E84A-B91E-7DED62A65EEC}"/>
              </a:ext>
            </a:extLst>
          </p:cNvPr>
          <p:cNvSpPr txBox="1"/>
          <p:nvPr/>
        </p:nvSpPr>
        <p:spPr>
          <a:xfrm>
            <a:off x="2954768" y="2320497"/>
            <a:ext cx="1716365" cy="73866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400">
                <a:solidFill>
                  <a:schemeClr val="tx1"/>
                </a:solidFill>
                <a:latin typeface="UD デジタル 教科書体 N-R" panose="02020400000000000000" pitchFamily="17" charset="-128"/>
                <a:ea typeface="UD デジタル 教科書体 N-R" panose="02020400000000000000" pitchFamily="17" charset="-128"/>
              </a:rPr>
              <a:t>ボタンをクリックするとページが切り替わる</a:t>
            </a:r>
            <a:endParaRPr kumimoji="1" lang="en-US" altLang="ja-JP" sz="1400" dirty="0">
              <a:solidFill>
                <a:schemeClr val="tx1"/>
              </a:solidFill>
              <a:latin typeface="UD デジタル 教科書体 N-R" panose="02020400000000000000" pitchFamily="17" charset="-128"/>
              <a:ea typeface="UD デジタル 教科書体 N-R" panose="02020400000000000000" pitchFamily="17" charset="-128"/>
            </a:endParaRPr>
          </a:p>
        </p:txBody>
      </p:sp>
      <p:pic>
        <p:nvPicPr>
          <p:cNvPr id="21" name="図 20" descr="グラフィカル ユーザー インターフェイス が含まれている画像&#10;&#10;自動的に生成された説明">
            <a:extLst>
              <a:ext uri="{FF2B5EF4-FFF2-40B4-BE49-F238E27FC236}">
                <a16:creationId xmlns:a16="http://schemas.microsoft.com/office/drawing/2014/main" id="{50C6FE21-D01F-4846-ABCD-89F515F8017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8553" y="840561"/>
            <a:ext cx="2790511" cy="1500494"/>
          </a:xfrm>
          <a:prstGeom prst="rect">
            <a:avLst/>
          </a:prstGeom>
          <a:ln>
            <a:solidFill>
              <a:schemeClr val="dk1"/>
            </a:solidFill>
          </a:ln>
        </p:spPr>
      </p:pic>
      <p:sp>
        <p:nvSpPr>
          <p:cNvPr id="7" name="右矢印 6">
            <a:extLst>
              <a:ext uri="{FF2B5EF4-FFF2-40B4-BE49-F238E27FC236}">
                <a16:creationId xmlns:a16="http://schemas.microsoft.com/office/drawing/2014/main" id="{254CFA7D-678C-F849-8F68-13961BDE78AB}"/>
              </a:ext>
            </a:extLst>
          </p:cNvPr>
          <p:cNvSpPr/>
          <p:nvPr/>
        </p:nvSpPr>
        <p:spPr>
          <a:xfrm>
            <a:off x="2849297" y="1993508"/>
            <a:ext cx="1626172" cy="17547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テキスト ボックス 60">
            <a:extLst>
              <a:ext uri="{FF2B5EF4-FFF2-40B4-BE49-F238E27FC236}">
                <a16:creationId xmlns:a16="http://schemas.microsoft.com/office/drawing/2014/main" id="{5364B177-53D7-4114-A650-2ECF41EEC4B4}"/>
              </a:ext>
            </a:extLst>
          </p:cNvPr>
          <p:cNvSpPr txBox="1"/>
          <p:nvPr/>
        </p:nvSpPr>
        <p:spPr>
          <a:xfrm>
            <a:off x="216152" y="166124"/>
            <a:ext cx="6452176" cy="369332"/>
          </a:xfrm>
          <a:prstGeom prst="rect">
            <a:avLst/>
          </a:prstGeom>
          <a:noFill/>
        </p:spPr>
        <p:txBody>
          <a:bodyPr wrap="square">
            <a:spAutoFit/>
          </a:bodyPr>
          <a:lstStyle/>
          <a:p>
            <a:r>
              <a:rPr kumimoji="1" lang="ja-JP" altLang="en-US">
                <a:latin typeface="UD デジタル 教科書体 N-B" panose="02020700000000000000" pitchFamily="17" charset="-128"/>
                <a:ea typeface="UD デジタル 教科書体 N-B" panose="02020700000000000000" pitchFamily="17" charset="-128"/>
              </a:rPr>
              <a:t>カスタマイズ</a:t>
            </a:r>
            <a:r>
              <a:rPr kumimoji="1" lang="en-US" altLang="ja-JP" dirty="0">
                <a:latin typeface="UD デジタル 教科書体 N-B" panose="02020700000000000000" pitchFamily="17" charset="-128"/>
                <a:ea typeface="UD デジタル 教科書体 N-B" panose="02020700000000000000" pitchFamily="17" charset="-128"/>
              </a:rPr>
              <a:t>③</a:t>
            </a:r>
            <a:r>
              <a:rPr kumimoji="1" lang="ja-JP" altLang="en-US">
                <a:latin typeface="UD デジタル 教科書体 N-B" panose="02020700000000000000" pitchFamily="17" charset="-128"/>
                <a:ea typeface="UD デジタル 教科書体 N-B" panose="02020700000000000000" pitchFamily="17" charset="-128"/>
              </a:rPr>
              <a:t> 図鑑にページを追加してみよう</a:t>
            </a:r>
            <a:r>
              <a:rPr kumimoji="1" lang="en-US" altLang="ja-JP" dirty="0">
                <a:latin typeface="UD デジタル 教科書体 N-B" panose="02020700000000000000" pitchFamily="17" charset="-128"/>
                <a:ea typeface="UD デジタル 教科書体 N-B" panose="02020700000000000000" pitchFamily="17" charset="-128"/>
              </a:rPr>
              <a:t>(2)</a:t>
            </a:r>
          </a:p>
        </p:txBody>
      </p:sp>
      <p:sp>
        <p:nvSpPr>
          <p:cNvPr id="79" name="テキスト ボックス 78">
            <a:extLst>
              <a:ext uri="{FF2B5EF4-FFF2-40B4-BE49-F238E27FC236}">
                <a16:creationId xmlns:a16="http://schemas.microsoft.com/office/drawing/2014/main" id="{4441A0A6-880E-4AA5-9BFE-BE353A913566}"/>
              </a:ext>
            </a:extLst>
          </p:cNvPr>
          <p:cNvSpPr txBox="1"/>
          <p:nvPr/>
        </p:nvSpPr>
        <p:spPr>
          <a:xfrm>
            <a:off x="613450" y="3264574"/>
            <a:ext cx="5727088" cy="400110"/>
          </a:xfrm>
          <a:prstGeom prst="rect">
            <a:avLst/>
          </a:prstGeom>
          <a:noFill/>
        </p:spPr>
        <p:txBody>
          <a:bodyPr wrap="square">
            <a:spAutoFit/>
          </a:bodyPr>
          <a:lstStyle/>
          <a:p>
            <a:pPr algn="ctr"/>
            <a:r>
              <a:rPr kumimoji="1" lang="en-US" altLang="ja-JP" sz="2000" dirty="0">
                <a:solidFill>
                  <a:schemeClr val="tx1"/>
                </a:solidFill>
                <a:latin typeface="UD デジタル 教科書体 N-B" panose="02020700000000000000" pitchFamily="17" charset="-128"/>
                <a:ea typeface="UD デジタル 教科書体 N-B" panose="02020700000000000000" pitchFamily="17" charset="-128"/>
              </a:rPr>
              <a:t>②</a:t>
            </a:r>
            <a:r>
              <a:rPr kumimoji="1" lang="en-US" altLang="ja-JP" sz="2000" dirty="0" err="1">
                <a:solidFill>
                  <a:schemeClr val="tx1"/>
                </a:solidFill>
                <a:latin typeface="UD デジタル 教科書体 N-B" panose="02020700000000000000" pitchFamily="17" charset="-128"/>
                <a:ea typeface="UD デジタル 教科書体 N-B" panose="02020700000000000000" pitchFamily="17" charset="-128"/>
              </a:rPr>
              <a:t>apple.html</a:t>
            </a:r>
            <a:r>
              <a:rPr kumimoji="1" lang="ja-JP" altLang="en-US" sz="2000">
                <a:solidFill>
                  <a:schemeClr val="tx1"/>
                </a:solidFill>
                <a:latin typeface="UD デジタル 教科書体 N-B" panose="02020700000000000000" pitchFamily="17" charset="-128"/>
                <a:ea typeface="UD デジタル 教科書体 N-B" panose="02020700000000000000" pitchFamily="17" charset="-128"/>
              </a:rPr>
              <a:t>をコピーして、</a:t>
            </a:r>
            <a:r>
              <a:rPr kumimoji="1" lang="en-US" altLang="ja-JP" sz="2000" dirty="0" err="1">
                <a:solidFill>
                  <a:schemeClr val="tx1"/>
                </a:solidFill>
                <a:latin typeface="UD デジタル 教科書体 N-B" panose="02020700000000000000" pitchFamily="17" charset="-128"/>
                <a:ea typeface="UD デジタル 教科書体 N-B" panose="02020700000000000000" pitchFamily="17" charset="-128"/>
              </a:rPr>
              <a:t>orange.html</a:t>
            </a:r>
            <a:r>
              <a:rPr kumimoji="1" lang="ja-JP" altLang="en-US" sz="2000">
                <a:solidFill>
                  <a:schemeClr val="tx1"/>
                </a:solidFill>
                <a:latin typeface="UD デジタル 教科書体 N-B" panose="02020700000000000000" pitchFamily="17" charset="-128"/>
                <a:ea typeface="UD デジタル 教科書体 N-B" panose="02020700000000000000" pitchFamily="17" charset="-128"/>
              </a:rPr>
              <a:t>を作る</a:t>
            </a:r>
          </a:p>
        </p:txBody>
      </p:sp>
      <p:pic>
        <p:nvPicPr>
          <p:cNvPr id="3" name="図 2" descr="グラフィカル ユーザー インターフェイス, テキスト, アプリケーション&#10;&#10;自動的に生成された説明">
            <a:extLst>
              <a:ext uri="{FF2B5EF4-FFF2-40B4-BE49-F238E27FC236}">
                <a16:creationId xmlns:a16="http://schemas.microsoft.com/office/drawing/2014/main" id="{0C7E7F1B-1102-064C-BDCA-FF1753617C1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13528" y="3799107"/>
            <a:ext cx="2748855" cy="1269152"/>
          </a:xfrm>
          <a:prstGeom prst="rect">
            <a:avLst/>
          </a:prstGeom>
          <a:ln>
            <a:solidFill>
              <a:schemeClr val="tx1"/>
            </a:solidFill>
          </a:ln>
        </p:spPr>
      </p:pic>
      <p:pic>
        <p:nvPicPr>
          <p:cNvPr id="5" name="図 4" descr="グラフィカル ユーザー インターフェイス, アプリケーション&#10;&#10;自動的に生成された説明">
            <a:extLst>
              <a:ext uri="{FF2B5EF4-FFF2-40B4-BE49-F238E27FC236}">
                <a16:creationId xmlns:a16="http://schemas.microsoft.com/office/drawing/2014/main" id="{1ED2F30D-AED4-0E4E-9512-B034EE63014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979654" y="4003167"/>
            <a:ext cx="2267298" cy="1956261"/>
          </a:xfrm>
          <a:prstGeom prst="rect">
            <a:avLst/>
          </a:prstGeom>
          <a:ln>
            <a:solidFill>
              <a:schemeClr val="tx1"/>
            </a:solidFill>
          </a:ln>
        </p:spPr>
      </p:pic>
      <p:pic>
        <p:nvPicPr>
          <p:cNvPr id="9" name="図 8" descr="グラフィカル ユーザー インターフェイス, テキスト, アプリケーション, チャットまたはテキスト メッセージ&#10;&#10;自動的に生成された説明">
            <a:extLst>
              <a:ext uri="{FF2B5EF4-FFF2-40B4-BE49-F238E27FC236}">
                <a16:creationId xmlns:a16="http://schemas.microsoft.com/office/drawing/2014/main" id="{5145ACEE-96CA-C047-80C0-D9B89B080F8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069018" y="6660549"/>
            <a:ext cx="1949227" cy="1251943"/>
          </a:xfrm>
          <a:prstGeom prst="rect">
            <a:avLst/>
          </a:prstGeom>
          <a:ln>
            <a:solidFill>
              <a:schemeClr val="tx1"/>
            </a:solidFill>
          </a:ln>
        </p:spPr>
      </p:pic>
      <p:pic>
        <p:nvPicPr>
          <p:cNvPr id="11" name="図 10" descr="グラフィカル ユーザー インターフェイス, テキスト, アプリケーション, チャットまたはテキスト メッセージ&#10;&#10;自動的に生成された説明">
            <a:extLst>
              <a:ext uri="{FF2B5EF4-FFF2-40B4-BE49-F238E27FC236}">
                <a16:creationId xmlns:a16="http://schemas.microsoft.com/office/drawing/2014/main" id="{281EC76D-5EB4-9244-BE7F-F3272A6487A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39755" y="7004680"/>
            <a:ext cx="2973195" cy="1866313"/>
          </a:xfrm>
          <a:prstGeom prst="rect">
            <a:avLst/>
          </a:prstGeom>
          <a:ln>
            <a:solidFill>
              <a:schemeClr val="tx1"/>
            </a:solidFill>
          </a:ln>
        </p:spPr>
      </p:pic>
      <p:pic>
        <p:nvPicPr>
          <p:cNvPr id="13" name="図 12" descr="グラフィカル ユーザー インターフェイス, テキスト, アプリケーション, チャットまたはテキスト メッセージ&#10;&#10;自動的に生成された説明">
            <a:extLst>
              <a:ext uri="{FF2B5EF4-FFF2-40B4-BE49-F238E27FC236}">
                <a16:creationId xmlns:a16="http://schemas.microsoft.com/office/drawing/2014/main" id="{58B743F7-D2A2-2443-BBA3-08F6779D4119}"/>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948018" y="8240508"/>
            <a:ext cx="2372713" cy="1260970"/>
          </a:xfrm>
          <a:prstGeom prst="rect">
            <a:avLst/>
          </a:prstGeom>
          <a:ln>
            <a:solidFill>
              <a:schemeClr val="tx1"/>
            </a:solidFill>
          </a:ln>
        </p:spPr>
      </p:pic>
      <p:sp>
        <p:nvSpPr>
          <p:cNvPr id="17" name="屈折矢印 16">
            <a:extLst>
              <a:ext uri="{FF2B5EF4-FFF2-40B4-BE49-F238E27FC236}">
                <a16:creationId xmlns:a16="http://schemas.microsoft.com/office/drawing/2014/main" id="{5B5DCEE2-BA07-9D46-80B1-B1311EC6E44D}"/>
              </a:ext>
            </a:extLst>
          </p:cNvPr>
          <p:cNvSpPr/>
          <p:nvPr/>
        </p:nvSpPr>
        <p:spPr>
          <a:xfrm rot="5400000">
            <a:off x="3195263" y="5078076"/>
            <a:ext cx="493952" cy="634543"/>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4A694A1B-47FF-B342-BBD9-6FC72D3DCF70}"/>
              </a:ext>
            </a:extLst>
          </p:cNvPr>
          <p:cNvSpPr txBox="1"/>
          <p:nvPr/>
        </p:nvSpPr>
        <p:spPr>
          <a:xfrm>
            <a:off x="1067101" y="5148371"/>
            <a:ext cx="2133299" cy="738664"/>
          </a:xfrm>
          <a:prstGeom prst="rect">
            <a:avLst/>
          </a:prstGeom>
          <a:noFill/>
        </p:spPr>
        <p:txBody>
          <a:bodyPr wrap="square" rtlCol="0">
            <a:spAutoFit/>
          </a:bodyPr>
          <a:lstStyle/>
          <a:p>
            <a:r>
              <a:rPr kumimoji="1" lang="ja-JP" altLang="en-US" sz="1400">
                <a:latin typeface="UD Digi Kyokasho N-R" panose="02020400000000000000" pitchFamily="49" charset="-128"/>
                <a:ea typeface="UD Digi Kyokasho N-R" panose="02020400000000000000" pitchFamily="49" charset="-128"/>
              </a:rPr>
              <a:t>プロジェクトパネルで</a:t>
            </a:r>
            <a:endParaRPr kumimoji="1" lang="en-US" altLang="ja-JP" sz="1400" dirty="0">
              <a:latin typeface="UD Digi Kyokasho N-R" panose="02020400000000000000" pitchFamily="49" charset="-128"/>
              <a:ea typeface="UD Digi Kyokasho N-R" panose="02020400000000000000" pitchFamily="49" charset="-128"/>
            </a:endParaRPr>
          </a:p>
          <a:p>
            <a:r>
              <a:rPr kumimoji="1" lang="en-US" altLang="ja-JP" sz="1400" dirty="0" err="1">
                <a:latin typeface="UD Digi Kyokasho N-R" panose="02020400000000000000" pitchFamily="49" charset="-128"/>
                <a:ea typeface="UD Digi Kyokasho N-R" panose="02020400000000000000" pitchFamily="49" charset="-128"/>
              </a:rPr>
              <a:t>apple.html</a:t>
            </a:r>
            <a:r>
              <a:rPr kumimoji="1" lang="ja-JP" altLang="en-US" sz="1400">
                <a:latin typeface="UD Digi Kyokasho N-R" panose="02020400000000000000" pitchFamily="49" charset="-128"/>
                <a:ea typeface="UD Digi Kyokasho N-R" panose="02020400000000000000" pitchFamily="49" charset="-128"/>
              </a:rPr>
              <a:t>を選び、右クリックする</a:t>
            </a:r>
          </a:p>
        </p:txBody>
      </p:sp>
      <p:sp>
        <p:nvSpPr>
          <p:cNvPr id="23" name="下矢印 22">
            <a:extLst>
              <a:ext uri="{FF2B5EF4-FFF2-40B4-BE49-F238E27FC236}">
                <a16:creationId xmlns:a16="http://schemas.microsoft.com/office/drawing/2014/main" id="{77DA3E13-5ACE-B649-8F7E-65D3286DC388}"/>
              </a:ext>
            </a:extLst>
          </p:cNvPr>
          <p:cNvSpPr/>
          <p:nvPr/>
        </p:nvSpPr>
        <p:spPr>
          <a:xfrm>
            <a:off x="4146824" y="5997645"/>
            <a:ext cx="328645" cy="7735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a:extLst>
              <a:ext uri="{FF2B5EF4-FFF2-40B4-BE49-F238E27FC236}">
                <a16:creationId xmlns:a16="http://schemas.microsoft.com/office/drawing/2014/main" id="{0F1A28E0-1076-574F-8231-B0CDF83FE31A}"/>
              </a:ext>
            </a:extLst>
          </p:cNvPr>
          <p:cNvSpPr txBox="1"/>
          <p:nvPr/>
        </p:nvSpPr>
        <p:spPr>
          <a:xfrm>
            <a:off x="4340768" y="6070923"/>
            <a:ext cx="2267298" cy="523220"/>
          </a:xfrm>
          <a:prstGeom prst="rect">
            <a:avLst/>
          </a:prstGeom>
          <a:noFill/>
        </p:spPr>
        <p:txBody>
          <a:bodyPr wrap="square" rtlCol="0">
            <a:spAutoFit/>
          </a:bodyPr>
          <a:lstStyle/>
          <a:p>
            <a:r>
              <a:rPr kumimoji="1" lang="ja-JP" altLang="en-US" sz="1400">
                <a:latin typeface="UD Digi Kyokasho N-R" panose="02020400000000000000" pitchFamily="49" charset="-128"/>
                <a:ea typeface="UD Digi Kyokasho N-R" panose="02020400000000000000" pitchFamily="49" charset="-128"/>
              </a:rPr>
              <a:t>「ファイルをコピー」</a:t>
            </a:r>
            <a:endParaRPr kumimoji="1" lang="en-US" altLang="ja-JP" sz="1400" dirty="0">
              <a:latin typeface="UD Digi Kyokasho N-R" panose="02020400000000000000" pitchFamily="49" charset="-128"/>
              <a:ea typeface="UD Digi Kyokasho N-R" panose="02020400000000000000" pitchFamily="49" charset="-128"/>
            </a:endParaRPr>
          </a:p>
          <a:p>
            <a:r>
              <a:rPr kumimoji="1" lang="ja-JP" altLang="en-US" sz="1400">
                <a:latin typeface="UD Digi Kyokasho N-R" panose="02020400000000000000" pitchFamily="49" charset="-128"/>
                <a:ea typeface="UD Digi Kyokasho N-R" panose="02020400000000000000" pitchFamily="49" charset="-128"/>
              </a:rPr>
              <a:t>ウインドウが表示される</a:t>
            </a:r>
          </a:p>
        </p:txBody>
      </p:sp>
      <p:sp>
        <p:nvSpPr>
          <p:cNvPr id="31" name="テキスト ボックス 30">
            <a:extLst>
              <a:ext uri="{FF2B5EF4-FFF2-40B4-BE49-F238E27FC236}">
                <a16:creationId xmlns:a16="http://schemas.microsoft.com/office/drawing/2014/main" id="{374F7A2B-1133-5E49-A3A2-05F75BCA645B}"/>
              </a:ext>
            </a:extLst>
          </p:cNvPr>
          <p:cNvSpPr txBox="1"/>
          <p:nvPr/>
        </p:nvSpPr>
        <p:spPr>
          <a:xfrm>
            <a:off x="802772" y="6481460"/>
            <a:ext cx="2267298" cy="523220"/>
          </a:xfrm>
          <a:prstGeom prst="rect">
            <a:avLst/>
          </a:prstGeom>
          <a:noFill/>
        </p:spPr>
        <p:txBody>
          <a:bodyPr wrap="square" rtlCol="0">
            <a:spAutoFit/>
          </a:bodyPr>
          <a:lstStyle/>
          <a:p>
            <a:r>
              <a:rPr kumimoji="1" lang="ja-JP" altLang="en-US" sz="1400">
                <a:latin typeface="UD Digi Kyokasho N-R" panose="02020400000000000000" pitchFamily="49" charset="-128"/>
                <a:ea typeface="UD Digi Kyokasho N-R" panose="02020400000000000000" pitchFamily="49" charset="-128"/>
              </a:rPr>
              <a:t>「ファイル名」欄に</a:t>
            </a:r>
            <a:endParaRPr kumimoji="1" lang="en-US" altLang="ja-JP" sz="1400" dirty="0">
              <a:latin typeface="UD Digi Kyokasho N-R" panose="02020400000000000000" pitchFamily="49" charset="-128"/>
              <a:ea typeface="UD Digi Kyokasho N-R" panose="02020400000000000000" pitchFamily="49" charset="-128"/>
            </a:endParaRPr>
          </a:p>
          <a:p>
            <a:r>
              <a:rPr kumimoji="1" lang="en-US" altLang="ja-JP" sz="1400" dirty="0" err="1">
                <a:latin typeface="UD Digi Kyokasho N-R" panose="02020400000000000000" pitchFamily="49" charset="-128"/>
                <a:ea typeface="UD Digi Kyokasho N-R" panose="02020400000000000000" pitchFamily="49" charset="-128"/>
              </a:rPr>
              <a:t>orange.html</a:t>
            </a:r>
            <a:r>
              <a:rPr kumimoji="1" lang="ja-JP" altLang="en-US" sz="1400">
                <a:latin typeface="UD Digi Kyokasho N-R" panose="02020400000000000000" pitchFamily="49" charset="-128"/>
                <a:ea typeface="UD Digi Kyokasho N-R" panose="02020400000000000000" pitchFamily="49" charset="-128"/>
              </a:rPr>
              <a:t>　と入力する</a:t>
            </a:r>
          </a:p>
        </p:txBody>
      </p:sp>
      <p:sp>
        <p:nvSpPr>
          <p:cNvPr id="32" name="屈折矢印 31">
            <a:extLst>
              <a:ext uri="{FF2B5EF4-FFF2-40B4-BE49-F238E27FC236}">
                <a16:creationId xmlns:a16="http://schemas.microsoft.com/office/drawing/2014/main" id="{C9C63311-AB11-4141-8E2C-DF3D718CB32A}"/>
              </a:ext>
            </a:extLst>
          </p:cNvPr>
          <p:cNvSpPr/>
          <p:nvPr/>
        </p:nvSpPr>
        <p:spPr>
          <a:xfrm rot="5400000" flipV="1">
            <a:off x="3673561" y="6878654"/>
            <a:ext cx="639178" cy="1848172"/>
          </a:xfrm>
          <a:prstGeom prst="bentUpArrow">
            <a:avLst>
              <a:gd name="adj1" fmla="val 19483"/>
              <a:gd name="adj2" fmla="val 24055"/>
              <a:gd name="adj3" fmla="val 2338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a:extLst>
              <a:ext uri="{FF2B5EF4-FFF2-40B4-BE49-F238E27FC236}">
                <a16:creationId xmlns:a16="http://schemas.microsoft.com/office/drawing/2014/main" id="{05915522-9A9F-4645-802D-B0341EC2EC3E}"/>
              </a:ext>
            </a:extLst>
          </p:cNvPr>
          <p:cNvSpPr txBox="1"/>
          <p:nvPr/>
        </p:nvSpPr>
        <p:spPr>
          <a:xfrm>
            <a:off x="1641509" y="8918766"/>
            <a:ext cx="2267298" cy="738664"/>
          </a:xfrm>
          <a:prstGeom prst="rect">
            <a:avLst/>
          </a:prstGeom>
          <a:noFill/>
        </p:spPr>
        <p:txBody>
          <a:bodyPr wrap="square" rtlCol="0">
            <a:spAutoFit/>
          </a:bodyPr>
          <a:lstStyle/>
          <a:p>
            <a:r>
              <a:rPr kumimoji="1" lang="ja-JP" altLang="en-US" sz="1400">
                <a:latin typeface="UD Digi Kyokasho N-R" panose="02020400000000000000" pitchFamily="49" charset="-128"/>
                <a:ea typeface="UD Digi Kyokasho N-R" panose="02020400000000000000" pitchFamily="49" charset="-128"/>
              </a:rPr>
              <a:t>「</a:t>
            </a:r>
            <a:r>
              <a:rPr kumimoji="1" lang="en-US" altLang="ja-JP" sz="1400" dirty="0">
                <a:latin typeface="UD Digi Kyokasho N-R" panose="02020400000000000000" pitchFamily="49" charset="-128"/>
                <a:ea typeface="UD Digi Kyokasho N-R" panose="02020400000000000000" pitchFamily="49" charset="-128"/>
              </a:rPr>
              <a:t>OK</a:t>
            </a:r>
            <a:r>
              <a:rPr kumimoji="1" lang="ja-JP" altLang="en-US" sz="1400">
                <a:latin typeface="UD Digi Kyokasho N-R" panose="02020400000000000000" pitchFamily="49" charset="-128"/>
                <a:ea typeface="UD Digi Kyokasho N-R" panose="02020400000000000000" pitchFamily="49" charset="-128"/>
              </a:rPr>
              <a:t>」ボタンを押すと、</a:t>
            </a:r>
            <a:endParaRPr kumimoji="1" lang="en-US" altLang="ja-JP" sz="1400" dirty="0">
              <a:latin typeface="UD Digi Kyokasho N-R" panose="02020400000000000000" pitchFamily="49" charset="-128"/>
              <a:ea typeface="UD Digi Kyokasho N-R" panose="02020400000000000000" pitchFamily="49" charset="-128"/>
            </a:endParaRPr>
          </a:p>
          <a:p>
            <a:r>
              <a:rPr kumimoji="1" lang="ja-JP" altLang="en-US" sz="1400">
                <a:latin typeface="UD Digi Kyokasho N-R" panose="02020400000000000000" pitchFamily="49" charset="-128"/>
                <a:ea typeface="UD Digi Kyokasho N-R" panose="02020400000000000000" pitchFamily="49" charset="-128"/>
              </a:rPr>
              <a:t>プロジェクトパネルに</a:t>
            </a:r>
            <a:endParaRPr kumimoji="1" lang="en-US" altLang="ja-JP" sz="1400" dirty="0">
              <a:latin typeface="UD Digi Kyokasho N-R" panose="02020400000000000000" pitchFamily="49" charset="-128"/>
              <a:ea typeface="UD Digi Kyokasho N-R" panose="02020400000000000000" pitchFamily="49" charset="-128"/>
            </a:endParaRPr>
          </a:p>
          <a:p>
            <a:r>
              <a:rPr kumimoji="1" lang="en-US" altLang="ja-JP" sz="1400" dirty="0" err="1">
                <a:latin typeface="UD Digi Kyokasho N-R" panose="02020400000000000000" pitchFamily="49" charset="-128"/>
                <a:ea typeface="UD Digi Kyokasho N-R" panose="02020400000000000000" pitchFamily="49" charset="-128"/>
              </a:rPr>
              <a:t>orange.html</a:t>
            </a:r>
            <a:r>
              <a:rPr kumimoji="1" lang="ja-JP" altLang="en-US" sz="1400">
                <a:latin typeface="UD Digi Kyokasho N-R" panose="02020400000000000000" pitchFamily="49" charset="-128"/>
                <a:ea typeface="UD Digi Kyokasho N-R" panose="02020400000000000000" pitchFamily="49" charset="-128"/>
              </a:rPr>
              <a:t>が追加される</a:t>
            </a:r>
          </a:p>
        </p:txBody>
      </p:sp>
      <p:sp>
        <p:nvSpPr>
          <p:cNvPr id="24" name="円/楕円 23">
            <a:extLst>
              <a:ext uri="{FF2B5EF4-FFF2-40B4-BE49-F238E27FC236}">
                <a16:creationId xmlns:a16="http://schemas.microsoft.com/office/drawing/2014/main" id="{9D1471D8-70B1-C146-A391-5AEC180E6097}"/>
              </a:ext>
            </a:extLst>
          </p:cNvPr>
          <p:cNvSpPr/>
          <p:nvPr/>
        </p:nvSpPr>
        <p:spPr>
          <a:xfrm>
            <a:off x="2287955" y="8472196"/>
            <a:ext cx="781109" cy="446570"/>
          </a:xfrm>
          <a:prstGeom prst="ellipse">
            <a:avLst/>
          </a:prstGeom>
          <a:noFill/>
          <a:ln w="6032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97994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テキスト ボックス 93">
            <a:extLst>
              <a:ext uri="{FF2B5EF4-FFF2-40B4-BE49-F238E27FC236}">
                <a16:creationId xmlns:a16="http://schemas.microsoft.com/office/drawing/2014/main" id="{32B2993E-336E-4117-B433-F538A03544FE}"/>
              </a:ext>
            </a:extLst>
          </p:cNvPr>
          <p:cNvSpPr txBox="1"/>
          <p:nvPr/>
        </p:nvSpPr>
        <p:spPr>
          <a:xfrm>
            <a:off x="278553" y="2540213"/>
            <a:ext cx="2528148" cy="5232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400">
                <a:solidFill>
                  <a:schemeClr val="tx1"/>
                </a:solidFill>
                <a:latin typeface="UD デジタル 教科書体 N-R" panose="02020400000000000000" pitchFamily="17" charset="-128"/>
                <a:ea typeface="UD デジタル 教科書体 N-R" panose="02020400000000000000" pitchFamily="17" charset="-128"/>
              </a:rPr>
              <a:t>リンゴの下に、</a:t>
            </a:r>
            <a:endParaRPr kumimoji="1" lang="en-US" altLang="ja-JP" sz="1400" dirty="0">
              <a:solidFill>
                <a:schemeClr val="tx1"/>
              </a:solidFill>
              <a:latin typeface="UD デジタル 教科書体 N-R" panose="02020400000000000000" pitchFamily="17" charset="-128"/>
              <a:ea typeface="UD デジタル 教科書体 N-R" panose="02020400000000000000" pitchFamily="17" charset="-128"/>
            </a:endParaRPr>
          </a:p>
          <a:p>
            <a:r>
              <a:rPr kumimoji="1" lang="ja-JP" altLang="en-US" sz="1400">
                <a:solidFill>
                  <a:schemeClr val="tx1"/>
                </a:solidFill>
                <a:latin typeface="UD デジタル 教科書体 N-R" panose="02020400000000000000" pitchFamily="17" charset="-128"/>
                <a:ea typeface="UD デジタル 教科書体 N-R" panose="02020400000000000000" pitchFamily="17" charset="-128"/>
              </a:rPr>
              <a:t>オレンジのボタンを追加する</a:t>
            </a:r>
            <a:endParaRPr kumimoji="1" lang="en-US" altLang="ja-JP" sz="1400" dirty="0">
              <a:solidFill>
                <a:schemeClr val="tx1"/>
              </a:solidFill>
              <a:latin typeface="UD デジタル 教科書体 N-R" panose="02020400000000000000" pitchFamily="17" charset="-128"/>
              <a:ea typeface="UD デジタル 教科書体 N-R" panose="02020400000000000000" pitchFamily="17" charset="-128"/>
            </a:endParaRPr>
          </a:p>
        </p:txBody>
      </p:sp>
      <p:cxnSp>
        <p:nvCxnSpPr>
          <p:cNvPr id="96" name="直線コネクタ 95">
            <a:extLst>
              <a:ext uri="{FF2B5EF4-FFF2-40B4-BE49-F238E27FC236}">
                <a16:creationId xmlns:a16="http://schemas.microsoft.com/office/drawing/2014/main" id="{72C7F446-AD4C-4FB8-8E59-B4D5333FE2CD}"/>
              </a:ext>
            </a:extLst>
          </p:cNvPr>
          <p:cNvCxnSpPr/>
          <p:nvPr/>
        </p:nvCxnSpPr>
        <p:spPr>
          <a:xfrm>
            <a:off x="-9818" y="3118618"/>
            <a:ext cx="6858000" cy="37549"/>
          </a:xfrm>
          <a:prstGeom prst="line">
            <a:avLst/>
          </a:prstGeom>
        </p:spPr>
        <p:style>
          <a:lnRef idx="1">
            <a:schemeClr val="accent1"/>
          </a:lnRef>
          <a:fillRef idx="0">
            <a:schemeClr val="accent1"/>
          </a:fillRef>
          <a:effectRef idx="0">
            <a:schemeClr val="accent1"/>
          </a:effectRef>
          <a:fontRef idx="minor">
            <a:schemeClr val="tx1"/>
          </a:fontRef>
        </p:style>
      </p:cxnSp>
      <p:pic>
        <p:nvPicPr>
          <p:cNvPr id="6" name="図 5" descr="テキスト, 手紙&#10;&#10;自動的に生成された説明">
            <a:extLst>
              <a:ext uri="{FF2B5EF4-FFF2-40B4-BE49-F238E27FC236}">
                <a16:creationId xmlns:a16="http://schemas.microsoft.com/office/drawing/2014/main" id="{448FD892-EF5D-F14B-B85E-B4CE12C280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81192" y="677435"/>
            <a:ext cx="1306366" cy="2299204"/>
          </a:xfrm>
          <a:prstGeom prst="rect">
            <a:avLst/>
          </a:prstGeom>
          <a:ln>
            <a:solidFill>
              <a:schemeClr val="tx1"/>
            </a:solidFill>
          </a:ln>
        </p:spPr>
      </p:pic>
      <p:sp>
        <p:nvSpPr>
          <p:cNvPr id="15" name="テキスト ボックス 14">
            <a:extLst>
              <a:ext uri="{FF2B5EF4-FFF2-40B4-BE49-F238E27FC236}">
                <a16:creationId xmlns:a16="http://schemas.microsoft.com/office/drawing/2014/main" id="{8B65C1A1-5225-EC4D-958D-E06F8CEDB396}"/>
              </a:ext>
            </a:extLst>
          </p:cNvPr>
          <p:cNvSpPr txBox="1"/>
          <p:nvPr/>
        </p:nvSpPr>
        <p:spPr>
          <a:xfrm>
            <a:off x="5283200" y="1405998"/>
            <a:ext cx="1215059" cy="95410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400">
                <a:solidFill>
                  <a:schemeClr val="tx1"/>
                </a:solidFill>
                <a:latin typeface="UD デジタル 教科書体 N-R" panose="02020400000000000000" pitchFamily="17" charset="-128"/>
                <a:ea typeface="UD デジタル 教科書体 N-R" panose="02020400000000000000" pitchFamily="17" charset="-128"/>
              </a:rPr>
              <a:t>オレンジのページの</a:t>
            </a:r>
            <a:r>
              <a:rPr kumimoji="1" lang="en-US" altLang="ja-JP" sz="1400" dirty="0">
                <a:solidFill>
                  <a:schemeClr val="tx1"/>
                </a:solidFill>
                <a:latin typeface="UD デジタル 教科書体 N-R" panose="02020400000000000000" pitchFamily="17" charset="-128"/>
                <a:ea typeface="UD デジタル 教科書体 N-R" panose="02020400000000000000" pitchFamily="17" charset="-128"/>
              </a:rPr>
              <a:t>HTML</a:t>
            </a:r>
            <a:r>
              <a:rPr kumimoji="1" lang="ja-JP" altLang="en-US" sz="1400">
                <a:solidFill>
                  <a:schemeClr val="tx1"/>
                </a:solidFill>
                <a:latin typeface="UD デジタル 教科書体 N-R" panose="02020400000000000000" pitchFamily="17" charset="-128"/>
                <a:ea typeface="UD デジタル 教科書体 N-R" panose="02020400000000000000" pitchFamily="17" charset="-128"/>
              </a:rPr>
              <a:t>ファイルを作る</a:t>
            </a:r>
            <a:endParaRPr kumimoji="1" lang="en-US" altLang="ja-JP" sz="1400" dirty="0">
              <a:solidFill>
                <a:schemeClr val="tx1"/>
              </a:solidFill>
              <a:latin typeface="UD デジタル 教科書体 N-R" panose="02020400000000000000" pitchFamily="17" charset="-128"/>
              <a:ea typeface="UD デジタル 教科書体 N-R" panose="02020400000000000000" pitchFamily="17" charset="-128"/>
            </a:endParaRPr>
          </a:p>
        </p:txBody>
      </p:sp>
      <p:sp>
        <p:nvSpPr>
          <p:cNvPr id="16" name="テキスト ボックス 15">
            <a:extLst>
              <a:ext uri="{FF2B5EF4-FFF2-40B4-BE49-F238E27FC236}">
                <a16:creationId xmlns:a16="http://schemas.microsoft.com/office/drawing/2014/main" id="{356B4570-B6F6-E84A-B91E-7DED62A65EEC}"/>
              </a:ext>
            </a:extLst>
          </p:cNvPr>
          <p:cNvSpPr txBox="1"/>
          <p:nvPr/>
        </p:nvSpPr>
        <p:spPr>
          <a:xfrm>
            <a:off x="2954768" y="2320497"/>
            <a:ext cx="1716365" cy="73866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400">
                <a:solidFill>
                  <a:schemeClr val="tx1"/>
                </a:solidFill>
                <a:latin typeface="UD デジタル 教科書体 N-R" panose="02020400000000000000" pitchFamily="17" charset="-128"/>
                <a:ea typeface="UD デジタル 教科書体 N-R" panose="02020400000000000000" pitchFamily="17" charset="-128"/>
              </a:rPr>
              <a:t>ボタンをクリックするとページが切り替わる</a:t>
            </a:r>
            <a:endParaRPr kumimoji="1" lang="en-US" altLang="ja-JP" sz="1400" dirty="0">
              <a:solidFill>
                <a:schemeClr val="tx1"/>
              </a:solidFill>
              <a:latin typeface="UD デジタル 教科書体 N-R" panose="02020400000000000000" pitchFamily="17" charset="-128"/>
              <a:ea typeface="UD デジタル 教科書体 N-R" panose="02020400000000000000" pitchFamily="17" charset="-128"/>
            </a:endParaRPr>
          </a:p>
        </p:txBody>
      </p:sp>
      <p:pic>
        <p:nvPicPr>
          <p:cNvPr id="21" name="図 20" descr="グラフィカル ユーザー インターフェイス が含まれている画像&#10;&#10;自動的に生成された説明">
            <a:extLst>
              <a:ext uri="{FF2B5EF4-FFF2-40B4-BE49-F238E27FC236}">
                <a16:creationId xmlns:a16="http://schemas.microsoft.com/office/drawing/2014/main" id="{50C6FE21-D01F-4846-ABCD-89F515F8017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8553" y="840561"/>
            <a:ext cx="2790511" cy="1500494"/>
          </a:xfrm>
          <a:prstGeom prst="rect">
            <a:avLst/>
          </a:prstGeom>
          <a:ln>
            <a:solidFill>
              <a:schemeClr val="dk1"/>
            </a:solidFill>
          </a:ln>
        </p:spPr>
      </p:pic>
      <p:sp>
        <p:nvSpPr>
          <p:cNvPr id="7" name="右矢印 6">
            <a:extLst>
              <a:ext uri="{FF2B5EF4-FFF2-40B4-BE49-F238E27FC236}">
                <a16:creationId xmlns:a16="http://schemas.microsoft.com/office/drawing/2014/main" id="{254CFA7D-678C-F849-8F68-13961BDE78AB}"/>
              </a:ext>
            </a:extLst>
          </p:cNvPr>
          <p:cNvSpPr/>
          <p:nvPr/>
        </p:nvSpPr>
        <p:spPr>
          <a:xfrm>
            <a:off x="2849297" y="1993508"/>
            <a:ext cx="1626172" cy="17547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テキスト ボックス 60">
            <a:extLst>
              <a:ext uri="{FF2B5EF4-FFF2-40B4-BE49-F238E27FC236}">
                <a16:creationId xmlns:a16="http://schemas.microsoft.com/office/drawing/2014/main" id="{5364B177-53D7-4114-A650-2ECF41EEC4B4}"/>
              </a:ext>
            </a:extLst>
          </p:cNvPr>
          <p:cNvSpPr txBox="1"/>
          <p:nvPr/>
        </p:nvSpPr>
        <p:spPr>
          <a:xfrm>
            <a:off x="216152" y="166124"/>
            <a:ext cx="6452176" cy="369332"/>
          </a:xfrm>
          <a:prstGeom prst="rect">
            <a:avLst/>
          </a:prstGeom>
          <a:noFill/>
        </p:spPr>
        <p:txBody>
          <a:bodyPr wrap="square">
            <a:spAutoFit/>
          </a:bodyPr>
          <a:lstStyle/>
          <a:p>
            <a:r>
              <a:rPr kumimoji="1" lang="ja-JP" altLang="en-US">
                <a:latin typeface="UD デジタル 教科書体 N-B" panose="02020700000000000000" pitchFamily="17" charset="-128"/>
                <a:ea typeface="UD デジタル 教科書体 N-B" panose="02020700000000000000" pitchFamily="17" charset="-128"/>
              </a:rPr>
              <a:t>カスタマイズ</a:t>
            </a:r>
            <a:r>
              <a:rPr kumimoji="1" lang="en-US" altLang="ja-JP" dirty="0">
                <a:latin typeface="UD デジタル 教科書体 N-B" panose="02020700000000000000" pitchFamily="17" charset="-128"/>
                <a:ea typeface="UD デジタル 教科書体 N-B" panose="02020700000000000000" pitchFamily="17" charset="-128"/>
              </a:rPr>
              <a:t>③</a:t>
            </a:r>
            <a:r>
              <a:rPr kumimoji="1" lang="ja-JP" altLang="en-US">
                <a:latin typeface="UD デジタル 教科書体 N-B" panose="02020700000000000000" pitchFamily="17" charset="-128"/>
                <a:ea typeface="UD デジタル 教科書体 N-B" panose="02020700000000000000" pitchFamily="17" charset="-128"/>
              </a:rPr>
              <a:t> 図鑑にページを追加してみよう</a:t>
            </a:r>
            <a:r>
              <a:rPr kumimoji="1" lang="en-US" altLang="ja-JP" dirty="0">
                <a:latin typeface="UD デジタル 教科書体 N-B" panose="02020700000000000000" pitchFamily="17" charset="-128"/>
                <a:ea typeface="UD デジタル 教科書体 N-B" panose="02020700000000000000" pitchFamily="17" charset="-128"/>
              </a:rPr>
              <a:t>(3)</a:t>
            </a:r>
          </a:p>
        </p:txBody>
      </p:sp>
      <p:sp>
        <p:nvSpPr>
          <p:cNvPr id="75" name="テキスト ボックス 74">
            <a:extLst>
              <a:ext uri="{FF2B5EF4-FFF2-40B4-BE49-F238E27FC236}">
                <a16:creationId xmlns:a16="http://schemas.microsoft.com/office/drawing/2014/main" id="{B962BAD7-4D90-4CE0-B0D3-E5D5F46CD8C4}"/>
              </a:ext>
            </a:extLst>
          </p:cNvPr>
          <p:cNvSpPr txBox="1"/>
          <p:nvPr/>
        </p:nvSpPr>
        <p:spPr>
          <a:xfrm>
            <a:off x="217010" y="3840235"/>
            <a:ext cx="6640990" cy="4524315"/>
          </a:xfrm>
          <a:prstGeom prst="rect">
            <a:avLst/>
          </a:prstGeom>
          <a:noFill/>
        </p:spPr>
        <p:txBody>
          <a:bodyPr wrap="square" rtlCol="0">
            <a:spAutoFit/>
          </a:bodyPr>
          <a:lstStyle/>
          <a:p>
            <a:r>
              <a:rPr lang="en" altLang="ja-JP" dirty="0"/>
              <a:t>&lt;article&gt;</a:t>
            </a:r>
          </a:p>
          <a:p>
            <a:r>
              <a:rPr lang="en" altLang="ja-JP" dirty="0"/>
              <a:t>&lt;h1&gt;</a:t>
            </a:r>
            <a:r>
              <a:rPr lang="ja-JP" altLang="en-US"/>
              <a:t>オレンジ</a:t>
            </a:r>
            <a:r>
              <a:rPr lang="en-US" altLang="ja-JP" dirty="0"/>
              <a:t>&lt;/</a:t>
            </a:r>
            <a:r>
              <a:rPr lang="en" altLang="ja-JP" dirty="0"/>
              <a:t>h1&gt;</a:t>
            </a:r>
          </a:p>
          <a:p>
            <a:r>
              <a:rPr lang="en" altLang="ja-JP" dirty="0"/>
              <a:t>&lt;</a:t>
            </a:r>
            <a:r>
              <a:rPr lang="en" altLang="ja-JP" dirty="0" err="1"/>
              <a:t>img</a:t>
            </a:r>
            <a:r>
              <a:rPr lang="en" altLang="ja-JP" dirty="0"/>
              <a:t> </a:t>
            </a:r>
            <a:r>
              <a:rPr lang="en" altLang="ja-JP" dirty="0" err="1"/>
              <a:t>src</a:t>
            </a:r>
            <a:r>
              <a:rPr lang="en" altLang="ja-JP" dirty="0"/>
              <a:t>="images/</a:t>
            </a:r>
            <a:r>
              <a:rPr lang="en" altLang="ja-JP" b="1" dirty="0" err="1">
                <a:solidFill>
                  <a:srgbClr val="FF0000"/>
                </a:solidFill>
              </a:rPr>
              <a:t>orange</a:t>
            </a:r>
            <a:r>
              <a:rPr lang="en" altLang="ja-JP" dirty="0" err="1"/>
              <a:t>.png</a:t>
            </a:r>
            <a:r>
              <a:rPr lang="en" altLang="ja-JP" dirty="0"/>
              <a:t>" alt="</a:t>
            </a:r>
            <a:r>
              <a:rPr lang="ja-JP" altLang="en-US" b="1">
                <a:solidFill>
                  <a:srgbClr val="FF0000"/>
                </a:solidFill>
              </a:rPr>
              <a:t>オレンジの画像</a:t>
            </a:r>
            <a:r>
              <a:rPr lang="en-US" altLang="ja-JP" dirty="0"/>
              <a:t>"&gt;</a:t>
            </a:r>
            <a:endParaRPr lang="ja-JP" altLang="en-US"/>
          </a:p>
          <a:p>
            <a:r>
              <a:rPr lang="en-US" altLang="ja-JP" dirty="0"/>
              <a:t>&lt;</a:t>
            </a:r>
            <a:r>
              <a:rPr lang="en" altLang="ja-JP" dirty="0"/>
              <a:t>p&gt;</a:t>
            </a:r>
          </a:p>
          <a:p>
            <a:r>
              <a:rPr lang="ja-JP" altLang="en-US"/>
              <a:t>果物の一種。柑橘類に分類される。多数の品種がある。</a:t>
            </a:r>
          </a:p>
          <a:p>
            <a:r>
              <a:rPr lang="ja-JP" altLang="en-US"/>
              <a:t>国内にも生産地があるが、アメリカ・カリフォルニア産のものが多く流通する。</a:t>
            </a:r>
          </a:p>
          <a:p>
            <a:r>
              <a:rPr lang="ja-JP" altLang="en-US"/>
              <a:t>生のままカットして食べるほか、絞ってジュースにする、肉料理にオレンジソースとして添えるなどの食べ方がある。</a:t>
            </a:r>
          </a:p>
          <a:p>
            <a:r>
              <a:rPr lang="en-US" altLang="ja-JP" dirty="0"/>
              <a:t>&lt;/</a:t>
            </a:r>
            <a:r>
              <a:rPr lang="en" altLang="ja-JP" dirty="0"/>
              <a:t>p&gt;</a:t>
            </a:r>
          </a:p>
          <a:p>
            <a:r>
              <a:rPr lang="en" altLang="ja-JP" dirty="0"/>
              <a:t>&lt;p id="</a:t>
            </a:r>
            <a:r>
              <a:rPr lang="en" altLang="ja-JP" dirty="0" err="1"/>
              <a:t>jisho</a:t>
            </a:r>
            <a:r>
              <a:rPr lang="en" altLang="ja-JP" dirty="0"/>
              <a:t>"&gt;</a:t>
            </a:r>
          </a:p>
          <a:p>
            <a:r>
              <a:rPr lang="en" altLang="ja-JP" dirty="0"/>
              <a:t>『</a:t>
            </a:r>
            <a:r>
              <a:rPr lang="ja-JP" altLang="en-US"/>
              <a:t>オレンジ（甜橙、英名</a:t>
            </a:r>
            <a:r>
              <a:rPr lang="en-US" altLang="ja-JP" dirty="0"/>
              <a:t>: </a:t>
            </a:r>
            <a:r>
              <a:rPr lang="en" altLang="ja-JP" dirty="0"/>
              <a:t>orange</a:t>
            </a:r>
            <a:r>
              <a:rPr lang="ja-JP" altLang="en"/>
              <a:t>、</a:t>
            </a:r>
            <a:r>
              <a:rPr lang="ja-JP" altLang="en-US"/>
              <a:t>学名</a:t>
            </a:r>
            <a:r>
              <a:rPr lang="en-US" altLang="ja-JP" dirty="0"/>
              <a:t>: </a:t>
            </a:r>
            <a:r>
              <a:rPr lang="en" altLang="ja-JP" dirty="0"/>
              <a:t>Citrus sinensis</a:t>
            </a:r>
            <a:r>
              <a:rPr lang="ja-JP" altLang="en"/>
              <a:t>）</a:t>
            </a:r>
            <a:r>
              <a:rPr lang="ja-JP" altLang="en-US"/>
              <a:t>は、ミカン科ミカン属の常緑小高木、またはその果実のこと。</a:t>
            </a:r>
            <a:r>
              <a:rPr lang="en-US" altLang="ja-JP" dirty="0"/>
              <a:t>』</a:t>
            </a:r>
            <a:r>
              <a:rPr lang="ja-JP" altLang="en-US"/>
              <a:t>（出典</a:t>
            </a:r>
            <a:r>
              <a:rPr lang="en-US" altLang="ja-JP" dirty="0"/>
              <a:t>: </a:t>
            </a:r>
            <a:r>
              <a:rPr lang="ja-JP" altLang="en-US"/>
              <a:t>フリー百科事典</a:t>
            </a:r>
            <a:r>
              <a:rPr lang="en-US" altLang="ja-JP" dirty="0"/>
              <a:t>『</a:t>
            </a:r>
            <a:r>
              <a:rPr lang="ja-JP" altLang="en-US"/>
              <a:t>ウィキペディア（</a:t>
            </a:r>
            <a:r>
              <a:rPr lang="en" altLang="ja-JP" dirty="0"/>
              <a:t>Wikipedia</a:t>
            </a:r>
            <a:r>
              <a:rPr lang="ja-JP" altLang="en"/>
              <a:t>）</a:t>
            </a:r>
            <a:r>
              <a:rPr lang="en" altLang="ja-JP" dirty="0"/>
              <a:t>』</a:t>
            </a:r>
            <a:r>
              <a:rPr lang="ja-JP" altLang="en"/>
              <a:t>）</a:t>
            </a:r>
          </a:p>
          <a:p>
            <a:r>
              <a:rPr lang="en" altLang="ja-JP" dirty="0"/>
              <a:t>&lt;/p&gt;</a:t>
            </a:r>
          </a:p>
          <a:p>
            <a:r>
              <a:rPr lang="en" altLang="ja-JP" dirty="0"/>
              <a:t>&lt;/article&gt;</a:t>
            </a:r>
          </a:p>
        </p:txBody>
      </p:sp>
      <p:sp>
        <p:nvSpPr>
          <p:cNvPr id="79" name="テキスト ボックス 78">
            <a:extLst>
              <a:ext uri="{FF2B5EF4-FFF2-40B4-BE49-F238E27FC236}">
                <a16:creationId xmlns:a16="http://schemas.microsoft.com/office/drawing/2014/main" id="{4441A0A6-880E-4AA5-9BFE-BE353A913566}"/>
              </a:ext>
            </a:extLst>
          </p:cNvPr>
          <p:cNvSpPr txBox="1"/>
          <p:nvPr/>
        </p:nvSpPr>
        <p:spPr>
          <a:xfrm>
            <a:off x="613450" y="3264574"/>
            <a:ext cx="5727088" cy="400110"/>
          </a:xfrm>
          <a:prstGeom prst="rect">
            <a:avLst/>
          </a:prstGeom>
          <a:noFill/>
        </p:spPr>
        <p:txBody>
          <a:bodyPr wrap="square">
            <a:spAutoFit/>
          </a:bodyPr>
          <a:lstStyle/>
          <a:p>
            <a:pPr algn="ctr"/>
            <a:r>
              <a:rPr kumimoji="1" lang="en-US" altLang="ja-JP" sz="2000" dirty="0">
                <a:latin typeface="UD デジタル 教科書体 N-B" panose="02020700000000000000" pitchFamily="17" charset="-128"/>
                <a:ea typeface="UD デジタル 教科書体 N-B" panose="02020700000000000000" pitchFamily="17" charset="-128"/>
              </a:rPr>
              <a:t>③</a:t>
            </a:r>
            <a:r>
              <a:rPr kumimoji="1" lang="en-US" altLang="ja-JP" sz="2000" dirty="0" err="1">
                <a:solidFill>
                  <a:schemeClr val="tx1"/>
                </a:solidFill>
                <a:latin typeface="UD デジタル 教科書体 N-B" panose="02020700000000000000" pitchFamily="17" charset="-128"/>
                <a:ea typeface="UD デジタル 教科書体 N-B" panose="02020700000000000000" pitchFamily="17" charset="-128"/>
              </a:rPr>
              <a:t>orange.html</a:t>
            </a:r>
            <a:r>
              <a:rPr kumimoji="1" lang="ja-JP" altLang="en-US" sz="2000">
                <a:latin typeface="UD デジタル 教科書体 N-B" panose="02020700000000000000" pitchFamily="17" charset="-128"/>
                <a:ea typeface="UD デジタル 教科書体 N-B" panose="02020700000000000000" pitchFamily="17" charset="-128"/>
              </a:rPr>
              <a:t>の内容を編集する</a:t>
            </a:r>
            <a:endParaRPr kumimoji="1" lang="ja-JP" altLang="en-US" sz="2000">
              <a:solidFill>
                <a:schemeClr val="tx1"/>
              </a:solidFill>
              <a:latin typeface="UD デジタル 教科書体 N-B" panose="02020700000000000000" pitchFamily="17" charset="-128"/>
              <a:ea typeface="UD デジタル 教科書体 N-B" panose="02020700000000000000" pitchFamily="17" charset="-128"/>
            </a:endParaRPr>
          </a:p>
        </p:txBody>
      </p:sp>
      <p:sp>
        <p:nvSpPr>
          <p:cNvPr id="26" name="角丸四角形 85">
            <a:extLst>
              <a:ext uri="{FF2B5EF4-FFF2-40B4-BE49-F238E27FC236}">
                <a16:creationId xmlns:a16="http://schemas.microsoft.com/office/drawing/2014/main" id="{14AC802A-D29D-43D3-9088-AEA4BCE2B412}"/>
              </a:ext>
            </a:extLst>
          </p:cNvPr>
          <p:cNvSpPr/>
          <p:nvPr/>
        </p:nvSpPr>
        <p:spPr>
          <a:xfrm>
            <a:off x="211213" y="4439594"/>
            <a:ext cx="6524455" cy="255150"/>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r"/>
            <a:endParaRPr kumimoji="1" lang="en-US" altLang="ja-JP" sz="1200" dirty="0">
              <a:latin typeface="UD デジタル 教科書体 N-R" panose="02020400000000000000" pitchFamily="17" charset="-128"/>
              <a:ea typeface="UD デジタル 教科書体 N-R" panose="02020400000000000000" pitchFamily="17" charset="-128"/>
            </a:endParaRPr>
          </a:p>
        </p:txBody>
      </p:sp>
      <p:sp>
        <p:nvSpPr>
          <p:cNvPr id="18" name="角丸四角形 85">
            <a:extLst>
              <a:ext uri="{FF2B5EF4-FFF2-40B4-BE49-F238E27FC236}">
                <a16:creationId xmlns:a16="http://schemas.microsoft.com/office/drawing/2014/main" id="{A44F6B09-E847-3B4C-B9A4-0D8A3B8D52B6}"/>
              </a:ext>
            </a:extLst>
          </p:cNvPr>
          <p:cNvSpPr/>
          <p:nvPr/>
        </p:nvSpPr>
        <p:spPr>
          <a:xfrm>
            <a:off x="278553" y="8548325"/>
            <a:ext cx="6457115" cy="517114"/>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1200">
                <a:latin typeface="UD デジタル 教科書体 N-R" panose="02020400000000000000" pitchFamily="17" charset="-128"/>
                <a:ea typeface="UD デジタル 教科書体 N-R" panose="02020400000000000000" pitchFamily="17" charset="-128"/>
              </a:rPr>
              <a:t>オレンジの説明文を変更するとき、プロジェクト内にある</a:t>
            </a:r>
            <a:r>
              <a:rPr kumimoji="1" lang="en-US" altLang="ja-JP" sz="1200" dirty="0" err="1">
                <a:latin typeface="UD デジタル 教科書体 N-R" panose="02020400000000000000" pitchFamily="17" charset="-128"/>
                <a:ea typeface="UD デジタル 教科書体 N-R" panose="02020400000000000000" pitchFamily="17" charset="-128"/>
              </a:rPr>
              <a:t>orangeSetsumei</a:t>
            </a:r>
            <a:r>
              <a:rPr kumimoji="1" lang="ja-JP" altLang="en-US" sz="1200">
                <a:latin typeface="UD デジタル 教科書体 N-R" panose="02020400000000000000" pitchFamily="17" charset="-128"/>
                <a:ea typeface="UD デジタル 教科書体 N-R" panose="02020400000000000000" pitchFamily="17" charset="-128"/>
              </a:rPr>
              <a:t>ファイルが利用できる。</a:t>
            </a:r>
            <a:endParaRPr kumimoji="1" lang="en-US" altLang="ja-JP" sz="1200" dirty="0">
              <a:latin typeface="UD デジタル 教科書体 N-R" panose="02020400000000000000" pitchFamily="17" charset="-128"/>
              <a:ea typeface="UD デジタル 教科書体 N-R" panose="02020400000000000000" pitchFamily="17" charset="-128"/>
            </a:endParaRPr>
          </a:p>
        </p:txBody>
      </p:sp>
      <p:sp>
        <p:nvSpPr>
          <p:cNvPr id="14" name="角丸四角形 85">
            <a:extLst>
              <a:ext uri="{FF2B5EF4-FFF2-40B4-BE49-F238E27FC236}">
                <a16:creationId xmlns:a16="http://schemas.microsoft.com/office/drawing/2014/main" id="{F61F6C74-5492-B84F-86BB-E6050C6D70D8}"/>
              </a:ext>
            </a:extLst>
          </p:cNvPr>
          <p:cNvSpPr/>
          <p:nvPr/>
        </p:nvSpPr>
        <p:spPr>
          <a:xfrm>
            <a:off x="206854" y="4975175"/>
            <a:ext cx="6528814" cy="1344531"/>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r"/>
            <a:endParaRPr kumimoji="1" lang="en-US" altLang="ja-JP" sz="1200" dirty="0">
              <a:latin typeface="UD デジタル 教科書体 N-R" panose="02020400000000000000" pitchFamily="17" charset="-128"/>
              <a:ea typeface="UD デジタル 教科書体 N-R" panose="02020400000000000000" pitchFamily="17" charset="-128"/>
            </a:endParaRPr>
          </a:p>
        </p:txBody>
      </p:sp>
      <p:sp>
        <p:nvSpPr>
          <p:cNvPr id="19" name="角丸四角形 85">
            <a:extLst>
              <a:ext uri="{FF2B5EF4-FFF2-40B4-BE49-F238E27FC236}">
                <a16:creationId xmlns:a16="http://schemas.microsoft.com/office/drawing/2014/main" id="{F70842C8-03AF-A248-9053-F04D364F9100}"/>
              </a:ext>
            </a:extLst>
          </p:cNvPr>
          <p:cNvSpPr/>
          <p:nvPr/>
        </p:nvSpPr>
        <p:spPr>
          <a:xfrm>
            <a:off x="206854" y="6876198"/>
            <a:ext cx="6528814" cy="865721"/>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r"/>
            <a:endParaRPr kumimoji="1" lang="en-US" altLang="ja-JP" sz="1200" dirty="0">
              <a:latin typeface="UD デジタル 教科書体 N-R" panose="02020400000000000000" pitchFamily="17" charset="-128"/>
              <a:ea typeface="UD デジタル 教科書体 N-R" panose="02020400000000000000" pitchFamily="17" charset="-128"/>
            </a:endParaRPr>
          </a:p>
        </p:txBody>
      </p:sp>
      <p:sp>
        <p:nvSpPr>
          <p:cNvPr id="20" name="角丸四角形 85">
            <a:extLst>
              <a:ext uri="{FF2B5EF4-FFF2-40B4-BE49-F238E27FC236}">
                <a16:creationId xmlns:a16="http://schemas.microsoft.com/office/drawing/2014/main" id="{33EF4CC4-577C-AC42-9E9A-F0B60C20403E}"/>
              </a:ext>
            </a:extLst>
          </p:cNvPr>
          <p:cNvSpPr/>
          <p:nvPr/>
        </p:nvSpPr>
        <p:spPr>
          <a:xfrm>
            <a:off x="216152" y="4175583"/>
            <a:ext cx="6524455" cy="255150"/>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r"/>
            <a:endParaRPr kumimoji="1" lang="en-US" altLang="ja-JP" sz="1200" dirty="0">
              <a:latin typeface="UD デジタル 教科書体 N-R" panose="02020400000000000000" pitchFamily="17" charset="-128"/>
              <a:ea typeface="UD デジタル 教科書体 N-R" panose="02020400000000000000" pitchFamily="17" charset="-128"/>
            </a:endParaRPr>
          </a:p>
        </p:txBody>
      </p:sp>
    </p:spTree>
    <p:extLst>
      <p:ext uri="{BB962C8B-B14F-4D97-AF65-F5344CB8AC3E}">
        <p14:creationId xmlns:p14="http://schemas.microsoft.com/office/powerpoint/2010/main" val="20075352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AAFF3F7E-B98E-4B72-B4E0-D992ED3E48A9}"/>
              </a:ext>
            </a:extLst>
          </p:cNvPr>
          <p:cNvSpPr>
            <a:spLocks noGrp="1"/>
          </p:cNvSpPr>
          <p:nvPr>
            <p:ph type="ctrTitle"/>
          </p:nvPr>
        </p:nvSpPr>
        <p:spPr>
          <a:xfrm>
            <a:off x="514350" y="57086"/>
            <a:ext cx="5829300" cy="743014"/>
          </a:xfrm>
        </p:spPr>
        <p:txBody>
          <a:bodyPr>
            <a:normAutofit/>
          </a:bodyPr>
          <a:lstStyle/>
          <a:p>
            <a:r>
              <a:rPr lang="ja-JP" altLang="en-US" sz="4000">
                <a:latin typeface="UD デジタル 教科書体 N-B" panose="02020700000000000000" pitchFamily="17" charset="-128"/>
                <a:ea typeface="UD デジタル 教科書体 N-B" panose="02020700000000000000" pitchFamily="17" charset="-128"/>
              </a:rPr>
              <a:t>確認テスト</a:t>
            </a:r>
          </a:p>
        </p:txBody>
      </p:sp>
      <p:graphicFrame>
        <p:nvGraphicFramePr>
          <p:cNvPr id="2" name="表 2">
            <a:extLst>
              <a:ext uri="{FF2B5EF4-FFF2-40B4-BE49-F238E27FC236}">
                <a16:creationId xmlns:a16="http://schemas.microsoft.com/office/drawing/2014/main" id="{A1482BBC-C29B-42EA-A81C-09E6DB0222AA}"/>
              </a:ext>
            </a:extLst>
          </p:cNvPr>
          <p:cNvGraphicFramePr>
            <a:graphicFrameLocks noGrp="1"/>
          </p:cNvGraphicFramePr>
          <p:nvPr>
            <p:extLst>
              <p:ext uri="{D42A27DB-BD31-4B8C-83A1-F6EECF244321}">
                <p14:modId xmlns:p14="http://schemas.microsoft.com/office/powerpoint/2010/main" val="4269842546"/>
              </p:ext>
            </p:extLst>
          </p:nvPr>
        </p:nvGraphicFramePr>
        <p:xfrm>
          <a:off x="164671" y="1341520"/>
          <a:ext cx="6527382" cy="4971354"/>
        </p:xfrm>
        <a:graphic>
          <a:graphicData uri="http://schemas.openxmlformats.org/drawingml/2006/table">
            <a:tbl>
              <a:tblPr firstRow="1" bandRow="1">
                <a:tableStyleId>{7E9639D4-E3E2-4D34-9284-5A2195B3D0D7}</a:tableStyleId>
              </a:tblPr>
              <a:tblGrid>
                <a:gridCol w="4009123">
                  <a:extLst>
                    <a:ext uri="{9D8B030D-6E8A-4147-A177-3AD203B41FA5}">
                      <a16:colId xmlns:a16="http://schemas.microsoft.com/office/drawing/2014/main" val="953771404"/>
                    </a:ext>
                  </a:extLst>
                </a:gridCol>
                <a:gridCol w="2518259">
                  <a:extLst>
                    <a:ext uri="{9D8B030D-6E8A-4147-A177-3AD203B41FA5}">
                      <a16:colId xmlns:a16="http://schemas.microsoft.com/office/drawing/2014/main" val="2232448268"/>
                    </a:ext>
                  </a:extLst>
                </a:gridCol>
              </a:tblGrid>
              <a:tr h="527496">
                <a:tc>
                  <a:txBody>
                    <a:bodyPr/>
                    <a:lstStyle/>
                    <a:p>
                      <a:pPr algn="ctr"/>
                      <a:r>
                        <a:rPr kumimoji="1" lang="ja-JP" altLang="en-US" sz="1400" b="0">
                          <a:latin typeface="UD デジタル 教科書体 N-B" panose="02020700000000000000" pitchFamily="17" charset="-128"/>
                          <a:ea typeface="UD デジタル 教科書体 N-B" panose="02020700000000000000" pitchFamily="17" charset="-128"/>
                        </a:rPr>
                        <a:t>問題</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b="0">
                          <a:latin typeface="UD デジタル 教科書体 N-B" panose="02020700000000000000" pitchFamily="17" charset="-128"/>
                          <a:ea typeface="UD デジタル 教科書体 N-B" panose="02020700000000000000" pitchFamily="17" charset="-128"/>
                        </a:rPr>
                        <a:t>回答</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5071850"/>
                  </a:ext>
                </a:extLst>
              </a:tr>
              <a:tr h="708146">
                <a:tc>
                  <a:txBody>
                    <a:bodyPr/>
                    <a:lstStyle/>
                    <a:p>
                      <a:pPr algn="l"/>
                      <a:r>
                        <a:rPr kumimoji="1" lang="ja-JP" altLang="en-US" sz="1200">
                          <a:latin typeface="UD デジタル 教科書体 N-R" panose="02020400000000000000" pitchFamily="17" charset="-128"/>
                          <a:ea typeface="UD デジタル 教科書体 N-R" panose="02020400000000000000" pitchFamily="17" charset="-128"/>
                        </a:rPr>
                        <a:t>画面に表示する文字（アプリのタイトルや、記事内容など）を書くファイルは何ですか。</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indent="-171450">
                        <a:buFont typeface="Arial" panose="020B0604020202020204" pitchFamily="34" charset="0"/>
                        <a:buChar char="•"/>
                      </a:pPr>
                      <a:r>
                        <a:rPr kumimoji="1" lang="en-US" altLang="ja-JP" sz="1200" dirty="0">
                          <a:latin typeface="UD デジタル 教科書体 N-R" panose="02020400000000000000" pitchFamily="17" charset="-128"/>
                          <a:ea typeface="UD デジタル 教科書体 N-R" panose="02020400000000000000" pitchFamily="17" charset="-128"/>
                        </a:rPr>
                        <a:t>HTML</a:t>
                      </a:r>
                      <a:r>
                        <a:rPr kumimoji="1" lang="ja-JP" altLang="en-US" sz="1200">
                          <a:latin typeface="UD デジタル 教科書体 N-R" panose="02020400000000000000" pitchFamily="17" charset="-128"/>
                          <a:ea typeface="UD デジタル 教科書体 N-R" panose="02020400000000000000" pitchFamily="17" charset="-128"/>
                        </a:rPr>
                        <a:t>ファイル</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75820021"/>
                  </a:ext>
                </a:extLst>
              </a:tr>
              <a:tr h="855414">
                <a:tc>
                  <a:txBody>
                    <a:bodyPr/>
                    <a:lstStyle/>
                    <a:p>
                      <a:pPr algn="l"/>
                      <a:r>
                        <a:rPr kumimoji="1" lang="ja-JP" altLang="en-US" sz="1200">
                          <a:latin typeface="UD デジタル 教科書体 N-R" panose="02020400000000000000" pitchFamily="17" charset="-128"/>
                          <a:ea typeface="UD デジタル 教科書体 N-R" panose="02020400000000000000" pitchFamily="17" charset="-128"/>
                        </a:rPr>
                        <a:t>画面に表示する文字の色やサイズを指定したり、枠線の種類や太さを指定したりするファイルは何ですか。</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indent="-171450">
                        <a:buFont typeface="Arial" panose="020B0604020202020204" pitchFamily="34" charset="0"/>
                        <a:buChar char="•"/>
                      </a:pPr>
                      <a:r>
                        <a:rPr kumimoji="1" lang="en-US" altLang="ja-JP" sz="1200" dirty="0">
                          <a:latin typeface="UD デジタル 教科書体 N-R" panose="02020400000000000000" pitchFamily="17" charset="-128"/>
                          <a:ea typeface="UD デジタル 教科書体 N-R" panose="02020400000000000000" pitchFamily="17" charset="-128"/>
                        </a:rPr>
                        <a:t>CSS</a:t>
                      </a:r>
                      <a:r>
                        <a:rPr kumimoji="1" lang="ja-JP" altLang="en-US" sz="1200">
                          <a:latin typeface="UD デジタル 教科書体 N-R" panose="02020400000000000000" pitchFamily="17" charset="-128"/>
                          <a:ea typeface="UD デジタル 教科書体 N-R" panose="02020400000000000000" pitchFamily="17" charset="-128"/>
                        </a:rPr>
                        <a:t>ファイル（カスケーディング・スタイル・シート）</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06026192"/>
                  </a:ext>
                </a:extLst>
              </a:tr>
              <a:tr h="855414">
                <a:tc>
                  <a:txBody>
                    <a:bodyPr/>
                    <a:lstStyle/>
                    <a:p>
                      <a:pPr algn="l"/>
                      <a:r>
                        <a:rPr kumimoji="1" lang="ja-JP" altLang="en-US" sz="1200">
                          <a:latin typeface="UD デジタル 教科書体 N-R" panose="02020400000000000000" pitchFamily="17" charset="-128"/>
                          <a:ea typeface="UD デジタル 教科書体 N-R" panose="02020400000000000000" pitchFamily="17" charset="-128"/>
                        </a:rPr>
                        <a:t>ページの見出しを示すのに使うタグは何ですか。</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indent="-171450">
                        <a:buFont typeface="Arial" panose="020B0604020202020204" pitchFamily="34" charset="0"/>
                        <a:buChar char="•"/>
                      </a:pPr>
                      <a:r>
                        <a:rPr kumimoji="1" lang="en-US" altLang="ja-JP" sz="1200" dirty="0">
                          <a:latin typeface="UD デジタル 教科書体 N-R" panose="02020400000000000000" pitchFamily="17" charset="-128"/>
                          <a:ea typeface="UD デジタル 教科書体 N-R" panose="02020400000000000000" pitchFamily="17" charset="-128"/>
                        </a:rPr>
                        <a:t>&lt;h1&gt;</a:t>
                      </a:r>
                      <a:endParaRPr kumimoji="1" lang="ja-JP" altLang="en-US" sz="120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6136973"/>
                  </a:ext>
                </a:extLst>
              </a:tr>
              <a:tr h="0">
                <a:tc>
                  <a:txBody>
                    <a:bodyPr/>
                    <a:lstStyle/>
                    <a:p>
                      <a:pPr algn="l"/>
                      <a:r>
                        <a:rPr kumimoji="1" lang="ja-JP" altLang="en-US" sz="1200">
                          <a:latin typeface="UD デジタル 教科書体 N-R" panose="02020400000000000000" pitchFamily="17" charset="-128"/>
                          <a:ea typeface="UD デジタル 教科書体 N-R" panose="02020400000000000000" pitchFamily="17" charset="-128"/>
                        </a:rPr>
                        <a:t>画像を画面に埋め込むためのタグは何ですか。</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indent="-171450">
                        <a:buFont typeface="Arial" panose="020B0604020202020204" pitchFamily="34" charset="0"/>
                        <a:buChar char="•"/>
                      </a:pPr>
                      <a:r>
                        <a:rPr kumimoji="1" lang="en-US" altLang="ja-JP" sz="1200" dirty="0">
                          <a:latin typeface="UD デジタル 教科書体 N-R" panose="02020400000000000000" pitchFamily="17" charset="-128"/>
                          <a:ea typeface="UD デジタル 教科書体 N-R" panose="02020400000000000000" pitchFamily="17" charset="-128"/>
                        </a:rPr>
                        <a:t>&lt;</a:t>
                      </a:r>
                      <a:r>
                        <a:rPr kumimoji="1" lang="en-US" altLang="ja-JP" sz="1200" dirty="0" err="1">
                          <a:latin typeface="UD デジタル 教科書体 N-R" panose="02020400000000000000" pitchFamily="17" charset="-128"/>
                          <a:ea typeface="UD デジタル 教科書体 N-R" panose="02020400000000000000" pitchFamily="17" charset="-128"/>
                        </a:rPr>
                        <a:t>img</a:t>
                      </a:r>
                      <a:r>
                        <a:rPr kumimoji="1" lang="en-US" altLang="ja-JP" sz="1200" dirty="0">
                          <a:latin typeface="UD デジタル 教科書体 N-R" panose="02020400000000000000" pitchFamily="17" charset="-128"/>
                          <a:ea typeface="UD デジタル 教科書体 N-R" panose="02020400000000000000" pitchFamily="17" charset="-128"/>
                        </a:rPr>
                        <a:t>&gt;</a:t>
                      </a:r>
                      <a:endParaRPr kumimoji="1" lang="ja-JP" altLang="en-US" sz="120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98417996"/>
                  </a:ext>
                </a:extLst>
              </a:tr>
              <a:tr h="855414">
                <a:tc>
                  <a:txBody>
                    <a:bodyPr/>
                    <a:lstStyle/>
                    <a:p>
                      <a:pPr algn="l"/>
                      <a:r>
                        <a:rPr kumimoji="1" lang="ja-JP" altLang="en-US" sz="1200">
                          <a:latin typeface="UD デジタル 教科書体 N-R" panose="02020400000000000000" pitchFamily="17" charset="-128"/>
                          <a:ea typeface="UD デジタル 教科書体 N-R" panose="02020400000000000000" pitchFamily="17" charset="-128"/>
                        </a:rPr>
                        <a:t>ボタンなどの背景色を変更するためのスタイルの属性を何といいますか。</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indent="-171450">
                        <a:buFont typeface="Arial" panose="020B0604020202020204" pitchFamily="34" charset="0"/>
                        <a:buChar char="•"/>
                      </a:pPr>
                      <a:r>
                        <a:rPr kumimoji="1" lang="en-US" altLang="ja-JP" sz="1200" dirty="0">
                          <a:latin typeface="UD デジタル 教科書体 N-R" panose="02020400000000000000" pitchFamily="17" charset="-128"/>
                          <a:ea typeface="UD デジタル 教科書体 N-R" panose="02020400000000000000" pitchFamily="17" charset="-128"/>
                        </a:rPr>
                        <a:t>background-color</a:t>
                      </a:r>
                      <a:endParaRPr kumimoji="1" lang="ja-JP" altLang="en-US" sz="120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1202643"/>
                  </a:ext>
                </a:extLst>
              </a:tr>
              <a:tr h="855414">
                <a:tc>
                  <a:txBody>
                    <a:bodyPr/>
                    <a:lstStyle/>
                    <a:p>
                      <a:pPr algn="l"/>
                      <a:r>
                        <a:rPr kumimoji="1" lang="ja-JP" altLang="en-US" sz="1200">
                          <a:latin typeface="UD デジタル 教科書体 N-R" panose="02020400000000000000" pitchFamily="17" charset="-128"/>
                          <a:ea typeface="UD デジタル 教科書体 N-R" panose="02020400000000000000" pitchFamily="17" charset="-128"/>
                        </a:rPr>
                        <a:t>あるタグに</a:t>
                      </a:r>
                      <a:r>
                        <a:rPr kumimoji="1" lang="en-US" altLang="ja-JP" sz="1200" dirty="0">
                          <a:latin typeface="UD デジタル 教科書体 N-R" panose="02020400000000000000" pitchFamily="17" charset="-128"/>
                          <a:ea typeface="UD デジタル 教科書体 N-R" panose="02020400000000000000" pitchFamily="17" charset="-128"/>
                        </a:rPr>
                        <a:t>ID</a:t>
                      </a:r>
                      <a:r>
                        <a:rPr kumimoji="1" lang="ja-JP" altLang="en-US" sz="1200">
                          <a:latin typeface="UD デジタル 教科書体 N-R" panose="02020400000000000000" pitchFamily="17" charset="-128"/>
                          <a:ea typeface="UD デジタル 教科書体 N-R" panose="02020400000000000000" pitchFamily="17" charset="-128"/>
                        </a:rPr>
                        <a:t>属性が“</a:t>
                      </a:r>
                      <a:r>
                        <a:rPr kumimoji="1" lang="en-US" altLang="ja-JP" sz="1200" dirty="0">
                          <a:latin typeface="UD デジタル 教科書体 N-R" panose="02020400000000000000" pitchFamily="17" charset="-128"/>
                          <a:ea typeface="UD デジタル 教科書体 N-R" panose="02020400000000000000" pitchFamily="17" charset="-128"/>
                        </a:rPr>
                        <a:t>apple”</a:t>
                      </a:r>
                      <a:r>
                        <a:rPr kumimoji="1" lang="ja-JP" altLang="en-US" sz="1200">
                          <a:latin typeface="UD デジタル 教科書体 N-R" panose="02020400000000000000" pitchFamily="17" charset="-128"/>
                          <a:ea typeface="UD デジタル 教科書体 N-R" panose="02020400000000000000" pitchFamily="17" charset="-128"/>
                        </a:rPr>
                        <a:t>と指定されている。このタグの要素の表示方法を指定するときに、スタイルの先頭に付ける記号は何ですか。</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indent="-171450">
                        <a:buFont typeface="Arial" panose="020B0604020202020204" pitchFamily="34" charset="0"/>
                        <a:buChar char="•"/>
                      </a:pPr>
                      <a:r>
                        <a:rPr kumimoji="1" lang="en-US" altLang="ja-JP" sz="1200" dirty="0">
                          <a:latin typeface="UD デジタル 教科書体 N-R" panose="02020400000000000000" pitchFamily="17" charset="-128"/>
                          <a:ea typeface="UD デジタル 教科書体 N-R" panose="02020400000000000000" pitchFamily="17" charset="-128"/>
                        </a:rPr>
                        <a:t>#</a:t>
                      </a:r>
                    </a:p>
                    <a:p>
                      <a:pPr marL="514350" lvl="1" indent="-171450">
                        <a:buFont typeface="Arial" panose="020B0604020202020204" pitchFamily="34" charset="0"/>
                        <a:buChar char="•"/>
                      </a:pPr>
                      <a:r>
                        <a:rPr kumimoji="1" lang="en-US" altLang="ja-JP" sz="1200" dirty="0">
                          <a:latin typeface="UD デジタル 教科書体 N-R" panose="02020400000000000000" pitchFamily="17" charset="-128"/>
                          <a:ea typeface="UD デジタル 教科書体 N-R" panose="02020400000000000000" pitchFamily="17" charset="-128"/>
                        </a:rPr>
                        <a:t>#apple{ … }</a:t>
                      </a:r>
                      <a:endParaRPr kumimoji="1" lang="ja-JP" altLang="en-US" sz="120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97173441"/>
                  </a:ext>
                </a:extLst>
              </a:tr>
            </a:tbl>
          </a:graphicData>
        </a:graphic>
      </p:graphicFrame>
      <p:sp>
        <p:nvSpPr>
          <p:cNvPr id="6" name="タイトル 3">
            <a:extLst>
              <a:ext uri="{FF2B5EF4-FFF2-40B4-BE49-F238E27FC236}">
                <a16:creationId xmlns:a16="http://schemas.microsoft.com/office/drawing/2014/main" id="{BDC140E4-F386-4D28-9B90-E94F73655D95}"/>
              </a:ext>
            </a:extLst>
          </p:cNvPr>
          <p:cNvSpPr txBox="1">
            <a:spLocks/>
          </p:cNvSpPr>
          <p:nvPr/>
        </p:nvSpPr>
        <p:spPr>
          <a:xfrm>
            <a:off x="164672" y="8564479"/>
            <a:ext cx="6528655" cy="1212246"/>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ctr" defTabSz="685800" rtl="0" eaLnBrk="1" latinLnBrk="0" hangingPunct="1">
              <a:lnSpc>
                <a:spcPct val="90000"/>
              </a:lnSpc>
              <a:spcBef>
                <a:spcPct val="0"/>
              </a:spcBef>
              <a:buNone/>
              <a:defRPr kumimoji="1" sz="45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kumimoji="1" lang="ja-JP" altLang="en-US" sz="1400">
                <a:latin typeface="UD デジタル 教科書体 N-R" panose="02020400000000000000" pitchFamily="17" charset="-128"/>
                <a:ea typeface="UD デジタル 教科書体 N-R" panose="02020400000000000000" pitchFamily="17" charset="-128"/>
              </a:rPr>
              <a:t>記述問題は実際のプログラムで回答頂いても構いません。</a:t>
            </a:r>
            <a:endParaRPr kumimoji="1" lang="en-US" altLang="ja-JP" sz="1400">
              <a:latin typeface="UD デジタル 教科書体 N-R" panose="02020400000000000000" pitchFamily="17" charset="-128"/>
              <a:ea typeface="UD デジタル 教科書体 N-R" panose="02020400000000000000" pitchFamily="17" charset="-128"/>
            </a:endParaRPr>
          </a:p>
          <a:p>
            <a:pPr algn="l"/>
            <a:r>
              <a:rPr kumimoji="1" lang="ja-JP" altLang="en-US" sz="1400">
                <a:latin typeface="UD デジタル 教科書体 N-R" panose="02020400000000000000" pitchFamily="17" charset="-128"/>
                <a:ea typeface="UD デジタル 教科書体 N-R" panose="02020400000000000000" pitchFamily="17" charset="-128"/>
              </a:rPr>
              <a:t>また、</a:t>
            </a:r>
            <a:r>
              <a:rPr kumimoji="1" lang="en-US" altLang="ja-JP" sz="1400">
                <a:latin typeface="UD デジタル 教科書体 N-R" panose="02020400000000000000" pitchFamily="17" charset="-128"/>
                <a:ea typeface="UD デジタル 教科書体 N-R" panose="02020400000000000000" pitchFamily="17" charset="-128"/>
              </a:rPr>
              <a:t>JavaScript</a:t>
            </a:r>
            <a:r>
              <a:rPr kumimoji="1" lang="ja-JP" altLang="en-US" sz="1400">
                <a:latin typeface="UD デジタル 教科書体 N-R" panose="02020400000000000000" pitchFamily="17" charset="-128"/>
                <a:ea typeface="UD デジタル 教科書体 N-R" panose="02020400000000000000" pitchFamily="17" charset="-128"/>
              </a:rPr>
              <a:t>の文法に従っていなくても考え方が正しければ正解とします。</a:t>
            </a:r>
          </a:p>
        </p:txBody>
      </p:sp>
    </p:spTree>
    <p:extLst>
      <p:ext uri="{BB962C8B-B14F-4D97-AF65-F5344CB8AC3E}">
        <p14:creationId xmlns:p14="http://schemas.microsoft.com/office/powerpoint/2010/main" val="4180646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AAFF3F7E-B98E-4B72-B4E0-D992ED3E48A9}"/>
              </a:ext>
            </a:extLst>
          </p:cNvPr>
          <p:cNvSpPr>
            <a:spLocks noGrp="1"/>
          </p:cNvSpPr>
          <p:nvPr>
            <p:ph type="ctrTitle"/>
          </p:nvPr>
        </p:nvSpPr>
        <p:spPr>
          <a:xfrm>
            <a:off x="514350" y="57086"/>
            <a:ext cx="5829300" cy="743014"/>
          </a:xfrm>
        </p:spPr>
        <p:txBody>
          <a:bodyPr>
            <a:normAutofit/>
          </a:bodyPr>
          <a:lstStyle/>
          <a:p>
            <a:r>
              <a:rPr lang="ja-JP" altLang="en-US" sz="4000">
                <a:latin typeface="UD デジタル 教科書体 N-B" panose="02020700000000000000" pitchFamily="17" charset="-128"/>
                <a:ea typeface="UD デジタル 教科書体 N-B" panose="02020700000000000000" pitchFamily="17" charset="-128"/>
              </a:rPr>
              <a:t>学習目標</a:t>
            </a:r>
          </a:p>
        </p:txBody>
      </p:sp>
      <p:graphicFrame>
        <p:nvGraphicFramePr>
          <p:cNvPr id="2" name="表 2">
            <a:extLst>
              <a:ext uri="{FF2B5EF4-FFF2-40B4-BE49-F238E27FC236}">
                <a16:creationId xmlns:a16="http://schemas.microsoft.com/office/drawing/2014/main" id="{A1482BBC-C29B-42EA-A81C-09E6DB0222AA}"/>
              </a:ext>
            </a:extLst>
          </p:cNvPr>
          <p:cNvGraphicFramePr>
            <a:graphicFrameLocks noGrp="1"/>
          </p:cNvGraphicFramePr>
          <p:nvPr>
            <p:extLst>
              <p:ext uri="{D42A27DB-BD31-4B8C-83A1-F6EECF244321}">
                <p14:modId xmlns:p14="http://schemas.microsoft.com/office/powerpoint/2010/main" val="1870727735"/>
              </p:ext>
            </p:extLst>
          </p:nvPr>
        </p:nvGraphicFramePr>
        <p:xfrm>
          <a:off x="164671" y="1341520"/>
          <a:ext cx="6527382" cy="3474062"/>
        </p:xfrm>
        <a:graphic>
          <a:graphicData uri="http://schemas.openxmlformats.org/drawingml/2006/table">
            <a:tbl>
              <a:tblPr firstRow="1" bandRow="1">
                <a:tableStyleId>{7E9639D4-E3E2-4D34-9284-5A2195B3D0D7}</a:tableStyleId>
              </a:tblPr>
              <a:tblGrid>
                <a:gridCol w="2016929">
                  <a:extLst>
                    <a:ext uri="{9D8B030D-6E8A-4147-A177-3AD203B41FA5}">
                      <a16:colId xmlns:a16="http://schemas.microsoft.com/office/drawing/2014/main" val="953771404"/>
                    </a:ext>
                  </a:extLst>
                </a:gridCol>
                <a:gridCol w="4510453">
                  <a:extLst>
                    <a:ext uri="{9D8B030D-6E8A-4147-A177-3AD203B41FA5}">
                      <a16:colId xmlns:a16="http://schemas.microsoft.com/office/drawing/2014/main" val="2232448268"/>
                    </a:ext>
                  </a:extLst>
                </a:gridCol>
              </a:tblGrid>
              <a:tr h="527496">
                <a:tc>
                  <a:txBody>
                    <a:bodyPr/>
                    <a:lstStyle/>
                    <a:p>
                      <a:pPr algn="ctr"/>
                      <a:r>
                        <a:rPr kumimoji="1" lang="ja-JP" altLang="en-US" sz="1400" b="0">
                          <a:latin typeface="UD デジタル 教科書体 N-B" panose="02020700000000000000" pitchFamily="17" charset="-128"/>
                          <a:ea typeface="UD デジタル 教科書体 N-B" panose="02020700000000000000" pitchFamily="17" charset="-128"/>
                        </a:rPr>
                        <a:t>観点</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b="0">
                          <a:latin typeface="UD デジタル 教科書体 N-B" panose="02020700000000000000" pitchFamily="17" charset="-128"/>
                          <a:ea typeface="UD デジタル 教科書体 N-B" panose="02020700000000000000" pitchFamily="17" charset="-128"/>
                        </a:rPr>
                        <a:t>学習目標</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5071850"/>
                  </a:ext>
                </a:extLst>
              </a:tr>
              <a:tr h="997184">
                <a:tc>
                  <a:txBody>
                    <a:bodyPr/>
                    <a:lstStyle/>
                    <a:p>
                      <a:pPr algn="ctr"/>
                      <a:r>
                        <a:rPr kumimoji="1" lang="ja-JP" altLang="en-US" sz="1200">
                          <a:latin typeface="UD デジタル 教科書体 N-R" panose="02020400000000000000" pitchFamily="17" charset="-128"/>
                          <a:ea typeface="UD デジタル 教科書体 N-R" panose="02020400000000000000" pitchFamily="17" charset="-128"/>
                        </a:rPr>
                        <a:t>知識・技能</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indent="-171450">
                        <a:buFont typeface="Arial" panose="020B0604020202020204" pitchFamily="34" charset="0"/>
                        <a:buChar char="•"/>
                      </a:pPr>
                      <a:r>
                        <a:rPr kumimoji="1" lang="en" altLang="ja-JP" sz="1200" dirty="0">
                          <a:latin typeface="UD デジタル 教科書体 N-R" panose="02020400000000000000" pitchFamily="17" charset="-128"/>
                          <a:ea typeface="UD デジタル 教科書体 N-R" panose="02020400000000000000" pitchFamily="17" charset="-128"/>
                        </a:rPr>
                        <a:t>HTML</a:t>
                      </a:r>
                      <a:r>
                        <a:rPr kumimoji="1" lang="ja-JP" altLang="en-US" sz="1200">
                          <a:latin typeface="UD デジタル 教科書体 N-R" panose="02020400000000000000" pitchFamily="17" charset="-128"/>
                          <a:ea typeface="UD デジタル 教科書体 N-R" panose="02020400000000000000" pitchFamily="17" charset="-128"/>
                        </a:rPr>
                        <a:t>ファイルの基本構造（</a:t>
                      </a:r>
                      <a:r>
                        <a:rPr kumimoji="1" lang="en" altLang="ja-JP" sz="1200" dirty="0">
                          <a:latin typeface="UD デジタル 教科書体 N-R" panose="02020400000000000000" pitchFamily="17" charset="-128"/>
                          <a:ea typeface="UD デジタル 教科書体 N-R" panose="02020400000000000000" pitchFamily="17" charset="-128"/>
                        </a:rPr>
                        <a:t>html</a:t>
                      </a:r>
                      <a:r>
                        <a:rPr kumimoji="1" lang="ja-JP" altLang="en-US" sz="1200">
                          <a:latin typeface="UD デジタル 教科書体 N-R" panose="02020400000000000000" pitchFamily="17" charset="-128"/>
                          <a:ea typeface="UD デジタル 教科書体 N-R" panose="02020400000000000000" pitchFamily="17" charset="-128"/>
                        </a:rPr>
                        <a:t>宣言、</a:t>
                      </a:r>
                      <a:r>
                        <a:rPr kumimoji="1" lang="en-US" altLang="ja-JP" sz="1200" dirty="0">
                          <a:latin typeface="UD デジタル 教科書体 N-R" panose="02020400000000000000" pitchFamily="17" charset="-128"/>
                          <a:ea typeface="UD デジタル 教科書体 N-R" panose="02020400000000000000" pitchFamily="17" charset="-128"/>
                        </a:rPr>
                        <a:t>&lt;</a:t>
                      </a:r>
                      <a:r>
                        <a:rPr kumimoji="1" lang="en" altLang="ja-JP" sz="1200" dirty="0">
                          <a:latin typeface="UD デジタル 教科書体 N-R" panose="02020400000000000000" pitchFamily="17" charset="-128"/>
                          <a:ea typeface="UD デジタル 教科書体 N-R" panose="02020400000000000000" pitchFamily="17" charset="-128"/>
                        </a:rPr>
                        <a:t>head&gt;,&lt;body&gt;</a:t>
                      </a:r>
                      <a:r>
                        <a:rPr kumimoji="1" lang="ja-JP" altLang="en" sz="1200">
                          <a:latin typeface="UD デジタル 教科書体 N-R" panose="02020400000000000000" pitchFamily="17" charset="-128"/>
                          <a:ea typeface="UD デジタル 教科書体 N-R" panose="02020400000000000000" pitchFamily="17" charset="-128"/>
                        </a:rPr>
                        <a:t>）</a:t>
                      </a:r>
                      <a:r>
                        <a:rPr kumimoji="1" lang="ja-JP" altLang="en-US" sz="1200">
                          <a:latin typeface="UD デジタル 教科書体 N-R" panose="02020400000000000000" pitchFamily="17" charset="-128"/>
                          <a:ea typeface="UD デジタル 教科書体 N-R" panose="02020400000000000000" pitchFamily="17" charset="-128"/>
                        </a:rPr>
                        <a:t>を理解している</a:t>
                      </a:r>
                    </a:p>
                    <a:p>
                      <a:pPr marL="171450" indent="-171450">
                        <a:buFont typeface="Arial" panose="020B0604020202020204" pitchFamily="34" charset="0"/>
                        <a:buChar char="•"/>
                      </a:pPr>
                      <a:r>
                        <a:rPr kumimoji="1" lang="ja-JP" altLang="en-US" sz="1200">
                          <a:latin typeface="UD デジタル 教科書体 N-R" panose="02020400000000000000" pitchFamily="17" charset="-128"/>
                          <a:ea typeface="UD デジタル 教科書体 N-R" panose="02020400000000000000" pitchFamily="17" charset="-128"/>
                        </a:rPr>
                        <a:t>基本的なタグ（</a:t>
                      </a:r>
                      <a:r>
                        <a:rPr kumimoji="1" lang="en" altLang="ja-JP" sz="1200" dirty="0">
                          <a:latin typeface="UD デジタル 教科書体 N-R" panose="02020400000000000000" pitchFamily="17" charset="-128"/>
                          <a:ea typeface="UD デジタル 教科書体 N-R" panose="02020400000000000000" pitchFamily="17" charset="-128"/>
                        </a:rPr>
                        <a:t>a, button, </a:t>
                      </a:r>
                      <a:r>
                        <a:rPr kumimoji="1" lang="en" altLang="ja-JP" sz="1200" dirty="0" err="1">
                          <a:latin typeface="UD デジタル 教科書体 N-R" panose="02020400000000000000" pitchFamily="17" charset="-128"/>
                          <a:ea typeface="UD デジタル 教科書体 N-R" panose="02020400000000000000" pitchFamily="17" charset="-128"/>
                        </a:rPr>
                        <a:t>img</a:t>
                      </a:r>
                      <a:r>
                        <a:rPr kumimoji="1" lang="ja-JP" altLang="en" sz="1200">
                          <a:latin typeface="UD デジタル 教科書体 N-R" panose="02020400000000000000" pitchFamily="17" charset="-128"/>
                          <a:ea typeface="UD デジタル 教科書体 N-R" panose="02020400000000000000" pitchFamily="17" charset="-128"/>
                        </a:rPr>
                        <a:t>）、</a:t>
                      </a:r>
                      <a:r>
                        <a:rPr kumimoji="1" lang="ja-JP" altLang="en-US" sz="1200">
                          <a:latin typeface="UD デジタル 教科書体 N-R" panose="02020400000000000000" pitchFamily="17" charset="-128"/>
                          <a:ea typeface="UD デジタル 教科書体 N-R" panose="02020400000000000000" pitchFamily="17" charset="-128"/>
                        </a:rPr>
                        <a:t>属性の書き方を理解している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171450" marR="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 altLang="ja-JP" sz="1200" dirty="0">
                          <a:latin typeface="UD デジタル 教科書体 N-R" panose="02020400000000000000" pitchFamily="17" charset="-128"/>
                          <a:ea typeface="UD デジタル 教科書体 N-R" panose="02020400000000000000" pitchFamily="17" charset="-128"/>
                        </a:rPr>
                        <a:t>HTML</a:t>
                      </a:r>
                      <a:r>
                        <a:rPr kumimoji="1" lang="ja-JP" altLang="en-US" sz="1200">
                          <a:latin typeface="UD デジタル 教科書体 N-R" panose="02020400000000000000" pitchFamily="17" charset="-128"/>
                          <a:ea typeface="UD デジタル 教科書体 N-R" panose="02020400000000000000" pitchFamily="17" charset="-128"/>
                        </a:rPr>
                        <a:t>のタグを指定して、</a:t>
                      </a:r>
                      <a:r>
                        <a:rPr kumimoji="1" lang="en" altLang="ja-JP" sz="1200" dirty="0">
                          <a:latin typeface="UD デジタル 教科書体 N-R" panose="02020400000000000000" pitchFamily="17" charset="-128"/>
                          <a:ea typeface="UD デジタル 教科書体 N-R" panose="02020400000000000000" pitchFamily="17" charset="-128"/>
                        </a:rPr>
                        <a:t>CSS</a:t>
                      </a:r>
                      <a:r>
                        <a:rPr kumimoji="1" lang="ja-JP" altLang="en-US" sz="1200">
                          <a:latin typeface="UD デジタル 教科書体 N-R" panose="02020400000000000000" pitchFamily="17" charset="-128"/>
                          <a:ea typeface="UD デジタル 教科書体 N-R" panose="02020400000000000000" pitchFamily="17" charset="-128"/>
                        </a:rPr>
                        <a:t>によるスタイル指定を行うことができる</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13368689"/>
                  </a:ext>
                </a:extLst>
              </a:tr>
              <a:tr h="708146">
                <a:tc>
                  <a:txBody>
                    <a:bodyPr/>
                    <a:lstStyle/>
                    <a:p>
                      <a:pPr algn="ctr"/>
                      <a:r>
                        <a:rPr kumimoji="1" lang="ja-JP" altLang="en-US" sz="1200">
                          <a:latin typeface="UD デジタル 教科書体 N-R" panose="02020400000000000000" pitchFamily="17" charset="-128"/>
                          <a:ea typeface="UD デジタル 教科書体 N-R" panose="02020400000000000000" pitchFamily="17" charset="-128"/>
                        </a:rPr>
                        <a:t>思考力・判断力・表現力</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 altLang="ja-JP" sz="1200" dirty="0">
                          <a:latin typeface="UD デジタル 教科書体 N-R" panose="02020400000000000000" pitchFamily="17" charset="-128"/>
                          <a:ea typeface="UD デジタル 教科書体 N-R" panose="02020400000000000000" pitchFamily="17" charset="-128"/>
                        </a:rPr>
                        <a:t>HTML</a:t>
                      </a:r>
                      <a:r>
                        <a:rPr kumimoji="1" lang="ja-JP" altLang="en-US" sz="1200">
                          <a:latin typeface="UD デジタル 教科書体 N-R" panose="02020400000000000000" pitchFamily="17" charset="-128"/>
                          <a:ea typeface="UD デジタル 教科書体 N-R" panose="02020400000000000000" pitchFamily="17" charset="-128"/>
                        </a:rPr>
                        <a:t>のタグの機能を理解し、適切に使い分けることができる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171450" marR="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 altLang="ja-JP" sz="1200" dirty="0">
                          <a:latin typeface="UD デジタル 教科書体 N-R" panose="02020400000000000000" pitchFamily="17" charset="-128"/>
                          <a:ea typeface="UD デジタル 教科書体 N-R" panose="02020400000000000000" pitchFamily="17" charset="-128"/>
                        </a:rPr>
                        <a:t>CSS</a:t>
                      </a:r>
                      <a:r>
                        <a:rPr kumimoji="1" lang="ja-JP" altLang="en-US" sz="1200">
                          <a:latin typeface="UD デジタル 教科書体 N-R" panose="02020400000000000000" pitchFamily="17" charset="-128"/>
                          <a:ea typeface="UD デジタル 教科書体 N-R" panose="02020400000000000000" pitchFamily="17" charset="-128"/>
                        </a:rPr>
                        <a:t>を使って適切なスタイル指定を行い、見やすい表示を実現できる</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75820021"/>
                  </a:ext>
                </a:extLst>
              </a:tr>
              <a:tr h="855414">
                <a:tc>
                  <a:txBody>
                    <a:bodyPr/>
                    <a:lstStyle/>
                    <a:p>
                      <a:pPr algn="ctr"/>
                      <a:r>
                        <a:rPr kumimoji="1" lang="ja-JP" altLang="en-US" sz="1200">
                          <a:latin typeface="UD デジタル 教科書体 N-R" panose="02020400000000000000" pitchFamily="17" charset="-128"/>
                          <a:ea typeface="UD デジタル 教科書体 N-R" panose="02020400000000000000" pitchFamily="17" charset="-128"/>
                        </a:rPr>
                        <a:t>学びに向かう力</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indent="-171450">
                        <a:buFont typeface="Arial" panose="020B0604020202020204" pitchFamily="34" charset="0"/>
                        <a:buChar char="•"/>
                      </a:pPr>
                      <a:r>
                        <a:rPr kumimoji="1" lang="en" altLang="ja-JP" sz="1200" dirty="0">
                          <a:latin typeface="UD デジタル 教科書体 N-R" panose="02020400000000000000" pitchFamily="17" charset="-128"/>
                          <a:ea typeface="UD デジタル 教科書体 N-R" panose="02020400000000000000" pitchFamily="17" charset="-128"/>
                        </a:rPr>
                        <a:t>HTML</a:t>
                      </a:r>
                      <a:r>
                        <a:rPr kumimoji="1" lang="ja-JP" altLang="en-US" sz="1200">
                          <a:latin typeface="UD デジタル 教科書体 N-R" panose="02020400000000000000" pitchFamily="17" charset="-128"/>
                          <a:ea typeface="UD デジタル 教科書体 N-R" panose="02020400000000000000" pitchFamily="17" charset="-128"/>
                        </a:rPr>
                        <a:t>のタグや属性について調べてみる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171450" indent="-171450">
                        <a:buFont typeface="Arial" panose="020B0604020202020204" pitchFamily="34" charset="0"/>
                        <a:buChar char="•"/>
                      </a:pPr>
                      <a:r>
                        <a:rPr kumimoji="1" lang="en" altLang="ja-JP" sz="1200" dirty="0">
                          <a:latin typeface="UD デジタル 教科書体 N-R" panose="02020400000000000000" pitchFamily="17" charset="-128"/>
                          <a:ea typeface="UD デジタル 教科書体 N-R" panose="02020400000000000000" pitchFamily="17" charset="-128"/>
                        </a:rPr>
                        <a:t>CSS</a:t>
                      </a:r>
                      <a:r>
                        <a:rPr kumimoji="1" lang="ja-JP" altLang="en-US" sz="1200">
                          <a:latin typeface="UD デジタル 教科書体 N-R" panose="02020400000000000000" pitchFamily="17" charset="-128"/>
                          <a:ea typeface="UD デジタル 教科書体 N-R" panose="02020400000000000000" pitchFamily="17" charset="-128"/>
                        </a:rPr>
                        <a:t>の指定方法やスタイルについて調べてみる</a:t>
                      </a:r>
                    </a:p>
                    <a:p>
                      <a:pPr marL="171450" indent="-171450">
                        <a:buFont typeface="Arial" panose="020B0604020202020204" pitchFamily="34" charset="0"/>
                        <a:buChar char="•"/>
                      </a:pPr>
                      <a:r>
                        <a:rPr kumimoji="1" lang="ja-JP" altLang="en-US" sz="1200">
                          <a:latin typeface="UD デジタル 教科書体 N-R" panose="02020400000000000000" pitchFamily="17" charset="-128"/>
                          <a:ea typeface="UD デジタル 教科書体 N-R" panose="02020400000000000000" pitchFamily="17" charset="-128"/>
                        </a:rPr>
                        <a:t>ユニバーサルデザインについて調べてみる</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06026192"/>
                  </a:ext>
                </a:extLst>
              </a:tr>
            </a:tbl>
          </a:graphicData>
        </a:graphic>
      </p:graphicFrame>
    </p:spTree>
    <p:extLst>
      <p:ext uri="{BB962C8B-B14F-4D97-AF65-F5344CB8AC3E}">
        <p14:creationId xmlns:p14="http://schemas.microsoft.com/office/powerpoint/2010/main" val="128824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AAFF3F7E-B98E-4B72-B4E0-D992ED3E48A9}"/>
              </a:ext>
            </a:extLst>
          </p:cNvPr>
          <p:cNvSpPr>
            <a:spLocks noGrp="1"/>
          </p:cNvSpPr>
          <p:nvPr>
            <p:ph type="ctrTitle"/>
          </p:nvPr>
        </p:nvSpPr>
        <p:spPr>
          <a:xfrm>
            <a:off x="514350" y="57086"/>
            <a:ext cx="5829300" cy="743014"/>
          </a:xfrm>
        </p:spPr>
        <p:txBody>
          <a:bodyPr>
            <a:normAutofit/>
          </a:bodyPr>
          <a:lstStyle/>
          <a:p>
            <a:r>
              <a:rPr lang="ja-JP" altLang="en-US" sz="4000">
                <a:latin typeface="UD デジタル 教科書体 N-B" panose="02020700000000000000" pitchFamily="17" charset="-128"/>
                <a:ea typeface="UD デジタル 教科書体 N-B" panose="02020700000000000000" pitchFamily="17" charset="-128"/>
              </a:rPr>
              <a:t>単元の流れ</a:t>
            </a:r>
          </a:p>
        </p:txBody>
      </p:sp>
      <p:graphicFrame>
        <p:nvGraphicFramePr>
          <p:cNvPr id="2" name="表 2">
            <a:extLst>
              <a:ext uri="{FF2B5EF4-FFF2-40B4-BE49-F238E27FC236}">
                <a16:creationId xmlns:a16="http://schemas.microsoft.com/office/drawing/2014/main" id="{A1482BBC-C29B-42EA-A81C-09E6DB0222AA}"/>
              </a:ext>
            </a:extLst>
          </p:cNvPr>
          <p:cNvGraphicFramePr>
            <a:graphicFrameLocks noGrp="1"/>
          </p:cNvGraphicFramePr>
          <p:nvPr>
            <p:extLst>
              <p:ext uri="{D42A27DB-BD31-4B8C-83A1-F6EECF244321}">
                <p14:modId xmlns:p14="http://schemas.microsoft.com/office/powerpoint/2010/main" val="1653037814"/>
              </p:ext>
            </p:extLst>
          </p:nvPr>
        </p:nvGraphicFramePr>
        <p:xfrm>
          <a:off x="164672" y="1341521"/>
          <a:ext cx="6528655" cy="6046154"/>
        </p:xfrm>
        <a:graphic>
          <a:graphicData uri="http://schemas.openxmlformats.org/drawingml/2006/table">
            <a:tbl>
              <a:tblPr firstRow="1" bandRow="1">
                <a:tableStyleId>{7E9639D4-E3E2-4D34-9284-5A2195B3D0D7}</a:tableStyleId>
              </a:tblPr>
              <a:tblGrid>
                <a:gridCol w="633183">
                  <a:extLst>
                    <a:ext uri="{9D8B030D-6E8A-4147-A177-3AD203B41FA5}">
                      <a16:colId xmlns:a16="http://schemas.microsoft.com/office/drawing/2014/main" val="953771404"/>
                    </a:ext>
                  </a:extLst>
                </a:gridCol>
                <a:gridCol w="2644208">
                  <a:extLst>
                    <a:ext uri="{9D8B030D-6E8A-4147-A177-3AD203B41FA5}">
                      <a16:colId xmlns:a16="http://schemas.microsoft.com/office/drawing/2014/main" val="2232448268"/>
                    </a:ext>
                  </a:extLst>
                </a:gridCol>
                <a:gridCol w="3251264">
                  <a:extLst>
                    <a:ext uri="{9D8B030D-6E8A-4147-A177-3AD203B41FA5}">
                      <a16:colId xmlns:a16="http://schemas.microsoft.com/office/drawing/2014/main" val="1405033761"/>
                    </a:ext>
                  </a:extLst>
                </a:gridCol>
              </a:tblGrid>
              <a:tr h="531986">
                <a:tc>
                  <a:txBody>
                    <a:bodyPr/>
                    <a:lstStyle/>
                    <a:p>
                      <a:pPr algn="ctr"/>
                      <a:r>
                        <a:rPr kumimoji="1" lang="ja-JP" altLang="en-US" sz="1400" b="0">
                          <a:latin typeface="UD デジタル 教科書体 N-B" panose="02020700000000000000" pitchFamily="17" charset="-128"/>
                          <a:ea typeface="UD デジタル 教科書体 N-B" panose="02020700000000000000" pitchFamily="17" charset="-128"/>
                        </a:rPr>
                        <a:t>コマ</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b="0">
                          <a:latin typeface="UD デジタル 教科書体 N-B" panose="02020700000000000000" pitchFamily="17" charset="-128"/>
                          <a:ea typeface="UD デジタル 教科書体 N-B" panose="02020700000000000000" pitchFamily="17" charset="-128"/>
                        </a:rPr>
                        <a:t>内容</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b="0">
                          <a:latin typeface="UD デジタル 教科書体 N-B" panose="02020700000000000000" pitchFamily="17" charset="-128"/>
                          <a:ea typeface="UD デジタル 教科書体 N-B" panose="02020700000000000000" pitchFamily="17" charset="-128"/>
                        </a:rPr>
                        <a:t>狙い</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5071850"/>
                  </a:ext>
                </a:extLst>
              </a:tr>
              <a:tr h="1005672">
                <a:tc>
                  <a:txBody>
                    <a:bodyPr/>
                    <a:lstStyle/>
                    <a:p>
                      <a:pPr algn="ctr"/>
                      <a:r>
                        <a:rPr kumimoji="1" lang="en-US" altLang="ja-JP" sz="1200">
                          <a:latin typeface="UD デジタル 教科書体 N-R" panose="02020400000000000000" pitchFamily="17" charset="-128"/>
                          <a:ea typeface="UD デジタル 教科書体 N-R" panose="02020400000000000000" pitchFamily="17" charset="-128"/>
                        </a:rPr>
                        <a:t>1</a:t>
                      </a:r>
                      <a:endParaRPr kumimoji="1" lang="ja-JP" altLang="en-US" sz="120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a:latin typeface="UD デジタル 教科書体 N-R" panose="02020400000000000000" pitchFamily="17" charset="-128"/>
                          <a:ea typeface="UD デジタル 教科書体 N-R" panose="02020400000000000000" pitchFamily="17" charset="-128"/>
                        </a:rPr>
                        <a:t>図鑑アプリの構成要素を確認する</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a:latin typeface="UD デジタル 教科書体 N-R" panose="02020400000000000000" pitchFamily="17" charset="-128"/>
                          <a:ea typeface="UD デジタル 教科書体 N-R" panose="02020400000000000000" pitchFamily="17" charset="-128"/>
                        </a:rPr>
                        <a:t>図鑑アプリの表示を確認し、表示されている内容が</a:t>
                      </a:r>
                      <a:r>
                        <a:rPr kumimoji="1" lang="en" altLang="ja-JP" sz="1200" dirty="0">
                          <a:latin typeface="UD デジタル 教科書体 N-R" panose="02020400000000000000" pitchFamily="17" charset="-128"/>
                          <a:ea typeface="UD デジタル 教科書体 N-R" panose="02020400000000000000" pitchFamily="17" charset="-128"/>
                        </a:rPr>
                        <a:t>HTML</a:t>
                      </a:r>
                      <a:r>
                        <a:rPr kumimoji="1" lang="ja-JP" altLang="en-US" sz="1200">
                          <a:latin typeface="UD デジタル 教科書体 N-R" panose="02020400000000000000" pitchFamily="17" charset="-128"/>
                          <a:ea typeface="UD デジタル 教科書体 N-R" panose="02020400000000000000" pitchFamily="17" charset="-128"/>
                        </a:rPr>
                        <a:t>によって書かれていることを確認する。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endParaRPr kumimoji="1" lang="en-US" altLang="ja-JP" sz="1200" dirty="0">
                        <a:latin typeface="UD デジタル 教科書体 N-R" panose="02020400000000000000" pitchFamily="17" charset="-128"/>
                        <a:ea typeface="UD デジタル 教科書体 N-R" panose="02020400000000000000" pitchFamily="17" charset="-128"/>
                      </a:endParaRPr>
                    </a:p>
                    <a:p>
                      <a:r>
                        <a:rPr kumimoji="1" lang="ja-JP" altLang="en-US" sz="1200">
                          <a:latin typeface="UD デジタル 教科書体 N-R" panose="02020400000000000000" pitchFamily="17" charset="-128"/>
                          <a:ea typeface="UD デジタル 教科書体 N-R" panose="02020400000000000000" pitchFamily="17" charset="-128"/>
                        </a:rPr>
                        <a:t>（この段階で、「同様のアプリを自作できる」ということを伝え、</a:t>
                      </a:r>
                      <a:r>
                        <a:rPr kumimoji="1" lang="en-US" altLang="ja-JP" sz="1200" dirty="0">
                          <a:latin typeface="UD デジタル 教科書体 N-R" panose="02020400000000000000" pitchFamily="17" charset="-128"/>
                          <a:ea typeface="UD デジタル 教科書体 N-R" panose="02020400000000000000" pitchFamily="17" charset="-128"/>
                        </a:rPr>
                        <a:t>3</a:t>
                      </a:r>
                      <a:r>
                        <a:rPr kumimoji="1" lang="ja-JP" altLang="en-US" sz="1200">
                          <a:latin typeface="UD デジタル 教科書体 N-R" panose="02020400000000000000" pitchFamily="17" charset="-128"/>
                          <a:ea typeface="UD デジタル 教科書体 N-R" panose="02020400000000000000" pitchFamily="17" charset="-128"/>
                        </a:rPr>
                        <a:t>コマ目以降の準備を促すことも考えられる）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endParaRPr kumimoji="1" lang="en-US" altLang="ja-JP" sz="1200" dirty="0">
                        <a:latin typeface="UD デジタル 教科書体 N-R" panose="02020400000000000000" pitchFamily="17" charset="-128"/>
                        <a:ea typeface="UD デジタル 教科書体 N-R" panose="02020400000000000000" pitchFamily="17" charset="-128"/>
                      </a:endParaRPr>
                    </a:p>
                    <a:p>
                      <a:r>
                        <a:rPr kumimoji="1" lang="ja-JP" altLang="en-US" sz="1200">
                          <a:latin typeface="UD デジタル 教科書体 N-R" panose="02020400000000000000" pitchFamily="17" charset="-128"/>
                          <a:ea typeface="UD デジタル 教科書体 N-R" panose="02020400000000000000" pitchFamily="17" charset="-128"/>
                        </a:rPr>
                        <a:t>一部の要素を書き換えて、結果を確認する。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endParaRPr kumimoji="1" lang="en-US" altLang="ja-JP" sz="1200" dirty="0">
                        <a:latin typeface="UD デジタル 教科書体 N-R" panose="02020400000000000000" pitchFamily="17" charset="-128"/>
                        <a:ea typeface="UD デジタル 教科書体 N-R" panose="02020400000000000000" pitchFamily="17" charset="-128"/>
                      </a:endParaRPr>
                    </a:p>
                    <a:p>
                      <a:r>
                        <a:rPr kumimoji="1" lang="ja-JP" altLang="en-US" sz="1200">
                          <a:latin typeface="UD デジタル 教科書体 N-R" panose="02020400000000000000" pitchFamily="17" charset="-128"/>
                          <a:ea typeface="UD デジタル 教科書体 N-R" panose="02020400000000000000" pitchFamily="17" charset="-128"/>
                        </a:rPr>
                        <a:t>複数の</a:t>
                      </a:r>
                      <a:r>
                        <a:rPr kumimoji="1" lang="en" altLang="ja-JP" sz="1200" dirty="0">
                          <a:latin typeface="UD デジタル 教科書体 N-R" panose="02020400000000000000" pitchFamily="17" charset="-128"/>
                          <a:ea typeface="UD デジタル 教科書体 N-R" panose="02020400000000000000" pitchFamily="17" charset="-128"/>
                        </a:rPr>
                        <a:t>HTML</a:t>
                      </a:r>
                      <a:r>
                        <a:rPr kumimoji="1" lang="ja-JP" altLang="en-US" sz="1200">
                          <a:latin typeface="UD デジタル 教科書体 N-R" panose="02020400000000000000" pitchFamily="17" charset="-128"/>
                          <a:ea typeface="UD デジタル 教科書体 N-R" panose="02020400000000000000" pitchFamily="17" charset="-128"/>
                        </a:rPr>
                        <a:t>ファイル、</a:t>
                      </a:r>
                      <a:r>
                        <a:rPr kumimoji="1" lang="en" altLang="ja-JP" sz="1200" dirty="0">
                          <a:latin typeface="UD デジタル 教科書体 N-R" panose="02020400000000000000" pitchFamily="17" charset="-128"/>
                          <a:ea typeface="UD デジタル 教科書体 N-R" panose="02020400000000000000" pitchFamily="17" charset="-128"/>
                        </a:rPr>
                        <a:t>CSS</a:t>
                      </a:r>
                      <a:r>
                        <a:rPr kumimoji="1" lang="ja-JP" altLang="en-US" sz="1200">
                          <a:latin typeface="UD デジタル 教科書体 N-R" panose="02020400000000000000" pitchFamily="17" charset="-128"/>
                          <a:ea typeface="UD デジタル 教科書体 N-R" panose="02020400000000000000" pitchFamily="17" charset="-128"/>
                        </a:rPr>
                        <a:t>ファイルでアプリが出来ていること、それをまとめた単位（プロジェクト）があることなど、開発・編集する環境やツールに慣れる。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endParaRPr kumimoji="1" lang="ja-JP" altLang="en-US" sz="1200">
                        <a:latin typeface="UD デジタル 教科書体 N-R" panose="02020400000000000000" pitchFamily="17" charset="-128"/>
                        <a:ea typeface="UD デジタル 教科書体 N-R" panose="02020400000000000000" pitchFamily="17" charset="-128"/>
                      </a:endParaRPr>
                    </a:p>
                    <a:p>
                      <a:r>
                        <a:rPr kumimoji="1" lang="ja-JP" altLang="en-US" sz="1200">
                          <a:latin typeface="UD デジタル 教科書体 N-R" panose="02020400000000000000" pitchFamily="17" charset="-128"/>
                          <a:ea typeface="UD デジタル 教科書体 N-R" panose="02020400000000000000" pitchFamily="17" charset="-128"/>
                        </a:rPr>
                        <a:t>その上で、</a:t>
                      </a:r>
                      <a:r>
                        <a:rPr kumimoji="1" lang="en" altLang="ja-JP" sz="1200" dirty="0">
                          <a:latin typeface="UD デジタル 教科書体 N-R" panose="02020400000000000000" pitchFamily="17" charset="-128"/>
                          <a:ea typeface="UD デジタル 教科書体 N-R" panose="02020400000000000000" pitchFamily="17" charset="-128"/>
                        </a:rPr>
                        <a:t>HTML</a:t>
                      </a:r>
                      <a:r>
                        <a:rPr kumimoji="1" lang="ja-JP" altLang="en-US" sz="1200">
                          <a:latin typeface="UD デジタル 教科書体 N-R" panose="02020400000000000000" pitchFamily="17" charset="-128"/>
                          <a:ea typeface="UD デジタル 教科書体 N-R" panose="02020400000000000000" pitchFamily="17" charset="-128"/>
                        </a:rPr>
                        <a:t>の基本（タグ、タグの属性）、</a:t>
                      </a:r>
                      <a:r>
                        <a:rPr kumimoji="1" lang="en-US" altLang="ja-JP" sz="1200" dirty="0">
                          <a:latin typeface="UD デジタル 教科書体 N-R" panose="02020400000000000000" pitchFamily="17" charset="-128"/>
                          <a:ea typeface="UD デジタル 教科書体 N-R" panose="02020400000000000000" pitchFamily="17" charset="-128"/>
                        </a:rPr>
                        <a:t>CSS</a:t>
                      </a:r>
                      <a:r>
                        <a:rPr kumimoji="1" lang="ja-JP" altLang="en-US" sz="1200">
                          <a:latin typeface="UD デジタル 教科書体 N-R" panose="02020400000000000000" pitchFamily="17" charset="-128"/>
                          <a:ea typeface="UD デジタル 教科書体 N-R" panose="02020400000000000000" pitchFamily="17" charset="-128"/>
                        </a:rPr>
                        <a:t>の基本（セレクタ、属性）を学ぶ。</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13368689"/>
                  </a:ext>
                </a:extLst>
              </a:tr>
              <a:tr h="714174">
                <a:tc>
                  <a:txBody>
                    <a:bodyPr/>
                    <a:lstStyle/>
                    <a:p>
                      <a:pPr algn="ctr"/>
                      <a:r>
                        <a:rPr kumimoji="1" lang="en-US" altLang="ja-JP" sz="1200">
                          <a:latin typeface="UD デジタル 教科書体 N-R" panose="02020400000000000000" pitchFamily="17" charset="-128"/>
                          <a:ea typeface="UD デジタル 教科書体 N-R" panose="02020400000000000000" pitchFamily="17" charset="-128"/>
                        </a:rPr>
                        <a:t>2</a:t>
                      </a:r>
                      <a:endParaRPr kumimoji="1" lang="ja-JP" altLang="en-US" sz="120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200" dirty="0">
                          <a:latin typeface="UD デジタル 教科書体 N-R" panose="02020400000000000000" pitchFamily="17" charset="-128"/>
                          <a:ea typeface="UD デジタル 教科書体 N-R" panose="02020400000000000000" pitchFamily="17" charset="-128"/>
                        </a:rPr>
                        <a:t>HTML</a:t>
                      </a:r>
                      <a:r>
                        <a:rPr kumimoji="1" lang="ja-JP" altLang="en-US" sz="1200">
                          <a:latin typeface="UD デジタル 教科書体 N-R" panose="02020400000000000000" pitchFamily="17" charset="-128"/>
                          <a:ea typeface="UD デジタル 教科書体 N-R" panose="02020400000000000000" pitchFamily="17" charset="-128"/>
                        </a:rPr>
                        <a:t>を編集、追加して表示する図鑑の項目を増やす。</a:t>
                      </a:r>
                      <a:r>
                        <a:rPr kumimoji="1" lang="en-US" altLang="ja-JP" sz="1200" dirty="0">
                          <a:latin typeface="UD デジタル 教科書体 N-R" panose="02020400000000000000" pitchFamily="17" charset="-128"/>
                          <a:ea typeface="UD デジタル 教科書体 N-R" panose="02020400000000000000" pitchFamily="17" charset="-128"/>
                        </a:rPr>
                        <a:t>CSS</a:t>
                      </a:r>
                      <a:r>
                        <a:rPr kumimoji="1" lang="ja-JP" altLang="en-US" sz="1200">
                          <a:latin typeface="UD デジタル 教科書体 N-R" panose="02020400000000000000" pitchFamily="17" charset="-128"/>
                          <a:ea typeface="UD デジタル 教科書体 N-R" panose="02020400000000000000" pitchFamily="17" charset="-128"/>
                        </a:rPr>
                        <a:t>を使って表示方法を指定する</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200">
                          <a:latin typeface="UD デジタル 教科書体 N-R" panose="02020400000000000000" pitchFamily="17" charset="-128"/>
                          <a:ea typeface="UD デジタル 教科書体 N-R" panose="02020400000000000000" pitchFamily="17" charset="-128"/>
                        </a:rPr>
                        <a:t>図鑑アプリに項目を追加する。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171450" marR="0" indent="-171450" algn="l" defTabSz="685800" rtl="0" eaLnBrk="1" fontAlgn="auto" latinLnBrk="0" hangingPunct="1">
                        <a:lnSpc>
                          <a:spcPct val="100000"/>
                        </a:lnSpc>
                        <a:spcBef>
                          <a:spcPts val="0"/>
                        </a:spcBef>
                        <a:spcAft>
                          <a:spcPts val="0"/>
                        </a:spcAft>
                        <a:buClrTx/>
                        <a:buSzTx/>
                        <a:buFontTx/>
                        <a:buChar char="-"/>
                        <a:tabLst/>
                        <a:defRPr/>
                      </a:pPr>
                      <a:r>
                        <a:rPr kumimoji="1" lang="en-US" altLang="ja-JP" sz="1200" dirty="0" err="1">
                          <a:latin typeface="UD デジタル 教科書体 N-R" panose="02020400000000000000" pitchFamily="17" charset="-128"/>
                          <a:ea typeface="UD デジタル 教科書体 N-R" panose="02020400000000000000" pitchFamily="17" charset="-128"/>
                        </a:rPr>
                        <a:t>index.html</a:t>
                      </a:r>
                      <a:r>
                        <a:rPr kumimoji="1" lang="ja-JP" altLang="en-US" sz="1200">
                          <a:latin typeface="UD デジタル 教科書体 N-R" panose="02020400000000000000" pitchFamily="17" charset="-128"/>
                          <a:ea typeface="UD デジタル 教科書体 N-R" panose="02020400000000000000" pitchFamily="17" charset="-128"/>
                        </a:rPr>
                        <a:t>にタグを追加する。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171450" marR="0" indent="-171450" algn="l" defTabSz="685800" rtl="0" eaLnBrk="1" fontAlgn="auto" latinLnBrk="0" hangingPunct="1">
                        <a:lnSpc>
                          <a:spcPct val="100000"/>
                        </a:lnSpc>
                        <a:spcBef>
                          <a:spcPts val="0"/>
                        </a:spcBef>
                        <a:spcAft>
                          <a:spcPts val="0"/>
                        </a:spcAft>
                        <a:buClrTx/>
                        <a:buSzTx/>
                        <a:buFontTx/>
                        <a:buChar char="-"/>
                        <a:tabLst/>
                        <a:defRPr/>
                      </a:pPr>
                      <a:r>
                        <a:rPr kumimoji="1" lang="en-US" altLang="ja-JP" sz="1200" dirty="0">
                          <a:latin typeface="UD デジタル 教科書体 N-R" panose="02020400000000000000" pitchFamily="17" charset="-128"/>
                          <a:ea typeface="UD デジタル 教科書体 N-R" panose="02020400000000000000" pitchFamily="17" charset="-128"/>
                        </a:rPr>
                        <a:t>HTML</a:t>
                      </a:r>
                      <a:r>
                        <a:rPr kumimoji="1" lang="ja-JP" altLang="en-US" sz="1200">
                          <a:latin typeface="UD デジタル 教科書体 N-R" panose="02020400000000000000" pitchFamily="17" charset="-128"/>
                          <a:ea typeface="UD デジタル 教科書体 N-R" panose="02020400000000000000" pitchFamily="17" charset="-128"/>
                        </a:rPr>
                        <a:t>ファイルを追加する。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171450" marR="0" indent="-171450" algn="l" defTabSz="685800" rtl="0" eaLnBrk="1" fontAlgn="auto" latinLnBrk="0" hangingPunct="1">
                        <a:lnSpc>
                          <a:spcPct val="100000"/>
                        </a:lnSpc>
                        <a:spcBef>
                          <a:spcPts val="0"/>
                        </a:spcBef>
                        <a:spcAft>
                          <a:spcPts val="0"/>
                        </a:spcAft>
                        <a:buClrTx/>
                        <a:buSzTx/>
                        <a:buFontTx/>
                        <a:buChar char="-"/>
                        <a:tabLst/>
                        <a:defRPr/>
                      </a:pPr>
                      <a:r>
                        <a:rPr kumimoji="1" lang="en-US" altLang="ja-JP" sz="1200" dirty="0">
                          <a:latin typeface="UD デジタル 教科書体 N-R" panose="02020400000000000000" pitchFamily="17" charset="-128"/>
                          <a:ea typeface="UD デジタル 教科書体 N-R" panose="02020400000000000000" pitchFamily="17" charset="-128"/>
                        </a:rPr>
                        <a:t>CSS</a:t>
                      </a:r>
                      <a:r>
                        <a:rPr kumimoji="1" lang="ja-JP" altLang="en-US" sz="1200">
                          <a:latin typeface="UD デジタル 教科書体 N-R" panose="02020400000000000000" pitchFamily="17" charset="-128"/>
                          <a:ea typeface="UD デジタル 教科書体 N-R" panose="02020400000000000000" pitchFamily="17" charset="-128"/>
                        </a:rPr>
                        <a:t>を編集する。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171450" marR="0" indent="-171450" algn="l" defTabSz="685800" rtl="0" eaLnBrk="1" fontAlgn="auto" latinLnBrk="0" hangingPunct="1">
                        <a:lnSpc>
                          <a:spcPct val="100000"/>
                        </a:lnSpc>
                        <a:spcBef>
                          <a:spcPts val="0"/>
                        </a:spcBef>
                        <a:spcAft>
                          <a:spcPts val="0"/>
                        </a:spcAft>
                        <a:buClrTx/>
                        <a:buSzTx/>
                        <a:buFontTx/>
                        <a:buChar char="-"/>
                        <a:tabLst/>
                        <a:defRPr/>
                      </a:pP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200">
                          <a:latin typeface="UD デジタル 教科書体 N-R" panose="02020400000000000000" pitchFamily="17" charset="-128"/>
                          <a:ea typeface="UD デジタル 教科書体 N-R" panose="02020400000000000000" pitchFamily="17" charset="-128"/>
                        </a:rPr>
                        <a:t>自身で</a:t>
                      </a:r>
                      <a:r>
                        <a:rPr kumimoji="1" lang="en-US" altLang="ja-JP" sz="1200" dirty="0">
                          <a:latin typeface="UD デジタル 教科書体 N-R" panose="02020400000000000000" pitchFamily="17" charset="-128"/>
                          <a:ea typeface="UD デジタル 教科書体 N-R" panose="02020400000000000000" pitchFamily="17" charset="-128"/>
                        </a:rPr>
                        <a:t>Web</a:t>
                      </a:r>
                      <a:r>
                        <a:rPr kumimoji="1" lang="ja-JP" altLang="en-US" sz="1200">
                          <a:latin typeface="UD デジタル 教科書体 N-R" panose="02020400000000000000" pitchFamily="17" charset="-128"/>
                          <a:ea typeface="UD デジタル 教科書体 N-R" panose="02020400000000000000" pitchFamily="17" charset="-128"/>
                        </a:rPr>
                        <a:t>ページを作り、リンクでつなげて一つの</a:t>
                      </a:r>
                      <a:r>
                        <a:rPr kumimoji="1" lang="en-US" altLang="ja-JP" sz="1200" dirty="0">
                          <a:latin typeface="UD デジタル 教科書体 N-R" panose="02020400000000000000" pitchFamily="17" charset="-128"/>
                          <a:ea typeface="UD デジタル 教科書体 N-R" panose="02020400000000000000" pitchFamily="17" charset="-128"/>
                        </a:rPr>
                        <a:t>Web</a:t>
                      </a:r>
                      <a:r>
                        <a:rPr kumimoji="1" lang="ja-JP" altLang="en-US" sz="1200">
                          <a:latin typeface="UD デジタル 教科書体 N-R" panose="02020400000000000000" pitchFamily="17" charset="-128"/>
                          <a:ea typeface="UD デジタル 教科書体 N-R" panose="02020400000000000000" pitchFamily="17" charset="-128"/>
                        </a:rPr>
                        <a:t>サイトを作ることを学ぶ。</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75820021"/>
                  </a:ext>
                </a:extLst>
              </a:tr>
              <a:tr h="531986">
                <a:tc>
                  <a:txBody>
                    <a:bodyPr/>
                    <a:lstStyle/>
                    <a:p>
                      <a:pPr algn="ctr"/>
                      <a:r>
                        <a:rPr kumimoji="1" lang="en-US" altLang="ja-JP" sz="1200" dirty="0">
                          <a:latin typeface="UD デジタル 教科書体 N-R" panose="02020400000000000000" pitchFamily="17" charset="-128"/>
                          <a:ea typeface="UD デジタル 教科書体 N-R" panose="02020400000000000000" pitchFamily="17" charset="-128"/>
                        </a:rPr>
                        <a:t>3</a:t>
                      </a:r>
                      <a:endParaRPr kumimoji="1" lang="ja-JP" altLang="en-US" sz="120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indent="-171450">
                        <a:buFont typeface="Arial" panose="020B0604020202020204" pitchFamily="34" charset="0"/>
                        <a:buChar char="•"/>
                      </a:pPr>
                      <a:r>
                        <a:rPr kumimoji="1" lang="ja-JP" altLang="en-US" sz="1200">
                          <a:latin typeface="UD デジタル 教科書体 N-R" panose="02020400000000000000" pitchFamily="17" charset="-128"/>
                          <a:ea typeface="UD デジタル 教科書体 N-R" panose="02020400000000000000" pitchFamily="17" charset="-128"/>
                        </a:rPr>
                        <a:t>独自の図鑑アプリを作る</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a:latin typeface="UD デジタル 教科書体 N-R" panose="02020400000000000000" pitchFamily="17" charset="-128"/>
                          <a:ea typeface="UD デジタル 教科書体 N-R" panose="02020400000000000000" pitchFamily="17" charset="-128"/>
                        </a:rPr>
                        <a:t>「トップページからボタン（リンク）をクリックすることで個別事項の詳細ページに遷移する」という基本形式を踏襲して、独自の図鑑アプリを作成する。</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96159776"/>
                  </a:ext>
                </a:extLst>
              </a:tr>
            </a:tbl>
          </a:graphicData>
        </a:graphic>
      </p:graphicFrame>
      <p:sp>
        <p:nvSpPr>
          <p:cNvPr id="6" name="タイトル 3">
            <a:extLst>
              <a:ext uri="{FF2B5EF4-FFF2-40B4-BE49-F238E27FC236}">
                <a16:creationId xmlns:a16="http://schemas.microsoft.com/office/drawing/2014/main" id="{C1DDD0CD-4F2F-4CCF-B772-DE8AF229994D}"/>
              </a:ext>
            </a:extLst>
          </p:cNvPr>
          <p:cNvSpPr txBox="1">
            <a:spLocks/>
          </p:cNvSpPr>
          <p:nvPr/>
        </p:nvSpPr>
        <p:spPr>
          <a:xfrm>
            <a:off x="164672" y="8564479"/>
            <a:ext cx="6528655" cy="1212246"/>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ctr" defTabSz="685800" rtl="0" eaLnBrk="1" latinLnBrk="0" hangingPunct="1">
              <a:lnSpc>
                <a:spcPct val="90000"/>
              </a:lnSpc>
              <a:spcBef>
                <a:spcPct val="0"/>
              </a:spcBef>
              <a:buNone/>
              <a:defRPr kumimoji="1" sz="45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ja-JP" altLang="en-US" sz="1400">
                <a:latin typeface="UD デジタル 教科書体 N-R" panose="02020400000000000000" pitchFamily="17" charset="-128"/>
                <a:ea typeface="UD デジタル 教科書体 N-R" panose="02020400000000000000" pitchFamily="17" charset="-128"/>
              </a:rPr>
              <a:t>図鑑アプリの指導のために</a:t>
            </a:r>
            <a:r>
              <a:rPr lang="en-US" altLang="ja-JP" sz="1400" dirty="0">
                <a:latin typeface="UD デジタル 教科書体 N-R" panose="02020400000000000000" pitchFamily="17" charset="-128"/>
                <a:ea typeface="UD デジタル 教科書体 N-R" panose="02020400000000000000" pitchFamily="17" charset="-128"/>
              </a:rPr>
              <a:t>3</a:t>
            </a:r>
            <a:r>
              <a:rPr lang="ja-JP" altLang="en-US" sz="1400">
                <a:latin typeface="UD デジタル 教科書体 N-R" panose="02020400000000000000" pitchFamily="17" charset="-128"/>
                <a:ea typeface="UD デジタル 教科書体 N-R" panose="02020400000000000000" pitchFamily="17" charset="-128"/>
              </a:rPr>
              <a:t>コマ分を示しているが、必ずしも</a:t>
            </a:r>
            <a:r>
              <a:rPr lang="en-US" altLang="ja-JP" sz="1400" dirty="0">
                <a:latin typeface="UD デジタル 教科書体 N-R" panose="02020400000000000000" pitchFamily="17" charset="-128"/>
                <a:ea typeface="UD デジタル 教科書体 N-R" panose="02020400000000000000" pitchFamily="17" charset="-128"/>
              </a:rPr>
              <a:t>3</a:t>
            </a:r>
            <a:r>
              <a:rPr lang="ja-JP" altLang="en-US" sz="1400">
                <a:latin typeface="UD デジタル 教科書体 N-R" panose="02020400000000000000" pitchFamily="17" charset="-128"/>
                <a:ea typeface="UD デジタル 教科書体 N-R" panose="02020400000000000000" pitchFamily="17" charset="-128"/>
              </a:rPr>
              <a:t>まで行う必要は無い。</a:t>
            </a:r>
            <a:r>
              <a:rPr lang="en-US" altLang="ja-JP" sz="1400" dirty="0">
                <a:latin typeface="UD デジタル 教科書体 N-R" panose="02020400000000000000" pitchFamily="17" charset="-128"/>
                <a:ea typeface="UD デジタル 教科書体 N-R" panose="02020400000000000000" pitchFamily="17" charset="-128"/>
              </a:rPr>
              <a:t>1</a:t>
            </a:r>
            <a:r>
              <a:rPr lang="ja-JP" altLang="en-US" sz="1400">
                <a:latin typeface="UD デジタル 教科書体 N-R" panose="02020400000000000000" pitchFamily="17" charset="-128"/>
                <a:ea typeface="UD デジタル 教科書体 N-R" panose="02020400000000000000" pitchFamily="17" charset="-128"/>
              </a:rPr>
              <a:t>～</a:t>
            </a:r>
            <a:r>
              <a:rPr lang="en-US" altLang="ja-JP" sz="1400" dirty="0">
                <a:latin typeface="UD デジタル 教科書体 N-R" panose="02020400000000000000" pitchFamily="17" charset="-128"/>
                <a:ea typeface="UD デジタル 教科書体 N-R" panose="02020400000000000000" pitchFamily="17" charset="-128"/>
              </a:rPr>
              <a:t>2</a:t>
            </a:r>
            <a:r>
              <a:rPr lang="ja-JP" altLang="en-US" sz="1400">
                <a:latin typeface="UD デジタル 教科書体 N-R" panose="02020400000000000000" pitchFamily="17" charset="-128"/>
                <a:ea typeface="UD デジタル 教科書体 N-R" panose="02020400000000000000" pitchFamily="17" charset="-128"/>
              </a:rPr>
              <a:t>だけでも、</a:t>
            </a:r>
            <a:r>
              <a:rPr lang="en-US" altLang="ja-JP" sz="1400" dirty="0">
                <a:latin typeface="UD デジタル 教科書体 N-R" panose="02020400000000000000" pitchFamily="17" charset="-128"/>
                <a:ea typeface="UD デジタル 教科書体 N-R" panose="02020400000000000000" pitchFamily="17" charset="-128"/>
              </a:rPr>
              <a:t>HTML</a:t>
            </a:r>
            <a:r>
              <a:rPr lang="ja-JP" altLang="en-US" sz="1400">
                <a:latin typeface="UD デジタル 教科書体 N-R" panose="02020400000000000000" pitchFamily="17" charset="-128"/>
                <a:ea typeface="UD デジタル 教科書体 N-R" panose="02020400000000000000" pitchFamily="17" charset="-128"/>
              </a:rPr>
              <a:t>と</a:t>
            </a:r>
            <a:r>
              <a:rPr lang="en-US" altLang="ja-JP" sz="1400" dirty="0">
                <a:latin typeface="UD デジタル 教科書体 N-R" panose="02020400000000000000" pitchFamily="17" charset="-128"/>
                <a:ea typeface="UD デジタル 教科書体 N-R" panose="02020400000000000000" pitchFamily="17" charset="-128"/>
              </a:rPr>
              <a:t>CSS</a:t>
            </a:r>
            <a:r>
              <a:rPr lang="ja-JP" altLang="en-US" sz="1400">
                <a:latin typeface="UD デジタル 教科書体 N-R" panose="02020400000000000000" pitchFamily="17" charset="-128"/>
                <a:ea typeface="UD デジタル 教科書体 N-R" panose="02020400000000000000" pitchFamily="17" charset="-128"/>
              </a:rPr>
              <a:t>の基本の学習は行うことが可能である。</a:t>
            </a:r>
          </a:p>
        </p:txBody>
      </p:sp>
    </p:spTree>
    <p:extLst>
      <p:ext uri="{BB962C8B-B14F-4D97-AF65-F5344CB8AC3E}">
        <p14:creationId xmlns:p14="http://schemas.microsoft.com/office/powerpoint/2010/main" val="2659788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AAFF3F7E-B98E-4B72-B4E0-D992ED3E48A9}"/>
              </a:ext>
            </a:extLst>
          </p:cNvPr>
          <p:cNvSpPr>
            <a:spLocks noGrp="1"/>
          </p:cNvSpPr>
          <p:nvPr>
            <p:ph type="ctrTitle"/>
          </p:nvPr>
        </p:nvSpPr>
        <p:spPr>
          <a:xfrm>
            <a:off x="514350" y="57086"/>
            <a:ext cx="5829300" cy="743014"/>
          </a:xfrm>
        </p:spPr>
        <p:txBody>
          <a:bodyPr>
            <a:normAutofit/>
          </a:bodyPr>
          <a:lstStyle/>
          <a:p>
            <a:r>
              <a:rPr lang="en-US" altLang="ja-JP" sz="4000">
                <a:latin typeface="UD デジタル 教科書体 N-B" panose="02020700000000000000" pitchFamily="17" charset="-128"/>
                <a:ea typeface="UD デジタル 教科書体 N-B" panose="02020700000000000000" pitchFamily="17" charset="-128"/>
              </a:rPr>
              <a:t>1</a:t>
            </a:r>
            <a:r>
              <a:rPr lang="ja-JP" altLang="en-US" sz="4000">
                <a:latin typeface="UD デジタル 教科書体 N-B" panose="02020700000000000000" pitchFamily="17" charset="-128"/>
                <a:ea typeface="UD デジタル 教科書体 N-B" panose="02020700000000000000" pitchFamily="17" charset="-128"/>
              </a:rPr>
              <a:t>コマ目の指導</a:t>
            </a:r>
          </a:p>
        </p:txBody>
      </p:sp>
      <p:graphicFrame>
        <p:nvGraphicFramePr>
          <p:cNvPr id="2" name="表 2">
            <a:extLst>
              <a:ext uri="{FF2B5EF4-FFF2-40B4-BE49-F238E27FC236}">
                <a16:creationId xmlns:a16="http://schemas.microsoft.com/office/drawing/2014/main" id="{A1482BBC-C29B-42EA-A81C-09E6DB0222AA}"/>
              </a:ext>
            </a:extLst>
          </p:cNvPr>
          <p:cNvGraphicFramePr>
            <a:graphicFrameLocks noGrp="1"/>
          </p:cNvGraphicFramePr>
          <p:nvPr>
            <p:extLst>
              <p:ext uri="{D42A27DB-BD31-4B8C-83A1-F6EECF244321}">
                <p14:modId xmlns:p14="http://schemas.microsoft.com/office/powerpoint/2010/main" val="2953346794"/>
              </p:ext>
            </p:extLst>
          </p:nvPr>
        </p:nvGraphicFramePr>
        <p:xfrm>
          <a:off x="167679" y="1359568"/>
          <a:ext cx="6522641" cy="4948874"/>
        </p:xfrm>
        <a:graphic>
          <a:graphicData uri="http://schemas.openxmlformats.org/drawingml/2006/table">
            <a:tbl>
              <a:tblPr firstRow="1" bandRow="1">
                <a:tableStyleId>{7E9639D4-E3E2-4D34-9284-5A2195B3D0D7}</a:tableStyleId>
              </a:tblPr>
              <a:tblGrid>
                <a:gridCol w="1072280">
                  <a:extLst>
                    <a:ext uri="{9D8B030D-6E8A-4147-A177-3AD203B41FA5}">
                      <a16:colId xmlns:a16="http://schemas.microsoft.com/office/drawing/2014/main" val="953771404"/>
                    </a:ext>
                  </a:extLst>
                </a:gridCol>
                <a:gridCol w="5450361">
                  <a:extLst>
                    <a:ext uri="{9D8B030D-6E8A-4147-A177-3AD203B41FA5}">
                      <a16:colId xmlns:a16="http://schemas.microsoft.com/office/drawing/2014/main" val="2232448268"/>
                    </a:ext>
                  </a:extLst>
                </a:gridCol>
              </a:tblGrid>
              <a:tr h="531986">
                <a:tc>
                  <a:txBody>
                    <a:bodyPr/>
                    <a:lstStyle/>
                    <a:p>
                      <a:pPr algn="ctr"/>
                      <a:r>
                        <a:rPr kumimoji="1" lang="ja-JP" altLang="en-US" sz="1400" b="0">
                          <a:latin typeface="UD デジタル 教科書体 N-B" panose="02020700000000000000" pitchFamily="17" charset="-128"/>
                          <a:ea typeface="UD デジタル 教科書体 N-B" panose="02020700000000000000" pitchFamily="17" charset="-128"/>
                        </a:rPr>
                        <a:t>過程</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b="0">
                          <a:latin typeface="UD デジタル 教科書体 N-B" panose="02020700000000000000" pitchFamily="17" charset="-128"/>
                          <a:ea typeface="UD デジタル 教科書体 N-B" panose="02020700000000000000" pitchFamily="17" charset="-128"/>
                        </a:rPr>
                        <a:t>内容</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5071850"/>
                  </a:ext>
                </a:extLst>
              </a:tr>
              <a:tr h="1005672">
                <a:tc>
                  <a:txBody>
                    <a:bodyPr/>
                    <a:lstStyle/>
                    <a:p>
                      <a:pPr algn="ctr"/>
                      <a:r>
                        <a:rPr kumimoji="1" lang="ja-JP" altLang="en-US" sz="1200">
                          <a:latin typeface="UD デジタル 教科書体 N-R" panose="02020400000000000000" pitchFamily="17" charset="-128"/>
                          <a:ea typeface="UD デジタル 教科書体 N-R" panose="02020400000000000000" pitchFamily="17" charset="-128"/>
                        </a:rPr>
                        <a:t>導入</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 altLang="ja-JP" sz="1200" dirty="0">
                          <a:latin typeface="UD デジタル 教科書体 N-R" panose="02020400000000000000" pitchFamily="17" charset="-128"/>
                          <a:ea typeface="UD デジタル 教科書体 N-R" panose="02020400000000000000" pitchFamily="17" charset="-128"/>
                        </a:rPr>
                        <a:t>HTML</a:t>
                      </a:r>
                      <a:r>
                        <a:rPr kumimoji="1" lang="ja-JP" altLang="en" sz="1200">
                          <a:latin typeface="UD デジタル 教科書体 N-R" panose="02020400000000000000" pitchFamily="17" charset="-128"/>
                          <a:ea typeface="UD デジタル 教科書体 N-R" panose="02020400000000000000" pitchFamily="17" charset="-128"/>
                        </a:rPr>
                        <a:t>・</a:t>
                      </a:r>
                      <a:r>
                        <a:rPr kumimoji="1" lang="en" altLang="ja-JP" sz="1200" dirty="0">
                          <a:latin typeface="UD デジタル 教科書体 N-R" panose="02020400000000000000" pitchFamily="17" charset="-128"/>
                          <a:ea typeface="UD デジタル 教科書体 N-R" panose="02020400000000000000" pitchFamily="17" charset="-128"/>
                        </a:rPr>
                        <a:t>CSS</a:t>
                      </a:r>
                      <a:r>
                        <a:rPr kumimoji="1" lang="ja-JP" altLang="en-US" sz="1200">
                          <a:latin typeface="UD デジタル 教科書体 N-R" panose="02020400000000000000" pitchFamily="17" charset="-128"/>
                          <a:ea typeface="UD デジタル 教科書体 N-R" panose="02020400000000000000" pitchFamily="17" charset="-128"/>
                        </a:rPr>
                        <a:t>を学ぶ授業であることを伝える。</a:t>
                      </a:r>
                    </a:p>
                    <a:p>
                      <a:r>
                        <a:rPr kumimoji="1" lang="ja-JP" altLang="en-US" sz="1200">
                          <a:latin typeface="UD デジタル 教科書体 N-R" panose="02020400000000000000" pitchFamily="17" charset="-128"/>
                          <a:ea typeface="UD デジタル 教科書体 N-R" panose="02020400000000000000" pitchFamily="17" charset="-128"/>
                        </a:rPr>
                        <a:t>実際に動作するアプリの中身を見、また少しずつ編集しながら学ぶことを伝える。</a:t>
                      </a:r>
                    </a:p>
                    <a:p>
                      <a:endParaRPr kumimoji="1" lang="en-US" altLang="ja-JP" sz="1200" dirty="0">
                        <a:latin typeface="UD デジタル 教科書体 N-R" panose="02020400000000000000" pitchFamily="17" charset="-128"/>
                        <a:ea typeface="UD デジタル 教科書体 N-R" panose="02020400000000000000" pitchFamily="17" charset="-128"/>
                      </a:endParaRPr>
                    </a:p>
                    <a:p>
                      <a:r>
                        <a:rPr kumimoji="1" lang="ja-JP" altLang="en-US" sz="1200">
                          <a:latin typeface="UD デジタル 教科書体 N-R" panose="02020400000000000000" pitchFamily="17" charset="-128"/>
                          <a:ea typeface="UD デジタル 教科書体 N-R" panose="02020400000000000000" pitchFamily="17" charset="-128"/>
                        </a:rPr>
                        <a:t>アプリのインポートを促す。</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13368689"/>
                  </a:ext>
                </a:extLst>
              </a:tr>
              <a:tr h="714174">
                <a:tc>
                  <a:txBody>
                    <a:bodyPr/>
                    <a:lstStyle/>
                    <a:p>
                      <a:pPr algn="ctr"/>
                      <a:r>
                        <a:rPr kumimoji="1" lang="ja-JP" altLang="en-US" sz="1200">
                          <a:latin typeface="UD デジタル 教科書体 N-R" panose="02020400000000000000" pitchFamily="17" charset="-128"/>
                          <a:ea typeface="UD デジタル 教科書体 N-R" panose="02020400000000000000" pitchFamily="17" charset="-128"/>
                        </a:rPr>
                        <a:t>展開</a:t>
                      </a:r>
                      <a:r>
                        <a:rPr kumimoji="1" lang="en-US" altLang="ja-JP" sz="1200">
                          <a:latin typeface="UD デジタル 教科書体 N-R" panose="02020400000000000000" pitchFamily="17" charset="-128"/>
                          <a:ea typeface="UD デジタル 教科書体 N-R" panose="02020400000000000000" pitchFamily="17" charset="-128"/>
                        </a:rPr>
                        <a:t>1</a:t>
                      </a:r>
                      <a:endParaRPr kumimoji="1" lang="ja-JP" altLang="en-US" sz="120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a:latin typeface="UD デジタル 教科書体 N-R" panose="02020400000000000000" pitchFamily="17" charset="-128"/>
                          <a:ea typeface="UD デジタル 教科書体 N-R" panose="02020400000000000000" pitchFamily="17" charset="-128"/>
                        </a:rPr>
                        <a:t>インポートした図鑑アプリについて、表示内容と動作を確認する。</a:t>
                      </a:r>
                    </a:p>
                    <a:p>
                      <a:r>
                        <a:rPr kumimoji="1" lang="ja-JP" altLang="en-US" sz="1200">
                          <a:latin typeface="UD デジタル 教科書体 N-R" panose="02020400000000000000" pitchFamily="17" charset="-128"/>
                          <a:ea typeface="UD デジタル 教科書体 N-R" panose="02020400000000000000" pitchFamily="17" charset="-128"/>
                        </a:rPr>
                        <a:t>アプリを起動すると最初に表示される画面に、見出しやボタンがあることを確認する。</a:t>
                      </a:r>
                    </a:p>
                    <a:p>
                      <a:r>
                        <a:rPr kumimoji="1" lang="ja-JP" altLang="en-US" sz="1200">
                          <a:latin typeface="UD デジタル 教科書体 N-R" panose="02020400000000000000" pitchFamily="17" charset="-128"/>
                          <a:ea typeface="UD デジタル 教科書体 N-R" panose="02020400000000000000" pitchFamily="17" charset="-128"/>
                        </a:rPr>
                        <a:t>ボタンをクリックすると、別の画面に切り替わることを確認する。</a:t>
                      </a:r>
                    </a:p>
                    <a:p>
                      <a:r>
                        <a:rPr kumimoji="1" lang="en-US" altLang="ja-JP" sz="1200" dirty="0">
                          <a:latin typeface="UD デジタル 教科書体 N-R" panose="02020400000000000000" pitchFamily="17" charset="-128"/>
                          <a:ea typeface="UD デジタル 教科書体 N-R" panose="02020400000000000000" pitchFamily="17" charset="-128"/>
                        </a:rPr>
                        <a:t>『</a:t>
                      </a:r>
                      <a:r>
                        <a:rPr kumimoji="1" lang="ja-JP" altLang="en-US" sz="1200">
                          <a:latin typeface="UD デジタル 教科書体 N-R" panose="02020400000000000000" pitchFamily="17" charset="-128"/>
                          <a:ea typeface="UD デジタル 教科書体 N-R" panose="02020400000000000000" pitchFamily="17" charset="-128"/>
                        </a:rPr>
                        <a:t>図鑑</a:t>
                      </a:r>
                      <a:r>
                        <a:rPr kumimoji="1" lang="en-US" altLang="ja-JP" sz="1200" dirty="0">
                          <a:latin typeface="UD デジタル 教科書体 N-R" panose="02020400000000000000" pitchFamily="17" charset="-128"/>
                          <a:ea typeface="UD デジタル 教科書体 N-R" panose="02020400000000000000" pitchFamily="17" charset="-128"/>
                        </a:rPr>
                        <a:t>』</a:t>
                      </a:r>
                      <a:r>
                        <a:rPr kumimoji="1" lang="ja-JP" altLang="en-US" sz="1200">
                          <a:latin typeface="UD デジタル 教科書体 N-R" panose="02020400000000000000" pitchFamily="17" charset="-128"/>
                          <a:ea typeface="UD デジタル 教科書体 N-R" panose="02020400000000000000" pitchFamily="17" charset="-128"/>
                        </a:rPr>
                        <a:t>プロジェクトを開いたまま、</a:t>
                      </a:r>
                      <a:r>
                        <a:rPr kumimoji="1" lang="en" altLang="ja-JP" sz="1200" dirty="0">
                          <a:latin typeface="UD デジタル 教科書体 N-R" panose="02020400000000000000" pitchFamily="17" charset="-128"/>
                          <a:ea typeface="UD デジタル 教科書体 N-R" panose="02020400000000000000" pitchFamily="17" charset="-128"/>
                        </a:rPr>
                        <a:t>Monaca Education</a:t>
                      </a:r>
                      <a:r>
                        <a:rPr kumimoji="1" lang="ja-JP" altLang="en-US" sz="1200">
                          <a:latin typeface="UD デジタル 教科書体 N-R" panose="02020400000000000000" pitchFamily="17" charset="-128"/>
                          <a:ea typeface="UD デジタル 教科書体 N-R" panose="02020400000000000000" pitchFamily="17" charset="-128"/>
                        </a:rPr>
                        <a:t>のプロジェクトパネルを操作して、</a:t>
                      </a:r>
                      <a:r>
                        <a:rPr kumimoji="1" lang="en" altLang="ja-JP" sz="1200" dirty="0">
                          <a:latin typeface="UD デジタル 教科書体 N-R" panose="02020400000000000000" pitchFamily="17" charset="-128"/>
                          <a:ea typeface="UD デジタル 教科書体 N-R" panose="02020400000000000000" pitchFamily="17" charset="-128"/>
                        </a:rPr>
                        <a:t>HTML</a:t>
                      </a:r>
                      <a:r>
                        <a:rPr kumimoji="1" lang="ja-JP" altLang="en-US" sz="1200">
                          <a:latin typeface="UD デジタル 教科書体 N-R" panose="02020400000000000000" pitchFamily="17" charset="-128"/>
                          <a:ea typeface="UD デジタル 教科書体 N-R" panose="02020400000000000000" pitchFamily="17" charset="-128"/>
                        </a:rPr>
                        <a:t>ファイル</a:t>
                      </a:r>
                      <a:r>
                        <a:rPr kumimoji="1" lang="en-US" altLang="ja-JP" sz="1200" dirty="0" err="1">
                          <a:latin typeface="UD デジタル 教科書体 N-R" panose="02020400000000000000" pitchFamily="17" charset="-128"/>
                          <a:ea typeface="UD デジタル 教科書体 N-R" panose="02020400000000000000" pitchFamily="17" charset="-128"/>
                        </a:rPr>
                        <a:t>index.html</a:t>
                      </a:r>
                      <a:r>
                        <a:rPr kumimoji="1" lang="ja-JP" altLang="en-US" sz="1200">
                          <a:latin typeface="UD デジタル 教科書体 N-R" panose="02020400000000000000" pitchFamily="17" charset="-128"/>
                          <a:ea typeface="UD デジタル 教科書体 N-R" panose="02020400000000000000" pitchFamily="17" charset="-128"/>
                        </a:rPr>
                        <a:t>があることを確認する。</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75820021"/>
                  </a:ext>
                </a:extLst>
              </a:tr>
              <a:tr h="1297172">
                <a:tc>
                  <a:txBody>
                    <a:bodyPr/>
                    <a:lstStyle/>
                    <a:p>
                      <a:pPr algn="ctr"/>
                      <a:r>
                        <a:rPr kumimoji="1" lang="ja-JP" altLang="en-US" sz="1200">
                          <a:latin typeface="UD デジタル 教科書体 N-R" panose="02020400000000000000" pitchFamily="17" charset="-128"/>
                          <a:ea typeface="UD デジタル 教科書体 N-R" panose="02020400000000000000" pitchFamily="17" charset="-128"/>
                        </a:rPr>
                        <a:t>展開</a:t>
                      </a:r>
                      <a:r>
                        <a:rPr kumimoji="1" lang="en-US" altLang="ja-JP" sz="1200">
                          <a:latin typeface="UD デジタル 教科書体 N-R" panose="02020400000000000000" pitchFamily="17" charset="-128"/>
                          <a:ea typeface="UD デジタル 教科書体 N-R" panose="02020400000000000000" pitchFamily="17" charset="-128"/>
                        </a:rPr>
                        <a:t>2</a:t>
                      </a:r>
                      <a:endParaRPr kumimoji="1" lang="ja-JP" altLang="en-US" sz="120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 altLang="ja-JP" sz="1200" dirty="0">
                          <a:latin typeface="UD デジタル 教科書体 N-R" panose="02020400000000000000" pitchFamily="17" charset="-128"/>
                          <a:ea typeface="UD デジタル 教科書体 N-R" panose="02020400000000000000" pitchFamily="17" charset="-128"/>
                        </a:rPr>
                        <a:t>HTML</a:t>
                      </a:r>
                      <a:r>
                        <a:rPr kumimoji="1" lang="ja-JP" altLang="en-US" sz="1200">
                          <a:latin typeface="UD デジタル 教科書体 N-R" panose="02020400000000000000" pitchFamily="17" charset="-128"/>
                          <a:ea typeface="UD デジタル 教科書体 N-R" panose="02020400000000000000" pitchFamily="17" charset="-128"/>
                        </a:rPr>
                        <a:t>を編集する。</a:t>
                      </a:r>
                      <a:r>
                        <a:rPr kumimoji="1" lang="en" altLang="ja-JP" sz="1200" dirty="0" err="1">
                          <a:latin typeface="UD デジタル 教科書体 N-R" panose="02020400000000000000" pitchFamily="17" charset="-128"/>
                          <a:ea typeface="UD デジタル 教科書体 N-R" panose="02020400000000000000" pitchFamily="17" charset="-128"/>
                        </a:rPr>
                        <a:t>index.html</a:t>
                      </a:r>
                      <a:r>
                        <a:rPr kumimoji="1" lang="ja-JP" altLang="en-US" sz="1200">
                          <a:latin typeface="UD デジタル 教科書体 N-R" panose="02020400000000000000" pitchFamily="17" charset="-128"/>
                          <a:ea typeface="UD デジタル 教科書体 N-R" panose="02020400000000000000" pitchFamily="17" charset="-128"/>
                        </a:rPr>
                        <a:t>に</a:t>
                      </a:r>
                      <a:r>
                        <a:rPr kumimoji="1" lang="en-US" altLang="ja-JP" sz="1200" dirty="0">
                          <a:latin typeface="UD デジタル 教科書体 N-R" panose="02020400000000000000" pitchFamily="17" charset="-128"/>
                          <a:ea typeface="UD デジタル 教科書体 N-R" panose="02020400000000000000" pitchFamily="17" charset="-128"/>
                        </a:rPr>
                        <a:t>&lt;</a:t>
                      </a:r>
                      <a:r>
                        <a:rPr kumimoji="1" lang="en" altLang="ja-JP" sz="1200" dirty="0">
                          <a:latin typeface="UD デジタル 教科書体 N-R" panose="02020400000000000000" pitchFamily="17" charset="-128"/>
                          <a:ea typeface="UD デジタル 教科書体 N-R" panose="02020400000000000000" pitchFamily="17" charset="-128"/>
                        </a:rPr>
                        <a:t>h2&gt;</a:t>
                      </a:r>
                      <a:r>
                        <a:rPr kumimoji="1" lang="ja-JP" altLang="en-US" sz="1200">
                          <a:latin typeface="UD デジタル 教科書体 N-R" panose="02020400000000000000" pitchFamily="17" charset="-128"/>
                          <a:ea typeface="UD デジタル 教科書体 N-R" panose="02020400000000000000" pitchFamily="17" charset="-128"/>
                        </a:rPr>
                        <a:t>タグを追加して（例</a:t>
                      </a:r>
                      <a:r>
                        <a:rPr kumimoji="1" lang="en-US" altLang="ja-JP" sz="1200" dirty="0">
                          <a:latin typeface="UD デジタル 教科書体 N-R" panose="02020400000000000000" pitchFamily="17" charset="-128"/>
                          <a:ea typeface="UD デジタル 教科書体 N-R" panose="02020400000000000000" pitchFamily="17" charset="-128"/>
                        </a:rPr>
                        <a:t>: &lt;h2&gt;</a:t>
                      </a:r>
                      <a:r>
                        <a:rPr kumimoji="1" lang="ja-JP" altLang="en-US" sz="1200">
                          <a:latin typeface="UD デジタル 教科書体 N-R" panose="02020400000000000000" pitchFamily="17" charset="-128"/>
                          <a:ea typeface="UD デジタル 教科書体 N-R" panose="02020400000000000000" pitchFamily="17" charset="-128"/>
                        </a:rPr>
                        <a:t>私の図鑑</a:t>
                      </a:r>
                      <a:r>
                        <a:rPr kumimoji="1" lang="en-US" altLang="ja-JP" sz="1200" dirty="0">
                          <a:latin typeface="UD デジタル 教科書体 N-R" panose="02020400000000000000" pitchFamily="17" charset="-128"/>
                          <a:ea typeface="UD デジタル 教科書体 N-R" panose="02020400000000000000" pitchFamily="17" charset="-128"/>
                        </a:rPr>
                        <a:t>&lt;/h2&gt;</a:t>
                      </a:r>
                      <a:r>
                        <a:rPr kumimoji="1" lang="ja-JP" altLang="en-US" sz="1200">
                          <a:latin typeface="UD デジタル 教科書体 N-R" panose="02020400000000000000" pitchFamily="17" charset="-128"/>
                          <a:ea typeface="UD デジタル 教科書体 N-R" panose="02020400000000000000" pitchFamily="17" charset="-128"/>
                        </a:rPr>
                        <a:t>）、保存する。プレビューパネルの上の表示がどうなるか確認する。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 altLang="ja-JP" sz="1200" dirty="0">
                        <a:latin typeface="UD デジタル 教科書体 N-R" panose="02020400000000000000" pitchFamily="17" charset="-128"/>
                        <a:ea typeface="UD デジタル 教科書体 N-R" panose="02020400000000000000" pitchFamily="17"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 altLang="ja-JP" sz="1200" dirty="0">
                          <a:latin typeface="UD デジタル 教科書体 N-R" panose="02020400000000000000" pitchFamily="17" charset="-128"/>
                          <a:ea typeface="UD デジタル 教科書体 N-R" panose="02020400000000000000" pitchFamily="17" charset="-128"/>
                        </a:rPr>
                        <a:t>Monaca Education</a:t>
                      </a:r>
                      <a:r>
                        <a:rPr kumimoji="1" lang="ja-JP" altLang="en-US" sz="1200">
                          <a:latin typeface="UD デジタル 教科書体 N-R" panose="02020400000000000000" pitchFamily="17" charset="-128"/>
                          <a:ea typeface="UD デジタル 教科書体 N-R" panose="02020400000000000000" pitchFamily="17" charset="-128"/>
                        </a:rPr>
                        <a:t>のプロジェクトパネルを操作して、</a:t>
                      </a:r>
                      <a:r>
                        <a:rPr kumimoji="1" lang="en-US" altLang="ja-JP" sz="1200" dirty="0" err="1">
                          <a:latin typeface="UD デジタル 教科書体 N-R" panose="02020400000000000000" pitchFamily="17" charset="-128"/>
                          <a:ea typeface="UD デジタル 教科書体 N-R" panose="02020400000000000000" pitchFamily="17" charset="-128"/>
                        </a:rPr>
                        <a:t>css</a:t>
                      </a:r>
                      <a:r>
                        <a:rPr kumimoji="1" lang="ja-JP" altLang="en-US" sz="1200">
                          <a:latin typeface="UD デジタル 教科書体 N-R" panose="02020400000000000000" pitchFamily="17" charset="-128"/>
                          <a:ea typeface="UD デジタル 教科書体 N-R" panose="02020400000000000000" pitchFamily="17" charset="-128"/>
                        </a:rPr>
                        <a:t>フォルダに</a:t>
                      </a:r>
                      <a:r>
                        <a:rPr kumimoji="1" lang="en" altLang="ja-JP" sz="1200" dirty="0" err="1">
                          <a:latin typeface="UD デジタル 教科書体 N-R" panose="02020400000000000000" pitchFamily="17" charset="-128"/>
                          <a:ea typeface="UD デジタル 教科書体 N-R" panose="02020400000000000000" pitchFamily="17" charset="-128"/>
                        </a:rPr>
                        <a:t>css</a:t>
                      </a:r>
                      <a:r>
                        <a:rPr kumimoji="1" lang="ja-JP" altLang="en-US" sz="1200">
                          <a:latin typeface="UD デジタル 教科書体 N-R" panose="02020400000000000000" pitchFamily="17" charset="-128"/>
                          <a:ea typeface="UD デジタル 教科書体 N-R" panose="02020400000000000000" pitchFamily="17" charset="-128"/>
                        </a:rPr>
                        <a:t>ファイル</a:t>
                      </a:r>
                      <a:r>
                        <a:rPr kumimoji="1" lang="en-US" altLang="ja-JP" sz="1200" dirty="0" err="1">
                          <a:latin typeface="UD デジタル 教科書体 N-R" panose="02020400000000000000" pitchFamily="17" charset="-128"/>
                          <a:ea typeface="UD デジタル 教科書体 N-R" panose="02020400000000000000" pitchFamily="17" charset="-128"/>
                        </a:rPr>
                        <a:t>style.css</a:t>
                      </a:r>
                      <a:r>
                        <a:rPr kumimoji="1" lang="ja-JP" altLang="en-US" sz="1200">
                          <a:latin typeface="UD デジタル 教科書体 N-R" panose="02020400000000000000" pitchFamily="17" charset="-128"/>
                          <a:ea typeface="UD デジタル 教科書体 N-R" panose="02020400000000000000" pitchFamily="17" charset="-128"/>
                        </a:rPr>
                        <a:t>があることを確認する。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dirty="0">
                          <a:latin typeface="UD デジタル 教科書体 N-R" panose="02020400000000000000" pitchFamily="17" charset="-128"/>
                          <a:ea typeface="UD デジタル 教科書体 N-R" panose="02020400000000000000" pitchFamily="17" charset="-128"/>
                        </a:rPr>
                        <a:t>button{ … } </a:t>
                      </a:r>
                      <a:r>
                        <a:rPr kumimoji="1" lang="ja-JP" altLang="en-US" sz="1200">
                          <a:latin typeface="UD デジタル 教科書体 N-R" panose="02020400000000000000" pitchFamily="17" charset="-128"/>
                          <a:ea typeface="UD デジタル 教科書体 N-R" panose="02020400000000000000" pitchFamily="17" charset="-128"/>
                        </a:rPr>
                        <a:t>の中の</a:t>
                      </a:r>
                      <a:r>
                        <a:rPr kumimoji="1" lang="en-US" altLang="ja-JP" sz="1200" dirty="0">
                          <a:latin typeface="UD デジタル 教科書体 N-R" panose="02020400000000000000" pitchFamily="17" charset="-128"/>
                          <a:ea typeface="UD デジタル 教科書体 N-R" panose="02020400000000000000" pitchFamily="17" charset="-128"/>
                        </a:rPr>
                        <a:t>background-color</a:t>
                      </a:r>
                      <a:r>
                        <a:rPr kumimoji="1" lang="ja-JP" altLang="en-US" sz="1200">
                          <a:latin typeface="UD デジタル 教科書体 N-R" panose="02020400000000000000" pitchFamily="17" charset="-128"/>
                          <a:ea typeface="UD デジタル 教科書体 N-R" panose="02020400000000000000" pitchFamily="17" charset="-128"/>
                        </a:rPr>
                        <a:t>の値を編集して、ファイルを保存する。プレビューパネル上の表示がどうなるか確認する。</a:t>
                      </a:r>
                    </a:p>
                    <a:p>
                      <a:endParaRPr kumimoji="1" lang="en-US" altLang="ja-JP" sz="1200" dirty="0">
                        <a:latin typeface="UD デジタル 教科書体 N-R" panose="02020400000000000000" pitchFamily="17" charset="-128"/>
                        <a:ea typeface="UD デジタル 教科書体 N-R" panose="02020400000000000000" pitchFamily="17" charset="-128"/>
                      </a:endParaRPr>
                    </a:p>
                    <a:p>
                      <a:r>
                        <a:rPr kumimoji="1" lang="en-US" altLang="ja-JP" sz="1200" dirty="0">
                          <a:latin typeface="UD デジタル 教科書体 N-R" panose="02020400000000000000" pitchFamily="17" charset="-128"/>
                          <a:ea typeface="UD デジタル 教科書体 N-R" panose="02020400000000000000" pitchFamily="17" charset="-128"/>
                        </a:rPr>
                        <a:t>Web</a:t>
                      </a:r>
                      <a:r>
                        <a:rPr kumimoji="1" lang="ja-JP" altLang="en-US" sz="1200">
                          <a:latin typeface="UD デジタル 教科書体 N-R" panose="02020400000000000000" pitchFamily="17" charset="-128"/>
                          <a:ea typeface="UD デジタル 教科書体 N-R" panose="02020400000000000000" pitchFamily="17" charset="-128"/>
                        </a:rPr>
                        <a:t>サイトが、</a:t>
                      </a:r>
                      <a:r>
                        <a:rPr kumimoji="1" lang="en-US" altLang="ja-JP" sz="1200" dirty="0">
                          <a:latin typeface="UD デジタル 教科書体 N-R" panose="02020400000000000000" pitchFamily="17" charset="-128"/>
                          <a:ea typeface="UD デジタル 教科書体 N-R" panose="02020400000000000000" pitchFamily="17" charset="-128"/>
                        </a:rPr>
                        <a:t>HTML</a:t>
                      </a:r>
                      <a:r>
                        <a:rPr kumimoji="1" lang="ja-JP" altLang="en-US" sz="1200">
                          <a:latin typeface="UD デジタル 教科書体 N-R" panose="02020400000000000000" pitchFamily="17" charset="-128"/>
                          <a:ea typeface="UD デジタル 教科書体 N-R" panose="02020400000000000000" pitchFamily="17" charset="-128"/>
                        </a:rPr>
                        <a:t>と</a:t>
                      </a:r>
                      <a:r>
                        <a:rPr kumimoji="1" lang="en-US" altLang="ja-JP" sz="1200" dirty="0">
                          <a:latin typeface="UD デジタル 教科書体 N-R" panose="02020400000000000000" pitchFamily="17" charset="-128"/>
                          <a:ea typeface="UD デジタル 教科書体 N-R" panose="02020400000000000000" pitchFamily="17" charset="-128"/>
                        </a:rPr>
                        <a:t>CSS</a:t>
                      </a:r>
                      <a:r>
                        <a:rPr kumimoji="1" lang="ja-JP" altLang="en-US" sz="1200">
                          <a:latin typeface="UD デジタル 教科書体 N-R" panose="02020400000000000000" pitchFamily="17" charset="-128"/>
                          <a:ea typeface="UD デジタル 教科書体 N-R" panose="02020400000000000000" pitchFamily="17" charset="-128"/>
                        </a:rPr>
                        <a:t>で出来ていること、またそれらを一つのツールで編集できることを確認し、フォルダを開く・ファイルを開く・編集する・保存するなどの操作ができたら、本コマの指導は成功とする。</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06026192"/>
                  </a:ext>
                </a:extLst>
              </a:tr>
            </a:tbl>
          </a:graphicData>
        </a:graphic>
      </p:graphicFrame>
    </p:spTree>
    <p:extLst>
      <p:ext uri="{BB962C8B-B14F-4D97-AF65-F5344CB8AC3E}">
        <p14:creationId xmlns:p14="http://schemas.microsoft.com/office/powerpoint/2010/main" val="4027081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AAFF3F7E-B98E-4B72-B4E0-D992ED3E48A9}"/>
              </a:ext>
            </a:extLst>
          </p:cNvPr>
          <p:cNvSpPr>
            <a:spLocks noGrp="1"/>
          </p:cNvSpPr>
          <p:nvPr>
            <p:ph type="ctrTitle"/>
          </p:nvPr>
        </p:nvSpPr>
        <p:spPr>
          <a:xfrm>
            <a:off x="514350" y="57086"/>
            <a:ext cx="5829300" cy="743014"/>
          </a:xfrm>
        </p:spPr>
        <p:txBody>
          <a:bodyPr>
            <a:normAutofit/>
          </a:bodyPr>
          <a:lstStyle/>
          <a:p>
            <a:r>
              <a:rPr lang="en-US" altLang="ja-JP" sz="4000">
                <a:latin typeface="UD デジタル 教科書体 N-B" panose="02020700000000000000" pitchFamily="17" charset="-128"/>
                <a:ea typeface="UD デジタル 教科書体 N-B" panose="02020700000000000000" pitchFamily="17" charset="-128"/>
              </a:rPr>
              <a:t>2</a:t>
            </a:r>
            <a:r>
              <a:rPr lang="ja-JP" altLang="en-US" sz="4000">
                <a:latin typeface="UD デジタル 教科書体 N-B" panose="02020700000000000000" pitchFamily="17" charset="-128"/>
                <a:ea typeface="UD デジタル 教科書体 N-B" panose="02020700000000000000" pitchFamily="17" charset="-128"/>
              </a:rPr>
              <a:t>コマ目の指導</a:t>
            </a:r>
          </a:p>
        </p:txBody>
      </p:sp>
      <p:graphicFrame>
        <p:nvGraphicFramePr>
          <p:cNvPr id="2" name="表 2">
            <a:extLst>
              <a:ext uri="{FF2B5EF4-FFF2-40B4-BE49-F238E27FC236}">
                <a16:creationId xmlns:a16="http://schemas.microsoft.com/office/drawing/2014/main" id="{A1482BBC-C29B-42EA-A81C-09E6DB0222AA}"/>
              </a:ext>
            </a:extLst>
          </p:cNvPr>
          <p:cNvGraphicFramePr>
            <a:graphicFrameLocks noGrp="1"/>
          </p:cNvGraphicFramePr>
          <p:nvPr>
            <p:extLst>
              <p:ext uri="{D42A27DB-BD31-4B8C-83A1-F6EECF244321}">
                <p14:modId xmlns:p14="http://schemas.microsoft.com/office/powerpoint/2010/main" val="4030977349"/>
              </p:ext>
            </p:extLst>
          </p:nvPr>
        </p:nvGraphicFramePr>
        <p:xfrm>
          <a:off x="167679" y="1359568"/>
          <a:ext cx="6522641" cy="8400854"/>
        </p:xfrm>
        <a:graphic>
          <a:graphicData uri="http://schemas.openxmlformats.org/drawingml/2006/table">
            <a:tbl>
              <a:tblPr firstRow="1" bandRow="1">
                <a:tableStyleId>{7E9639D4-E3E2-4D34-9284-5A2195B3D0D7}</a:tableStyleId>
              </a:tblPr>
              <a:tblGrid>
                <a:gridCol w="1072280">
                  <a:extLst>
                    <a:ext uri="{9D8B030D-6E8A-4147-A177-3AD203B41FA5}">
                      <a16:colId xmlns:a16="http://schemas.microsoft.com/office/drawing/2014/main" val="953771404"/>
                    </a:ext>
                  </a:extLst>
                </a:gridCol>
                <a:gridCol w="5450361">
                  <a:extLst>
                    <a:ext uri="{9D8B030D-6E8A-4147-A177-3AD203B41FA5}">
                      <a16:colId xmlns:a16="http://schemas.microsoft.com/office/drawing/2014/main" val="2232448268"/>
                    </a:ext>
                  </a:extLst>
                </a:gridCol>
              </a:tblGrid>
              <a:tr h="414049">
                <a:tc>
                  <a:txBody>
                    <a:bodyPr/>
                    <a:lstStyle/>
                    <a:p>
                      <a:pPr algn="ctr"/>
                      <a:r>
                        <a:rPr kumimoji="1" lang="ja-JP" altLang="en-US" sz="1400" b="0">
                          <a:latin typeface="UD デジタル 教科書体 N-B" panose="02020700000000000000" pitchFamily="17" charset="-128"/>
                          <a:ea typeface="UD デジタル 教科書体 N-B" panose="02020700000000000000" pitchFamily="17" charset="-128"/>
                        </a:rPr>
                        <a:t>過程</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b="0">
                          <a:latin typeface="UD デジタル 教科書体 N-B" panose="02020700000000000000" pitchFamily="17" charset="-128"/>
                          <a:ea typeface="UD デジタル 教科書体 N-B" panose="02020700000000000000" pitchFamily="17" charset="-128"/>
                        </a:rPr>
                        <a:t>内容</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5071850"/>
                  </a:ext>
                </a:extLst>
              </a:tr>
              <a:tr h="1329205">
                <a:tc>
                  <a:txBody>
                    <a:bodyPr/>
                    <a:lstStyle/>
                    <a:p>
                      <a:pPr algn="ctr"/>
                      <a:r>
                        <a:rPr kumimoji="1" lang="ja-JP" altLang="en-US" sz="1200">
                          <a:latin typeface="UD デジタル 教科書体 N-R" panose="02020400000000000000" pitchFamily="17" charset="-128"/>
                          <a:ea typeface="UD デジタル 教科書体 N-R" panose="02020400000000000000" pitchFamily="17" charset="-128"/>
                        </a:rPr>
                        <a:t>導入</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a:latin typeface="UD デジタル 教科書体 N-R" panose="02020400000000000000" pitchFamily="17" charset="-128"/>
                          <a:ea typeface="UD デジタル 教科書体 N-R" panose="02020400000000000000" pitchFamily="17" charset="-128"/>
                        </a:rPr>
                        <a:t>前回までの学習内容として、</a:t>
                      </a:r>
                      <a:r>
                        <a:rPr kumimoji="1" lang="en-US" altLang="ja-JP" sz="1200" dirty="0">
                          <a:latin typeface="UD デジタル 教科書体 N-R" panose="02020400000000000000" pitchFamily="17" charset="-128"/>
                          <a:ea typeface="UD デジタル 教科書体 N-R" panose="02020400000000000000" pitchFamily="17" charset="-128"/>
                        </a:rPr>
                        <a:t>HTML</a:t>
                      </a:r>
                      <a:r>
                        <a:rPr kumimoji="1" lang="ja-JP" altLang="en-US" sz="1200">
                          <a:latin typeface="UD デジタル 教科書体 N-R" panose="02020400000000000000" pitchFamily="17" charset="-128"/>
                          <a:ea typeface="UD デジタル 教科書体 N-R" panose="02020400000000000000" pitchFamily="17" charset="-128"/>
                        </a:rPr>
                        <a:t>と</a:t>
                      </a:r>
                      <a:r>
                        <a:rPr kumimoji="1" lang="en-US" altLang="ja-JP" sz="1200" dirty="0">
                          <a:latin typeface="UD デジタル 教科書体 N-R" panose="02020400000000000000" pitchFamily="17" charset="-128"/>
                          <a:ea typeface="UD デジタル 教科書体 N-R" panose="02020400000000000000" pitchFamily="17" charset="-128"/>
                        </a:rPr>
                        <a:t>CSS</a:t>
                      </a:r>
                      <a:r>
                        <a:rPr kumimoji="1" lang="ja-JP" altLang="en-US" sz="1200">
                          <a:latin typeface="UD デジタル 教科書体 N-R" panose="02020400000000000000" pitchFamily="17" charset="-128"/>
                          <a:ea typeface="UD デジタル 教科書体 N-R" panose="02020400000000000000" pitchFamily="17" charset="-128"/>
                        </a:rPr>
                        <a:t>で</a:t>
                      </a:r>
                      <a:r>
                        <a:rPr kumimoji="1" lang="en-US" altLang="ja-JP" sz="1200" dirty="0">
                          <a:latin typeface="UD デジタル 教科書体 N-R" panose="02020400000000000000" pitchFamily="17" charset="-128"/>
                          <a:ea typeface="UD デジタル 教科書体 N-R" panose="02020400000000000000" pitchFamily="17" charset="-128"/>
                        </a:rPr>
                        <a:t>Web</a:t>
                      </a:r>
                      <a:r>
                        <a:rPr kumimoji="1" lang="ja-JP" altLang="en-US" sz="1200">
                          <a:latin typeface="UD デジタル 教科書体 N-R" panose="02020400000000000000" pitchFamily="17" charset="-128"/>
                          <a:ea typeface="UD デジタル 教科書体 N-R" panose="02020400000000000000" pitchFamily="17" charset="-128"/>
                        </a:rPr>
                        <a:t>サイトができていることを確認する。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endParaRPr kumimoji="1" lang="en-US" altLang="ja-JP" sz="1200" dirty="0">
                        <a:latin typeface="UD デジタル 教科書体 N-R" panose="02020400000000000000" pitchFamily="17" charset="-128"/>
                        <a:ea typeface="UD デジタル 教科書体 N-R" panose="02020400000000000000" pitchFamily="17" charset="-128"/>
                      </a:endParaRPr>
                    </a:p>
                    <a:p>
                      <a:r>
                        <a:rPr kumimoji="1" lang="ja-JP" altLang="en-US" sz="1200">
                          <a:latin typeface="UD デジタル 教科書体 N-R" panose="02020400000000000000" pitchFamily="17" charset="-128"/>
                          <a:ea typeface="UD デジタル 教科書体 N-R" panose="02020400000000000000" pitchFamily="17" charset="-128"/>
                        </a:rPr>
                        <a:t>また、今回のカスタマイズでは、存在する</a:t>
                      </a:r>
                      <a:r>
                        <a:rPr kumimoji="1" lang="en-US" altLang="ja-JP" sz="1200" dirty="0" err="1">
                          <a:latin typeface="UD デジタル 教科書体 N-R" panose="02020400000000000000" pitchFamily="17" charset="-128"/>
                          <a:ea typeface="UD デジタル 教科書体 N-R" panose="02020400000000000000" pitchFamily="17" charset="-128"/>
                        </a:rPr>
                        <a:t>index.html</a:t>
                      </a:r>
                      <a:r>
                        <a:rPr kumimoji="1" lang="ja-JP" altLang="en-US" sz="1200">
                          <a:latin typeface="UD デジタル 教科書体 N-R" panose="02020400000000000000" pitchFamily="17" charset="-128"/>
                          <a:ea typeface="UD デジタル 教科書体 N-R" panose="02020400000000000000" pitchFamily="17" charset="-128"/>
                        </a:rPr>
                        <a:t>にタグを追加し、また別のファイル</a:t>
                      </a:r>
                      <a:r>
                        <a:rPr kumimoji="1" lang="en-US" altLang="ja-JP" sz="1200" dirty="0" err="1">
                          <a:latin typeface="UD デジタル 教科書体 N-R" panose="02020400000000000000" pitchFamily="17" charset="-128"/>
                          <a:ea typeface="UD デジタル 教科書体 N-R" panose="02020400000000000000" pitchFamily="17" charset="-128"/>
                        </a:rPr>
                        <a:t>orange.html</a:t>
                      </a:r>
                      <a:r>
                        <a:rPr kumimoji="1" lang="ja-JP" altLang="en-US" sz="1200">
                          <a:latin typeface="UD デジタル 教科書体 N-R" panose="02020400000000000000" pitchFamily="17" charset="-128"/>
                          <a:ea typeface="UD デジタル 教科書体 N-R" panose="02020400000000000000" pitchFamily="17" charset="-128"/>
                        </a:rPr>
                        <a:t>を追加することで図鑑の項目を増やすことを知らせる。</a:t>
                      </a:r>
                      <a:r>
                        <a:rPr kumimoji="1" lang="en-US" altLang="ja-JP" sz="1200" dirty="0">
                          <a:latin typeface="UD デジタル 教科書体 N-R" panose="02020400000000000000" pitchFamily="17" charset="-128"/>
                          <a:ea typeface="UD デジタル 教科書体 N-R" panose="02020400000000000000" pitchFamily="17" charset="-128"/>
                        </a:rPr>
                        <a:t>CSS</a:t>
                      </a:r>
                      <a:r>
                        <a:rPr kumimoji="1" lang="ja-JP" altLang="en-US" sz="1200">
                          <a:latin typeface="UD デジタル 教科書体 N-R" panose="02020400000000000000" pitchFamily="17" charset="-128"/>
                          <a:ea typeface="UD デジタル 教科書体 N-R" panose="02020400000000000000" pitchFamily="17" charset="-128"/>
                        </a:rPr>
                        <a:t>を編集して、表示方法を変更すると、個性的なアプリでできることを伝える。</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13368689"/>
                  </a:ext>
                </a:extLst>
              </a:tr>
              <a:tr h="4085006">
                <a:tc>
                  <a:txBody>
                    <a:bodyPr/>
                    <a:lstStyle/>
                    <a:p>
                      <a:pPr algn="ctr"/>
                      <a:r>
                        <a:rPr kumimoji="1" lang="ja-JP" altLang="en-US" sz="1200">
                          <a:latin typeface="UD デジタル 教科書体 N-R" panose="02020400000000000000" pitchFamily="17" charset="-128"/>
                          <a:ea typeface="UD デジタル 教科書体 N-R" panose="02020400000000000000" pitchFamily="17" charset="-128"/>
                        </a:rPr>
                        <a:t>展開</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28600" indent="-228600">
                        <a:buFont typeface="+mj-lt"/>
                        <a:buAutoNum type="arabicPeriod"/>
                      </a:pPr>
                      <a:r>
                        <a:rPr kumimoji="1" lang="ja-JP" altLang="en-US" sz="1200">
                          <a:latin typeface="UD デジタル 教科書体 N-R" panose="02020400000000000000" pitchFamily="17" charset="-128"/>
                          <a:ea typeface="UD デジタル 教科書体 N-R" panose="02020400000000000000" pitchFamily="17" charset="-128"/>
                        </a:rPr>
                        <a:t>シートを使って、以下の手順で図鑑に項目を追加する課題を伝える。</a:t>
                      </a:r>
                      <a:r>
                        <a:rPr kumimoji="1" lang="en-US" altLang="ja-JP" sz="1200" dirty="0">
                          <a:latin typeface="UD デジタル 教科書体 N-R" panose="02020400000000000000" pitchFamily="17" charset="-128"/>
                          <a:ea typeface="UD デジタル 教科書体 N-R" panose="02020400000000000000" pitchFamily="17" charset="-128"/>
                        </a:rPr>
                        <a:t>Monaca IDE</a:t>
                      </a:r>
                      <a:r>
                        <a:rPr kumimoji="1" lang="ja-JP" altLang="en-US" sz="1200">
                          <a:latin typeface="UD デジタル 教科書体 N-R" panose="02020400000000000000" pitchFamily="17" charset="-128"/>
                          <a:ea typeface="UD デジタル 教科書体 N-R" panose="02020400000000000000" pitchFamily="17" charset="-128"/>
                        </a:rPr>
                        <a:t>での操作方法（行のコピーおよびファイルのコピー）をデモすると、生徒の迷いが減らせる。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228600" indent="-228600">
                        <a:buFont typeface="+mj-lt"/>
                        <a:buAutoNum type="arabicPeriod"/>
                      </a:pP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228600" indent="-228600">
                        <a:buFont typeface="+mj-lt"/>
                        <a:buAutoNum type="arabicPeriod"/>
                      </a:pPr>
                      <a:r>
                        <a:rPr kumimoji="1" lang="en-US" altLang="ja-JP" sz="1200" dirty="0" err="1">
                          <a:latin typeface="UD デジタル 教科書体 N-R" panose="02020400000000000000" pitchFamily="17" charset="-128"/>
                          <a:ea typeface="UD デジタル 教科書体 N-R" panose="02020400000000000000" pitchFamily="17" charset="-128"/>
                        </a:rPr>
                        <a:t>index.html</a:t>
                      </a:r>
                      <a:r>
                        <a:rPr kumimoji="1" lang="ja-JP" altLang="en-US" sz="1200">
                          <a:latin typeface="UD デジタル 教科書体 N-R" panose="02020400000000000000" pitchFamily="17" charset="-128"/>
                          <a:ea typeface="UD デジタル 教科書体 N-R" panose="02020400000000000000" pitchFamily="17" charset="-128"/>
                        </a:rPr>
                        <a:t>を開き、既に存在する項目（リンゴ）の表示をしている部分をコピーする。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228600" indent="-228600">
                        <a:buFont typeface="+mj-lt"/>
                        <a:buAutoNum type="arabicPeriod"/>
                      </a:pPr>
                      <a:r>
                        <a:rPr kumimoji="1" lang="ja-JP" altLang="en-US" sz="1200">
                          <a:latin typeface="UD デジタル 教科書体 N-R" panose="02020400000000000000" pitchFamily="17" charset="-128"/>
                          <a:ea typeface="UD デジタル 教科書体 N-R" panose="02020400000000000000" pitchFamily="17" charset="-128"/>
                        </a:rPr>
                        <a:t>必要な箇所を編集し、オレンジのページを開くように変更する（</a:t>
                      </a:r>
                      <a:r>
                        <a:rPr kumimoji="1" lang="en-US" altLang="ja-JP" sz="1200" dirty="0">
                          <a:latin typeface="UD デジタル 教科書体 N-R" panose="02020400000000000000" pitchFamily="17" charset="-128"/>
                          <a:ea typeface="UD デジタル 教科書体 N-R" panose="02020400000000000000" pitchFamily="17" charset="-128"/>
                        </a:rPr>
                        <a:t>※</a:t>
                      </a:r>
                      <a:r>
                        <a:rPr kumimoji="1" lang="ja-JP" altLang="en-US" sz="1200">
                          <a:latin typeface="UD デジタル 教科書体 N-R" panose="02020400000000000000" pitchFamily="17" charset="-128"/>
                          <a:ea typeface="UD デジタル 教科書体 N-R" panose="02020400000000000000" pitchFamily="17" charset="-128"/>
                        </a:rPr>
                        <a:t>ただし、まだファイルを作成していないので、プレビューから開くことはできない）。</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228600" indent="-228600">
                        <a:buFont typeface="+mj-lt"/>
                        <a:buAutoNum type="arabicPeriod"/>
                      </a:pPr>
                      <a:r>
                        <a:rPr kumimoji="1" lang="ja-JP" altLang="en-US" sz="1200">
                          <a:latin typeface="UD デジタル 教科書体 N-R" panose="02020400000000000000" pitchFamily="17" charset="-128"/>
                          <a:ea typeface="UD デジタル 教科書体 N-R" panose="02020400000000000000" pitchFamily="17" charset="-128"/>
                        </a:rPr>
                        <a:t>リンゴのページの</a:t>
                      </a:r>
                      <a:r>
                        <a:rPr kumimoji="1" lang="en-US" altLang="ja-JP" sz="1200" dirty="0">
                          <a:latin typeface="UD デジタル 教科書体 N-R" panose="02020400000000000000" pitchFamily="17" charset="-128"/>
                          <a:ea typeface="UD デジタル 教科書体 N-R" panose="02020400000000000000" pitchFamily="17" charset="-128"/>
                        </a:rPr>
                        <a:t>HTML</a:t>
                      </a:r>
                      <a:r>
                        <a:rPr kumimoji="1" lang="ja-JP" altLang="en-US" sz="1200">
                          <a:latin typeface="UD デジタル 教科書体 N-R" panose="02020400000000000000" pitchFamily="17" charset="-128"/>
                          <a:ea typeface="UD デジタル 教科書体 N-R" panose="02020400000000000000" pitchFamily="17" charset="-128"/>
                        </a:rPr>
                        <a:t>ファイルをコピーし、オレンジのページの</a:t>
                      </a:r>
                      <a:r>
                        <a:rPr kumimoji="1" lang="en-US" altLang="ja-JP" sz="1200" dirty="0">
                          <a:latin typeface="UD デジタル 教科書体 N-R" panose="02020400000000000000" pitchFamily="17" charset="-128"/>
                          <a:ea typeface="UD デジタル 教科書体 N-R" panose="02020400000000000000" pitchFamily="17" charset="-128"/>
                        </a:rPr>
                        <a:t>HTML</a:t>
                      </a:r>
                      <a:r>
                        <a:rPr kumimoji="1" lang="ja-JP" altLang="en-US" sz="1200">
                          <a:latin typeface="UD デジタル 教科書体 N-R" panose="02020400000000000000" pitchFamily="17" charset="-128"/>
                          <a:ea typeface="UD デジタル 教科書体 N-R" panose="02020400000000000000" pitchFamily="17" charset="-128"/>
                        </a:rPr>
                        <a:t>ファイル</a:t>
                      </a:r>
                      <a:r>
                        <a:rPr kumimoji="1" lang="en-US" altLang="ja-JP" sz="1200" dirty="0">
                          <a:latin typeface="UD デジタル 教科書体 N-R" panose="02020400000000000000" pitchFamily="17" charset="-128"/>
                          <a:ea typeface="UD デジタル 教科書体 N-R" panose="02020400000000000000" pitchFamily="17" charset="-128"/>
                        </a:rPr>
                        <a:t>(</a:t>
                      </a:r>
                      <a:r>
                        <a:rPr kumimoji="1" lang="en-US" altLang="ja-JP" sz="1200" dirty="0" err="1">
                          <a:latin typeface="UD デジタル 教科書体 N-R" panose="02020400000000000000" pitchFamily="17" charset="-128"/>
                          <a:ea typeface="UD デジタル 教科書体 N-R" panose="02020400000000000000" pitchFamily="17" charset="-128"/>
                        </a:rPr>
                        <a:t>orange.html</a:t>
                      </a:r>
                      <a:r>
                        <a:rPr kumimoji="1" lang="en-US" altLang="ja-JP" sz="1200" dirty="0">
                          <a:latin typeface="UD デジタル 教科書体 N-R" panose="02020400000000000000" pitchFamily="17" charset="-128"/>
                          <a:ea typeface="UD デジタル 教科書体 N-R" panose="02020400000000000000" pitchFamily="17" charset="-128"/>
                        </a:rPr>
                        <a:t>)</a:t>
                      </a:r>
                      <a:r>
                        <a:rPr kumimoji="1" lang="ja-JP" altLang="en-US" sz="1200">
                          <a:latin typeface="UD デジタル 教科書体 N-R" panose="02020400000000000000" pitchFamily="17" charset="-128"/>
                          <a:ea typeface="UD デジタル 教科書体 N-R" panose="02020400000000000000" pitchFamily="17" charset="-128"/>
                        </a:rPr>
                        <a:t>を作成する。</a:t>
                      </a:r>
                      <a:r>
                        <a:rPr kumimoji="1" lang="en-US" altLang="ja-JP" sz="1200" dirty="0">
                          <a:latin typeface="UD デジタル 教科書体 N-R" panose="02020400000000000000" pitchFamily="17" charset="-128"/>
                          <a:ea typeface="UD デジタル 教科書体 N-R" panose="02020400000000000000" pitchFamily="17" charset="-128"/>
                        </a:rPr>
                        <a:t>3.</a:t>
                      </a:r>
                      <a:r>
                        <a:rPr kumimoji="1" lang="ja-JP" altLang="en-US" sz="1200">
                          <a:latin typeface="UD デジタル 教科書体 N-R" panose="02020400000000000000" pitchFamily="17" charset="-128"/>
                          <a:ea typeface="UD デジタル 教科書体 N-R" panose="02020400000000000000" pitchFamily="17" charset="-128"/>
                        </a:rPr>
                        <a:t>の手順で</a:t>
                      </a:r>
                      <a:r>
                        <a:rPr kumimoji="1" lang="en-US" altLang="ja-JP" sz="1200" dirty="0" err="1">
                          <a:latin typeface="UD デジタル 教科書体 N-R" panose="02020400000000000000" pitchFamily="17" charset="-128"/>
                          <a:ea typeface="UD デジタル 教科書体 N-R" panose="02020400000000000000" pitchFamily="17" charset="-128"/>
                        </a:rPr>
                        <a:t>index.html</a:t>
                      </a:r>
                      <a:r>
                        <a:rPr kumimoji="1" lang="ja-JP" altLang="en-US" sz="1200">
                          <a:latin typeface="UD デジタル 教科書体 N-R" panose="02020400000000000000" pitchFamily="17" charset="-128"/>
                          <a:ea typeface="UD デジタル 教科書体 N-R" panose="02020400000000000000" pitchFamily="17" charset="-128"/>
                        </a:rPr>
                        <a:t>ファイルに作成したタグのリンク先</a:t>
                      </a:r>
                      <a:r>
                        <a:rPr kumimoji="1" lang="en-US" altLang="ja-JP" sz="1200" dirty="0">
                          <a:latin typeface="UD デジタル 教科書体 N-R" panose="02020400000000000000" pitchFamily="17" charset="-128"/>
                          <a:ea typeface="UD デジタル 教科書体 N-R" panose="02020400000000000000" pitchFamily="17" charset="-128"/>
                        </a:rPr>
                        <a:t>(</a:t>
                      </a:r>
                      <a:r>
                        <a:rPr kumimoji="1" lang="en-US" altLang="ja-JP" sz="1200" dirty="0" err="1">
                          <a:latin typeface="UD デジタル 教科書体 N-R" panose="02020400000000000000" pitchFamily="17" charset="-128"/>
                          <a:ea typeface="UD デジタル 教科書体 N-R" panose="02020400000000000000" pitchFamily="17" charset="-128"/>
                        </a:rPr>
                        <a:t>href</a:t>
                      </a:r>
                      <a:r>
                        <a:rPr kumimoji="1" lang="ja-JP" altLang="en-US" sz="1200">
                          <a:latin typeface="UD デジタル 教科書体 N-R" panose="02020400000000000000" pitchFamily="17" charset="-128"/>
                          <a:ea typeface="UD デジタル 教科書体 N-R" panose="02020400000000000000" pitchFamily="17" charset="-128"/>
                        </a:rPr>
                        <a:t>属性</a:t>
                      </a:r>
                      <a:r>
                        <a:rPr kumimoji="1" lang="en-US" altLang="ja-JP" sz="1200" dirty="0">
                          <a:latin typeface="UD デジタル 教科書体 N-R" panose="02020400000000000000" pitchFamily="17" charset="-128"/>
                          <a:ea typeface="UD デジタル 教科書体 N-R" panose="02020400000000000000" pitchFamily="17" charset="-128"/>
                        </a:rPr>
                        <a:t>)</a:t>
                      </a:r>
                      <a:r>
                        <a:rPr kumimoji="1" lang="ja-JP" altLang="en-US" sz="1200">
                          <a:latin typeface="UD デジタル 教科書体 N-R" panose="02020400000000000000" pitchFamily="17" charset="-128"/>
                          <a:ea typeface="UD デジタル 教科書体 N-R" panose="02020400000000000000" pitchFamily="17" charset="-128"/>
                        </a:rPr>
                        <a:t>の値と、ここで作成する</a:t>
                      </a:r>
                      <a:r>
                        <a:rPr kumimoji="1" lang="en-US" altLang="ja-JP" sz="1200" dirty="0">
                          <a:latin typeface="UD デジタル 教科書体 N-R" panose="02020400000000000000" pitchFamily="17" charset="-128"/>
                          <a:ea typeface="UD デジタル 教科書体 N-R" panose="02020400000000000000" pitchFamily="17" charset="-128"/>
                        </a:rPr>
                        <a:t>HTML</a:t>
                      </a:r>
                      <a:r>
                        <a:rPr kumimoji="1" lang="ja-JP" altLang="en-US" sz="1200">
                          <a:latin typeface="UD デジタル 教科書体 N-R" panose="02020400000000000000" pitchFamily="17" charset="-128"/>
                          <a:ea typeface="UD デジタル 教科書体 N-R" panose="02020400000000000000" pitchFamily="17" charset="-128"/>
                        </a:rPr>
                        <a:t>ファイルの名前が一致するようにしなければならないことを強調すること。</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228600" indent="-228600">
                        <a:buFont typeface="+mj-lt"/>
                        <a:buAutoNum type="arabicPeriod"/>
                      </a:pPr>
                      <a:r>
                        <a:rPr kumimoji="1" lang="ja-JP" altLang="en-US" sz="1200">
                          <a:latin typeface="UD デジタル 教科書体 N-R" panose="02020400000000000000" pitchFamily="17" charset="-128"/>
                          <a:ea typeface="UD デジタル 教科書体 N-R" panose="02020400000000000000" pitchFamily="17" charset="-128"/>
                        </a:rPr>
                        <a:t>オレンジのページの</a:t>
                      </a:r>
                      <a:r>
                        <a:rPr kumimoji="1" lang="en-US" altLang="ja-JP" sz="1200" dirty="0">
                          <a:latin typeface="UD デジタル 教科書体 N-R" panose="02020400000000000000" pitchFamily="17" charset="-128"/>
                          <a:ea typeface="UD デジタル 教科書体 N-R" panose="02020400000000000000" pitchFamily="17" charset="-128"/>
                        </a:rPr>
                        <a:t>HTML</a:t>
                      </a:r>
                      <a:r>
                        <a:rPr kumimoji="1" lang="ja-JP" altLang="en-US" sz="1200">
                          <a:latin typeface="UD デジタル 教科書体 N-R" panose="02020400000000000000" pitchFamily="17" charset="-128"/>
                          <a:ea typeface="UD デジタル 教科書体 N-R" panose="02020400000000000000" pitchFamily="17" charset="-128"/>
                        </a:rPr>
                        <a:t>ファイルを編集する。プロジェクトに添付されているオレンジの説明文や、画像ファイルを確認する。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228600" indent="-228600">
                        <a:buFont typeface="+mj-lt"/>
                        <a:buAutoNum type="arabicPeriod"/>
                      </a:pP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228600" indent="-228600">
                        <a:buFont typeface="+mj-lt"/>
                        <a:buAutoNum type="arabicPeriod"/>
                      </a:pPr>
                      <a:r>
                        <a:rPr kumimoji="1" lang="en-US" altLang="ja-JP" sz="1200" dirty="0">
                          <a:latin typeface="UD デジタル 教科書体 N-R" panose="02020400000000000000" pitchFamily="17" charset="-128"/>
                          <a:ea typeface="UD デジタル 教科書体 N-R" panose="02020400000000000000" pitchFamily="17" charset="-128"/>
                        </a:rPr>
                        <a:t>CSS</a:t>
                      </a:r>
                      <a:r>
                        <a:rPr kumimoji="1" lang="ja-JP" altLang="en-US" sz="1200">
                          <a:latin typeface="UD デジタル 教科書体 N-R" panose="02020400000000000000" pitchFamily="17" charset="-128"/>
                          <a:ea typeface="UD デジタル 教科書体 N-R" panose="02020400000000000000" pitchFamily="17" charset="-128"/>
                        </a:rPr>
                        <a:t>ファイル</a:t>
                      </a:r>
                      <a:r>
                        <a:rPr kumimoji="1" lang="en-US" altLang="ja-JP" sz="1200" dirty="0" err="1">
                          <a:latin typeface="UD デジタル 教科書体 N-R" panose="02020400000000000000" pitchFamily="17" charset="-128"/>
                          <a:ea typeface="UD デジタル 教科書体 N-R" panose="02020400000000000000" pitchFamily="17" charset="-128"/>
                        </a:rPr>
                        <a:t>style.css</a:t>
                      </a:r>
                      <a:r>
                        <a:rPr kumimoji="1" lang="ja-JP" altLang="en-US" sz="1200">
                          <a:latin typeface="UD デジタル 教科書体 N-R" panose="02020400000000000000" pitchFamily="17" charset="-128"/>
                          <a:ea typeface="UD デジタル 教科書体 N-R" panose="02020400000000000000" pitchFamily="17" charset="-128"/>
                        </a:rPr>
                        <a:t>を開き、既に存在する項目の内容を書き換え、表示を変更してみる。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228600" indent="-228600">
                        <a:buFont typeface="+mj-lt"/>
                        <a:buAutoNum type="arabicPeriod"/>
                      </a:pP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228600" indent="-228600">
                        <a:buFont typeface="+mj-lt"/>
                        <a:buAutoNum type="arabicPeriod"/>
                      </a:pPr>
                      <a:r>
                        <a:rPr kumimoji="1" lang="ja-JP" altLang="en-US" sz="1200">
                          <a:latin typeface="UD デジタル 教科書体 N-R" panose="02020400000000000000" pitchFamily="17" charset="-128"/>
                          <a:ea typeface="UD デジタル 教科書体 N-R" panose="02020400000000000000" pitchFamily="17" charset="-128"/>
                        </a:rPr>
                        <a:t>進捗の速い生徒には、別のページを追加するよう指示できる。画像ファイルは、参考サイト</a:t>
                      </a:r>
                      <a:r>
                        <a:rPr kumimoji="1" lang="en-US" altLang="ja-JP" sz="1200" dirty="0">
                          <a:latin typeface="UD デジタル 教科書体 N-R" panose="02020400000000000000" pitchFamily="17" charset="-128"/>
                          <a:ea typeface="UD デジタル 教科書体 N-R" panose="02020400000000000000" pitchFamily="17" charset="-128"/>
                        </a:rPr>
                        <a:t>: </a:t>
                      </a:r>
                      <a:r>
                        <a:rPr kumimoji="1" lang="ja-JP" altLang="en-US" sz="1200">
                          <a:latin typeface="UD デジタル 教科書体 N-R" panose="02020400000000000000" pitchFamily="17" charset="-128"/>
                          <a:ea typeface="UD デジタル 教科書体 N-R" panose="02020400000000000000" pitchFamily="17" charset="-128"/>
                        </a:rPr>
                        <a:t>あんこエデュケーションの素材ページ</a:t>
                      </a:r>
                      <a:r>
                        <a:rPr kumimoji="1" lang="en-US" altLang="ja-JP" sz="1200" dirty="0">
                          <a:latin typeface="UD デジタル 教科書体 N-R" panose="02020400000000000000" pitchFamily="17" charset="-128"/>
                          <a:ea typeface="UD デジタル 教科書体 N-R" panose="02020400000000000000" pitchFamily="17" charset="-128"/>
                        </a:rPr>
                        <a:t>(https://</a:t>
                      </a:r>
                      <a:r>
                        <a:rPr kumimoji="1" lang="en-US" altLang="ja-JP" sz="1200" dirty="0" err="1">
                          <a:latin typeface="UD デジタル 教科書体 N-R" panose="02020400000000000000" pitchFamily="17" charset="-128"/>
                          <a:ea typeface="UD デジタル 教科書体 N-R" panose="02020400000000000000" pitchFamily="17" charset="-128"/>
                        </a:rPr>
                        <a:t>anko.education</a:t>
                      </a:r>
                      <a:r>
                        <a:rPr kumimoji="1" lang="en-US" altLang="ja-JP" sz="1200" dirty="0">
                          <a:latin typeface="UD デジタル 教科書体 N-R" panose="02020400000000000000" pitchFamily="17" charset="-128"/>
                          <a:ea typeface="UD デジタル 教科書体 N-R" panose="02020400000000000000" pitchFamily="17" charset="-128"/>
                        </a:rPr>
                        <a:t>/material)</a:t>
                      </a:r>
                      <a:r>
                        <a:rPr kumimoji="1" lang="ja-JP" altLang="en-US" sz="1200">
                          <a:latin typeface="UD デジタル 教科書体 N-R" panose="02020400000000000000" pitchFamily="17" charset="-128"/>
                          <a:ea typeface="UD デジタル 教科書体 N-R" panose="02020400000000000000" pitchFamily="17" charset="-128"/>
                        </a:rPr>
                        <a:t>をガイドし、ダウンロードさせることができる（画像ファイルを選んで右クリック）。</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75820021"/>
                  </a:ext>
                </a:extLst>
              </a:tr>
              <a:tr h="1156968">
                <a:tc>
                  <a:txBody>
                    <a:bodyPr/>
                    <a:lstStyle/>
                    <a:p>
                      <a:pPr algn="ctr"/>
                      <a:r>
                        <a:rPr kumimoji="1" lang="ja-JP" altLang="en-US" sz="1200">
                          <a:latin typeface="UD デジタル 教科書体 N-R" panose="02020400000000000000" pitchFamily="17" charset="-128"/>
                          <a:ea typeface="UD デジタル 教科書体 N-R" panose="02020400000000000000" pitchFamily="17" charset="-128"/>
                        </a:rPr>
                        <a:t>まとめ</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indent="-171450">
                        <a:buFont typeface="Arial" panose="020B0604020202020204" pitchFamily="34" charset="0"/>
                        <a:buChar char="•"/>
                      </a:pPr>
                      <a:r>
                        <a:rPr kumimoji="1" lang="ja-JP" altLang="en-US" sz="1200">
                          <a:latin typeface="UD デジタル 教科書体 N-R" panose="02020400000000000000" pitchFamily="17" charset="-128"/>
                          <a:ea typeface="UD デジタル 教科書体 N-R" panose="02020400000000000000" pitchFamily="17" charset="-128"/>
                        </a:rPr>
                        <a:t>図鑑アプリに項目を追加し、トップページからアクセスして、指定の項目のページを表示できるようにした。</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171450" indent="-171450">
                        <a:buFont typeface="Arial" panose="020B0604020202020204" pitchFamily="34" charset="0"/>
                        <a:buChar char="•"/>
                      </a:pP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0" indent="0">
                        <a:buFont typeface="Arial" panose="020B0604020202020204" pitchFamily="34" charset="0"/>
                        <a:buNone/>
                      </a:pPr>
                      <a:endParaRPr kumimoji="1" lang="en-US" altLang="ja-JP" sz="1200" dirty="0">
                        <a:latin typeface="UD デジタル 教科書体 N-R" panose="02020400000000000000" pitchFamily="17" charset="-128"/>
                        <a:ea typeface="UD デジタル 教科書体 N-R" panose="02020400000000000000" pitchFamily="17" charset="-128"/>
                      </a:endParaRPr>
                    </a:p>
                    <a:p>
                      <a:r>
                        <a:rPr kumimoji="1" lang="en-US" altLang="ja-JP" sz="1200" dirty="0">
                          <a:latin typeface="UD デジタル 教科書体 N-R" panose="02020400000000000000" pitchFamily="17" charset="-128"/>
                          <a:ea typeface="UD デジタル 教科書体 N-R" panose="02020400000000000000" pitchFamily="17" charset="-128"/>
                        </a:rPr>
                        <a:t>HTML</a:t>
                      </a:r>
                      <a:r>
                        <a:rPr kumimoji="1" lang="ja-JP" altLang="en-US" sz="1200">
                          <a:latin typeface="UD デジタル 教科書体 N-R" panose="02020400000000000000" pitchFamily="17" charset="-128"/>
                          <a:ea typeface="UD デジタル 教科書体 N-R" panose="02020400000000000000" pitchFamily="17" charset="-128"/>
                        </a:rPr>
                        <a:t>のタグ、</a:t>
                      </a:r>
                      <a:r>
                        <a:rPr kumimoji="1" lang="en-US" altLang="ja-JP" sz="1200" dirty="0">
                          <a:latin typeface="UD デジタル 教科書体 N-R" panose="02020400000000000000" pitchFamily="17" charset="-128"/>
                          <a:ea typeface="UD デジタル 教科書体 N-R" panose="02020400000000000000" pitchFamily="17" charset="-128"/>
                        </a:rPr>
                        <a:t>CSS</a:t>
                      </a:r>
                      <a:r>
                        <a:rPr kumimoji="1" lang="ja-JP" altLang="en-US" sz="1200">
                          <a:latin typeface="UD デジタル 教科書体 N-R" panose="02020400000000000000" pitchFamily="17" charset="-128"/>
                          <a:ea typeface="UD デジタル 教科書体 N-R" panose="02020400000000000000" pitchFamily="17" charset="-128"/>
                        </a:rPr>
                        <a:t>のスタイルなどについて、自ら興味・関心を持って調べ、作成・設定に挑戦できるようになれば、本コマの指導は成功とする。</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06026192"/>
                  </a:ext>
                </a:extLst>
              </a:tr>
              <a:tr h="1009597">
                <a:tc>
                  <a:txBody>
                    <a:bodyPr/>
                    <a:lstStyle/>
                    <a:p>
                      <a:pPr algn="ctr"/>
                      <a:r>
                        <a:rPr kumimoji="1" lang="ja-JP" altLang="en-US" sz="1200">
                          <a:latin typeface="UD デジタル 教科書体 N-R" panose="02020400000000000000" pitchFamily="17" charset="-128"/>
                          <a:ea typeface="UD デジタル 教科書体 N-R" panose="02020400000000000000" pitchFamily="17" charset="-128"/>
                        </a:rPr>
                        <a:t>補足</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200" dirty="0">
                          <a:latin typeface="UD デジタル 教科書体 N-R" panose="02020400000000000000" pitchFamily="17" charset="-128"/>
                          <a:ea typeface="UD デジタル 教科書体 N-R" panose="02020400000000000000" pitchFamily="17" charset="-128"/>
                        </a:rPr>
                        <a:t>HTML</a:t>
                      </a:r>
                      <a:r>
                        <a:rPr kumimoji="1" lang="ja-JP" altLang="en-US" sz="1200">
                          <a:latin typeface="UD デジタル 教科書体 N-R" panose="02020400000000000000" pitchFamily="17" charset="-128"/>
                          <a:ea typeface="UD デジタル 教科書体 N-R" panose="02020400000000000000" pitchFamily="17" charset="-128"/>
                        </a:rPr>
                        <a:t>には、</a:t>
                      </a:r>
                      <a:r>
                        <a:rPr kumimoji="1" lang="en-US" altLang="ja-JP" sz="1200" dirty="0">
                          <a:latin typeface="UD デジタル 教科書体 N-R" panose="02020400000000000000" pitchFamily="17" charset="-128"/>
                          <a:ea typeface="UD デジタル 教科書体 N-R" panose="02020400000000000000" pitchFamily="17" charset="-128"/>
                        </a:rPr>
                        <a:t>&lt;blockquote&gt;</a:t>
                      </a:r>
                      <a:r>
                        <a:rPr kumimoji="1" lang="ja-JP" altLang="en-US" sz="1200">
                          <a:latin typeface="UD デジタル 教科書体 N-R" panose="02020400000000000000" pitchFamily="17" charset="-128"/>
                          <a:ea typeface="UD デジタル 教科書体 N-R" panose="02020400000000000000" pitchFamily="17" charset="-128"/>
                        </a:rPr>
                        <a:t>というタグがあり、他の文献などから引用する文章に使うことが出来る（一部のブラウザでは、引用であることを強調する表示も行われる）。今回のアプリのコードでは使用していないが、著作権について扱っている場合は言及し、変更することが考えられる</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23190801"/>
                  </a:ext>
                </a:extLst>
              </a:tr>
            </a:tbl>
          </a:graphicData>
        </a:graphic>
      </p:graphicFrame>
    </p:spTree>
    <p:extLst>
      <p:ext uri="{BB962C8B-B14F-4D97-AF65-F5344CB8AC3E}">
        <p14:creationId xmlns:p14="http://schemas.microsoft.com/office/powerpoint/2010/main" val="4223233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AAFF3F7E-B98E-4B72-B4E0-D992ED3E48A9}"/>
              </a:ext>
            </a:extLst>
          </p:cNvPr>
          <p:cNvSpPr>
            <a:spLocks noGrp="1"/>
          </p:cNvSpPr>
          <p:nvPr>
            <p:ph type="ctrTitle"/>
          </p:nvPr>
        </p:nvSpPr>
        <p:spPr>
          <a:xfrm>
            <a:off x="514350" y="57086"/>
            <a:ext cx="5829300" cy="743014"/>
          </a:xfrm>
        </p:spPr>
        <p:txBody>
          <a:bodyPr>
            <a:normAutofit/>
          </a:bodyPr>
          <a:lstStyle/>
          <a:p>
            <a:r>
              <a:rPr lang="en-US" altLang="ja-JP" sz="4000" dirty="0">
                <a:latin typeface="UD デジタル 教科書体 N-B" panose="02020700000000000000" pitchFamily="17" charset="-128"/>
                <a:ea typeface="UD デジタル 教科書体 N-B" panose="02020700000000000000" pitchFamily="17" charset="-128"/>
              </a:rPr>
              <a:t>3</a:t>
            </a:r>
            <a:r>
              <a:rPr lang="ja-JP" altLang="en-US" sz="4000">
                <a:latin typeface="UD デジタル 教科書体 N-B" panose="02020700000000000000" pitchFamily="17" charset="-128"/>
                <a:ea typeface="UD デジタル 教科書体 N-B" panose="02020700000000000000" pitchFamily="17" charset="-128"/>
              </a:rPr>
              <a:t>コマ目の指導</a:t>
            </a:r>
          </a:p>
        </p:txBody>
      </p:sp>
      <p:graphicFrame>
        <p:nvGraphicFramePr>
          <p:cNvPr id="2" name="表 2">
            <a:extLst>
              <a:ext uri="{FF2B5EF4-FFF2-40B4-BE49-F238E27FC236}">
                <a16:creationId xmlns:a16="http://schemas.microsoft.com/office/drawing/2014/main" id="{A1482BBC-C29B-42EA-A81C-09E6DB0222AA}"/>
              </a:ext>
            </a:extLst>
          </p:cNvPr>
          <p:cNvGraphicFramePr>
            <a:graphicFrameLocks noGrp="1"/>
          </p:cNvGraphicFramePr>
          <p:nvPr>
            <p:extLst>
              <p:ext uri="{D42A27DB-BD31-4B8C-83A1-F6EECF244321}">
                <p14:modId xmlns:p14="http://schemas.microsoft.com/office/powerpoint/2010/main" val="4004078001"/>
              </p:ext>
            </p:extLst>
          </p:nvPr>
        </p:nvGraphicFramePr>
        <p:xfrm>
          <a:off x="167679" y="1359568"/>
          <a:ext cx="6522641" cy="6063166"/>
        </p:xfrm>
        <a:graphic>
          <a:graphicData uri="http://schemas.openxmlformats.org/drawingml/2006/table">
            <a:tbl>
              <a:tblPr firstRow="1" bandRow="1">
                <a:tableStyleId>{7E9639D4-E3E2-4D34-9284-5A2195B3D0D7}</a:tableStyleId>
              </a:tblPr>
              <a:tblGrid>
                <a:gridCol w="1072280">
                  <a:extLst>
                    <a:ext uri="{9D8B030D-6E8A-4147-A177-3AD203B41FA5}">
                      <a16:colId xmlns:a16="http://schemas.microsoft.com/office/drawing/2014/main" val="953771404"/>
                    </a:ext>
                  </a:extLst>
                </a:gridCol>
                <a:gridCol w="5450361">
                  <a:extLst>
                    <a:ext uri="{9D8B030D-6E8A-4147-A177-3AD203B41FA5}">
                      <a16:colId xmlns:a16="http://schemas.microsoft.com/office/drawing/2014/main" val="2232448268"/>
                    </a:ext>
                  </a:extLst>
                </a:gridCol>
              </a:tblGrid>
              <a:tr h="531986">
                <a:tc>
                  <a:txBody>
                    <a:bodyPr/>
                    <a:lstStyle/>
                    <a:p>
                      <a:pPr algn="ctr"/>
                      <a:r>
                        <a:rPr kumimoji="1" lang="ja-JP" altLang="en-US" sz="1400" b="0">
                          <a:latin typeface="UD デジタル 教科書体 N-B" panose="02020700000000000000" pitchFamily="17" charset="-128"/>
                          <a:ea typeface="UD デジタル 教科書体 N-B" panose="02020700000000000000" pitchFamily="17" charset="-128"/>
                        </a:rPr>
                        <a:t>過程</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b="0">
                          <a:latin typeface="UD デジタル 教科書体 N-B" panose="02020700000000000000" pitchFamily="17" charset="-128"/>
                          <a:ea typeface="UD デジタル 教科書体 N-B" panose="02020700000000000000" pitchFamily="17" charset="-128"/>
                        </a:rPr>
                        <a:t>内容</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5071850"/>
                  </a:ext>
                </a:extLst>
              </a:tr>
              <a:tr h="1005672">
                <a:tc>
                  <a:txBody>
                    <a:bodyPr/>
                    <a:lstStyle/>
                    <a:p>
                      <a:pPr algn="ctr"/>
                      <a:r>
                        <a:rPr kumimoji="1" lang="ja-JP" altLang="en-US" sz="1200">
                          <a:latin typeface="UD デジタル 教科書体 N-R" panose="02020400000000000000" pitchFamily="17" charset="-128"/>
                          <a:ea typeface="UD デジタル 教科書体 N-R" panose="02020400000000000000" pitchFamily="17" charset="-128"/>
                        </a:rPr>
                        <a:t>導入</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a:latin typeface="UD デジタル 教科書体 N-R" panose="02020400000000000000" pitchFamily="17" charset="-128"/>
                          <a:ea typeface="UD デジタル 教科書体 N-R" panose="02020400000000000000" pitchFamily="17" charset="-128"/>
                        </a:rPr>
                        <a:t>前回までの学習内容として、結果画像の下部に独自のメッセージを表示できることを確認する。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endParaRPr kumimoji="1" lang="en-US" altLang="ja-JP" sz="1200" dirty="0">
                        <a:latin typeface="UD デジタル 教科書体 N-R" panose="02020400000000000000" pitchFamily="17" charset="-128"/>
                        <a:ea typeface="UD デジタル 教科書体 N-R" panose="02020400000000000000" pitchFamily="17" charset="-128"/>
                      </a:endParaRPr>
                    </a:p>
                    <a:p>
                      <a:r>
                        <a:rPr kumimoji="1" lang="en-US" altLang="ja-JP" sz="1200" dirty="0">
                          <a:latin typeface="UD デジタル 教科書体 N-R" panose="02020400000000000000" pitchFamily="17" charset="-128"/>
                          <a:ea typeface="UD デジタル 教科書体 N-R" panose="02020400000000000000" pitchFamily="17" charset="-128"/>
                        </a:rPr>
                        <a:t>3</a:t>
                      </a:r>
                      <a:r>
                        <a:rPr kumimoji="1" lang="ja-JP" altLang="en-US" sz="1200">
                          <a:latin typeface="UD デジタル 教科書体 N-R" panose="02020400000000000000" pitchFamily="17" charset="-128"/>
                          <a:ea typeface="UD デジタル 教科書体 N-R" panose="02020400000000000000" pitchFamily="17" charset="-128"/>
                        </a:rPr>
                        <a:t>コマ目では、以下２つの展開が考えられる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171450" indent="-171450">
                        <a:buFont typeface="Arial" panose="020B0604020202020204" pitchFamily="34" charset="0"/>
                        <a:buChar char="•"/>
                      </a:pPr>
                      <a:r>
                        <a:rPr kumimoji="1" lang="ja-JP" altLang="en-US" sz="1200">
                          <a:latin typeface="UD デジタル 教科書体 N-R" panose="02020400000000000000" pitchFamily="17" charset="-128"/>
                          <a:ea typeface="UD デジタル 教科書体 N-R" panose="02020400000000000000" pitchFamily="17" charset="-128"/>
                        </a:rPr>
                        <a:t>前のコマまでに作成したくだもの図鑑に項目を追加する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171450" indent="-171450">
                        <a:buFont typeface="Arial" panose="020B0604020202020204" pitchFamily="34" charset="0"/>
                        <a:buChar char="•"/>
                      </a:pPr>
                      <a:r>
                        <a:rPr kumimoji="1" lang="ja-JP" altLang="en-US" sz="1200">
                          <a:latin typeface="UD デジタル 教科書体 N-R" panose="02020400000000000000" pitchFamily="17" charset="-128"/>
                          <a:ea typeface="UD デジタル 教科書体 N-R" panose="02020400000000000000" pitchFamily="17" charset="-128"/>
                        </a:rPr>
                        <a:t>独自の図鑑アプリを作る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endParaRPr kumimoji="1" lang="en-US" altLang="ja-JP" sz="1200" dirty="0">
                        <a:latin typeface="UD デジタル 教科書体 N-R" panose="02020400000000000000" pitchFamily="17" charset="-128"/>
                        <a:ea typeface="UD デジタル 教科書体 N-R" panose="02020400000000000000" pitchFamily="17" charset="-128"/>
                      </a:endParaRPr>
                    </a:p>
                    <a:p>
                      <a:r>
                        <a:rPr kumimoji="1" lang="ja-JP" altLang="en-US" sz="1200">
                          <a:latin typeface="UD デジタル 教科書体 N-R" panose="02020400000000000000" pitchFamily="17" charset="-128"/>
                          <a:ea typeface="UD デジタル 教科書体 N-R" panose="02020400000000000000" pitchFamily="17" charset="-128"/>
                        </a:rPr>
                        <a:t>独自の図鑑アプリを作るカスタマイズでは、素材画像・説明文などが必要なため、可能な場合は３コマ目までに指示を行っておく。なお、あんこエデュケーションの素材をそのまま使うことも可能である。</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13368689"/>
                  </a:ext>
                </a:extLst>
              </a:tr>
              <a:tr h="714174">
                <a:tc>
                  <a:txBody>
                    <a:bodyPr/>
                    <a:lstStyle/>
                    <a:p>
                      <a:pPr algn="ctr"/>
                      <a:r>
                        <a:rPr kumimoji="1" lang="ja-JP" altLang="en-US" sz="1200">
                          <a:latin typeface="UD デジタル 教科書体 N-R" panose="02020400000000000000" pitchFamily="17" charset="-128"/>
                          <a:ea typeface="UD デジタル 教科書体 N-R" panose="02020400000000000000" pitchFamily="17" charset="-128"/>
                        </a:rPr>
                        <a:t>展開①</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mj-lt"/>
                        <a:buNone/>
                      </a:pPr>
                      <a:r>
                        <a:rPr kumimoji="1" lang="ja-JP" altLang="en-US" sz="1200">
                          <a:latin typeface="UD デジタル 教科書体 N-R" panose="02020400000000000000" pitchFamily="17" charset="-128"/>
                          <a:ea typeface="UD デジタル 教科書体 N-R" panose="02020400000000000000" pitchFamily="17" charset="-128"/>
                        </a:rPr>
                        <a:t>作成済みの図鑑アプリのソースコードを参考に</a:t>
                      </a:r>
                      <a:r>
                        <a:rPr kumimoji="1" lang="en-US" altLang="ja-JP" sz="1200" dirty="0">
                          <a:latin typeface="UD デジタル 教科書体 N-R" panose="02020400000000000000" pitchFamily="17" charset="-128"/>
                          <a:ea typeface="UD デジタル 教科書体 N-R" panose="02020400000000000000" pitchFamily="17" charset="-128"/>
                        </a:rPr>
                        <a:t>Web</a:t>
                      </a:r>
                      <a:r>
                        <a:rPr kumimoji="1" lang="ja-JP" altLang="en-US" sz="1200">
                          <a:latin typeface="UD デジタル 教科書体 N-R" panose="02020400000000000000" pitchFamily="17" charset="-128"/>
                          <a:ea typeface="UD デジタル 教科書体 N-R" panose="02020400000000000000" pitchFamily="17" charset="-128"/>
                        </a:rPr>
                        <a:t>ページを組み立てる。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0" indent="0">
                        <a:buFont typeface="+mj-lt"/>
                        <a:buNone/>
                      </a:pP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0" indent="0">
                        <a:buFont typeface="+mj-lt"/>
                        <a:buNone/>
                      </a:pPr>
                      <a:r>
                        <a:rPr kumimoji="1" lang="ja-JP" altLang="en-US" sz="1200">
                          <a:latin typeface="UD デジタル 教科書体 N-R" panose="02020400000000000000" pitchFamily="17" charset="-128"/>
                          <a:ea typeface="UD デジタル 教科書体 N-R" panose="02020400000000000000" pitchFamily="17" charset="-128"/>
                        </a:rPr>
                        <a:t>なお、幾つかのブロックに分けて動作確認しながら実習を進めることで、躓きを軽減できる。</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75820021"/>
                  </a:ext>
                </a:extLst>
              </a:tr>
              <a:tr h="714174">
                <a:tc>
                  <a:txBody>
                    <a:bodyPr/>
                    <a:lstStyle/>
                    <a:p>
                      <a:pPr algn="ctr"/>
                      <a:r>
                        <a:rPr kumimoji="1" lang="ja-JP" altLang="en-US" sz="1200">
                          <a:latin typeface="UD デジタル 教科書体 N-R" panose="02020400000000000000" pitchFamily="17" charset="-128"/>
                          <a:ea typeface="UD デジタル 教科書体 N-R" panose="02020400000000000000" pitchFamily="17" charset="-128"/>
                        </a:rPr>
                        <a:t>展開②</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mj-lt"/>
                        <a:buNone/>
                      </a:pPr>
                      <a:r>
                        <a:rPr kumimoji="1" lang="ja-JP" altLang="en-US" sz="1200">
                          <a:latin typeface="UD デジタル 教科書体 N-R" panose="02020400000000000000" pitchFamily="17" charset="-128"/>
                          <a:ea typeface="UD デジタル 教科書体 N-R" panose="02020400000000000000" pitchFamily="17" charset="-128"/>
                        </a:rPr>
                        <a:t>独自の図鑑アプリを作る場合は、</a:t>
                      </a:r>
                      <a:r>
                        <a:rPr kumimoji="1" lang="en-US" altLang="ja-JP" sz="1200" dirty="0" err="1">
                          <a:latin typeface="UD デジタル 教科書体 N-R" panose="02020400000000000000" pitchFamily="17" charset="-128"/>
                          <a:ea typeface="UD デジタル 教科書体 N-R" panose="02020400000000000000" pitchFamily="17" charset="-128"/>
                        </a:rPr>
                        <a:t>index.html</a:t>
                      </a:r>
                      <a:r>
                        <a:rPr kumimoji="1" lang="ja-JP" altLang="en-US" sz="1200">
                          <a:latin typeface="UD デジタル 教科書体 N-R" panose="02020400000000000000" pitchFamily="17" charset="-128"/>
                          <a:ea typeface="UD デジタル 教科書体 N-R" panose="02020400000000000000" pitchFamily="17" charset="-128"/>
                        </a:rPr>
                        <a:t>が目次になっていて、ボタンをクリックすると別のページ（詳細ページ）が表示される、という基本構成を踏襲するとスムーズである。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0" indent="0">
                        <a:buFont typeface="+mj-lt"/>
                        <a:buNone/>
                      </a:pP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0" indent="0">
                        <a:buFont typeface="+mj-lt"/>
                        <a:buNone/>
                      </a:pPr>
                      <a:r>
                        <a:rPr kumimoji="1" lang="en-US" altLang="ja-JP" sz="1200" dirty="0">
                          <a:latin typeface="UD デジタル 教科書体 N-R" panose="02020400000000000000" pitchFamily="17" charset="-128"/>
                          <a:ea typeface="UD デジタル 教科書体 N-R" panose="02020400000000000000" pitchFamily="17" charset="-128"/>
                        </a:rPr>
                        <a:t>『</a:t>
                      </a:r>
                      <a:r>
                        <a:rPr kumimoji="1" lang="ja-JP" altLang="en-US" sz="1200">
                          <a:latin typeface="UD デジタル 教科書体 N-R" panose="02020400000000000000" pitchFamily="17" charset="-128"/>
                          <a:ea typeface="UD デジタル 教科書体 N-R" panose="02020400000000000000" pitchFamily="17" charset="-128"/>
                        </a:rPr>
                        <a:t>上手く行かなかったときに途中からやり直したい</a:t>
                      </a:r>
                      <a:r>
                        <a:rPr kumimoji="1" lang="en-US" altLang="ja-JP" sz="1200" dirty="0">
                          <a:latin typeface="UD デジタル 教科書体 N-R" panose="02020400000000000000" pitchFamily="17" charset="-128"/>
                          <a:ea typeface="UD デジタル 教科書体 N-R" panose="02020400000000000000" pitchFamily="17" charset="-128"/>
                        </a:rPr>
                        <a:t>』</a:t>
                      </a:r>
                      <a:r>
                        <a:rPr kumimoji="1" lang="ja-JP" altLang="en-US" sz="1200">
                          <a:latin typeface="UD デジタル 教科書体 N-R" panose="02020400000000000000" pitchFamily="17" charset="-128"/>
                          <a:ea typeface="UD デジタル 教科書体 N-R" panose="02020400000000000000" pitchFamily="17" charset="-128"/>
                        </a:rPr>
                        <a:t>という場合に備えて、プロジェクトの複製機能も活用されたい。</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26911750"/>
                  </a:ext>
                </a:extLst>
              </a:tr>
              <a:tr h="1297172">
                <a:tc>
                  <a:txBody>
                    <a:bodyPr/>
                    <a:lstStyle/>
                    <a:p>
                      <a:pPr algn="ctr"/>
                      <a:r>
                        <a:rPr kumimoji="1" lang="ja-JP" altLang="en-US" sz="1200">
                          <a:latin typeface="UD デジタル 教科書体 N-R" panose="02020400000000000000" pitchFamily="17" charset="-128"/>
                          <a:ea typeface="UD デジタル 教科書体 N-R" panose="02020400000000000000" pitchFamily="17" charset="-128"/>
                        </a:rPr>
                        <a:t>まとめ</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indent="-171450">
                        <a:buFont typeface="Arial" panose="020B0604020202020204" pitchFamily="34" charset="0"/>
                        <a:buChar char="•"/>
                      </a:pPr>
                      <a:r>
                        <a:rPr kumimoji="1" lang="ja-JP" altLang="en-US" sz="1200">
                          <a:latin typeface="UD デジタル 教科書体 N-R" panose="02020400000000000000" pitchFamily="17" charset="-128"/>
                          <a:ea typeface="UD デジタル 教科書体 N-R" panose="02020400000000000000" pitchFamily="17" charset="-128"/>
                        </a:rPr>
                        <a:t>図鑑アプリのカスタマイズを通じて、</a:t>
                      </a:r>
                      <a:r>
                        <a:rPr kumimoji="1" lang="en-US" altLang="ja-JP" sz="1200" dirty="0">
                          <a:latin typeface="UD デジタル 教科書体 N-R" panose="02020400000000000000" pitchFamily="17" charset="-128"/>
                          <a:ea typeface="UD デジタル 教科書体 N-R" panose="02020400000000000000" pitchFamily="17" charset="-128"/>
                        </a:rPr>
                        <a:t>HTML,CSS</a:t>
                      </a:r>
                      <a:r>
                        <a:rPr kumimoji="1" lang="ja-JP" altLang="en-US" sz="1200">
                          <a:latin typeface="UD デジタル 教科書体 N-R" panose="02020400000000000000" pitchFamily="17" charset="-128"/>
                          <a:ea typeface="UD デジタル 教科書体 N-R" panose="02020400000000000000" pitchFamily="17" charset="-128"/>
                        </a:rPr>
                        <a:t>の理解を深める。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171450" indent="-171450">
                        <a:buFont typeface="Arial" panose="020B0604020202020204" pitchFamily="34" charset="0"/>
                        <a:buChar char="•"/>
                      </a:pPr>
                      <a:r>
                        <a:rPr kumimoji="1" lang="ja-JP" altLang="en-US" sz="1200">
                          <a:latin typeface="UD デジタル 教科書体 N-R" panose="02020400000000000000" pitchFamily="17" charset="-128"/>
                          <a:ea typeface="UD デジタル 教科書体 N-R" panose="02020400000000000000" pitchFamily="17" charset="-128"/>
                        </a:rPr>
                        <a:t>オリジナルのアプリ制作に進んでも良い、その場合</a:t>
                      </a:r>
                      <a:r>
                        <a:rPr kumimoji="1" lang="en-US" altLang="ja-JP" sz="1200" dirty="0">
                          <a:latin typeface="UD デジタル 教科書体 N-R" panose="02020400000000000000" pitchFamily="17" charset="-128"/>
                          <a:ea typeface="UD デジタル 教科書体 N-R" panose="02020400000000000000" pitchFamily="17" charset="-128"/>
                        </a:rPr>
                        <a:t>『</a:t>
                      </a:r>
                      <a:r>
                        <a:rPr kumimoji="1" lang="ja-JP" altLang="en-US" sz="1200">
                          <a:latin typeface="UD デジタル 教科書体 N-R" panose="02020400000000000000" pitchFamily="17" charset="-128"/>
                          <a:ea typeface="UD デジタル 教科書体 N-R" panose="02020400000000000000" pitchFamily="17" charset="-128"/>
                        </a:rPr>
                        <a:t>あんこエデュケーション</a:t>
                      </a:r>
                      <a:r>
                        <a:rPr kumimoji="1" lang="en-US" altLang="ja-JP" sz="1200" dirty="0">
                          <a:latin typeface="UD デジタル 教科書体 N-R" panose="02020400000000000000" pitchFamily="17" charset="-128"/>
                          <a:ea typeface="UD デジタル 教科書体 N-R" panose="02020400000000000000" pitchFamily="17" charset="-128"/>
                        </a:rPr>
                        <a:t>』</a:t>
                      </a:r>
                      <a:r>
                        <a:rPr kumimoji="1" lang="ja-JP" altLang="en-US" sz="1200">
                          <a:latin typeface="UD デジタル 教科書体 N-R" panose="02020400000000000000" pitchFamily="17" charset="-128"/>
                          <a:ea typeface="UD デジタル 教科書体 N-R" panose="02020400000000000000" pitchFamily="17" charset="-128"/>
                        </a:rPr>
                        <a:t>のイラスト素材集にあるフルーツ画像などを使うこともできる。</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marL="171450" indent="-171450">
                        <a:buFont typeface="Arial" panose="020B0604020202020204" pitchFamily="34" charset="0"/>
                        <a:buChar char="•"/>
                      </a:pPr>
                      <a:endParaRPr kumimoji="1" lang="en-US" altLang="ja-JP" sz="1200" dirty="0">
                        <a:latin typeface="UD デジタル 教科書体 N-R" panose="02020400000000000000" pitchFamily="17" charset="-128"/>
                        <a:ea typeface="UD デジタル 教科書体 N-R" panose="02020400000000000000" pitchFamily="17" charset="-128"/>
                      </a:endParaRPr>
                    </a:p>
                    <a:p>
                      <a:r>
                        <a:rPr kumimoji="1" lang="en-US" altLang="ja-JP" sz="1200" dirty="0">
                          <a:latin typeface="UD デジタル 教科書体 N-R" panose="02020400000000000000" pitchFamily="17" charset="-128"/>
                          <a:ea typeface="UD デジタル 教科書体 N-R" panose="02020400000000000000" pitchFamily="17" charset="-128"/>
                        </a:rPr>
                        <a:t>HTML</a:t>
                      </a:r>
                      <a:r>
                        <a:rPr kumimoji="1" lang="ja-JP" altLang="en-US" sz="1200">
                          <a:latin typeface="UD デジタル 教科書体 N-R" panose="02020400000000000000" pitchFamily="17" charset="-128"/>
                          <a:ea typeface="UD デジタル 教科書体 N-R" panose="02020400000000000000" pitchFamily="17" charset="-128"/>
                        </a:rPr>
                        <a:t>と</a:t>
                      </a:r>
                      <a:r>
                        <a:rPr kumimoji="1" lang="en-US" altLang="ja-JP" sz="1200" dirty="0">
                          <a:latin typeface="UD デジタル 教科書体 N-R" panose="02020400000000000000" pitchFamily="17" charset="-128"/>
                          <a:ea typeface="UD デジタル 教科書体 N-R" panose="02020400000000000000" pitchFamily="17" charset="-128"/>
                        </a:rPr>
                        <a:t>CSS</a:t>
                      </a:r>
                      <a:r>
                        <a:rPr kumimoji="1" lang="ja-JP" altLang="en-US" sz="1200">
                          <a:latin typeface="UD デジタル 教科書体 N-R" panose="02020400000000000000" pitchFamily="17" charset="-128"/>
                          <a:ea typeface="UD デジタル 教科書体 N-R" panose="02020400000000000000" pitchFamily="17" charset="-128"/>
                        </a:rPr>
                        <a:t>を区別でき、それぞれの位置付け・役割を理解して、</a:t>
                      </a:r>
                      <a:r>
                        <a:rPr kumimoji="1" lang="en-US" altLang="ja-JP" sz="1200" dirty="0">
                          <a:latin typeface="UD デジタル 教科書体 N-R" panose="02020400000000000000" pitchFamily="17" charset="-128"/>
                          <a:ea typeface="UD デジタル 教科書体 N-R" panose="02020400000000000000" pitchFamily="17" charset="-128"/>
                        </a:rPr>
                        <a:t>Web</a:t>
                      </a:r>
                      <a:r>
                        <a:rPr kumimoji="1" lang="ja-JP" altLang="en-US" sz="1200">
                          <a:latin typeface="UD デジタル 教科書体 N-R" panose="02020400000000000000" pitchFamily="17" charset="-128"/>
                          <a:ea typeface="UD デジタル 教科書体 N-R" panose="02020400000000000000" pitchFamily="17" charset="-128"/>
                        </a:rPr>
                        <a:t>ページを作成することができれば、本コマの指導は成功とする。</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06026192"/>
                  </a:ext>
                </a:extLst>
              </a:tr>
            </a:tbl>
          </a:graphicData>
        </a:graphic>
      </p:graphicFrame>
    </p:spTree>
    <p:extLst>
      <p:ext uri="{BB962C8B-B14F-4D97-AF65-F5344CB8AC3E}">
        <p14:creationId xmlns:p14="http://schemas.microsoft.com/office/powerpoint/2010/main" val="28729503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4" name="直線コネクタ 53">
            <a:extLst>
              <a:ext uri="{FF2B5EF4-FFF2-40B4-BE49-F238E27FC236}">
                <a16:creationId xmlns:a16="http://schemas.microsoft.com/office/drawing/2014/main" id="{BB0C2F51-29F6-494E-9C5A-AA580E511AE8}"/>
              </a:ext>
            </a:extLst>
          </p:cNvPr>
          <p:cNvCxnSpPr/>
          <p:nvPr/>
        </p:nvCxnSpPr>
        <p:spPr>
          <a:xfrm>
            <a:off x="28134" y="2782147"/>
            <a:ext cx="6858000" cy="37549"/>
          </a:xfrm>
          <a:prstGeom prst="line">
            <a:avLst/>
          </a:prstGeom>
        </p:spPr>
        <p:style>
          <a:lnRef idx="1">
            <a:schemeClr val="accent1"/>
          </a:lnRef>
          <a:fillRef idx="0">
            <a:schemeClr val="accent1"/>
          </a:fillRef>
          <a:effectRef idx="0">
            <a:schemeClr val="accent1"/>
          </a:effectRef>
          <a:fontRef idx="minor">
            <a:schemeClr val="tx1"/>
          </a:fontRef>
        </p:style>
      </p:cxnSp>
      <p:sp>
        <p:nvSpPr>
          <p:cNvPr id="61" name="テキスト ボックス 60">
            <a:extLst>
              <a:ext uri="{FF2B5EF4-FFF2-40B4-BE49-F238E27FC236}">
                <a16:creationId xmlns:a16="http://schemas.microsoft.com/office/drawing/2014/main" id="{5364B177-53D7-4114-A650-2ECF41EEC4B4}"/>
              </a:ext>
            </a:extLst>
          </p:cNvPr>
          <p:cNvSpPr txBox="1"/>
          <p:nvPr/>
        </p:nvSpPr>
        <p:spPr>
          <a:xfrm>
            <a:off x="174202" y="2947266"/>
            <a:ext cx="3433368" cy="369332"/>
          </a:xfrm>
          <a:prstGeom prst="rect">
            <a:avLst/>
          </a:prstGeom>
          <a:noFill/>
        </p:spPr>
        <p:txBody>
          <a:bodyPr wrap="square">
            <a:spAutoFit/>
          </a:bodyPr>
          <a:lstStyle/>
          <a:p>
            <a:r>
              <a:rPr kumimoji="1" lang="ja-JP" altLang="en-US" sz="1800">
                <a:solidFill>
                  <a:schemeClr val="tx1"/>
                </a:solidFill>
                <a:latin typeface="UD デジタル 教科書体 N-B" panose="02020700000000000000" pitchFamily="17" charset="-128"/>
                <a:ea typeface="UD デジタル 教科書体 N-B" panose="02020700000000000000" pitchFamily="17" charset="-128"/>
              </a:rPr>
              <a:t>学習内容</a:t>
            </a:r>
            <a:endParaRPr kumimoji="1" lang="en-US" altLang="ja-JP" sz="1800">
              <a:solidFill>
                <a:schemeClr val="tx1"/>
              </a:solidFill>
              <a:latin typeface="UD デジタル 教科書体 N-B" panose="02020700000000000000" pitchFamily="17" charset="-128"/>
              <a:ea typeface="UD デジタル 教科書体 N-B" panose="02020700000000000000" pitchFamily="17" charset="-128"/>
            </a:endParaRPr>
          </a:p>
        </p:txBody>
      </p:sp>
      <p:sp>
        <p:nvSpPr>
          <p:cNvPr id="69" name="テキスト ボックス 68">
            <a:extLst>
              <a:ext uri="{FF2B5EF4-FFF2-40B4-BE49-F238E27FC236}">
                <a16:creationId xmlns:a16="http://schemas.microsoft.com/office/drawing/2014/main" id="{2AE7A495-4031-422D-A6FB-28067B98729E}"/>
              </a:ext>
            </a:extLst>
          </p:cNvPr>
          <p:cNvSpPr txBox="1"/>
          <p:nvPr/>
        </p:nvSpPr>
        <p:spPr>
          <a:xfrm>
            <a:off x="205106" y="585432"/>
            <a:ext cx="3477048" cy="369332"/>
          </a:xfrm>
          <a:prstGeom prst="rect">
            <a:avLst/>
          </a:prstGeom>
          <a:noFill/>
        </p:spPr>
        <p:txBody>
          <a:bodyPr wrap="square">
            <a:spAutoFit/>
          </a:bodyPr>
          <a:lstStyle/>
          <a:p>
            <a:r>
              <a:rPr kumimoji="1" lang="ja-JP" altLang="en-US" sz="1800">
                <a:solidFill>
                  <a:schemeClr val="tx1"/>
                </a:solidFill>
                <a:latin typeface="UD デジタル 教科書体 N-B" panose="02020700000000000000" pitchFamily="17" charset="-128"/>
                <a:ea typeface="UD デジタル 教科書体 N-B" panose="02020700000000000000" pitchFamily="17" charset="-128"/>
              </a:rPr>
              <a:t>アプリの概要</a:t>
            </a:r>
          </a:p>
        </p:txBody>
      </p:sp>
      <p:sp>
        <p:nvSpPr>
          <p:cNvPr id="71" name="テキスト ボックス 70">
            <a:extLst>
              <a:ext uri="{FF2B5EF4-FFF2-40B4-BE49-F238E27FC236}">
                <a16:creationId xmlns:a16="http://schemas.microsoft.com/office/drawing/2014/main" id="{D3654801-773B-43C4-87F5-1513D5D37FFD}"/>
              </a:ext>
            </a:extLst>
          </p:cNvPr>
          <p:cNvSpPr txBox="1"/>
          <p:nvPr/>
        </p:nvSpPr>
        <p:spPr>
          <a:xfrm>
            <a:off x="4033684" y="1071794"/>
            <a:ext cx="2634904" cy="64633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ja-JP" altLang="en-US" sz="1200"/>
              <a:t>目次のページにある項目名のボタンをクリックすると、その項目のページが表示されます。</a:t>
            </a:r>
            <a:endParaRPr kumimoji="1" lang="ja-JP" altLang="en-US" sz="1200" dirty="0"/>
          </a:p>
        </p:txBody>
      </p:sp>
      <p:pic>
        <p:nvPicPr>
          <p:cNvPr id="12" name="図 11" descr="グラフィカル ユーザー インターフェイス, テキスト, アプリケーション&#10;&#10;自動的に生成された説明">
            <a:extLst>
              <a:ext uri="{FF2B5EF4-FFF2-40B4-BE49-F238E27FC236}">
                <a16:creationId xmlns:a16="http://schemas.microsoft.com/office/drawing/2014/main" id="{BCAA763B-95D0-2440-8CC1-4B929120DE5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6662" y="1251899"/>
            <a:ext cx="1797647" cy="707584"/>
          </a:xfrm>
          <a:prstGeom prst="rect">
            <a:avLst/>
          </a:prstGeom>
        </p:spPr>
      </p:pic>
      <p:sp>
        <p:nvSpPr>
          <p:cNvPr id="73" name="テキスト ボックス 72">
            <a:extLst>
              <a:ext uri="{FF2B5EF4-FFF2-40B4-BE49-F238E27FC236}">
                <a16:creationId xmlns:a16="http://schemas.microsoft.com/office/drawing/2014/main" id="{092272B1-815D-4961-913B-7F0D8F210920}"/>
              </a:ext>
            </a:extLst>
          </p:cNvPr>
          <p:cNvSpPr txBox="1"/>
          <p:nvPr/>
        </p:nvSpPr>
        <p:spPr>
          <a:xfrm>
            <a:off x="1476869" y="166124"/>
            <a:ext cx="3960530" cy="400110"/>
          </a:xfrm>
          <a:prstGeom prst="rect">
            <a:avLst/>
          </a:prstGeom>
          <a:noFill/>
        </p:spPr>
        <p:txBody>
          <a:bodyPr wrap="square">
            <a:spAutoFit/>
          </a:bodyPr>
          <a:lstStyle/>
          <a:p>
            <a:pPr algn="ctr"/>
            <a:r>
              <a:rPr kumimoji="1" lang="ja-JP" altLang="en-US" sz="2000">
                <a:latin typeface="UD デジタル 教科書体 N-B" panose="02020700000000000000" pitchFamily="17" charset="-128"/>
                <a:ea typeface="UD デジタル 教科書体 N-B" panose="02020700000000000000" pitchFamily="17" charset="-128"/>
              </a:rPr>
              <a:t>図鑑</a:t>
            </a:r>
            <a:r>
              <a:rPr kumimoji="1" lang="ja-JP" altLang="en-US" sz="2000">
                <a:solidFill>
                  <a:schemeClr val="tx1"/>
                </a:solidFill>
                <a:latin typeface="UD デジタル 教科書体 N-B" panose="02020700000000000000" pitchFamily="17" charset="-128"/>
                <a:ea typeface="UD デジタル 教科書体 N-B" panose="02020700000000000000" pitchFamily="17" charset="-128"/>
              </a:rPr>
              <a:t>アプリ</a:t>
            </a:r>
          </a:p>
        </p:txBody>
      </p:sp>
      <p:graphicFrame>
        <p:nvGraphicFramePr>
          <p:cNvPr id="60" name="表 2">
            <a:extLst>
              <a:ext uri="{FF2B5EF4-FFF2-40B4-BE49-F238E27FC236}">
                <a16:creationId xmlns:a16="http://schemas.microsoft.com/office/drawing/2014/main" id="{09783C2B-CD76-49E7-9C8A-5BEC86BF066B}"/>
              </a:ext>
            </a:extLst>
          </p:cNvPr>
          <p:cNvGraphicFramePr>
            <a:graphicFrameLocks noGrp="1"/>
          </p:cNvGraphicFramePr>
          <p:nvPr>
            <p:extLst>
              <p:ext uri="{D42A27DB-BD31-4B8C-83A1-F6EECF244321}">
                <p14:modId xmlns:p14="http://schemas.microsoft.com/office/powerpoint/2010/main" val="4204746366"/>
              </p:ext>
            </p:extLst>
          </p:nvPr>
        </p:nvGraphicFramePr>
        <p:xfrm>
          <a:off x="205106" y="3444169"/>
          <a:ext cx="6522641" cy="2906591"/>
        </p:xfrm>
        <a:graphic>
          <a:graphicData uri="http://schemas.openxmlformats.org/drawingml/2006/table">
            <a:tbl>
              <a:tblPr firstRow="1" bandRow="1">
                <a:tableStyleId>{7E9639D4-E3E2-4D34-9284-5A2195B3D0D7}</a:tableStyleId>
              </a:tblPr>
              <a:tblGrid>
                <a:gridCol w="1264465">
                  <a:extLst>
                    <a:ext uri="{9D8B030D-6E8A-4147-A177-3AD203B41FA5}">
                      <a16:colId xmlns:a16="http://schemas.microsoft.com/office/drawing/2014/main" val="953771404"/>
                    </a:ext>
                  </a:extLst>
                </a:gridCol>
                <a:gridCol w="5258176">
                  <a:extLst>
                    <a:ext uri="{9D8B030D-6E8A-4147-A177-3AD203B41FA5}">
                      <a16:colId xmlns:a16="http://schemas.microsoft.com/office/drawing/2014/main" val="2232448268"/>
                    </a:ext>
                  </a:extLst>
                </a:gridCol>
              </a:tblGrid>
              <a:tr h="449407">
                <a:tc>
                  <a:txBody>
                    <a:bodyPr/>
                    <a:lstStyle/>
                    <a:p>
                      <a:pPr algn="ctr"/>
                      <a:r>
                        <a:rPr kumimoji="1" lang="ja-JP" altLang="en-US" sz="1400" b="0">
                          <a:latin typeface="UD デジタル 教科書体 N-B" panose="02020700000000000000" pitchFamily="17" charset="-128"/>
                          <a:ea typeface="UD デジタル 教科書体 N-B" panose="02020700000000000000" pitchFamily="17" charset="-128"/>
                        </a:rPr>
                        <a:t>要素技術</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b="0">
                          <a:latin typeface="UD デジタル 教科書体 N-B" panose="02020700000000000000" pitchFamily="17" charset="-128"/>
                          <a:ea typeface="UD デジタル 教科書体 N-B" panose="02020700000000000000" pitchFamily="17" charset="-128"/>
                        </a:rPr>
                        <a:t>内容</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5071850"/>
                  </a:ext>
                </a:extLst>
              </a:tr>
              <a:tr h="365415">
                <a:tc>
                  <a:txBody>
                    <a:bodyPr/>
                    <a:lstStyle/>
                    <a:p>
                      <a:pPr algn="ctr"/>
                      <a:r>
                        <a:rPr kumimoji="1" lang="en-US" altLang="ja-JP" sz="1200">
                          <a:latin typeface="UD デジタル 教科書体 N-R" panose="02020400000000000000" pitchFamily="17" charset="-128"/>
                          <a:ea typeface="UD デジタル 教科書体 N-R" panose="02020400000000000000" pitchFamily="17" charset="-128"/>
                        </a:rPr>
                        <a:t>HTML</a:t>
                      </a:r>
                      <a:endParaRPr kumimoji="1" lang="ja-JP" altLang="en-US" sz="120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a:latin typeface="UD デジタル 教科書体 N-R" panose="02020400000000000000" pitchFamily="17" charset="-128"/>
                          <a:ea typeface="UD デジタル 教科書体 N-R" panose="02020400000000000000" pitchFamily="17" charset="-128"/>
                        </a:rPr>
                        <a:t>画面に表示している情報（言葉、文章、画像やボタンなど）は、</a:t>
                      </a:r>
                      <a:r>
                        <a:rPr kumimoji="1" lang="en-US" altLang="ja-JP" sz="1200" dirty="0">
                          <a:latin typeface="UD デジタル 教科書体 N-R" panose="02020400000000000000" pitchFamily="17" charset="-128"/>
                          <a:ea typeface="UD デジタル 教科書体 N-R" panose="02020400000000000000" pitchFamily="17" charset="-128"/>
                        </a:rPr>
                        <a:t>HTML</a:t>
                      </a:r>
                      <a:r>
                        <a:rPr kumimoji="1" lang="ja-JP" altLang="en-US" sz="1200">
                          <a:latin typeface="UD デジタル 教科書体 N-R" panose="02020400000000000000" pitchFamily="17" charset="-128"/>
                          <a:ea typeface="UD デジタル 教科書体 N-R" panose="02020400000000000000" pitchFamily="17" charset="-128"/>
                        </a:rPr>
                        <a:t>ファイルに記述されている内容です。</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13368689"/>
                  </a:ext>
                </a:extLst>
              </a:tr>
              <a:tr h="391748">
                <a:tc>
                  <a:txBody>
                    <a:bodyPr/>
                    <a:lstStyle/>
                    <a:p>
                      <a:pPr algn="ctr"/>
                      <a:r>
                        <a:rPr kumimoji="1" lang="ja-JP" altLang="en-US" sz="1200">
                          <a:latin typeface="UD デジタル 教科書体 N-R" panose="02020400000000000000" pitchFamily="17" charset="-128"/>
                          <a:ea typeface="UD デジタル 教科書体 N-R" panose="02020400000000000000" pitchFamily="17" charset="-128"/>
                        </a:rPr>
                        <a:t>タグ</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200" dirty="0">
                          <a:latin typeface="UD デジタル 教科書体 N-R" panose="02020400000000000000" pitchFamily="17" charset="-128"/>
                          <a:ea typeface="UD デジタル 教科書体 N-R" panose="02020400000000000000" pitchFamily="17" charset="-128"/>
                        </a:rPr>
                        <a:t>HTML</a:t>
                      </a:r>
                      <a:r>
                        <a:rPr kumimoji="1" lang="ja-JP" altLang="en-US" sz="1200">
                          <a:latin typeface="UD デジタル 教科書体 N-R" panose="02020400000000000000" pitchFamily="17" charset="-128"/>
                          <a:ea typeface="UD デジタル 教科書体 N-R" panose="02020400000000000000" pitchFamily="17" charset="-128"/>
                        </a:rPr>
                        <a:t>ファイルの中に書いてある</a:t>
                      </a:r>
                      <a:r>
                        <a:rPr kumimoji="1" lang="en-US" altLang="ja-JP" sz="1200" dirty="0">
                          <a:latin typeface="UD デジタル 教科書体 N-R" panose="02020400000000000000" pitchFamily="17" charset="-128"/>
                          <a:ea typeface="UD デジタル 教科書体 N-R" panose="02020400000000000000" pitchFamily="17" charset="-128"/>
                        </a:rPr>
                        <a:t>“&lt; &gt;”</a:t>
                      </a:r>
                      <a:r>
                        <a:rPr kumimoji="1" lang="ja-JP" altLang="en-US" sz="1200">
                          <a:latin typeface="UD デジタル 教科書体 N-R" panose="02020400000000000000" pitchFamily="17" charset="-128"/>
                          <a:ea typeface="UD デジタル 教科書体 N-R" panose="02020400000000000000" pitchFamily="17" charset="-128"/>
                        </a:rPr>
                        <a:t>で囲まれた部分です。ファイルの中の要素の意味を、ブラウザに知らせる役目があります。</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7542459"/>
                  </a:ext>
                </a:extLst>
              </a:tr>
              <a:tr h="391748">
                <a:tc>
                  <a:txBody>
                    <a:bodyPr/>
                    <a:lstStyle/>
                    <a:p>
                      <a:pPr algn="ctr"/>
                      <a:r>
                        <a:rPr kumimoji="1" lang="ja-JP" altLang="en-US" sz="1200">
                          <a:latin typeface="UD デジタル 教科書体 N-R" panose="02020400000000000000" pitchFamily="17" charset="-128"/>
                          <a:ea typeface="UD デジタル 教科書体 N-R" panose="02020400000000000000" pitchFamily="17" charset="-128"/>
                        </a:rPr>
                        <a:t>タグの属性</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a:latin typeface="UD デジタル 教科書体 N-R" panose="02020400000000000000" pitchFamily="17" charset="-128"/>
                          <a:ea typeface="UD デジタル 教科書体 N-R" panose="02020400000000000000" pitchFamily="17" charset="-128"/>
                        </a:rPr>
                        <a:t>タグの中にある、追加情報を記述する項目とその値です。</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1914373"/>
                  </a:ext>
                </a:extLst>
              </a:tr>
              <a:tr h="391748">
                <a:tc>
                  <a:txBody>
                    <a:bodyPr/>
                    <a:lstStyle/>
                    <a:p>
                      <a:pPr algn="ctr"/>
                      <a:r>
                        <a:rPr kumimoji="1" lang="en-US" altLang="ja-JP" sz="1200" dirty="0">
                          <a:latin typeface="UD デジタル 教科書体 N-R" panose="02020400000000000000" pitchFamily="17" charset="-128"/>
                          <a:ea typeface="UD デジタル 教科書体 N-R" panose="02020400000000000000" pitchFamily="17" charset="-128"/>
                        </a:rPr>
                        <a:t>CSS</a:t>
                      </a:r>
                      <a:endParaRPr kumimoji="1" lang="ja-JP" altLang="en-US" sz="120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a:latin typeface="UD デジタル 教科書体 N-R" panose="02020400000000000000" pitchFamily="17" charset="-128"/>
                          <a:ea typeface="UD デジタル 教科書体 N-R" panose="02020400000000000000" pitchFamily="17" charset="-128"/>
                        </a:rPr>
                        <a:t>ボタンの幅や、文字の色などは</a:t>
                      </a:r>
                      <a:r>
                        <a:rPr kumimoji="1" lang="en-US" altLang="ja-JP" sz="1200" dirty="0">
                          <a:latin typeface="UD デジタル 教科書体 N-R" panose="02020400000000000000" pitchFamily="17" charset="-128"/>
                          <a:ea typeface="UD デジタル 教科書体 N-R" panose="02020400000000000000" pitchFamily="17" charset="-128"/>
                        </a:rPr>
                        <a:t>CSS</a:t>
                      </a:r>
                      <a:r>
                        <a:rPr kumimoji="1" lang="ja-JP" altLang="en-US" sz="1200">
                          <a:latin typeface="UD デジタル 教科書体 N-R" panose="02020400000000000000" pitchFamily="17" charset="-128"/>
                          <a:ea typeface="UD デジタル 教科書体 N-R" panose="02020400000000000000" pitchFamily="17" charset="-128"/>
                        </a:rPr>
                        <a:t>により実現されています。</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95944531"/>
                  </a:ext>
                </a:extLst>
              </a:tr>
              <a:tr h="574290">
                <a:tc>
                  <a:txBody>
                    <a:bodyPr/>
                    <a:lstStyle/>
                    <a:p>
                      <a:pPr algn="ctr"/>
                      <a:r>
                        <a:rPr kumimoji="1" lang="en-US" altLang="ja-JP" sz="1200" dirty="0">
                          <a:latin typeface="UD デジタル 教科書体 N-R" panose="02020400000000000000" pitchFamily="17" charset="-128"/>
                          <a:ea typeface="UD デジタル 教科書体 N-R" panose="02020400000000000000" pitchFamily="17" charset="-128"/>
                        </a:rPr>
                        <a:t>CSS</a:t>
                      </a:r>
                      <a:r>
                        <a:rPr kumimoji="1" lang="ja-JP" altLang="en-US" sz="1200">
                          <a:latin typeface="UD デジタル 教科書体 N-R" panose="02020400000000000000" pitchFamily="17" charset="-128"/>
                          <a:ea typeface="UD デジタル 教科書体 N-R" panose="02020400000000000000" pitchFamily="17" charset="-128"/>
                        </a:rPr>
                        <a:t>の</a:t>
                      </a:r>
                      <a:endParaRPr kumimoji="1" lang="en-US" altLang="ja-JP" sz="1200" dirty="0">
                        <a:latin typeface="UD デジタル 教科書体 N-R" panose="02020400000000000000" pitchFamily="17" charset="-128"/>
                        <a:ea typeface="UD デジタル 教科書体 N-R" panose="02020400000000000000" pitchFamily="17" charset="-128"/>
                      </a:endParaRPr>
                    </a:p>
                    <a:p>
                      <a:pPr algn="ctr"/>
                      <a:r>
                        <a:rPr kumimoji="1" lang="ja-JP" altLang="en-US" sz="1200">
                          <a:latin typeface="UD デジタル 教科書体 N-R" panose="02020400000000000000" pitchFamily="17" charset="-128"/>
                          <a:ea typeface="UD デジタル 教科書体 N-R" panose="02020400000000000000" pitchFamily="17" charset="-128"/>
                        </a:rPr>
                        <a:t>スタイル</a:t>
                      </a: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mj-lt"/>
                        <a:buNone/>
                      </a:pPr>
                      <a:r>
                        <a:rPr kumimoji="1" lang="en-US" altLang="ja-JP" sz="1200" dirty="0">
                          <a:latin typeface="UD デジタル 教科書体 N-R" panose="02020400000000000000" pitchFamily="17" charset="-128"/>
                          <a:ea typeface="UD デジタル 教科書体 N-R" panose="02020400000000000000" pitchFamily="17" charset="-128"/>
                        </a:rPr>
                        <a:t>HTML</a:t>
                      </a:r>
                      <a:r>
                        <a:rPr kumimoji="1" lang="ja-JP" altLang="en-US" sz="1200">
                          <a:latin typeface="UD デジタル 教科書体 N-R" panose="02020400000000000000" pitchFamily="17" charset="-128"/>
                          <a:ea typeface="UD デジタル 教科書体 N-R" panose="02020400000000000000" pitchFamily="17" charset="-128"/>
                        </a:rPr>
                        <a:t>ファイルの中の要素を指定して、表示方法（色、幅、形式など）を決める要素です。セレクタ・プロパティ名・値の３つの要素でできています。</a:t>
                      </a:r>
                      <a:endParaRPr kumimoji="1" lang="en-US" altLang="ja-JP" sz="1200" dirty="0">
                        <a:latin typeface="UD デジタル 教科書体 N-R" panose="02020400000000000000" pitchFamily="17" charset="-128"/>
                        <a:ea typeface="UD デジタル 教科書体 N-R" panose="02020400000000000000" pitchFamily="17" charset="-128"/>
                      </a:endParaRPr>
                    </a:p>
                  </a:txBody>
                  <a:tcPr marL="131175" marR="131175" marT="65588" marB="655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75820021"/>
                  </a:ext>
                </a:extLst>
              </a:tr>
            </a:tbl>
          </a:graphicData>
        </a:graphic>
      </p:graphicFrame>
      <p:sp>
        <p:nvSpPr>
          <p:cNvPr id="6" name="右矢印 5">
            <a:extLst>
              <a:ext uri="{FF2B5EF4-FFF2-40B4-BE49-F238E27FC236}">
                <a16:creationId xmlns:a16="http://schemas.microsoft.com/office/drawing/2014/main" id="{8367BA4B-E0FE-C746-A56A-31A0DC8F7B29}"/>
              </a:ext>
            </a:extLst>
          </p:cNvPr>
          <p:cNvSpPr/>
          <p:nvPr/>
        </p:nvSpPr>
        <p:spPr>
          <a:xfrm>
            <a:off x="1909424" y="1721190"/>
            <a:ext cx="387074" cy="17698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 name="図 4" descr="テキスト&#10;&#10;自動的に生成された説明">
            <a:extLst>
              <a:ext uri="{FF2B5EF4-FFF2-40B4-BE49-F238E27FC236}">
                <a16:creationId xmlns:a16="http://schemas.microsoft.com/office/drawing/2014/main" id="{4F94B724-389B-A64F-9A4B-BC94D8D60A4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10307" y="800790"/>
            <a:ext cx="1644725" cy="1927001"/>
          </a:xfrm>
          <a:prstGeom prst="rect">
            <a:avLst/>
          </a:prstGeom>
        </p:spPr>
      </p:pic>
    </p:spTree>
    <p:extLst>
      <p:ext uri="{BB962C8B-B14F-4D97-AF65-F5344CB8AC3E}">
        <p14:creationId xmlns:p14="http://schemas.microsoft.com/office/powerpoint/2010/main" val="39727755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descr="グラフィカル ユーザー インターフェイス, テキスト, アプリケーション&#10;&#10;自動的に生成された説明">
            <a:extLst>
              <a:ext uri="{FF2B5EF4-FFF2-40B4-BE49-F238E27FC236}">
                <a16:creationId xmlns:a16="http://schemas.microsoft.com/office/drawing/2014/main" id="{B5512EB4-5066-614A-A63C-9B2371CC99F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30378" y="1387782"/>
            <a:ext cx="2106827" cy="829283"/>
          </a:xfrm>
          <a:prstGeom prst="rect">
            <a:avLst/>
          </a:prstGeom>
        </p:spPr>
      </p:pic>
      <p:sp>
        <p:nvSpPr>
          <p:cNvPr id="78" name="矢印: 右 11">
            <a:extLst>
              <a:ext uri="{FF2B5EF4-FFF2-40B4-BE49-F238E27FC236}">
                <a16:creationId xmlns:a16="http://schemas.microsoft.com/office/drawing/2014/main" id="{DE4FB376-2E4E-47E7-968B-4455C9D4B397}"/>
              </a:ext>
            </a:extLst>
          </p:cNvPr>
          <p:cNvSpPr/>
          <p:nvPr/>
        </p:nvSpPr>
        <p:spPr>
          <a:xfrm>
            <a:off x="2133717" y="1530806"/>
            <a:ext cx="473575" cy="50251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矢印: 右 11">
            <a:extLst>
              <a:ext uri="{FF2B5EF4-FFF2-40B4-BE49-F238E27FC236}">
                <a16:creationId xmlns:a16="http://schemas.microsoft.com/office/drawing/2014/main" id="{164F8F0E-7F6C-4492-A1F6-28CECD0BB289}"/>
              </a:ext>
            </a:extLst>
          </p:cNvPr>
          <p:cNvSpPr/>
          <p:nvPr/>
        </p:nvSpPr>
        <p:spPr>
          <a:xfrm>
            <a:off x="4589777" y="1537665"/>
            <a:ext cx="473575" cy="50251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B0C00FCD-6B1D-47AE-90FE-399422CBDA86}"/>
              </a:ext>
            </a:extLst>
          </p:cNvPr>
          <p:cNvSpPr txBox="1"/>
          <p:nvPr/>
        </p:nvSpPr>
        <p:spPr>
          <a:xfrm>
            <a:off x="156499" y="4495606"/>
            <a:ext cx="6640990" cy="1200329"/>
          </a:xfrm>
          <a:prstGeom prst="rect">
            <a:avLst/>
          </a:prstGeom>
          <a:noFill/>
        </p:spPr>
        <p:txBody>
          <a:bodyPr wrap="square" rtlCol="0">
            <a:spAutoFit/>
          </a:bodyPr>
          <a:lstStyle/>
          <a:p>
            <a:r>
              <a:rPr lang="en" altLang="ja-JP" dirty="0"/>
              <a:t>&lt;body&gt;</a:t>
            </a:r>
          </a:p>
          <a:p>
            <a:r>
              <a:rPr lang="en" altLang="ja-JP" dirty="0"/>
              <a:t>&lt;h1&gt;</a:t>
            </a:r>
            <a:r>
              <a:rPr lang="ja-JP" altLang="en-US"/>
              <a:t>くだもの図鑑</a:t>
            </a:r>
            <a:r>
              <a:rPr lang="en-US" altLang="ja-JP" dirty="0"/>
              <a:t>&lt;/</a:t>
            </a:r>
            <a:r>
              <a:rPr lang="en" altLang="ja-JP" dirty="0"/>
              <a:t>h1&gt;</a:t>
            </a:r>
          </a:p>
          <a:p>
            <a:r>
              <a:rPr lang="en" altLang="ja-JP" dirty="0"/>
              <a:t>&lt;a </a:t>
            </a:r>
            <a:r>
              <a:rPr lang="en" altLang="ja-JP" dirty="0" err="1"/>
              <a:t>href</a:t>
            </a:r>
            <a:r>
              <a:rPr lang="en" altLang="ja-JP" dirty="0"/>
              <a:t>="</a:t>
            </a:r>
            <a:r>
              <a:rPr lang="en" altLang="ja-JP" dirty="0" err="1"/>
              <a:t>apple.html</a:t>
            </a:r>
            <a:r>
              <a:rPr lang="en" altLang="ja-JP" dirty="0"/>
              <a:t>"&gt;&lt;button&gt;</a:t>
            </a:r>
            <a:r>
              <a:rPr lang="ja-JP" altLang="en-US"/>
              <a:t>リンゴ</a:t>
            </a:r>
            <a:r>
              <a:rPr lang="en-US" altLang="ja-JP" dirty="0"/>
              <a:t>&lt;/</a:t>
            </a:r>
            <a:r>
              <a:rPr lang="en" altLang="ja-JP" dirty="0"/>
              <a:t>button&gt;&lt;/a&gt;</a:t>
            </a:r>
          </a:p>
          <a:p>
            <a:r>
              <a:rPr lang="en" altLang="ja-JP" dirty="0"/>
              <a:t>&lt;/body&gt;</a:t>
            </a:r>
          </a:p>
        </p:txBody>
      </p:sp>
      <p:cxnSp>
        <p:nvCxnSpPr>
          <p:cNvPr id="54" name="直線コネクタ 53">
            <a:extLst>
              <a:ext uri="{FF2B5EF4-FFF2-40B4-BE49-F238E27FC236}">
                <a16:creationId xmlns:a16="http://schemas.microsoft.com/office/drawing/2014/main" id="{BB0C2F51-29F6-494E-9C5A-AA580E511AE8}"/>
              </a:ext>
            </a:extLst>
          </p:cNvPr>
          <p:cNvCxnSpPr/>
          <p:nvPr/>
        </p:nvCxnSpPr>
        <p:spPr>
          <a:xfrm>
            <a:off x="0" y="3510933"/>
            <a:ext cx="6858000" cy="37549"/>
          </a:xfrm>
          <a:prstGeom prst="line">
            <a:avLst/>
          </a:prstGeom>
        </p:spPr>
        <p:style>
          <a:lnRef idx="1">
            <a:schemeClr val="accent1"/>
          </a:lnRef>
          <a:fillRef idx="0">
            <a:schemeClr val="accent1"/>
          </a:fillRef>
          <a:effectRef idx="0">
            <a:schemeClr val="accent1"/>
          </a:effectRef>
          <a:fontRef idx="minor">
            <a:schemeClr val="tx1"/>
          </a:fontRef>
        </p:style>
      </p:cxnSp>
      <p:sp>
        <p:nvSpPr>
          <p:cNvPr id="61" name="テキスト ボックス 60">
            <a:extLst>
              <a:ext uri="{FF2B5EF4-FFF2-40B4-BE49-F238E27FC236}">
                <a16:creationId xmlns:a16="http://schemas.microsoft.com/office/drawing/2014/main" id="{5364B177-53D7-4114-A650-2ECF41EEC4B4}"/>
              </a:ext>
            </a:extLst>
          </p:cNvPr>
          <p:cNvSpPr txBox="1"/>
          <p:nvPr/>
        </p:nvSpPr>
        <p:spPr>
          <a:xfrm>
            <a:off x="584335" y="166124"/>
            <a:ext cx="5727088" cy="400110"/>
          </a:xfrm>
          <a:prstGeom prst="rect">
            <a:avLst/>
          </a:prstGeom>
          <a:noFill/>
        </p:spPr>
        <p:txBody>
          <a:bodyPr wrap="square">
            <a:spAutoFit/>
          </a:bodyPr>
          <a:lstStyle/>
          <a:p>
            <a:pPr algn="ctr"/>
            <a:r>
              <a:rPr kumimoji="1" lang="ja-JP" altLang="en-US" sz="2000">
                <a:latin typeface="UD デジタル 教科書体 N-B" panose="02020700000000000000" pitchFamily="17" charset="-128"/>
                <a:ea typeface="UD デジタル 教科書体 N-B" panose="02020700000000000000" pitchFamily="17" charset="-128"/>
              </a:rPr>
              <a:t>図鑑</a:t>
            </a:r>
            <a:r>
              <a:rPr kumimoji="1" lang="ja-JP" altLang="en-US" sz="2000">
                <a:solidFill>
                  <a:schemeClr val="tx1"/>
                </a:solidFill>
                <a:latin typeface="UD デジタル 教科書体 N-B" panose="02020700000000000000" pitchFamily="17" charset="-128"/>
                <a:ea typeface="UD デジタル 教科書体 N-B" panose="02020700000000000000" pitchFamily="17" charset="-128"/>
              </a:rPr>
              <a:t>アプリを動かしてみよう</a:t>
            </a:r>
          </a:p>
        </p:txBody>
      </p:sp>
      <p:sp>
        <p:nvSpPr>
          <p:cNvPr id="83" name="角丸四角形 85">
            <a:extLst>
              <a:ext uri="{FF2B5EF4-FFF2-40B4-BE49-F238E27FC236}">
                <a16:creationId xmlns:a16="http://schemas.microsoft.com/office/drawing/2014/main" id="{7E187AEB-4AB4-4305-824F-7516628C4576}"/>
              </a:ext>
            </a:extLst>
          </p:cNvPr>
          <p:cNvSpPr/>
          <p:nvPr/>
        </p:nvSpPr>
        <p:spPr>
          <a:xfrm>
            <a:off x="156498" y="4495605"/>
            <a:ext cx="6531561" cy="1221219"/>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r"/>
            <a:endParaRPr kumimoji="1" lang="ja-JP" altLang="en-US" sz="1200">
              <a:latin typeface="UD デジタル 教科書体 N-R" panose="02020400000000000000" pitchFamily="17" charset="-128"/>
              <a:ea typeface="UD デジタル 教科書体 N-R" panose="02020400000000000000" pitchFamily="17" charset="-128"/>
            </a:endParaRPr>
          </a:p>
        </p:txBody>
      </p:sp>
      <p:sp>
        <p:nvSpPr>
          <p:cNvPr id="2" name="正方形/長方形 1">
            <a:extLst>
              <a:ext uri="{FF2B5EF4-FFF2-40B4-BE49-F238E27FC236}">
                <a16:creationId xmlns:a16="http://schemas.microsoft.com/office/drawing/2014/main" id="{035508B7-B66F-48AC-8676-C485DF03817D}"/>
              </a:ext>
            </a:extLst>
          </p:cNvPr>
          <p:cNvSpPr/>
          <p:nvPr/>
        </p:nvSpPr>
        <p:spPr>
          <a:xfrm>
            <a:off x="302931" y="1543261"/>
            <a:ext cx="1801300" cy="49132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900">
                <a:latin typeface="UD デジタル 教科書体 N-R" panose="02020400000000000000" pitchFamily="17" charset="-128"/>
                <a:ea typeface="UD デジタル 教科書体 N-R" panose="02020400000000000000" pitchFamily="17" charset="-128"/>
              </a:rPr>
              <a:t>サポートページから</a:t>
            </a:r>
            <a:endParaRPr kumimoji="1" lang="en-US" altLang="ja-JP" sz="900" dirty="0">
              <a:latin typeface="UD デジタル 教科書体 N-R" panose="02020400000000000000" pitchFamily="17" charset="-128"/>
              <a:ea typeface="UD デジタル 教科書体 N-R" panose="02020400000000000000" pitchFamily="17" charset="-128"/>
            </a:endParaRPr>
          </a:p>
          <a:p>
            <a:pPr algn="ctr"/>
            <a:r>
              <a:rPr kumimoji="1" lang="ja-JP" altLang="en-US" sz="900">
                <a:latin typeface="UD デジタル 教科書体 N-R" panose="02020400000000000000" pitchFamily="17" charset="-128"/>
                <a:ea typeface="UD デジタル 教科書体 N-R" panose="02020400000000000000" pitchFamily="17" charset="-128"/>
              </a:rPr>
              <a:t>図鑑アプリ（簡易版）を</a:t>
            </a:r>
            <a:endParaRPr kumimoji="1" lang="en-US" altLang="ja-JP" sz="900" dirty="0">
              <a:latin typeface="UD デジタル 教科書体 N-R" panose="02020400000000000000" pitchFamily="17" charset="-128"/>
              <a:ea typeface="UD デジタル 教科書体 N-R" panose="02020400000000000000" pitchFamily="17" charset="-128"/>
            </a:endParaRPr>
          </a:p>
          <a:p>
            <a:pPr algn="ctr"/>
            <a:r>
              <a:rPr kumimoji="1" lang="ja-JP" altLang="en-US" sz="900">
                <a:latin typeface="UD デジタル 教科書体 N-R" panose="02020400000000000000" pitchFamily="17" charset="-128"/>
                <a:ea typeface="UD デジタル 教科書体 N-R" panose="02020400000000000000" pitchFamily="17" charset="-128"/>
              </a:rPr>
              <a:t>クリック</a:t>
            </a:r>
          </a:p>
        </p:txBody>
      </p:sp>
      <p:sp>
        <p:nvSpPr>
          <p:cNvPr id="20" name="正方形/長方形 19">
            <a:extLst>
              <a:ext uri="{FF2B5EF4-FFF2-40B4-BE49-F238E27FC236}">
                <a16:creationId xmlns:a16="http://schemas.microsoft.com/office/drawing/2014/main" id="{299B2413-1EFD-4C88-A812-3CA1446C93BE}"/>
              </a:ext>
            </a:extLst>
          </p:cNvPr>
          <p:cNvSpPr/>
          <p:nvPr/>
        </p:nvSpPr>
        <p:spPr>
          <a:xfrm>
            <a:off x="2683142" y="2836524"/>
            <a:ext cx="1801300" cy="49132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900">
                <a:latin typeface="UD デジタル 教科書体 N-R" panose="02020400000000000000" pitchFamily="17" charset="-128"/>
                <a:ea typeface="UD デジタル 教科書体 N-R" panose="02020400000000000000" pitchFamily="17" charset="-128"/>
              </a:rPr>
              <a:t>Monaca</a:t>
            </a:r>
            <a:r>
              <a:rPr kumimoji="1" lang="ja-JP" altLang="en-US" sz="900">
                <a:latin typeface="UD デジタル 教科書体 N-R" panose="02020400000000000000" pitchFamily="17" charset="-128"/>
                <a:ea typeface="UD デジタル 教科書体 N-R" panose="02020400000000000000" pitchFamily="17" charset="-128"/>
              </a:rPr>
              <a:t>プロジェクトとしてインポートして</a:t>
            </a:r>
            <a:r>
              <a:rPr kumimoji="1" lang="en-US" altLang="ja-JP" sz="900">
                <a:latin typeface="UD デジタル 教科書体 N-R" panose="02020400000000000000" pitchFamily="17" charset="-128"/>
                <a:ea typeface="UD デジタル 教科書体 N-R" panose="02020400000000000000" pitchFamily="17" charset="-128"/>
              </a:rPr>
              <a:t>IDE</a:t>
            </a:r>
            <a:r>
              <a:rPr kumimoji="1" lang="ja-JP" altLang="en-US" sz="900">
                <a:latin typeface="UD デジタル 教科書体 N-R" panose="02020400000000000000" pitchFamily="17" charset="-128"/>
                <a:ea typeface="UD デジタル 教科書体 N-R" panose="02020400000000000000" pitchFamily="17" charset="-128"/>
              </a:rPr>
              <a:t>で開く</a:t>
            </a:r>
          </a:p>
        </p:txBody>
      </p:sp>
      <p:pic>
        <p:nvPicPr>
          <p:cNvPr id="7" name="図 6" descr="テキスト&#10;&#10;自動的に生成された説明">
            <a:extLst>
              <a:ext uri="{FF2B5EF4-FFF2-40B4-BE49-F238E27FC236}">
                <a16:creationId xmlns:a16="http://schemas.microsoft.com/office/drawing/2014/main" id="{02474C25-D65D-8645-8FD9-0A5B7222DE4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51790" y="592618"/>
            <a:ext cx="1521420" cy="2179507"/>
          </a:xfrm>
          <a:prstGeom prst="rect">
            <a:avLst/>
          </a:prstGeom>
        </p:spPr>
      </p:pic>
      <p:sp>
        <p:nvSpPr>
          <p:cNvPr id="21" name="正方形/長方形 20">
            <a:extLst>
              <a:ext uri="{FF2B5EF4-FFF2-40B4-BE49-F238E27FC236}">
                <a16:creationId xmlns:a16="http://schemas.microsoft.com/office/drawing/2014/main" id="{6EAB58DD-7C8F-4B11-878E-436ACBD55C7C}"/>
              </a:ext>
            </a:extLst>
          </p:cNvPr>
          <p:cNvSpPr/>
          <p:nvPr/>
        </p:nvSpPr>
        <p:spPr>
          <a:xfrm>
            <a:off x="4911850" y="2843806"/>
            <a:ext cx="1801300" cy="49132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900">
                <a:latin typeface="UD デジタル 教科書体 N-R" panose="02020400000000000000" pitchFamily="17" charset="-128"/>
                <a:ea typeface="UD デジタル 教科書体 N-R" panose="02020400000000000000" pitchFamily="17" charset="-128"/>
              </a:rPr>
              <a:t>図鑑アプリとして</a:t>
            </a:r>
            <a:endParaRPr kumimoji="1" lang="en-US" altLang="ja-JP" sz="900" dirty="0">
              <a:latin typeface="UD デジタル 教科書体 N-R" panose="02020400000000000000" pitchFamily="17" charset="-128"/>
              <a:ea typeface="UD デジタル 教科書体 N-R" panose="02020400000000000000" pitchFamily="17" charset="-128"/>
            </a:endParaRPr>
          </a:p>
          <a:p>
            <a:pPr algn="ctr"/>
            <a:r>
              <a:rPr kumimoji="1" lang="ja-JP" altLang="en-US" sz="900">
                <a:latin typeface="UD デジタル 教科書体 N-R" panose="02020400000000000000" pitchFamily="17" charset="-128"/>
                <a:ea typeface="UD デジタル 教科書体 N-R" panose="02020400000000000000" pitchFamily="17" charset="-128"/>
              </a:rPr>
              <a:t>動作することを確認する</a:t>
            </a:r>
          </a:p>
        </p:txBody>
      </p:sp>
      <p:sp>
        <p:nvSpPr>
          <p:cNvPr id="22" name="テキスト ボックス 21">
            <a:extLst>
              <a:ext uri="{FF2B5EF4-FFF2-40B4-BE49-F238E27FC236}">
                <a16:creationId xmlns:a16="http://schemas.microsoft.com/office/drawing/2014/main" id="{BD42772B-DA52-4361-A2B9-9D503DB63DDF}"/>
              </a:ext>
            </a:extLst>
          </p:cNvPr>
          <p:cNvSpPr txBox="1"/>
          <p:nvPr/>
        </p:nvSpPr>
        <p:spPr>
          <a:xfrm>
            <a:off x="601474" y="3821989"/>
            <a:ext cx="5727088" cy="400110"/>
          </a:xfrm>
          <a:prstGeom prst="rect">
            <a:avLst/>
          </a:prstGeom>
          <a:noFill/>
        </p:spPr>
        <p:txBody>
          <a:bodyPr wrap="square">
            <a:spAutoFit/>
          </a:bodyPr>
          <a:lstStyle/>
          <a:p>
            <a:pPr algn="ctr"/>
            <a:r>
              <a:rPr kumimoji="1" lang="en-US" altLang="ja-JP" sz="2000" dirty="0">
                <a:latin typeface="UD デジタル 教科書体 N-B" panose="02020700000000000000" pitchFamily="17" charset="-128"/>
                <a:ea typeface="UD デジタル 教科書体 N-B" panose="02020700000000000000" pitchFamily="17" charset="-128"/>
              </a:rPr>
              <a:t>HTML</a:t>
            </a:r>
            <a:r>
              <a:rPr kumimoji="1" lang="ja-JP" altLang="en-US" sz="2000">
                <a:latin typeface="UD デジタル 教科書体 N-B" panose="02020700000000000000" pitchFamily="17" charset="-128"/>
                <a:ea typeface="UD デジタル 教科書体 N-B" panose="02020700000000000000" pitchFamily="17" charset="-128"/>
              </a:rPr>
              <a:t>ファイル</a:t>
            </a:r>
            <a:r>
              <a:rPr kumimoji="1" lang="en-US" altLang="ja-JP" sz="2000" dirty="0">
                <a:latin typeface="UD デジタル 教科書体 N-B" panose="02020700000000000000" pitchFamily="17" charset="-128"/>
                <a:ea typeface="UD デジタル 教科書体 N-B" panose="02020700000000000000" pitchFamily="17" charset="-128"/>
              </a:rPr>
              <a:t> </a:t>
            </a:r>
            <a:r>
              <a:rPr kumimoji="1" lang="en-US" altLang="ja-JP" sz="2000" dirty="0" err="1">
                <a:latin typeface="UD デジタル 教科書体 N-B" panose="02020700000000000000" pitchFamily="17" charset="-128"/>
                <a:ea typeface="UD デジタル 教科書体 N-B" panose="02020700000000000000" pitchFamily="17" charset="-128"/>
              </a:rPr>
              <a:t>index.html</a:t>
            </a:r>
            <a:r>
              <a:rPr kumimoji="1" lang="ja-JP" altLang="en-US" sz="2000">
                <a:solidFill>
                  <a:schemeClr val="tx1"/>
                </a:solidFill>
                <a:latin typeface="UD デジタル 教科書体 N-B" panose="02020700000000000000" pitchFamily="17" charset="-128"/>
                <a:ea typeface="UD デジタル 教科書体 N-B" panose="02020700000000000000" pitchFamily="17" charset="-128"/>
              </a:rPr>
              <a:t>を読んでみよう</a:t>
            </a:r>
          </a:p>
        </p:txBody>
      </p:sp>
      <p:sp>
        <p:nvSpPr>
          <p:cNvPr id="8" name="テキスト ボックス 7">
            <a:extLst>
              <a:ext uri="{FF2B5EF4-FFF2-40B4-BE49-F238E27FC236}">
                <a16:creationId xmlns:a16="http://schemas.microsoft.com/office/drawing/2014/main" id="{DEDF9DF9-4DE4-FA40-BBF6-2AE522FD7C63}"/>
              </a:ext>
            </a:extLst>
          </p:cNvPr>
          <p:cNvSpPr txBox="1"/>
          <p:nvPr/>
        </p:nvSpPr>
        <p:spPr>
          <a:xfrm>
            <a:off x="302931" y="5980389"/>
            <a:ext cx="6270279" cy="3416320"/>
          </a:xfrm>
          <a:prstGeom prst="rect">
            <a:avLst/>
          </a:prstGeom>
          <a:noFill/>
        </p:spPr>
        <p:txBody>
          <a:bodyPr wrap="square" rtlCol="0">
            <a:spAutoFit/>
          </a:bodyPr>
          <a:lstStyle/>
          <a:p>
            <a:r>
              <a:rPr kumimoji="1" lang="en-US" altLang="ja-JP" dirty="0">
                <a:latin typeface="UD Digi Kyokasho N-R" panose="02020400000000000000" pitchFamily="49" charset="-128"/>
                <a:ea typeface="UD Digi Kyokasho N-R" panose="02020400000000000000" pitchFamily="49" charset="-128"/>
              </a:rPr>
              <a:t>HTML</a:t>
            </a:r>
            <a:r>
              <a:rPr kumimoji="1" lang="ja-JP" altLang="en-US">
                <a:latin typeface="UD Digi Kyokasho N-R" panose="02020400000000000000" pitchFamily="49" charset="-128"/>
                <a:ea typeface="UD Digi Kyokasho N-R" panose="02020400000000000000" pitchFamily="49" charset="-128"/>
              </a:rPr>
              <a:t>ファイルは、大きな枠組みとして次のように書く</a:t>
            </a:r>
            <a:endParaRPr kumimoji="1" lang="en-US" altLang="ja-JP" dirty="0">
              <a:latin typeface="UD Digi Kyokasho N-R" panose="02020400000000000000" pitchFamily="49" charset="-128"/>
              <a:ea typeface="UD Digi Kyokasho N-R" panose="02020400000000000000" pitchFamily="49" charset="-128"/>
            </a:endParaRPr>
          </a:p>
          <a:p>
            <a:endParaRPr kumimoji="1" lang="en-US" altLang="ja-JP" dirty="0">
              <a:latin typeface="UD Digi Kyokasho N-R" panose="02020400000000000000" pitchFamily="49" charset="-128"/>
              <a:ea typeface="UD Digi Kyokasho N-R" panose="02020400000000000000" pitchFamily="49" charset="-128"/>
            </a:endParaRPr>
          </a:p>
          <a:p>
            <a:r>
              <a:rPr kumimoji="1" lang="en-US" altLang="ja-JP" dirty="0">
                <a:latin typeface="UD Digi Kyokasho N-R" panose="02020400000000000000" pitchFamily="49" charset="-128"/>
                <a:ea typeface="UD Digi Kyokasho N-R" panose="02020400000000000000" pitchFamily="49" charset="-128"/>
              </a:rPr>
              <a:t>&lt;html&gt;</a:t>
            </a:r>
          </a:p>
          <a:p>
            <a:r>
              <a:rPr kumimoji="1" lang="en-US" altLang="ja-JP" dirty="0">
                <a:latin typeface="UD Digi Kyokasho N-R" panose="02020400000000000000" pitchFamily="49" charset="-128"/>
                <a:ea typeface="UD Digi Kyokasho N-R" panose="02020400000000000000" pitchFamily="49" charset="-128"/>
              </a:rPr>
              <a:t>	&lt;head&gt;</a:t>
            </a:r>
          </a:p>
          <a:p>
            <a:r>
              <a:rPr kumimoji="1" lang="en-US" altLang="ja-JP" dirty="0">
                <a:latin typeface="UD Digi Kyokasho N-R" panose="02020400000000000000" pitchFamily="49" charset="-128"/>
                <a:ea typeface="UD Digi Kyokasho N-R" panose="02020400000000000000" pitchFamily="49" charset="-128"/>
              </a:rPr>
              <a:t>		</a:t>
            </a:r>
            <a:r>
              <a:rPr kumimoji="1" lang="en-US" altLang="ja-JP" sz="1200" dirty="0">
                <a:latin typeface="UD Digi Kyokasho N-R" panose="02020400000000000000" pitchFamily="49" charset="-128"/>
                <a:ea typeface="UD Digi Kyokasho N-R" panose="02020400000000000000" pitchFamily="49" charset="-128"/>
              </a:rPr>
              <a:t>※</a:t>
            </a:r>
            <a:r>
              <a:rPr kumimoji="1" lang="ja-JP" altLang="en-US" sz="1200">
                <a:latin typeface="UD Digi Kyokasho N-R" panose="02020400000000000000" pitchFamily="49" charset="-128"/>
                <a:ea typeface="UD Digi Kyokasho N-R" panose="02020400000000000000" pitchFamily="49" charset="-128"/>
              </a:rPr>
              <a:t>ブラウザに知らせたいことなど</a:t>
            </a:r>
            <a:endParaRPr kumimoji="1" lang="en-US" altLang="ja-JP" dirty="0">
              <a:latin typeface="UD Digi Kyokasho N-R" panose="02020400000000000000" pitchFamily="49" charset="-128"/>
              <a:ea typeface="UD Digi Kyokasho N-R" panose="02020400000000000000" pitchFamily="49" charset="-128"/>
            </a:endParaRPr>
          </a:p>
          <a:p>
            <a:r>
              <a:rPr kumimoji="1" lang="en-US" altLang="ja-JP" dirty="0">
                <a:latin typeface="UD Digi Kyokasho N-R" panose="02020400000000000000" pitchFamily="49" charset="-128"/>
                <a:ea typeface="UD Digi Kyokasho N-R" panose="02020400000000000000" pitchFamily="49" charset="-128"/>
              </a:rPr>
              <a:t>	&lt;/head&gt;	</a:t>
            </a:r>
          </a:p>
          <a:p>
            <a:r>
              <a:rPr kumimoji="1" lang="en-US" altLang="ja-JP" dirty="0">
                <a:latin typeface="UD Digi Kyokasho N-R" panose="02020400000000000000" pitchFamily="49" charset="-128"/>
                <a:ea typeface="UD Digi Kyokasho N-R" panose="02020400000000000000" pitchFamily="49" charset="-128"/>
              </a:rPr>
              <a:t>	&lt;body&gt;</a:t>
            </a:r>
          </a:p>
          <a:p>
            <a:r>
              <a:rPr kumimoji="1" lang="en-US" altLang="ja-JP" dirty="0">
                <a:latin typeface="UD Digi Kyokasho N-R" panose="02020400000000000000" pitchFamily="49" charset="-128"/>
                <a:ea typeface="UD Digi Kyokasho N-R" panose="02020400000000000000" pitchFamily="49" charset="-128"/>
              </a:rPr>
              <a:t>	&lt;/body&gt;</a:t>
            </a:r>
          </a:p>
          <a:p>
            <a:r>
              <a:rPr kumimoji="1" lang="en-US" altLang="ja-JP" dirty="0">
                <a:latin typeface="UD Digi Kyokasho N-R" panose="02020400000000000000" pitchFamily="49" charset="-128"/>
                <a:ea typeface="UD Digi Kyokasho N-R" panose="02020400000000000000" pitchFamily="49" charset="-128"/>
              </a:rPr>
              <a:t>&lt;/html&gt;</a:t>
            </a:r>
          </a:p>
          <a:p>
            <a:endParaRPr kumimoji="1" lang="en-US" altLang="ja-JP" dirty="0">
              <a:latin typeface="UD Digi Kyokasho N-R" panose="02020400000000000000" pitchFamily="49" charset="-128"/>
              <a:ea typeface="UD Digi Kyokasho N-R" panose="02020400000000000000" pitchFamily="49" charset="-128"/>
            </a:endParaRPr>
          </a:p>
          <a:p>
            <a:r>
              <a:rPr kumimoji="1" lang="en-US" altLang="ja-JP" dirty="0">
                <a:latin typeface="UD Digi Kyokasho N-R" panose="02020400000000000000" pitchFamily="49" charset="-128"/>
                <a:ea typeface="UD Digi Kyokasho N-R" panose="02020400000000000000" pitchFamily="49" charset="-128"/>
              </a:rPr>
              <a:t>&lt;body&gt;</a:t>
            </a:r>
            <a:r>
              <a:rPr kumimoji="1" lang="ja-JP" altLang="en-US">
                <a:latin typeface="UD Digi Kyokasho N-R" panose="02020400000000000000" pitchFamily="49" charset="-128"/>
                <a:ea typeface="UD Digi Kyokasho N-R" panose="02020400000000000000" pitchFamily="49" charset="-128"/>
              </a:rPr>
              <a:t>と、</a:t>
            </a:r>
            <a:r>
              <a:rPr kumimoji="1" lang="en-US" altLang="ja-JP" dirty="0">
                <a:latin typeface="UD Digi Kyokasho N-R" panose="02020400000000000000" pitchFamily="49" charset="-128"/>
                <a:ea typeface="UD Digi Kyokasho N-R" panose="02020400000000000000" pitchFamily="49" charset="-128"/>
              </a:rPr>
              <a:t>&lt;/body&gt;</a:t>
            </a:r>
            <a:r>
              <a:rPr kumimoji="1" lang="ja-JP" altLang="en-US">
                <a:latin typeface="UD Digi Kyokasho N-R" panose="02020400000000000000" pitchFamily="49" charset="-128"/>
                <a:ea typeface="UD Digi Kyokasho N-R" panose="02020400000000000000" pitchFamily="49" charset="-128"/>
              </a:rPr>
              <a:t>の間に、画面に表示したい事柄が書いてある</a:t>
            </a:r>
          </a:p>
        </p:txBody>
      </p:sp>
    </p:spTree>
    <p:extLst>
      <p:ext uri="{BB962C8B-B14F-4D97-AF65-F5344CB8AC3E}">
        <p14:creationId xmlns:p14="http://schemas.microsoft.com/office/powerpoint/2010/main" val="2205483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テキスト ボックス 60">
            <a:extLst>
              <a:ext uri="{FF2B5EF4-FFF2-40B4-BE49-F238E27FC236}">
                <a16:creationId xmlns:a16="http://schemas.microsoft.com/office/drawing/2014/main" id="{5364B177-53D7-4114-A650-2ECF41EEC4B4}"/>
              </a:ext>
            </a:extLst>
          </p:cNvPr>
          <p:cNvSpPr txBox="1"/>
          <p:nvPr/>
        </p:nvSpPr>
        <p:spPr>
          <a:xfrm>
            <a:off x="216152" y="166124"/>
            <a:ext cx="6452176" cy="400110"/>
          </a:xfrm>
          <a:prstGeom prst="rect">
            <a:avLst/>
          </a:prstGeom>
          <a:noFill/>
        </p:spPr>
        <p:txBody>
          <a:bodyPr wrap="square">
            <a:spAutoFit/>
          </a:bodyPr>
          <a:lstStyle/>
          <a:p>
            <a:pPr algn="ctr"/>
            <a:r>
              <a:rPr kumimoji="1" lang="ja-JP" altLang="en-US" sz="2000">
                <a:solidFill>
                  <a:schemeClr val="tx1"/>
                </a:solidFill>
                <a:latin typeface="UD デジタル 教科書体 N-B" panose="02020700000000000000" pitchFamily="17" charset="-128"/>
                <a:ea typeface="UD デジタル 教科書体 N-B" panose="02020700000000000000" pitchFamily="17" charset="-128"/>
              </a:rPr>
              <a:t>カスタマイズ①</a:t>
            </a:r>
            <a:r>
              <a:rPr kumimoji="1" lang="en-US" altLang="ja-JP" sz="2000" dirty="0">
                <a:solidFill>
                  <a:schemeClr val="tx1"/>
                </a:solidFill>
                <a:latin typeface="UD デジタル 教科書体 N-B" panose="02020700000000000000" pitchFamily="17" charset="-128"/>
                <a:ea typeface="UD デジタル 教科書体 N-B" panose="02020700000000000000" pitchFamily="17" charset="-128"/>
              </a:rPr>
              <a:t> </a:t>
            </a:r>
            <a:r>
              <a:rPr kumimoji="1" lang="ja-JP" altLang="en-US" sz="2000">
                <a:solidFill>
                  <a:schemeClr val="tx1"/>
                </a:solidFill>
                <a:latin typeface="UD デジタル 教科書体 N-B" panose="02020700000000000000" pitchFamily="17" charset="-128"/>
                <a:ea typeface="UD デジタル 教科書体 N-B" panose="02020700000000000000" pitchFamily="17" charset="-128"/>
              </a:rPr>
              <a:t>表示を増やしてみよう</a:t>
            </a:r>
          </a:p>
        </p:txBody>
      </p:sp>
      <p:sp>
        <p:nvSpPr>
          <p:cNvPr id="94" name="テキスト ボックス 93">
            <a:extLst>
              <a:ext uri="{FF2B5EF4-FFF2-40B4-BE49-F238E27FC236}">
                <a16:creationId xmlns:a16="http://schemas.microsoft.com/office/drawing/2014/main" id="{32B2993E-336E-4117-B433-F538A03544FE}"/>
              </a:ext>
            </a:extLst>
          </p:cNvPr>
          <p:cNvSpPr txBox="1"/>
          <p:nvPr/>
        </p:nvSpPr>
        <p:spPr>
          <a:xfrm>
            <a:off x="3621409" y="1856049"/>
            <a:ext cx="3086381" cy="73866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171450" indent="-171450">
              <a:buFont typeface="Arial" panose="020B0604020202020204" pitchFamily="34" charset="0"/>
              <a:buChar char="•"/>
            </a:pPr>
            <a:r>
              <a:rPr kumimoji="1" lang="ja-JP" altLang="en-US" sz="1400">
                <a:latin typeface="UD デジタル 教科書体 N-R" panose="02020400000000000000" pitchFamily="17" charset="-128"/>
                <a:ea typeface="UD デジタル 教科書体 N-R" panose="02020400000000000000" pitchFamily="17" charset="-128"/>
              </a:rPr>
              <a:t>「私の図鑑」という文字を追加で表示する</a:t>
            </a:r>
            <a:endParaRPr kumimoji="1" lang="en-US" altLang="ja-JP" sz="1400" dirty="0">
              <a:latin typeface="UD デジタル 教科書体 N-R" panose="02020400000000000000" pitchFamily="17" charset="-128"/>
              <a:ea typeface="UD デジタル 教科書体 N-R" panose="02020400000000000000" pitchFamily="17" charset="-128"/>
            </a:endParaRPr>
          </a:p>
          <a:p>
            <a:pPr marL="171450" indent="-171450">
              <a:buFont typeface="Arial" panose="020B0604020202020204" pitchFamily="34" charset="0"/>
              <a:buChar char="•"/>
            </a:pPr>
            <a:r>
              <a:rPr kumimoji="1" lang="ja-JP" altLang="en-US" sz="1400">
                <a:latin typeface="UD デジタル 教科書体 N-R" panose="02020400000000000000" pitchFamily="17" charset="-128"/>
                <a:ea typeface="UD デジタル 教科書体 N-R" panose="02020400000000000000" pitchFamily="17" charset="-128"/>
              </a:rPr>
              <a:t>タグ（</a:t>
            </a:r>
            <a:r>
              <a:rPr kumimoji="1" lang="en-US" altLang="ja-JP" sz="1400" dirty="0">
                <a:latin typeface="UD デジタル 教科書体 N-R" panose="02020400000000000000" pitchFamily="17" charset="-128"/>
                <a:ea typeface="UD デジタル 教科書体 N-R" panose="02020400000000000000" pitchFamily="17" charset="-128"/>
              </a:rPr>
              <a:t>&lt;h2&gt;</a:t>
            </a:r>
            <a:r>
              <a:rPr kumimoji="1" lang="ja-JP" altLang="en-US" sz="1400">
                <a:latin typeface="UD デジタル 教科書体 N-R" panose="02020400000000000000" pitchFamily="17" charset="-128"/>
                <a:ea typeface="UD デジタル 教科書体 N-R" panose="02020400000000000000" pitchFamily="17" charset="-128"/>
              </a:rPr>
              <a:t>）を使ってみる</a:t>
            </a:r>
            <a:endParaRPr kumimoji="1" lang="en-US" altLang="ja-JP" sz="1400" dirty="0">
              <a:latin typeface="UD デジタル 教科書体 N-R" panose="02020400000000000000" pitchFamily="17" charset="-128"/>
              <a:ea typeface="UD デジタル 教科書体 N-R" panose="02020400000000000000" pitchFamily="17" charset="-128"/>
            </a:endParaRPr>
          </a:p>
        </p:txBody>
      </p:sp>
      <p:cxnSp>
        <p:nvCxnSpPr>
          <p:cNvPr id="96" name="直線コネクタ 95">
            <a:extLst>
              <a:ext uri="{FF2B5EF4-FFF2-40B4-BE49-F238E27FC236}">
                <a16:creationId xmlns:a16="http://schemas.microsoft.com/office/drawing/2014/main" id="{72C7F446-AD4C-4FB8-8E59-B4D5333FE2CD}"/>
              </a:ext>
            </a:extLst>
          </p:cNvPr>
          <p:cNvCxnSpPr/>
          <p:nvPr/>
        </p:nvCxnSpPr>
        <p:spPr>
          <a:xfrm>
            <a:off x="-9818" y="3118618"/>
            <a:ext cx="6858000" cy="37549"/>
          </a:xfrm>
          <a:prstGeom prst="line">
            <a:avLst/>
          </a:prstGeom>
        </p:spPr>
        <p:style>
          <a:lnRef idx="1">
            <a:schemeClr val="accent1"/>
          </a:lnRef>
          <a:fillRef idx="0">
            <a:schemeClr val="accent1"/>
          </a:fillRef>
          <a:effectRef idx="0">
            <a:schemeClr val="accent1"/>
          </a:effectRef>
          <a:fontRef idx="minor">
            <a:schemeClr val="tx1"/>
          </a:fontRef>
        </p:style>
      </p:cxnSp>
      <p:sp>
        <p:nvSpPr>
          <p:cNvPr id="75" name="テキスト ボックス 74">
            <a:extLst>
              <a:ext uri="{FF2B5EF4-FFF2-40B4-BE49-F238E27FC236}">
                <a16:creationId xmlns:a16="http://schemas.microsoft.com/office/drawing/2014/main" id="{B962BAD7-4D90-4CE0-B0D3-E5D5F46CD8C4}"/>
              </a:ext>
            </a:extLst>
          </p:cNvPr>
          <p:cNvSpPr txBox="1"/>
          <p:nvPr/>
        </p:nvSpPr>
        <p:spPr>
          <a:xfrm>
            <a:off x="217010" y="3840235"/>
            <a:ext cx="6640990" cy="1477328"/>
          </a:xfrm>
          <a:prstGeom prst="rect">
            <a:avLst/>
          </a:prstGeom>
          <a:noFill/>
        </p:spPr>
        <p:txBody>
          <a:bodyPr wrap="square" rtlCol="0">
            <a:spAutoFit/>
          </a:bodyPr>
          <a:lstStyle/>
          <a:p>
            <a:r>
              <a:rPr lang="en" altLang="ja-JP" dirty="0"/>
              <a:t>&lt;body&gt;</a:t>
            </a:r>
          </a:p>
          <a:p>
            <a:r>
              <a:rPr lang="en" altLang="ja-JP" dirty="0"/>
              <a:t>&lt;h1&gt;</a:t>
            </a:r>
            <a:r>
              <a:rPr lang="ja-JP" altLang="en-US"/>
              <a:t>くだもの図鑑</a:t>
            </a:r>
            <a:r>
              <a:rPr lang="en-US" altLang="ja-JP" dirty="0"/>
              <a:t>&lt;/</a:t>
            </a:r>
            <a:r>
              <a:rPr lang="en" altLang="ja-JP" dirty="0"/>
              <a:t>h1&gt;</a:t>
            </a:r>
          </a:p>
          <a:p>
            <a:r>
              <a:rPr lang="en" altLang="ja-JP" dirty="0"/>
              <a:t>&lt;h2&gt;</a:t>
            </a:r>
            <a:r>
              <a:rPr lang="ja-JP" altLang="en-US"/>
              <a:t>私の図鑑</a:t>
            </a:r>
            <a:r>
              <a:rPr lang="en-US" altLang="ja-JP" dirty="0"/>
              <a:t>&lt;/</a:t>
            </a:r>
            <a:r>
              <a:rPr lang="en" altLang="ja-JP" dirty="0"/>
              <a:t>h2&gt;</a:t>
            </a:r>
          </a:p>
          <a:p>
            <a:r>
              <a:rPr lang="en" altLang="ja-JP" dirty="0"/>
              <a:t>&lt;a </a:t>
            </a:r>
            <a:r>
              <a:rPr lang="en" altLang="ja-JP" dirty="0" err="1"/>
              <a:t>href</a:t>
            </a:r>
            <a:r>
              <a:rPr lang="en" altLang="ja-JP" dirty="0"/>
              <a:t>="</a:t>
            </a:r>
            <a:r>
              <a:rPr lang="en" altLang="ja-JP" dirty="0" err="1"/>
              <a:t>apple.html</a:t>
            </a:r>
            <a:r>
              <a:rPr lang="en" altLang="ja-JP" dirty="0"/>
              <a:t>"&gt;&lt;button&gt;</a:t>
            </a:r>
            <a:r>
              <a:rPr lang="ja-JP" altLang="en-US"/>
              <a:t>リンゴ</a:t>
            </a:r>
            <a:r>
              <a:rPr lang="en-US" altLang="ja-JP" dirty="0"/>
              <a:t>&lt;/</a:t>
            </a:r>
            <a:r>
              <a:rPr lang="en" altLang="ja-JP" dirty="0"/>
              <a:t>button&gt;&lt;/a&gt;</a:t>
            </a:r>
          </a:p>
          <a:p>
            <a:r>
              <a:rPr lang="en" altLang="ja-JP" dirty="0"/>
              <a:t>&lt;/body&gt;</a:t>
            </a:r>
          </a:p>
        </p:txBody>
      </p:sp>
      <p:sp>
        <p:nvSpPr>
          <p:cNvPr id="76" name="角丸四角形 85">
            <a:extLst>
              <a:ext uri="{FF2B5EF4-FFF2-40B4-BE49-F238E27FC236}">
                <a16:creationId xmlns:a16="http://schemas.microsoft.com/office/drawing/2014/main" id="{56F4C862-744F-44B0-940E-18040BDC503C}"/>
              </a:ext>
            </a:extLst>
          </p:cNvPr>
          <p:cNvSpPr/>
          <p:nvPr/>
        </p:nvSpPr>
        <p:spPr>
          <a:xfrm>
            <a:off x="217009" y="4399528"/>
            <a:ext cx="6531561" cy="330459"/>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r"/>
            <a:r>
              <a:rPr kumimoji="1" lang="ja-JP" altLang="en-US" sz="1200">
                <a:latin typeface="UD デジタル 教科書体 N-R" panose="02020400000000000000" pitchFamily="17" charset="-128"/>
                <a:ea typeface="UD デジタル 教科書体 N-R" panose="02020400000000000000" pitchFamily="17" charset="-128"/>
              </a:rPr>
              <a:t>「私の図鑑」という文字を追加する</a:t>
            </a:r>
          </a:p>
        </p:txBody>
      </p:sp>
      <p:sp>
        <p:nvSpPr>
          <p:cNvPr id="79" name="テキスト ボックス 78">
            <a:extLst>
              <a:ext uri="{FF2B5EF4-FFF2-40B4-BE49-F238E27FC236}">
                <a16:creationId xmlns:a16="http://schemas.microsoft.com/office/drawing/2014/main" id="{4441A0A6-880E-4AA5-9BFE-BE353A913566}"/>
              </a:ext>
            </a:extLst>
          </p:cNvPr>
          <p:cNvSpPr txBox="1"/>
          <p:nvPr/>
        </p:nvSpPr>
        <p:spPr>
          <a:xfrm>
            <a:off x="613450" y="3264574"/>
            <a:ext cx="5727088" cy="400110"/>
          </a:xfrm>
          <a:prstGeom prst="rect">
            <a:avLst/>
          </a:prstGeom>
          <a:noFill/>
        </p:spPr>
        <p:txBody>
          <a:bodyPr wrap="square">
            <a:spAutoFit/>
          </a:bodyPr>
          <a:lstStyle/>
          <a:p>
            <a:pPr algn="ctr"/>
            <a:r>
              <a:rPr kumimoji="1" lang="ja-JP" altLang="en-US" sz="2000">
                <a:solidFill>
                  <a:schemeClr val="tx1"/>
                </a:solidFill>
                <a:latin typeface="UD デジタル 教科書体 N-B" panose="02020700000000000000" pitchFamily="17" charset="-128"/>
                <a:ea typeface="UD デジタル 教科書体 N-B" panose="02020700000000000000" pitchFamily="17" charset="-128"/>
              </a:rPr>
              <a:t>プログラムを</a:t>
            </a:r>
            <a:r>
              <a:rPr kumimoji="1" lang="ja-JP" altLang="en-US" sz="2000">
                <a:latin typeface="UD デジタル 教科書体 N-B" panose="02020700000000000000" pitchFamily="17" charset="-128"/>
                <a:ea typeface="UD デジタル 教科書体 N-B" panose="02020700000000000000" pitchFamily="17" charset="-128"/>
              </a:rPr>
              <a:t>変更</a:t>
            </a:r>
            <a:endParaRPr kumimoji="1" lang="ja-JP" altLang="en-US" sz="2000">
              <a:solidFill>
                <a:schemeClr val="tx1"/>
              </a:solidFill>
              <a:latin typeface="UD デジタル 教科書体 N-B" panose="02020700000000000000" pitchFamily="17" charset="-128"/>
              <a:ea typeface="UD デジタル 教科書体 N-B" panose="02020700000000000000" pitchFamily="17" charset="-128"/>
            </a:endParaRPr>
          </a:p>
        </p:txBody>
      </p:sp>
      <p:sp>
        <p:nvSpPr>
          <p:cNvPr id="16" name="テキスト ボックス 15">
            <a:extLst>
              <a:ext uri="{FF2B5EF4-FFF2-40B4-BE49-F238E27FC236}">
                <a16:creationId xmlns:a16="http://schemas.microsoft.com/office/drawing/2014/main" id="{14C6DCD9-D54F-2D4E-95E0-660DA3B5390C}"/>
              </a:ext>
            </a:extLst>
          </p:cNvPr>
          <p:cNvSpPr txBox="1"/>
          <p:nvPr/>
        </p:nvSpPr>
        <p:spPr>
          <a:xfrm>
            <a:off x="302931" y="5980389"/>
            <a:ext cx="6270279" cy="2308324"/>
          </a:xfrm>
          <a:prstGeom prst="rect">
            <a:avLst/>
          </a:prstGeom>
          <a:noFill/>
        </p:spPr>
        <p:txBody>
          <a:bodyPr wrap="square" rtlCol="0">
            <a:spAutoFit/>
          </a:bodyPr>
          <a:lstStyle/>
          <a:p>
            <a:r>
              <a:rPr kumimoji="1" lang="en-US" altLang="ja-JP" dirty="0">
                <a:latin typeface="UD Digi Kyokasho N-R" panose="02020400000000000000" pitchFamily="49" charset="-128"/>
                <a:ea typeface="UD Digi Kyokasho N-R" panose="02020400000000000000" pitchFamily="49" charset="-128"/>
              </a:rPr>
              <a:t>&lt;h2&gt; &lt;/h2&gt;</a:t>
            </a:r>
            <a:r>
              <a:rPr kumimoji="1" lang="ja-JP" altLang="en-US">
                <a:latin typeface="UD Digi Kyokasho N-R" panose="02020400000000000000" pitchFamily="49" charset="-128"/>
                <a:ea typeface="UD Digi Kyokasho N-R" panose="02020400000000000000" pitchFamily="49" charset="-128"/>
              </a:rPr>
              <a:t>の部分を「タグ」という。</a:t>
            </a:r>
            <a:endParaRPr kumimoji="1" lang="en-US" altLang="ja-JP" dirty="0">
              <a:latin typeface="UD Digi Kyokasho N-R" panose="02020400000000000000" pitchFamily="49" charset="-128"/>
              <a:ea typeface="UD Digi Kyokasho N-R" panose="02020400000000000000" pitchFamily="49" charset="-128"/>
            </a:endParaRPr>
          </a:p>
          <a:p>
            <a:endParaRPr kumimoji="1" lang="en-US" altLang="ja-JP" dirty="0">
              <a:latin typeface="UD Digi Kyokasho N-R" panose="02020400000000000000" pitchFamily="49" charset="-128"/>
              <a:ea typeface="UD Digi Kyokasho N-R" panose="02020400000000000000" pitchFamily="49" charset="-128"/>
            </a:endParaRPr>
          </a:p>
          <a:p>
            <a:r>
              <a:rPr kumimoji="1" lang="en-US" altLang="ja-JP" dirty="0">
                <a:latin typeface="UD Digi Kyokasho N-R" panose="02020400000000000000" pitchFamily="49" charset="-128"/>
                <a:ea typeface="UD Digi Kyokasho N-R" panose="02020400000000000000" pitchFamily="49" charset="-128"/>
              </a:rPr>
              <a:t>&lt;h2&gt;</a:t>
            </a:r>
            <a:r>
              <a:rPr kumimoji="1" lang="ja-JP" altLang="en-US">
                <a:latin typeface="UD Digi Kyokasho N-R" panose="02020400000000000000" pitchFamily="49" charset="-128"/>
                <a:ea typeface="UD Digi Kyokasho N-R" panose="02020400000000000000" pitchFamily="49" charset="-128"/>
              </a:rPr>
              <a:t>私の図鑑</a:t>
            </a:r>
            <a:r>
              <a:rPr kumimoji="1" lang="en-US" altLang="ja-JP" dirty="0">
                <a:latin typeface="UD Digi Kyokasho N-R" panose="02020400000000000000" pitchFamily="49" charset="-128"/>
                <a:ea typeface="UD Digi Kyokasho N-R" panose="02020400000000000000" pitchFamily="49" charset="-128"/>
              </a:rPr>
              <a:t>&lt;/h2&gt;</a:t>
            </a:r>
            <a:r>
              <a:rPr kumimoji="1" lang="ja-JP" altLang="en-US">
                <a:latin typeface="UD Digi Kyokasho N-R" panose="02020400000000000000" pitchFamily="49" charset="-128"/>
                <a:ea typeface="UD Digi Kyokasho N-R" panose="02020400000000000000" pitchFamily="49" charset="-128"/>
              </a:rPr>
              <a:t>と書いて、保存した場合と、</a:t>
            </a:r>
            <a:endParaRPr kumimoji="1" lang="en-US" altLang="ja-JP" dirty="0">
              <a:latin typeface="UD Digi Kyokasho N-R" panose="02020400000000000000" pitchFamily="49" charset="-128"/>
              <a:ea typeface="UD Digi Kyokasho N-R" panose="02020400000000000000" pitchFamily="49" charset="-128"/>
            </a:endParaRPr>
          </a:p>
          <a:p>
            <a:r>
              <a:rPr kumimoji="1" lang="ja-JP" altLang="en-US">
                <a:latin typeface="UD Digi Kyokasho N-R" panose="02020400000000000000" pitchFamily="49" charset="-128"/>
                <a:ea typeface="UD Digi Kyokasho N-R" panose="02020400000000000000" pitchFamily="49" charset="-128"/>
              </a:rPr>
              <a:t>私の図鑑</a:t>
            </a:r>
            <a:r>
              <a:rPr kumimoji="1" lang="en-US" altLang="ja-JP" dirty="0">
                <a:latin typeface="UD Digi Kyokasho N-R" panose="02020400000000000000" pitchFamily="49" charset="-128"/>
                <a:ea typeface="UD Digi Kyokasho N-R" panose="02020400000000000000" pitchFamily="49" charset="-128"/>
              </a:rPr>
              <a:t> </a:t>
            </a:r>
            <a:r>
              <a:rPr kumimoji="1" lang="ja-JP" altLang="en-US">
                <a:latin typeface="UD Digi Kyokasho N-R" panose="02020400000000000000" pitchFamily="49" charset="-128"/>
                <a:ea typeface="UD Digi Kyokasho N-R" panose="02020400000000000000" pitchFamily="49" charset="-128"/>
              </a:rPr>
              <a:t>とだけ書いて保存した場合で、表示はどう変わるだろうか？</a:t>
            </a:r>
            <a:endParaRPr kumimoji="1" lang="en-US" altLang="ja-JP" dirty="0">
              <a:latin typeface="UD Digi Kyokasho N-R" panose="02020400000000000000" pitchFamily="49" charset="-128"/>
              <a:ea typeface="UD Digi Kyokasho N-R" panose="02020400000000000000" pitchFamily="49" charset="-128"/>
            </a:endParaRPr>
          </a:p>
          <a:p>
            <a:r>
              <a:rPr kumimoji="1" lang="ja-JP" altLang="en-US">
                <a:latin typeface="UD Digi Kyokasho N-R" panose="02020400000000000000" pitchFamily="49" charset="-128"/>
                <a:ea typeface="UD Digi Kyokasho N-R" panose="02020400000000000000" pitchFamily="49" charset="-128"/>
              </a:rPr>
              <a:t>確認してみよう！</a:t>
            </a:r>
            <a:endParaRPr kumimoji="1" lang="en-US" altLang="ja-JP" dirty="0">
              <a:latin typeface="UD Digi Kyokasho N-R" panose="02020400000000000000" pitchFamily="49" charset="-128"/>
              <a:ea typeface="UD Digi Kyokasho N-R" panose="02020400000000000000" pitchFamily="49" charset="-128"/>
            </a:endParaRPr>
          </a:p>
          <a:p>
            <a:endParaRPr kumimoji="1" lang="en-US" altLang="ja-JP" dirty="0">
              <a:latin typeface="UD Digi Kyokasho N-R" panose="02020400000000000000" pitchFamily="49" charset="-128"/>
              <a:ea typeface="UD Digi Kyokasho N-R" panose="02020400000000000000" pitchFamily="49" charset="-128"/>
            </a:endParaRPr>
          </a:p>
          <a:p>
            <a:r>
              <a:rPr kumimoji="1" lang="en-US" altLang="ja-JP" sz="1400" dirty="0">
                <a:latin typeface="UD Digi Kyokasho N-R" panose="02020400000000000000" pitchFamily="49" charset="-128"/>
                <a:ea typeface="UD Digi Kyokasho N-R" panose="02020400000000000000" pitchFamily="49" charset="-128"/>
              </a:rPr>
              <a:t>※</a:t>
            </a:r>
            <a:r>
              <a:rPr kumimoji="1" lang="ja-JP" altLang="en-US" sz="1400">
                <a:latin typeface="UD Digi Kyokasho N-R" panose="02020400000000000000" pitchFamily="49" charset="-128"/>
                <a:ea typeface="UD Digi Kyokasho N-R" panose="02020400000000000000" pitchFamily="49" charset="-128"/>
              </a:rPr>
              <a:t>変更した後、忘れずに保存しよう</a:t>
            </a:r>
          </a:p>
        </p:txBody>
      </p:sp>
      <p:pic>
        <p:nvPicPr>
          <p:cNvPr id="3" name="図 2" descr="テキスト&#10;&#10;自動的に生成された説明">
            <a:extLst>
              <a:ext uri="{FF2B5EF4-FFF2-40B4-BE49-F238E27FC236}">
                <a16:creationId xmlns:a16="http://schemas.microsoft.com/office/drawing/2014/main" id="{2E66E25F-5EA5-7C43-9B2D-75C7B50535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6152" y="1011075"/>
            <a:ext cx="3315324" cy="1743036"/>
          </a:xfrm>
          <a:prstGeom prst="rect">
            <a:avLst/>
          </a:prstGeom>
        </p:spPr>
      </p:pic>
    </p:spTree>
    <p:extLst>
      <p:ext uri="{BB962C8B-B14F-4D97-AF65-F5344CB8AC3E}">
        <p14:creationId xmlns:p14="http://schemas.microsoft.com/office/powerpoint/2010/main" val="270083869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4183</TotalTime>
  <Words>2803</Words>
  <Application>Microsoft Macintosh PowerPoint</Application>
  <PresentationFormat>A4 210 x 297 mm</PresentationFormat>
  <Paragraphs>264</Paragraphs>
  <Slides>14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14</vt:i4>
      </vt:variant>
    </vt:vector>
  </HeadingPairs>
  <TitlesOfParts>
    <vt:vector size="21" baseType="lpstr">
      <vt:lpstr>UD Digi Kyokasho N-R</vt:lpstr>
      <vt:lpstr>UD デジタル 教科書体 N-B</vt:lpstr>
      <vt:lpstr>UD デジタル 教科書体 N-R</vt:lpstr>
      <vt:lpstr>Arial</vt:lpstr>
      <vt:lpstr>Calibri</vt:lpstr>
      <vt:lpstr>Calibri Light</vt:lpstr>
      <vt:lpstr>Office テーマ</vt:lpstr>
      <vt:lpstr>アプリ プログラミングシート</vt:lpstr>
      <vt:lpstr>学習目標</vt:lpstr>
      <vt:lpstr>単元の流れ</vt:lpstr>
      <vt:lpstr>1コマ目の指導</vt:lpstr>
      <vt:lpstr>2コマ目の指導</vt:lpstr>
      <vt:lpstr>3コマ目の指導</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確認テスト</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アプリ・プログラミング シート</dc:title>
  <dc:creator>Yuki Okamoto</dc:creator>
  <cp:lastModifiedBy>Tetsuya Izawa</cp:lastModifiedBy>
  <cp:revision>53</cp:revision>
  <cp:lastPrinted>2021-08-18T01:33:30Z</cp:lastPrinted>
  <dcterms:created xsi:type="dcterms:W3CDTF">2021-06-10T03:42:30Z</dcterms:created>
  <dcterms:modified xsi:type="dcterms:W3CDTF">2021-08-18T05:19:16Z</dcterms:modified>
</cp:coreProperties>
</file>