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30"/>
  </p:notesMasterIdLst>
  <p:sldIdLst>
    <p:sldId id="843" r:id="rId2"/>
    <p:sldId id="782" r:id="rId3"/>
    <p:sldId id="783" r:id="rId4"/>
    <p:sldId id="866" r:id="rId5"/>
    <p:sldId id="865" r:id="rId6"/>
    <p:sldId id="846" r:id="rId7"/>
    <p:sldId id="847" r:id="rId8"/>
    <p:sldId id="848" r:id="rId9"/>
    <p:sldId id="850" r:id="rId10"/>
    <p:sldId id="849" r:id="rId11"/>
    <p:sldId id="864" r:id="rId12"/>
    <p:sldId id="871" r:id="rId13"/>
    <p:sldId id="872" r:id="rId14"/>
    <p:sldId id="873" r:id="rId15"/>
    <p:sldId id="858" r:id="rId16"/>
    <p:sldId id="874" r:id="rId17"/>
    <p:sldId id="869" r:id="rId18"/>
    <p:sldId id="863" r:id="rId19"/>
    <p:sldId id="856" r:id="rId20"/>
    <p:sldId id="855" r:id="rId21"/>
    <p:sldId id="857" r:id="rId22"/>
    <p:sldId id="845" r:id="rId23"/>
    <p:sldId id="862" r:id="rId24"/>
    <p:sldId id="861" r:id="rId25"/>
    <p:sldId id="844" r:id="rId26"/>
    <p:sldId id="875" r:id="rId27"/>
    <p:sldId id="860" r:id="rId28"/>
    <p:sldId id="805" r:id="rId2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F12FC061-1FD2-684B-BD1B-2D9D39BC5617}">
          <p14:sldIdLst>
            <p14:sldId id="843"/>
            <p14:sldId id="782"/>
            <p14:sldId id="783"/>
            <p14:sldId id="866"/>
            <p14:sldId id="865"/>
            <p14:sldId id="846"/>
            <p14:sldId id="847"/>
            <p14:sldId id="848"/>
            <p14:sldId id="850"/>
            <p14:sldId id="849"/>
            <p14:sldId id="864"/>
            <p14:sldId id="871"/>
            <p14:sldId id="872"/>
            <p14:sldId id="873"/>
            <p14:sldId id="858"/>
            <p14:sldId id="874"/>
          </p14:sldIdLst>
        </p14:section>
        <p14:section name="補足資料" id="{C18A5E4E-2151-4949-9566-A24FC580E9B6}">
          <p14:sldIdLst>
            <p14:sldId id="869"/>
            <p14:sldId id="863"/>
            <p14:sldId id="856"/>
            <p14:sldId id="855"/>
            <p14:sldId id="857"/>
            <p14:sldId id="845"/>
            <p14:sldId id="862"/>
            <p14:sldId id="861"/>
            <p14:sldId id="844"/>
            <p14:sldId id="875"/>
            <p14:sldId id="860"/>
            <p14:sldId id="80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398"/>
    <p:restoredTop sz="78992"/>
  </p:normalViewPr>
  <p:slideViewPr>
    <p:cSldViewPr snapToGrid="0" snapToObjects="1">
      <p:cViewPr varScale="1">
        <p:scale>
          <a:sx n="114" d="100"/>
          <a:sy n="114" d="100"/>
        </p:scale>
        <p:origin x="21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B16CA-6E84-944D-A731-0F99D557CA61}" type="datetimeFigureOut">
              <a:rPr kumimoji="1" lang="ja-JP" altLang="en-US" smtClean="0"/>
              <a:t>2022/9/6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D5621-901E-0E4E-9D59-6E4936CBC9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3590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5AA-7511-8545-942A-E7FA4F62E62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490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ヒントを生かすために、最初に答える値は、真ん中の値が良いでしょう。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画面は、正解が８の場合です。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真ん中の値は、調べる範囲の最小の値「１」と、最大の値「１０」を足して、２で割った値である、５</a:t>
            </a:r>
            <a:r>
              <a:rPr kumimoji="1" lang="en-US" altLang="ja-JP" dirty="0"/>
              <a:t>.</a:t>
            </a:r>
            <a:r>
              <a:rPr kumimoji="1" lang="ja-JP" altLang="en-US"/>
              <a:t>５の、端数を切り上げた「６」とします。これを最初の答えにします。</a:t>
            </a:r>
            <a:endParaRPr kumimoji="1" lang="en-US" altLang="ja-JP" dirty="0"/>
          </a:p>
          <a:p>
            <a:r>
              <a:rPr kumimoji="1" lang="ja-JP" altLang="en-US"/>
              <a:t>正解は８ですから、外れになります。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外れたことは残念ですが、ヒントが得られました。ヒントは「６より大きい」となります。</a:t>
            </a:r>
            <a:endParaRPr kumimoji="1" lang="en-US" altLang="ja-JP" dirty="0"/>
          </a:p>
          <a:p>
            <a:r>
              <a:rPr kumimoji="1" lang="ja-JP" altLang="en-US"/>
              <a:t>「６より大きい」ということは、７から１０の４つの値、７、８、９、１０のどれかということです。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最初は「１０個の中から１つ見つける」、という問題でしたが、</a:t>
            </a:r>
            <a:r>
              <a:rPr kumimoji="1" lang="en-US" altLang="ja-JP" dirty="0"/>
              <a:t>1</a:t>
            </a:r>
            <a:r>
              <a:rPr kumimoji="1" lang="ja-JP" altLang="en-US"/>
              <a:t>回答えたことで、</a:t>
            </a:r>
            <a:endParaRPr kumimoji="1" lang="en-US" altLang="ja-JP" dirty="0"/>
          </a:p>
          <a:p>
            <a:r>
              <a:rPr kumimoji="1" lang="ja-JP" altLang="en-US"/>
              <a:t>「４個の中から１つ見つける」という問題にすることができました。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次はどの値を答えたらいいでしょうか？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また、真ん中の値を狙うとよさそうです。今度は、７から１０の真ん中なので、７＋１０をし、２で割ります。</a:t>
            </a:r>
            <a:endParaRPr kumimoji="1" lang="en-US" altLang="ja-JP" dirty="0"/>
          </a:p>
          <a:p>
            <a:r>
              <a:rPr kumimoji="1" lang="ja-JP" altLang="en-US"/>
              <a:t>１７わる２で、８</a:t>
            </a:r>
            <a:r>
              <a:rPr kumimoji="1" lang="en-US" altLang="ja-JP" dirty="0"/>
              <a:t>.</a:t>
            </a:r>
            <a:r>
              <a:rPr kumimoji="1" lang="ja-JP" altLang="en-US"/>
              <a:t>５です。端数を切り上げた「９」を答えにしてみると、やはりハズレです。</a:t>
            </a:r>
            <a:endParaRPr kumimoji="1" lang="en-US" altLang="ja-JP" dirty="0"/>
          </a:p>
          <a:p>
            <a:r>
              <a:rPr kumimoji="1" lang="ja-JP" altLang="en-US"/>
              <a:t>そして今度は、９より小さいというヒントが得られました。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調べる範囲は７から８です。７足す８割る２で、７．５。切り上げて８を答えにすると、今度は正解です。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調べる範囲の真ん中を答える方法をとったところ、３回で解答にたどりつきました！</a:t>
            </a:r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9979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なぜ、調べる範囲の真ん中の値を選ぶとよいのか、図で確認しましょう。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最初に、真ん中の値を指定すると、外れたとしても、次に探す範囲は半分、</a:t>
            </a:r>
            <a:r>
              <a:rPr kumimoji="1" lang="en-US" altLang="ja-JP" dirty="0"/>
              <a:t>2</a:t>
            </a:r>
            <a:r>
              <a:rPr kumimoji="1" lang="ja-JP" altLang="en-US"/>
              <a:t>分の１になります。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2</a:t>
            </a:r>
            <a:r>
              <a:rPr kumimoji="1" lang="ja-JP" altLang="en-US"/>
              <a:t>回目以降も、次々に探す範囲が半分、</a:t>
            </a:r>
            <a:r>
              <a:rPr kumimoji="1" lang="en-US" altLang="ja-JP" dirty="0"/>
              <a:t>2</a:t>
            </a:r>
            <a:r>
              <a:rPr kumimoji="1" lang="ja-JP" altLang="en-US"/>
              <a:t>分の１になります。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もし、真ん中ではなく、</a:t>
            </a:r>
            <a:r>
              <a:rPr kumimoji="1" lang="en-US" altLang="ja-JP" dirty="0"/>
              <a:t>4</a:t>
            </a:r>
            <a:r>
              <a:rPr kumimoji="1" lang="ja-JP" altLang="en-US"/>
              <a:t>分の１の場所にある値を選んだらどうなるでしょうか？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運が良ければ、４分の１の方に目的の値があるかもしれません。</a:t>
            </a:r>
            <a:endParaRPr kumimoji="1" lang="en-US" altLang="ja-JP" dirty="0"/>
          </a:p>
          <a:p>
            <a:r>
              <a:rPr kumimoji="1" lang="ja-JP" altLang="en-US"/>
              <a:t>探す範囲を</a:t>
            </a:r>
            <a:r>
              <a:rPr kumimoji="1" lang="en-US" altLang="ja-JP" dirty="0"/>
              <a:t>2</a:t>
            </a:r>
            <a:r>
              <a:rPr kumimoji="1" lang="ja-JP" altLang="en-US"/>
              <a:t>分の</a:t>
            </a:r>
            <a:r>
              <a:rPr kumimoji="1" lang="en-US" altLang="ja-JP" dirty="0"/>
              <a:t>1</a:t>
            </a:r>
            <a:r>
              <a:rPr kumimoji="1" lang="ja-JP" altLang="en-US"/>
              <a:t>ずつに減らしていくときよりも、探す手間が</a:t>
            </a:r>
            <a:r>
              <a:rPr kumimoji="1" lang="en-US" altLang="ja-JP" dirty="0"/>
              <a:t>1</a:t>
            </a:r>
            <a:r>
              <a:rPr kumimoji="1" lang="ja-JP" altLang="en-US"/>
              <a:t>回減ります。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しかし、運悪く目的の値が残りの</a:t>
            </a:r>
            <a:r>
              <a:rPr kumimoji="1" lang="en-US" altLang="ja-JP" dirty="0"/>
              <a:t>4</a:t>
            </a:r>
            <a:r>
              <a:rPr kumimoji="1" lang="ja-JP" altLang="en-US"/>
              <a:t>分の</a:t>
            </a:r>
            <a:r>
              <a:rPr kumimoji="1" lang="en-US" altLang="ja-JP" dirty="0"/>
              <a:t>3</a:t>
            </a:r>
            <a:r>
              <a:rPr kumimoji="1" lang="ja-JP" altLang="en-US"/>
              <a:t>の方にあったら、</a:t>
            </a:r>
            <a:r>
              <a:rPr kumimoji="1" lang="en-US" altLang="ja-JP" dirty="0"/>
              <a:t>2</a:t>
            </a:r>
            <a:r>
              <a:rPr kumimoji="1" lang="ja-JP" altLang="en-US"/>
              <a:t>分の１に減らすときより手間が増えます。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4</a:t>
            </a:r>
            <a:r>
              <a:rPr kumimoji="1" lang="ja-JP" altLang="en-US"/>
              <a:t>分の１の場所の値を選ぶより、</a:t>
            </a:r>
            <a:r>
              <a:rPr kumimoji="1" lang="en-US" altLang="ja-JP" dirty="0"/>
              <a:t>2</a:t>
            </a:r>
            <a:r>
              <a:rPr kumimoji="1" lang="ja-JP" altLang="en-US"/>
              <a:t>分の１の場所の値を選ぶほうが、運に左右されずに結果が出るわけです。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083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ここまで見てきた、「調べる範囲の真ん中から調べて、次に調べる範囲を半分にする」手順のことを、</a:t>
            </a:r>
            <a:endParaRPr kumimoji="1" lang="en-US" altLang="ja-JP" dirty="0"/>
          </a:p>
          <a:p>
            <a:r>
              <a:rPr kumimoji="1" lang="ja-JP" altLang="en-US"/>
              <a:t>二分探索、バイナリサーチといいます。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バイナリサーチは、調べる対象の範囲の中の、真ん中の位置の値と、探索の目的の値を比べて、</a:t>
            </a:r>
            <a:endParaRPr kumimoji="1" lang="en-US" altLang="ja-JP" dirty="0"/>
          </a:p>
          <a:p>
            <a:r>
              <a:rPr kumimoji="1" lang="ja-JP" altLang="en-US"/>
              <a:t>調べた値が目的の値より大きければ、小さい側の範囲を、</a:t>
            </a:r>
            <a:endParaRPr kumimoji="1" lang="en-US" altLang="ja-JP" dirty="0"/>
          </a:p>
          <a:p>
            <a:r>
              <a:rPr kumimoji="1" lang="ja-JP" altLang="en-US"/>
              <a:t>調べた値より目的の値のほうが大きければ、大きい側の範囲を調べていきます。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調べる範囲を二つに分けていく手順なので、二分探索と呼ばれるわけです。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この手順の長所は、調べるデータの量が増えても、計算の回数が増えないことです。</a:t>
            </a:r>
            <a:endParaRPr kumimoji="1" lang="en-US" altLang="ja-JP" dirty="0"/>
          </a:p>
          <a:p>
            <a:r>
              <a:rPr kumimoji="1" lang="ja-JP" altLang="en-US"/>
              <a:t>たとえば、数当てゲームのルールを変えて、１から２０の範囲にしてみたとします。</a:t>
            </a:r>
            <a:endParaRPr kumimoji="1" lang="en-US" altLang="ja-JP" dirty="0"/>
          </a:p>
          <a:p>
            <a:r>
              <a:rPr kumimoji="1" lang="ja-JP" altLang="en-US"/>
              <a:t>回答者が、最初に</a:t>
            </a:r>
            <a:r>
              <a:rPr kumimoji="1" lang="en-US" altLang="ja-JP" dirty="0"/>
              <a:t>11</a:t>
            </a:r>
            <a:r>
              <a:rPr kumimoji="1" lang="ja-JP" altLang="en-US"/>
              <a:t>を指定すると、次は１から１０の範囲の、</a:t>
            </a:r>
            <a:r>
              <a:rPr kumimoji="1" lang="en-US" altLang="ja-JP" dirty="0"/>
              <a:t>10</a:t>
            </a:r>
            <a:r>
              <a:rPr kumimoji="1" lang="ja-JP" altLang="en-US"/>
              <a:t>個の値の中から探索する問題か、</a:t>
            </a:r>
            <a:endParaRPr kumimoji="1" lang="en-US" altLang="ja-JP" dirty="0"/>
          </a:p>
          <a:p>
            <a:r>
              <a:rPr kumimoji="1" lang="ja-JP" altLang="en-US"/>
              <a:t>１２から２０の</a:t>
            </a:r>
            <a:r>
              <a:rPr kumimoji="1" lang="en-US" altLang="ja-JP" dirty="0"/>
              <a:t>9</a:t>
            </a:r>
            <a:r>
              <a:rPr kumimoji="1" lang="ja-JP" altLang="en-US"/>
              <a:t>個の値の範囲から探索する数当てゲームになります。</a:t>
            </a:r>
            <a:endParaRPr kumimoji="1" lang="en-US" altLang="ja-JP" dirty="0"/>
          </a:p>
          <a:p>
            <a:r>
              <a:rPr kumimoji="1" lang="ja-JP" altLang="en-US"/>
              <a:t>つまり、範囲が</a:t>
            </a:r>
            <a:r>
              <a:rPr kumimoji="1" lang="en-US" altLang="ja-JP" dirty="0"/>
              <a:t>2</a:t>
            </a:r>
            <a:r>
              <a:rPr kumimoji="1" lang="ja-JP" altLang="en-US"/>
              <a:t>倍になっても、調べる回数は</a:t>
            </a:r>
            <a:r>
              <a:rPr kumimoji="1" lang="en-US" altLang="ja-JP" dirty="0"/>
              <a:t>1</a:t>
            </a:r>
            <a:r>
              <a:rPr kumimoji="1" lang="ja-JP" altLang="en-US"/>
              <a:t>回増えるだけなのです。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一方、この手順の短所は、あらかじめ、データが整列されていなければならないことです。</a:t>
            </a:r>
            <a:endParaRPr kumimoji="1" lang="en-US" altLang="ja-JP" dirty="0"/>
          </a:p>
          <a:p>
            <a:r>
              <a:rPr kumimoji="1" lang="ja-JP" altLang="en-US"/>
              <a:t>ばらばらの順番に並んだ状態では、二分探索を行うことはできません。二分探索をするためには、値の整列が必要なのです。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5008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ある１つの問題を、解決できるアルゴリズムは、複数ある場合があります。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数当てゲーム、探索のゲームでも、複数のアルゴリズムがありました。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１つは当てずっぽうです。いつもうまくいくとは限らず、どれくらいの手順で答えにたどりつくか、見込みが立たないので、あまりよい方法とはいえません。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前から順に、最初から最後まで全部調べるアルゴリズムもあります。この方法は、最大でデータの数だけの手間がかかります。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そして、二分探索のアルゴリズムもありました。最大でも、データの数より少ない手順で、目的の値を見つけだすことができます。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9340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最初の例は、値が１０の場合です。データの並びの中で、最も大きい値です。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まず最初に、調べる範囲の中で最小の値１と、最大の値１０を足して、２で割って、真ん中を決めます。１１わる２なので</a:t>
            </a:r>
            <a:r>
              <a:rPr kumimoji="1" lang="en-US" altLang="ja-JP" dirty="0"/>
              <a:t>5.5</a:t>
            </a:r>
            <a:r>
              <a:rPr kumimoji="1" lang="ja-JP" altLang="en-US"/>
              <a:t>。</a:t>
            </a:r>
            <a:endParaRPr kumimoji="1" lang="en-US" altLang="ja-JP" dirty="0"/>
          </a:p>
          <a:p>
            <a:r>
              <a:rPr kumimoji="1" lang="ja-JP" altLang="en-US"/>
              <a:t>端数は切り上げることにして、６から開始します。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６よりも、正解の１０は大きいので、「６より大きい」というヒントが得られます。</a:t>
            </a:r>
            <a:endParaRPr kumimoji="1" lang="en-US" altLang="ja-JP" dirty="0"/>
          </a:p>
          <a:p>
            <a:r>
              <a:rPr kumimoji="1" lang="ja-JP" altLang="en-US"/>
              <a:t>これで、次に調べる範囲は、７から１０になりました。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７足す１０わる２で８</a:t>
            </a:r>
            <a:r>
              <a:rPr kumimoji="1" lang="en-US" altLang="ja-JP" dirty="0"/>
              <a:t>.</a:t>
            </a:r>
            <a:r>
              <a:rPr kumimoji="1" lang="ja-JP" altLang="en-US"/>
              <a:t>５。切り上げて９です。これもハズレですが、今度は「９より大きい」というヒントが得られました。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次に調べる範囲は、１０から１０です。１０足す１０わる２で、１０。これで正解に辿り着きました。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552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次の例は、値が１の場合です。データの並びの中で、最も小さい値です。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まず最初に、調べる範囲の中で最小の値１と、最大の値１０を足して、２で割って、真ん中を決めます。１１わる２なので</a:t>
            </a:r>
            <a:r>
              <a:rPr kumimoji="1" lang="en-US" altLang="ja-JP" dirty="0"/>
              <a:t>5.5</a:t>
            </a:r>
            <a:r>
              <a:rPr kumimoji="1" lang="ja-JP" altLang="en-US"/>
              <a:t>。</a:t>
            </a:r>
            <a:endParaRPr kumimoji="1" lang="en-US" altLang="ja-JP" dirty="0"/>
          </a:p>
          <a:p>
            <a:r>
              <a:rPr kumimoji="1" lang="ja-JP" altLang="en-US"/>
              <a:t>端数は切り上げることにして、６から開始します。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６よりも、正解の１は小さいので、「６より小さい」というヒントが得られます。</a:t>
            </a:r>
            <a:endParaRPr kumimoji="1" lang="en-US" altLang="ja-JP" dirty="0"/>
          </a:p>
          <a:p>
            <a:r>
              <a:rPr kumimoji="1" lang="ja-JP" altLang="en-US"/>
              <a:t>これで、次に調べる範囲は、１から５になりました。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１足す５わる２で、３です。これもハズレですが、今度は「３より小さい」というヒントが得られました。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次に調べる範囲は、１から２です。１足す２わる２で、１．５。切り上げて、２です。これもハズレですが、今度は「２より小さい」というヒントが得られました。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次に調べる範囲は、１から１です。１足す１わる２で１。これで正解に辿り着きました。</a:t>
            </a:r>
            <a:endParaRPr kumimoji="1" lang="en-US" altLang="ja-JP" dirty="0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49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３つめの例は、値が７の場合です。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まず最初に、調べる範囲の中で最小の値１と、最大の値１０を足して、２で割って、真ん中を決めます。１１わる２なので</a:t>
            </a:r>
            <a:r>
              <a:rPr kumimoji="1" lang="en-US" altLang="ja-JP" dirty="0"/>
              <a:t>5.5</a:t>
            </a:r>
            <a:r>
              <a:rPr kumimoji="1" lang="ja-JP" altLang="en-US"/>
              <a:t>。</a:t>
            </a:r>
            <a:endParaRPr kumimoji="1" lang="en-US" altLang="ja-JP" dirty="0"/>
          </a:p>
          <a:p>
            <a:r>
              <a:rPr kumimoji="1" lang="ja-JP" altLang="en-US"/>
              <a:t>端数は切り上げることにして、６から開始します。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６よりも、正解の７は大きいので、「６より大きい」というヒントが得られます。</a:t>
            </a:r>
            <a:endParaRPr kumimoji="1" lang="en-US" altLang="ja-JP" dirty="0"/>
          </a:p>
          <a:p>
            <a:r>
              <a:rPr kumimoji="1" lang="ja-JP" altLang="en-US"/>
              <a:t>これで、次に調べる範囲は、７から１０になりました。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７足す１０わる２で、８．５です。切り上げて９。これもハズレですが、今度は「９より小さい」というヒントが得られました。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次に調べる範囲は、７から８です。７足す８わる２で、７．５。切り上げて、８です。これもハズレですが、今度は「８より小さい」というヒントが得られました。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次に調べる範囲は、７から７です。７足す７わる２で７。これで正解に辿り着きました。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どうやら、二分探索はうまくいきそうですが、ぜひ、自分でも他の値を正解にして、考え方を確かめてみてください。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9880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線形探索の方法で、数当てゲームをすると、正解にたどりつくまでに、最大で</a:t>
            </a:r>
            <a:r>
              <a:rPr kumimoji="1" lang="en-US" altLang="ja-JP" dirty="0"/>
              <a:t>10</a:t>
            </a:r>
            <a:r>
              <a:rPr kumimoji="1" lang="ja-JP" altLang="en-US"/>
              <a:t>回のチャレンジが必要でした。</a:t>
            </a:r>
            <a:endParaRPr kumimoji="1" lang="en-US" altLang="ja-JP" dirty="0"/>
          </a:p>
          <a:p>
            <a:r>
              <a:rPr kumimoji="1" lang="ja-JP" altLang="en-US"/>
              <a:t>二分探索の方法だと、最大でも</a:t>
            </a:r>
            <a:r>
              <a:rPr kumimoji="1" lang="en-US" altLang="ja-JP" dirty="0"/>
              <a:t>4</a:t>
            </a:r>
            <a:r>
              <a:rPr kumimoji="1" lang="ja-JP" altLang="en-US"/>
              <a:t>回で正解に辿り着くことができます。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/>
              <a:t>二つのアルゴリズムのあいだに、必要な回数の差があります。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D5621-901E-0E4E-9D59-6E4936CBC930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449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40691" cy="6858000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-3312" y="6238"/>
            <a:ext cx="9144002" cy="6880733"/>
          </a:xfrm>
          <a:prstGeom prst="rect">
            <a:avLst/>
          </a:prstGeom>
          <a:solidFill>
            <a:srgbClr val="000000">
              <a:alpha val="50196"/>
            </a:srgbClr>
          </a:solidFill>
          <a:ln w="952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1509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7" y="2816932"/>
            <a:ext cx="9036496" cy="1224136"/>
          </a:xfrm>
        </p:spPr>
        <p:txBody>
          <a:bodyPr>
            <a:normAutofit/>
          </a:bodyPr>
          <a:lstStyle>
            <a:lvl1pPr algn="l">
              <a:defRPr sz="2800" b="1" spc="170" baseline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62632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1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箇条書き・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3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5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 userDrawn="1"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9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9E0D9298-421E-4926-815D-31B4285E3528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41422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1058DC-F5DD-41FE-95C3-79789001C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7BC5C2-8BB1-46B4-BCD7-3DEDCB536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874454-FD7C-492D-89FE-F0B260267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2022/9/6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3369AA8-DB65-4878-BF1E-3AAA4AA7C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E2A3DC-0C25-46EC-8745-FC2F447F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2083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D1C955-6C22-4059-84E6-950DC5D40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235260-8297-4EDF-B712-C858AFE2FA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4AB4908-C620-4ADB-B11C-02E16AD28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A729325-D383-4E66-AEB4-AF2B9CAE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2022/9/6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41CDB4-296C-466D-BEA9-7291ABC7E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9DD8628-A3D1-4867-89D1-D84BCFCEB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7744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31D51DA-D0E0-4A66-995A-41A99E8DE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7C-036D-4EF0-BB8F-06D021D8AB62}" type="datetimeFigureOut">
              <a:rPr kumimoji="1" lang="ja-JP" altLang="en-US" smtClean="0"/>
              <a:t>2022/9/6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40BC0CB-EAA0-4C49-9D9B-11A82F69F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0AC6F1A-519E-47AA-8734-2E6DEFF1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093B-CE40-4D1A-9C47-A7DA56DDB0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74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3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559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プレビュ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51520" y="515813"/>
            <a:ext cx="4104456" cy="5505475"/>
          </a:xfrm>
        </p:spPr>
        <p:txBody>
          <a:bodyPr>
            <a:noAutofit/>
          </a:bodyPr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└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タイトル</a:t>
            </a:r>
            <a:r>
              <a:rPr kumimoji="1" lang="en-US" altLang="ja-JP"/>
              <a:t>(Lv1)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図プレースホルダー 5">
            <a:extLst>
              <a:ext uri="{FF2B5EF4-FFF2-40B4-BE49-F238E27FC236}">
                <a16:creationId xmlns:a16="http://schemas.microsoft.com/office/drawing/2014/main" id="{743CB34E-FE3F-460C-8470-8A22E04DFE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88024" y="516892"/>
            <a:ext cx="4104456" cy="5504395"/>
          </a:xfrm>
          <a:ln>
            <a:solidFill>
              <a:schemeClr val="accent5"/>
            </a:solidFill>
          </a:ln>
        </p:spPr>
        <p:txBody>
          <a:bodyPr/>
          <a:lstStyle/>
          <a:p>
            <a:r>
              <a:rPr kumimoji="1" lang="ja-JP" altLang="en-US"/>
              <a:t>アイコンをクリックして図を追加</a:t>
            </a:r>
          </a:p>
        </p:txBody>
      </p:sp>
    </p:spTree>
    <p:extLst>
      <p:ext uri="{BB962C8B-B14F-4D97-AF65-F5344CB8AC3E}">
        <p14:creationId xmlns:p14="http://schemas.microsoft.com/office/powerpoint/2010/main" val="4094596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タイトル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>
          <a:xfrm>
            <a:off x="234000" y="515813"/>
            <a:ext cx="8658480" cy="5505475"/>
          </a:xfrm>
        </p:spPr>
        <p:txBody>
          <a:bodyPr>
            <a:noAutofit/>
          </a:bodyPr>
          <a:lstStyle>
            <a:lvl1pPr marL="3429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Char char="n"/>
              <a:defRPr sz="28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en-US" altLang="ja-JP"/>
              <a:t>Lv1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9E0D9298-421E-4926-815D-31B4285E3528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57BC2AE-4E44-AB49-8304-908CC7837B0D}"/>
              </a:ext>
            </a:extLst>
          </p:cNvPr>
          <p:cNvSpPr/>
          <p:nvPr userDrawn="1"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282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章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6" y="2816932"/>
            <a:ext cx="9036496" cy="1224136"/>
          </a:xfrm>
        </p:spPr>
        <p:txBody>
          <a:bodyPr>
            <a:normAutofit/>
          </a:bodyPr>
          <a:lstStyle>
            <a:lvl1pPr algn="l">
              <a:defRPr sz="2800" b="1" spc="170" baseline="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871167C-E917-7B4C-A325-35D48A2E213B}"/>
              </a:ext>
            </a:extLst>
          </p:cNvPr>
          <p:cNvSpPr/>
          <p:nvPr userDrawn="1"/>
        </p:nvSpPr>
        <p:spPr>
          <a:xfrm>
            <a:off x="0" y="2817000"/>
            <a:ext cx="9144000" cy="1224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3233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節の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016" y="3284984"/>
            <a:ext cx="9036496" cy="468052"/>
          </a:xfrm>
        </p:spPr>
        <p:txBody>
          <a:bodyPr>
            <a:normAutofit/>
          </a:bodyPr>
          <a:lstStyle>
            <a:lvl1pPr algn="l">
              <a:defRPr sz="2400" b="1" spc="170" baseline="0">
                <a:solidFill>
                  <a:srgbClr val="007BFF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4" name="直線コネクタ 3"/>
          <p:cNvCxnSpPr/>
          <p:nvPr/>
        </p:nvCxnSpPr>
        <p:spPr>
          <a:xfrm>
            <a:off x="0" y="3789040"/>
            <a:ext cx="9144000" cy="0"/>
          </a:xfrm>
          <a:prstGeom prst="line">
            <a:avLst/>
          </a:prstGeom>
          <a:ln w="38100">
            <a:solidFill>
              <a:srgbClr val="007B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コンテンツ プレースホルダー 5"/>
          <p:cNvSpPr>
            <a:spLocks noGrp="1"/>
          </p:cNvSpPr>
          <p:nvPr>
            <p:ph sz="quarter" idx="17"/>
          </p:nvPr>
        </p:nvSpPr>
        <p:spPr>
          <a:xfrm>
            <a:off x="144016" y="2708920"/>
            <a:ext cx="9036495" cy="554360"/>
          </a:xfrm>
        </p:spPr>
        <p:txBody>
          <a:bodyPr anchor="ctr"/>
          <a:lstStyle>
            <a:lvl1pPr marL="0" indent="0">
              <a:buNone/>
              <a:defRPr>
                <a:solidFill>
                  <a:srgbClr val="007BFF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96576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ソースコード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5647A0A-1835-48D8-8585-A096A35938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C6376A69-B14F-420C-BA7E-28D9A04A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9A4A0C-44DA-4DFF-B2AA-EB1F67B43671}"/>
              </a:ext>
            </a:extLst>
          </p:cNvPr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0" name="テキスト プレースホルダー 12">
            <a:extLst>
              <a:ext uri="{FF2B5EF4-FFF2-40B4-BE49-F238E27FC236}">
                <a16:creationId xmlns:a16="http://schemas.microsoft.com/office/drawing/2014/main" id="{CA10F8BA-A160-4FEB-A137-B74BB02B8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F13DF4A-FD23-4375-A8FE-E2A147465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15813"/>
            <a:ext cx="8820472" cy="5505475"/>
          </a:xfrm>
          <a:ln w="15875">
            <a:solidFill>
              <a:srgbClr val="646464"/>
            </a:solidFill>
          </a:ln>
        </p:spPr>
        <p:txBody>
          <a:bodyPr>
            <a:noAutofit/>
          </a:bodyPr>
          <a:lstStyle>
            <a:lvl1pPr marL="0" indent="0" algn="l" eaLnBrk="0" hangingPunct="0">
              <a:lnSpc>
                <a:spcPct val="90000"/>
              </a:lnSpc>
              <a:spcBef>
                <a:spcPts val="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1200">
                <a:solidFill>
                  <a:schemeClr val="tx1"/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6842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ソースコード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5647A0A-1835-48D8-8585-A096A35938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C6376A69-B14F-420C-BA7E-28D9A04A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9A4A0C-44DA-4DFF-B2AA-EB1F67B43671}"/>
              </a:ext>
            </a:extLst>
          </p:cNvPr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0" name="テキスト プレースホルダー 12">
            <a:extLst>
              <a:ext uri="{FF2B5EF4-FFF2-40B4-BE49-F238E27FC236}">
                <a16:creationId xmlns:a16="http://schemas.microsoft.com/office/drawing/2014/main" id="{CA10F8BA-A160-4FEB-A137-B74BB02B8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F13DF4A-FD23-4375-A8FE-E2A147465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988840"/>
            <a:ext cx="8820472" cy="4032448"/>
          </a:xfrm>
          <a:ln w="15875">
            <a:solidFill>
              <a:srgbClr val="646464"/>
            </a:solidFill>
          </a:ln>
        </p:spPr>
        <p:txBody>
          <a:bodyPr>
            <a:noAutofit/>
          </a:bodyPr>
          <a:lstStyle>
            <a:lvl1pPr marL="0" indent="0" algn="l" eaLnBrk="0" hangingPunct="0">
              <a:lnSpc>
                <a:spcPct val="90000"/>
              </a:lnSpc>
              <a:spcBef>
                <a:spcPts val="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1200">
                <a:solidFill>
                  <a:schemeClr val="tx1"/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MonacakomiRegular" panose="020B0509020204020204" pitchFamily="49" charset="-128"/>
                <a:ea typeface="MonacakomiRegular" panose="020B0509020204020204" pitchFamily="49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0117494B-F873-4237-956E-805FB6A5A83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251520" y="515813"/>
            <a:ext cx="8640960" cy="1401019"/>
          </a:xfrm>
        </p:spPr>
        <p:txBody>
          <a:bodyPr>
            <a:noAutofit/>
          </a:bodyPr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742950" indent="-384175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85200" algn="just">
              <a:lnSpc>
                <a:spcPct val="120000"/>
              </a:lnSpc>
              <a:spcBef>
                <a:spcPts val="1200"/>
              </a:spcBef>
              <a:buClr>
                <a:srgbClr val="007BFF"/>
              </a:buClr>
              <a:buFont typeface="UD デジタル 教科書体 N-R" panose="02020400000000000000" pitchFamily="17" charset="-128"/>
              <a:buChar char="・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タイトル</a:t>
            </a:r>
            <a:r>
              <a:rPr kumimoji="1" lang="en-US" altLang="ja-JP"/>
              <a:t>(Lv1)</a:t>
            </a:r>
          </a:p>
          <a:p>
            <a:pPr lvl="1"/>
            <a:r>
              <a:rPr kumimoji="1" lang="en-US" altLang="ja-JP"/>
              <a:t>Lv2</a:t>
            </a:r>
          </a:p>
          <a:p>
            <a:pPr lvl="2"/>
            <a:r>
              <a:rPr kumimoji="1" lang="en-US" altLang="ja-JP"/>
              <a:t>Lv3</a:t>
            </a:r>
          </a:p>
          <a:p>
            <a:pPr lvl="3"/>
            <a:r>
              <a:rPr kumimoji="1" lang="en-US" altLang="ja-JP"/>
              <a:t>Lv4</a:t>
            </a:r>
          </a:p>
        </p:txBody>
      </p:sp>
    </p:spTree>
    <p:extLst>
      <p:ext uri="{BB962C8B-B14F-4D97-AF65-F5344CB8AC3E}">
        <p14:creationId xmlns:p14="http://schemas.microsoft.com/office/powerpoint/2010/main" val="3475318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箇条書き・ベー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44624"/>
            <a:ext cx="7272808" cy="393138"/>
          </a:xfrm>
        </p:spPr>
        <p:txBody>
          <a:bodyPr anchor="ctr">
            <a:noAutofit/>
          </a:bodyPr>
          <a:lstStyle>
            <a:lvl1pPr algn="l">
              <a:defRPr sz="1400" b="0" spc="170" baseline="0">
                <a:solidFill>
                  <a:srgbClr val="646464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15813"/>
            <a:ext cx="8229600" cy="5505475"/>
          </a:xfrm>
        </p:spPr>
        <p:txBody>
          <a:bodyPr>
            <a:noAutofit/>
          </a:bodyPr>
          <a:lstStyle>
            <a:lvl1pPr marL="0" indent="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None/>
              <a:defRPr sz="240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  <a:lvl2pPr marL="914400" indent="-45720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Char char="n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2pPr>
            <a:lvl3pPr marL="1257300" indent="-342900" algn="just">
              <a:lnSpc>
                <a:spcPct val="150000"/>
              </a:lnSpc>
              <a:buClr>
                <a:srgbClr val="007BFF"/>
              </a:buClr>
              <a:buFontTx/>
              <a:buChar char="└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3pPr>
            <a:lvl4pPr marL="1714500" indent="-342900" algn="just">
              <a:lnSpc>
                <a:spcPct val="150000"/>
              </a:lnSpc>
              <a:buClr>
                <a:srgbClr val="007BFF"/>
              </a:buClr>
              <a:buFont typeface="Arial" panose="020B0604020202020204" pitchFamily="34" charset="0"/>
              <a:buChar char="•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4pPr>
            <a:lvl5pPr marL="2171700" indent="-342900" algn="just">
              <a:lnSpc>
                <a:spcPct val="150000"/>
              </a:lnSpc>
              <a:buClr>
                <a:srgbClr val="007BFF"/>
              </a:buClr>
              <a:buFont typeface="Wingdings" panose="05000000000000000000" pitchFamily="2" charset="2"/>
              <a:buChar char="l"/>
              <a:defRPr sz="1800">
                <a:solidFill>
                  <a:srgbClr val="333333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34000" y="404664"/>
            <a:ext cx="8910000" cy="18000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>
          <a:xfrm>
            <a:off x="4283968" y="44624"/>
            <a:ext cx="4716016" cy="393138"/>
          </a:xfrm>
        </p:spPr>
        <p:txBody>
          <a:bodyPr vert="horz" anchor="ctr">
            <a:normAutofit/>
          </a:bodyPr>
          <a:lstStyle>
            <a:lvl1pPr marL="0" indent="0" algn="r">
              <a:buNone/>
              <a:defRPr sz="1400" b="0" spc="170" baseline="0">
                <a:solidFill>
                  <a:srgbClr val="007BFF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910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0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0" y="6599045"/>
            <a:ext cx="9144000" cy="260647"/>
          </a:xfrm>
          <a:prstGeom prst="rect">
            <a:avLst/>
          </a:prstGeom>
          <a:solidFill>
            <a:srgbClr val="0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</a:endParaRPr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79512" y="6545112"/>
            <a:ext cx="34196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Copyright ©  </a:t>
            </a:r>
            <a:r>
              <a:rPr lang="en-US" altLang="ja-JP" dirty="0" err="1"/>
              <a:t>Asial</a:t>
            </a:r>
            <a:r>
              <a:rPr lang="en-US" altLang="ja-JP" dirty="0"/>
              <a:t> Corporation. All Rights Reserved.</a:t>
            </a:r>
            <a:endParaRPr lang="ja-JP" altLang="en-US" dirty="0"/>
          </a:p>
        </p:txBody>
      </p:sp>
      <p:sp>
        <p:nvSpPr>
          <p:cNvPr id="13" name="スライド番号プレースホルダー 9"/>
          <p:cNvSpPr>
            <a:spLocks noGrp="1"/>
          </p:cNvSpPr>
          <p:nvPr>
            <p:ph type="sldNum" sz="quarter" idx="4"/>
          </p:nvPr>
        </p:nvSpPr>
        <p:spPr>
          <a:xfrm>
            <a:off x="3543300" y="65576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メイリオ" panose="020B0604030504040204" pitchFamily="50" charset="-128"/>
              </a:defRPr>
            </a:lvl1pPr>
          </a:lstStyle>
          <a:p>
            <a:fld id="{4ACCEED8-A175-464F-8B7A-A40355A8D4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880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75" r:id="rId10"/>
    <p:sldLayoutId id="2147483677" r:id="rId11"/>
    <p:sldLayoutId id="2147483688" r:id="rId12"/>
    <p:sldLayoutId id="2147483690" r:id="rId13"/>
    <p:sldLayoutId id="2147483691" r:id="rId14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2400" kern="1200">
          <a:solidFill>
            <a:srgbClr val="333333"/>
          </a:solidFill>
          <a:latin typeface="UD デジタル 教科書体 NK-B" panose="02020700000000000000" pitchFamily="18" charset="-128"/>
          <a:ea typeface="UD デジタル 教科書体 NK-B" panose="02020700000000000000" pitchFamily="18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1pPr>
      <a:lvl2pPr marL="8001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2pPr>
      <a:lvl3pPr marL="12001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3pPr>
      <a:lvl4pPr marL="16573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4pPr>
      <a:lvl5pPr marL="21145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rgbClr val="333333"/>
          </a:solidFill>
          <a:latin typeface="UD デジタル 教科書体 N-R" panose="02020400000000000000" pitchFamily="17" charset="-128"/>
          <a:ea typeface="UD デジタル 教科書体 N-R" panose="02020400000000000000" pitchFamily="17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一連のデータから、目的のデータを探す</a:t>
            </a:r>
            <a:br>
              <a:rPr lang="en-US" altLang="ja-JP" dirty="0"/>
            </a:br>
            <a:r>
              <a:rPr lang="ja-JP" altLang="en-US" sz="2000"/>
              <a:t>探索</a:t>
            </a:r>
            <a:r>
              <a:rPr lang="en-US" altLang="ja-JP" sz="2000" dirty="0"/>
              <a:t>/</a:t>
            </a:r>
            <a:r>
              <a:rPr lang="ja-JP" altLang="en-US" sz="2000"/>
              <a:t>サーチと計算量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1B10A76-176D-354A-8AEB-25E445BE9AB0}"/>
              </a:ext>
            </a:extLst>
          </p:cNvPr>
          <p:cNvSpPr/>
          <p:nvPr/>
        </p:nvSpPr>
        <p:spPr>
          <a:xfrm>
            <a:off x="412376" y="1030124"/>
            <a:ext cx="8319247" cy="988068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1466255-7E7F-9B47-89B3-F3330BA7DA4E}"/>
              </a:ext>
            </a:extLst>
          </p:cNvPr>
          <p:cNvSpPr/>
          <p:nvPr/>
        </p:nvSpPr>
        <p:spPr>
          <a:xfrm>
            <a:off x="519826" y="1112758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</a:t>
            </a:r>
            <a:endParaRPr kumimoji="1" lang="ja-JP" altLang="en-US" sz="360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1EACA81-3140-864E-8704-4D522AF38C80}"/>
              </a:ext>
            </a:extLst>
          </p:cNvPr>
          <p:cNvSpPr/>
          <p:nvPr/>
        </p:nvSpPr>
        <p:spPr>
          <a:xfrm>
            <a:off x="1342072" y="1112758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2</a:t>
            </a:r>
            <a:endParaRPr kumimoji="1" lang="ja-JP" altLang="en-US" sz="360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4B0A2C3-2A4D-F641-99E7-FB3E0D29F311}"/>
              </a:ext>
            </a:extLst>
          </p:cNvPr>
          <p:cNvSpPr/>
          <p:nvPr/>
        </p:nvSpPr>
        <p:spPr>
          <a:xfrm>
            <a:off x="2164318" y="1112758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3</a:t>
            </a:r>
            <a:endParaRPr kumimoji="1" lang="ja-JP" altLang="en-US" sz="360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5479E7D-A67D-9743-939D-060AF996E327}"/>
              </a:ext>
            </a:extLst>
          </p:cNvPr>
          <p:cNvSpPr/>
          <p:nvPr/>
        </p:nvSpPr>
        <p:spPr>
          <a:xfrm>
            <a:off x="2986564" y="1112758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4</a:t>
            </a:r>
            <a:endParaRPr kumimoji="1" lang="ja-JP" altLang="en-US" sz="360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708C790E-084C-D348-8496-D650534FA3D8}"/>
              </a:ext>
            </a:extLst>
          </p:cNvPr>
          <p:cNvSpPr/>
          <p:nvPr/>
        </p:nvSpPr>
        <p:spPr>
          <a:xfrm>
            <a:off x="3808810" y="1112758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5</a:t>
            </a:r>
            <a:endParaRPr kumimoji="1" lang="ja-JP" altLang="en-US" sz="360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1133637-D778-C949-B964-403F0D4A29D9}"/>
              </a:ext>
            </a:extLst>
          </p:cNvPr>
          <p:cNvSpPr/>
          <p:nvPr/>
        </p:nvSpPr>
        <p:spPr>
          <a:xfrm>
            <a:off x="4631056" y="1112758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6</a:t>
            </a:r>
            <a:endParaRPr kumimoji="1" lang="ja-JP" altLang="en-US" sz="360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86B1409-2C01-8940-BC61-C5A017D63E1A}"/>
              </a:ext>
            </a:extLst>
          </p:cNvPr>
          <p:cNvSpPr/>
          <p:nvPr/>
        </p:nvSpPr>
        <p:spPr>
          <a:xfrm>
            <a:off x="5453302" y="1112758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7</a:t>
            </a:r>
            <a:endParaRPr kumimoji="1" lang="ja-JP" altLang="en-US" sz="360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EC711B2-57FF-2A40-802B-EB21F39EB092}"/>
              </a:ext>
            </a:extLst>
          </p:cNvPr>
          <p:cNvSpPr/>
          <p:nvPr/>
        </p:nvSpPr>
        <p:spPr>
          <a:xfrm>
            <a:off x="6275548" y="1112757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8</a:t>
            </a:r>
            <a:endParaRPr kumimoji="1" lang="ja-JP" altLang="en-US" sz="360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3D2595D-0324-9C43-B23A-3C14EBB8D5C5}"/>
              </a:ext>
            </a:extLst>
          </p:cNvPr>
          <p:cNvSpPr/>
          <p:nvPr/>
        </p:nvSpPr>
        <p:spPr>
          <a:xfrm>
            <a:off x="7920040" y="1112757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10</a:t>
            </a:r>
            <a:endParaRPr kumimoji="1" lang="ja-JP" altLang="en-US" sz="360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41C212B-5A53-EB4B-8B52-04BA31BE218B}"/>
              </a:ext>
            </a:extLst>
          </p:cNvPr>
          <p:cNvSpPr/>
          <p:nvPr/>
        </p:nvSpPr>
        <p:spPr>
          <a:xfrm>
            <a:off x="7097794" y="1112757"/>
            <a:ext cx="699245" cy="83371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9</a:t>
            </a:r>
            <a:endParaRPr kumimoji="1" lang="ja-JP" altLang="en-US" sz="3600"/>
          </a:p>
        </p:txBody>
      </p:sp>
      <p:pic>
        <p:nvPicPr>
          <p:cNvPr id="16" name="グラフィックス 15" descr="食事をしている人 単色塗りつぶし">
            <a:extLst>
              <a:ext uri="{FF2B5EF4-FFF2-40B4-BE49-F238E27FC236}">
                <a16:creationId xmlns:a16="http://schemas.microsoft.com/office/drawing/2014/main" id="{45CA91F5-596C-2D5C-EA7E-E87D6999B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05878" y="4739952"/>
            <a:ext cx="1352938" cy="1352938"/>
          </a:xfrm>
          <a:prstGeom prst="rect">
            <a:avLst/>
          </a:prstGeom>
        </p:spPr>
      </p:pic>
      <p:sp>
        <p:nvSpPr>
          <p:cNvPr id="17" name="雲形吹き出し 16">
            <a:extLst>
              <a:ext uri="{FF2B5EF4-FFF2-40B4-BE49-F238E27FC236}">
                <a16:creationId xmlns:a16="http://schemas.microsoft.com/office/drawing/2014/main" id="{6EE5BA40-E57A-D9D5-67FA-B1DDB6BABBB8}"/>
              </a:ext>
            </a:extLst>
          </p:cNvPr>
          <p:cNvSpPr/>
          <p:nvPr/>
        </p:nvSpPr>
        <p:spPr>
          <a:xfrm>
            <a:off x="6921898" y="4306654"/>
            <a:ext cx="1728820" cy="849085"/>
          </a:xfrm>
          <a:prstGeom prst="cloudCallout">
            <a:avLst>
              <a:gd name="adj1" fmla="val -42282"/>
              <a:gd name="adj2" fmla="val 54214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３かな？</a:t>
            </a:r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かも？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18" name="グラフィックス 17" descr="グループでのブレーンストーミング 枠線">
            <a:extLst>
              <a:ext uri="{FF2B5EF4-FFF2-40B4-BE49-F238E27FC236}">
                <a16:creationId xmlns:a16="http://schemas.microsoft.com/office/drawing/2014/main" id="{486AAEC3-BA0B-BEA7-1893-1CE65D9428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97231" y="4384705"/>
            <a:ext cx="1683238" cy="1683238"/>
          </a:xfrm>
          <a:prstGeom prst="rect">
            <a:avLst/>
          </a:prstGeom>
        </p:spPr>
      </p:pic>
      <p:sp>
        <p:nvSpPr>
          <p:cNvPr id="19" name="雲形吹き出し 18">
            <a:extLst>
              <a:ext uri="{FF2B5EF4-FFF2-40B4-BE49-F238E27FC236}">
                <a16:creationId xmlns:a16="http://schemas.microsoft.com/office/drawing/2014/main" id="{AAFEFCE3-AB40-C5C5-5640-F0C27AD4AFD1}"/>
              </a:ext>
            </a:extLst>
          </p:cNvPr>
          <p:cNvSpPr/>
          <p:nvPr/>
        </p:nvSpPr>
        <p:spPr>
          <a:xfrm>
            <a:off x="534549" y="4388500"/>
            <a:ext cx="2323730" cy="849085"/>
          </a:xfrm>
          <a:prstGeom prst="cloudCallout">
            <a:avLst>
              <a:gd name="adj1" fmla="val 46457"/>
              <a:gd name="adj2" fmla="val 65203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今回の答えは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'5'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にしよう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147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8B6AB-55B0-0F45-A0BC-03136300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29775-8130-AB4A-8B3C-3EE996A17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考えてみよう</a:t>
            </a:r>
            <a:r>
              <a:rPr lang="en-US" altLang="ja-JP" dirty="0"/>
              <a:t>(2): </a:t>
            </a:r>
            <a:r>
              <a:rPr lang="ja-JP" altLang="en-US"/>
              <a:t>「</a:t>
            </a:r>
            <a:r>
              <a:rPr lang="en-US" altLang="ja-JP" dirty="0">
                <a:solidFill>
                  <a:srgbClr val="FF0000"/>
                </a:solidFill>
              </a:rPr>
              <a:t>5</a:t>
            </a:r>
            <a:r>
              <a:rPr lang="ja-JP" altLang="en-US">
                <a:solidFill>
                  <a:srgbClr val="FF0000"/>
                </a:solidFill>
              </a:rPr>
              <a:t>回以内に必ず当てる</a:t>
            </a:r>
            <a:r>
              <a:rPr lang="ja-JP" altLang="en-US"/>
              <a:t>」には、</a:t>
            </a: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	</a:t>
            </a:r>
            <a:r>
              <a:rPr lang="ja-JP" altLang="en-US"/>
              <a:t>どうしたらよいだろうか？</a:t>
            </a:r>
            <a:endParaRPr lang="en-US" altLang="ja-JP" dirty="0"/>
          </a:p>
          <a:p>
            <a:pPr marL="358775" lvl="1" indent="0">
              <a:buNone/>
            </a:pPr>
            <a:endParaRPr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5F12BD-D594-884E-A053-71D86C2DD9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6733BC-8408-C245-932F-8EB594C7D023}"/>
              </a:ext>
            </a:extLst>
          </p:cNvPr>
          <p:cNvSpPr/>
          <p:nvPr/>
        </p:nvSpPr>
        <p:spPr>
          <a:xfrm>
            <a:off x="600509" y="2444524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</a:t>
            </a:r>
            <a:endParaRPr kumimoji="1" lang="ja-JP" altLang="en-US" sz="360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7A49395-C74C-A74D-9D92-2FA0EFB9DE20}"/>
              </a:ext>
            </a:extLst>
          </p:cNvPr>
          <p:cNvSpPr/>
          <p:nvPr/>
        </p:nvSpPr>
        <p:spPr>
          <a:xfrm>
            <a:off x="1422755" y="2444524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2</a:t>
            </a:r>
            <a:endParaRPr kumimoji="1" lang="ja-JP" altLang="en-US" sz="360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8FE558C-0A91-F644-ACC2-644994272982}"/>
              </a:ext>
            </a:extLst>
          </p:cNvPr>
          <p:cNvSpPr/>
          <p:nvPr/>
        </p:nvSpPr>
        <p:spPr>
          <a:xfrm>
            <a:off x="2245001" y="2444524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3</a:t>
            </a:r>
            <a:endParaRPr kumimoji="1" lang="ja-JP" altLang="en-US" sz="360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9F8F9A-A633-9444-81FA-4400E0570AC9}"/>
              </a:ext>
            </a:extLst>
          </p:cNvPr>
          <p:cNvSpPr/>
          <p:nvPr/>
        </p:nvSpPr>
        <p:spPr>
          <a:xfrm>
            <a:off x="3067247" y="2444524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4</a:t>
            </a:r>
            <a:endParaRPr kumimoji="1" lang="ja-JP" altLang="en-US" sz="360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2766E27-32CA-364B-BF54-F7937ED572BC}"/>
              </a:ext>
            </a:extLst>
          </p:cNvPr>
          <p:cNvSpPr/>
          <p:nvPr/>
        </p:nvSpPr>
        <p:spPr>
          <a:xfrm>
            <a:off x="3889493" y="2444524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5</a:t>
            </a:r>
            <a:endParaRPr kumimoji="1" lang="ja-JP" altLang="en-US" sz="360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75E43E7-384D-6347-B53C-5FDED3CCD07F}"/>
              </a:ext>
            </a:extLst>
          </p:cNvPr>
          <p:cNvSpPr/>
          <p:nvPr/>
        </p:nvSpPr>
        <p:spPr>
          <a:xfrm>
            <a:off x="4711739" y="2444524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6</a:t>
            </a:r>
            <a:endParaRPr kumimoji="1" lang="ja-JP" altLang="en-US" sz="360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CEED533-2D1D-A34E-98DB-03D58EC1240A}"/>
              </a:ext>
            </a:extLst>
          </p:cNvPr>
          <p:cNvSpPr/>
          <p:nvPr/>
        </p:nvSpPr>
        <p:spPr>
          <a:xfrm>
            <a:off x="5533985" y="2444524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7</a:t>
            </a:r>
            <a:endParaRPr kumimoji="1" lang="ja-JP" altLang="en-US" sz="360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FF9A049-FDC5-C94C-9E8C-767F04A543AB}"/>
              </a:ext>
            </a:extLst>
          </p:cNvPr>
          <p:cNvSpPr/>
          <p:nvPr/>
        </p:nvSpPr>
        <p:spPr>
          <a:xfrm>
            <a:off x="6356231" y="2444523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8</a:t>
            </a:r>
            <a:endParaRPr kumimoji="1" lang="ja-JP" altLang="en-US" sz="360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0A068A0-0F2F-C444-BB93-07FDD9B9580A}"/>
              </a:ext>
            </a:extLst>
          </p:cNvPr>
          <p:cNvSpPr/>
          <p:nvPr/>
        </p:nvSpPr>
        <p:spPr>
          <a:xfrm>
            <a:off x="8000723" y="2444523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10</a:t>
            </a:r>
            <a:endParaRPr kumimoji="1" lang="ja-JP" altLang="en-US" sz="360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406AB37-99B2-FD4E-A5F8-62664BE9137A}"/>
              </a:ext>
            </a:extLst>
          </p:cNvPr>
          <p:cNvSpPr/>
          <p:nvPr/>
        </p:nvSpPr>
        <p:spPr>
          <a:xfrm>
            <a:off x="7178477" y="2444523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9</a:t>
            </a:r>
            <a:endParaRPr kumimoji="1" lang="ja-JP" altLang="en-US" sz="360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F2AD213-F895-EB47-AAF1-D007757EDFC3}"/>
              </a:ext>
            </a:extLst>
          </p:cNvPr>
          <p:cNvSpPr txBox="1"/>
          <p:nvPr/>
        </p:nvSpPr>
        <p:spPr>
          <a:xfrm>
            <a:off x="600508" y="4864859"/>
            <a:ext cx="8099459" cy="1477328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/>
              <a:t>ヒント</a:t>
            </a:r>
            <a:r>
              <a:rPr lang="en-US" altLang="ja-JP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/>
              <a:t>間違えたときに出題者が出す</a:t>
            </a:r>
            <a:r>
              <a:rPr lang="ja-JP" altLang="en-US" u="sng">
                <a:solidFill>
                  <a:srgbClr val="FF0000"/>
                </a:solidFill>
              </a:rPr>
              <a:t>ヒント（ 「より大きい」「より小さい」 ）を使って</a:t>
            </a:r>
            <a:r>
              <a:rPr lang="ja-JP" altLang="en-US"/>
              <a:t>、早く絞り込む</a:t>
            </a:r>
            <a:endParaRPr lang="en-US" altLang="ja-JP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/>
              <a:t>外れたときでも役に立つヒントを得るために、</a:t>
            </a:r>
            <a:r>
              <a:rPr lang="en-US" altLang="ja-JP" dirty="0"/>
              <a:t>1</a:t>
            </a:r>
            <a:r>
              <a:rPr lang="ja-JP" altLang="en-US"/>
              <a:t>回目は、どの値を指すといいだろうか？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11647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26EBAB-6205-6313-6F55-ACAC92C43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68E3ED-1E79-A68B-2A1B-0162EF57F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手順（アルゴリズム）を考えてみよう</a:t>
            </a:r>
            <a:endParaRPr kumimoji="1" lang="en-US" altLang="ja-JP" dirty="0"/>
          </a:p>
          <a:p>
            <a:pPr lvl="1"/>
            <a:r>
              <a:rPr lang="ja-JP" altLang="en-US"/>
              <a:t>常に最小で当てるのは、運頼みでしかない</a:t>
            </a:r>
            <a:endParaRPr lang="en-US" altLang="ja-JP" dirty="0"/>
          </a:p>
          <a:p>
            <a:pPr lvl="1"/>
            <a:r>
              <a:rPr lang="ja-JP" altLang="en-US"/>
              <a:t>先頭から（末尾からでも）順に探すと、運が悪ければ最大で</a:t>
            </a:r>
            <a:r>
              <a:rPr lang="en-US" altLang="ja-JP" dirty="0"/>
              <a:t>10</a:t>
            </a:r>
            <a:r>
              <a:rPr lang="ja-JP" altLang="en-US"/>
              <a:t>回かかる</a:t>
            </a:r>
            <a:endParaRPr lang="en-US" altLang="ja-JP" dirty="0"/>
          </a:p>
          <a:p>
            <a:pPr lvl="2"/>
            <a:r>
              <a:rPr lang="ja-JP" altLang="en-US"/>
              <a:t>１から順に探す方法だと</a:t>
            </a:r>
            <a:endParaRPr lang="en-US" altLang="ja-JP" dirty="0"/>
          </a:p>
          <a:p>
            <a:pPr lvl="3"/>
            <a:r>
              <a:rPr lang="ja-JP" altLang="en-US"/>
              <a:t>出題者が</a:t>
            </a:r>
            <a:r>
              <a:rPr lang="en-US" altLang="ja-JP" dirty="0"/>
              <a:t>10</a:t>
            </a:r>
            <a:r>
              <a:rPr lang="ja-JP" altLang="en-US"/>
              <a:t>個の選択肢からランダムに答えを決めたとしても、１</a:t>
            </a:r>
            <a:r>
              <a:rPr lang="en-US" altLang="ja-JP" dirty="0"/>
              <a:t>/</a:t>
            </a:r>
            <a:r>
              <a:rPr lang="ja-JP" altLang="en-US"/>
              <a:t>２の確率（</a:t>
            </a:r>
            <a:r>
              <a:rPr lang="en-US" altLang="ja-JP" dirty="0"/>
              <a:t>6,7,8,9,10</a:t>
            </a:r>
            <a:r>
              <a:rPr lang="ja-JP" altLang="en-US"/>
              <a:t>のどれか）で、回答が</a:t>
            </a:r>
            <a:r>
              <a:rPr lang="en-US" altLang="ja-JP" dirty="0"/>
              <a:t>6</a:t>
            </a:r>
            <a:r>
              <a:rPr lang="ja-JP" altLang="en-US"/>
              <a:t>回以上必要になってしまう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ja-JP" altLang="en-US"/>
              <a:t>外れたときのヒントを、次の回答に生かすと、もっと早く当てられる</a:t>
            </a:r>
            <a:endParaRPr lang="en-US" altLang="ja-JP" dirty="0"/>
          </a:p>
          <a:p>
            <a:pPr lvl="1"/>
            <a:r>
              <a:rPr lang="ja-JP" altLang="en-US"/>
              <a:t>最初に答える値は何がいいだろうか？</a:t>
            </a:r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9B3679-DDF7-562B-9B1E-2D9CAC16DE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1282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8B6AB-55B0-0F45-A0BC-03136300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29775-8130-AB4A-8B3C-3EE996A17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手順の案</a:t>
            </a:r>
            <a:r>
              <a:rPr lang="en-US" altLang="ja-JP" dirty="0"/>
              <a:t>① </a:t>
            </a:r>
            <a:r>
              <a:rPr lang="ja-JP" altLang="en-US"/>
              <a:t>調べる範囲の「真ん中」を答える</a:t>
            </a:r>
            <a:endParaRPr kumimoji="1"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5F12BD-D594-884E-A053-71D86C2DD9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8055C3D-47B5-1443-8D78-AAC6213197BC}"/>
              </a:ext>
            </a:extLst>
          </p:cNvPr>
          <p:cNvGrpSpPr/>
          <p:nvPr/>
        </p:nvGrpSpPr>
        <p:grpSpPr>
          <a:xfrm>
            <a:off x="522270" y="1892576"/>
            <a:ext cx="8099459" cy="788893"/>
            <a:chOff x="573615" y="2008095"/>
            <a:chExt cx="8099459" cy="788893"/>
          </a:xfrm>
        </p:grpSpPr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B6733BC-8408-C245-932F-8EB594C7D023}"/>
                </a:ext>
              </a:extLst>
            </p:cNvPr>
            <p:cNvSpPr/>
            <p:nvPr/>
          </p:nvSpPr>
          <p:spPr>
            <a:xfrm>
              <a:off x="57361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</a:t>
              </a:r>
              <a:endParaRPr kumimoji="1" lang="ja-JP" altLang="en-US" sz="3600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97A49395-C74C-A74D-9D92-2FA0EFB9DE20}"/>
                </a:ext>
              </a:extLst>
            </p:cNvPr>
            <p:cNvSpPr/>
            <p:nvPr/>
          </p:nvSpPr>
          <p:spPr>
            <a:xfrm>
              <a:off x="139586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2</a:t>
              </a:r>
              <a:endParaRPr kumimoji="1" lang="ja-JP" altLang="en-US" sz="360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08FE558C-0A91-F644-ACC2-644994272982}"/>
                </a:ext>
              </a:extLst>
            </p:cNvPr>
            <p:cNvSpPr/>
            <p:nvPr/>
          </p:nvSpPr>
          <p:spPr>
            <a:xfrm>
              <a:off x="2218107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3</a:t>
              </a:r>
              <a:endParaRPr kumimoji="1" lang="ja-JP" altLang="en-US" sz="3600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F99F8F9A-A633-9444-81FA-4400E0570AC9}"/>
                </a:ext>
              </a:extLst>
            </p:cNvPr>
            <p:cNvSpPr/>
            <p:nvPr/>
          </p:nvSpPr>
          <p:spPr>
            <a:xfrm>
              <a:off x="3040353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4</a:t>
              </a:r>
              <a:endParaRPr kumimoji="1" lang="ja-JP" altLang="en-US" sz="3600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2766E27-32CA-364B-BF54-F7937ED572BC}"/>
                </a:ext>
              </a:extLst>
            </p:cNvPr>
            <p:cNvSpPr/>
            <p:nvPr/>
          </p:nvSpPr>
          <p:spPr>
            <a:xfrm>
              <a:off x="3862599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5</a:t>
              </a:r>
              <a:endParaRPr kumimoji="1" lang="ja-JP" altLang="en-US" sz="3600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275E43E7-384D-6347-B53C-5FDED3CCD07F}"/>
                </a:ext>
              </a:extLst>
            </p:cNvPr>
            <p:cNvSpPr/>
            <p:nvPr/>
          </p:nvSpPr>
          <p:spPr>
            <a:xfrm>
              <a:off x="468484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6</a:t>
              </a:r>
              <a:endParaRPr kumimoji="1" lang="ja-JP" altLang="en-US" sz="3600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CEED533-2D1D-A34E-98DB-03D58EC1240A}"/>
                </a:ext>
              </a:extLst>
            </p:cNvPr>
            <p:cNvSpPr/>
            <p:nvPr/>
          </p:nvSpPr>
          <p:spPr>
            <a:xfrm>
              <a:off x="550709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7</a:t>
              </a:r>
              <a:endParaRPr kumimoji="1" lang="ja-JP" altLang="en-US" sz="3600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FF9A049-FDC5-C94C-9E8C-767F04A543AB}"/>
                </a:ext>
              </a:extLst>
            </p:cNvPr>
            <p:cNvSpPr/>
            <p:nvPr/>
          </p:nvSpPr>
          <p:spPr>
            <a:xfrm>
              <a:off x="6329337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8</a:t>
              </a:r>
              <a:endParaRPr kumimoji="1" lang="ja-JP" altLang="en-US" sz="3600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90A068A0-0F2F-C444-BB93-07FDD9B9580A}"/>
                </a:ext>
              </a:extLst>
            </p:cNvPr>
            <p:cNvSpPr/>
            <p:nvPr/>
          </p:nvSpPr>
          <p:spPr>
            <a:xfrm>
              <a:off x="7973829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10</a:t>
              </a:r>
              <a:endParaRPr kumimoji="1" lang="ja-JP" altLang="en-US" sz="3600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F406AB37-99B2-FD4E-A5F8-62664BE9137A}"/>
                </a:ext>
              </a:extLst>
            </p:cNvPr>
            <p:cNvSpPr/>
            <p:nvPr/>
          </p:nvSpPr>
          <p:spPr>
            <a:xfrm>
              <a:off x="7151583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9</a:t>
              </a:r>
              <a:endParaRPr kumimoji="1" lang="ja-JP" altLang="en-US" sz="3600"/>
            </a:p>
          </p:txBody>
        </p: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418AFF5-F53D-874D-A3D1-837ADB2DE440}"/>
              </a:ext>
            </a:extLst>
          </p:cNvPr>
          <p:cNvSpPr txBox="1"/>
          <p:nvPr/>
        </p:nvSpPr>
        <p:spPr>
          <a:xfrm>
            <a:off x="522270" y="1164540"/>
            <a:ext cx="8099459" cy="369332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/>
              <a:t>出題者が、答えを「８」に設定したとする</a:t>
            </a:r>
            <a:endParaRPr lang="en-US" altLang="ja-JP" dirty="0"/>
          </a:p>
        </p:txBody>
      </p:sp>
      <p:sp>
        <p:nvSpPr>
          <p:cNvPr id="6" name="角丸四角形吹き出し 5">
            <a:extLst>
              <a:ext uri="{FF2B5EF4-FFF2-40B4-BE49-F238E27FC236}">
                <a16:creationId xmlns:a16="http://schemas.microsoft.com/office/drawing/2014/main" id="{9270AA94-FBA9-0F43-8F5A-BDBA727693CF}"/>
              </a:ext>
            </a:extLst>
          </p:cNvPr>
          <p:cNvSpPr/>
          <p:nvPr/>
        </p:nvSpPr>
        <p:spPr>
          <a:xfrm>
            <a:off x="806116" y="2759521"/>
            <a:ext cx="3169536" cy="1950900"/>
          </a:xfrm>
          <a:prstGeom prst="wedgeRoundRectCallout">
            <a:avLst>
              <a:gd name="adj1" fmla="val 76287"/>
              <a:gd name="adj2" fmla="val -61601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①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最小の値「１」に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最大の値「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」を足して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2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で割った値「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5.5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小数点以下を切り上げて「６」。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→ハズレ。</a:t>
            </a:r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ヒント「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6</a:t>
            </a:r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より大きい」。</a:t>
            </a:r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4" name="角丸四角形吹き出し 23">
            <a:extLst>
              <a:ext uri="{FF2B5EF4-FFF2-40B4-BE49-F238E27FC236}">
                <a16:creationId xmlns:a16="http://schemas.microsoft.com/office/drawing/2014/main" id="{C7D65168-F4EB-314D-A0EB-81150BD6092B}"/>
              </a:ext>
            </a:extLst>
          </p:cNvPr>
          <p:cNvSpPr/>
          <p:nvPr/>
        </p:nvSpPr>
        <p:spPr>
          <a:xfrm>
            <a:off x="5168350" y="2830353"/>
            <a:ext cx="3292940" cy="1880068"/>
          </a:xfrm>
          <a:prstGeom prst="wedgeRoundRectCallout">
            <a:avLst>
              <a:gd name="adj1" fmla="val 19363"/>
              <a:gd name="adj2" fmla="val -66233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②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「７」（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６の次）と、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最大の値「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」を足して、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2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で割る。「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8.5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小数点以下を切り上げて「９」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ハズレ。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ヒント「９より小さい」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4C3855B-045A-1B4A-8DB7-CDDC5AFB8FC8}"/>
              </a:ext>
            </a:extLst>
          </p:cNvPr>
          <p:cNvSpPr txBox="1"/>
          <p:nvPr/>
        </p:nvSpPr>
        <p:spPr>
          <a:xfrm>
            <a:off x="403616" y="5963264"/>
            <a:ext cx="831924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この方法の場合、３回で答えが見つかった。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3" name="角丸四角形吹き出し 22">
            <a:extLst>
              <a:ext uri="{FF2B5EF4-FFF2-40B4-BE49-F238E27FC236}">
                <a16:creationId xmlns:a16="http://schemas.microsoft.com/office/drawing/2014/main" id="{7D860ED1-634E-B3AA-49B5-CB3AAE84776C}"/>
              </a:ext>
            </a:extLst>
          </p:cNvPr>
          <p:cNvSpPr/>
          <p:nvPr/>
        </p:nvSpPr>
        <p:spPr>
          <a:xfrm>
            <a:off x="1344516" y="4853199"/>
            <a:ext cx="2631136" cy="793485"/>
          </a:xfrm>
          <a:prstGeom prst="wedgeRoundRectCallout">
            <a:avLst>
              <a:gd name="adj1" fmla="val 9510"/>
              <a:gd name="adj2" fmla="val -73084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つまり、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7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から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の間にある」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7" name="角丸四角形吹き出し 6">
            <a:extLst>
              <a:ext uri="{FF2B5EF4-FFF2-40B4-BE49-F238E27FC236}">
                <a16:creationId xmlns:a16="http://schemas.microsoft.com/office/drawing/2014/main" id="{8FF27E84-CF5B-7FB7-97F5-5D5A7BD6DEA4}"/>
              </a:ext>
            </a:extLst>
          </p:cNvPr>
          <p:cNvSpPr/>
          <p:nvPr/>
        </p:nvSpPr>
        <p:spPr>
          <a:xfrm>
            <a:off x="4283968" y="4853199"/>
            <a:ext cx="3292940" cy="935758"/>
          </a:xfrm>
          <a:prstGeom prst="wedgeRoundRectCallout">
            <a:avLst>
              <a:gd name="adj1" fmla="val 19363"/>
              <a:gd name="adj2" fmla="val -66233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③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（７＋８）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÷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２＝７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.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５。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切り上げて「８」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→当たり。</a:t>
            </a:r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8539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8B6AB-55B0-0F45-A0BC-03136300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29775-8130-AB4A-8B3C-3EE996A17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手順の案</a:t>
            </a:r>
            <a:r>
              <a:rPr lang="en-US" altLang="ja-JP" dirty="0"/>
              <a:t>② </a:t>
            </a:r>
            <a:r>
              <a:rPr lang="ja-JP" altLang="en-US"/>
              <a:t>なぜ範囲の真ん中を指定するのか？</a:t>
            </a:r>
            <a:endParaRPr kumimoji="1"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5F12BD-D594-884E-A053-71D86C2DD9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6733BC-8408-C245-932F-8EB594C7D023}"/>
              </a:ext>
            </a:extLst>
          </p:cNvPr>
          <p:cNvSpPr/>
          <p:nvPr/>
        </p:nvSpPr>
        <p:spPr>
          <a:xfrm>
            <a:off x="522270" y="1892577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</a:t>
            </a:r>
            <a:endParaRPr kumimoji="1" lang="ja-JP" altLang="en-US" sz="360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7A49395-C74C-A74D-9D92-2FA0EFB9DE20}"/>
              </a:ext>
            </a:extLst>
          </p:cNvPr>
          <p:cNvSpPr/>
          <p:nvPr/>
        </p:nvSpPr>
        <p:spPr>
          <a:xfrm>
            <a:off x="1344516" y="1892577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2</a:t>
            </a:r>
            <a:endParaRPr kumimoji="1" lang="ja-JP" altLang="en-US" sz="360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8FE558C-0A91-F644-ACC2-644994272982}"/>
              </a:ext>
            </a:extLst>
          </p:cNvPr>
          <p:cNvSpPr/>
          <p:nvPr/>
        </p:nvSpPr>
        <p:spPr>
          <a:xfrm>
            <a:off x="2166762" y="1892577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3</a:t>
            </a:r>
            <a:endParaRPr kumimoji="1" lang="ja-JP" altLang="en-US" sz="360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9F8F9A-A633-9444-81FA-4400E0570AC9}"/>
              </a:ext>
            </a:extLst>
          </p:cNvPr>
          <p:cNvSpPr/>
          <p:nvPr/>
        </p:nvSpPr>
        <p:spPr>
          <a:xfrm>
            <a:off x="2989008" y="1892577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4</a:t>
            </a:r>
            <a:endParaRPr kumimoji="1" lang="ja-JP" altLang="en-US" sz="360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2766E27-32CA-364B-BF54-F7937ED572BC}"/>
              </a:ext>
            </a:extLst>
          </p:cNvPr>
          <p:cNvSpPr/>
          <p:nvPr/>
        </p:nvSpPr>
        <p:spPr>
          <a:xfrm>
            <a:off x="3811254" y="1892577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5</a:t>
            </a:r>
            <a:endParaRPr kumimoji="1" lang="ja-JP" altLang="en-US" sz="360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75E43E7-384D-6347-B53C-5FDED3CCD07F}"/>
              </a:ext>
            </a:extLst>
          </p:cNvPr>
          <p:cNvSpPr/>
          <p:nvPr/>
        </p:nvSpPr>
        <p:spPr>
          <a:xfrm>
            <a:off x="4633500" y="1892577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6</a:t>
            </a:r>
            <a:endParaRPr kumimoji="1" lang="ja-JP" altLang="en-US" sz="360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CEED533-2D1D-A34E-98DB-03D58EC1240A}"/>
              </a:ext>
            </a:extLst>
          </p:cNvPr>
          <p:cNvSpPr/>
          <p:nvPr/>
        </p:nvSpPr>
        <p:spPr>
          <a:xfrm>
            <a:off x="5455746" y="1892577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7</a:t>
            </a:r>
            <a:endParaRPr kumimoji="1" lang="ja-JP" altLang="en-US" sz="360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FF9A049-FDC5-C94C-9E8C-767F04A543AB}"/>
              </a:ext>
            </a:extLst>
          </p:cNvPr>
          <p:cNvSpPr/>
          <p:nvPr/>
        </p:nvSpPr>
        <p:spPr>
          <a:xfrm>
            <a:off x="6277992" y="1892576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8</a:t>
            </a:r>
            <a:endParaRPr kumimoji="1" lang="ja-JP" altLang="en-US" sz="360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0A068A0-0F2F-C444-BB93-07FDD9B9580A}"/>
              </a:ext>
            </a:extLst>
          </p:cNvPr>
          <p:cNvSpPr/>
          <p:nvPr/>
        </p:nvSpPr>
        <p:spPr>
          <a:xfrm>
            <a:off x="7922484" y="1892576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10</a:t>
            </a:r>
            <a:endParaRPr kumimoji="1" lang="ja-JP" altLang="en-US" sz="360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406AB37-99B2-FD4E-A5F8-62664BE9137A}"/>
              </a:ext>
            </a:extLst>
          </p:cNvPr>
          <p:cNvSpPr/>
          <p:nvPr/>
        </p:nvSpPr>
        <p:spPr>
          <a:xfrm>
            <a:off x="7100238" y="1892576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9</a:t>
            </a:r>
            <a:endParaRPr kumimoji="1" lang="ja-JP" altLang="en-US" sz="360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418AFF5-F53D-874D-A3D1-837ADB2DE440}"/>
              </a:ext>
            </a:extLst>
          </p:cNvPr>
          <p:cNvSpPr txBox="1"/>
          <p:nvPr/>
        </p:nvSpPr>
        <p:spPr>
          <a:xfrm>
            <a:off x="522270" y="1164540"/>
            <a:ext cx="8099459" cy="369332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/>
              <a:t>出題者が、答えを「８」に設定したとする</a:t>
            </a:r>
            <a:endParaRPr lang="en-US" altLang="ja-JP" dirty="0"/>
          </a:p>
        </p:txBody>
      </p:sp>
      <p:sp>
        <p:nvSpPr>
          <p:cNvPr id="7" name="左大かっこ 6">
            <a:extLst>
              <a:ext uri="{FF2B5EF4-FFF2-40B4-BE49-F238E27FC236}">
                <a16:creationId xmlns:a16="http://schemas.microsoft.com/office/drawing/2014/main" id="{487F05B8-2335-8D47-AAE0-A85ADB597717}"/>
              </a:ext>
            </a:extLst>
          </p:cNvPr>
          <p:cNvSpPr/>
          <p:nvPr/>
        </p:nvSpPr>
        <p:spPr>
          <a:xfrm rot="16200000">
            <a:off x="6905497" y="2409862"/>
            <a:ext cx="369332" cy="3063139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吹き出し 22">
            <a:extLst>
              <a:ext uri="{FF2B5EF4-FFF2-40B4-BE49-F238E27FC236}">
                <a16:creationId xmlns:a16="http://schemas.microsoft.com/office/drawing/2014/main" id="{3C2DDE1D-FD9E-1944-B807-C67B886DB0CB}"/>
              </a:ext>
            </a:extLst>
          </p:cNvPr>
          <p:cNvSpPr/>
          <p:nvPr/>
        </p:nvSpPr>
        <p:spPr>
          <a:xfrm>
            <a:off x="2443415" y="2835442"/>
            <a:ext cx="3012331" cy="1045942"/>
          </a:xfrm>
          <a:prstGeom prst="wedgeRoundRectCallout">
            <a:avLst>
              <a:gd name="adj1" fmla="val 34813"/>
              <a:gd name="adj2" fmla="val -75201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①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真ん中の値を指定すると、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外れたとしても、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次に探す範囲は半分になる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7" name="角丸四角形吹き出し 26">
            <a:extLst>
              <a:ext uri="{FF2B5EF4-FFF2-40B4-BE49-F238E27FC236}">
                <a16:creationId xmlns:a16="http://schemas.microsoft.com/office/drawing/2014/main" id="{2DEEB157-259F-6E4C-99CA-1AE378C54985}"/>
              </a:ext>
            </a:extLst>
          </p:cNvPr>
          <p:cNvSpPr/>
          <p:nvPr/>
        </p:nvSpPr>
        <p:spPr>
          <a:xfrm>
            <a:off x="4285928" y="4377482"/>
            <a:ext cx="2665025" cy="622557"/>
          </a:xfrm>
          <a:prstGeom prst="wedgeRoundRectCallout">
            <a:avLst>
              <a:gd name="adj1" fmla="val 34813"/>
              <a:gd name="adj2" fmla="val -75201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②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「６」より大きい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というヒントが得られる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801C5C05-A484-F844-94B1-8035FC91FE83}"/>
              </a:ext>
            </a:extLst>
          </p:cNvPr>
          <p:cNvSpPr/>
          <p:nvPr/>
        </p:nvSpPr>
        <p:spPr>
          <a:xfrm rot="16200000">
            <a:off x="6249593" y="4455212"/>
            <a:ext cx="179800" cy="1521490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角丸四角形吹き出し 29">
            <a:extLst>
              <a:ext uri="{FF2B5EF4-FFF2-40B4-BE49-F238E27FC236}">
                <a16:creationId xmlns:a16="http://schemas.microsoft.com/office/drawing/2014/main" id="{911F8467-A229-2C46-BF46-8B085C9F6675}"/>
              </a:ext>
            </a:extLst>
          </p:cNvPr>
          <p:cNvSpPr/>
          <p:nvPr/>
        </p:nvSpPr>
        <p:spPr>
          <a:xfrm>
            <a:off x="6445625" y="5430289"/>
            <a:ext cx="2343735" cy="949703"/>
          </a:xfrm>
          <a:prstGeom prst="wedgeRoundRectCallout">
            <a:avLst>
              <a:gd name="adj1" fmla="val -20644"/>
              <a:gd name="adj2" fmla="val -68052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③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次に、「９」を指定</a:t>
            </a:r>
            <a:endParaRPr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「７から８の間」というヒントが得られる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7FDB61AB-2671-684D-AD22-06907E1E7542}"/>
              </a:ext>
            </a:extLst>
          </p:cNvPr>
          <p:cNvSpPr txBox="1"/>
          <p:nvPr/>
        </p:nvSpPr>
        <p:spPr>
          <a:xfrm>
            <a:off x="768269" y="5305857"/>
            <a:ext cx="3012331" cy="646331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回ごとに、探す範囲を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前回の半分にしている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5370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C6CB-4077-BF4A-8011-CA6F967E5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探索（サーチ）アルゴリズム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9EB708-F210-1842-8272-1BFAB1FFA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001" y="515813"/>
            <a:ext cx="4999422" cy="5666623"/>
          </a:xfrm>
        </p:spPr>
        <p:txBody>
          <a:bodyPr/>
          <a:lstStyle/>
          <a:p>
            <a:r>
              <a:rPr kumimoji="1" lang="ja-JP" altLang="en-US" sz="1800"/>
              <a:t>二分探索（バイナリサーチ）</a:t>
            </a:r>
            <a:endParaRPr kumimoji="1" lang="en-US" altLang="ja-JP" sz="1800" dirty="0"/>
          </a:p>
          <a:p>
            <a:pPr lvl="1"/>
            <a:r>
              <a:rPr kumimoji="1" lang="ja-JP" altLang="en-US" sz="1600"/>
              <a:t>任意の位置から、「大きいか</a:t>
            </a:r>
            <a:r>
              <a:rPr kumimoji="1" lang="en-US" altLang="ja-JP" sz="1600" dirty="0"/>
              <a:t>/</a:t>
            </a:r>
            <a:r>
              <a:rPr kumimoji="1" lang="ja-JP" altLang="en-US" sz="1600"/>
              <a:t>小さいか」をヒントに、探索範囲を半分ずつ減らしながら探索する</a:t>
            </a:r>
            <a:endParaRPr kumimoji="1" lang="en-US" altLang="ja-JP" sz="1600" dirty="0"/>
          </a:p>
          <a:p>
            <a:pPr lvl="1"/>
            <a:r>
              <a:rPr lang="ja-JP" altLang="en-US" sz="1600"/>
              <a:t>長所</a:t>
            </a:r>
            <a:endParaRPr lang="en-US" altLang="ja-JP" sz="1600" dirty="0"/>
          </a:p>
          <a:p>
            <a:pPr lvl="2"/>
            <a:r>
              <a:rPr lang="ja-JP" altLang="en-US" sz="1400"/>
              <a:t>データの件数が増えても、計算の手間が増えにくい</a:t>
            </a:r>
            <a:endParaRPr lang="en-US" altLang="ja-JP" sz="1400" dirty="0"/>
          </a:p>
          <a:p>
            <a:pPr lvl="3"/>
            <a:r>
              <a:rPr lang="ja-JP" altLang="en-US" sz="1100"/>
              <a:t>データの件数が倍になっても、計算は</a:t>
            </a:r>
            <a:r>
              <a:rPr lang="en-US" altLang="ja-JP" sz="1100" dirty="0"/>
              <a:t>1</a:t>
            </a:r>
            <a:r>
              <a:rPr lang="ja-JP" altLang="en-US" sz="1100"/>
              <a:t>回増えるだけ</a:t>
            </a:r>
            <a:endParaRPr lang="en-US" altLang="ja-JP" sz="1100" dirty="0"/>
          </a:p>
          <a:p>
            <a:pPr lvl="3"/>
            <a:r>
              <a:rPr lang="ja-JP" altLang="en-US" sz="1000"/>
              <a:t>例</a:t>
            </a:r>
            <a:r>
              <a:rPr lang="en-US" altLang="ja-JP" sz="1000" dirty="0"/>
              <a:t>: </a:t>
            </a:r>
            <a:r>
              <a:rPr lang="ja-JP" altLang="en-US" sz="1000"/>
              <a:t>数当てゲームが「１から２０」になったとしても、計算の回数は</a:t>
            </a:r>
            <a:r>
              <a:rPr lang="en-US" altLang="ja-JP" sz="1000" dirty="0"/>
              <a:t>1</a:t>
            </a:r>
            <a:r>
              <a:rPr lang="ja-JP" altLang="en-US" sz="1000"/>
              <a:t>回増えるだけ</a:t>
            </a:r>
            <a:endParaRPr lang="en-US" altLang="ja-JP" sz="1000" dirty="0"/>
          </a:p>
          <a:p>
            <a:pPr lvl="1"/>
            <a:r>
              <a:rPr kumimoji="1" lang="ja-JP" altLang="en-US" sz="1600"/>
              <a:t>短所</a:t>
            </a:r>
            <a:endParaRPr kumimoji="1" lang="en-US" altLang="ja-JP" sz="1600" dirty="0"/>
          </a:p>
          <a:p>
            <a:pPr lvl="2"/>
            <a:r>
              <a:rPr kumimoji="1" lang="ja-JP" altLang="en-US" sz="1400" b="1">
                <a:solidFill>
                  <a:srgbClr val="FF0000"/>
                </a:solidFill>
              </a:rPr>
              <a:t>探索前に、データが整列されていなければならない</a:t>
            </a:r>
            <a:endParaRPr kumimoji="1" lang="en-US" altLang="ja-JP" sz="1400" b="1" dirty="0">
              <a:solidFill>
                <a:srgbClr val="FF0000"/>
              </a:solidFill>
            </a:endParaRPr>
          </a:p>
          <a:p>
            <a:pPr lvl="2"/>
            <a:r>
              <a:rPr lang="ja-JP" altLang="en-US" sz="1500"/>
              <a:t>整列していないデータが与えられた場合、まず整列する必要がある</a:t>
            </a:r>
            <a:endParaRPr kumimoji="1" lang="ja-JP" altLang="en-US" sz="150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ECA7FE3-9000-1840-A896-14FD42F950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212001-CC0C-CE49-8824-241FC9C18399}"/>
              </a:ext>
            </a:extLst>
          </p:cNvPr>
          <p:cNvSpPr txBox="1"/>
          <p:nvPr/>
        </p:nvSpPr>
        <p:spPr>
          <a:xfrm>
            <a:off x="5233423" y="74620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参考フローチャート</a:t>
            </a: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AC2E477F-108E-7EDD-C7A6-EC4AE713DEDD}"/>
              </a:ext>
            </a:extLst>
          </p:cNvPr>
          <p:cNvGrpSpPr/>
          <p:nvPr/>
        </p:nvGrpSpPr>
        <p:grpSpPr>
          <a:xfrm>
            <a:off x="570398" y="6159928"/>
            <a:ext cx="4711153" cy="362117"/>
            <a:chOff x="522270" y="1892576"/>
            <a:chExt cx="8099459" cy="78889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E688AD1B-C249-AF6B-AC5B-F33411B1DB41}"/>
                </a:ext>
              </a:extLst>
            </p:cNvPr>
            <p:cNvSpPr/>
            <p:nvPr/>
          </p:nvSpPr>
          <p:spPr>
            <a:xfrm>
              <a:off x="522270" y="1892577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9</a:t>
              </a:r>
              <a:endParaRPr kumimoji="1" lang="ja-JP" altLang="en-US" sz="1400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EE7DB7F7-C4F1-A3E2-948D-A059BF889CC8}"/>
                </a:ext>
              </a:extLst>
            </p:cNvPr>
            <p:cNvSpPr/>
            <p:nvPr/>
          </p:nvSpPr>
          <p:spPr>
            <a:xfrm>
              <a:off x="1344516" y="1892577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5</a:t>
              </a:r>
              <a:endParaRPr kumimoji="1" lang="ja-JP" altLang="en-US" sz="1400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A2673283-4510-FA62-F55C-7C748FA46916}"/>
                </a:ext>
              </a:extLst>
            </p:cNvPr>
            <p:cNvSpPr/>
            <p:nvPr/>
          </p:nvSpPr>
          <p:spPr>
            <a:xfrm>
              <a:off x="2166762" y="1892577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1</a:t>
              </a:r>
              <a:endParaRPr kumimoji="1" lang="ja-JP" altLang="en-US" sz="1400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4BA1A7A-0673-ECEC-7A27-AF42CE7940B3}"/>
                </a:ext>
              </a:extLst>
            </p:cNvPr>
            <p:cNvSpPr/>
            <p:nvPr/>
          </p:nvSpPr>
          <p:spPr>
            <a:xfrm>
              <a:off x="2989008" y="1892577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7</a:t>
              </a:r>
              <a:endParaRPr kumimoji="1" lang="ja-JP" altLang="en-US" sz="140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74E74845-078E-B780-E400-FE486B3FBA50}"/>
                </a:ext>
              </a:extLst>
            </p:cNvPr>
            <p:cNvSpPr/>
            <p:nvPr/>
          </p:nvSpPr>
          <p:spPr>
            <a:xfrm>
              <a:off x="3811254" y="1892577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6</a:t>
              </a:r>
              <a:endParaRPr kumimoji="1" lang="ja-JP" altLang="en-US" sz="1400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FFCB3F8-6C3D-D53A-995B-DE17E15632EC}"/>
                </a:ext>
              </a:extLst>
            </p:cNvPr>
            <p:cNvSpPr/>
            <p:nvPr/>
          </p:nvSpPr>
          <p:spPr>
            <a:xfrm>
              <a:off x="4633500" y="1892577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10</a:t>
              </a:r>
              <a:endParaRPr kumimoji="1" lang="ja-JP" altLang="en-US" sz="1400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EB9C031-503B-FB34-F01F-F8C09466CA49}"/>
                </a:ext>
              </a:extLst>
            </p:cNvPr>
            <p:cNvSpPr/>
            <p:nvPr/>
          </p:nvSpPr>
          <p:spPr>
            <a:xfrm>
              <a:off x="5455746" y="1892577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4</a:t>
              </a:r>
              <a:endParaRPr kumimoji="1" lang="ja-JP" altLang="en-US" sz="140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EFC391CE-79F6-5A09-7C47-A55829FB4709}"/>
                </a:ext>
              </a:extLst>
            </p:cNvPr>
            <p:cNvSpPr/>
            <p:nvPr/>
          </p:nvSpPr>
          <p:spPr>
            <a:xfrm>
              <a:off x="6277992" y="189257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3</a:t>
              </a:r>
              <a:endParaRPr kumimoji="1" lang="ja-JP" altLang="en-US" sz="1400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95298A6B-DABE-6D65-349A-69E1E3042420}"/>
                </a:ext>
              </a:extLst>
            </p:cNvPr>
            <p:cNvSpPr/>
            <p:nvPr/>
          </p:nvSpPr>
          <p:spPr>
            <a:xfrm>
              <a:off x="7922484" y="189257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8</a:t>
              </a:r>
              <a:endParaRPr kumimoji="1" lang="ja-JP" altLang="en-US" sz="1400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34B5F94-2F20-5041-189D-628E1B8159EE}"/>
                </a:ext>
              </a:extLst>
            </p:cNvPr>
            <p:cNvSpPr/>
            <p:nvPr/>
          </p:nvSpPr>
          <p:spPr>
            <a:xfrm>
              <a:off x="7100238" y="189257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400" dirty="0"/>
                <a:t>2</a:t>
              </a:r>
              <a:endParaRPr kumimoji="1" lang="ja-JP" altLang="en-US" sz="1400"/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42F3F57-8BD1-7123-8FF7-CDC9A97BDD09}"/>
              </a:ext>
            </a:extLst>
          </p:cNvPr>
          <p:cNvSpPr txBox="1"/>
          <p:nvPr/>
        </p:nvSpPr>
        <p:spPr>
          <a:xfrm>
            <a:off x="522270" y="5895473"/>
            <a:ext cx="37240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solidFill>
                  <a:srgbClr val="FFC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lang="ja-JP" altLang="en-US" sz="1200">
                <a:solidFill>
                  <a:srgbClr val="FFC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整列していないデータでは、二分探索はできない</a:t>
            </a:r>
            <a:endParaRPr kumimoji="1" lang="ja-JP" altLang="en-US" sz="1200">
              <a:solidFill>
                <a:srgbClr val="FFC000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13E925E4-A5F4-EE85-F57A-E3427D90F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615" y="1193582"/>
            <a:ext cx="3537598" cy="500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711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0AAF72-F32A-5B4B-99D3-A9DEFB51C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1617FF-4741-5743-96D9-60FB52045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sz="2400"/>
              <a:t>数当てゲーム</a:t>
            </a:r>
            <a:endParaRPr kumimoji="1" lang="en-US" altLang="ja-JP" sz="2400" dirty="0"/>
          </a:p>
          <a:p>
            <a:pPr lvl="1"/>
            <a:r>
              <a:rPr kumimoji="1" lang="ja-JP" altLang="en-US" sz="2000"/>
              <a:t>ひとかたまりのデータから、目的の値を探す問題を、</a:t>
            </a:r>
            <a:r>
              <a:rPr kumimoji="1" lang="ja-JP" altLang="en-US" sz="2000">
                <a:solidFill>
                  <a:srgbClr val="FF0000"/>
                </a:solidFill>
              </a:rPr>
              <a:t>「探索」（サーチ）</a:t>
            </a:r>
            <a:r>
              <a:rPr kumimoji="1" lang="ja-JP" altLang="en-US" sz="2000"/>
              <a:t>と呼ぶ</a:t>
            </a:r>
            <a:r>
              <a:rPr lang="en-US" altLang="ja-JP" sz="2000" dirty="0"/>
              <a:t>	</a:t>
            </a:r>
            <a:r>
              <a:rPr kumimoji="1" lang="ja-JP" altLang="en-US" sz="2000"/>
              <a:t>　→ </a:t>
            </a:r>
            <a:r>
              <a:rPr lang="ja-JP" altLang="en-US" sz="2000"/>
              <a:t>数当てゲームは、探索ゲーム</a:t>
            </a:r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  <a:p>
            <a:r>
              <a:rPr kumimoji="1" lang="ja-JP" altLang="en-US" sz="2400"/>
              <a:t>アルゴリズム</a:t>
            </a:r>
            <a:endParaRPr kumimoji="1" lang="en-US" altLang="ja-JP" sz="2400" dirty="0"/>
          </a:p>
          <a:p>
            <a:pPr lvl="1"/>
            <a:r>
              <a:rPr lang="ja-JP" altLang="en-US" sz="2000"/>
              <a:t>ある問題を解くための手順をアルゴリズムと呼ぶ</a:t>
            </a:r>
            <a:endParaRPr lang="en-US" altLang="ja-JP" sz="2000" dirty="0"/>
          </a:p>
          <a:p>
            <a:pPr lvl="1"/>
            <a:r>
              <a:rPr kumimoji="1" lang="ja-JP" altLang="en-US" sz="2000"/>
              <a:t>一つの問題を解くことができるアルゴリズムは、一つとは限らない</a:t>
            </a:r>
            <a:endParaRPr kumimoji="1" lang="en-US" altLang="ja-JP" sz="2000" dirty="0"/>
          </a:p>
          <a:p>
            <a:pPr lvl="2"/>
            <a:r>
              <a:rPr lang="ja-JP" altLang="en-US" sz="1600"/>
              <a:t>複数あるかもしれないし、問題によっては一つもアルゴリズムが無いことも</a:t>
            </a:r>
            <a:endParaRPr kumimoji="1" lang="en-US" altLang="ja-JP" sz="160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A811AD5-4188-5E4A-8E3F-802DA04F61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982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6B771A-5173-2BEE-A3FB-1F9684C66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FE57495-7E27-BB33-7758-098AAD960F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400"/>
              <a:t>探索を実現する、複数の手順（アルゴリズム）がある</a:t>
            </a:r>
            <a:endParaRPr lang="en-US" altLang="ja-JP" sz="2400" dirty="0"/>
          </a:p>
          <a:p>
            <a:pPr lvl="1"/>
            <a:r>
              <a:rPr lang="ja-JP" altLang="en-US" sz="2200"/>
              <a:t>「当てずっぽう」</a:t>
            </a:r>
            <a:endParaRPr lang="en-US" altLang="ja-JP" sz="2200" dirty="0"/>
          </a:p>
          <a:p>
            <a:pPr lvl="2"/>
            <a:r>
              <a:rPr lang="ja-JP" altLang="en-US" sz="1800"/>
              <a:t>→</a:t>
            </a:r>
            <a:r>
              <a:rPr lang="en-US" altLang="ja-JP" sz="1800" dirty="0"/>
              <a:t> </a:t>
            </a:r>
            <a:r>
              <a:rPr lang="ja-JP" altLang="en-US" sz="1800"/>
              <a:t>いつもうまくいくとは限らない。見込みが立たない</a:t>
            </a:r>
            <a:endParaRPr lang="en-US" altLang="ja-JP" sz="1800" dirty="0"/>
          </a:p>
          <a:p>
            <a:pPr lvl="1"/>
            <a:r>
              <a:rPr lang="ja-JP" altLang="en-US" sz="2200"/>
              <a:t>前から順に、最初から最後まで全部調べる</a:t>
            </a:r>
            <a:endParaRPr lang="en-US" altLang="ja-JP" sz="2200" dirty="0"/>
          </a:p>
          <a:p>
            <a:pPr lvl="2"/>
            <a:r>
              <a:rPr lang="ja-JP" altLang="en-US" sz="1800"/>
              <a:t>→</a:t>
            </a:r>
            <a:r>
              <a:rPr lang="en-US" altLang="ja-JP" sz="1800" dirty="0"/>
              <a:t> </a:t>
            </a:r>
            <a:r>
              <a:rPr lang="ja-JP" altLang="en-US" sz="1800"/>
              <a:t>最大で、「データの数」だけ手順が必要　</a:t>
            </a:r>
            <a:r>
              <a:rPr lang="ja-JP" altLang="en-US" sz="1800" b="1">
                <a:solidFill>
                  <a:srgbClr val="0070C0"/>
                </a:solidFill>
              </a:rPr>
              <a:t>手間が多い</a:t>
            </a:r>
            <a:endParaRPr lang="en-US" altLang="ja-JP" sz="1800" b="1" dirty="0">
              <a:solidFill>
                <a:srgbClr val="0070C0"/>
              </a:solidFill>
            </a:endParaRPr>
          </a:p>
          <a:p>
            <a:pPr lvl="2"/>
            <a:endParaRPr lang="en-US" altLang="ja-JP" sz="1800" b="1" dirty="0">
              <a:solidFill>
                <a:srgbClr val="0070C0"/>
              </a:solidFill>
            </a:endParaRPr>
          </a:p>
          <a:p>
            <a:pPr lvl="2"/>
            <a:endParaRPr lang="en-US" altLang="ja-JP" sz="1800" b="1" dirty="0">
              <a:solidFill>
                <a:srgbClr val="0070C0"/>
              </a:solidFill>
            </a:endParaRPr>
          </a:p>
          <a:p>
            <a:pPr lvl="1"/>
            <a:r>
              <a:rPr lang="ja-JP" altLang="en-US" sz="2200"/>
              <a:t>最初に中央の値を調べ、（ヒントをもとに）探索する範囲を半分にしながら調べる　⇨ </a:t>
            </a:r>
            <a:r>
              <a:rPr lang="ja-JP" altLang="en-US" sz="2200">
                <a:solidFill>
                  <a:srgbClr val="FF0000"/>
                </a:solidFill>
              </a:rPr>
              <a:t>二分探索（バイナリサーチ）</a:t>
            </a:r>
            <a:endParaRPr lang="en-US" altLang="ja-JP" sz="2200" dirty="0">
              <a:solidFill>
                <a:srgbClr val="FF0000"/>
              </a:solidFill>
            </a:endParaRPr>
          </a:p>
          <a:p>
            <a:pPr lvl="2"/>
            <a:r>
              <a:rPr lang="ja-JP" altLang="en-US" sz="1800"/>
              <a:t>→</a:t>
            </a:r>
            <a:r>
              <a:rPr lang="en-US" altLang="ja-JP" sz="1800" dirty="0"/>
              <a:t> </a:t>
            </a:r>
            <a:r>
              <a:rPr lang="ja-JP" altLang="en-US" sz="1800"/>
              <a:t>最大でも、「データの数より少ない」手順で見つけられる　</a:t>
            </a:r>
            <a:r>
              <a:rPr lang="ja-JP" altLang="en-US" sz="1800" b="1">
                <a:solidFill>
                  <a:srgbClr val="0070C0"/>
                </a:solidFill>
              </a:rPr>
              <a:t>手間が少ない</a:t>
            </a:r>
          </a:p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9E54117-B4A5-1805-CAE9-AAFA477A45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25CAD2A-CDD2-3ECE-7FC4-DD518A42C3F0}"/>
              </a:ext>
            </a:extLst>
          </p:cNvPr>
          <p:cNvGrpSpPr/>
          <p:nvPr/>
        </p:nvGrpSpPr>
        <p:grpSpPr>
          <a:xfrm>
            <a:off x="1916204" y="3268550"/>
            <a:ext cx="5393497" cy="507999"/>
            <a:chOff x="861975" y="2775936"/>
            <a:chExt cx="7587231" cy="1161063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E3752D9F-788E-EB8C-6BED-520C8B664158}"/>
                </a:ext>
              </a:extLst>
            </p:cNvPr>
            <p:cNvGrpSpPr/>
            <p:nvPr/>
          </p:nvGrpSpPr>
          <p:grpSpPr>
            <a:xfrm>
              <a:off x="861975" y="2775936"/>
              <a:ext cx="7587231" cy="655238"/>
              <a:chOff x="573615" y="2008095"/>
              <a:chExt cx="8099459" cy="788893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796B3397-6F94-2F8B-E99F-BF5B5774D48C}"/>
                  </a:ext>
                </a:extLst>
              </p:cNvPr>
              <p:cNvSpPr/>
              <p:nvPr/>
            </p:nvSpPr>
            <p:spPr>
              <a:xfrm>
                <a:off x="573615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1</a:t>
                </a:r>
                <a:endParaRPr kumimoji="1" lang="ja-JP" altLang="en-US" sz="2000"/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69879154-8E3D-7CA4-BF44-F8BB885594FD}"/>
                  </a:ext>
                </a:extLst>
              </p:cNvPr>
              <p:cNvSpPr/>
              <p:nvPr/>
            </p:nvSpPr>
            <p:spPr>
              <a:xfrm>
                <a:off x="1395861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2</a:t>
                </a:r>
                <a:endParaRPr kumimoji="1" lang="ja-JP" altLang="en-US" sz="2400"/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5EC246DB-E739-417D-DC6A-12464D58D85E}"/>
                  </a:ext>
                </a:extLst>
              </p:cNvPr>
              <p:cNvSpPr/>
              <p:nvPr/>
            </p:nvSpPr>
            <p:spPr>
              <a:xfrm>
                <a:off x="2218107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3</a:t>
                </a:r>
                <a:endParaRPr kumimoji="1" lang="ja-JP" altLang="en-US" sz="2000"/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D94F55BE-1393-CB53-6BA2-9EC5B4F51E91}"/>
                  </a:ext>
                </a:extLst>
              </p:cNvPr>
              <p:cNvSpPr/>
              <p:nvPr/>
            </p:nvSpPr>
            <p:spPr>
              <a:xfrm>
                <a:off x="3040353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4</a:t>
                </a:r>
                <a:endParaRPr kumimoji="1" lang="ja-JP" altLang="en-US" sz="2000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87F78ADC-F21E-B6CF-B6E3-0687D1803396}"/>
                  </a:ext>
                </a:extLst>
              </p:cNvPr>
              <p:cNvSpPr/>
              <p:nvPr/>
            </p:nvSpPr>
            <p:spPr>
              <a:xfrm>
                <a:off x="3862599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5</a:t>
                </a:r>
                <a:endParaRPr kumimoji="1" lang="ja-JP" altLang="en-US" sz="2000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B483F2E7-0685-FFD0-E0C6-EF7EE7DC8204}"/>
                  </a:ext>
                </a:extLst>
              </p:cNvPr>
              <p:cNvSpPr/>
              <p:nvPr/>
            </p:nvSpPr>
            <p:spPr>
              <a:xfrm>
                <a:off x="4684845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6</a:t>
                </a:r>
                <a:endParaRPr kumimoji="1" lang="ja-JP" altLang="en-US" sz="2000"/>
              </a:p>
            </p:txBody>
          </p: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364791F6-FF3D-2871-4064-43C7942DEDCD}"/>
                  </a:ext>
                </a:extLst>
              </p:cNvPr>
              <p:cNvSpPr/>
              <p:nvPr/>
            </p:nvSpPr>
            <p:spPr>
              <a:xfrm>
                <a:off x="5507091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7</a:t>
                </a:r>
                <a:endParaRPr kumimoji="1" lang="ja-JP" altLang="en-US" sz="2000"/>
              </a:p>
            </p:txBody>
          </p:sp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0CC23B48-2831-5C6F-688F-52111F250662}"/>
                  </a:ext>
                </a:extLst>
              </p:cNvPr>
              <p:cNvSpPr/>
              <p:nvPr/>
            </p:nvSpPr>
            <p:spPr>
              <a:xfrm>
                <a:off x="6329337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8</a:t>
                </a:r>
                <a:endParaRPr kumimoji="1" lang="ja-JP" altLang="en-US" sz="2000"/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E01B3B3B-E761-0C35-D46A-F5632CD3802A}"/>
                  </a:ext>
                </a:extLst>
              </p:cNvPr>
              <p:cNvSpPr/>
              <p:nvPr/>
            </p:nvSpPr>
            <p:spPr>
              <a:xfrm>
                <a:off x="7973829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10</a:t>
                </a:r>
                <a:endParaRPr kumimoji="1" lang="ja-JP" altLang="en-US" sz="2400"/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8454B66E-D115-4F0C-B4B5-953496EE32C9}"/>
                  </a:ext>
                </a:extLst>
              </p:cNvPr>
              <p:cNvSpPr/>
              <p:nvPr/>
            </p:nvSpPr>
            <p:spPr>
              <a:xfrm>
                <a:off x="7151583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9</a:t>
                </a:r>
                <a:endParaRPr kumimoji="1" lang="ja-JP" altLang="en-US" sz="2000"/>
              </a:p>
            </p:txBody>
          </p:sp>
        </p:grpSp>
        <p:sp>
          <p:nvSpPr>
            <p:cNvPr id="7" name="上カーブ矢印 6">
              <a:extLst>
                <a:ext uri="{FF2B5EF4-FFF2-40B4-BE49-F238E27FC236}">
                  <a16:creationId xmlns:a16="http://schemas.microsoft.com/office/drawing/2014/main" id="{28CE2D3D-217E-139C-2C33-322C85053439}"/>
                </a:ext>
              </a:extLst>
            </p:cNvPr>
            <p:cNvSpPr/>
            <p:nvPr/>
          </p:nvSpPr>
          <p:spPr>
            <a:xfrm>
              <a:off x="6714882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" name="上カーブ矢印 7">
              <a:extLst>
                <a:ext uri="{FF2B5EF4-FFF2-40B4-BE49-F238E27FC236}">
                  <a16:creationId xmlns:a16="http://schemas.microsoft.com/office/drawing/2014/main" id="{A0EE323C-A22E-FB81-95D8-72DC54B8B186}"/>
                </a:ext>
              </a:extLst>
            </p:cNvPr>
            <p:cNvSpPr/>
            <p:nvPr/>
          </p:nvSpPr>
          <p:spPr>
            <a:xfrm>
              <a:off x="7494183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" name="上カーブ矢印 8">
              <a:extLst>
                <a:ext uri="{FF2B5EF4-FFF2-40B4-BE49-F238E27FC236}">
                  <a16:creationId xmlns:a16="http://schemas.microsoft.com/office/drawing/2014/main" id="{DE14607B-D1BB-D675-878C-7CC439BEE94C}"/>
                </a:ext>
              </a:extLst>
            </p:cNvPr>
            <p:cNvSpPr/>
            <p:nvPr/>
          </p:nvSpPr>
          <p:spPr>
            <a:xfrm>
              <a:off x="1259782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" name="上カーブ矢印 9">
              <a:extLst>
                <a:ext uri="{FF2B5EF4-FFF2-40B4-BE49-F238E27FC236}">
                  <a16:creationId xmlns:a16="http://schemas.microsoft.com/office/drawing/2014/main" id="{1C263BFD-AE09-D10F-A815-130E720F3786}"/>
                </a:ext>
              </a:extLst>
            </p:cNvPr>
            <p:cNvSpPr/>
            <p:nvPr/>
          </p:nvSpPr>
          <p:spPr>
            <a:xfrm>
              <a:off x="2039082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1" name="上カーブ矢印 10">
              <a:extLst>
                <a:ext uri="{FF2B5EF4-FFF2-40B4-BE49-F238E27FC236}">
                  <a16:creationId xmlns:a16="http://schemas.microsoft.com/office/drawing/2014/main" id="{C3B70F45-4B54-5A9B-A693-2509E4E8AFEE}"/>
                </a:ext>
              </a:extLst>
            </p:cNvPr>
            <p:cNvSpPr/>
            <p:nvPr/>
          </p:nvSpPr>
          <p:spPr>
            <a:xfrm>
              <a:off x="2818382" y="34863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2" name="上カーブ矢印 11">
              <a:extLst>
                <a:ext uri="{FF2B5EF4-FFF2-40B4-BE49-F238E27FC236}">
                  <a16:creationId xmlns:a16="http://schemas.microsoft.com/office/drawing/2014/main" id="{46BF5DDE-B0C0-426C-7387-B02BF04DBBFC}"/>
                </a:ext>
              </a:extLst>
            </p:cNvPr>
            <p:cNvSpPr/>
            <p:nvPr/>
          </p:nvSpPr>
          <p:spPr>
            <a:xfrm>
              <a:off x="3597682" y="34863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3" name="上カーブ矢印 12">
              <a:extLst>
                <a:ext uri="{FF2B5EF4-FFF2-40B4-BE49-F238E27FC236}">
                  <a16:creationId xmlns:a16="http://schemas.microsoft.com/office/drawing/2014/main" id="{E099EAA2-61F6-1B92-7AA3-4A15284D4D51}"/>
                </a:ext>
              </a:extLst>
            </p:cNvPr>
            <p:cNvSpPr/>
            <p:nvPr/>
          </p:nvSpPr>
          <p:spPr>
            <a:xfrm>
              <a:off x="4376982" y="34990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4" name="上カーブ矢印 13">
              <a:extLst>
                <a:ext uri="{FF2B5EF4-FFF2-40B4-BE49-F238E27FC236}">
                  <a16:creationId xmlns:a16="http://schemas.microsoft.com/office/drawing/2014/main" id="{54735667-4D8D-9670-EABB-F6B6B08E7BBF}"/>
                </a:ext>
              </a:extLst>
            </p:cNvPr>
            <p:cNvSpPr/>
            <p:nvPr/>
          </p:nvSpPr>
          <p:spPr>
            <a:xfrm>
              <a:off x="5156282" y="34990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5" name="上カーブ矢印 14">
              <a:extLst>
                <a:ext uri="{FF2B5EF4-FFF2-40B4-BE49-F238E27FC236}">
                  <a16:creationId xmlns:a16="http://schemas.microsoft.com/office/drawing/2014/main" id="{EE8B85DA-B2E0-41FF-78DE-B9FAC0219B0F}"/>
                </a:ext>
              </a:extLst>
            </p:cNvPr>
            <p:cNvSpPr/>
            <p:nvPr/>
          </p:nvSpPr>
          <p:spPr>
            <a:xfrm>
              <a:off x="5935582" y="34863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3B4D3726-9672-7959-C87B-19C5CBDEF3B5}"/>
              </a:ext>
            </a:extLst>
          </p:cNvPr>
          <p:cNvGrpSpPr/>
          <p:nvPr/>
        </p:nvGrpSpPr>
        <p:grpSpPr>
          <a:xfrm>
            <a:off x="1875251" y="5913946"/>
            <a:ext cx="5393497" cy="272083"/>
            <a:chOff x="573615" y="2008095"/>
            <a:chExt cx="8099459" cy="788893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7E60FC15-BC4B-FD6B-CBFB-BF9D905B83A4}"/>
                </a:ext>
              </a:extLst>
            </p:cNvPr>
            <p:cNvSpPr/>
            <p:nvPr/>
          </p:nvSpPr>
          <p:spPr>
            <a:xfrm>
              <a:off x="57361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1</a:t>
              </a:r>
              <a:endParaRPr kumimoji="1" lang="ja-JP" altLang="en-US" sz="2000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2C29B011-38E5-315B-D864-2CE6E8DBCF4C}"/>
                </a:ext>
              </a:extLst>
            </p:cNvPr>
            <p:cNvSpPr/>
            <p:nvPr/>
          </p:nvSpPr>
          <p:spPr>
            <a:xfrm>
              <a:off x="139586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2</a:t>
              </a:r>
              <a:endParaRPr kumimoji="1" lang="ja-JP" altLang="en-US" sz="2400"/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2BE67C63-2E67-3A18-8DC4-B92D04319D80}"/>
                </a:ext>
              </a:extLst>
            </p:cNvPr>
            <p:cNvSpPr/>
            <p:nvPr/>
          </p:nvSpPr>
          <p:spPr>
            <a:xfrm>
              <a:off x="2218107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3</a:t>
              </a:r>
              <a:endParaRPr kumimoji="1" lang="ja-JP" altLang="en-US" sz="2000"/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3C71EFC9-41A5-5E52-64F3-046712F2B2DE}"/>
                </a:ext>
              </a:extLst>
            </p:cNvPr>
            <p:cNvSpPr/>
            <p:nvPr/>
          </p:nvSpPr>
          <p:spPr>
            <a:xfrm>
              <a:off x="3040353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4</a:t>
              </a:r>
              <a:endParaRPr kumimoji="1" lang="ja-JP" altLang="en-US" sz="2000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F8292ADF-DA7E-7321-5502-6A7BC4AC8246}"/>
                </a:ext>
              </a:extLst>
            </p:cNvPr>
            <p:cNvSpPr/>
            <p:nvPr/>
          </p:nvSpPr>
          <p:spPr>
            <a:xfrm>
              <a:off x="3862599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5</a:t>
              </a:r>
              <a:endParaRPr kumimoji="1" lang="ja-JP" altLang="en-US" sz="2000"/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445D054C-3DA4-96E1-800B-D34DA43CDC84}"/>
                </a:ext>
              </a:extLst>
            </p:cNvPr>
            <p:cNvSpPr/>
            <p:nvPr/>
          </p:nvSpPr>
          <p:spPr>
            <a:xfrm>
              <a:off x="468484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6</a:t>
              </a:r>
              <a:endParaRPr kumimoji="1" lang="ja-JP" altLang="en-US" sz="2000"/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C947CE74-F3E5-3D5B-EB24-28962CC5E9A1}"/>
                </a:ext>
              </a:extLst>
            </p:cNvPr>
            <p:cNvSpPr/>
            <p:nvPr/>
          </p:nvSpPr>
          <p:spPr>
            <a:xfrm>
              <a:off x="550709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7</a:t>
              </a:r>
              <a:endParaRPr kumimoji="1" lang="ja-JP" altLang="en-US" sz="2000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43F6D7D5-498E-1458-78FB-EA714C574E7F}"/>
                </a:ext>
              </a:extLst>
            </p:cNvPr>
            <p:cNvSpPr/>
            <p:nvPr/>
          </p:nvSpPr>
          <p:spPr>
            <a:xfrm>
              <a:off x="6329337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8</a:t>
              </a:r>
              <a:endParaRPr kumimoji="1" lang="ja-JP" altLang="en-US" sz="2000"/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0F7DF79E-A0A0-AFD2-20C3-746BEB6E7E89}"/>
                </a:ext>
              </a:extLst>
            </p:cNvPr>
            <p:cNvSpPr/>
            <p:nvPr/>
          </p:nvSpPr>
          <p:spPr>
            <a:xfrm>
              <a:off x="7973829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10</a:t>
              </a:r>
              <a:endParaRPr kumimoji="1" lang="ja-JP" altLang="en-US" sz="2400"/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2912FCDF-B49B-36CF-79E4-AD80FFF78351}"/>
                </a:ext>
              </a:extLst>
            </p:cNvPr>
            <p:cNvSpPr/>
            <p:nvPr/>
          </p:nvSpPr>
          <p:spPr>
            <a:xfrm>
              <a:off x="7151583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dirty="0"/>
                <a:t>9</a:t>
              </a:r>
              <a:endParaRPr kumimoji="1" lang="ja-JP" altLang="en-US" sz="2000"/>
            </a:p>
          </p:txBody>
        </p:sp>
      </p:grpSp>
      <p:sp>
        <p:nvSpPr>
          <p:cNvPr id="28" name="上カーブ矢印 27">
            <a:extLst>
              <a:ext uri="{FF2B5EF4-FFF2-40B4-BE49-F238E27FC236}">
                <a16:creationId xmlns:a16="http://schemas.microsoft.com/office/drawing/2014/main" id="{DD820B16-D3AD-287F-62E0-E69BD6C9407F}"/>
              </a:ext>
            </a:extLst>
          </p:cNvPr>
          <p:cNvSpPr/>
          <p:nvPr/>
        </p:nvSpPr>
        <p:spPr>
          <a:xfrm>
            <a:off x="4823791" y="6198396"/>
            <a:ext cx="1738981" cy="272083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30" name="上カーブ矢印 29">
            <a:extLst>
              <a:ext uri="{FF2B5EF4-FFF2-40B4-BE49-F238E27FC236}">
                <a16:creationId xmlns:a16="http://schemas.microsoft.com/office/drawing/2014/main" id="{58A51EB2-5405-FF18-E6C1-B1E63BC9A9F7}"/>
              </a:ext>
            </a:extLst>
          </p:cNvPr>
          <p:cNvSpPr/>
          <p:nvPr/>
        </p:nvSpPr>
        <p:spPr>
          <a:xfrm>
            <a:off x="6562772" y="6198396"/>
            <a:ext cx="508394" cy="181851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232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51E1A9DE-DDD4-9B61-2360-BDA111811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詳細説明資料</a:t>
            </a:r>
            <a:r>
              <a:rPr lang="en-US" altLang="ja-JP" dirty="0"/>
              <a:t>: </a:t>
            </a:r>
            <a:r>
              <a:rPr lang="ja-JP" altLang="en-US"/>
              <a:t>二分探索の検証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E00F275-0F08-107A-D81B-92C81ABA8D6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96241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8B6AB-55B0-0F45-A0BC-03136300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29775-8130-AB4A-8B3C-3EE996A17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手順の案が本当にうまくいくか、確かめてみよう</a:t>
            </a:r>
            <a:endParaRPr lang="en-US" altLang="ja-JP" dirty="0"/>
          </a:p>
          <a:p>
            <a:pPr marL="358775" lvl="1" indent="0">
              <a:buNone/>
            </a:pPr>
            <a:r>
              <a:rPr lang="ja-JP" altLang="en-US"/>
              <a:t>例では「８」が答えだったが、他の値でもうまくいくだろうか？</a:t>
            </a:r>
            <a:endParaRPr lang="en-US" altLang="ja-JP" dirty="0"/>
          </a:p>
          <a:p>
            <a:pPr lvl="1"/>
            <a:endParaRPr kumimoji="1"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5F12BD-D594-884E-A053-71D86C2DD9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6733BC-8408-C245-932F-8EB594C7D023}"/>
              </a:ext>
            </a:extLst>
          </p:cNvPr>
          <p:cNvSpPr/>
          <p:nvPr/>
        </p:nvSpPr>
        <p:spPr>
          <a:xfrm>
            <a:off x="600509" y="3223719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</a:t>
            </a:r>
            <a:endParaRPr kumimoji="1" lang="ja-JP" altLang="en-US" sz="360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7A49395-C74C-A74D-9D92-2FA0EFB9DE20}"/>
              </a:ext>
            </a:extLst>
          </p:cNvPr>
          <p:cNvSpPr/>
          <p:nvPr/>
        </p:nvSpPr>
        <p:spPr>
          <a:xfrm>
            <a:off x="1422755" y="3223719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2</a:t>
            </a:r>
            <a:endParaRPr kumimoji="1" lang="ja-JP" altLang="en-US" sz="360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8FE558C-0A91-F644-ACC2-644994272982}"/>
              </a:ext>
            </a:extLst>
          </p:cNvPr>
          <p:cNvSpPr/>
          <p:nvPr/>
        </p:nvSpPr>
        <p:spPr>
          <a:xfrm>
            <a:off x="2245001" y="3223719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3</a:t>
            </a:r>
            <a:endParaRPr kumimoji="1" lang="ja-JP" altLang="en-US" sz="360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9F8F9A-A633-9444-81FA-4400E0570AC9}"/>
              </a:ext>
            </a:extLst>
          </p:cNvPr>
          <p:cNvSpPr/>
          <p:nvPr/>
        </p:nvSpPr>
        <p:spPr>
          <a:xfrm>
            <a:off x="3067247" y="3223719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4</a:t>
            </a:r>
            <a:endParaRPr kumimoji="1" lang="ja-JP" altLang="en-US" sz="360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2766E27-32CA-364B-BF54-F7937ED572BC}"/>
              </a:ext>
            </a:extLst>
          </p:cNvPr>
          <p:cNvSpPr/>
          <p:nvPr/>
        </p:nvSpPr>
        <p:spPr>
          <a:xfrm>
            <a:off x="3889493" y="3223719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5</a:t>
            </a:r>
            <a:endParaRPr kumimoji="1" lang="ja-JP" altLang="en-US" sz="360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75E43E7-384D-6347-B53C-5FDED3CCD07F}"/>
              </a:ext>
            </a:extLst>
          </p:cNvPr>
          <p:cNvSpPr/>
          <p:nvPr/>
        </p:nvSpPr>
        <p:spPr>
          <a:xfrm>
            <a:off x="4711739" y="3223719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6</a:t>
            </a:r>
            <a:endParaRPr kumimoji="1" lang="ja-JP" altLang="en-US" sz="360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CEED533-2D1D-A34E-98DB-03D58EC1240A}"/>
              </a:ext>
            </a:extLst>
          </p:cNvPr>
          <p:cNvSpPr/>
          <p:nvPr/>
        </p:nvSpPr>
        <p:spPr>
          <a:xfrm>
            <a:off x="5533985" y="3223719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7</a:t>
            </a:r>
            <a:endParaRPr kumimoji="1" lang="ja-JP" altLang="en-US" sz="360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FF9A049-FDC5-C94C-9E8C-767F04A543AB}"/>
              </a:ext>
            </a:extLst>
          </p:cNvPr>
          <p:cNvSpPr/>
          <p:nvPr/>
        </p:nvSpPr>
        <p:spPr>
          <a:xfrm>
            <a:off x="6356231" y="3223718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8</a:t>
            </a:r>
            <a:endParaRPr kumimoji="1" lang="ja-JP" altLang="en-US" sz="360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0A068A0-0F2F-C444-BB93-07FDD9B9580A}"/>
              </a:ext>
            </a:extLst>
          </p:cNvPr>
          <p:cNvSpPr/>
          <p:nvPr/>
        </p:nvSpPr>
        <p:spPr>
          <a:xfrm>
            <a:off x="8000723" y="3223718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10</a:t>
            </a:r>
            <a:endParaRPr kumimoji="1" lang="ja-JP" altLang="en-US" sz="360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406AB37-99B2-FD4E-A5F8-62664BE9137A}"/>
              </a:ext>
            </a:extLst>
          </p:cNvPr>
          <p:cNvSpPr/>
          <p:nvPr/>
        </p:nvSpPr>
        <p:spPr>
          <a:xfrm>
            <a:off x="7178477" y="3223718"/>
            <a:ext cx="699245" cy="7888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9</a:t>
            </a:r>
            <a:endParaRPr kumimoji="1" lang="ja-JP" altLang="en-US" sz="3600"/>
          </a:p>
        </p:txBody>
      </p:sp>
      <p:sp>
        <p:nvSpPr>
          <p:cNvPr id="5" name="角丸四角形吹き出し 4">
            <a:extLst>
              <a:ext uri="{FF2B5EF4-FFF2-40B4-BE49-F238E27FC236}">
                <a16:creationId xmlns:a16="http://schemas.microsoft.com/office/drawing/2014/main" id="{C82339ED-7797-9440-80DE-A552519C0B2D}"/>
              </a:ext>
            </a:extLst>
          </p:cNvPr>
          <p:cNvSpPr/>
          <p:nvPr/>
        </p:nvSpPr>
        <p:spPr>
          <a:xfrm>
            <a:off x="6643396" y="4329402"/>
            <a:ext cx="1968760" cy="612648"/>
          </a:xfrm>
          <a:prstGeom prst="wedgeRoundRectCallout">
            <a:avLst>
              <a:gd name="adj1" fmla="val 32027"/>
              <a:gd name="adj2" fmla="val -115691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① 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だったら？</a:t>
            </a:r>
          </a:p>
        </p:txBody>
      </p:sp>
      <p:sp>
        <p:nvSpPr>
          <p:cNvPr id="21" name="角丸四角形吹き出し 20">
            <a:extLst>
              <a:ext uri="{FF2B5EF4-FFF2-40B4-BE49-F238E27FC236}">
                <a16:creationId xmlns:a16="http://schemas.microsoft.com/office/drawing/2014/main" id="{8F2837D4-F543-EE78-B4EE-FED8D845999F}"/>
              </a:ext>
            </a:extLst>
          </p:cNvPr>
          <p:cNvSpPr/>
          <p:nvPr/>
        </p:nvSpPr>
        <p:spPr>
          <a:xfrm>
            <a:off x="609840" y="4562669"/>
            <a:ext cx="1937417" cy="612648"/>
          </a:xfrm>
          <a:prstGeom prst="wedgeRoundRectCallout">
            <a:avLst>
              <a:gd name="adj1" fmla="val -22028"/>
              <a:gd name="adj2" fmla="val -155289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② 1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だったら？</a:t>
            </a:r>
          </a:p>
        </p:txBody>
      </p:sp>
      <p:sp>
        <p:nvSpPr>
          <p:cNvPr id="23" name="角丸四角形吹き出し 22">
            <a:extLst>
              <a:ext uri="{FF2B5EF4-FFF2-40B4-BE49-F238E27FC236}">
                <a16:creationId xmlns:a16="http://schemas.microsoft.com/office/drawing/2014/main" id="{675B2624-3D78-C860-2381-881FDA6F41A0}"/>
              </a:ext>
            </a:extLst>
          </p:cNvPr>
          <p:cNvSpPr/>
          <p:nvPr/>
        </p:nvSpPr>
        <p:spPr>
          <a:xfrm>
            <a:off x="4008759" y="4876792"/>
            <a:ext cx="2105203" cy="612648"/>
          </a:xfrm>
          <a:prstGeom prst="wedgeRoundRectCallout">
            <a:avLst>
              <a:gd name="adj1" fmla="val 30103"/>
              <a:gd name="adj2" fmla="val -208594"/>
              <a:gd name="adj3" fmla="val 16667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③ 7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だったら？</a:t>
            </a:r>
          </a:p>
        </p:txBody>
      </p:sp>
    </p:spTree>
    <p:extLst>
      <p:ext uri="{BB962C8B-B14F-4D97-AF65-F5344CB8AC3E}">
        <p14:creationId xmlns:p14="http://schemas.microsoft.com/office/powerpoint/2010/main" val="2401092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8B6AB-55B0-0F45-A0BC-03136300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29775-8130-AB4A-8B3C-3EE996A17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「確かめてみよう」</a:t>
            </a:r>
            <a:r>
              <a:rPr lang="en-US" altLang="ja-JP" dirty="0"/>
              <a:t> </a:t>
            </a:r>
            <a:r>
              <a:rPr lang="ja-JP" altLang="en-US"/>
              <a:t>説明</a:t>
            </a:r>
            <a:r>
              <a:rPr lang="en-US" altLang="ja-JP" dirty="0"/>
              <a:t>①</a:t>
            </a:r>
            <a:endParaRPr kumimoji="1"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5F12BD-D594-884E-A053-71D86C2DD9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8055C3D-47B5-1443-8D78-AAC6213197BC}"/>
              </a:ext>
            </a:extLst>
          </p:cNvPr>
          <p:cNvGrpSpPr/>
          <p:nvPr/>
        </p:nvGrpSpPr>
        <p:grpSpPr>
          <a:xfrm>
            <a:off x="522270" y="1892576"/>
            <a:ext cx="8099459" cy="788893"/>
            <a:chOff x="573615" y="2008095"/>
            <a:chExt cx="8099459" cy="788893"/>
          </a:xfrm>
        </p:grpSpPr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B6733BC-8408-C245-932F-8EB594C7D023}"/>
                </a:ext>
              </a:extLst>
            </p:cNvPr>
            <p:cNvSpPr/>
            <p:nvPr/>
          </p:nvSpPr>
          <p:spPr>
            <a:xfrm>
              <a:off x="57361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</a:t>
              </a:r>
              <a:endParaRPr kumimoji="1" lang="ja-JP" altLang="en-US" sz="3600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97A49395-C74C-A74D-9D92-2FA0EFB9DE20}"/>
                </a:ext>
              </a:extLst>
            </p:cNvPr>
            <p:cNvSpPr/>
            <p:nvPr/>
          </p:nvSpPr>
          <p:spPr>
            <a:xfrm>
              <a:off x="139586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2</a:t>
              </a:r>
              <a:endParaRPr kumimoji="1" lang="ja-JP" altLang="en-US" sz="360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08FE558C-0A91-F644-ACC2-644994272982}"/>
                </a:ext>
              </a:extLst>
            </p:cNvPr>
            <p:cNvSpPr/>
            <p:nvPr/>
          </p:nvSpPr>
          <p:spPr>
            <a:xfrm>
              <a:off x="2218107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3</a:t>
              </a:r>
              <a:endParaRPr kumimoji="1" lang="ja-JP" altLang="en-US" sz="3600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F99F8F9A-A633-9444-81FA-4400E0570AC9}"/>
                </a:ext>
              </a:extLst>
            </p:cNvPr>
            <p:cNvSpPr/>
            <p:nvPr/>
          </p:nvSpPr>
          <p:spPr>
            <a:xfrm>
              <a:off x="3040353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4</a:t>
              </a:r>
              <a:endParaRPr kumimoji="1" lang="ja-JP" altLang="en-US" sz="3600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2766E27-32CA-364B-BF54-F7937ED572BC}"/>
                </a:ext>
              </a:extLst>
            </p:cNvPr>
            <p:cNvSpPr/>
            <p:nvPr/>
          </p:nvSpPr>
          <p:spPr>
            <a:xfrm>
              <a:off x="3862599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5</a:t>
              </a:r>
              <a:endParaRPr kumimoji="1" lang="ja-JP" altLang="en-US" sz="3600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275E43E7-384D-6347-B53C-5FDED3CCD07F}"/>
                </a:ext>
              </a:extLst>
            </p:cNvPr>
            <p:cNvSpPr/>
            <p:nvPr/>
          </p:nvSpPr>
          <p:spPr>
            <a:xfrm>
              <a:off x="468484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6</a:t>
              </a:r>
              <a:endParaRPr kumimoji="1" lang="ja-JP" altLang="en-US" sz="3600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CEED533-2D1D-A34E-98DB-03D58EC1240A}"/>
                </a:ext>
              </a:extLst>
            </p:cNvPr>
            <p:cNvSpPr/>
            <p:nvPr/>
          </p:nvSpPr>
          <p:spPr>
            <a:xfrm>
              <a:off x="550709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7</a:t>
              </a:r>
              <a:endParaRPr kumimoji="1" lang="ja-JP" altLang="en-US" sz="3600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FF9A049-FDC5-C94C-9E8C-767F04A543AB}"/>
                </a:ext>
              </a:extLst>
            </p:cNvPr>
            <p:cNvSpPr/>
            <p:nvPr/>
          </p:nvSpPr>
          <p:spPr>
            <a:xfrm>
              <a:off x="6329337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8</a:t>
              </a:r>
              <a:endParaRPr kumimoji="1" lang="ja-JP" altLang="en-US" sz="3600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90A068A0-0F2F-C444-BB93-07FDD9B9580A}"/>
                </a:ext>
              </a:extLst>
            </p:cNvPr>
            <p:cNvSpPr/>
            <p:nvPr/>
          </p:nvSpPr>
          <p:spPr>
            <a:xfrm>
              <a:off x="7973829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10</a:t>
              </a:r>
              <a:endParaRPr kumimoji="1" lang="ja-JP" altLang="en-US" sz="3600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F406AB37-99B2-FD4E-A5F8-62664BE9137A}"/>
                </a:ext>
              </a:extLst>
            </p:cNvPr>
            <p:cNvSpPr/>
            <p:nvPr/>
          </p:nvSpPr>
          <p:spPr>
            <a:xfrm>
              <a:off x="7151583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9</a:t>
              </a:r>
              <a:endParaRPr kumimoji="1" lang="ja-JP" altLang="en-US" sz="3600"/>
            </a:p>
          </p:txBody>
        </p: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418AFF5-F53D-874D-A3D1-837ADB2DE440}"/>
              </a:ext>
            </a:extLst>
          </p:cNvPr>
          <p:cNvSpPr txBox="1"/>
          <p:nvPr/>
        </p:nvSpPr>
        <p:spPr>
          <a:xfrm>
            <a:off x="522270" y="1164540"/>
            <a:ext cx="8099459" cy="369332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/>
              <a:t>出題者が、答えを「</a:t>
            </a:r>
            <a:r>
              <a:rPr lang="en-US" altLang="ja-JP" dirty="0"/>
              <a:t>10</a:t>
            </a:r>
            <a:r>
              <a:rPr lang="ja-JP" altLang="en-US"/>
              <a:t>」に設定したとする</a:t>
            </a:r>
            <a:endParaRPr lang="en-US" altLang="ja-JP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4C3855B-045A-1B4A-8DB7-CDDC5AFB8FC8}"/>
              </a:ext>
            </a:extLst>
          </p:cNvPr>
          <p:cNvSpPr txBox="1"/>
          <p:nvPr/>
        </p:nvSpPr>
        <p:spPr>
          <a:xfrm>
            <a:off x="522270" y="3576110"/>
            <a:ext cx="8319247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   1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 +10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)÷2=5.5 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で、「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6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」から開始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6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より大きい」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(6+1) +10)÷2=8.5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で、「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9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 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9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より大きい」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(9+1) +10)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÷2=10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 当たり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7" name="上カーブ矢印 6">
            <a:extLst>
              <a:ext uri="{FF2B5EF4-FFF2-40B4-BE49-F238E27FC236}">
                <a16:creationId xmlns:a16="http://schemas.microsoft.com/office/drawing/2014/main" id="{F90EE113-7A5A-214C-9053-9F0936A31D8F}"/>
              </a:ext>
            </a:extLst>
          </p:cNvPr>
          <p:cNvSpPr/>
          <p:nvPr/>
        </p:nvSpPr>
        <p:spPr>
          <a:xfrm>
            <a:off x="5029199" y="2705296"/>
            <a:ext cx="2423121" cy="527273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8550419-ED06-0B4F-8EB2-0F613282D5B7}"/>
              </a:ext>
            </a:extLst>
          </p:cNvPr>
          <p:cNvSpPr txBox="1"/>
          <p:nvPr/>
        </p:nvSpPr>
        <p:spPr>
          <a:xfrm>
            <a:off x="4696725" y="3059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①6</a:t>
            </a:r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7797C18-596F-FE4B-A7F2-190FCE5CCF1B}"/>
              </a:ext>
            </a:extLst>
          </p:cNvPr>
          <p:cNvSpPr txBox="1"/>
          <p:nvPr/>
        </p:nvSpPr>
        <p:spPr>
          <a:xfrm>
            <a:off x="6926856" y="3059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②9</a:t>
            </a:r>
            <a:endParaRPr kumimoji="1" lang="ja-JP" altLang="en-US"/>
          </a:p>
        </p:txBody>
      </p:sp>
      <p:sp>
        <p:nvSpPr>
          <p:cNvPr id="31" name="上カーブ矢印 30">
            <a:extLst>
              <a:ext uri="{FF2B5EF4-FFF2-40B4-BE49-F238E27FC236}">
                <a16:creationId xmlns:a16="http://schemas.microsoft.com/office/drawing/2014/main" id="{D6931A85-98D3-6B40-86E2-AC19AA7698EB}"/>
              </a:ext>
            </a:extLst>
          </p:cNvPr>
          <p:cNvSpPr/>
          <p:nvPr/>
        </p:nvSpPr>
        <p:spPr>
          <a:xfrm>
            <a:off x="7561559" y="2705296"/>
            <a:ext cx="763460" cy="527273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DE3E16D-7BFE-4E4E-A0F0-22CDD9C09EF2}"/>
              </a:ext>
            </a:extLst>
          </p:cNvPr>
          <p:cNvSpPr txBox="1"/>
          <p:nvPr/>
        </p:nvSpPr>
        <p:spPr>
          <a:xfrm>
            <a:off x="8023728" y="305969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③10</a:t>
            </a:r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78A0137-841A-78AB-E6F3-AAD835308DE4}"/>
              </a:ext>
            </a:extLst>
          </p:cNvPr>
          <p:cNvSpPr txBox="1"/>
          <p:nvPr/>
        </p:nvSpPr>
        <p:spPr>
          <a:xfrm>
            <a:off x="3402448" y="523384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３</a:t>
            </a:r>
            <a:r>
              <a:rPr kumimoji="1" lang="ja-JP" altLang="en-US" sz="28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手で当たる</a:t>
            </a:r>
          </a:p>
        </p:txBody>
      </p:sp>
    </p:spTree>
    <p:extLst>
      <p:ext uri="{BB962C8B-B14F-4D97-AF65-F5344CB8AC3E}">
        <p14:creationId xmlns:p14="http://schemas.microsoft.com/office/powerpoint/2010/main" val="2650185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B3B362-B061-4417-AB80-60389223E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探索</a:t>
            </a:r>
            <a:r>
              <a:rPr lang="en-US" altLang="ja-JP" dirty="0"/>
              <a:t>/</a:t>
            </a:r>
            <a:r>
              <a:rPr lang="ja-JP" altLang="en-US"/>
              <a:t>サーチと計算量</a:t>
            </a:r>
            <a:endParaRPr kumimoji="1" lang="ja-JP" altLang="en-US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E80512FC-09C1-4A72-B022-383E12AEC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000" y="515813"/>
            <a:ext cx="8658480" cy="6041806"/>
          </a:xfrm>
        </p:spPr>
        <p:txBody>
          <a:bodyPr/>
          <a:lstStyle/>
          <a:p>
            <a:r>
              <a:rPr lang="ja-JP" altLang="en-US" sz="2400"/>
              <a:t>数当てゲームをやってみよう</a:t>
            </a:r>
            <a:endParaRPr lang="en-US" altLang="ja-JP" sz="2400" dirty="0"/>
          </a:p>
          <a:p>
            <a:pPr lvl="1"/>
            <a:r>
              <a:rPr lang="ja-JP" altLang="en-US" sz="2000" b="1" u="sng"/>
              <a:t>データの集まりの中から、目当てのデータを見つける</a:t>
            </a:r>
            <a:endParaRPr lang="en-US" altLang="ja-JP" sz="2000" b="1" u="sng" dirty="0"/>
          </a:p>
          <a:p>
            <a:pPr lvl="1"/>
            <a:r>
              <a:rPr lang="ja-JP" altLang="en-US" sz="2000"/>
              <a:t>当たるまでの手順を数える</a:t>
            </a:r>
            <a:endParaRPr lang="en-US" altLang="ja-JP" sz="2000" dirty="0"/>
          </a:p>
          <a:p>
            <a:pPr lvl="1"/>
            <a:r>
              <a:rPr lang="ja-JP" altLang="en-US" sz="2000"/>
              <a:t>「負けない方法」を考えよう</a:t>
            </a:r>
            <a:endParaRPr lang="en-US" altLang="ja-JP" sz="2000" dirty="0"/>
          </a:p>
          <a:p>
            <a:pPr lvl="1"/>
            <a:endParaRPr lang="en-US" altLang="ja-JP" sz="2000" dirty="0"/>
          </a:p>
          <a:p>
            <a:r>
              <a:rPr lang="ja-JP" altLang="en-US" sz="2400"/>
              <a:t>探索問題とアルゴリズム</a:t>
            </a:r>
            <a:endParaRPr lang="en-US" altLang="ja-JP" sz="2400" dirty="0"/>
          </a:p>
          <a:p>
            <a:pPr lvl="1"/>
            <a:r>
              <a:rPr lang="ja-JP" altLang="en-US" sz="2000"/>
              <a:t>探索（サーチ）アルゴリズムの概要</a:t>
            </a:r>
            <a:endParaRPr lang="en-US" altLang="ja-JP" sz="2000" dirty="0"/>
          </a:p>
          <a:p>
            <a:pPr lvl="2"/>
            <a:r>
              <a:rPr lang="ja-JP" altLang="en-US" sz="1800"/>
              <a:t>代表的な探索アルゴリズム</a:t>
            </a:r>
            <a:endParaRPr lang="en-US" altLang="ja-JP" sz="1800" dirty="0"/>
          </a:p>
          <a:p>
            <a:pPr lvl="3"/>
            <a:r>
              <a:rPr lang="ja-JP" altLang="en-US" sz="1400"/>
              <a:t>線形探索と二分探索</a:t>
            </a:r>
            <a:endParaRPr lang="en-US" altLang="ja-JP" sz="1400" dirty="0"/>
          </a:p>
          <a:p>
            <a:pPr lvl="1"/>
            <a:r>
              <a:rPr lang="ja-JP" altLang="en-US" sz="2000"/>
              <a:t>計算量</a:t>
            </a:r>
            <a:endParaRPr lang="en-US" altLang="ja-JP" sz="2000" dirty="0"/>
          </a:p>
          <a:p>
            <a:pPr lvl="2"/>
            <a:r>
              <a:rPr lang="ja-JP" altLang="en-US" sz="1800"/>
              <a:t>　解決の手順の「性能」</a:t>
            </a:r>
            <a:endParaRPr lang="en-US" altLang="ja-JP" sz="1800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FC9476C-9E0A-AF43-8795-FD2431ABF4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1AB3C00-7033-48D5-B822-0D8025508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9298-421E-4926-815D-31B4285E3528}" type="slidenum">
              <a:rPr lang="ja-JP" altLang="en-US" smtClean="0"/>
              <a:pPr/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60740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8B6AB-55B0-0F45-A0BC-03136300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29775-8130-AB4A-8B3C-3EE996A17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「確かめてみよう」</a:t>
            </a:r>
            <a:r>
              <a:rPr lang="en-US" altLang="ja-JP" dirty="0"/>
              <a:t> </a:t>
            </a:r>
            <a:r>
              <a:rPr lang="ja-JP" altLang="en-US"/>
              <a:t>説明</a:t>
            </a:r>
            <a:r>
              <a:rPr lang="en-US" altLang="ja-JP" dirty="0"/>
              <a:t>②</a:t>
            </a:r>
            <a:endParaRPr kumimoji="1"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5F12BD-D594-884E-A053-71D86C2DD9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8055C3D-47B5-1443-8D78-AAC6213197BC}"/>
              </a:ext>
            </a:extLst>
          </p:cNvPr>
          <p:cNvGrpSpPr/>
          <p:nvPr/>
        </p:nvGrpSpPr>
        <p:grpSpPr>
          <a:xfrm>
            <a:off x="522270" y="1892576"/>
            <a:ext cx="8099459" cy="788893"/>
            <a:chOff x="573615" y="2008095"/>
            <a:chExt cx="8099459" cy="788893"/>
          </a:xfrm>
        </p:grpSpPr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B6733BC-8408-C245-932F-8EB594C7D023}"/>
                </a:ext>
              </a:extLst>
            </p:cNvPr>
            <p:cNvSpPr/>
            <p:nvPr/>
          </p:nvSpPr>
          <p:spPr>
            <a:xfrm>
              <a:off x="57361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</a:t>
              </a:r>
              <a:endParaRPr kumimoji="1" lang="ja-JP" altLang="en-US" sz="3600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97A49395-C74C-A74D-9D92-2FA0EFB9DE20}"/>
                </a:ext>
              </a:extLst>
            </p:cNvPr>
            <p:cNvSpPr/>
            <p:nvPr/>
          </p:nvSpPr>
          <p:spPr>
            <a:xfrm>
              <a:off x="139586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2</a:t>
              </a:r>
              <a:endParaRPr kumimoji="1" lang="ja-JP" altLang="en-US" sz="360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08FE558C-0A91-F644-ACC2-644994272982}"/>
                </a:ext>
              </a:extLst>
            </p:cNvPr>
            <p:cNvSpPr/>
            <p:nvPr/>
          </p:nvSpPr>
          <p:spPr>
            <a:xfrm>
              <a:off x="2218107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3</a:t>
              </a:r>
              <a:endParaRPr kumimoji="1" lang="ja-JP" altLang="en-US" sz="3600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F99F8F9A-A633-9444-81FA-4400E0570AC9}"/>
                </a:ext>
              </a:extLst>
            </p:cNvPr>
            <p:cNvSpPr/>
            <p:nvPr/>
          </p:nvSpPr>
          <p:spPr>
            <a:xfrm>
              <a:off x="3040353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4</a:t>
              </a:r>
              <a:endParaRPr kumimoji="1" lang="ja-JP" altLang="en-US" sz="3600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2766E27-32CA-364B-BF54-F7937ED572BC}"/>
                </a:ext>
              </a:extLst>
            </p:cNvPr>
            <p:cNvSpPr/>
            <p:nvPr/>
          </p:nvSpPr>
          <p:spPr>
            <a:xfrm>
              <a:off x="3862599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5</a:t>
              </a:r>
              <a:endParaRPr kumimoji="1" lang="ja-JP" altLang="en-US" sz="3600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275E43E7-384D-6347-B53C-5FDED3CCD07F}"/>
                </a:ext>
              </a:extLst>
            </p:cNvPr>
            <p:cNvSpPr/>
            <p:nvPr/>
          </p:nvSpPr>
          <p:spPr>
            <a:xfrm>
              <a:off x="468484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6</a:t>
              </a:r>
              <a:endParaRPr kumimoji="1" lang="ja-JP" altLang="en-US" sz="3600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CEED533-2D1D-A34E-98DB-03D58EC1240A}"/>
                </a:ext>
              </a:extLst>
            </p:cNvPr>
            <p:cNvSpPr/>
            <p:nvPr/>
          </p:nvSpPr>
          <p:spPr>
            <a:xfrm>
              <a:off x="550709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7</a:t>
              </a:r>
              <a:endParaRPr kumimoji="1" lang="ja-JP" altLang="en-US" sz="3600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FF9A049-FDC5-C94C-9E8C-767F04A543AB}"/>
                </a:ext>
              </a:extLst>
            </p:cNvPr>
            <p:cNvSpPr/>
            <p:nvPr/>
          </p:nvSpPr>
          <p:spPr>
            <a:xfrm>
              <a:off x="6329337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8</a:t>
              </a:r>
              <a:endParaRPr kumimoji="1" lang="ja-JP" altLang="en-US" sz="3600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90A068A0-0F2F-C444-BB93-07FDD9B9580A}"/>
                </a:ext>
              </a:extLst>
            </p:cNvPr>
            <p:cNvSpPr/>
            <p:nvPr/>
          </p:nvSpPr>
          <p:spPr>
            <a:xfrm>
              <a:off x="7973829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10</a:t>
              </a:r>
              <a:endParaRPr kumimoji="1" lang="ja-JP" altLang="en-US" sz="3600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F406AB37-99B2-FD4E-A5F8-62664BE9137A}"/>
                </a:ext>
              </a:extLst>
            </p:cNvPr>
            <p:cNvSpPr/>
            <p:nvPr/>
          </p:nvSpPr>
          <p:spPr>
            <a:xfrm>
              <a:off x="7151583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9</a:t>
              </a:r>
              <a:endParaRPr kumimoji="1" lang="ja-JP" altLang="en-US" sz="3600"/>
            </a:p>
          </p:txBody>
        </p: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418AFF5-F53D-874D-A3D1-837ADB2DE440}"/>
              </a:ext>
            </a:extLst>
          </p:cNvPr>
          <p:cNvSpPr txBox="1"/>
          <p:nvPr/>
        </p:nvSpPr>
        <p:spPr>
          <a:xfrm>
            <a:off x="522270" y="1164540"/>
            <a:ext cx="8099459" cy="369332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/>
              <a:t>出題者が、答えを「</a:t>
            </a:r>
            <a:r>
              <a:rPr lang="en-US" altLang="ja-JP" dirty="0"/>
              <a:t>1</a:t>
            </a:r>
            <a:r>
              <a:rPr lang="ja-JP" altLang="en-US"/>
              <a:t>」に設定したとする</a:t>
            </a:r>
            <a:endParaRPr lang="en-US" altLang="ja-JP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4C3855B-045A-1B4A-8DB7-CDDC5AFB8FC8}"/>
              </a:ext>
            </a:extLst>
          </p:cNvPr>
          <p:cNvSpPr txBox="1"/>
          <p:nvPr/>
        </p:nvSpPr>
        <p:spPr>
          <a:xfrm>
            <a:off x="522270" y="3731058"/>
            <a:ext cx="8319247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 1 +   10   ÷2=5.5 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で、「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6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」から開始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6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より小さい」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( 1 + (6-1) )÷2=3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 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3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より小さい」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( 1 + (3-1) )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÷2=1.5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で、「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2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2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より小さい」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( 1 + (2-1) )÷2=1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で、「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当たり！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7" name="上カーブ矢印 6">
            <a:extLst>
              <a:ext uri="{FF2B5EF4-FFF2-40B4-BE49-F238E27FC236}">
                <a16:creationId xmlns:a16="http://schemas.microsoft.com/office/drawing/2014/main" id="{F90EE113-7A5A-214C-9053-9F0936A31D8F}"/>
              </a:ext>
            </a:extLst>
          </p:cNvPr>
          <p:cNvSpPr/>
          <p:nvPr/>
        </p:nvSpPr>
        <p:spPr>
          <a:xfrm flipH="1">
            <a:off x="2507783" y="2708363"/>
            <a:ext cx="2527605" cy="527273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8550419-ED06-0B4F-8EB2-0F613282D5B7}"/>
              </a:ext>
            </a:extLst>
          </p:cNvPr>
          <p:cNvSpPr txBox="1"/>
          <p:nvPr/>
        </p:nvSpPr>
        <p:spPr>
          <a:xfrm>
            <a:off x="4914733" y="3162377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①6</a:t>
            </a:r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7797C18-596F-FE4B-A7F2-190FCE5CCF1B}"/>
              </a:ext>
            </a:extLst>
          </p:cNvPr>
          <p:cNvSpPr txBox="1"/>
          <p:nvPr/>
        </p:nvSpPr>
        <p:spPr>
          <a:xfrm>
            <a:off x="1400182" y="3162377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③2</a:t>
            </a:r>
            <a:endParaRPr kumimoji="1" lang="ja-JP" altLang="en-US"/>
          </a:p>
        </p:txBody>
      </p:sp>
      <p:sp>
        <p:nvSpPr>
          <p:cNvPr id="29" name="上カーブ矢印 28">
            <a:extLst>
              <a:ext uri="{FF2B5EF4-FFF2-40B4-BE49-F238E27FC236}">
                <a16:creationId xmlns:a16="http://schemas.microsoft.com/office/drawing/2014/main" id="{2F6AD841-8854-CE4C-957E-700E7AD124A1}"/>
              </a:ext>
            </a:extLst>
          </p:cNvPr>
          <p:cNvSpPr/>
          <p:nvPr/>
        </p:nvSpPr>
        <p:spPr>
          <a:xfrm flipH="1">
            <a:off x="1568391" y="2706231"/>
            <a:ext cx="951009" cy="527273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28B4FEF-1906-3F4F-BFE0-9BF40E8C62C8}"/>
              </a:ext>
            </a:extLst>
          </p:cNvPr>
          <p:cNvSpPr txBox="1"/>
          <p:nvPr/>
        </p:nvSpPr>
        <p:spPr>
          <a:xfrm>
            <a:off x="522270" y="3162377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④1</a:t>
            </a:r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A7B9DF7-B6C2-6385-335E-DDDD3925A498}"/>
              </a:ext>
            </a:extLst>
          </p:cNvPr>
          <p:cNvSpPr txBox="1"/>
          <p:nvPr/>
        </p:nvSpPr>
        <p:spPr>
          <a:xfrm>
            <a:off x="3430716" y="5457756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4</a:t>
            </a:r>
            <a:r>
              <a:rPr kumimoji="1" lang="ja-JP" altLang="en-US" sz="28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手で当たる</a:t>
            </a:r>
          </a:p>
        </p:txBody>
      </p:sp>
      <p:sp>
        <p:nvSpPr>
          <p:cNvPr id="6" name="上カーブ矢印 5">
            <a:extLst>
              <a:ext uri="{FF2B5EF4-FFF2-40B4-BE49-F238E27FC236}">
                <a16:creationId xmlns:a16="http://schemas.microsoft.com/office/drawing/2014/main" id="{CC84CF47-4545-7B34-6740-152400EB1524}"/>
              </a:ext>
            </a:extLst>
          </p:cNvPr>
          <p:cNvSpPr/>
          <p:nvPr/>
        </p:nvSpPr>
        <p:spPr>
          <a:xfrm flipH="1">
            <a:off x="601854" y="2690184"/>
            <a:ext cx="951009" cy="527273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BB7664-EAB5-B6C9-E693-B5A5A4B16522}"/>
              </a:ext>
            </a:extLst>
          </p:cNvPr>
          <p:cNvSpPr txBox="1"/>
          <p:nvPr/>
        </p:nvSpPr>
        <p:spPr>
          <a:xfrm>
            <a:off x="2454258" y="3138035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②3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948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8B6AB-55B0-0F45-A0BC-03136300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29775-8130-AB4A-8B3C-3EE996A17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「確かめてみよう」</a:t>
            </a:r>
            <a:r>
              <a:rPr lang="en-US" altLang="ja-JP" dirty="0"/>
              <a:t> </a:t>
            </a:r>
            <a:r>
              <a:rPr lang="ja-JP" altLang="en-US"/>
              <a:t>説明</a:t>
            </a:r>
            <a:r>
              <a:rPr lang="en-US" altLang="ja-JP" dirty="0"/>
              <a:t>③</a:t>
            </a:r>
            <a:endParaRPr kumimoji="1"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5F12BD-D594-884E-A053-71D86C2DD9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8055C3D-47B5-1443-8D78-AAC6213197BC}"/>
              </a:ext>
            </a:extLst>
          </p:cNvPr>
          <p:cNvGrpSpPr/>
          <p:nvPr/>
        </p:nvGrpSpPr>
        <p:grpSpPr>
          <a:xfrm>
            <a:off x="522270" y="1892576"/>
            <a:ext cx="8099459" cy="788893"/>
            <a:chOff x="573615" y="2008095"/>
            <a:chExt cx="8099459" cy="788893"/>
          </a:xfrm>
        </p:grpSpPr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B6733BC-8408-C245-932F-8EB594C7D023}"/>
                </a:ext>
              </a:extLst>
            </p:cNvPr>
            <p:cNvSpPr/>
            <p:nvPr/>
          </p:nvSpPr>
          <p:spPr>
            <a:xfrm>
              <a:off x="57361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</a:t>
              </a:r>
              <a:endParaRPr kumimoji="1" lang="ja-JP" altLang="en-US" sz="3600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97A49395-C74C-A74D-9D92-2FA0EFB9DE20}"/>
                </a:ext>
              </a:extLst>
            </p:cNvPr>
            <p:cNvSpPr/>
            <p:nvPr/>
          </p:nvSpPr>
          <p:spPr>
            <a:xfrm>
              <a:off x="139586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2</a:t>
              </a:r>
              <a:endParaRPr kumimoji="1" lang="ja-JP" altLang="en-US" sz="360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08FE558C-0A91-F644-ACC2-644994272982}"/>
                </a:ext>
              </a:extLst>
            </p:cNvPr>
            <p:cNvSpPr/>
            <p:nvPr/>
          </p:nvSpPr>
          <p:spPr>
            <a:xfrm>
              <a:off x="2218107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3</a:t>
              </a:r>
              <a:endParaRPr kumimoji="1" lang="ja-JP" altLang="en-US" sz="3600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F99F8F9A-A633-9444-81FA-4400E0570AC9}"/>
                </a:ext>
              </a:extLst>
            </p:cNvPr>
            <p:cNvSpPr/>
            <p:nvPr/>
          </p:nvSpPr>
          <p:spPr>
            <a:xfrm>
              <a:off x="3040353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4</a:t>
              </a:r>
              <a:endParaRPr kumimoji="1" lang="ja-JP" altLang="en-US" sz="3600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2766E27-32CA-364B-BF54-F7937ED572BC}"/>
                </a:ext>
              </a:extLst>
            </p:cNvPr>
            <p:cNvSpPr/>
            <p:nvPr/>
          </p:nvSpPr>
          <p:spPr>
            <a:xfrm>
              <a:off x="3862599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5</a:t>
              </a:r>
              <a:endParaRPr kumimoji="1" lang="ja-JP" altLang="en-US" sz="3600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275E43E7-384D-6347-B53C-5FDED3CCD07F}"/>
                </a:ext>
              </a:extLst>
            </p:cNvPr>
            <p:cNvSpPr/>
            <p:nvPr/>
          </p:nvSpPr>
          <p:spPr>
            <a:xfrm>
              <a:off x="468484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6</a:t>
              </a:r>
              <a:endParaRPr kumimoji="1" lang="ja-JP" altLang="en-US" sz="3600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CEED533-2D1D-A34E-98DB-03D58EC1240A}"/>
                </a:ext>
              </a:extLst>
            </p:cNvPr>
            <p:cNvSpPr/>
            <p:nvPr/>
          </p:nvSpPr>
          <p:spPr>
            <a:xfrm>
              <a:off x="550709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7</a:t>
              </a:r>
              <a:endParaRPr kumimoji="1" lang="ja-JP" altLang="en-US" sz="3600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FF9A049-FDC5-C94C-9E8C-767F04A543AB}"/>
                </a:ext>
              </a:extLst>
            </p:cNvPr>
            <p:cNvSpPr/>
            <p:nvPr/>
          </p:nvSpPr>
          <p:spPr>
            <a:xfrm>
              <a:off x="6329337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8</a:t>
              </a:r>
              <a:endParaRPr kumimoji="1" lang="ja-JP" altLang="en-US" sz="3600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90A068A0-0F2F-C444-BB93-07FDD9B9580A}"/>
                </a:ext>
              </a:extLst>
            </p:cNvPr>
            <p:cNvSpPr/>
            <p:nvPr/>
          </p:nvSpPr>
          <p:spPr>
            <a:xfrm>
              <a:off x="7973829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10</a:t>
              </a:r>
              <a:endParaRPr kumimoji="1" lang="ja-JP" altLang="en-US" sz="3600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F406AB37-99B2-FD4E-A5F8-62664BE9137A}"/>
                </a:ext>
              </a:extLst>
            </p:cNvPr>
            <p:cNvSpPr/>
            <p:nvPr/>
          </p:nvSpPr>
          <p:spPr>
            <a:xfrm>
              <a:off x="7151583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dirty="0"/>
                <a:t>9</a:t>
              </a:r>
              <a:endParaRPr kumimoji="1" lang="ja-JP" altLang="en-US" sz="3600"/>
            </a:p>
          </p:txBody>
        </p: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418AFF5-F53D-874D-A3D1-837ADB2DE440}"/>
              </a:ext>
            </a:extLst>
          </p:cNvPr>
          <p:cNvSpPr txBox="1"/>
          <p:nvPr/>
        </p:nvSpPr>
        <p:spPr>
          <a:xfrm>
            <a:off x="522270" y="1164540"/>
            <a:ext cx="8099459" cy="369332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/>
              <a:t>出題者が、答えを「</a:t>
            </a:r>
            <a:r>
              <a:rPr lang="en-US" altLang="ja-JP" dirty="0"/>
              <a:t>7</a:t>
            </a:r>
            <a:r>
              <a:rPr lang="ja-JP" altLang="en-US"/>
              <a:t>」に設定したとする</a:t>
            </a:r>
            <a:endParaRPr lang="en-US" altLang="ja-JP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4C3855B-045A-1B4A-8DB7-CDDC5AFB8FC8}"/>
              </a:ext>
            </a:extLst>
          </p:cNvPr>
          <p:cNvSpPr txBox="1"/>
          <p:nvPr/>
        </p:nvSpPr>
        <p:spPr>
          <a:xfrm>
            <a:off x="473876" y="4107349"/>
            <a:ext cx="8319247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   1  +10)÷2=5.5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で、「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6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」から開始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6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より大きい」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(6+1) +10)÷2=8.5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で、「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9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 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9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より小さい」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(6+1) + (9-1) )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÷2=7.5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8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 ハズレ。「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8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より小さい」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342900" indent="-342900">
              <a:buFont typeface="+mj-ea"/>
              <a:buAutoNum type="circleNumDbPlain"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 (6+1) + (8-1) )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÷2=7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なので、「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7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当たり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7" name="上カーブ矢印 6">
            <a:extLst>
              <a:ext uri="{FF2B5EF4-FFF2-40B4-BE49-F238E27FC236}">
                <a16:creationId xmlns:a16="http://schemas.microsoft.com/office/drawing/2014/main" id="{F90EE113-7A5A-214C-9053-9F0936A31D8F}"/>
              </a:ext>
            </a:extLst>
          </p:cNvPr>
          <p:cNvSpPr/>
          <p:nvPr/>
        </p:nvSpPr>
        <p:spPr>
          <a:xfrm>
            <a:off x="4895101" y="2705627"/>
            <a:ext cx="2904382" cy="788892"/>
          </a:xfrm>
          <a:prstGeom prst="curvedUpArrow">
            <a:avLst>
              <a:gd name="adj1" fmla="val 15992"/>
              <a:gd name="adj2" fmla="val 48513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8550419-ED06-0B4F-8EB2-0F613282D5B7}"/>
              </a:ext>
            </a:extLst>
          </p:cNvPr>
          <p:cNvSpPr txBox="1"/>
          <p:nvPr/>
        </p:nvSpPr>
        <p:spPr>
          <a:xfrm>
            <a:off x="4516635" y="302348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①6</a:t>
            </a:r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7797C18-596F-FE4B-A7F2-190FCE5CCF1B}"/>
              </a:ext>
            </a:extLst>
          </p:cNvPr>
          <p:cNvSpPr txBox="1"/>
          <p:nvPr/>
        </p:nvSpPr>
        <p:spPr>
          <a:xfrm>
            <a:off x="7509252" y="302348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②9</a:t>
            </a:r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28B4FEF-1906-3F4F-BFE0-9BF40E8C62C8}"/>
              </a:ext>
            </a:extLst>
          </p:cNvPr>
          <p:cNvSpPr txBox="1"/>
          <p:nvPr/>
        </p:nvSpPr>
        <p:spPr>
          <a:xfrm>
            <a:off x="6457272" y="302348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③8</a:t>
            </a:r>
            <a:endParaRPr kumimoji="1" lang="ja-JP" altLang="en-US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DE3E16D-7BFE-4E4E-A0F0-22CDD9C09EF2}"/>
              </a:ext>
            </a:extLst>
          </p:cNvPr>
          <p:cNvSpPr txBox="1"/>
          <p:nvPr/>
        </p:nvSpPr>
        <p:spPr>
          <a:xfrm>
            <a:off x="5660153" y="302348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④7</a:t>
            </a:r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9D844FD-0729-1753-B9EE-22DEBF526E2C}"/>
              </a:ext>
            </a:extLst>
          </p:cNvPr>
          <p:cNvSpPr txBox="1"/>
          <p:nvPr/>
        </p:nvSpPr>
        <p:spPr>
          <a:xfrm>
            <a:off x="3393689" y="572038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４手で当たる</a:t>
            </a:r>
          </a:p>
        </p:txBody>
      </p:sp>
      <p:sp>
        <p:nvSpPr>
          <p:cNvPr id="6" name="上カーブ矢印 5">
            <a:extLst>
              <a:ext uri="{FF2B5EF4-FFF2-40B4-BE49-F238E27FC236}">
                <a16:creationId xmlns:a16="http://schemas.microsoft.com/office/drawing/2014/main" id="{4A7E93AD-8EBA-8254-6A06-6DFA6EB478B8}"/>
              </a:ext>
            </a:extLst>
          </p:cNvPr>
          <p:cNvSpPr/>
          <p:nvPr/>
        </p:nvSpPr>
        <p:spPr>
          <a:xfrm flipH="1">
            <a:off x="6618601" y="2704232"/>
            <a:ext cx="772753" cy="415696"/>
          </a:xfrm>
          <a:prstGeom prst="curvedUpArrow">
            <a:avLst>
              <a:gd name="adj1" fmla="val 25000"/>
              <a:gd name="adj2" fmla="val 65424"/>
              <a:gd name="adj3" fmla="val 267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上カーブ矢印 8">
            <a:extLst>
              <a:ext uri="{FF2B5EF4-FFF2-40B4-BE49-F238E27FC236}">
                <a16:creationId xmlns:a16="http://schemas.microsoft.com/office/drawing/2014/main" id="{13EF35DF-A838-49C3-D0C2-827CD733F496}"/>
              </a:ext>
            </a:extLst>
          </p:cNvPr>
          <p:cNvSpPr/>
          <p:nvPr/>
        </p:nvSpPr>
        <p:spPr>
          <a:xfrm flipH="1">
            <a:off x="5792678" y="2702261"/>
            <a:ext cx="772753" cy="415696"/>
          </a:xfrm>
          <a:prstGeom prst="curvedUpArrow">
            <a:avLst>
              <a:gd name="adj1" fmla="val 25000"/>
              <a:gd name="adj2" fmla="val 65424"/>
              <a:gd name="adj3" fmla="val 267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929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9F8CD3-7512-284D-B8A3-66FAE7418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探索（サーチ）アルゴリズムの概要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D59E400-5E03-CD4B-8DEF-778513BB990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9766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C6CB-4077-BF4A-8011-CA6F967E5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探索（サーチ）アルゴリズム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9EB708-F210-1842-8272-1BFAB1FFA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001" y="515813"/>
            <a:ext cx="4999422" cy="5666623"/>
          </a:xfrm>
        </p:spPr>
        <p:txBody>
          <a:bodyPr/>
          <a:lstStyle/>
          <a:p>
            <a:r>
              <a:rPr kumimoji="1" lang="ja-JP" altLang="en-US" sz="1800"/>
              <a:t>二分探索（バイナリサーチ）</a:t>
            </a:r>
            <a:endParaRPr kumimoji="1" lang="en-US" altLang="ja-JP" sz="1800" dirty="0"/>
          </a:p>
          <a:p>
            <a:pPr lvl="1"/>
            <a:r>
              <a:rPr kumimoji="1" lang="ja-JP" altLang="en-US" sz="1600"/>
              <a:t>任意の位置から、「大きいか</a:t>
            </a:r>
            <a:r>
              <a:rPr kumimoji="1" lang="en-US" altLang="ja-JP" sz="1600" dirty="0"/>
              <a:t>/</a:t>
            </a:r>
            <a:r>
              <a:rPr kumimoji="1" lang="ja-JP" altLang="en-US" sz="1600"/>
              <a:t>小さいか」をヒントに、探索範囲を半分ずつ減らしながら探索する</a:t>
            </a:r>
            <a:endParaRPr kumimoji="1" lang="en-US" altLang="ja-JP" sz="1600" dirty="0"/>
          </a:p>
          <a:p>
            <a:pPr lvl="1"/>
            <a:r>
              <a:rPr lang="ja-JP" altLang="en-US" sz="1600"/>
              <a:t>長所</a:t>
            </a:r>
            <a:endParaRPr lang="en-US" altLang="ja-JP" sz="1600" dirty="0"/>
          </a:p>
          <a:p>
            <a:pPr lvl="2"/>
            <a:r>
              <a:rPr lang="ja-JP" altLang="en-US" sz="1400"/>
              <a:t>データの件数が増えても、計算量が増えにくい</a:t>
            </a:r>
            <a:endParaRPr lang="en-US" altLang="ja-JP" sz="1400" dirty="0"/>
          </a:p>
          <a:p>
            <a:pPr lvl="3"/>
            <a:r>
              <a:rPr kumimoji="1" lang="ja-JP" altLang="en-US" sz="1100"/>
              <a:t>データの件数が倍になっても、計算は</a:t>
            </a:r>
            <a:r>
              <a:rPr kumimoji="1" lang="en-US" altLang="ja-JP" sz="1100" dirty="0"/>
              <a:t>1</a:t>
            </a:r>
            <a:r>
              <a:rPr kumimoji="1" lang="ja-JP" altLang="en-US" sz="1100"/>
              <a:t>回増えるだけ</a:t>
            </a:r>
            <a:endParaRPr kumimoji="1" lang="en-US" altLang="ja-JP" sz="1100" dirty="0"/>
          </a:p>
          <a:p>
            <a:pPr lvl="3"/>
            <a:r>
              <a:rPr lang="ja-JP" altLang="en-US" sz="1000"/>
              <a:t>例</a:t>
            </a:r>
            <a:r>
              <a:rPr lang="en-US" altLang="ja-JP" sz="1000" dirty="0"/>
              <a:t>: </a:t>
            </a:r>
            <a:r>
              <a:rPr lang="ja-JP" altLang="en-US" sz="1000"/>
              <a:t>数当てゲームが「１から２０」になったとしても、計算の回数は</a:t>
            </a:r>
            <a:r>
              <a:rPr lang="en-US" altLang="ja-JP" sz="1000" dirty="0"/>
              <a:t>1</a:t>
            </a:r>
            <a:r>
              <a:rPr lang="ja-JP" altLang="en-US" sz="1000"/>
              <a:t>回増えるだけ</a:t>
            </a:r>
            <a:endParaRPr kumimoji="1" lang="en-US" altLang="ja-JP" sz="1000" dirty="0"/>
          </a:p>
          <a:p>
            <a:pPr lvl="1"/>
            <a:r>
              <a:rPr kumimoji="1" lang="ja-JP" altLang="en-US" sz="1600"/>
              <a:t>短所</a:t>
            </a:r>
            <a:endParaRPr kumimoji="1" lang="en-US" altLang="ja-JP" sz="1600" dirty="0"/>
          </a:p>
          <a:p>
            <a:pPr lvl="2"/>
            <a:r>
              <a:rPr kumimoji="1" lang="ja-JP" altLang="en-US" sz="1400" u="sng"/>
              <a:t>探索前に、データが整列されていなければならない</a:t>
            </a:r>
            <a:endParaRPr kumimoji="1" lang="en-US" altLang="ja-JP" sz="1400" u="sng" dirty="0"/>
          </a:p>
          <a:p>
            <a:pPr lvl="2"/>
            <a:r>
              <a:rPr lang="ja-JP" altLang="en-US" sz="1500"/>
              <a:t>整列していないデータが与えられた場合、まず整列する必要がある</a:t>
            </a:r>
            <a:endParaRPr kumimoji="1" lang="ja-JP" altLang="en-US" sz="150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ECA7FE3-9000-1840-A896-14FD42F950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 5" descr="ダイアグラム&#10;&#10;自動的に生成された説明">
            <a:extLst>
              <a:ext uri="{FF2B5EF4-FFF2-40B4-BE49-F238E27FC236}">
                <a16:creationId xmlns:a16="http://schemas.microsoft.com/office/drawing/2014/main" id="{48B7AD7E-85E6-AA4E-AFDB-EF370897A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423" y="1115532"/>
            <a:ext cx="3766562" cy="532945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212001-CC0C-CE49-8824-241FC9C18399}"/>
              </a:ext>
            </a:extLst>
          </p:cNvPr>
          <p:cNvSpPr txBox="1"/>
          <p:nvPr/>
        </p:nvSpPr>
        <p:spPr>
          <a:xfrm>
            <a:off x="5233423" y="74620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参考フローチャート</a:t>
            </a:r>
          </a:p>
        </p:txBody>
      </p:sp>
    </p:spTree>
    <p:extLst>
      <p:ext uri="{BB962C8B-B14F-4D97-AF65-F5344CB8AC3E}">
        <p14:creationId xmlns:p14="http://schemas.microsoft.com/office/powerpoint/2010/main" val="7550208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723EFF2-9095-4B46-B137-F3DB8A76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探索（サーチ）アルゴリズム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61DF79F-B6B2-5F41-BA0E-7EC70992B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19" y="515813"/>
            <a:ext cx="5542994" cy="5505475"/>
          </a:xfrm>
        </p:spPr>
        <p:txBody>
          <a:bodyPr/>
          <a:lstStyle/>
          <a:p>
            <a:r>
              <a:rPr lang="ja-JP" altLang="en-US"/>
              <a:t>線形探索（リニアサーチ）</a:t>
            </a:r>
            <a:endParaRPr lang="en-US" altLang="ja-JP" dirty="0"/>
          </a:p>
          <a:p>
            <a:pPr lvl="1"/>
            <a:r>
              <a:rPr lang="ja-JP" altLang="en-US"/>
              <a:t>先頭から（</a:t>
            </a:r>
            <a:r>
              <a:rPr lang="en-US" altLang="ja-JP" dirty="0"/>
              <a:t>※</a:t>
            </a:r>
            <a:r>
              <a:rPr lang="ja-JP" altLang="en-US"/>
              <a:t>末尾からでもよい）順に、全てのデータを確かめる</a:t>
            </a:r>
            <a:endParaRPr lang="en-US" altLang="ja-JP" dirty="0"/>
          </a:p>
          <a:p>
            <a:pPr lvl="1"/>
            <a:r>
              <a:rPr lang="ja-JP" altLang="en-US"/>
              <a:t>長所</a:t>
            </a:r>
            <a:endParaRPr lang="en-US" altLang="ja-JP" dirty="0"/>
          </a:p>
          <a:p>
            <a:pPr lvl="2"/>
            <a:r>
              <a:rPr lang="ja-JP" altLang="en-US"/>
              <a:t>考え方が簡単でわかりやすい</a:t>
            </a:r>
            <a:endParaRPr lang="en-US" altLang="ja-JP" dirty="0"/>
          </a:p>
          <a:p>
            <a:pPr lvl="2"/>
            <a:r>
              <a:rPr lang="ja-JP" altLang="en-US"/>
              <a:t>探索するデータが整列していても</a:t>
            </a:r>
            <a:r>
              <a:rPr lang="en-US" altLang="ja-JP" dirty="0"/>
              <a:t>/</a:t>
            </a:r>
          </a:p>
          <a:p>
            <a:pPr marL="872100" lvl="2" indent="0">
              <a:buNone/>
            </a:pPr>
            <a:r>
              <a:rPr lang="en-US" altLang="ja-JP" dirty="0"/>
              <a:t>		</a:t>
            </a:r>
            <a:r>
              <a:rPr lang="ja-JP" altLang="en-US"/>
              <a:t>整列していなくても</a:t>
            </a:r>
            <a:endParaRPr lang="en-US" altLang="ja-JP" dirty="0"/>
          </a:p>
          <a:p>
            <a:pPr marL="872100" lvl="2" indent="0">
              <a:buNone/>
            </a:pPr>
            <a:r>
              <a:rPr lang="en-US" altLang="ja-JP" dirty="0"/>
              <a:t>		</a:t>
            </a:r>
            <a:r>
              <a:rPr lang="ja-JP" altLang="en-US"/>
              <a:t>同じ手順で探索できる</a:t>
            </a:r>
            <a:endParaRPr lang="en-US" altLang="ja-JP" dirty="0"/>
          </a:p>
          <a:p>
            <a:pPr lvl="1"/>
            <a:r>
              <a:rPr lang="ja-JP" altLang="en-US"/>
              <a:t>短所</a:t>
            </a:r>
            <a:endParaRPr lang="en-US" altLang="ja-JP" dirty="0"/>
          </a:p>
          <a:p>
            <a:pPr lvl="2"/>
            <a:r>
              <a:rPr lang="ja-JP" altLang="en-US"/>
              <a:t>探索するデータが増えると、計算量が増える</a:t>
            </a:r>
            <a:endParaRPr lang="en-US" altLang="ja-JP" dirty="0"/>
          </a:p>
          <a:p>
            <a:pPr lvl="3"/>
            <a:r>
              <a:rPr lang="ja-JP" altLang="en-US"/>
              <a:t>例</a:t>
            </a:r>
            <a:r>
              <a:rPr lang="en-US" altLang="ja-JP" dirty="0"/>
              <a:t>: </a:t>
            </a:r>
            <a:r>
              <a:rPr lang="ja-JP" altLang="en-US"/>
              <a:t>数当てゲームが「１から２０」と倍になると、計算量が倍になる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BFC75647-9AB9-5247-A2E7-A373ED86E7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6" name="図 15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5C5E287A-A85C-5442-8493-E6F51C040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07" y="984650"/>
            <a:ext cx="2543669" cy="5505475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8D6364F-740D-9946-A15D-FAB84F5F689F}"/>
              </a:ext>
            </a:extLst>
          </p:cNvPr>
          <p:cNvSpPr txBox="1"/>
          <p:nvPr/>
        </p:nvSpPr>
        <p:spPr>
          <a:xfrm>
            <a:off x="6096507" y="61531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※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参考フローチャート</a:t>
            </a:r>
          </a:p>
        </p:txBody>
      </p:sp>
    </p:spTree>
    <p:extLst>
      <p:ext uri="{BB962C8B-B14F-4D97-AF65-F5344CB8AC3E}">
        <p14:creationId xmlns:p14="http://schemas.microsoft.com/office/powerpoint/2010/main" val="1700305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7B2090-AA2E-0A48-8E79-F87AA96F9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計算量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46E49ED-13CD-924D-87F0-16C5D59F81E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77108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3ACA673-0414-354D-B0A6-142FCCDBF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計算量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8776990-C4DB-344C-A734-ED80B1E43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数当てゲームで見た探索の手順を比べると、最大の回数に差があった</a:t>
            </a:r>
            <a:endParaRPr lang="en-US" altLang="ja-JP" dirty="0"/>
          </a:p>
          <a:p>
            <a:pPr lvl="1"/>
            <a:r>
              <a:rPr lang="ja-JP" altLang="en-US"/>
              <a:t>先頭から順に全て探索（線形探索）</a:t>
            </a:r>
            <a:endParaRPr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  <a:r>
              <a:rPr lang="ja-JP" altLang="en-US"/>
              <a:t>→</a:t>
            </a:r>
            <a:r>
              <a:rPr lang="en-US" altLang="ja-JP" dirty="0"/>
              <a:t> </a:t>
            </a:r>
            <a:r>
              <a:rPr lang="ja-JP" altLang="en-US"/>
              <a:t>最大で、データの件数分</a:t>
            </a:r>
            <a:endParaRPr lang="en-US" altLang="ja-JP" dirty="0"/>
          </a:p>
          <a:p>
            <a:pPr marL="358775" lvl="1" indent="0">
              <a:buNone/>
            </a:pPr>
            <a:endParaRPr lang="en-US" altLang="ja-JP" dirty="0"/>
          </a:p>
          <a:p>
            <a:pPr marL="358775" lvl="1" indent="0">
              <a:buNone/>
            </a:pPr>
            <a:endParaRPr lang="en-US" altLang="ja-JP" dirty="0"/>
          </a:p>
          <a:p>
            <a:pPr lvl="1"/>
            <a:r>
              <a:rPr lang="ja-JP" altLang="en-US"/>
              <a:t>探索範囲を半分にしていく（二分探索）</a:t>
            </a:r>
            <a:endParaRPr lang="en-US" altLang="ja-JP" dirty="0"/>
          </a:p>
          <a:p>
            <a:pPr marL="358775" lvl="1" indent="0">
              <a:buNone/>
            </a:pPr>
            <a:r>
              <a:rPr lang="en-US" altLang="ja-JP" dirty="0"/>
              <a:t>	</a:t>
            </a:r>
            <a:r>
              <a:rPr lang="ja-JP" altLang="en-US"/>
              <a:t>→</a:t>
            </a:r>
            <a:r>
              <a:rPr lang="en-US" altLang="ja-JP" dirty="0"/>
              <a:t> </a:t>
            </a:r>
            <a:r>
              <a:rPr lang="ja-JP" altLang="en-US"/>
              <a:t>最大でも、データの件数分にはならない</a:t>
            </a: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pPr marL="358775" lvl="1" indent="0">
              <a:buNone/>
            </a:pPr>
            <a:endParaRPr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FB6DA96C-B2DE-F043-BD0F-25FC9E619C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210C6772-2162-04F9-38E8-152C0779811F}"/>
              </a:ext>
            </a:extLst>
          </p:cNvPr>
          <p:cNvGrpSpPr/>
          <p:nvPr/>
        </p:nvGrpSpPr>
        <p:grpSpPr>
          <a:xfrm>
            <a:off x="861975" y="5232400"/>
            <a:ext cx="7587231" cy="655238"/>
            <a:chOff x="573615" y="2008095"/>
            <a:chExt cx="8099459" cy="78889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F84B1062-5E2F-8124-F5D0-9C270903D071}"/>
                </a:ext>
              </a:extLst>
            </p:cNvPr>
            <p:cNvSpPr/>
            <p:nvPr/>
          </p:nvSpPr>
          <p:spPr>
            <a:xfrm>
              <a:off x="57361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1</a:t>
              </a:r>
              <a:endParaRPr kumimoji="1" lang="ja-JP" altLang="en-US" sz="3200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E7F1C382-9520-8C4A-61FA-342C433D42A4}"/>
                </a:ext>
              </a:extLst>
            </p:cNvPr>
            <p:cNvSpPr/>
            <p:nvPr/>
          </p:nvSpPr>
          <p:spPr>
            <a:xfrm>
              <a:off x="139586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2</a:t>
              </a:r>
              <a:endParaRPr kumimoji="1" lang="ja-JP" altLang="en-US" sz="3600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B786448E-1780-759E-0AFB-6265081B766E}"/>
                </a:ext>
              </a:extLst>
            </p:cNvPr>
            <p:cNvSpPr/>
            <p:nvPr/>
          </p:nvSpPr>
          <p:spPr>
            <a:xfrm>
              <a:off x="2218107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3</a:t>
              </a:r>
              <a:endParaRPr kumimoji="1" lang="ja-JP" altLang="en-US" sz="320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47F523AD-F909-E31A-2F96-F5134AD66B49}"/>
                </a:ext>
              </a:extLst>
            </p:cNvPr>
            <p:cNvSpPr/>
            <p:nvPr/>
          </p:nvSpPr>
          <p:spPr>
            <a:xfrm>
              <a:off x="3040353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4</a:t>
              </a:r>
              <a:endParaRPr kumimoji="1" lang="ja-JP" altLang="en-US" sz="3200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D2AF39B-1049-BF36-E7CD-DA958F56A6B2}"/>
                </a:ext>
              </a:extLst>
            </p:cNvPr>
            <p:cNvSpPr/>
            <p:nvPr/>
          </p:nvSpPr>
          <p:spPr>
            <a:xfrm>
              <a:off x="3862599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5</a:t>
              </a:r>
              <a:endParaRPr kumimoji="1" lang="ja-JP" altLang="en-US" sz="3200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A628DFD-D95E-D26A-E2CF-95C63ED84C3A}"/>
                </a:ext>
              </a:extLst>
            </p:cNvPr>
            <p:cNvSpPr/>
            <p:nvPr/>
          </p:nvSpPr>
          <p:spPr>
            <a:xfrm>
              <a:off x="468484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6</a:t>
              </a:r>
              <a:endParaRPr kumimoji="1" lang="ja-JP" altLang="en-US" sz="320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CC22FC36-FFA1-4B38-436E-43AA9AAF64EE}"/>
                </a:ext>
              </a:extLst>
            </p:cNvPr>
            <p:cNvSpPr/>
            <p:nvPr/>
          </p:nvSpPr>
          <p:spPr>
            <a:xfrm>
              <a:off x="550709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7</a:t>
              </a:r>
              <a:endParaRPr kumimoji="1" lang="ja-JP" altLang="en-US" sz="3200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B740EFF-FC51-468F-D41F-FA02C6AE5B22}"/>
                </a:ext>
              </a:extLst>
            </p:cNvPr>
            <p:cNvSpPr/>
            <p:nvPr/>
          </p:nvSpPr>
          <p:spPr>
            <a:xfrm>
              <a:off x="6329337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8</a:t>
              </a:r>
              <a:endParaRPr kumimoji="1" lang="ja-JP" altLang="en-US" sz="3200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279E85F-7C86-A888-93DE-8EA8218A2E56}"/>
                </a:ext>
              </a:extLst>
            </p:cNvPr>
            <p:cNvSpPr/>
            <p:nvPr/>
          </p:nvSpPr>
          <p:spPr>
            <a:xfrm>
              <a:off x="7973829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10</a:t>
              </a:r>
              <a:endParaRPr kumimoji="1" lang="ja-JP" altLang="en-US" sz="3600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6C87A5BA-3058-3C7F-341B-050F3CFCE3E0}"/>
                </a:ext>
              </a:extLst>
            </p:cNvPr>
            <p:cNvSpPr/>
            <p:nvPr/>
          </p:nvSpPr>
          <p:spPr>
            <a:xfrm>
              <a:off x="7151583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9</a:t>
              </a:r>
              <a:endParaRPr kumimoji="1" lang="ja-JP" altLang="en-US" sz="3200"/>
            </a:p>
          </p:txBody>
        </p:sp>
      </p:grpSp>
      <p:sp>
        <p:nvSpPr>
          <p:cNvPr id="18" name="上カーブ矢印 17">
            <a:extLst>
              <a:ext uri="{FF2B5EF4-FFF2-40B4-BE49-F238E27FC236}">
                <a16:creationId xmlns:a16="http://schemas.microsoft.com/office/drawing/2014/main" id="{84F7267B-0CE8-545A-A902-39E851D5A01F}"/>
              </a:ext>
            </a:extLst>
          </p:cNvPr>
          <p:cNvSpPr/>
          <p:nvPr/>
        </p:nvSpPr>
        <p:spPr>
          <a:xfrm>
            <a:off x="5063404" y="5917421"/>
            <a:ext cx="2584565" cy="584798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39C2157-9411-42A5-C49F-984B268B4EDE}"/>
              </a:ext>
            </a:extLst>
          </p:cNvPr>
          <p:cNvSpPr txBox="1"/>
          <p:nvPr/>
        </p:nvSpPr>
        <p:spPr>
          <a:xfrm>
            <a:off x="4835509" y="6221875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①6</a:t>
            </a:r>
            <a:endParaRPr kumimoji="1" lang="ja-JP" altLang="en-US"/>
          </a:p>
        </p:txBody>
      </p:sp>
      <p:sp>
        <p:nvSpPr>
          <p:cNvPr id="23" name="上カーブ矢印 22">
            <a:extLst>
              <a:ext uri="{FF2B5EF4-FFF2-40B4-BE49-F238E27FC236}">
                <a16:creationId xmlns:a16="http://schemas.microsoft.com/office/drawing/2014/main" id="{984C12F4-08E8-C4C9-DC75-97CB367580BD}"/>
              </a:ext>
            </a:extLst>
          </p:cNvPr>
          <p:cNvSpPr/>
          <p:nvPr/>
        </p:nvSpPr>
        <p:spPr>
          <a:xfrm>
            <a:off x="7647969" y="431352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542711C7-900F-CB0D-72A2-42DC1BA4F87A}"/>
              </a:ext>
            </a:extLst>
          </p:cNvPr>
          <p:cNvGrpSpPr/>
          <p:nvPr/>
        </p:nvGrpSpPr>
        <p:grpSpPr>
          <a:xfrm>
            <a:off x="861975" y="2775936"/>
            <a:ext cx="7587231" cy="655238"/>
            <a:chOff x="573615" y="2008095"/>
            <a:chExt cx="8099459" cy="788893"/>
          </a:xfrm>
        </p:grpSpPr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6A8A00E2-122F-56A2-36FB-487D7EF4F22D}"/>
                </a:ext>
              </a:extLst>
            </p:cNvPr>
            <p:cNvSpPr/>
            <p:nvPr/>
          </p:nvSpPr>
          <p:spPr>
            <a:xfrm>
              <a:off x="57361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1</a:t>
              </a:r>
              <a:endParaRPr kumimoji="1" lang="ja-JP" altLang="en-US" sz="3200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756E3396-B80C-6F3B-4A00-3D9BCB814E8D}"/>
                </a:ext>
              </a:extLst>
            </p:cNvPr>
            <p:cNvSpPr/>
            <p:nvPr/>
          </p:nvSpPr>
          <p:spPr>
            <a:xfrm>
              <a:off x="139586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2</a:t>
              </a:r>
              <a:endParaRPr kumimoji="1" lang="ja-JP" altLang="en-US" sz="3600"/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8C15FFFF-00DF-41A9-874C-14583E2D760C}"/>
                </a:ext>
              </a:extLst>
            </p:cNvPr>
            <p:cNvSpPr/>
            <p:nvPr/>
          </p:nvSpPr>
          <p:spPr>
            <a:xfrm>
              <a:off x="2218107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3</a:t>
              </a:r>
              <a:endParaRPr kumimoji="1" lang="ja-JP" altLang="en-US" sz="3200"/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3F0FB2E8-B82E-5374-9D40-072B2C9C4788}"/>
                </a:ext>
              </a:extLst>
            </p:cNvPr>
            <p:cNvSpPr/>
            <p:nvPr/>
          </p:nvSpPr>
          <p:spPr>
            <a:xfrm>
              <a:off x="3040353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4</a:t>
              </a:r>
              <a:endParaRPr kumimoji="1" lang="ja-JP" altLang="en-US" sz="3200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2761C57F-4A97-0E6B-CF69-5C2E1E40D6FF}"/>
                </a:ext>
              </a:extLst>
            </p:cNvPr>
            <p:cNvSpPr/>
            <p:nvPr/>
          </p:nvSpPr>
          <p:spPr>
            <a:xfrm>
              <a:off x="3862599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5</a:t>
              </a:r>
              <a:endParaRPr kumimoji="1" lang="ja-JP" altLang="en-US" sz="3200"/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16CE4519-F0B1-F308-47E5-01934A7B9ABB}"/>
                </a:ext>
              </a:extLst>
            </p:cNvPr>
            <p:cNvSpPr/>
            <p:nvPr/>
          </p:nvSpPr>
          <p:spPr>
            <a:xfrm>
              <a:off x="4684845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6</a:t>
              </a:r>
              <a:endParaRPr kumimoji="1" lang="ja-JP" altLang="en-US" sz="3200"/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1E9EB3F4-A8F7-9134-1EE3-2673A3623B99}"/>
                </a:ext>
              </a:extLst>
            </p:cNvPr>
            <p:cNvSpPr/>
            <p:nvPr/>
          </p:nvSpPr>
          <p:spPr>
            <a:xfrm>
              <a:off x="5507091" y="2008096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7</a:t>
              </a:r>
              <a:endParaRPr kumimoji="1" lang="ja-JP" altLang="en-US" sz="3200"/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92F5ABA8-371F-A50C-5EB7-B1A304461701}"/>
                </a:ext>
              </a:extLst>
            </p:cNvPr>
            <p:cNvSpPr/>
            <p:nvPr/>
          </p:nvSpPr>
          <p:spPr>
            <a:xfrm>
              <a:off x="6329337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8</a:t>
              </a:r>
              <a:endParaRPr kumimoji="1" lang="ja-JP" altLang="en-US" sz="3200"/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1400E516-488A-45C3-173F-BC1E571E8FBF}"/>
                </a:ext>
              </a:extLst>
            </p:cNvPr>
            <p:cNvSpPr/>
            <p:nvPr/>
          </p:nvSpPr>
          <p:spPr>
            <a:xfrm>
              <a:off x="7973829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10</a:t>
              </a:r>
              <a:endParaRPr kumimoji="1" lang="ja-JP" altLang="en-US" sz="3600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351B9D12-62FB-9FC7-B61E-B4017855F68B}"/>
                </a:ext>
              </a:extLst>
            </p:cNvPr>
            <p:cNvSpPr/>
            <p:nvPr/>
          </p:nvSpPr>
          <p:spPr>
            <a:xfrm>
              <a:off x="7151583" y="2008095"/>
              <a:ext cx="699245" cy="78889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200" dirty="0"/>
                <a:t>9</a:t>
              </a:r>
              <a:endParaRPr kumimoji="1" lang="ja-JP" altLang="en-US" sz="3200"/>
            </a:p>
          </p:txBody>
        </p:sp>
      </p:grpSp>
      <p:sp>
        <p:nvSpPr>
          <p:cNvPr id="31" name="上カーブ矢印 30">
            <a:extLst>
              <a:ext uri="{FF2B5EF4-FFF2-40B4-BE49-F238E27FC236}">
                <a16:creationId xmlns:a16="http://schemas.microsoft.com/office/drawing/2014/main" id="{957FCD2A-8476-62D2-49B2-61097FC2AF70}"/>
              </a:ext>
            </a:extLst>
          </p:cNvPr>
          <p:cNvSpPr/>
          <p:nvPr/>
        </p:nvSpPr>
        <p:spPr>
          <a:xfrm>
            <a:off x="6714882" y="34609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2" name="上カーブ矢印 31">
            <a:extLst>
              <a:ext uri="{FF2B5EF4-FFF2-40B4-BE49-F238E27FC236}">
                <a16:creationId xmlns:a16="http://schemas.microsoft.com/office/drawing/2014/main" id="{210FE797-48EE-66AB-7E45-81F9E87A2AD0}"/>
              </a:ext>
            </a:extLst>
          </p:cNvPr>
          <p:cNvSpPr/>
          <p:nvPr/>
        </p:nvSpPr>
        <p:spPr>
          <a:xfrm>
            <a:off x="7494183" y="34609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4" name="上カーブ矢印 43">
            <a:extLst>
              <a:ext uri="{FF2B5EF4-FFF2-40B4-BE49-F238E27FC236}">
                <a16:creationId xmlns:a16="http://schemas.microsoft.com/office/drawing/2014/main" id="{E455DDD3-9160-3045-4EF5-B84286DBB842}"/>
              </a:ext>
            </a:extLst>
          </p:cNvPr>
          <p:cNvSpPr/>
          <p:nvPr/>
        </p:nvSpPr>
        <p:spPr>
          <a:xfrm>
            <a:off x="1259782" y="34609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5" name="上カーブ矢印 44">
            <a:extLst>
              <a:ext uri="{FF2B5EF4-FFF2-40B4-BE49-F238E27FC236}">
                <a16:creationId xmlns:a16="http://schemas.microsoft.com/office/drawing/2014/main" id="{132169F3-9501-5FF7-E534-D685FCAB75AB}"/>
              </a:ext>
            </a:extLst>
          </p:cNvPr>
          <p:cNvSpPr/>
          <p:nvPr/>
        </p:nvSpPr>
        <p:spPr>
          <a:xfrm>
            <a:off x="2039082" y="34609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6" name="上カーブ矢印 45">
            <a:extLst>
              <a:ext uri="{FF2B5EF4-FFF2-40B4-BE49-F238E27FC236}">
                <a16:creationId xmlns:a16="http://schemas.microsoft.com/office/drawing/2014/main" id="{B8B7ED2F-C8E4-D5BE-FC6F-340E58086CE7}"/>
              </a:ext>
            </a:extLst>
          </p:cNvPr>
          <p:cNvSpPr/>
          <p:nvPr/>
        </p:nvSpPr>
        <p:spPr>
          <a:xfrm>
            <a:off x="2818382" y="34863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7" name="上カーブ矢印 46">
            <a:extLst>
              <a:ext uri="{FF2B5EF4-FFF2-40B4-BE49-F238E27FC236}">
                <a16:creationId xmlns:a16="http://schemas.microsoft.com/office/drawing/2014/main" id="{F6840325-F911-BBB9-9BC0-4DCF41400331}"/>
              </a:ext>
            </a:extLst>
          </p:cNvPr>
          <p:cNvSpPr/>
          <p:nvPr/>
        </p:nvSpPr>
        <p:spPr>
          <a:xfrm>
            <a:off x="3597682" y="34863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8" name="上カーブ矢印 47">
            <a:extLst>
              <a:ext uri="{FF2B5EF4-FFF2-40B4-BE49-F238E27FC236}">
                <a16:creationId xmlns:a16="http://schemas.microsoft.com/office/drawing/2014/main" id="{5E86C2D2-266C-860D-BCA7-5513B86432BA}"/>
              </a:ext>
            </a:extLst>
          </p:cNvPr>
          <p:cNvSpPr/>
          <p:nvPr/>
        </p:nvSpPr>
        <p:spPr>
          <a:xfrm>
            <a:off x="4376982" y="34990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9" name="上カーブ矢印 48">
            <a:extLst>
              <a:ext uri="{FF2B5EF4-FFF2-40B4-BE49-F238E27FC236}">
                <a16:creationId xmlns:a16="http://schemas.microsoft.com/office/drawing/2014/main" id="{AA4DF4D4-5D29-73BC-8167-D94B13390F8E}"/>
              </a:ext>
            </a:extLst>
          </p:cNvPr>
          <p:cNvSpPr/>
          <p:nvPr/>
        </p:nvSpPr>
        <p:spPr>
          <a:xfrm>
            <a:off x="5156282" y="34990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0" name="上カーブ矢印 49">
            <a:extLst>
              <a:ext uri="{FF2B5EF4-FFF2-40B4-BE49-F238E27FC236}">
                <a16:creationId xmlns:a16="http://schemas.microsoft.com/office/drawing/2014/main" id="{F117F505-DDB2-B6F8-E9CF-8BEDE2D04BBD}"/>
              </a:ext>
            </a:extLst>
          </p:cNvPr>
          <p:cNvSpPr/>
          <p:nvPr/>
        </p:nvSpPr>
        <p:spPr>
          <a:xfrm>
            <a:off x="5935582" y="3486357"/>
            <a:ext cx="715177" cy="437942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上カーブ矢印 2">
            <a:extLst>
              <a:ext uri="{FF2B5EF4-FFF2-40B4-BE49-F238E27FC236}">
                <a16:creationId xmlns:a16="http://schemas.microsoft.com/office/drawing/2014/main" id="{131035BD-574B-C085-E69F-53790E12B084}"/>
              </a:ext>
            </a:extLst>
          </p:cNvPr>
          <p:cNvSpPr/>
          <p:nvPr/>
        </p:nvSpPr>
        <p:spPr>
          <a:xfrm flipH="1">
            <a:off x="6650760" y="5904245"/>
            <a:ext cx="443972" cy="317630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5" name="上カーブ矢印 24">
            <a:extLst>
              <a:ext uri="{FF2B5EF4-FFF2-40B4-BE49-F238E27FC236}">
                <a16:creationId xmlns:a16="http://schemas.microsoft.com/office/drawing/2014/main" id="{BA093A40-0A42-2468-CB74-B2706E5E055C}"/>
              </a:ext>
            </a:extLst>
          </p:cNvPr>
          <p:cNvSpPr/>
          <p:nvPr/>
        </p:nvSpPr>
        <p:spPr>
          <a:xfrm flipH="1">
            <a:off x="5986784" y="5904245"/>
            <a:ext cx="443972" cy="317630"/>
          </a:xfrm>
          <a:prstGeom prst="curvedUpArrow">
            <a:avLst>
              <a:gd name="adj1" fmla="val 25000"/>
              <a:gd name="adj2" fmla="val 65424"/>
              <a:gd name="adj3" fmla="val 2500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AD0FA68-6140-B347-9BCE-B0CDC5C9A57B}"/>
              </a:ext>
            </a:extLst>
          </p:cNvPr>
          <p:cNvSpPr txBox="1"/>
          <p:nvPr/>
        </p:nvSpPr>
        <p:spPr>
          <a:xfrm>
            <a:off x="7308032" y="615792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②9</a:t>
            </a:r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BAE6D75-8D60-9F49-E454-75A3C667BE80}"/>
              </a:ext>
            </a:extLst>
          </p:cNvPr>
          <p:cNvSpPr txBox="1"/>
          <p:nvPr/>
        </p:nvSpPr>
        <p:spPr>
          <a:xfrm>
            <a:off x="6420369" y="617610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③8</a:t>
            </a:r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C808DF4-4533-B2B8-3785-70A3E0C4C02B}"/>
              </a:ext>
            </a:extLst>
          </p:cNvPr>
          <p:cNvSpPr txBox="1"/>
          <p:nvPr/>
        </p:nvSpPr>
        <p:spPr>
          <a:xfrm>
            <a:off x="5781933" y="617610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④7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14307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DA2151-2897-9E41-AF98-D18D81104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計算量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C2CA908-74B8-DA48-A3E1-D4A42F2FE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計算量とは</a:t>
            </a:r>
            <a:endParaRPr kumimoji="1" lang="en-US" altLang="ja-JP" dirty="0"/>
          </a:p>
          <a:p>
            <a:pPr lvl="1"/>
            <a:r>
              <a:rPr lang="ja-JP" altLang="en-US"/>
              <a:t>コンピュータに探索問題を解かせるときに、必要になる命令の数を</a:t>
            </a:r>
            <a:r>
              <a:rPr lang="ja-JP" altLang="en-US">
                <a:solidFill>
                  <a:srgbClr val="FF0000"/>
                </a:solidFill>
              </a:rPr>
              <a:t>計算量</a:t>
            </a:r>
            <a:r>
              <a:rPr lang="ja-JP" altLang="en-US"/>
              <a:t>と呼ぶ</a:t>
            </a:r>
            <a:endParaRPr lang="en-US" altLang="ja-JP" dirty="0"/>
          </a:p>
          <a:p>
            <a:pPr lvl="2"/>
            <a:r>
              <a:rPr lang="ja-JP" altLang="en-US"/>
              <a:t>計算量の多い手順、プログラムは、効率が悪い</a:t>
            </a:r>
            <a:endParaRPr lang="en-US" altLang="ja-JP" dirty="0"/>
          </a:p>
          <a:p>
            <a:pPr lvl="2"/>
            <a:r>
              <a:rPr lang="ja-JP" altLang="en-US"/>
              <a:t>計算量の少ない手順、プログラムは、効率が良い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lang="en-US" altLang="ja-JP" dirty="0"/>
          </a:p>
          <a:p>
            <a:pPr lvl="2"/>
            <a:endParaRPr kumimoji="1" lang="en-US" altLang="ja-JP" dirty="0"/>
          </a:p>
          <a:p>
            <a:pPr marL="872100" lvl="2" indent="0">
              <a:buNone/>
            </a:pPr>
            <a:r>
              <a:rPr lang="en-US" altLang="ja-JP" dirty="0"/>
              <a:t>	※</a:t>
            </a:r>
            <a:r>
              <a:rPr lang="ja-JP" altLang="en-US"/>
              <a:t>問題によっては、計算量の少ない手順が無い。</a:t>
            </a:r>
            <a:endParaRPr lang="en-US" altLang="ja-JP" dirty="0"/>
          </a:p>
          <a:p>
            <a:pPr marL="872100" lvl="2" indent="0">
              <a:buNone/>
            </a:pPr>
            <a:r>
              <a:rPr lang="ja-JP" altLang="en-US"/>
              <a:t>　その場合、「問題が難しい」ということになる</a:t>
            </a:r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5FBFA6-FD9C-0244-8211-12DE9E5B49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8239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1C1BEE13-CB13-2F40-9CB7-5F40EED58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探索</a:t>
            </a:r>
            <a:r>
              <a:rPr lang="en-US" altLang="ja-JP" dirty="0"/>
              <a:t>/</a:t>
            </a:r>
            <a:r>
              <a:rPr lang="ja-JP" altLang="en-US"/>
              <a:t>サーチと計算量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12E58A5-6CA1-B542-8009-EDF332EDA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400"/>
              <a:t>数当てゲームをやってみよう</a:t>
            </a:r>
            <a:endParaRPr lang="en-US" altLang="ja-JP" sz="2400" dirty="0"/>
          </a:p>
          <a:p>
            <a:pPr lvl="1"/>
            <a:r>
              <a:rPr lang="ja-JP" altLang="en-US" sz="2000"/>
              <a:t>当たるまでの手順を数える</a:t>
            </a:r>
            <a:endParaRPr lang="en-US" altLang="ja-JP" sz="2000" dirty="0"/>
          </a:p>
          <a:p>
            <a:pPr lvl="1"/>
            <a:r>
              <a:rPr lang="ja-JP" altLang="en-US" sz="2000"/>
              <a:t>「負けない方法」を考えよう</a:t>
            </a:r>
            <a:endParaRPr lang="en-US" altLang="ja-JP" sz="2000" dirty="0"/>
          </a:p>
          <a:p>
            <a:pPr marL="358775" lvl="1" indent="0">
              <a:buNone/>
            </a:pPr>
            <a:endParaRPr lang="en-US" altLang="ja-JP" sz="2000" dirty="0"/>
          </a:p>
          <a:p>
            <a:r>
              <a:rPr lang="ja-JP" altLang="en-US" sz="2400"/>
              <a:t>探索（サーチ）アルゴリズムの概要</a:t>
            </a:r>
            <a:endParaRPr lang="en-US" altLang="ja-JP" sz="2400" dirty="0"/>
          </a:p>
          <a:p>
            <a:pPr lvl="1"/>
            <a:r>
              <a:rPr lang="ja-JP" altLang="en-US" sz="2000"/>
              <a:t>代表的な探索アルゴリズム</a:t>
            </a:r>
            <a:endParaRPr lang="en-US" altLang="ja-JP" sz="2000" dirty="0"/>
          </a:p>
          <a:p>
            <a:pPr lvl="2"/>
            <a:r>
              <a:rPr lang="ja-JP" altLang="en-US" sz="1800"/>
              <a:t>線形探索</a:t>
            </a:r>
            <a:endParaRPr lang="en-US" altLang="ja-JP" sz="1800" dirty="0"/>
          </a:p>
          <a:p>
            <a:pPr lvl="2"/>
            <a:r>
              <a:rPr lang="ja-JP" altLang="en-US" sz="1800"/>
              <a:t>二分探索</a:t>
            </a:r>
            <a:endParaRPr lang="en-US" altLang="ja-JP" sz="1800" dirty="0"/>
          </a:p>
          <a:p>
            <a:r>
              <a:rPr lang="ja-JP" altLang="en-US" sz="2400"/>
              <a:t>計算量</a:t>
            </a:r>
            <a:endParaRPr lang="en-US" altLang="ja-JP" sz="2400" dirty="0"/>
          </a:p>
          <a:p>
            <a:pPr lvl="1"/>
            <a:r>
              <a:rPr lang="ja-JP" altLang="en-US" sz="2000"/>
              <a:t>　解決の手順の「性能」</a:t>
            </a:r>
            <a:endParaRPr lang="en-US" altLang="ja-JP" sz="2400" dirty="0"/>
          </a:p>
          <a:p>
            <a:pPr lvl="1"/>
            <a:endParaRPr lang="ja-JP" altLang="en-US" sz="200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B3D3D371-818D-7243-B324-75C58A7291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7F7A964-8416-2241-9E19-CA02EE180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9298-421E-4926-815D-31B4285E3528}" type="slidenum">
              <a:rPr kumimoji="1" lang="ja-JP" altLang="en-US" smtClean="0"/>
              <a:pPr/>
              <a:t>28</a:t>
            </a:fld>
            <a:endParaRPr kumimoji="1" lang="ja-JP" altLang="en-US" dirty="0"/>
          </a:p>
        </p:txBody>
      </p:sp>
      <p:pic>
        <p:nvPicPr>
          <p:cNvPr id="7" name="グラフィックス 6" descr="食事をしている人 単色塗りつぶし">
            <a:extLst>
              <a:ext uri="{FF2B5EF4-FFF2-40B4-BE49-F238E27FC236}">
                <a16:creationId xmlns:a16="http://schemas.microsoft.com/office/drawing/2014/main" id="{43B3DCC4-D64B-3AA5-2302-E40841F04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02534" y="1095476"/>
            <a:ext cx="1352938" cy="1352938"/>
          </a:xfrm>
          <a:prstGeom prst="rect">
            <a:avLst/>
          </a:prstGeom>
        </p:spPr>
      </p:pic>
      <p:pic>
        <p:nvPicPr>
          <p:cNvPr id="9" name="グラフィックス 8" descr="グループでのブレーンストーミング 枠線">
            <a:extLst>
              <a:ext uri="{FF2B5EF4-FFF2-40B4-BE49-F238E27FC236}">
                <a16:creationId xmlns:a16="http://schemas.microsoft.com/office/drawing/2014/main" id="{8FB35E11-4518-B273-B5FF-2B2BDEC8B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24114" y="779083"/>
            <a:ext cx="1683238" cy="1683238"/>
          </a:xfrm>
          <a:prstGeom prst="rect">
            <a:avLst/>
          </a:prstGeom>
        </p:spPr>
      </p:pic>
      <p:sp>
        <p:nvSpPr>
          <p:cNvPr id="11" name="雲形吹き出し 10">
            <a:extLst>
              <a:ext uri="{FF2B5EF4-FFF2-40B4-BE49-F238E27FC236}">
                <a16:creationId xmlns:a16="http://schemas.microsoft.com/office/drawing/2014/main" id="{4A73D284-A33E-4EEF-C0A4-FE3603ED015A}"/>
              </a:ext>
            </a:extLst>
          </p:cNvPr>
          <p:cNvSpPr/>
          <p:nvPr/>
        </p:nvSpPr>
        <p:spPr>
          <a:xfrm>
            <a:off x="7213600" y="701032"/>
            <a:ext cx="1551880" cy="788888"/>
          </a:xfrm>
          <a:prstGeom prst="cloudCallout">
            <a:avLst>
              <a:gd name="adj1" fmla="val -42282"/>
              <a:gd name="adj2" fmla="val 54214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３かな？</a:t>
            </a:r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かも？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CFBC68F-1CF0-966D-AD65-0552E57A4BD2}"/>
              </a:ext>
            </a:extLst>
          </p:cNvPr>
          <p:cNvGrpSpPr/>
          <p:nvPr/>
        </p:nvGrpSpPr>
        <p:grpSpPr>
          <a:xfrm>
            <a:off x="3167543" y="3774587"/>
            <a:ext cx="5393497" cy="507999"/>
            <a:chOff x="861975" y="2775936"/>
            <a:chExt cx="7587231" cy="1161063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4A3A9904-A451-A78A-369D-678612FBAA05}"/>
                </a:ext>
              </a:extLst>
            </p:cNvPr>
            <p:cNvGrpSpPr/>
            <p:nvPr/>
          </p:nvGrpSpPr>
          <p:grpSpPr>
            <a:xfrm>
              <a:off x="861975" y="2775936"/>
              <a:ext cx="7587231" cy="655238"/>
              <a:chOff x="573615" y="2008095"/>
              <a:chExt cx="8099459" cy="788893"/>
            </a:xfrm>
          </p:grpSpPr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27083C1F-A77C-5221-F8B6-80E40523DC35}"/>
                  </a:ext>
                </a:extLst>
              </p:cNvPr>
              <p:cNvSpPr/>
              <p:nvPr/>
            </p:nvSpPr>
            <p:spPr>
              <a:xfrm>
                <a:off x="573615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1</a:t>
                </a:r>
                <a:endParaRPr kumimoji="1" lang="ja-JP" altLang="en-US" sz="2000"/>
              </a:p>
            </p:txBody>
          </p:sp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F1E719C4-2BFC-44F6-D2FA-307DD303095F}"/>
                  </a:ext>
                </a:extLst>
              </p:cNvPr>
              <p:cNvSpPr/>
              <p:nvPr/>
            </p:nvSpPr>
            <p:spPr>
              <a:xfrm>
                <a:off x="1395861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2</a:t>
                </a:r>
                <a:endParaRPr kumimoji="1" lang="ja-JP" altLang="en-US" sz="2400"/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1B55298A-469E-4155-E5B4-6F1B15676650}"/>
                  </a:ext>
                </a:extLst>
              </p:cNvPr>
              <p:cNvSpPr/>
              <p:nvPr/>
            </p:nvSpPr>
            <p:spPr>
              <a:xfrm>
                <a:off x="2218107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3</a:t>
                </a:r>
                <a:endParaRPr kumimoji="1" lang="ja-JP" altLang="en-US" sz="2000"/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AD86B0EA-2AF1-17D9-50D1-35F45757ABC0}"/>
                  </a:ext>
                </a:extLst>
              </p:cNvPr>
              <p:cNvSpPr/>
              <p:nvPr/>
            </p:nvSpPr>
            <p:spPr>
              <a:xfrm>
                <a:off x="3040353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4</a:t>
                </a:r>
                <a:endParaRPr kumimoji="1" lang="ja-JP" altLang="en-US" sz="2000"/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A0F3D45E-7D59-03E6-5BAC-F83CBE887B59}"/>
                  </a:ext>
                </a:extLst>
              </p:cNvPr>
              <p:cNvSpPr/>
              <p:nvPr/>
            </p:nvSpPr>
            <p:spPr>
              <a:xfrm>
                <a:off x="3862599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5</a:t>
                </a:r>
                <a:endParaRPr kumimoji="1" lang="ja-JP" altLang="en-US" sz="2000"/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6A84DA31-80E9-FBAC-C3EE-B641ABBE8D00}"/>
                  </a:ext>
                </a:extLst>
              </p:cNvPr>
              <p:cNvSpPr/>
              <p:nvPr/>
            </p:nvSpPr>
            <p:spPr>
              <a:xfrm>
                <a:off x="4684845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6</a:t>
                </a:r>
                <a:endParaRPr kumimoji="1" lang="ja-JP" altLang="en-US" sz="2000"/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001228A6-777B-E747-07D0-DCE221958BBB}"/>
                  </a:ext>
                </a:extLst>
              </p:cNvPr>
              <p:cNvSpPr/>
              <p:nvPr/>
            </p:nvSpPr>
            <p:spPr>
              <a:xfrm>
                <a:off x="5507091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7</a:t>
                </a:r>
                <a:endParaRPr kumimoji="1" lang="ja-JP" altLang="en-US" sz="2000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50232CD6-0335-08AE-3C2C-9FF1B6A1D056}"/>
                  </a:ext>
                </a:extLst>
              </p:cNvPr>
              <p:cNvSpPr/>
              <p:nvPr/>
            </p:nvSpPr>
            <p:spPr>
              <a:xfrm>
                <a:off x="6329337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8</a:t>
                </a:r>
                <a:endParaRPr kumimoji="1" lang="ja-JP" altLang="en-US" sz="2000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58864707-5EBB-D3DE-6375-F8CB501736D6}"/>
                  </a:ext>
                </a:extLst>
              </p:cNvPr>
              <p:cNvSpPr/>
              <p:nvPr/>
            </p:nvSpPr>
            <p:spPr>
              <a:xfrm>
                <a:off x="7973829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10</a:t>
                </a:r>
                <a:endParaRPr kumimoji="1" lang="ja-JP" altLang="en-US" sz="2400"/>
              </a:p>
            </p:txBody>
          </p: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A549C90B-F518-F687-F1B3-96CE3285BFC0}"/>
                  </a:ext>
                </a:extLst>
              </p:cNvPr>
              <p:cNvSpPr/>
              <p:nvPr/>
            </p:nvSpPr>
            <p:spPr>
              <a:xfrm>
                <a:off x="7151583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9</a:t>
                </a:r>
                <a:endParaRPr kumimoji="1" lang="ja-JP" altLang="en-US" sz="2000"/>
              </a:p>
            </p:txBody>
          </p:sp>
        </p:grpSp>
        <p:sp>
          <p:nvSpPr>
            <p:cNvPr id="23" name="上カーブ矢印 22">
              <a:extLst>
                <a:ext uri="{FF2B5EF4-FFF2-40B4-BE49-F238E27FC236}">
                  <a16:creationId xmlns:a16="http://schemas.microsoft.com/office/drawing/2014/main" id="{AB090DB0-ADA3-1C0D-7F29-13D549C0C252}"/>
                </a:ext>
              </a:extLst>
            </p:cNvPr>
            <p:cNvSpPr/>
            <p:nvPr/>
          </p:nvSpPr>
          <p:spPr>
            <a:xfrm>
              <a:off x="6714882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4" name="上カーブ矢印 23">
              <a:extLst>
                <a:ext uri="{FF2B5EF4-FFF2-40B4-BE49-F238E27FC236}">
                  <a16:creationId xmlns:a16="http://schemas.microsoft.com/office/drawing/2014/main" id="{97446462-B90B-C262-0E3D-1F4F6B4931BB}"/>
                </a:ext>
              </a:extLst>
            </p:cNvPr>
            <p:cNvSpPr/>
            <p:nvPr/>
          </p:nvSpPr>
          <p:spPr>
            <a:xfrm>
              <a:off x="7494183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上カーブ矢印 24">
              <a:extLst>
                <a:ext uri="{FF2B5EF4-FFF2-40B4-BE49-F238E27FC236}">
                  <a16:creationId xmlns:a16="http://schemas.microsoft.com/office/drawing/2014/main" id="{FE1BEFAB-E8CF-F3DA-B98C-8BBA6DE251A1}"/>
                </a:ext>
              </a:extLst>
            </p:cNvPr>
            <p:cNvSpPr/>
            <p:nvPr/>
          </p:nvSpPr>
          <p:spPr>
            <a:xfrm>
              <a:off x="1259782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6" name="上カーブ矢印 25">
              <a:extLst>
                <a:ext uri="{FF2B5EF4-FFF2-40B4-BE49-F238E27FC236}">
                  <a16:creationId xmlns:a16="http://schemas.microsoft.com/office/drawing/2014/main" id="{CACE7CCB-661E-A46D-CD4D-54C52173A222}"/>
                </a:ext>
              </a:extLst>
            </p:cNvPr>
            <p:cNvSpPr/>
            <p:nvPr/>
          </p:nvSpPr>
          <p:spPr>
            <a:xfrm>
              <a:off x="2039082" y="34609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上カーブ矢印 26">
              <a:extLst>
                <a:ext uri="{FF2B5EF4-FFF2-40B4-BE49-F238E27FC236}">
                  <a16:creationId xmlns:a16="http://schemas.microsoft.com/office/drawing/2014/main" id="{918184C5-4558-7472-1120-59764D287D80}"/>
                </a:ext>
              </a:extLst>
            </p:cNvPr>
            <p:cNvSpPr/>
            <p:nvPr/>
          </p:nvSpPr>
          <p:spPr>
            <a:xfrm>
              <a:off x="2818382" y="34863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上カーブ矢印 27">
              <a:extLst>
                <a:ext uri="{FF2B5EF4-FFF2-40B4-BE49-F238E27FC236}">
                  <a16:creationId xmlns:a16="http://schemas.microsoft.com/office/drawing/2014/main" id="{833CEC88-B8C9-D79A-37D9-DE397C57D9C9}"/>
                </a:ext>
              </a:extLst>
            </p:cNvPr>
            <p:cNvSpPr/>
            <p:nvPr/>
          </p:nvSpPr>
          <p:spPr>
            <a:xfrm>
              <a:off x="3597682" y="34863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9" name="上カーブ矢印 28">
              <a:extLst>
                <a:ext uri="{FF2B5EF4-FFF2-40B4-BE49-F238E27FC236}">
                  <a16:creationId xmlns:a16="http://schemas.microsoft.com/office/drawing/2014/main" id="{98D71797-D333-5965-A0D1-38F8C65F86B6}"/>
                </a:ext>
              </a:extLst>
            </p:cNvPr>
            <p:cNvSpPr/>
            <p:nvPr/>
          </p:nvSpPr>
          <p:spPr>
            <a:xfrm>
              <a:off x="4376982" y="34990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0" name="上カーブ矢印 29">
              <a:extLst>
                <a:ext uri="{FF2B5EF4-FFF2-40B4-BE49-F238E27FC236}">
                  <a16:creationId xmlns:a16="http://schemas.microsoft.com/office/drawing/2014/main" id="{4FF5FBC2-D0DD-2895-A6D9-5C59D38EE0CD}"/>
                </a:ext>
              </a:extLst>
            </p:cNvPr>
            <p:cNvSpPr/>
            <p:nvPr/>
          </p:nvSpPr>
          <p:spPr>
            <a:xfrm>
              <a:off x="5156282" y="34990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1" name="上カーブ矢印 30">
              <a:extLst>
                <a:ext uri="{FF2B5EF4-FFF2-40B4-BE49-F238E27FC236}">
                  <a16:creationId xmlns:a16="http://schemas.microsoft.com/office/drawing/2014/main" id="{7E99C3C9-E0CA-854D-6876-18496B729176}"/>
                </a:ext>
              </a:extLst>
            </p:cNvPr>
            <p:cNvSpPr/>
            <p:nvPr/>
          </p:nvSpPr>
          <p:spPr>
            <a:xfrm>
              <a:off x="5935582" y="3486357"/>
              <a:ext cx="715177" cy="437942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BC0FA2EF-730B-9766-2897-D2AF987C8F8D}"/>
              </a:ext>
            </a:extLst>
          </p:cNvPr>
          <p:cNvGrpSpPr/>
          <p:nvPr/>
        </p:nvGrpSpPr>
        <p:grpSpPr>
          <a:xfrm>
            <a:off x="3167543" y="4423199"/>
            <a:ext cx="5393497" cy="466301"/>
            <a:chOff x="3167543" y="4893099"/>
            <a:chExt cx="5393497" cy="406311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3FED9CE7-8134-9D5D-CC86-691176C481A4}"/>
                </a:ext>
              </a:extLst>
            </p:cNvPr>
            <p:cNvGrpSpPr/>
            <p:nvPr/>
          </p:nvGrpSpPr>
          <p:grpSpPr>
            <a:xfrm>
              <a:off x="3167543" y="4893099"/>
              <a:ext cx="5393497" cy="237079"/>
              <a:chOff x="573615" y="2008095"/>
              <a:chExt cx="8099459" cy="788893"/>
            </a:xfrm>
          </p:grpSpPr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E8DCC596-8CA6-4C5C-42B0-127782E29160}"/>
                  </a:ext>
                </a:extLst>
              </p:cNvPr>
              <p:cNvSpPr/>
              <p:nvPr/>
            </p:nvSpPr>
            <p:spPr>
              <a:xfrm>
                <a:off x="573615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1</a:t>
                </a:r>
                <a:endParaRPr kumimoji="1" lang="ja-JP" altLang="en-US" sz="2000"/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60A4E90E-C212-C6DE-51E2-B065ECD4C648}"/>
                  </a:ext>
                </a:extLst>
              </p:cNvPr>
              <p:cNvSpPr/>
              <p:nvPr/>
            </p:nvSpPr>
            <p:spPr>
              <a:xfrm>
                <a:off x="1395861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2</a:t>
                </a:r>
                <a:endParaRPr kumimoji="1" lang="ja-JP" altLang="en-US" sz="2400"/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585E1ACE-6109-9576-6187-5D571924BD41}"/>
                  </a:ext>
                </a:extLst>
              </p:cNvPr>
              <p:cNvSpPr/>
              <p:nvPr/>
            </p:nvSpPr>
            <p:spPr>
              <a:xfrm>
                <a:off x="2218107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3</a:t>
                </a:r>
                <a:endParaRPr kumimoji="1" lang="ja-JP" altLang="en-US" sz="2000"/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B4B44781-3794-F018-D476-15779F0E3906}"/>
                  </a:ext>
                </a:extLst>
              </p:cNvPr>
              <p:cNvSpPr/>
              <p:nvPr/>
            </p:nvSpPr>
            <p:spPr>
              <a:xfrm>
                <a:off x="3040353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4</a:t>
                </a:r>
                <a:endParaRPr kumimoji="1" lang="ja-JP" altLang="en-US" sz="2000"/>
              </a:p>
            </p:txBody>
          </p:sp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C2DDA6B1-39AC-5214-4976-FA5CDDFB7CCF}"/>
                  </a:ext>
                </a:extLst>
              </p:cNvPr>
              <p:cNvSpPr/>
              <p:nvPr/>
            </p:nvSpPr>
            <p:spPr>
              <a:xfrm>
                <a:off x="3862599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5</a:t>
                </a:r>
                <a:endParaRPr kumimoji="1" lang="ja-JP" altLang="en-US" sz="2000"/>
              </a:p>
            </p:txBody>
          </p: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53F413CB-7882-2613-711F-5C8550D1B496}"/>
                  </a:ext>
                </a:extLst>
              </p:cNvPr>
              <p:cNvSpPr/>
              <p:nvPr/>
            </p:nvSpPr>
            <p:spPr>
              <a:xfrm>
                <a:off x="4684845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6</a:t>
                </a:r>
                <a:endParaRPr kumimoji="1" lang="ja-JP" altLang="en-US" sz="2000"/>
              </a:p>
            </p:txBody>
          </p:sp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74B10CEB-9E58-06D0-EC98-77FFB847B111}"/>
                  </a:ext>
                </a:extLst>
              </p:cNvPr>
              <p:cNvSpPr/>
              <p:nvPr/>
            </p:nvSpPr>
            <p:spPr>
              <a:xfrm>
                <a:off x="5507091" y="2008096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7</a:t>
                </a:r>
                <a:endParaRPr kumimoji="1" lang="ja-JP" altLang="en-US" sz="2000"/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A2ED6FCA-C9DE-42E4-51D5-ABFB1844613C}"/>
                  </a:ext>
                </a:extLst>
              </p:cNvPr>
              <p:cNvSpPr/>
              <p:nvPr/>
            </p:nvSpPr>
            <p:spPr>
              <a:xfrm>
                <a:off x="6329337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8</a:t>
                </a:r>
                <a:endParaRPr kumimoji="1" lang="ja-JP" altLang="en-US" sz="2000"/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F6AFAC00-32D2-923B-E1C4-08C1C84C1B79}"/>
                  </a:ext>
                </a:extLst>
              </p:cNvPr>
              <p:cNvSpPr/>
              <p:nvPr/>
            </p:nvSpPr>
            <p:spPr>
              <a:xfrm>
                <a:off x="7973829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10</a:t>
                </a:r>
                <a:endParaRPr kumimoji="1" lang="ja-JP" altLang="en-US" sz="2400"/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5E5F0409-97AF-CCE0-532B-547F46A08FAE}"/>
                  </a:ext>
                </a:extLst>
              </p:cNvPr>
              <p:cNvSpPr/>
              <p:nvPr/>
            </p:nvSpPr>
            <p:spPr>
              <a:xfrm>
                <a:off x="7151583" y="2008095"/>
                <a:ext cx="699245" cy="788892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000" dirty="0"/>
                  <a:t>9</a:t>
                </a:r>
                <a:endParaRPr kumimoji="1" lang="ja-JP" altLang="en-US" sz="2000"/>
              </a:p>
            </p:txBody>
          </p:sp>
        </p:grpSp>
        <p:sp>
          <p:nvSpPr>
            <p:cNvPr id="34" name="上カーブ矢印 33">
              <a:extLst>
                <a:ext uri="{FF2B5EF4-FFF2-40B4-BE49-F238E27FC236}">
                  <a16:creationId xmlns:a16="http://schemas.microsoft.com/office/drawing/2014/main" id="{16B74BAA-A9AB-8498-F4BF-D630D6F11E22}"/>
                </a:ext>
              </a:extLst>
            </p:cNvPr>
            <p:cNvSpPr/>
            <p:nvPr/>
          </p:nvSpPr>
          <p:spPr>
            <a:xfrm>
              <a:off x="5636065" y="5140954"/>
              <a:ext cx="1625131" cy="158456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8" name="上カーブ矢印 37">
              <a:extLst>
                <a:ext uri="{FF2B5EF4-FFF2-40B4-BE49-F238E27FC236}">
                  <a16:creationId xmlns:a16="http://schemas.microsoft.com/office/drawing/2014/main" id="{F360DDDA-B52E-EA9A-CDEF-443DEE44F9CD}"/>
                </a:ext>
              </a:extLst>
            </p:cNvPr>
            <p:cNvSpPr/>
            <p:nvPr/>
          </p:nvSpPr>
          <p:spPr>
            <a:xfrm>
              <a:off x="7303932" y="5140954"/>
              <a:ext cx="508394" cy="158456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9" name="上カーブ矢印 38">
              <a:extLst>
                <a:ext uri="{FF2B5EF4-FFF2-40B4-BE49-F238E27FC236}">
                  <a16:creationId xmlns:a16="http://schemas.microsoft.com/office/drawing/2014/main" id="{3C55149B-3A21-C7DE-BB05-86200365F496}"/>
                </a:ext>
              </a:extLst>
            </p:cNvPr>
            <p:cNvSpPr/>
            <p:nvPr/>
          </p:nvSpPr>
          <p:spPr>
            <a:xfrm>
              <a:off x="7855064" y="5140954"/>
              <a:ext cx="508394" cy="158456"/>
            </a:xfrm>
            <a:prstGeom prst="curvedUpArrow">
              <a:avLst>
                <a:gd name="adj1" fmla="val 25000"/>
                <a:gd name="adj2" fmla="val 65424"/>
                <a:gd name="adj3" fmla="val 25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7129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EA6F711D-FA66-1A4D-AEB9-DF56941D0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数当てゲーム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1FBA853-C753-0C4E-B194-6ABBE412E5E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0D9298-421E-4926-815D-31B4285E3528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CA302F47-FC54-9748-AD3C-4BAC475FA1FA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en-US" altLang="ja-JP" dirty="0"/>
          </a:p>
        </p:txBody>
      </p:sp>
      <p:pic>
        <p:nvPicPr>
          <p:cNvPr id="6" name="図 5" descr="テキスト, 手紙&#10;&#10;自動的に生成された説明">
            <a:extLst>
              <a:ext uri="{FF2B5EF4-FFF2-40B4-BE49-F238E27FC236}">
                <a16:creationId xmlns:a16="http://schemas.microsoft.com/office/drawing/2014/main" id="{99D15410-A18C-E54E-B9E7-9EED76B08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760" y="2708920"/>
            <a:ext cx="4683760" cy="309940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795802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6765872A-C534-D4D0-2667-EA51A3D8A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C3DF3CB-AFE1-616E-6163-A05B1C588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数当てゲームアプリ</a:t>
            </a:r>
            <a:endParaRPr lang="en-US" altLang="ja-JP" dirty="0"/>
          </a:p>
          <a:p>
            <a:pPr lvl="1"/>
            <a:r>
              <a:rPr lang="ja-JP" altLang="en-US"/>
              <a:t>コンピュータが１から１０の間でランダムに決める正解を、</a:t>
            </a:r>
            <a:r>
              <a:rPr lang="en-US" altLang="ja-JP" dirty="0"/>
              <a:t>5</a:t>
            </a:r>
            <a:r>
              <a:rPr lang="ja-JP" altLang="en-US"/>
              <a:t>回のチャレンジの間に当てる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1026F82-4B73-1018-587B-28BD68E173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数当てゲーム" descr="数当てゲーム">
            <a:hlinkClick r:id="" action="ppaction://media"/>
            <a:extLst>
              <a:ext uri="{FF2B5EF4-FFF2-40B4-BE49-F238E27FC236}">
                <a16:creationId xmlns:a16="http://schemas.microsoft.com/office/drawing/2014/main" id="{CACC0FCC-BFAE-F639-C815-442965107B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301" y="2101134"/>
            <a:ext cx="7809398" cy="439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9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B1B7DBD-4256-9D76-32C4-C47DC17B1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92BAF547-DB1D-E4BE-C53B-595CFE94C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400"/>
              <a:t>数当てゲームアプリの操作</a:t>
            </a:r>
            <a:endParaRPr lang="en-US" altLang="ja-JP" sz="2400" dirty="0"/>
          </a:p>
          <a:p>
            <a:pPr marL="814950" lvl="1" indent="-457200">
              <a:buFont typeface="+mj-lt"/>
              <a:buAutoNum type="arabicPeriod"/>
            </a:pPr>
            <a:r>
              <a:rPr lang="ja-JP" altLang="en-US" sz="2000"/>
              <a:t>アプリが始まると、プログラムの中で自動的に</a:t>
            </a:r>
            <a:r>
              <a:rPr lang="en-US" altLang="ja-JP" sz="2000" dirty="0"/>
              <a:t>1</a:t>
            </a:r>
            <a:r>
              <a:rPr lang="ja-JP" altLang="en-US" sz="2000"/>
              <a:t>から</a:t>
            </a:r>
            <a:r>
              <a:rPr lang="en-US" altLang="ja-JP" sz="2000" dirty="0"/>
              <a:t>10</a:t>
            </a:r>
            <a:r>
              <a:rPr lang="ja-JP" altLang="en-US" sz="2000"/>
              <a:t>の値のどれかが正解に設定される</a:t>
            </a:r>
            <a:endParaRPr lang="en-US" altLang="ja-JP" sz="2000" dirty="0"/>
          </a:p>
          <a:p>
            <a:pPr marL="814950" lvl="1" indent="-457200">
              <a:buFont typeface="+mj-lt"/>
              <a:buAutoNum type="arabicPeriod"/>
            </a:pPr>
            <a:r>
              <a:rPr lang="ja-JP" altLang="en-US" sz="2000"/>
              <a:t>正解を予想して、画面にある「</a:t>
            </a:r>
            <a:r>
              <a:rPr lang="en-US" altLang="ja-JP" sz="2000" dirty="0"/>
              <a:t>1</a:t>
            </a:r>
            <a:r>
              <a:rPr lang="ja-JP" altLang="en-US" sz="2000"/>
              <a:t>」から「</a:t>
            </a:r>
            <a:r>
              <a:rPr lang="en-US" altLang="ja-JP" sz="2000" dirty="0"/>
              <a:t>10</a:t>
            </a:r>
            <a:r>
              <a:rPr lang="ja-JP" altLang="en-US" sz="2000"/>
              <a:t>」のボタンをクリックで、選ぶ</a:t>
            </a:r>
            <a:endParaRPr lang="en-US" altLang="ja-JP" sz="2000" dirty="0"/>
          </a:p>
          <a:p>
            <a:pPr marL="814950" lvl="1" indent="-457200">
              <a:buFont typeface="+mj-lt"/>
              <a:buAutoNum type="arabicPeriod"/>
            </a:pPr>
            <a:r>
              <a:rPr lang="en-US" altLang="ja-JP" sz="2000" dirty="0"/>
              <a:t>2.</a:t>
            </a:r>
            <a:r>
              <a:rPr lang="ja-JP" altLang="en-US" sz="2000"/>
              <a:t>で選んだ答えが正解か、アプリが判定する</a:t>
            </a:r>
            <a:endParaRPr lang="en-US" altLang="ja-JP" sz="2000" dirty="0"/>
          </a:p>
          <a:p>
            <a:pPr lvl="2"/>
            <a:r>
              <a:rPr lang="ja-JP" altLang="en-US" sz="1800"/>
              <a:t>正解なら「当たり！」と表示されてゲーム終了</a:t>
            </a:r>
            <a:endParaRPr lang="en-US" altLang="ja-JP" sz="1800" dirty="0"/>
          </a:p>
          <a:p>
            <a:pPr lvl="2"/>
            <a:r>
              <a:rPr lang="ja-JP" altLang="en-US" sz="1800"/>
              <a:t>不正解なら「はずれ！ 」と表示され、ヒントが示される</a:t>
            </a:r>
            <a:endParaRPr lang="en-US" altLang="ja-JP" sz="1800" dirty="0"/>
          </a:p>
          <a:p>
            <a:pPr lvl="3"/>
            <a:r>
              <a:rPr lang="ja-JP" altLang="en-US" sz="1400"/>
              <a:t>クリックしたボタンの値と比べて、正解の方が大きいか、小さいか</a:t>
            </a:r>
            <a:endParaRPr lang="en-US" altLang="ja-JP" sz="1400" dirty="0"/>
          </a:p>
          <a:p>
            <a:pPr lvl="1"/>
            <a:r>
              <a:rPr lang="en-US" altLang="ja-JP" sz="2000" dirty="0"/>
              <a:t>2.,3.</a:t>
            </a:r>
            <a:r>
              <a:rPr lang="ja-JP" altLang="en-US" sz="2000"/>
              <a:t>を</a:t>
            </a:r>
            <a:r>
              <a:rPr lang="en-US" altLang="ja-JP" sz="2000" dirty="0">
                <a:solidFill>
                  <a:srgbClr val="FF0000"/>
                </a:solidFill>
              </a:rPr>
              <a:t>5</a:t>
            </a:r>
            <a:r>
              <a:rPr lang="ja-JP" altLang="en-US" sz="2000">
                <a:solidFill>
                  <a:srgbClr val="FF0000"/>
                </a:solidFill>
              </a:rPr>
              <a:t>回繰り返す間に正解できたら勝ち</a:t>
            </a:r>
            <a:endParaRPr lang="en-US" altLang="ja-JP" sz="2000" dirty="0">
              <a:solidFill>
                <a:srgbClr val="FF0000"/>
              </a:solidFill>
            </a:endParaRPr>
          </a:p>
          <a:p>
            <a:pPr lvl="2"/>
            <a:r>
              <a:rPr lang="en-US" altLang="ja-JP" sz="1800" dirty="0"/>
              <a:t>5</a:t>
            </a:r>
            <a:r>
              <a:rPr lang="ja-JP" altLang="en-US" sz="1800"/>
              <a:t>回以内に当てられなかったらゲーム終了</a:t>
            </a:r>
            <a:endParaRPr lang="en-US" altLang="ja-JP" sz="1800" dirty="0"/>
          </a:p>
          <a:p>
            <a:pPr lvl="1"/>
            <a:r>
              <a:rPr lang="en-US" altLang="ja-JP" sz="2000" dirty="0"/>
              <a:t>※</a:t>
            </a:r>
            <a:r>
              <a:rPr lang="ja-JP" altLang="en-US" sz="2000"/>
              <a:t>再チャレンジするときは、「リセット」を押す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7F328D86-7D7B-36B8-2D94-0F0B0E612E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31261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4C52469-45DF-DE4D-93E5-1C040A650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61F0659-2397-0449-A0BD-6CEEDFD45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/>
              <a:t>紙で出来る数当てゲーム</a:t>
            </a:r>
            <a:endParaRPr lang="en-US" altLang="ja-JP" dirty="0"/>
          </a:p>
          <a:p>
            <a:pPr lvl="1"/>
            <a:r>
              <a:rPr lang="ja-JP" altLang="en-US"/>
              <a:t>プレーヤー</a:t>
            </a:r>
            <a:r>
              <a:rPr lang="en-US" altLang="ja-JP" dirty="0"/>
              <a:t>: 2</a:t>
            </a:r>
            <a:r>
              <a:rPr lang="ja-JP" altLang="en-US"/>
              <a:t>人以上</a:t>
            </a:r>
            <a:endParaRPr lang="en-US" altLang="ja-JP" dirty="0"/>
          </a:p>
          <a:p>
            <a:pPr lvl="1"/>
            <a:r>
              <a:rPr lang="en-US" altLang="ja-JP" dirty="0"/>
              <a:t>1</a:t>
            </a:r>
            <a:r>
              <a:rPr lang="ja-JP" altLang="en-US"/>
              <a:t>人が出題者。他の人は回答者</a:t>
            </a:r>
            <a:endParaRPr lang="en-US" altLang="ja-JP" dirty="0"/>
          </a:p>
          <a:p>
            <a:pPr lvl="1"/>
            <a:r>
              <a:rPr lang="ja-JP" altLang="en-US"/>
              <a:t>準備</a:t>
            </a:r>
            <a:r>
              <a:rPr lang="en-US" altLang="ja-JP" dirty="0"/>
              <a:t>: </a:t>
            </a:r>
            <a:r>
              <a:rPr lang="ja-JP" altLang="en-US"/>
              <a:t>メモ用紙を用意する</a:t>
            </a:r>
            <a:endParaRPr lang="en-US" altLang="ja-JP" dirty="0"/>
          </a:p>
          <a:p>
            <a:pPr lvl="2"/>
            <a:r>
              <a:rPr lang="ja-JP" altLang="en-US"/>
              <a:t>出題者は、１から１０の中から正解を決め、メモする</a:t>
            </a:r>
            <a:endParaRPr lang="en-US" altLang="ja-JP" dirty="0"/>
          </a:p>
          <a:p>
            <a:pPr lvl="2"/>
            <a:r>
              <a:rPr lang="ja-JP" altLang="en-US"/>
              <a:t>回答者は、答えにたどりつくまでの手順をメモする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2AF90CD-FB53-984C-A982-9A92747F60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3" name="グラフィックス 2" descr="食事をしている人 単色塗りつぶし">
            <a:extLst>
              <a:ext uri="{FF2B5EF4-FFF2-40B4-BE49-F238E27FC236}">
                <a16:creationId xmlns:a16="http://schemas.microsoft.com/office/drawing/2014/main" id="{478C7899-7E10-F19A-91B6-85CD62579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5086" y="4739952"/>
            <a:ext cx="1352938" cy="1352938"/>
          </a:xfrm>
          <a:prstGeom prst="rect">
            <a:avLst/>
          </a:prstGeom>
        </p:spPr>
      </p:pic>
      <p:sp>
        <p:nvSpPr>
          <p:cNvPr id="9" name="雲形吹き出し 8">
            <a:extLst>
              <a:ext uri="{FF2B5EF4-FFF2-40B4-BE49-F238E27FC236}">
                <a16:creationId xmlns:a16="http://schemas.microsoft.com/office/drawing/2014/main" id="{49BB53C0-5DAD-C2DC-2CAF-B0EC0773F880}"/>
              </a:ext>
            </a:extLst>
          </p:cNvPr>
          <p:cNvSpPr/>
          <p:nvPr/>
        </p:nvSpPr>
        <p:spPr>
          <a:xfrm>
            <a:off x="6483359" y="4306654"/>
            <a:ext cx="1728820" cy="849085"/>
          </a:xfrm>
          <a:prstGeom prst="cloudCallout">
            <a:avLst>
              <a:gd name="adj1" fmla="val -42282"/>
              <a:gd name="adj2" fmla="val 54214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３かな？</a:t>
            </a:r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かも？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11" name="グラフィックス 10" descr="グループでのブレーンストーミング 枠線">
            <a:extLst>
              <a:ext uri="{FF2B5EF4-FFF2-40B4-BE49-F238E27FC236}">
                <a16:creationId xmlns:a16="http://schemas.microsoft.com/office/drawing/2014/main" id="{034B7B6A-9FDC-896E-6C30-BD1B72ED55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8692" y="4384705"/>
            <a:ext cx="1683238" cy="1683238"/>
          </a:xfrm>
          <a:prstGeom prst="rect">
            <a:avLst/>
          </a:prstGeom>
        </p:spPr>
      </p:pic>
      <p:sp>
        <p:nvSpPr>
          <p:cNvPr id="12" name="雲形吹き出し 11">
            <a:extLst>
              <a:ext uri="{FF2B5EF4-FFF2-40B4-BE49-F238E27FC236}">
                <a16:creationId xmlns:a16="http://schemas.microsoft.com/office/drawing/2014/main" id="{B11E7CC4-26B1-9D0F-8CF0-BB058F7F8AA5}"/>
              </a:ext>
            </a:extLst>
          </p:cNvPr>
          <p:cNvSpPr/>
          <p:nvPr/>
        </p:nvSpPr>
        <p:spPr>
          <a:xfrm>
            <a:off x="963757" y="4388500"/>
            <a:ext cx="2323730" cy="849085"/>
          </a:xfrm>
          <a:prstGeom prst="cloudCallout">
            <a:avLst>
              <a:gd name="adj1" fmla="val 46457"/>
              <a:gd name="adj2" fmla="val 65203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今回の答えは</a:t>
            </a:r>
            <a:r>
              <a:rPr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'5'</a:t>
            </a:r>
            <a:r>
              <a:rPr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にしよう</a:t>
            </a:r>
            <a:endParaRPr kumimoji="1" lang="ja-JP" altLang="en-US" sz="160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9C0B3A7-0A37-0AA1-FF79-7AF4BA97E3B1}"/>
              </a:ext>
            </a:extLst>
          </p:cNvPr>
          <p:cNvSpPr txBox="1"/>
          <p:nvPr/>
        </p:nvSpPr>
        <p:spPr>
          <a:xfrm>
            <a:off x="3372973" y="602128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出題者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0FFA756-E1A8-6706-E48E-4068085C8774}"/>
              </a:ext>
            </a:extLst>
          </p:cNvPr>
          <p:cNvSpPr txBox="1"/>
          <p:nvPr/>
        </p:nvSpPr>
        <p:spPr>
          <a:xfrm>
            <a:off x="5561729" y="59821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回答者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6049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9E7DB7-B99D-BB4C-A2A3-888D054DB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51239E4-78DF-F446-BB31-4A29986EB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000" y="515813"/>
            <a:ext cx="8658480" cy="6028422"/>
          </a:xfrm>
        </p:spPr>
        <p:txBody>
          <a:bodyPr/>
          <a:lstStyle/>
          <a:p>
            <a:r>
              <a:rPr lang="ja-JP" altLang="en-US" sz="2000"/>
              <a:t>ゲームの手順</a:t>
            </a:r>
            <a:endParaRPr lang="en-US" altLang="ja-JP" sz="2000" dirty="0"/>
          </a:p>
          <a:p>
            <a:pPr marL="814950" lvl="1" indent="-457200">
              <a:buFont typeface="+mj-lt"/>
              <a:buAutoNum type="arabicPeriod"/>
            </a:pPr>
            <a:r>
              <a:rPr lang="ja-JP" altLang="en-US" sz="1800"/>
              <a:t>出題者が、１から１０の数のうち、答え（正解）をどれかの数に決める。メモ用紙に書き留め、後から変えられないようにする。</a:t>
            </a:r>
            <a:r>
              <a:rPr lang="en-US" altLang="ja-JP" sz="1800" dirty="0">
                <a:solidFill>
                  <a:srgbClr val="FF0000"/>
                </a:solidFill>
              </a:rPr>
              <a:t>※</a:t>
            </a:r>
            <a:r>
              <a:rPr lang="ja-JP" altLang="en-US" sz="1800">
                <a:solidFill>
                  <a:srgbClr val="FF0000"/>
                </a:solidFill>
              </a:rPr>
              <a:t>回答者には秘密にすること！</a:t>
            </a:r>
            <a:endParaRPr lang="en-US" altLang="ja-JP" sz="1800" dirty="0">
              <a:solidFill>
                <a:srgbClr val="FF0000"/>
              </a:solidFill>
            </a:endParaRPr>
          </a:p>
          <a:p>
            <a:pPr marL="814950" lvl="1" indent="-457200">
              <a:buFont typeface="+mj-lt"/>
              <a:buAutoNum type="arabicPeriod" startAt="2"/>
            </a:pPr>
            <a:r>
              <a:rPr lang="ja-JP" altLang="en-US" sz="1800"/>
              <a:t>回答者は、順に「答え」を推理して、当てる。</a:t>
            </a:r>
            <a:endParaRPr lang="en-US" altLang="ja-JP" sz="1800" dirty="0"/>
          </a:p>
          <a:p>
            <a:pPr marL="1329300" lvl="2" indent="-457200">
              <a:buFont typeface="+mj-ea"/>
              <a:buAutoNum type="circleNumDbPlain"/>
            </a:pPr>
            <a:r>
              <a:rPr lang="ja-JP" altLang="en-US" sz="1600"/>
              <a:t>例えば「答え」が</a:t>
            </a:r>
            <a:r>
              <a:rPr lang="en-US" altLang="ja-JP" sz="1600" dirty="0"/>
              <a:t>10</a:t>
            </a:r>
            <a:r>
              <a:rPr lang="ja-JP" altLang="en-US" sz="1600"/>
              <a:t>と考えるなら、出題者に</a:t>
            </a:r>
            <a:r>
              <a:rPr lang="ja-JP" altLang="en-US" sz="1600">
                <a:solidFill>
                  <a:srgbClr val="FF0000"/>
                </a:solidFill>
              </a:rPr>
              <a:t>「</a:t>
            </a:r>
            <a:r>
              <a:rPr lang="en-US" altLang="ja-JP" sz="1600" dirty="0">
                <a:solidFill>
                  <a:srgbClr val="FF0000"/>
                </a:solidFill>
              </a:rPr>
              <a:t>『</a:t>
            </a:r>
            <a:r>
              <a:rPr lang="ja-JP" altLang="en-US" sz="1600">
                <a:solidFill>
                  <a:srgbClr val="FF0000"/>
                </a:solidFill>
              </a:rPr>
              <a:t>答え</a:t>
            </a:r>
            <a:r>
              <a:rPr lang="en-US" altLang="ja-JP" sz="1600" dirty="0">
                <a:solidFill>
                  <a:srgbClr val="FF0000"/>
                </a:solidFill>
              </a:rPr>
              <a:t>』</a:t>
            </a:r>
            <a:r>
              <a:rPr lang="ja-JP" altLang="en-US" sz="1600">
                <a:solidFill>
                  <a:srgbClr val="FF0000"/>
                </a:solidFill>
              </a:rPr>
              <a:t>は</a:t>
            </a:r>
            <a:r>
              <a:rPr lang="en-US" altLang="ja-JP" sz="1600" dirty="0">
                <a:solidFill>
                  <a:srgbClr val="FF0000"/>
                </a:solidFill>
              </a:rPr>
              <a:t>10</a:t>
            </a:r>
            <a:r>
              <a:rPr lang="ja-JP" altLang="en-US" sz="1600">
                <a:solidFill>
                  <a:srgbClr val="FF0000"/>
                </a:solidFill>
              </a:rPr>
              <a:t>ですか？」</a:t>
            </a:r>
            <a:r>
              <a:rPr lang="ja-JP" altLang="en-US" sz="1600"/>
              <a:t>と聞く</a:t>
            </a:r>
            <a:endParaRPr lang="en-US" altLang="ja-JP" sz="1600" dirty="0"/>
          </a:p>
          <a:p>
            <a:pPr lvl="3"/>
            <a:r>
              <a:rPr lang="ja-JP" altLang="en-US" sz="1200"/>
              <a:t>回答者は、「何回目の回答なのか」と、回答した「数」を記録する</a:t>
            </a:r>
            <a:endParaRPr lang="en-US" altLang="ja-JP" sz="1200" dirty="0"/>
          </a:p>
          <a:p>
            <a:pPr marL="1329300" lvl="2" indent="-457200">
              <a:buFont typeface="+mj-ea"/>
              <a:buAutoNum type="circleNumDbPlain"/>
            </a:pPr>
            <a:r>
              <a:rPr lang="ja-JP" altLang="en-US" sz="1600"/>
              <a:t>出題者は、</a:t>
            </a:r>
            <a:endParaRPr lang="en-US" altLang="ja-JP" sz="1600" dirty="0"/>
          </a:p>
          <a:p>
            <a:pPr lvl="3"/>
            <a:r>
              <a:rPr lang="ja-JP" altLang="en-US" sz="1200"/>
              <a:t>正解なら</a:t>
            </a:r>
            <a:r>
              <a:rPr lang="ja-JP" altLang="en-US" sz="1200">
                <a:solidFill>
                  <a:srgbClr val="00B050"/>
                </a:solidFill>
              </a:rPr>
              <a:t>「正解！」</a:t>
            </a:r>
            <a:r>
              <a:rPr lang="ja-JP" altLang="en-US" sz="1200"/>
              <a:t>という。ゲーム終了。</a:t>
            </a:r>
            <a:endParaRPr lang="en-US" altLang="ja-JP" sz="1200" dirty="0"/>
          </a:p>
          <a:p>
            <a:pPr lvl="3"/>
            <a:r>
              <a:rPr kumimoji="1" lang="ja-JP" altLang="en-US" sz="1200"/>
              <a:t>ハズレの場合、次のようにヒントを出す</a:t>
            </a:r>
            <a:endParaRPr kumimoji="1" lang="en-US" altLang="ja-JP" sz="1200" dirty="0"/>
          </a:p>
          <a:p>
            <a:pPr lvl="4"/>
            <a:r>
              <a:rPr kumimoji="1" lang="ja-JP" altLang="en-US" sz="1200"/>
              <a:t>答えの方が大きければ</a:t>
            </a:r>
            <a:r>
              <a:rPr kumimoji="1" lang="ja-JP" altLang="en-US" sz="1200">
                <a:solidFill>
                  <a:srgbClr val="00B050"/>
                </a:solidFill>
              </a:rPr>
              <a:t>「答えは、あなたの今の回答より大きいです」</a:t>
            </a:r>
            <a:endParaRPr kumimoji="1" lang="en-US" altLang="ja-JP" sz="1200" dirty="0">
              <a:solidFill>
                <a:srgbClr val="00B050"/>
              </a:solidFill>
            </a:endParaRPr>
          </a:p>
          <a:p>
            <a:pPr lvl="4"/>
            <a:r>
              <a:rPr lang="ja-JP" altLang="en-US" sz="1200"/>
              <a:t>答えの方が小さければ</a:t>
            </a:r>
            <a:r>
              <a:rPr lang="ja-JP" altLang="en-US" sz="1200">
                <a:solidFill>
                  <a:srgbClr val="00B050"/>
                </a:solidFill>
              </a:rPr>
              <a:t>「答えは、あなたの今の回答より小さいです」</a:t>
            </a:r>
            <a:endParaRPr lang="en-US" altLang="ja-JP" sz="1200" dirty="0">
              <a:solidFill>
                <a:srgbClr val="00B050"/>
              </a:solidFill>
            </a:endParaRPr>
          </a:p>
          <a:p>
            <a:pPr lvl="4"/>
            <a:r>
              <a:rPr lang="ja-JP" altLang="en-US" sz="1200">
                <a:solidFill>
                  <a:schemeClr val="tx1"/>
                </a:solidFill>
              </a:rPr>
              <a:t>どんな</a:t>
            </a:r>
            <a:r>
              <a:rPr kumimoji="1" lang="ja-JP" altLang="en-US" sz="1200">
                <a:solidFill>
                  <a:schemeClr val="tx1"/>
                </a:solidFill>
              </a:rPr>
              <a:t>ヒントが出たか、記録しておく</a:t>
            </a:r>
            <a:endParaRPr kumimoji="1" lang="en-US" altLang="ja-JP" sz="1200" dirty="0">
              <a:solidFill>
                <a:schemeClr val="tx1"/>
              </a:solidFill>
            </a:endParaRPr>
          </a:p>
          <a:p>
            <a:pPr marL="872100" lvl="2" indent="0">
              <a:buNone/>
            </a:pPr>
            <a:r>
              <a:rPr lang="ja-JP" altLang="en-US" sz="1400" u="sng"/>
              <a:t>「</a:t>
            </a:r>
            <a:r>
              <a:rPr lang="en-US" altLang="ja-JP" sz="1400" u="sng" dirty="0"/>
              <a:t>5</a:t>
            </a:r>
            <a:r>
              <a:rPr lang="ja-JP" altLang="en-US" sz="1400" u="sng"/>
              <a:t>回以内に見つけられたら回答者の勝ち」とする。</a:t>
            </a:r>
            <a:endParaRPr kumimoji="1" lang="en-US" altLang="ja-JP" sz="1400" dirty="0">
              <a:solidFill>
                <a:schemeClr val="tx1"/>
              </a:solidFill>
            </a:endParaRPr>
          </a:p>
          <a:p>
            <a:r>
              <a:rPr lang="ja-JP" altLang="en-US" sz="2000">
                <a:solidFill>
                  <a:schemeClr val="tx1"/>
                </a:solidFill>
              </a:rPr>
              <a:t>出題者を交代して、２</a:t>
            </a:r>
            <a:r>
              <a:rPr lang="en-US" altLang="ja-JP" sz="2000" dirty="0">
                <a:solidFill>
                  <a:schemeClr val="tx1"/>
                </a:solidFill>
              </a:rPr>
              <a:t>〜</a:t>
            </a:r>
            <a:r>
              <a:rPr lang="ja-JP" altLang="en-US" sz="2000">
                <a:solidFill>
                  <a:schemeClr val="tx1"/>
                </a:solidFill>
              </a:rPr>
              <a:t>３回プレイしてみよう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lvl="4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1EEB1BF-1E90-5B4B-B564-175996161D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6307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A5C3EF-1792-1E41-B697-B89EDBEB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AA0017-A99E-D141-8D75-B7BC35F07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考えてみよう</a:t>
            </a:r>
            <a:r>
              <a:rPr kumimoji="1" lang="en-US" altLang="ja-JP" dirty="0"/>
              <a:t>(1)</a:t>
            </a:r>
          </a:p>
          <a:p>
            <a:pPr lvl="1"/>
            <a:r>
              <a:rPr kumimoji="1" lang="ja-JP" altLang="en-US"/>
              <a:t>「回答する」・「当てる</a:t>
            </a:r>
            <a:r>
              <a:rPr kumimoji="1" lang="en-US" altLang="ja-JP" dirty="0"/>
              <a:t>/</a:t>
            </a:r>
            <a:r>
              <a:rPr kumimoji="1" lang="ja-JP" altLang="en-US"/>
              <a:t>ヒントをもらう」</a:t>
            </a:r>
            <a:r>
              <a:rPr lang="ja-JP" altLang="en-US"/>
              <a:t>で「</a:t>
            </a:r>
            <a:r>
              <a:rPr lang="en-US" altLang="ja-JP" dirty="0"/>
              <a:t>1</a:t>
            </a:r>
            <a:r>
              <a:rPr lang="ja-JP" altLang="en-US"/>
              <a:t>回」と数えるとき、</a:t>
            </a:r>
            <a:endParaRPr lang="en-US" altLang="ja-JP" dirty="0"/>
          </a:p>
          <a:p>
            <a:pPr lvl="1"/>
            <a:endParaRPr lang="en-US" altLang="ja-JP" dirty="0"/>
          </a:p>
          <a:p>
            <a:pPr marL="815975" lvl="1" indent="-457200">
              <a:buFont typeface="+mj-lt"/>
              <a:buAutoNum type="arabicPeriod"/>
            </a:pPr>
            <a:r>
              <a:rPr lang="ja-JP" altLang="en-US">
                <a:solidFill>
                  <a:srgbClr val="FF0000"/>
                </a:solidFill>
              </a:rPr>
              <a:t>最短</a:t>
            </a:r>
            <a:r>
              <a:rPr lang="ja-JP" altLang="en-US"/>
              <a:t>で何回で当たるだろうか？</a:t>
            </a:r>
            <a:endParaRPr kumimoji="1" lang="en-US" altLang="ja-JP" dirty="0"/>
          </a:p>
          <a:p>
            <a:pPr marL="815975" lvl="1" indent="-457200">
              <a:buFont typeface="+mj-lt"/>
              <a:buAutoNum type="arabicPeriod"/>
            </a:pPr>
            <a:r>
              <a:rPr kumimoji="1" lang="ja-JP" altLang="en-US">
                <a:solidFill>
                  <a:srgbClr val="00B050"/>
                </a:solidFill>
              </a:rPr>
              <a:t>最長</a:t>
            </a:r>
            <a:r>
              <a:rPr kumimoji="1" lang="ja-JP" altLang="en-US"/>
              <a:t>で何回かかるだろうか？</a:t>
            </a:r>
            <a:endParaRPr kumimoji="1" lang="en-US" altLang="ja-JP" dirty="0"/>
          </a:p>
          <a:p>
            <a:pPr marL="358775" lvl="1" indent="0">
              <a:buNone/>
            </a:pPr>
            <a:endParaRPr kumimoji="1" lang="en-US" altLang="ja-JP" dirty="0"/>
          </a:p>
          <a:p>
            <a:pPr marL="815975" lvl="1" indent="-457200">
              <a:buFont typeface="+mj-lt"/>
              <a:buAutoNum type="arabicPeriod" startAt="3"/>
            </a:pPr>
            <a:r>
              <a:rPr kumimoji="1" lang="ja-JP" altLang="en-US"/>
              <a:t>「</a:t>
            </a:r>
            <a:r>
              <a:rPr kumimoji="1" lang="ja-JP" altLang="en-US">
                <a:solidFill>
                  <a:srgbClr val="FF0000"/>
                </a:solidFill>
              </a:rPr>
              <a:t>必勝法</a:t>
            </a:r>
            <a:r>
              <a:rPr kumimoji="1" lang="ja-JP" altLang="en-US"/>
              <a:t>」（必ず最短で当たる）はあるだろうか？</a:t>
            </a:r>
            <a:endParaRPr kumimoji="1" lang="en-US" altLang="ja-JP" dirty="0"/>
          </a:p>
          <a:p>
            <a:pPr lvl="2"/>
            <a:endParaRPr lang="en-US" altLang="ja-JP" dirty="0"/>
          </a:p>
          <a:p>
            <a:pPr lvl="1"/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769645A-A38D-9247-A2B7-45AADFF9FE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雲形吹き出し 4">
            <a:extLst>
              <a:ext uri="{FF2B5EF4-FFF2-40B4-BE49-F238E27FC236}">
                <a16:creationId xmlns:a16="http://schemas.microsoft.com/office/drawing/2014/main" id="{6EE0ABFB-F633-6244-1527-54EF8E41423F}"/>
              </a:ext>
            </a:extLst>
          </p:cNvPr>
          <p:cNvSpPr/>
          <p:nvPr/>
        </p:nvSpPr>
        <p:spPr>
          <a:xfrm>
            <a:off x="6667500" y="2007954"/>
            <a:ext cx="1862179" cy="849085"/>
          </a:xfrm>
          <a:prstGeom prst="cloudCallout">
            <a:avLst>
              <a:gd name="adj1" fmla="val -42282"/>
              <a:gd name="adj2" fmla="val 54214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</a:t>
            </a:r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回で</a:t>
            </a:r>
            <a:endParaRPr kumimoji="1" lang="en-US" altLang="ja-JP" sz="1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ctr"/>
            <a:r>
              <a:rPr kumimoji="1" lang="ja-JP" altLang="en-US" sz="1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当てるぞ！</a:t>
            </a:r>
          </a:p>
        </p:txBody>
      </p:sp>
      <p:pic>
        <p:nvPicPr>
          <p:cNvPr id="6" name="グラフィックス 5" descr="グループでのブレーンストーミング 枠線">
            <a:extLst>
              <a:ext uri="{FF2B5EF4-FFF2-40B4-BE49-F238E27FC236}">
                <a16:creationId xmlns:a16="http://schemas.microsoft.com/office/drawing/2014/main" id="{3F35FC36-DD35-C9CC-25CF-EABCCC14A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76192" y="2086005"/>
            <a:ext cx="1683238" cy="168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64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18BE91-8830-BB44-836E-74E7BD366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数当てゲーム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1F2D8A-3123-7847-8C26-AF5083125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15925" indent="-457200"/>
            <a:r>
              <a:rPr lang="ja-JP" altLang="en-US"/>
              <a:t>考えてみよう</a:t>
            </a:r>
            <a:r>
              <a:rPr lang="en-US" altLang="ja-JP" dirty="0"/>
              <a:t> </a:t>
            </a:r>
            <a:r>
              <a:rPr lang="ja-JP" altLang="en-US"/>
              <a:t>解答例</a:t>
            </a:r>
            <a:endParaRPr lang="en-US" altLang="ja-JP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815975" lvl="1" indent="-457200">
              <a:buFont typeface="+mj-lt"/>
              <a:buAutoNum type="arabicPeriod"/>
            </a:pPr>
            <a:r>
              <a:rPr lang="ja-JP" altLang="en-US">
                <a:solidFill>
                  <a:srgbClr val="FF0000"/>
                </a:solidFill>
              </a:rPr>
              <a:t>最短</a:t>
            </a:r>
            <a:r>
              <a:rPr lang="ja-JP" altLang="en-US"/>
              <a:t>で何回で当たるだろうか？</a:t>
            </a:r>
            <a:endParaRPr lang="en-US" altLang="ja-JP" dirty="0"/>
          </a:p>
          <a:p>
            <a:pPr marL="873125" lvl="2" indent="0">
              <a:buNone/>
            </a:pPr>
            <a:r>
              <a:rPr lang="ja-JP" altLang="en-US"/>
              <a:t>→</a:t>
            </a:r>
            <a:r>
              <a:rPr lang="en-US" altLang="ja-JP" dirty="0"/>
              <a:t> </a:t>
            </a:r>
            <a:r>
              <a:rPr lang="ja-JP" altLang="en-US"/>
              <a:t>最短は</a:t>
            </a:r>
            <a:r>
              <a:rPr lang="en-US" altLang="ja-JP" dirty="0"/>
              <a:t>1</a:t>
            </a:r>
            <a:r>
              <a:rPr lang="ja-JP" altLang="en-US"/>
              <a:t>回。まぐれ当たり！</a:t>
            </a:r>
            <a:endParaRPr lang="en-US" altLang="ja-JP" dirty="0"/>
          </a:p>
          <a:p>
            <a:pPr lvl="2"/>
            <a:endParaRPr lang="en-US" altLang="ja-JP" dirty="0"/>
          </a:p>
          <a:p>
            <a:pPr marL="815975" lvl="1" indent="-457200">
              <a:buFont typeface="+mj-lt"/>
              <a:buAutoNum type="arabicPeriod"/>
            </a:pPr>
            <a:r>
              <a:rPr lang="ja-JP" altLang="en-US">
                <a:solidFill>
                  <a:srgbClr val="00B050"/>
                </a:solidFill>
              </a:rPr>
              <a:t>最長</a:t>
            </a:r>
            <a:r>
              <a:rPr lang="ja-JP" altLang="en-US"/>
              <a:t>で何回かかるだろうか？</a:t>
            </a:r>
            <a:endParaRPr lang="en-US" altLang="ja-JP" dirty="0"/>
          </a:p>
          <a:p>
            <a:pPr marL="873125" lvl="2" indent="0">
              <a:buNone/>
            </a:pPr>
            <a:r>
              <a:rPr lang="ja-JP" altLang="en-US"/>
              <a:t>→</a:t>
            </a:r>
            <a:r>
              <a:rPr lang="en-US" altLang="ja-JP" dirty="0"/>
              <a:t> </a:t>
            </a:r>
            <a:r>
              <a:rPr lang="ja-JP" altLang="en-US"/>
              <a:t>（</a:t>
            </a:r>
            <a:r>
              <a:rPr lang="en-US" altLang="ja-JP" dirty="0"/>
              <a:t>※</a:t>
            </a:r>
            <a:r>
              <a:rPr lang="ja-JP" altLang="en-US"/>
              <a:t>わざと同じ数を何度も言わなければ）最長は</a:t>
            </a:r>
            <a:r>
              <a:rPr lang="en-US" altLang="ja-JP" dirty="0"/>
              <a:t>10</a:t>
            </a:r>
            <a:r>
              <a:rPr lang="ja-JP" altLang="en-US"/>
              <a:t>回</a:t>
            </a:r>
            <a:endParaRPr lang="en-US" altLang="ja-JP" dirty="0"/>
          </a:p>
          <a:p>
            <a:pPr marL="400050" lvl="1" indent="-41275">
              <a:buNone/>
            </a:pPr>
            <a:endParaRPr lang="en-US" altLang="ja-JP" dirty="0"/>
          </a:p>
          <a:p>
            <a:pPr marL="873125" lvl="1" indent="-514350">
              <a:buFont typeface="+mj-lt"/>
              <a:buAutoNum type="arabicPeriod" startAt="3"/>
            </a:pPr>
            <a:r>
              <a:rPr lang="ja-JP" altLang="en-US"/>
              <a:t>「</a:t>
            </a:r>
            <a:r>
              <a:rPr lang="ja-JP" altLang="en-US">
                <a:solidFill>
                  <a:srgbClr val="FF0000"/>
                </a:solidFill>
              </a:rPr>
              <a:t>必勝法</a:t>
            </a:r>
            <a:r>
              <a:rPr lang="ja-JP" altLang="en-US"/>
              <a:t>」（必ず最短で当たる）はあるだろうか？</a:t>
            </a:r>
            <a:endParaRPr lang="en-US" altLang="ja-JP" dirty="0"/>
          </a:p>
          <a:p>
            <a:pPr marL="873125" lvl="2" indent="0">
              <a:buNone/>
            </a:pPr>
            <a:r>
              <a:rPr lang="ja-JP" altLang="en-US"/>
              <a:t>→</a:t>
            </a:r>
            <a:r>
              <a:rPr lang="en-US" altLang="ja-JP" dirty="0"/>
              <a:t> </a:t>
            </a:r>
            <a:r>
              <a:rPr lang="ja-JP" altLang="en-US"/>
              <a:t>毎回必ず</a:t>
            </a:r>
            <a:r>
              <a:rPr lang="en-US" altLang="ja-JP" dirty="0"/>
              <a:t>1</a:t>
            </a:r>
            <a:r>
              <a:rPr lang="ja-JP" altLang="en-US"/>
              <a:t>回で当たる方法はない</a:t>
            </a:r>
            <a:endParaRPr lang="en-US" altLang="ja-JP" dirty="0"/>
          </a:p>
          <a:p>
            <a:pPr marL="873125" lvl="2" indent="0">
              <a:buNone/>
            </a:pPr>
            <a:r>
              <a:rPr lang="ja-JP" altLang="en-US"/>
              <a:t>→</a:t>
            </a:r>
            <a:r>
              <a:rPr lang="en-US" altLang="ja-JP" dirty="0"/>
              <a:t> </a:t>
            </a:r>
            <a:r>
              <a:rPr lang="en-US" altLang="ja-JP" b="1" dirty="0">
                <a:solidFill>
                  <a:srgbClr val="FF0000"/>
                </a:solidFill>
              </a:rPr>
              <a:t>5</a:t>
            </a:r>
            <a:r>
              <a:rPr lang="ja-JP" altLang="en-US" b="1">
                <a:solidFill>
                  <a:srgbClr val="FF0000"/>
                </a:solidFill>
              </a:rPr>
              <a:t>回以内で必ず当てる方法は？</a:t>
            </a:r>
            <a:endParaRPr lang="en-US" altLang="ja-JP" b="1" dirty="0">
              <a:solidFill>
                <a:srgbClr val="FF0000"/>
              </a:solidFill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781E22F-1F6C-B348-A94C-FCF50E0F29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6384925"/>
      </p:ext>
    </p:extLst>
  </p:cSld>
  <p:clrMapOvr>
    <a:masterClrMapping/>
  </p:clrMapOvr>
</p:sld>
</file>

<file path=ppt/theme/theme1.xml><?xml version="1.0" encoding="utf-8"?>
<a:theme xmlns:a="http://schemas.openxmlformats.org/drawingml/2006/main" name="2020岡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/>
      </a:spPr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コンピュータによる計算" id="{74F56FA4-01C7-6745-8003-8F6F73EA8DF7}" vid="{A8A0694B-FE15-3B48-B1B7-B6A6653A42A9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2020岡本</Template>
  <TotalTime>1796</TotalTime>
  <Words>3914</Words>
  <Application>Microsoft Macintosh PowerPoint</Application>
  <PresentationFormat>画面に合わせる (4:3)</PresentationFormat>
  <Paragraphs>533</Paragraphs>
  <Slides>28</Slides>
  <Notes>9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28</vt:i4>
      </vt:variant>
    </vt:vector>
  </HeadingPairs>
  <TitlesOfParts>
    <vt:vector size="38" baseType="lpstr">
      <vt:lpstr>MonacakomiRegular</vt:lpstr>
      <vt:lpstr>UD Digi Kyokasho N-R</vt:lpstr>
      <vt:lpstr>UD Digi Kyokasho N-R</vt:lpstr>
      <vt:lpstr>UD デジタル 教科書体 NK-B</vt:lpstr>
      <vt:lpstr>メイリオ</vt:lpstr>
      <vt:lpstr>游ゴシック</vt:lpstr>
      <vt:lpstr>Arial</vt:lpstr>
      <vt:lpstr>Century Gothic</vt:lpstr>
      <vt:lpstr>Wingdings</vt:lpstr>
      <vt:lpstr>2020岡本</vt:lpstr>
      <vt:lpstr>一連のデータから、目的のデータを探す 探索/サーチと計算量</vt:lpstr>
      <vt:lpstr>探索/サーチと計算量</vt:lpstr>
      <vt:lpstr>数当てゲーム</vt:lpstr>
      <vt:lpstr>数当てゲーム</vt:lpstr>
      <vt:lpstr>数当てゲーム</vt:lpstr>
      <vt:lpstr>数当てゲーム</vt:lpstr>
      <vt:lpstr>数当てゲーム</vt:lpstr>
      <vt:lpstr>数当てゲーム</vt:lpstr>
      <vt:lpstr>数当てゲーム</vt:lpstr>
      <vt:lpstr>数当てゲーム</vt:lpstr>
      <vt:lpstr>PowerPoint プレゼンテーション</vt:lpstr>
      <vt:lpstr>数当てゲーム</vt:lpstr>
      <vt:lpstr>数当てゲーム</vt:lpstr>
      <vt:lpstr>探索（サーチ）アルゴリズム</vt:lpstr>
      <vt:lpstr>PowerPoint プレゼンテーション</vt:lpstr>
      <vt:lpstr>PowerPoint プレゼンテーション</vt:lpstr>
      <vt:lpstr>詳細説明資料: 二分探索の検証</vt:lpstr>
      <vt:lpstr>数当てゲーム</vt:lpstr>
      <vt:lpstr>数当てゲーム</vt:lpstr>
      <vt:lpstr>数当てゲーム</vt:lpstr>
      <vt:lpstr>数当てゲーム</vt:lpstr>
      <vt:lpstr>探索（サーチ）アルゴリズムの概要</vt:lpstr>
      <vt:lpstr>探索（サーチ）アルゴリズム</vt:lpstr>
      <vt:lpstr>探索（サーチ）アルゴリズム</vt:lpstr>
      <vt:lpstr>計算量</vt:lpstr>
      <vt:lpstr>計算量</vt:lpstr>
      <vt:lpstr>計算量</vt:lpstr>
      <vt:lpstr>探索/サーチと計算量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一連のデータから、目的のデータを探す 探索/サーチと計算量</dc:title>
  <dc:creator>Tetsuya Izawa</dc:creator>
  <cp:lastModifiedBy>Tetsuya Izawa</cp:lastModifiedBy>
  <cp:revision>15</cp:revision>
  <dcterms:created xsi:type="dcterms:W3CDTF">2022-02-21T00:43:14Z</dcterms:created>
  <dcterms:modified xsi:type="dcterms:W3CDTF">2022-09-06T03:52:10Z</dcterms:modified>
</cp:coreProperties>
</file>