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76" r:id="rId3"/>
    <p:sldId id="261" r:id="rId4"/>
    <p:sldId id="263" r:id="rId5"/>
    <p:sldId id="266" r:id="rId6"/>
    <p:sldId id="269" r:id="rId7"/>
    <p:sldId id="272" r:id="rId8"/>
    <p:sldId id="258" r:id="rId9"/>
    <p:sldId id="257" r:id="rId10"/>
    <p:sldId id="259" r:id="rId11"/>
    <p:sldId id="275" r:id="rId12"/>
    <p:sldId id="278" r:id="rId13"/>
    <p:sldId id="280" r:id="rId14"/>
    <p:sldId id="282" r:id="rId15"/>
    <p:sldId id="279" r:id="rId16"/>
    <p:sldId id="281" r:id="rId17"/>
    <p:sldId id="283" r:id="rId18"/>
    <p:sldId id="284" r:id="rId19"/>
    <p:sldId id="277" r:id="rId20"/>
  </p:sldIdLst>
  <p:sldSz cx="6858000" cy="9906000" type="A4"/>
  <p:notesSz cx="6858000" cy="9874250"/>
  <p:embeddedFontLst>
    <p:embeddedFont>
      <p:font typeface="UD デジタル 教科書体 N-R" panose="02020400000000000000" pitchFamily="49" charset="-128"/>
      <p:regular r:id="rId21"/>
    </p:embeddedFont>
    <p:embeddedFont>
      <p:font typeface="UD デジタル 教科書体 N-R" panose="02020400000000000000" pitchFamily="49" charset="-128"/>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05641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5448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99696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7111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95893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959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3383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6502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45858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27748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65683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876EB8B-730E-48F8-A319-050F7B496244}" type="datetimeFigureOut">
              <a:rPr kumimoji="1" lang="ja-JP" altLang="en-US" smtClean="0"/>
              <a:t>2023/2/9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553510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114301" y="649705"/>
            <a:ext cx="6640829" cy="1212246"/>
          </a:xfrm>
        </p:spPr>
        <p:style>
          <a:lnRef idx="2">
            <a:schemeClr val="dk1"/>
          </a:lnRef>
          <a:fillRef idx="1">
            <a:schemeClr val="lt1"/>
          </a:fillRef>
          <a:effectRef idx="0">
            <a:schemeClr val="dk1"/>
          </a:effectRef>
          <a:fontRef idx="minor">
            <a:schemeClr val="dk1"/>
          </a:fontRef>
        </p:style>
        <p:txBody>
          <a:bodyPr>
            <a:normAutofit/>
          </a:bodyPr>
          <a:lstStyle/>
          <a:p>
            <a:r>
              <a:rPr lang="ja-JP" altLang="en-US" sz="4000"/>
              <a:t>アプリ</a:t>
            </a:r>
            <a:br>
              <a:rPr lang="en-US" altLang="ja-JP" sz="4000"/>
            </a:br>
            <a:r>
              <a:rPr lang="ja-JP" altLang="en-US" sz="4000"/>
              <a:t>プログラミングシート</a:t>
            </a:r>
          </a:p>
        </p:txBody>
      </p:sp>
      <p:sp>
        <p:nvSpPr>
          <p:cNvPr id="5" name="字幕 4">
            <a:extLst>
              <a:ext uri="{FF2B5EF4-FFF2-40B4-BE49-F238E27FC236}">
                <a16:creationId xmlns:a16="http://schemas.microsoft.com/office/drawing/2014/main" id="{13A46BEA-C938-4ADA-A3CF-6AE556751F17}"/>
              </a:ext>
            </a:extLst>
          </p:cNvPr>
          <p:cNvSpPr>
            <a:spLocks noGrp="1"/>
          </p:cNvSpPr>
          <p:nvPr>
            <p:ph type="subTitle" idx="1"/>
          </p:nvPr>
        </p:nvSpPr>
        <p:spPr>
          <a:xfrm>
            <a:off x="754123" y="4621774"/>
            <a:ext cx="5143500" cy="1212246"/>
          </a:xfrm>
        </p:spPr>
        <p:txBody>
          <a:bodyPr>
            <a:normAutofit fontScale="77500" lnSpcReduction="20000"/>
          </a:bodyPr>
          <a:lstStyle/>
          <a:p>
            <a:r>
              <a:rPr lang="en-US" altLang="ja-JP" sz="4000" dirty="0"/>
              <a:t>Python(</a:t>
            </a:r>
            <a:r>
              <a:rPr lang="en-US" altLang="ja-JP" sz="4000" dirty="0" err="1"/>
              <a:t>Brython</a:t>
            </a:r>
            <a:r>
              <a:rPr lang="en-US" altLang="ja-JP" sz="4000" dirty="0"/>
              <a:t>)</a:t>
            </a:r>
            <a:r>
              <a:rPr lang="ja-JP" altLang="en-US" sz="4000"/>
              <a:t>による</a:t>
            </a:r>
            <a:endParaRPr lang="en-US" altLang="ja-JP" sz="4000" dirty="0"/>
          </a:p>
          <a:p>
            <a:r>
              <a:rPr lang="ja-JP" altLang="en-US" sz="4000"/>
              <a:t>タートルグラフィックス編</a:t>
            </a:r>
            <a:endParaRPr lang="en-US" altLang="ja-JP" sz="4000" dirty="0"/>
          </a:p>
        </p:txBody>
      </p:sp>
    </p:spTree>
    <p:extLst>
      <p:ext uri="{BB962C8B-B14F-4D97-AF65-F5344CB8AC3E}">
        <p14:creationId xmlns:p14="http://schemas.microsoft.com/office/powerpoint/2010/main" val="255144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カスタマイズ① </a:t>
            </a:r>
            <a:r>
              <a:rPr kumimoji="1" lang="ja-JP" altLang="en-US" sz="2000">
                <a:latin typeface="UD デジタル 教科書体 N-B" panose="02020700000000000000" pitchFamily="17" charset="-128"/>
                <a:ea typeface="UD デジタル 教科書体 N-B" panose="02020700000000000000" pitchFamily="17" charset="-128"/>
              </a:rPr>
              <a:t>線を円の中まで伸ばしてみよう</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621409" y="1373906"/>
            <a:ext cx="3086381"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400" dirty="0" err="1">
                <a:latin typeface="UD デジタル 教科書体 N-R" panose="02020400000000000000" pitchFamily="17" charset="-128"/>
                <a:ea typeface="UD デジタル 教科書体 N-R" panose="02020400000000000000" pitchFamily="17" charset="-128"/>
              </a:rPr>
              <a:t>goto</a:t>
            </a:r>
            <a:r>
              <a:rPr kumimoji="1" lang="en-US" altLang="ja-JP" sz="1400" dirty="0">
                <a:latin typeface="UD デジタル 教科書体 N-R" panose="02020400000000000000" pitchFamily="17" charset="-128"/>
                <a:ea typeface="UD デジタル 教科書体 N-R" panose="02020400000000000000" pitchFamily="17" charset="-128"/>
              </a:rPr>
              <a:t>()</a:t>
            </a:r>
            <a:r>
              <a:rPr kumimoji="1" lang="ja-JP" altLang="en-US" sz="1400">
                <a:latin typeface="UD デジタル 教科書体 N-R" panose="02020400000000000000" pitchFamily="17" charset="-128"/>
                <a:ea typeface="UD デジタル 教科書体 N-R" panose="02020400000000000000" pitchFamily="17" charset="-128"/>
              </a:rPr>
              <a:t>の小かっこの中で指定している線の行き先（終点）の座標を、円の中の座標にする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113978" y="3709485"/>
            <a:ext cx="6640990" cy="2246769"/>
          </a:xfrm>
          <a:prstGeom prst="rect">
            <a:avLst/>
          </a:prstGeom>
          <a:noFill/>
          <a:ln>
            <a:solidFill>
              <a:schemeClr val="tx1"/>
            </a:solidFill>
          </a:ln>
        </p:spPr>
        <p:txBody>
          <a:bodyPr wrap="square" rtlCol="0">
            <a:spAutoFit/>
          </a:bodyPr>
          <a:lstStyle/>
          <a:p>
            <a:r>
              <a:rPr lang="en-US" altLang="ja-JP" sz="1400" b="0" dirty="0">
                <a:solidFill>
                  <a:srgbClr val="008000"/>
                </a:solidFill>
                <a:effectLst/>
                <a:latin typeface="MonacakomiRegular"/>
              </a:rPr>
              <a:t># </a:t>
            </a:r>
            <a:r>
              <a:rPr lang="ja-JP" altLang="en-US" sz="1400" b="0">
                <a:solidFill>
                  <a:srgbClr val="008000"/>
                </a:solidFill>
                <a:effectLst/>
                <a:latin typeface="MonacakomiRegular"/>
              </a:rPr>
              <a:t>スタート地点へ移動</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t.penup</a:t>
            </a:r>
            <a:r>
              <a:rPr lang="en" altLang="ja-JP" sz="1400" b="0" dirty="0">
                <a:solidFill>
                  <a:srgbClr val="000000"/>
                </a:solidFill>
                <a:effectLst/>
                <a:latin typeface="MonacakomiRegular"/>
              </a:rPr>
              <a:t>()</a:t>
            </a:r>
          </a:p>
          <a:p>
            <a:r>
              <a:rPr lang="en" altLang="ja-JP" sz="1400" b="0" dirty="0" err="1">
                <a:solidFill>
                  <a:srgbClr val="000000"/>
                </a:solidFill>
                <a:effectLst/>
                <a:latin typeface="MonacakomiRegular"/>
              </a:rPr>
              <a:t>t.goto</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-140</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-140</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スタート地点の座標</a:t>
            </a:r>
            <a:r>
              <a:rPr lang="en-US" altLang="ja-JP" sz="1400" b="0" dirty="0">
                <a:solidFill>
                  <a:srgbClr val="008000"/>
                </a:solidFill>
                <a:effectLst/>
                <a:latin typeface="MonacakomiRegular"/>
              </a:rPr>
              <a:t>(-140,-140)</a:t>
            </a:r>
            <a:endParaRPr lang="ja-JP" altLang="en-US" sz="1400" b="0">
              <a:solidFill>
                <a:srgbClr val="000000"/>
              </a:solidFill>
              <a:effectLst/>
              <a:latin typeface="MonacakomiRegular"/>
            </a:endParaRPr>
          </a:p>
          <a:p>
            <a:br>
              <a:rPr lang="ja-JP" altLang="en-US" sz="1400" b="0">
                <a:solidFill>
                  <a:srgbClr val="000000"/>
                </a:solidFill>
                <a:effectLst/>
                <a:latin typeface="MonacakomiRegular"/>
              </a:rPr>
            </a:br>
            <a:r>
              <a:rPr lang="en-US" altLang="ja-JP" sz="1400" b="0" dirty="0">
                <a:solidFill>
                  <a:srgbClr val="008000"/>
                </a:solidFill>
                <a:effectLst/>
                <a:latin typeface="MonacakomiRegular"/>
              </a:rPr>
              <a:t># </a:t>
            </a:r>
            <a:r>
              <a:rPr lang="ja-JP" altLang="en-US" sz="1400" b="0">
                <a:solidFill>
                  <a:srgbClr val="008000"/>
                </a:solidFill>
                <a:effectLst/>
                <a:latin typeface="MonacakomiRegular"/>
              </a:rPr>
              <a:t>描画スタート</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t.color</a:t>
            </a:r>
            <a:r>
              <a:rPr lang="en" altLang="ja-JP" sz="1400" b="0" dirty="0">
                <a:solidFill>
                  <a:srgbClr val="000000"/>
                </a:solidFill>
                <a:effectLst/>
                <a:latin typeface="MonacakomiRegular"/>
              </a:rPr>
              <a:t>(</a:t>
            </a:r>
            <a:r>
              <a:rPr lang="en" altLang="ja-JP" sz="1400" b="0" dirty="0">
                <a:solidFill>
                  <a:srgbClr val="A31515"/>
                </a:solidFill>
                <a:effectLst/>
                <a:latin typeface="MonacakomiRegular"/>
              </a:rPr>
              <a:t>"green"</a:t>
            </a:r>
            <a:r>
              <a:rPr lang="en" altLang="ja-JP" sz="1400" b="0" dirty="0">
                <a:solidFill>
                  <a:srgbClr val="000000"/>
                </a:solidFill>
                <a:effectLst/>
                <a:latin typeface="MonacakomiRegular"/>
              </a:rPr>
              <a:t>)</a:t>
            </a:r>
          </a:p>
          <a:p>
            <a:r>
              <a:rPr lang="en" altLang="ja-JP" sz="1400" b="0" dirty="0" err="1">
                <a:solidFill>
                  <a:srgbClr val="000000"/>
                </a:solidFill>
                <a:effectLst/>
                <a:latin typeface="MonacakomiRegular"/>
              </a:rPr>
              <a:t>t.pendown</a:t>
            </a:r>
            <a:r>
              <a:rPr lang="en" altLang="ja-JP" sz="1400" b="0" dirty="0">
                <a:solidFill>
                  <a:srgbClr val="000000"/>
                </a:solidFill>
                <a:effectLst/>
                <a:latin typeface="MonacakomiRegular"/>
              </a:rPr>
              <a:t>()</a:t>
            </a:r>
          </a:p>
          <a:p>
            <a:br>
              <a:rPr lang="en" altLang="ja-JP" sz="1400" b="0" dirty="0">
                <a:solidFill>
                  <a:srgbClr val="000000"/>
                </a:solidFill>
                <a:effectLst/>
                <a:latin typeface="MonacakomiRegular"/>
              </a:rPr>
            </a:br>
            <a:r>
              <a:rPr lang="en" altLang="ja-JP" sz="1400" b="0" dirty="0">
                <a:solidFill>
                  <a:srgbClr val="008000"/>
                </a:solidFill>
                <a:effectLst/>
                <a:latin typeface="MonacakomiRegular"/>
              </a:rPr>
              <a:t># </a:t>
            </a:r>
            <a:r>
              <a:rPr lang="ja-JP" altLang="en-US" sz="1400" b="0">
                <a:solidFill>
                  <a:srgbClr val="008000"/>
                </a:solidFill>
                <a:effectLst/>
                <a:latin typeface="MonacakomiRegular"/>
              </a:rPr>
              <a:t>解答例</a:t>
            </a:r>
            <a:r>
              <a:rPr lang="en-US" altLang="ja-JP" sz="1400" b="0" dirty="0">
                <a:solidFill>
                  <a:srgbClr val="008000"/>
                </a:solidFill>
                <a:effectLst/>
                <a:latin typeface="MonacakomiRegular"/>
              </a:rPr>
              <a:t>1: </a:t>
            </a:r>
            <a:r>
              <a:rPr lang="ja-JP" altLang="en-US" sz="1400" b="0">
                <a:solidFill>
                  <a:srgbClr val="008000"/>
                </a:solidFill>
                <a:effectLst/>
                <a:latin typeface="MonacakomiRegular"/>
              </a:rPr>
              <a:t>右上の円の中まで線を伸ばすには？</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t.goto</a:t>
            </a:r>
            <a:r>
              <a:rPr lang="en" altLang="ja-JP" sz="1400" b="0" dirty="0">
                <a:solidFill>
                  <a:srgbClr val="000000"/>
                </a:solidFill>
                <a:effectLst/>
                <a:latin typeface="MonacakomiRegular"/>
              </a:rPr>
              <a:t>(</a:t>
            </a:r>
            <a:r>
              <a:rPr lang="en" altLang="ja-JP" sz="1400" dirty="0">
                <a:solidFill>
                  <a:srgbClr val="098658"/>
                </a:solidFill>
                <a:latin typeface="MonacakomiRegular"/>
              </a:rPr>
              <a:t>-12</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r>
              <a:rPr lang="en" altLang="ja-JP" sz="1400" dirty="0">
                <a:solidFill>
                  <a:srgbClr val="098658"/>
                </a:solidFill>
                <a:latin typeface="MonacakomiRegular"/>
              </a:rPr>
              <a:t>-12</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座標</a:t>
            </a:r>
            <a:r>
              <a:rPr lang="en-US" altLang="ja-JP" sz="1400" b="0" dirty="0">
                <a:solidFill>
                  <a:srgbClr val="008000"/>
                </a:solidFill>
                <a:effectLst/>
                <a:latin typeface="MonacakomiRegular"/>
              </a:rPr>
              <a:t>(-120,-120)</a:t>
            </a:r>
            <a:r>
              <a:rPr lang="ja-JP" altLang="en-US" sz="1400" b="0">
                <a:solidFill>
                  <a:srgbClr val="008000"/>
                </a:solidFill>
                <a:effectLst/>
                <a:latin typeface="MonacakomiRegular"/>
              </a:rPr>
              <a:t>まで進む</a:t>
            </a:r>
            <a:endParaRPr lang="ja-JP" altLang="en-US" sz="1400" b="0">
              <a:solidFill>
                <a:srgbClr val="000000"/>
              </a:solidFill>
              <a:effectLst/>
              <a:latin typeface="MonacakomiRegular"/>
            </a:endParaRPr>
          </a:p>
        </p:txBody>
      </p:sp>
      <p:sp>
        <p:nvSpPr>
          <p:cNvPr id="76" name="角丸四角形 85">
            <a:extLst>
              <a:ext uri="{FF2B5EF4-FFF2-40B4-BE49-F238E27FC236}">
                <a16:creationId xmlns:a16="http://schemas.microsoft.com/office/drawing/2014/main" id="{56F4C862-744F-44B0-940E-18040BDC503C}"/>
              </a:ext>
            </a:extLst>
          </p:cNvPr>
          <p:cNvSpPr/>
          <p:nvPr/>
        </p:nvSpPr>
        <p:spPr>
          <a:xfrm>
            <a:off x="139735" y="5453838"/>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kumimoji="1" lang="en-US" altLang="ja-JP" sz="1200" dirty="0" err="1">
                <a:latin typeface="UD デジタル 教科書体 N-R" panose="02020400000000000000" pitchFamily="17" charset="-128"/>
                <a:ea typeface="UD デジタル 教科書体 N-R" panose="02020400000000000000" pitchFamily="17" charset="-128"/>
              </a:rPr>
              <a:t>goto</a:t>
            </a:r>
            <a:r>
              <a:rPr kumimoji="1" lang="en-US" altLang="ja-JP" sz="1200" dirty="0">
                <a:latin typeface="UD デジタル 教科書体 N-R" panose="02020400000000000000" pitchFamily="17" charset="-128"/>
                <a:ea typeface="UD デジタル 教科書体 N-R" panose="02020400000000000000" pitchFamily="17" charset="-128"/>
              </a:rPr>
              <a:t>(x</a:t>
            </a:r>
            <a:r>
              <a:rPr kumimoji="1" lang="ja-JP" altLang="en-US" sz="1200">
                <a:latin typeface="UD デジタル 教科書体 N-R" panose="02020400000000000000" pitchFamily="17" charset="-128"/>
                <a:ea typeface="UD デジタル 教科書体 N-R" panose="02020400000000000000" pitchFamily="17" charset="-128"/>
              </a:rPr>
              <a:t>座標</a:t>
            </a:r>
            <a:r>
              <a:rPr kumimoji="1" lang="en-US" altLang="ja-JP" sz="1200" dirty="0">
                <a:latin typeface="UD デジタル 教科書体 N-R" panose="02020400000000000000" pitchFamily="17" charset="-128"/>
                <a:ea typeface="UD デジタル 教科書体 N-R" panose="02020400000000000000" pitchFamily="17" charset="-128"/>
              </a:rPr>
              <a:t>,y</a:t>
            </a:r>
            <a:r>
              <a:rPr kumimoji="1" lang="ja-JP" altLang="en-US" sz="1200">
                <a:latin typeface="UD デジタル 教科書体 N-R" panose="02020400000000000000" pitchFamily="17" charset="-128"/>
                <a:ea typeface="UD デジタル 教科書体 N-R" panose="02020400000000000000" pitchFamily="17" charset="-128"/>
              </a:rPr>
              <a:t>座標</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の小かっこの値を</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a:latin typeface="UD デジタル 教科書体 N-R" panose="02020400000000000000" pitchFamily="17" charset="-128"/>
                <a:ea typeface="UD デジタル 教科書体 N-R" panose="02020400000000000000" pitchFamily="17" charset="-128"/>
              </a:rPr>
              <a:t>適切なものに変更する</a:t>
            </a: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a:latin typeface="UD デジタル 教科書体 N-B" panose="02020700000000000000" pitchFamily="17" charset="-128"/>
                <a:ea typeface="UD デジタル 教科書体 N-B" panose="02020700000000000000" pitchFamily="17" charset="-128"/>
              </a:rPr>
              <a:t>変更</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 name="テキスト ボックス 1">
            <a:extLst>
              <a:ext uri="{FF2B5EF4-FFF2-40B4-BE49-F238E27FC236}">
                <a16:creationId xmlns:a16="http://schemas.microsoft.com/office/drawing/2014/main" id="{5E24A282-CEEA-8A03-4BC6-F6F4C2306BA7}"/>
              </a:ext>
            </a:extLst>
          </p:cNvPr>
          <p:cNvSpPr txBox="1"/>
          <p:nvPr/>
        </p:nvSpPr>
        <p:spPr>
          <a:xfrm>
            <a:off x="178701" y="9057517"/>
            <a:ext cx="6500598" cy="523220"/>
          </a:xfrm>
          <a:prstGeom prst="rect">
            <a:avLst/>
          </a:prstGeom>
          <a:noFill/>
          <a:ln>
            <a:solidFill>
              <a:schemeClr val="tx1"/>
            </a:solidFill>
          </a:ln>
        </p:spPr>
        <p:txBody>
          <a:bodyPr wrap="square" rtlCol="0">
            <a:spAutoFit/>
          </a:bodyPr>
          <a:lstStyle/>
          <a:p>
            <a:r>
              <a:rPr lang="en" altLang="ja-JP" sz="1400" b="0" dirty="0">
                <a:solidFill>
                  <a:srgbClr val="008000"/>
                </a:solidFill>
                <a:effectLst/>
                <a:latin typeface="MonacakomiRegular"/>
              </a:rPr>
              <a:t># </a:t>
            </a:r>
            <a:r>
              <a:rPr lang="ja-JP" altLang="en-US" sz="1400" b="0">
                <a:solidFill>
                  <a:srgbClr val="008000"/>
                </a:solidFill>
                <a:effectLst/>
                <a:latin typeface="MonacakomiRegular"/>
              </a:rPr>
              <a:t>解答例</a:t>
            </a:r>
            <a:r>
              <a:rPr lang="en-US" altLang="ja-JP" sz="1400" b="0" dirty="0">
                <a:solidFill>
                  <a:srgbClr val="008000"/>
                </a:solidFill>
                <a:effectLst/>
                <a:latin typeface="MonacakomiRegular"/>
              </a:rPr>
              <a:t>1: </a:t>
            </a:r>
            <a:r>
              <a:rPr lang="ja-JP" altLang="en-US" sz="1400" b="0">
                <a:solidFill>
                  <a:srgbClr val="008000"/>
                </a:solidFill>
                <a:effectLst/>
                <a:latin typeface="MonacakomiRegular"/>
              </a:rPr>
              <a:t>右上の円の中まで線を伸ばすには？</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t.goto</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100</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100</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座標</a:t>
            </a:r>
            <a:r>
              <a:rPr lang="en-US" altLang="ja-JP" sz="1400" b="0" dirty="0">
                <a:solidFill>
                  <a:srgbClr val="008000"/>
                </a:solidFill>
                <a:effectLst/>
                <a:latin typeface="MonacakomiRegular"/>
              </a:rPr>
              <a:t>(-120,-120)</a:t>
            </a:r>
            <a:r>
              <a:rPr lang="ja-JP" altLang="en-US" sz="1400" b="0">
                <a:solidFill>
                  <a:srgbClr val="008000"/>
                </a:solidFill>
                <a:effectLst/>
                <a:latin typeface="MonacakomiRegular"/>
              </a:rPr>
              <a:t>まで進む</a:t>
            </a:r>
            <a:endParaRPr lang="ja-JP" altLang="en-US" sz="1400" b="0">
              <a:solidFill>
                <a:srgbClr val="000000"/>
              </a:solidFill>
              <a:effectLst/>
              <a:latin typeface="MonacakomiRegular"/>
            </a:endParaRPr>
          </a:p>
        </p:txBody>
      </p:sp>
      <p:cxnSp>
        <p:nvCxnSpPr>
          <p:cNvPr id="4" name="直線コネクタ 3">
            <a:extLst>
              <a:ext uri="{FF2B5EF4-FFF2-40B4-BE49-F238E27FC236}">
                <a16:creationId xmlns:a16="http://schemas.microsoft.com/office/drawing/2014/main" id="{120C9178-FAF6-0E64-B007-F7C4BFFD1C9D}"/>
              </a:ext>
            </a:extLst>
          </p:cNvPr>
          <p:cNvCxnSpPr>
            <a:cxnSpLocks/>
          </p:cNvCxnSpPr>
          <p:nvPr/>
        </p:nvCxnSpPr>
        <p:spPr>
          <a:xfrm>
            <a:off x="613450" y="8663793"/>
            <a:ext cx="2504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660F5AB-B651-31FA-D9BD-35278D9D0A96}"/>
              </a:ext>
            </a:extLst>
          </p:cNvPr>
          <p:cNvCxnSpPr>
            <a:cxnSpLocks/>
          </p:cNvCxnSpPr>
          <p:nvPr/>
        </p:nvCxnSpPr>
        <p:spPr>
          <a:xfrm flipH="1" flipV="1">
            <a:off x="760599" y="6225715"/>
            <a:ext cx="5251" cy="2590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91A1FAD-0C8D-8825-E53B-C1501BD07CD4}"/>
              </a:ext>
            </a:extLst>
          </p:cNvPr>
          <p:cNvCxnSpPr/>
          <p:nvPr/>
        </p:nvCxnSpPr>
        <p:spPr>
          <a:xfrm>
            <a:off x="2271250" y="7676370"/>
            <a:ext cx="0" cy="9874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5A14B2C-0FC5-3B2F-D9BF-F665484BE7C5}"/>
              </a:ext>
            </a:extLst>
          </p:cNvPr>
          <p:cNvCxnSpPr>
            <a:cxnSpLocks/>
          </p:cNvCxnSpPr>
          <p:nvPr/>
        </p:nvCxnSpPr>
        <p:spPr>
          <a:xfrm>
            <a:off x="765850" y="7668875"/>
            <a:ext cx="1505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4C7DAEC-A564-F50C-ADBF-9C3993A6BBB7}"/>
              </a:ext>
            </a:extLst>
          </p:cNvPr>
          <p:cNvCxnSpPr>
            <a:cxnSpLocks/>
          </p:cNvCxnSpPr>
          <p:nvPr/>
        </p:nvCxnSpPr>
        <p:spPr>
          <a:xfrm>
            <a:off x="2271250" y="7035184"/>
            <a:ext cx="0" cy="6411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513CB95E-C7FA-2526-6132-CE20AD72CD19}"/>
              </a:ext>
            </a:extLst>
          </p:cNvPr>
          <p:cNvSpPr txBox="1"/>
          <p:nvPr/>
        </p:nvSpPr>
        <p:spPr>
          <a:xfrm>
            <a:off x="1747151" y="7707606"/>
            <a:ext cx="968535" cy="369332"/>
          </a:xfrm>
          <a:prstGeom prst="rect">
            <a:avLst/>
          </a:prstGeom>
          <a:noFill/>
        </p:spPr>
        <p:txBody>
          <a:bodyPr wrap="none" rtlCol="0">
            <a:spAutoFit/>
          </a:bodyPr>
          <a:lstStyle/>
          <a:p>
            <a:r>
              <a:rPr kumimoji="1" lang="en-US" altLang="ja-JP" dirty="0"/>
              <a:t>(100,70)</a:t>
            </a:r>
            <a:endParaRPr kumimoji="1" lang="ja-JP" altLang="en-US"/>
          </a:p>
        </p:txBody>
      </p:sp>
      <p:sp>
        <p:nvSpPr>
          <p:cNvPr id="26" name="テキスト ボックス 25">
            <a:extLst>
              <a:ext uri="{FF2B5EF4-FFF2-40B4-BE49-F238E27FC236}">
                <a16:creationId xmlns:a16="http://schemas.microsoft.com/office/drawing/2014/main" id="{A55B7A2E-E3B5-9A1B-AC27-7459F1824A8A}"/>
              </a:ext>
            </a:extLst>
          </p:cNvPr>
          <p:cNvSpPr txBox="1"/>
          <p:nvPr/>
        </p:nvSpPr>
        <p:spPr>
          <a:xfrm>
            <a:off x="2003388" y="8613091"/>
            <a:ext cx="535724" cy="369332"/>
          </a:xfrm>
          <a:prstGeom prst="rect">
            <a:avLst/>
          </a:prstGeom>
          <a:noFill/>
        </p:spPr>
        <p:txBody>
          <a:bodyPr wrap="none" rtlCol="0">
            <a:spAutoFit/>
          </a:bodyPr>
          <a:lstStyle/>
          <a:p>
            <a:r>
              <a:rPr kumimoji="1" lang="en-US" altLang="ja-JP" dirty="0"/>
              <a:t>100</a:t>
            </a:r>
            <a:endParaRPr kumimoji="1" lang="ja-JP" altLang="en-US"/>
          </a:p>
        </p:txBody>
      </p:sp>
      <p:sp>
        <p:nvSpPr>
          <p:cNvPr id="27" name="テキスト ボックス 26">
            <a:extLst>
              <a:ext uri="{FF2B5EF4-FFF2-40B4-BE49-F238E27FC236}">
                <a16:creationId xmlns:a16="http://schemas.microsoft.com/office/drawing/2014/main" id="{CE7695DD-1219-9E6A-9E03-960E48988F73}"/>
              </a:ext>
            </a:extLst>
          </p:cNvPr>
          <p:cNvSpPr txBox="1"/>
          <p:nvPr/>
        </p:nvSpPr>
        <p:spPr>
          <a:xfrm>
            <a:off x="341895" y="7477590"/>
            <a:ext cx="418704" cy="369332"/>
          </a:xfrm>
          <a:prstGeom prst="rect">
            <a:avLst/>
          </a:prstGeom>
          <a:noFill/>
        </p:spPr>
        <p:txBody>
          <a:bodyPr wrap="none" rtlCol="0">
            <a:spAutoFit/>
          </a:bodyPr>
          <a:lstStyle/>
          <a:p>
            <a:r>
              <a:rPr kumimoji="1" lang="en-US" altLang="ja-JP" dirty="0"/>
              <a:t>70</a:t>
            </a:r>
            <a:endParaRPr kumimoji="1" lang="ja-JP" altLang="en-US"/>
          </a:p>
        </p:txBody>
      </p:sp>
      <p:sp>
        <p:nvSpPr>
          <p:cNvPr id="29" name="右中かっこ 28">
            <a:extLst>
              <a:ext uri="{FF2B5EF4-FFF2-40B4-BE49-F238E27FC236}">
                <a16:creationId xmlns:a16="http://schemas.microsoft.com/office/drawing/2014/main" id="{0506C31F-ED07-090B-08E5-67D8DE85A8CD}"/>
              </a:ext>
            </a:extLst>
          </p:cNvPr>
          <p:cNvSpPr/>
          <p:nvPr/>
        </p:nvSpPr>
        <p:spPr>
          <a:xfrm>
            <a:off x="2271250" y="7021070"/>
            <a:ext cx="267862" cy="6411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3F000AA-5404-DB49-416D-9959D7964AC6}"/>
              </a:ext>
            </a:extLst>
          </p:cNvPr>
          <p:cNvSpPr txBox="1"/>
          <p:nvPr/>
        </p:nvSpPr>
        <p:spPr>
          <a:xfrm>
            <a:off x="2461001" y="7113025"/>
            <a:ext cx="418704" cy="369332"/>
          </a:xfrm>
          <a:prstGeom prst="rect">
            <a:avLst/>
          </a:prstGeom>
          <a:noFill/>
        </p:spPr>
        <p:txBody>
          <a:bodyPr wrap="none" rtlCol="0">
            <a:spAutoFit/>
          </a:bodyPr>
          <a:lstStyle/>
          <a:p>
            <a:r>
              <a:rPr kumimoji="1" lang="en-US" altLang="ja-JP" dirty="0"/>
              <a:t>30</a:t>
            </a:r>
            <a:endParaRPr kumimoji="1" lang="ja-JP" altLang="en-US"/>
          </a:p>
        </p:txBody>
      </p:sp>
      <p:sp>
        <p:nvSpPr>
          <p:cNvPr id="32" name="円/楕円 31">
            <a:extLst>
              <a:ext uri="{FF2B5EF4-FFF2-40B4-BE49-F238E27FC236}">
                <a16:creationId xmlns:a16="http://schemas.microsoft.com/office/drawing/2014/main" id="{A639DA11-A5C9-970E-F555-B1B8DD018446}"/>
              </a:ext>
            </a:extLst>
          </p:cNvPr>
          <p:cNvSpPr/>
          <p:nvPr/>
        </p:nvSpPr>
        <p:spPr>
          <a:xfrm>
            <a:off x="1619735" y="6333244"/>
            <a:ext cx="1325821" cy="13356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a:extLst>
              <a:ext uri="{FF2B5EF4-FFF2-40B4-BE49-F238E27FC236}">
                <a16:creationId xmlns:a16="http://schemas.microsoft.com/office/drawing/2014/main" id="{FF483AB9-82EB-AE3D-B5A9-8AADE949EB07}"/>
              </a:ext>
            </a:extLst>
          </p:cNvPr>
          <p:cNvSpPr/>
          <p:nvPr/>
        </p:nvSpPr>
        <p:spPr>
          <a:xfrm>
            <a:off x="2104102" y="7542406"/>
            <a:ext cx="334297" cy="267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descr="グラフ&#10;&#10;自動的に生成された説明">
            <a:extLst>
              <a:ext uri="{FF2B5EF4-FFF2-40B4-BE49-F238E27FC236}">
                <a16:creationId xmlns:a16="http://schemas.microsoft.com/office/drawing/2014/main" id="{ADD82D23-3CB4-42A4-C03D-F9CF38A14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93" y="559774"/>
            <a:ext cx="2472757" cy="2466181"/>
          </a:xfrm>
          <a:prstGeom prst="rect">
            <a:avLst/>
          </a:prstGeom>
        </p:spPr>
      </p:pic>
      <p:sp>
        <p:nvSpPr>
          <p:cNvPr id="39" name="テキスト ボックス 38">
            <a:extLst>
              <a:ext uri="{FF2B5EF4-FFF2-40B4-BE49-F238E27FC236}">
                <a16:creationId xmlns:a16="http://schemas.microsoft.com/office/drawing/2014/main" id="{7ADD0254-0E67-3558-568D-C211B26C5210}"/>
              </a:ext>
            </a:extLst>
          </p:cNvPr>
          <p:cNvSpPr txBox="1"/>
          <p:nvPr/>
        </p:nvSpPr>
        <p:spPr>
          <a:xfrm>
            <a:off x="3621409" y="7043900"/>
            <a:ext cx="308638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a:latin typeface="UD デジタル 教科書体 N-R" panose="02020400000000000000" pitchFamily="17" charset="-128"/>
                <a:ea typeface="UD デジタル 教科書体 N-R" panose="02020400000000000000" pitchFamily="17" charset="-128"/>
              </a:rPr>
              <a:t>タートルグラフィックスでは、ペンの位置・向きを基準に、左に指定された半径だけ離れた箇所を中心として、円を描く</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70083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369332"/>
          </a:xfrm>
          <a:prstGeom prst="rect">
            <a:avLst/>
          </a:prstGeom>
          <a:noFill/>
        </p:spPr>
        <p:txBody>
          <a:bodyPr wrap="square">
            <a:spAutoFit/>
          </a:bodyPr>
          <a:lstStyle/>
          <a:p>
            <a:r>
              <a:rPr kumimoji="1" lang="ja-JP" altLang="en-US">
                <a:latin typeface="UD デジタル 教科書体 N-B" panose="02020700000000000000" pitchFamily="17" charset="-128"/>
                <a:ea typeface="UD デジタル 教科書体 N-B" panose="02020700000000000000" pitchFamily="17" charset="-128"/>
              </a:rPr>
              <a:t>カスタマイズ②　</a:t>
            </a:r>
            <a:r>
              <a:rPr kumimoji="1" lang="ja-JP" altLang="en-US" sz="1800">
                <a:latin typeface="UD デジタル 教科書体 N-B" panose="02020700000000000000" pitchFamily="17" charset="-128"/>
                <a:ea typeface="UD デジタル 教科書体 N-B" panose="02020700000000000000" pitchFamily="17" charset="-128"/>
              </a:rPr>
              <a:t>線を円の中まで伸ばしてみよう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609833" y="1366494"/>
            <a:ext cx="3058495"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いろいろな方法で、左下の開始地点から、線を右上の円まで線を伸ばしてみよう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98138" y="7888995"/>
            <a:ext cx="6640990" cy="1815882"/>
          </a:xfrm>
          <a:prstGeom prst="rect">
            <a:avLst/>
          </a:prstGeom>
          <a:noFill/>
        </p:spPr>
        <p:txBody>
          <a:bodyPr wrap="square" rtlCol="0">
            <a:spAutoFit/>
          </a:bodyPr>
          <a:lstStyle/>
          <a:p>
            <a:r>
              <a:rPr lang="en-US" altLang="ja-JP" sz="1400" b="0" dirty="0">
                <a:solidFill>
                  <a:srgbClr val="008000"/>
                </a:solidFill>
                <a:effectLst/>
                <a:latin typeface="MonacakomiRegular"/>
              </a:rPr>
              <a:t># </a:t>
            </a:r>
            <a:r>
              <a:rPr lang="ja-JP" altLang="en-US" sz="1400" b="0">
                <a:solidFill>
                  <a:srgbClr val="008000"/>
                </a:solidFill>
                <a:effectLst/>
                <a:latin typeface="MonacakomiRegular"/>
              </a:rPr>
              <a:t>解答例</a:t>
            </a:r>
            <a:r>
              <a:rPr lang="en-US" altLang="ja-JP" sz="1400" b="0" dirty="0">
                <a:solidFill>
                  <a:srgbClr val="008000"/>
                </a:solidFill>
                <a:effectLst/>
                <a:latin typeface="MonacakomiRegular"/>
              </a:rPr>
              <a:t>1: </a:t>
            </a:r>
            <a:r>
              <a:rPr lang="ja-JP" altLang="en-US" sz="1400" b="0">
                <a:solidFill>
                  <a:srgbClr val="008000"/>
                </a:solidFill>
                <a:effectLst/>
                <a:latin typeface="MonacakomiRegular"/>
              </a:rPr>
              <a:t>右上の円の中まで線を伸ばすには？</a:t>
            </a:r>
            <a:endParaRPr lang="ja-JP" altLang="en-US" sz="1400" b="0">
              <a:solidFill>
                <a:srgbClr val="000000"/>
              </a:solidFill>
              <a:effectLst/>
              <a:latin typeface="MonacakomiRegular"/>
            </a:endParaRPr>
          </a:p>
          <a:p>
            <a:r>
              <a:rPr lang="en-US" altLang="ja-JP" sz="1400" b="0" dirty="0">
                <a:solidFill>
                  <a:srgbClr val="008000"/>
                </a:solidFill>
                <a:effectLst/>
                <a:latin typeface="MonacakomiRegular"/>
              </a:rPr>
              <a:t># </a:t>
            </a:r>
            <a:r>
              <a:rPr lang="en" altLang="ja-JP" sz="1400" b="0" dirty="0" err="1">
                <a:solidFill>
                  <a:srgbClr val="008000"/>
                </a:solidFill>
                <a:effectLst/>
                <a:latin typeface="MonacakomiRegular"/>
              </a:rPr>
              <a:t>t.goto</a:t>
            </a:r>
            <a:r>
              <a:rPr lang="en" altLang="ja-JP" sz="1400" b="0" dirty="0">
                <a:solidFill>
                  <a:srgbClr val="008000"/>
                </a:solidFill>
                <a:effectLst/>
                <a:latin typeface="MonacakomiRegular"/>
              </a:rPr>
              <a:t>(100,100) # </a:t>
            </a:r>
            <a:r>
              <a:rPr lang="ja-JP" altLang="en-US" sz="1400" b="0">
                <a:solidFill>
                  <a:srgbClr val="008000"/>
                </a:solidFill>
                <a:effectLst/>
                <a:latin typeface="MonacakomiRegular"/>
              </a:rPr>
              <a:t>座標</a:t>
            </a:r>
            <a:r>
              <a:rPr lang="en-US" altLang="ja-JP" sz="1400" b="0" dirty="0">
                <a:solidFill>
                  <a:srgbClr val="008000"/>
                </a:solidFill>
                <a:effectLst/>
                <a:latin typeface="MonacakomiRegular"/>
              </a:rPr>
              <a:t>(-120,-120)</a:t>
            </a:r>
            <a:r>
              <a:rPr lang="ja-JP" altLang="en-US" sz="1400" b="0">
                <a:solidFill>
                  <a:srgbClr val="008000"/>
                </a:solidFill>
                <a:effectLst/>
                <a:latin typeface="MonacakomiRegular"/>
              </a:rPr>
              <a:t>まで進む</a:t>
            </a:r>
            <a:endParaRPr lang="ja-JP" altLang="en-US" sz="1400" b="0">
              <a:solidFill>
                <a:srgbClr val="000000"/>
              </a:solidFill>
              <a:effectLst/>
              <a:latin typeface="MonacakomiRegular"/>
            </a:endParaRPr>
          </a:p>
          <a:p>
            <a:br>
              <a:rPr lang="ja-JP" altLang="en-US" sz="1400" b="0">
                <a:solidFill>
                  <a:srgbClr val="000000"/>
                </a:solidFill>
                <a:effectLst/>
                <a:latin typeface="MonacakomiRegular"/>
              </a:rPr>
            </a:br>
            <a:r>
              <a:rPr lang="en-US" altLang="ja-JP" sz="1400" b="0" dirty="0">
                <a:solidFill>
                  <a:srgbClr val="008000"/>
                </a:solidFill>
                <a:effectLst/>
                <a:latin typeface="MonacakomiRegular"/>
              </a:rPr>
              <a:t># </a:t>
            </a:r>
            <a:r>
              <a:rPr lang="ja-JP" altLang="en-US" sz="1400" b="0">
                <a:solidFill>
                  <a:srgbClr val="008000"/>
                </a:solidFill>
                <a:effectLst/>
                <a:latin typeface="MonacakomiRegular"/>
              </a:rPr>
              <a:t>描画（解答例</a:t>
            </a:r>
            <a:r>
              <a:rPr lang="en-US" altLang="ja-JP" sz="1400" b="0" dirty="0">
                <a:solidFill>
                  <a:srgbClr val="008000"/>
                </a:solidFill>
                <a:effectLst/>
                <a:latin typeface="MonacakomiRegular"/>
              </a:rPr>
              <a:t>2</a:t>
            </a:r>
            <a:r>
              <a:rPr lang="ja-JP" altLang="en-US" sz="1400" b="0">
                <a:solidFill>
                  <a:srgbClr val="008000"/>
                </a:solidFill>
                <a:effectLst/>
                <a:latin typeface="MonacakomiRegular"/>
              </a:rPr>
              <a:t>）</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t.forward</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240</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forward(): </a:t>
            </a:r>
            <a:r>
              <a:rPr lang="ja-JP" altLang="en-US" sz="1400" b="0">
                <a:solidFill>
                  <a:srgbClr val="008000"/>
                </a:solidFill>
                <a:effectLst/>
                <a:latin typeface="MonacakomiRegular"/>
              </a:rPr>
              <a:t>ペンが向いている方向へ進む</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t.left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90</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左に</a:t>
            </a:r>
            <a:r>
              <a:rPr lang="en-US" altLang="ja-JP" sz="1400" b="0" dirty="0">
                <a:solidFill>
                  <a:srgbClr val="008000"/>
                </a:solidFill>
                <a:effectLst/>
                <a:latin typeface="MonacakomiRegular"/>
              </a:rPr>
              <a:t>90</a:t>
            </a:r>
            <a:r>
              <a:rPr lang="ja-JP" altLang="en-US" sz="1400" b="0">
                <a:solidFill>
                  <a:srgbClr val="008000"/>
                </a:solidFill>
                <a:effectLst/>
                <a:latin typeface="MonacakomiRegular"/>
              </a:rPr>
              <a:t>度、ペンの向きを変える</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t.forward</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220</a:t>
            </a:r>
            <a:r>
              <a:rPr lang="en" altLang="ja-JP" sz="1400" b="0" dirty="0">
                <a:solidFill>
                  <a:srgbClr val="000000"/>
                </a:solidFill>
                <a:effectLst/>
                <a:latin typeface="MonacakomiRegular"/>
              </a:rPr>
              <a:t>)</a:t>
            </a:r>
          </a:p>
          <a:p>
            <a:endParaRPr lang="en" altLang="ja-JP" sz="1400" b="0" dirty="0">
              <a:solidFill>
                <a:srgbClr val="000000"/>
              </a:solidFill>
              <a:effectLst/>
              <a:latin typeface="MonacakomiRegular"/>
            </a:endParaRPr>
          </a:p>
        </p:txBody>
      </p:sp>
      <p:sp>
        <p:nvSpPr>
          <p:cNvPr id="76" name="角丸四角形 85">
            <a:extLst>
              <a:ext uri="{FF2B5EF4-FFF2-40B4-BE49-F238E27FC236}">
                <a16:creationId xmlns:a16="http://schemas.microsoft.com/office/drawing/2014/main" id="{56F4C862-744F-44B0-940E-18040BDC503C}"/>
              </a:ext>
            </a:extLst>
          </p:cNvPr>
          <p:cNvSpPr/>
          <p:nvPr/>
        </p:nvSpPr>
        <p:spPr>
          <a:xfrm>
            <a:off x="153371" y="8141694"/>
            <a:ext cx="6531561" cy="40010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①前の回答は、先頭に</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を付けて、コメントにする</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a:latin typeface="UD デジタル 教科書体 N-B" panose="02020700000000000000" pitchFamily="17" charset="-128"/>
                <a:ea typeface="UD デジタル 教科書体 N-B" panose="02020700000000000000" pitchFamily="17" charset="-128"/>
              </a:rPr>
              <a:t>変更</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5" name="角丸四角形 85">
            <a:extLst>
              <a:ext uri="{FF2B5EF4-FFF2-40B4-BE49-F238E27FC236}">
                <a16:creationId xmlns:a16="http://schemas.microsoft.com/office/drawing/2014/main" id="{F198E3B7-9489-460A-BAE2-64406F02DF42}"/>
              </a:ext>
            </a:extLst>
          </p:cNvPr>
          <p:cNvSpPr/>
          <p:nvPr/>
        </p:nvSpPr>
        <p:spPr>
          <a:xfrm>
            <a:off x="163219" y="8794502"/>
            <a:ext cx="6531561" cy="66953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②直進→左に回転→直進</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a:latin typeface="UD デジタル 教科書体 N-R" panose="02020400000000000000" pitchFamily="17" charset="-128"/>
                <a:ea typeface="UD デジタル 教科書体 N-R" panose="02020400000000000000" pitchFamily="17" charset="-128"/>
              </a:rPr>
              <a:t>の順に、関数を呼び出す</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pic>
        <p:nvPicPr>
          <p:cNvPr id="4" name="図 3" descr="カレンダー が含まれている画像&#10;&#10;自動的に生成された説明">
            <a:extLst>
              <a:ext uri="{FF2B5EF4-FFF2-40B4-BE49-F238E27FC236}">
                <a16:creationId xmlns:a16="http://schemas.microsoft.com/office/drawing/2014/main" id="{4054FBF3-6C4F-531A-DC66-52CA47AF1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50" y="566086"/>
            <a:ext cx="2481834" cy="2488452"/>
          </a:xfrm>
          <a:prstGeom prst="rect">
            <a:avLst/>
          </a:prstGeom>
        </p:spPr>
      </p:pic>
      <p:sp>
        <p:nvSpPr>
          <p:cNvPr id="5" name="テキスト ボックス 4">
            <a:extLst>
              <a:ext uri="{FF2B5EF4-FFF2-40B4-BE49-F238E27FC236}">
                <a16:creationId xmlns:a16="http://schemas.microsoft.com/office/drawing/2014/main" id="{609C1D2F-801B-939E-B5D2-A7629DE3B73D}"/>
              </a:ext>
            </a:extLst>
          </p:cNvPr>
          <p:cNvSpPr txBox="1"/>
          <p:nvPr/>
        </p:nvSpPr>
        <p:spPr>
          <a:xfrm>
            <a:off x="216153" y="3664683"/>
            <a:ext cx="6452176" cy="397161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開始地点の状態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742950" lvl="1"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開始地点は、</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X</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座標</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:-140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Y</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座標</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:-140</a:t>
            </a:r>
          </a:p>
          <a:p>
            <a:pPr marL="742950" lvl="1"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開始地点にペンが移動してきたとき、ペンは右を向いている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終了地点</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742950" lvl="1"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円は中心の座標が（</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100,100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）、半径</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30</a:t>
            </a:r>
          </a:p>
          <a:p>
            <a:pPr marL="742950" lvl="1" indent="-285750">
              <a:buFont typeface="Arial" panose="020B0604020202020204" pitchFamily="34" charset="0"/>
              <a:buChar char="•"/>
            </a:pP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移動</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ペンを直進させる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ペンを左に回転させる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ペンを直進させる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cxnSp>
        <p:nvCxnSpPr>
          <p:cNvPr id="7" name="直線コネクタ 6">
            <a:extLst>
              <a:ext uri="{FF2B5EF4-FFF2-40B4-BE49-F238E27FC236}">
                <a16:creationId xmlns:a16="http://schemas.microsoft.com/office/drawing/2014/main" id="{E52A519E-1385-3EAE-50F5-D2B9EF415F01}"/>
              </a:ext>
            </a:extLst>
          </p:cNvPr>
          <p:cNvCxnSpPr>
            <a:cxnSpLocks/>
          </p:cNvCxnSpPr>
          <p:nvPr/>
        </p:nvCxnSpPr>
        <p:spPr>
          <a:xfrm>
            <a:off x="4882896" y="5221224"/>
            <a:ext cx="0" cy="2194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FD2F007-0781-4C8A-9D85-6918D71F0CB3}"/>
              </a:ext>
            </a:extLst>
          </p:cNvPr>
          <p:cNvCxnSpPr>
            <a:cxnSpLocks/>
          </p:cNvCxnSpPr>
          <p:nvPr/>
        </p:nvCxnSpPr>
        <p:spPr>
          <a:xfrm>
            <a:off x="3721608" y="6318504"/>
            <a:ext cx="2386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円/楕円 13">
            <a:extLst>
              <a:ext uri="{FF2B5EF4-FFF2-40B4-BE49-F238E27FC236}">
                <a16:creationId xmlns:a16="http://schemas.microsoft.com/office/drawing/2014/main" id="{6D8EA67E-DCD5-9B01-5B8A-759F9A7CD82F}"/>
              </a:ext>
            </a:extLst>
          </p:cNvPr>
          <p:cNvSpPr/>
          <p:nvPr/>
        </p:nvSpPr>
        <p:spPr>
          <a:xfrm>
            <a:off x="5448644" y="5268284"/>
            <a:ext cx="595541" cy="5796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a:extLst>
              <a:ext uri="{FF2B5EF4-FFF2-40B4-BE49-F238E27FC236}">
                <a16:creationId xmlns:a16="http://schemas.microsoft.com/office/drawing/2014/main" id="{C3AAD359-07AB-822C-79B1-2F9042B77222}"/>
              </a:ext>
            </a:extLst>
          </p:cNvPr>
          <p:cNvSpPr/>
          <p:nvPr/>
        </p:nvSpPr>
        <p:spPr>
          <a:xfrm>
            <a:off x="3841462" y="7043492"/>
            <a:ext cx="334297" cy="267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89D5A80-CC02-0D28-0E11-2F30B907078C}"/>
              </a:ext>
            </a:extLst>
          </p:cNvPr>
          <p:cNvSpPr txBox="1"/>
          <p:nvPr/>
        </p:nvSpPr>
        <p:spPr>
          <a:xfrm>
            <a:off x="3524342" y="7247174"/>
            <a:ext cx="1226618" cy="369332"/>
          </a:xfrm>
          <a:prstGeom prst="rect">
            <a:avLst/>
          </a:prstGeom>
          <a:noFill/>
        </p:spPr>
        <p:txBody>
          <a:bodyPr wrap="none" rtlCol="0">
            <a:spAutoFit/>
          </a:bodyPr>
          <a:lstStyle/>
          <a:p>
            <a:r>
              <a:rPr kumimoji="1" lang="en-US" altLang="ja-JP" dirty="0"/>
              <a:t>(-140,-140)</a:t>
            </a:r>
            <a:endParaRPr kumimoji="1" lang="ja-JP" altLang="en-US"/>
          </a:p>
        </p:txBody>
      </p:sp>
      <p:sp>
        <p:nvSpPr>
          <p:cNvPr id="17" name="テキスト ボックス 16">
            <a:extLst>
              <a:ext uri="{FF2B5EF4-FFF2-40B4-BE49-F238E27FC236}">
                <a16:creationId xmlns:a16="http://schemas.microsoft.com/office/drawing/2014/main" id="{2A3479E6-CAF2-EDD2-6D4E-A781AADA3ADE}"/>
              </a:ext>
            </a:extLst>
          </p:cNvPr>
          <p:cNvSpPr txBox="1"/>
          <p:nvPr/>
        </p:nvSpPr>
        <p:spPr>
          <a:xfrm>
            <a:off x="5221004" y="5488565"/>
            <a:ext cx="1085554" cy="369332"/>
          </a:xfrm>
          <a:prstGeom prst="rect">
            <a:avLst/>
          </a:prstGeom>
          <a:noFill/>
        </p:spPr>
        <p:txBody>
          <a:bodyPr wrap="none" rtlCol="0">
            <a:spAutoFit/>
          </a:bodyPr>
          <a:lstStyle/>
          <a:p>
            <a:r>
              <a:rPr kumimoji="1" lang="en-US" altLang="ja-JP" dirty="0"/>
              <a:t>(100,100)</a:t>
            </a:r>
            <a:endParaRPr kumimoji="1" lang="ja-JP" altLang="en-US"/>
          </a:p>
        </p:txBody>
      </p:sp>
      <p:sp>
        <p:nvSpPr>
          <p:cNvPr id="18" name="円/楕円 17">
            <a:extLst>
              <a:ext uri="{FF2B5EF4-FFF2-40B4-BE49-F238E27FC236}">
                <a16:creationId xmlns:a16="http://schemas.microsoft.com/office/drawing/2014/main" id="{0F2407AE-C728-4045-C368-7B2497649256}"/>
              </a:ext>
            </a:extLst>
          </p:cNvPr>
          <p:cNvSpPr/>
          <p:nvPr/>
        </p:nvSpPr>
        <p:spPr>
          <a:xfrm>
            <a:off x="5675253" y="5488563"/>
            <a:ext cx="131187" cy="1523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56BE001B-F927-5084-A648-A61CE2FBB986}"/>
              </a:ext>
            </a:extLst>
          </p:cNvPr>
          <p:cNvCxnSpPr>
            <a:cxnSpLocks/>
          </p:cNvCxnSpPr>
          <p:nvPr/>
        </p:nvCxnSpPr>
        <p:spPr>
          <a:xfrm>
            <a:off x="3986931" y="7180652"/>
            <a:ext cx="176464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F57C035-0C65-A527-DA7E-89D13E8B86AD}"/>
              </a:ext>
            </a:extLst>
          </p:cNvPr>
          <p:cNvCxnSpPr>
            <a:cxnSpLocks/>
          </p:cNvCxnSpPr>
          <p:nvPr/>
        </p:nvCxnSpPr>
        <p:spPr>
          <a:xfrm>
            <a:off x="5742432" y="5564757"/>
            <a:ext cx="0" cy="16132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屈折矢印 22">
            <a:extLst>
              <a:ext uri="{FF2B5EF4-FFF2-40B4-BE49-F238E27FC236}">
                <a16:creationId xmlns:a16="http://schemas.microsoft.com/office/drawing/2014/main" id="{10629ACE-8EC1-7CD2-F005-B94EA2793B1F}"/>
              </a:ext>
            </a:extLst>
          </p:cNvPr>
          <p:cNvSpPr/>
          <p:nvPr/>
        </p:nvSpPr>
        <p:spPr>
          <a:xfrm>
            <a:off x="5470632" y="6842324"/>
            <a:ext cx="365980" cy="384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264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369332"/>
          </a:xfrm>
          <a:prstGeom prst="rect">
            <a:avLst/>
          </a:prstGeom>
          <a:noFill/>
        </p:spPr>
        <p:txBody>
          <a:bodyPr wrap="square">
            <a:spAutoFit/>
          </a:bodyPr>
          <a:lstStyle/>
          <a:p>
            <a:r>
              <a:rPr kumimoji="1" lang="ja-JP" altLang="en-US">
                <a:latin typeface="UD デジタル 教科書体 N-B" panose="02020700000000000000" pitchFamily="17" charset="-128"/>
                <a:ea typeface="UD デジタル 教科書体 N-B" panose="02020700000000000000" pitchFamily="17" charset="-128"/>
              </a:rPr>
              <a:t>カスタマイズ③　繰り返し制御構造を使って</a:t>
            </a:r>
            <a:r>
              <a:rPr kumimoji="1" lang="ja-JP" altLang="en-US" sz="1800">
                <a:latin typeface="UD デジタル 教科書体 N-B" panose="02020700000000000000" pitchFamily="17" charset="-128"/>
                <a:ea typeface="UD デジタル 教科書体 N-B" panose="02020700000000000000" pitchFamily="17" charset="-128"/>
              </a:rPr>
              <a:t>みよう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609833" y="1366494"/>
            <a:ext cx="3058495"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いろいろな方法で、左下の開始地点から、線を右上の円まで線を伸ばしてみよう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繰り返し制御構造を使ってみよう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98138" y="7949153"/>
            <a:ext cx="6640990" cy="1169551"/>
          </a:xfrm>
          <a:prstGeom prst="rect">
            <a:avLst/>
          </a:prstGeom>
          <a:noFill/>
        </p:spPr>
        <p:txBody>
          <a:bodyPr wrap="square" rtlCol="0">
            <a:spAutoFit/>
          </a:bodyPr>
          <a:lstStyle/>
          <a:p>
            <a:r>
              <a:rPr lang="en" altLang="ja-JP" sz="1400" b="0" dirty="0">
                <a:solidFill>
                  <a:srgbClr val="0000FF"/>
                </a:solidFill>
                <a:effectLst/>
                <a:latin typeface="MonacakomiRegular"/>
              </a:rPr>
              <a:t>for</a:t>
            </a:r>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a:t>
            </a:r>
            <a:r>
              <a:rPr lang="en" altLang="ja-JP" sz="1400" b="0" dirty="0">
                <a:solidFill>
                  <a:srgbClr val="000000"/>
                </a:solidFill>
                <a:effectLst/>
                <a:latin typeface="MonacakomiRegular"/>
              </a:rPr>
              <a:t> </a:t>
            </a:r>
            <a:r>
              <a:rPr lang="en" altLang="ja-JP" sz="1400" b="0" dirty="0">
                <a:solidFill>
                  <a:srgbClr val="0000FF"/>
                </a:solidFill>
                <a:effectLst/>
                <a:latin typeface="MonacakomiRegular"/>
              </a:rPr>
              <a:t>in</a:t>
            </a:r>
            <a:r>
              <a:rPr lang="en" altLang="ja-JP" sz="1400" b="0" dirty="0">
                <a:solidFill>
                  <a:srgbClr val="000000"/>
                </a:solidFill>
                <a:effectLst/>
                <a:latin typeface="MonacakomiRegular"/>
              </a:rPr>
              <a:t> </a:t>
            </a:r>
            <a:r>
              <a:rPr lang="en" altLang="ja-JP" sz="1400" b="0" dirty="0">
                <a:solidFill>
                  <a:srgbClr val="0000FF"/>
                </a:solidFill>
                <a:effectLst/>
                <a:latin typeface="MonacakomiRegular"/>
              </a:rPr>
              <a:t>range</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r>
              <a:rPr lang="ja-JP" altLang="en-US" sz="1400" b="0">
                <a:solidFill>
                  <a:srgbClr val="098658"/>
                </a:solidFill>
                <a:effectLst/>
                <a:latin typeface="MonacakomiRegular"/>
              </a:rPr>
              <a:t>？</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 sz="1400" b="0">
                <a:solidFill>
                  <a:srgbClr val="008000"/>
                </a:solidFill>
                <a:effectLst/>
                <a:latin typeface="MonacakomiRegular"/>
              </a:rPr>
              <a:t>？</a:t>
            </a:r>
            <a:r>
              <a:rPr lang="ja-JP" altLang="en-US" sz="1400" b="0">
                <a:solidFill>
                  <a:srgbClr val="008000"/>
                </a:solidFill>
                <a:effectLst/>
                <a:latin typeface="MonacakomiRegular"/>
              </a:rPr>
              <a:t>のところに数を入れてみよう</a:t>
            </a:r>
            <a:endParaRPr lang="ja-JP" altLang="en-US" sz="1400" b="0">
              <a:solidFill>
                <a:srgbClr val="000000"/>
              </a:solidFill>
              <a:effectLst/>
              <a:latin typeface="MonacakomiRegular"/>
            </a:endParaRP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t.forward</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60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t.left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90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t.forward</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60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t.right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90</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右にペンの向きを変える</a:t>
            </a:r>
            <a:endParaRPr lang="ja-JP" altLang="en-US" sz="1400" b="0">
              <a:solidFill>
                <a:srgbClr val="000000"/>
              </a:solidFill>
              <a:effectLst/>
              <a:latin typeface="MonacakomiRegular"/>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a:latin typeface="UD デジタル 教科書体 N-B" panose="02020700000000000000" pitchFamily="17" charset="-128"/>
                <a:ea typeface="UD デジタル 教科書体 N-B" panose="02020700000000000000" pitchFamily="17" charset="-128"/>
              </a:rPr>
              <a:t>変更</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5" name="角丸四角形 85">
            <a:extLst>
              <a:ext uri="{FF2B5EF4-FFF2-40B4-BE49-F238E27FC236}">
                <a16:creationId xmlns:a16="http://schemas.microsoft.com/office/drawing/2014/main" id="{F198E3B7-9489-460A-BAE2-64406F02DF42}"/>
              </a:ext>
            </a:extLst>
          </p:cNvPr>
          <p:cNvSpPr/>
          <p:nvPr/>
        </p:nvSpPr>
        <p:spPr>
          <a:xfrm>
            <a:off x="163219" y="7954864"/>
            <a:ext cx="6531561" cy="111123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en-US" altLang="ja-JP" sz="1200" dirty="0">
                <a:latin typeface="UD デジタル 教科書体 N-R" panose="02020400000000000000" pitchFamily="17" charset="-128"/>
                <a:ea typeface="UD デジタル 教科書体 N-R" panose="02020400000000000000" pitchFamily="17" charset="-128"/>
              </a:rPr>
              <a:t>※range(1, ?)</a:t>
            </a:r>
            <a:r>
              <a:rPr kumimoji="1" lang="ja-JP" altLang="en-US" sz="1200">
                <a:latin typeface="UD デジタル 教科書体 N-R" panose="02020400000000000000" pitchFamily="17" charset="-128"/>
                <a:ea typeface="UD デジタル 教科書体 N-R" panose="02020400000000000000" pitchFamily="17" charset="-128"/>
              </a:rPr>
              <a:t>の、</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の箇所に</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a:latin typeface="UD デジタル 教科書体 N-R" panose="02020400000000000000" pitchFamily="17" charset="-128"/>
                <a:ea typeface="UD デジタル 教科書体 N-R" panose="02020400000000000000" pitchFamily="17" charset="-128"/>
              </a:rPr>
              <a:t>数字を入れてみる。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a:latin typeface="UD デジタル 教科書体 N-R" panose="02020400000000000000" pitchFamily="17" charset="-128"/>
                <a:ea typeface="UD デジタル 教科書体 N-R" panose="02020400000000000000" pitchFamily="17" charset="-128"/>
              </a:rPr>
              <a:t>入れた数字と、</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a:latin typeface="UD デジタル 教科書体 N-R" panose="02020400000000000000" pitchFamily="17" charset="-128"/>
                <a:ea typeface="UD デジタル 教科書体 N-R" panose="02020400000000000000" pitchFamily="17" charset="-128"/>
              </a:rPr>
              <a:t>繰り返される回数の関係を確認する。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609C1D2F-801B-939E-B5D2-A7629DE3B73D}"/>
              </a:ext>
            </a:extLst>
          </p:cNvPr>
          <p:cNvSpPr txBox="1"/>
          <p:nvPr/>
        </p:nvSpPr>
        <p:spPr>
          <a:xfrm>
            <a:off x="216153" y="3604523"/>
            <a:ext cx="6452176" cy="420397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開始地点の状態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742950" lvl="1"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開始地点は、</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X</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座標</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:-140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Y</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座標</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:-140</a:t>
            </a:r>
          </a:p>
          <a:p>
            <a:pPr marL="742950" lvl="1"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開始地点にペンが移動してきたとき、ペンは右を向いている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終了地点</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742950" lvl="1"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円は中心の座標が（</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100,100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）、半径</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30</a:t>
            </a:r>
          </a:p>
          <a:p>
            <a:pPr marL="742950" lvl="1" indent="-285750">
              <a:buFont typeface="Arial" panose="020B0604020202020204" pitchFamily="34" charset="0"/>
              <a:buChar char="•"/>
            </a:pP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「ひとかたまりの移動の動作」を繰り返す</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60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、直進させる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ペンを左に</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90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度回転させる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60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、直進させる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ペンを右に</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90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度回転させる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3" name="図 2" descr="ダイアグラム が含まれている画像&#10;&#10;自動的に生成された説明">
            <a:extLst>
              <a:ext uri="{FF2B5EF4-FFF2-40B4-BE49-F238E27FC236}">
                <a16:creationId xmlns:a16="http://schemas.microsoft.com/office/drawing/2014/main" id="{CE3168C9-7014-A3C5-1D87-A01F16AF2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50" y="567885"/>
            <a:ext cx="2483250" cy="2496529"/>
          </a:xfrm>
          <a:prstGeom prst="rect">
            <a:avLst/>
          </a:prstGeom>
        </p:spPr>
      </p:pic>
      <p:pic>
        <p:nvPicPr>
          <p:cNvPr id="8" name="図 7" descr="ダイアグラム が含まれている画像&#10;&#10;自動的に生成された説明">
            <a:extLst>
              <a:ext uri="{FF2B5EF4-FFF2-40B4-BE49-F238E27FC236}">
                <a16:creationId xmlns:a16="http://schemas.microsoft.com/office/drawing/2014/main" id="{93AE5F48-5062-3B28-C34B-22DC673ED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974" y="6118321"/>
            <a:ext cx="1376279" cy="1383639"/>
          </a:xfrm>
          <a:prstGeom prst="rect">
            <a:avLst/>
          </a:prstGeom>
        </p:spPr>
      </p:pic>
      <p:sp>
        <p:nvSpPr>
          <p:cNvPr id="26" name="角丸四角形吹き出し 25">
            <a:extLst>
              <a:ext uri="{FF2B5EF4-FFF2-40B4-BE49-F238E27FC236}">
                <a16:creationId xmlns:a16="http://schemas.microsoft.com/office/drawing/2014/main" id="{59CD1487-88F0-C7FF-2BDD-4677E330EBE8}"/>
              </a:ext>
            </a:extLst>
          </p:cNvPr>
          <p:cNvSpPr/>
          <p:nvPr/>
        </p:nvSpPr>
        <p:spPr>
          <a:xfrm>
            <a:off x="2562726" y="6118321"/>
            <a:ext cx="1376280" cy="1383639"/>
          </a:xfrm>
          <a:prstGeom prst="wedgeRoundRectCallout">
            <a:avLst>
              <a:gd name="adj1" fmla="val -125824"/>
              <a:gd name="adj2" fmla="val 3815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1" name="図 10" descr="ダイアグラム が含まれている画像&#10;&#10;自動的に生成された説明">
            <a:extLst>
              <a:ext uri="{FF2B5EF4-FFF2-40B4-BE49-F238E27FC236}">
                <a16:creationId xmlns:a16="http://schemas.microsoft.com/office/drawing/2014/main" id="{61960BCE-541D-8162-0CDD-0DCE4CB8692A}"/>
              </a:ext>
            </a:extLst>
          </p:cNvPr>
          <p:cNvPicPr>
            <a:picLocks noChangeAspect="1"/>
          </p:cNvPicPr>
          <p:nvPr/>
        </p:nvPicPr>
        <p:blipFill rotWithShape="1">
          <a:blip r:embed="rId2">
            <a:extLst>
              <a:ext uri="{28A0092B-C50C-407E-A947-70E740481C1C}">
                <a14:useLocalDpi xmlns:a14="http://schemas.microsoft.com/office/drawing/2010/main" val="0"/>
              </a:ext>
            </a:extLst>
          </a:blip>
          <a:srcRect l="3659" t="75515" r="74386" b="3421"/>
          <a:stretch/>
        </p:blipFill>
        <p:spPr>
          <a:xfrm>
            <a:off x="2750966" y="6378535"/>
            <a:ext cx="1010293" cy="974558"/>
          </a:xfrm>
          <a:prstGeom prst="rect">
            <a:avLst/>
          </a:prstGeom>
        </p:spPr>
      </p:pic>
      <p:sp>
        <p:nvSpPr>
          <p:cNvPr id="27" name="テキスト ボックス 26">
            <a:extLst>
              <a:ext uri="{FF2B5EF4-FFF2-40B4-BE49-F238E27FC236}">
                <a16:creationId xmlns:a16="http://schemas.microsoft.com/office/drawing/2014/main" id="{11ABCE33-FE3B-C09A-4931-0F283A9DF1D9}"/>
              </a:ext>
            </a:extLst>
          </p:cNvPr>
          <p:cNvSpPr txBox="1"/>
          <p:nvPr/>
        </p:nvSpPr>
        <p:spPr>
          <a:xfrm>
            <a:off x="3979604" y="6286920"/>
            <a:ext cx="2553958" cy="116955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この形を</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4</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回、続けて描いている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Python</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言語の</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for</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文という仕組みで、繰り返しを制御できる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2" name="円/楕円 11">
            <a:extLst>
              <a:ext uri="{FF2B5EF4-FFF2-40B4-BE49-F238E27FC236}">
                <a16:creationId xmlns:a16="http://schemas.microsoft.com/office/drawing/2014/main" id="{5F017177-4C9C-B27B-965D-B7402423EF6A}"/>
              </a:ext>
            </a:extLst>
          </p:cNvPr>
          <p:cNvSpPr/>
          <p:nvPr/>
        </p:nvSpPr>
        <p:spPr>
          <a:xfrm>
            <a:off x="902368" y="7110662"/>
            <a:ext cx="541421" cy="493295"/>
          </a:xfrm>
          <a:prstGeom prst="ellipse">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B636BDA-BD47-8D37-EE07-D8780ADB1052}"/>
              </a:ext>
            </a:extLst>
          </p:cNvPr>
          <p:cNvSpPr txBox="1"/>
          <p:nvPr/>
        </p:nvSpPr>
        <p:spPr>
          <a:xfrm>
            <a:off x="164865" y="9125712"/>
            <a:ext cx="650346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（ヒント）</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range(1,4)</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は、「</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1,2,3</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」という範囲で数値の並びを作ります。</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9" name="テキスト ボックス 28">
            <a:extLst>
              <a:ext uri="{FF2B5EF4-FFF2-40B4-BE49-F238E27FC236}">
                <a16:creationId xmlns:a16="http://schemas.microsoft.com/office/drawing/2014/main" id="{36E89338-D1F5-9719-46F4-5CB23C1967F2}"/>
              </a:ext>
            </a:extLst>
          </p:cNvPr>
          <p:cNvSpPr txBox="1"/>
          <p:nvPr/>
        </p:nvSpPr>
        <p:spPr>
          <a:xfrm>
            <a:off x="164865" y="9486669"/>
            <a:ext cx="650346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（オプション）もっと細かいジグザグで、赤い円まで進むようにしてみよう。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429308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C7D3793-ABDB-ED0B-998C-F70C59F10B87}"/>
              </a:ext>
            </a:extLst>
          </p:cNvPr>
          <p:cNvSpPr txBox="1"/>
          <p:nvPr/>
        </p:nvSpPr>
        <p:spPr>
          <a:xfrm>
            <a:off x="216152" y="166124"/>
            <a:ext cx="6452176" cy="338554"/>
          </a:xfrm>
          <a:prstGeom prst="rect">
            <a:avLst/>
          </a:prstGeom>
          <a:noFill/>
        </p:spPr>
        <p:txBody>
          <a:bodyPr wrap="square">
            <a:spAutoFit/>
          </a:bodyPr>
          <a:lstStyle/>
          <a:p>
            <a:r>
              <a:rPr kumimoji="1" lang="ja-JP" altLang="en-US" sz="1600">
                <a:latin typeface="UD デジタル 教科書体 N-B" panose="02020700000000000000" pitchFamily="17" charset="-128"/>
                <a:ea typeface="UD デジタル 教科書体 N-B" panose="02020700000000000000" pitchFamily="17" charset="-128"/>
              </a:rPr>
              <a:t>フローチャート</a:t>
            </a:r>
            <a:r>
              <a:rPr kumimoji="1" lang="en-US" altLang="ja-JP" sz="1600" dirty="0">
                <a:latin typeface="UD デジタル 教科書体 N-B" panose="02020700000000000000" pitchFamily="17" charset="-128"/>
                <a:ea typeface="UD デジタル 教科書体 N-B" panose="02020700000000000000" pitchFamily="17" charset="-128"/>
              </a:rPr>
              <a:t>: </a:t>
            </a:r>
            <a:r>
              <a:rPr kumimoji="1" lang="ja-JP" altLang="en-US" sz="1600">
                <a:latin typeface="UD デジタル 教科書体 N-B" panose="02020700000000000000" pitchFamily="17" charset="-128"/>
                <a:ea typeface="UD デジタル 教科書体 N-B" panose="02020700000000000000" pitchFamily="17" charset="-128"/>
              </a:rPr>
              <a:t>カスタマイズ③繰り返し制御構造を使ってみよう</a:t>
            </a:r>
            <a:endParaRPr kumimoji="1" lang="en-US" altLang="ja-JP" sz="1600" dirty="0">
              <a:latin typeface="UD デジタル 教科書体 N-B" panose="02020700000000000000" pitchFamily="17" charset="-128"/>
              <a:ea typeface="UD デジタル 教科書体 N-B" panose="02020700000000000000" pitchFamily="17" charset="-128"/>
            </a:endParaRPr>
          </a:p>
        </p:txBody>
      </p:sp>
      <p:pic>
        <p:nvPicPr>
          <p:cNvPr id="10" name="コンテンツ プレースホルダー 9" descr="QR コード&#10;&#10;自動的に生成された説明">
            <a:extLst>
              <a:ext uri="{FF2B5EF4-FFF2-40B4-BE49-F238E27FC236}">
                <a16:creationId xmlns:a16="http://schemas.microsoft.com/office/drawing/2014/main" id="{558F6A58-F166-F4BE-8A1B-FBB7DAD830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3357" y="846191"/>
            <a:ext cx="1851285" cy="8213617"/>
          </a:xfrm>
        </p:spPr>
      </p:pic>
    </p:spTree>
    <p:extLst>
      <p:ext uri="{BB962C8B-B14F-4D97-AF65-F5344CB8AC3E}">
        <p14:creationId xmlns:p14="http://schemas.microsoft.com/office/powerpoint/2010/main" val="11912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C7D3793-ABDB-ED0B-998C-F70C59F10B87}"/>
              </a:ext>
            </a:extLst>
          </p:cNvPr>
          <p:cNvSpPr txBox="1"/>
          <p:nvPr/>
        </p:nvSpPr>
        <p:spPr>
          <a:xfrm>
            <a:off x="174249" y="139867"/>
            <a:ext cx="6509501" cy="338554"/>
          </a:xfrm>
          <a:prstGeom prst="rect">
            <a:avLst/>
          </a:prstGeom>
          <a:noFill/>
        </p:spPr>
        <p:txBody>
          <a:bodyPr wrap="square">
            <a:spAutoFit/>
          </a:bodyPr>
          <a:lstStyle/>
          <a:p>
            <a:r>
              <a:rPr kumimoji="1" lang="ja-JP" altLang="en-US" sz="1600">
                <a:latin typeface="UD デジタル 教科書体 N-B" panose="02020700000000000000" pitchFamily="17" charset="-128"/>
                <a:ea typeface="UD デジタル 教科書体 N-B" panose="02020700000000000000" pitchFamily="17" charset="-128"/>
              </a:rPr>
              <a:t>フローチャート</a:t>
            </a:r>
            <a:r>
              <a:rPr kumimoji="1" lang="en-US" altLang="ja-JP" sz="1600" dirty="0">
                <a:latin typeface="UD デジタル 教科書体 N-B" panose="02020700000000000000" pitchFamily="17" charset="-128"/>
                <a:ea typeface="UD デジタル 教科書体 N-B" panose="02020700000000000000" pitchFamily="17" charset="-128"/>
              </a:rPr>
              <a:t>: </a:t>
            </a:r>
            <a:r>
              <a:rPr kumimoji="1" lang="ja-JP" altLang="en-US" sz="1600">
                <a:latin typeface="UD デジタル 教科書体 N-B" panose="02020700000000000000" pitchFamily="17" charset="-128"/>
                <a:ea typeface="UD デジタル 教科書体 N-B" panose="02020700000000000000" pitchFamily="17" charset="-128"/>
              </a:rPr>
              <a:t>カスタマイズ③繰り返し制御構造を使ってみよう</a:t>
            </a:r>
            <a:r>
              <a:rPr kumimoji="1" lang="en-US" altLang="ja-JP" sz="1600" dirty="0">
                <a:latin typeface="UD デジタル 教科書体 N-B" panose="02020700000000000000" pitchFamily="17" charset="-128"/>
                <a:ea typeface="UD デジタル 教科書体 N-B" panose="02020700000000000000" pitchFamily="17" charset="-128"/>
              </a:rPr>
              <a:t>②</a:t>
            </a:r>
          </a:p>
        </p:txBody>
      </p:sp>
      <p:pic>
        <p:nvPicPr>
          <p:cNvPr id="8" name="図 7" descr="QR コード&#10;&#10;自動的に生成された説明">
            <a:extLst>
              <a:ext uri="{FF2B5EF4-FFF2-40B4-BE49-F238E27FC236}">
                <a16:creationId xmlns:a16="http://schemas.microsoft.com/office/drawing/2014/main" id="{4BA7D42F-05FF-08A5-3A4D-F0EF28CD7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00" y="656198"/>
            <a:ext cx="2006600" cy="8902700"/>
          </a:xfrm>
          <a:prstGeom prst="rect">
            <a:avLst/>
          </a:prstGeom>
        </p:spPr>
      </p:pic>
    </p:spTree>
    <p:extLst>
      <p:ext uri="{BB962C8B-B14F-4D97-AF65-F5344CB8AC3E}">
        <p14:creationId xmlns:p14="http://schemas.microsoft.com/office/powerpoint/2010/main" val="35128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369332"/>
          </a:xfrm>
          <a:prstGeom prst="rect">
            <a:avLst/>
          </a:prstGeom>
          <a:noFill/>
        </p:spPr>
        <p:txBody>
          <a:bodyPr wrap="square">
            <a:spAutoFit/>
          </a:bodyPr>
          <a:lstStyle/>
          <a:p>
            <a:r>
              <a:rPr kumimoji="1" lang="ja-JP" altLang="en-US">
                <a:latin typeface="UD デジタル 教科書体 N-B" panose="02020700000000000000" pitchFamily="17" charset="-128"/>
                <a:ea typeface="UD デジタル 教科書体 N-B" panose="02020700000000000000" pitchFamily="17" charset="-128"/>
              </a:rPr>
              <a:t>カスタマイズ</a:t>
            </a:r>
            <a:r>
              <a:rPr kumimoji="1" lang="en-US" altLang="ja-JP" dirty="0">
                <a:latin typeface="UD デジタル 教科書体 N-B" panose="02020700000000000000" pitchFamily="17" charset="-128"/>
                <a:ea typeface="UD デジタル 教科書体 N-B" panose="02020700000000000000" pitchFamily="17" charset="-128"/>
              </a:rPr>
              <a:t>④</a:t>
            </a:r>
            <a:r>
              <a:rPr kumimoji="1" lang="ja-JP" altLang="en-US">
                <a:latin typeface="UD デジタル 教科書体 N-B" panose="02020700000000000000" pitchFamily="17" charset="-128"/>
                <a:ea typeface="UD デジタル 教科書体 N-B" panose="02020700000000000000" pitchFamily="17" charset="-128"/>
              </a:rPr>
              <a:t>　条件分岐の制御構造を使って</a:t>
            </a:r>
            <a:r>
              <a:rPr kumimoji="1" lang="ja-JP" altLang="en-US" sz="1800">
                <a:latin typeface="UD デジタル 教科書体 N-B" panose="02020700000000000000" pitchFamily="17" charset="-128"/>
                <a:ea typeface="UD デジタル 教科書体 N-B" panose="02020700000000000000" pitchFamily="17" charset="-128"/>
              </a:rPr>
              <a:t>みよう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609833" y="1366494"/>
            <a:ext cx="3058495"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いろいろな方法で、左下の開始地点から、線を右上の円まで線を伸ばしてみよう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繰り返し制御構造と条件分岐構造を組み合わせて使ってみよう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98138" y="7816805"/>
            <a:ext cx="6640990" cy="1384995"/>
          </a:xfrm>
          <a:prstGeom prst="rect">
            <a:avLst/>
          </a:prstGeom>
          <a:noFill/>
        </p:spPr>
        <p:txBody>
          <a:bodyPr wrap="square" rtlCol="0">
            <a:spAutoFit/>
          </a:bodyPr>
          <a:lstStyle/>
          <a:p>
            <a:r>
              <a:rPr lang="en" altLang="ja-JP" sz="1400" b="0" dirty="0">
                <a:solidFill>
                  <a:srgbClr val="0000FF"/>
                </a:solidFill>
                <a:effectLst/>
                <a:latin typeface="MonacakomiRegular"/>
              </a:rPr>
              <a:t>for</a:t>
            </a:r>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a:t>
            </a:r>
            <a:r>
              <a:rPr lang="en" altLang="ja-JP" sz="1400" b="0" dirty="0">
                <a:solidFill>
                  <a:srgbClr val="000000"/>
                </a:solidFill>
                <a:effectLst/>
                <a:latin typeface="MonacakomiRegular"/>
              </a:rPr>
              <a:t> </a:t>
            </a:r>
            <a:r>
              <a:rPr lang="en" altLang="ja-JP" sz="1400" b="0" dirty="0">
                <a:solidFill>
                  <a:srgbClr val="0000FF"/>
                </a:solidFill>
                <a:effectLst/>
                <a:latin typeface="MonacakomiRegular"/>
              </a:rPr>
              <a:t>in</a:t>
            </a:r>
            <a:r>
              <a:rPr lang="en" altLang="ja-JP" sz="1400" b="0" dirty="0">
                <a:solidFill>
                  <a:srgbClr val="000000"/>
                </a:solidFill>
                <a:effectLst/>
                <a:latin typeface="MonacakomiRegular"/>
              </a:rPr>
              <a:t> </a:t>
            </a:r>
            <a:r>
              <a:rPr lang="en" altLang="ja-JP" sz="1400" b="0" dirty="0">
                <a:solidFill>
                  <a:srgbClr val="0000FF"/>
                </a:solidFill>
                <a:effectLst/>
                <a:latin typeface="MonacakomiRegular"/>
              </a:rPr>
              <a:t>range</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9</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 sz="1400" b="0">
                <a:solidFill>
                  <a:srgbClr val="008000"/>
                </a:solidFill>
                <a:effectLst/>
                <a:latin typeface="MonacakomiRegular"/>
              </a:rPr>
              <a:t>？</a:t>
            </a:r>
            <a:r>
              <a:rPr lang="ja-JP" altLang="en-US" sz="1400" b="0">
                <a:solidFill>
                  <a:srgbClr val="008000"/>
                </a:solidFill>
                <a:effectLst/>
                <a:latin typeface="MonacakomiRegular"/>
              </a:rPr>
              <a:t>のところに数を入れてみよう</a:t>
            </a:r>
            <a:endParaRPr lang="ja-JP" altLang="en-US" sz="1400" b="0">
              <a:solidFill>
                <a:srgbClr val="000000"/>
              </a:solidFill>
              <a:effectLst/>
              <a:latin typeface="MonacakomiRegular"/>
            </a:endParaRPr>
          </a:p>
          <a:p>
            <a:r>
              <a:rPr lang="en-US" altLang="ja-JP" sz="1400" dirty="0">
                <a:solidFill>
                  <a:srgbClr val="000000"/>
                </a:solidFill>
                <a:latin typeface="MonacakomiRegular"/>
              </a:rPr>
              <a:t>   </a:t>
            </a:r>
            <a:r>
              <a:rPr lang="en" altLang="ja-JP" sz="1400" b="0" dirty="0" err="1">
                <a:solidFill>
                  <a:srgbClr val="000000"/>
                </a:solidFill>
                <a:effectLst/>
                <a:latin typeface="MonacakomiRegular"/>
              </a:rPr>
              <a:t>t.forward</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60</a:t>
            </a:r>
            <a:r>
              <a:rPr lang="en" altLang="ja-JP" sz="1400" b="0" dirty="0">
                <a:solidFill>
                  <a:srgbClr val="000000"/>
                </a:solidFill>
                <a:effectLst/>
                <a:latin typeface="MonacakomiRegular"/>
              </a:rPr>
              <a:t>)</a:t>
            </a:r>
          </a:p>
          <a:p>
            <a:r>
              <a:rPr lang="en" altLang="ja-JP" sz="1400" b="0" dirty="0">
                <a:solidFill>
                  <a:srgbClr val="0000FF"/>
                </a:solidFill>
                <a:effectLst/>
                <a:latin typeface="MonacakomiRegular"/>
              </a:rPr>
              <a:t>   if</a:t>
            </a:r>
            <a:r>
              <a:rPr lang="en" altLang="ja-JP" sz="1400" b="0" dirty="0">
                <a:solidFill>
                  <a:srgbClr val="000000"/>
                </a:solidFill>
                <a:effectLst/>
                <a:latin typeface="MonacakomiRegular"/>
              </a:rPr>
              <a:t> i%</a:t>
            </a:r>
            <a:r>
              <a:rPr lang="en" altLang="ja-JP" sz="1400" b="0" dirty="0">
                <a:solidFill>
                  <a:srgbClr val="098658"/>
                </a:solidFill>
                <a:effectLst/>
                <a:latin typeface="MonacakomiRegular"/>
              </a:rPr>
              <a:t>2</a:t>
            </a:r>
            <a:r>
              <a:rPr lang="en" altLang="ja-JP" sz="1400" b="0" dirty="0">
                <a:solidFill>
                  <a:srgbClr val="000000"/>
                </a:solidFill>
                <a:effectLst/>
                <a:latin typeface="MonacakomiRegular"/>
              </a:rPr>
              <a:t> == </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t.right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90</a:t>
            </a:r>
            <a:r>
              <a:rPr lang="en" altLang="ja-JP" sz="1400" b="0" dirty="0">
                <a:solidFill>
                  <a:srgbClr val="000000"/>
                </a:solidFill>
                <a:effectLst/>
                <a:latin typeface="MonacakomiRegular"/>
              </a:rPr>
              <a:t>)</a:t>
            </a:r>
          </a:p>
          <a:p>
            <a:r>
              <a:rPr lang="en" altLang="ja-JP" sz="1400" b="0" dirty="0">
                <a:solidFill>
                  <a:srgbClr val="0000FF"/>
                </a:solidFill>
                <a:effectLst/>
                <a:latin typeface="MonacakomiRegular"/>
              </a:rPr>
              <a:t>   else</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t.left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90</a:t>
            </a:r>
            <a:r>
              <a:rPr lang="en" altLang="ja-JP" sz="1400" b="0" dirty="0">
                <a:solidFill>
                  <a:srgbClr val="000000"/>
                </a:solidFill>
                <a:effectLst/>
                <a:latin typeface="MonacakomiRegular"/>
              </a:rPr>
              <a:t>)</a:t>
            </a: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a:latin typeface="UD デジタル 教科書体 N-B" panose="02020700000000000000" pitchFamily="17" charset="-128"/>
                <a:ea typeface="UD デジタル 教科書体 N-B" panose="02020700000000000000" pitchFamily="17" charset="-128"/>
              </a:rPr>
              <a:t>変更</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5" name="角丸四角形 85">
            <a:extLst>
              <a:ext uri="{FF2B5EF4-FFF2-40B4-BE49-F238E27FC236}">
                <a16:creationId xmlns:a16="http://schemas.microsoft.com/office/drawing/2014/main" id="{F198E3B7-9489-460A-BAE2-64406F02DF42}"/>
              </a:ext>
            </a:extLst>
          </p:cNvPr>
          <p:cNvSpPr/>
          <p:nvPr/>
        </p:nvSpPr>
        <p:spPr>
          <a:xfrm>
            <a:off x="163219" y="7822516"/>
            <a:ext cx="6531561" cy="1379284"/>
          </a:xfrm>
          <a:prstGeom prst="roundRect">
            <a:avLst>
              <a:gd name="adj" fmla="val 7072"/>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「直線を何本引く必要があるか」で、</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a:latin typeface="UD デジタル 教科書体 N-R" panose="02020400000000000000" pitchFamily="17" charset="-128"/>
                <a:ea typeface="UD デジタル 教科書体 N-R" panose="02020400000000000000" pitchFamily="17" charset="-128"/>
              </a:rPr>
              <a:t>繰り返し回数が変わります。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i%2</a:t>
            </a:r>
            <a:r>
              <a:rPr kumimoji="1" lang="ja-JP" altLang="en-US" sz="1200">
                <a:latin typeface="UD デジタル 教科書体 N-R" panose="02020400000000000000" pitchFamily="17" charset="-128"/>
                <a:ea typeface="UD デジタル 教科書体 N-R" panose="02020400000000000000" pitchFamily="17" charset="-128"/>
              </a:rPr>
              <a:t>」という計算は、</a:t>
            </a:r>
            <a:r>
              <a:rPr kumimoji="1" lang="en-US" altLang="ja-JP" sz="1200" dirty="0">
                <a:latin typeface="UD デジタル 教科書体 N-R" panose="02020400000000000000" pitchFamily="17" charset="-128"/>
                <a:ea typeface="UD デジタル 教科書体 N-R" panose="02020400000000000000" pitchFamily="17" charset="-128"/>
              </a:rPr>
              <a:t>2</a:t>
            </a:r>
            <a:r>
              <a:rPr kumimoji="1" lang="ja-JP" altLang="en-US" sz="1200">
                <a:latin typeface="UD デジタル 教科書体 N-R" panose="02020400000000000000" pitchFamily="17" charset="-128"/>
                <a:ea typeface="UD デジタル 教科書体 N-R" panose="02020400000000000000" pitchFamily="17" charset="-128"/>
              </a:rPr>
              <a:t>で割った余りを求めています。</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609C1D2F-801B-939E-B5D2-A7629DE3B73D}"/>
              </a:ext>
            </a:extLst>
          </p:cNvPr>
          <p:cNvSpPr txBox="1"/>
          <p:nvPr/>
        </p:nvSpPr>
        <p:spPr>
          <a:xfrm>
            <a:off x="216153" y="3664683"/>
            <a:ext cx="6452176" cy="405943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開始地点の状態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742950" lvl="1"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開始地点は、</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X</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座標</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:-140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Y</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座標</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:-140</a:t>
            </a:r>
          </a:p>
          <a:p>
            <a:pPr marL="742950" lvl="1"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開始地点にペンが移動してきたとき、ペンは右を向いている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終了地点</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742950" lvl="1"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円は中心の座標が（</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100,100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）、半径</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30</a:t>
            </a:r>
          </a:p>
          <a:p>
            <a:pPr marL="742950" lvl="1" indent="-285750">
              <a:buFont typeface="Arial" panose="020B0604020202020204" pitchFamily="34" charset="0"/>
              <a:buChar char="•"/>
            </a:pP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「ひとかたまりの移動の動作」を繰り返す</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60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、直進させる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ペンを左に</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90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度回転させる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60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、直進させる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800100" lvl="1" indent="-342900">
              <a:buFont typeface="+mj-ea"/>
              <a:buAutoNum type="circleNumDbPlain"/>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ペンを右に</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90</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度回転させる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3" name="図 2" descr="ダイアグラム が含まれている画像&#10;&#10;自動的に生成された説明">
            <a:extLst>
              <a:ext uri="{FF2B5EF4-FFF2-40B4-BE49-F238E27FC236}">
                <a16:creationId xmlns:a16="http://schemas.microsoft.com/office/drawing/2014/main" id="{CE3168C9-7014-A3C5-1D87-A01F16AF2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50" y="567885"/>
            <a:ext cx="2483250" cy="2496529"/>
          </a:xfrm>
          <a:prstGeom prst="rect">
            <a:avLst/>
          </a:prstGeom>
        </p:spPr>
      </p:pic>
      <p:pic>
        <p:nvPicPr>
          <p:cNvPr id="11" name="図 10" descr="ダイアグラム が含まれている画像&#10;&#10;自動的に生成された説明">
            <a:extLst>
              <a:ext uri="{FF2B5EF4-FFF2-40B4-BE49-F238E27FC236}">
                <a16:creationId xmlns:a16="http://schemas.microsoft.com/office/drawing/2014/main" id="{61960BCE-541D-8162-0CDD-0DCE4CB8692A}"/>
              </a:ext>
            </a:extLst>
          </p:cNvPr>
          <p:cNvPicPr>
            <a:picLocks noChangeAspect="1"/>
          </p:cNvPicPr>
          <p:nvPr/>
        </p:nvPicPr>
        <p:blipFill rotWithShape="1">
          <a:blip r:embed="rId2">
            <a:extLst>
              <a:ext uri="{28A0092B-C50C-407E-A947-70E740481C1C}">
                <a14:useLocalDpi xmlns:a14="http://schemas.microsoft.com/office/drawing/2010/main" val="0"/>
              </a:ext>
            </a:extLst>
          </a:blip>
          <a:srcRect l="3659" t="75515" r="74386" b="3421"/>
          <a:stretch/>
        </p:blipFill>
        <p:spPr>
          <a:xfrm>
            <a:off x="1126703" y="6438695"/>
            <a:ext cx="1010293" cy="974558"/>
          </a:xfrm>
          <a:prstGeom prst="rect">
            <a:avLst/>
          </a:prstGeom>
        </p:spPr>
      </p:pic>
      <p:sp>
        <p:nvSpPr>
          <p:cNvPr id="27" name="テキスト ボックス 26">
            <a:extLst>
              <a:ext uri="{FF2B5EF4-FFF2-40B4-BE49-F238E27FC236}">
                <a16:creationId xmlns:a16="http://schemas.microsoft.com/office/drawing/2014/main" id="{11ABCE33-FE3B-C09A-4931-0F283A9DF1D9}"/>
              </a:ext>
            </a:extLst>
          </p:cNvPr>
          <p:cNvSpPr txBox="1"/>
          <p:nvPr/>
        </p:nvSpPr>
        <p:spPr>
          <a:xfrm>
            <a:off x="2710529" y="6202699"/>
            <a:ext cx="3321560" cy="144655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直進した後、</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1</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回目は左に曲がる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直進した後、</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2</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回目は右に曲がる</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3</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回目は</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a:t>
            </a:r>
          </a:p>
          <a:p>
            <a:pPr marL="285750" indent="-285750">
              <a:buFont typeface="Arial" panose="020B0604020202020204" pitchFamily="34" charset="0"/>
              <a:buChar char="•"/>
            </a:pP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4</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回目は</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a:t>
            </a:r>
          </a:p>
          <a:p>
            <a:pPr marL="285750" indent="-285750">
              <a:buFont typeface="Arial" panose="020B0604020202020204" pitchFamily="34" charset="0"/>
              <a:buChar char="•"/>
            </a:pP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	</a:t>
            </a:r>
          </a:p>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a:t>
            </a:r>
            <a:r>
              <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奇数回めは</a:t>
            </a:r>
            <a:r>
              <a:rPr kumimoji="1" lang="ja-JP" altLang="en-US">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、偶数回目は</a:t>
            </a:r>
            <a:r>
              <a:rPr kumimoji="1" lang="ja-JP" altLang="en-US">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 name="テキスト ボックス 1">
            <a:extLst>
              <a:ext uri="{FF2B5EF4-FFF2-40B4-BE49-F238E27FC236}">
                <a16:creationId xmlns:a16="http://schemas.microsoft.com/office/drawing/2014/main" id="{CB75029D-3E82-CA4C-FA62-6CEF3ABE944A}"/>
              </a:ext>
            </a:extLst>
          </p:cNvPr>
          <p:cNvSpPr txBox="1"/>
          <p:nvPr/>
        </p:nvSpPr>
        <p:spPr>
          <a:xfrm>
            <a:off x="164865" y="9426509"/>
            <a:ext cx="650346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（オプション）もっと細かいジグザグで、赤い円まで進むようにしてみよう。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77014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C7D3793-ABDB-ED0B-998C-F70C59F10B87}"/>
              </a:ext>
            </a:extLst>
          </p:cNvPr>
          <p:cNvSpPr txBox="1"/>
          <p:nvPr/>
        </p:nvSpPr>
        <p:spPr>
          <a:xfrm>
            <a:off x="216152" y="166124"/>
            <a:ext cx="6452176" cy="584775"/>
          </a:xfrm>
          <a:prstGeom prst="rect">
            <a:avLst/>
          </a:prstGeom>
          <a:noFill/>
        </p:spPr>
        <p:txBody>
          <a:bodyPr wrap="square">
            <a:spAutoFit/>
          </a:bodyPr>
          <a:lstStyle/>
          <a:p>
            <a:r>
              <a:rPr kumimoji="1" lang="ja-JP" altLang="en-US" sz="1600">
                <a:latin typeface="UD デジタル 教科書体 N-B" panose="02020700000000000000" pitchFamily="17" charset="-128"/>
                <a:ea typeface="UD デジタル 教科書体 N-B" panose="02020700000000000000" pitchFamily="17" charset="-128"/>
              </a:rPr>
              <a:t>フローチャート</a:t>
            </a:r>
            <a:r>
              <a:rPr kumimoji="1" lang="en-US" altLang="ja-JP" sz="1600" dirty="0">
                <a:latin typeface="UD デジタル 教科書体 N-B" panose="02020700000000000000" pitchFamily="17" charset="-128"/>
                <a:ea typeface="UD デジタル 教科書体 N-B" panose="02020700000000000000" pitchFamily="17" charset="-128"/>
              </a:rPr>
              <a:t>: </a:t>
            </a:r>
            <a:r>
              <a:rPr kumimoji="1" lang="ja-JP" altLang="en-US" sz="1600">
                <a:latin typeface="UD デジタル 教科書体 N-B" panose="02020700000000000000" pitchFamily="17" charset="-128"/>
                <a:ea typeface="UD デジタル 教科書体 N-B" panose="02020700000000000000" pitchFamily="17" charset="-128"/>
              </a:rPr>
              <a:t>カスタマイズ④繰り返し制御構造と条件分岐を使ってみよう</a:t>
            </a:r>
            <a:endParaRPr kumimoji="1" lang="en-US" altLang="ja-JP" sz="1600" dirty="0">
              <a:latin typeface="UD デジタル 教科書体 N-B" panose="02020700000000000000" pitchFamily="17" charset="-128"/>
              <a:ea typeface="UD デジタル 教科書体 N-B" panose="02020700000000000000" pitchFamily="17" charset="-128"/>
            </a:endParaRPr>
          </a:p>
        </p:txBody>
      </p:sp>
      <p:pic>
        <p:nvPicPr>
          <p:cNvPr id="3" name="コンテンツ プレースホルダー 2" descr="タイムライン が含まれている画像&#10;&#10;自動的に生成された説明">
            <a:extLst>
              <a:ext uri="{FF2B5EF4-FFF2-40B4-BE49-F238E27FC236}">
                <a16:creationId xmlns:a16="http://schemas.microsoft.com/office/drawing/2014/main" id="{7A924B4A-0A19-1AF1-EC24-EC542FD7E8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4954" y="1031071"/>
            <a:ext cx="3974571" cy="7843857"/>
          </a:xfrm>
        </p:spPr>
      </p:pic>
      <p:sp>
        <p:nvSpPr>
          <p:cNvPr id="2" name="テキスト ボックス 1">
            <a:extLst>
              <a:ext uri="{FF2B5EF4-FFF2-40B4-BE49-F238E27FC236}">
                <a16:creationId xmlns:a16="http://schemas.microsoft.com/office/drawing/2014/main" id="{86BBD563-B704-51EA-BFFF-DAD7C32CA1F7}"/>
              </a:ext>
            </a:extLst>
          </p:cNvPr>
          <p:cNvSpPr txBox="1"/>
          <p:nvPr/>
        </p:nvSpPr>
        <p:spPr>
          <a:xfrm>
            <a:off x="1985211" y="5534526"/>
            <a:ext cx="485518" cy="369332"/>
          </a:xfrm>
          <a:prstGeom prst="rect">
            <a:avLst/>
          </a:prstGeom>
          <a:noFill/>
        </p:spPr>
        <p:txBody>
          <a:bodyPr wrap="none" rtlCol="0">
            <a:spAutoFit/>
          </a:bodyPr>
          <a:lstStyle/>
          <a:p>
            <a:r>
              <a:rPr kumimoji="1" lang="en-US" altLang="ja-JP" dirty="0"/>
              <a:t>Yes</a:t>
            </a:r>
            <a:endParaRPr kumimoji="1" lang="ja-JP" altLang="en-US"/>
          </a:p>
        </p:txBody>
      </p:sp>
      <p:sp>
        <p:nvSpPr>
          <p:cNvPr id="4" name="テキスト ボックス 3">
            <a:extLst>
              <a:ext uri="{FF2B5EF4-FFF2-40B4-BE49-F238E27FC236}">
                <a16:creationId xmlns:a16="http://schemas.microsoft.com/office/drawing/2014/main" id="{11A616F4-D771-0931-3B93-4CE0C765759D}"/>
              </a:ext>
            </a:extLst>
          </p:cNvPr>
          <p:cNvSpPr txBox="1"/>
          <p:nvPr/>
        </p:nvSpPr>
        <p:spPr>
          <a:xfrm>
            <a:off x="3199480" y="5037221"/>
            <a:ext cx="455574" cy="369332"/>
          </a:xfrm>
          <a:prstGeom prst="rect">
            <a:avLst/>
          </a:prstGeom>
          <a:noFill/>
        </p:spPr>
        <p:txBody>
          <a:bodyPr wrap="none" rtlCol="0">
            <a:spAutoFit/>
          </a:bodyPr>
          <a:lstStyle/>
          <a:p>
            <a:r>
              <a:rPr kumimoji="1" lang="en-US" altLang="ja-JP" dirty="0"/>
              <a:t>No</a:t>
            </a:r>
            <a:endParaRPr kumimoji="1" lang="ja-JP" altLang="en-US"/>
          </a:p>
        </p:txBody>
      </p:sp>
    </p:spTree>
    <p:extLst>
      <p:ext uri="{BB962C8B-B14F-4D97-AF65-F5344CB8AC3E}">
        <p14:creationId xmlns:p14="http://schemas.microsoft.com/office/powerpoint/2010/main" val="244640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584335" y="166124"/>
            <a:ext cx="5727088" cy="400110"/>
          </a:xfrm>
          <a:prstGeom prst="rect">
            <a:avLst/>
          </a:prstGeom>
          <a:noFill/>
        </p:spPr>
        <p:txBody>
          <a:bodyPr wrap="square">
            <a:spAutoFit/>
          </a:bodyPr>
          <a:lstStyle/>
          <a:p>
            <a:pPr algn="ctr"/>
            <a:r>
              <a:rPr kumimoji="1" lang="ja-JP" altLang="en-US" sz="2000">
                <a:latin typeface="UD デジタル 教科書体 N-B" panose="02020700000000000000" pitchFamily="17" charset="-128"/>
                <a:ea typeface="UD デジタル 教科書体 N-B" panose="02020700000000000000" pitchFamily="17" charset="-128"/>
              </a:rPr>
              <a:t>自由に図形を書いてみよう</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2" name="テキスト ボックス 21">
            <a:extLst>
              <a:ext uri="{FF2B5EF4-FFF2-40B4-BE49-F238E27FC236}">
                <a16:creationId xmlns:a16="http://schemas.microsoft.com/office/drawing/2014/main" id="{BD42772B-DA52-4361-A2B9-9D503DB63DDF}"/>
              </a:ext>
            </a:extLst>
          </p:cNvPr>
          <p:cNvSpPr txBox="1"/>
          <p:nvPr/>
        </p:nvSpPr>
        <p:spPr>
          <a:xfrm>
            <a:off x="384641" y="5872205"/>
            <a:ext cx="6060430" cy="400110"/>
          </a:xfrm>
          <a:prstGeom prst="rect">
            <a:avLst/>
          </a:prstGeom>
          <a:noFill/>
        </p:spPr>
        <p:txBody>
          <a:bodyPr wrap="square">
            <a:spAutoFit/>
          </a:bodyPr>
          <a:lstStyle/>
          <a:p>
            <a:pPr algn="ctr"/>
            <a:r>
              <a:rPr kumimoji="1" lang="ja-JP" altLang="en-US" sz="2000">
                <a:latin typeface="UD デジタル 教科書体 N-B" panose="02020700000000000000" pitchFamily="17" charset="-128"/>
                <a:ea typeface="UD デジタル 教科書体 N-B" panose="02020700000000000000" pitchFamily="17" charset="-128"/>
              </a:rPr>
              <a:t>自由な図形を描くための準備</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sp>
        <p:nvSpPr>
          <p:cNvPr id="23" name="五角形 22">
            <a:extLst>
              <a:ext uri="{FF2B5EF4-FFF2-40B4-BE49-F238E27FC236}">
                <a16:creationId xmlns:a16="http://schemas.microsoft.com/office/drawing/2014/main" id="{EA3781EB-91A2-825A-367D-4C3109D68162}"/>
              </a:ext>
            </a:extLst>
          </p:cNvPr>
          <p:cNvSpPr/>
          <p:nvPr/>
        </p:nvSpPr>
        <p:spPr>
          <a:xfrm>
            <a:off x="938463" y="1265133"/>
            <a:ext cx="1720516" cy="1612232"/>
          </a:xfrm>
          <a:prstGeom prst="pentagon">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0866BCA9-AD67-4AEC-18BC-22F4281FF4B2}"/>
              </a:ext>
            </a:extLst>
          </p:cNvPr>
          <p:cNvSpPr txBox="1"/>
          <p:nvPr/>
        </p:nvSpPr>
        <p:spPr>
          <a:xfrm>
            <a:off x="3002710" y="667053"/>
            <a:ext cx="890337" cy="369332"/>
          </a:xfrm>
          <a:prstGeom prst="rect">
            <a:avLst/>
          </a:prstGeom>
          <a:noFill/>
        </p:spPr>
        <p:txBody>
          <a:bodyPr wrap="square" rtlCol="0">
            <a:spAutoFit/>
          </a:bodyPr>
          <a:lstStyle/>
          <a:p>
            <a:pPr algn="ctr"/>
            <a:r>
              <a:rPr kumimoji="1" lang="ja-JP" altLang="en-US">
                <a:latin typeface="UD Digi Kyokasho N-R" panose="02020400000000000000" pitchFamily="49" charset="-128"/>
                <a:ea typeface="UD Digi Kyokasho N-R" panose="02020400000000000000" pitchFamily="49" charset="-128"/>
              </a:rPr>
              <a:t>設計</a:t>
            </a:r>
          </a:p>
        </p:txBody>
      </p:sp>
      <p:sp>
        <p:nvSpPr>
          <p:cNvPr id="25" name="テキスト ボックス 24">
            <a:extLst>
              <a:ext uri="{FF2B5EF4-FFF2-40B4-BE49-F238E27FC236}">
                <a16:creationId xmlns:a16="http://schemas.microsoft.com/office/drawing/2014/main" id="{FE9418E4-6867-49E5-687C-919B74403961}"/>
              </a:ext>
            </a:extLst>
          </p:cNvPr>
          <p:cNvSpPr txBox="1"/>
          <p:nvPr/>
        </p:nvSpPr>
        <p:spPr>
          <a:xfrm>
            <a:off x="411189" y="2971265"/>
            <a:ext cx="1453706" cy="369332"/>
          </a:xfrm>
          <a:prstGeom prst="rect">
            <a:avLst/>
          </a:prstGeom>
          <a:noFill/>
        </p:spPr>
        <p:txBody>
          <a:bodyPr wrap="square" rtlCol="0">
            <a:spAutoFit/>
          </a:bodyPr>
          <a:lstStyle/>
          <a:p>
            <a:r>
              <a:rPr kumimoji="1" lang="en-US" altLang="ja-JP" dirty="0">
                <a:latin typeface="UD Digi Kyokasho N-R" panose="02020400000000000000" pitchFamily="49" charset="-128"/>
                <a:ea typeface="UD Digi Kyokasho N-R" panose="02020400000000000000" pitchFamily="49" charset="-128"/>
              </a:rPr>
              <a:t>(-60,-120)</a:t>
            </a:r>
            <a:endParaRPr kumimoji="1" lang="ja-JP" altLang="en-US">
              <a:latin typeface="UD Digi Kyokasho N-R" panose="02020400000000000000" pitchFamily="49" charset="-128"/>
              <a:ea typeface="UD Digi Kyokasho N-R" panose="02020400000000000000" pitchFamily="49" charset="-128"/>
            </a:endParaRPr>
          </a:p>
        </p:txBody>
      </p:sp>
      <p:sp>
        <p:nvSpPr>
          <p:cNvPr id="26" name="テキスト ボックス 25">
            <a:extLst>
              <a:ext uri="{FF2B5EF4-FFF2-40B4-BE49-F238E27FC236}">
                <a16:creationId xmlns:a16="http://schemas.microsoft.com/office/drawing/2014/main" id="{AC7AA686-B373-4EF0-5699-8DCCF7173C96}"/>
              </a:ext>
            </a:extLst>
          </p:cNvPr>
          <p:cNvSpPr txBox="1"/>
          <p:nvPr/>
        </p:nvSpPr>
        <p:spPr>
          <a:xfrm>
            <a:off x="1961150" y="2956367"/>
            <a:ext cx="1453706" cy="369332"/>
          </a:xfrm>
          <a:prstGeom prst="rect">
            <a:avLst/>
          </a:prstGeom>
          <a:noFill/>
        </p:spPr>
        <p:txBody>
          <a:bodyPr wrap="square" rtlCol="0">
            <a:spAutoFit/>
          </a:bodyPr>
          <a:lstStyle/>
          <a:p>
            <a:r>
              <a:rPr kumimoji="1" lang="en-US" altLang="ja-JP" dirty="0">
                <a:latin typeface="UD Digi Kyokasho N-R" panose="02020400000000000000" pitchFamily="49" charset="-128"/>
                <a:ea typeface="UD Digi Kyokasho N-R" panose="02020400000000000000" pitchFamily="49" charset="-128"/>
              </a:rPr>
              <a:t>(60,-120)</a:t>
            </a:r>
            <a:endParaRPr kumimoji="1" lang="ja-JP" altLang="en-US">
              <a:latin typeface="UD Digi Kyokasho N-R" panose="02020400000000000000" pitchFamily="49" charset="-128"/>
              <a:ea typeface="UD Digi Kyokasho N-R" panose="02020400000000000000" pitchFamily="49" charset="-128"/>
            </a:endParaRPr>
          </a:p>
        </p:txBody>
      </p:sp>
      <p:sp>
        <p:nvSpPr>
          <p:cNvPr id="27" name="円弧 26">
            <a:extLst>
              <a:ext uri="{FF2B5EF4-FFF2-40B4-BE49-F238E27FC236}">
                <a16:creationId xmlns:a16="http://schemas.microsoft.com/office/drawing/2014/main" id="{873E9B76-8428-377B-E579-438AD9953CEE}"/>
              </a:ext>
            </a:extLst>
          </p:cNvPr>
          <p:cNvSpPr/>
          <p:nvPr/>
        </p:nvSpPr>
        <p:spPr>
          <a:xfrm rot="16499171">
            <a:off x="2105980" y="2585617"/>
            <a:ext cx="484413" cy="521721"/>
          </a:xfrm>
          <a:prstGeom prst="arc">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D1AA5DFF-1068-B196-0A30-F89D023F8538}"/>
              </a:ext>
            </a:extLst>
          </p:cNvPr>
          <p:cNvSpPr txBox="1"/>
          <p:nvPr/>
        </p:nvSpPr>
        <p:spPr>
          <a:xfrm>
            <a:off x="1673647" y="2412920"/>
            <a:ext cx="755877" cy="307777"/>
          </a:xfrm>
          <a:prstGeom prst="rect">
            <a:avLst/>
          </a:prstGeom>
          <a:noFill/>
        </p:spPr>
        <p:txBody>
          <a:bodyPr wrap="square" rtlCol="0">
            <a:spAutoFit/>
          </a:bodyPr>
          <a:lstStyle/>
          <a:p>
            <a:r>
              <a:rPr kumimoji="1" lang="en-US" altLang="ja-JP" sz="1400" dirty="0">
                <a:latin typeface="UD Digi Kyokasho N-R" panose="02020400000000000000" pitchFamily="49" charset="-128"/>
                <a:ea typeface="UD Digi Kyokasho N-R" panose="02020400000000000000" pitchFamily="49" charset="-128"/>
              </a:rPr>
              <a:t>108</a:t>
            </a:r>
            <a:r>
              <a:rPr kumimoji="1" lang="ja-JP" altLang="en-US" sz="1400">
                <a:latin typeface="UD Digi Kyokasho N-R" panose="02020400000000000000" pitchFamily="49" charset="-128"/>
                <a:ea typeface="UD Digi Kyokasho N-R" panose="02020400000000000000" pitchFamily="49" charset="-128"/>
              </a:rPr>
              <a:t>度</a:t>
            </a:r>
          </a:p>
        </p:txBody>
      </p:sp>
      <p:sp>
        <p:nvSpPr>
          <p:cNvPr id="30" name="円弧 29">
            <a:extLst>
              <a:ext uri="{FF2B5EF4-FFF2-40B4-BE49-F238E27FC236}">
                <a16:creationId xmlns:a16="http://schemas.microsoft.com/office/drawing/2014/main" id="{0533CA2A-0FF0-8E7D-6954-0542A319A8CA}"/>
              </a:ext>
            </a:extLst>
          </p:cNvPr>
          <p:cNvSpPr/>
          <p:nvPr/>
        </p:nvSpPr>
        <p:spPr>
          <a:xfrm rot="190974">
            <a:off x="2164519" y="2604050"/>
            <a:ext cx="484413" cy="521721"/>
          </a:xfrm>
          <a:prstGeom prst="arc">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a:extLst>
              <a:ext uri="{FF2B5EF4-FFF2-40B4-BE49-F238E27FC236}">
                <a16:creationId xmlns:a16="http://schemas.microsoft.com/office/drawing/2014/main" id="{AED7A16F-7377-1A25-1808-C8101196A06B}"/>
              </a:ext>
            </a:extLst>
          </p:cNvPr>
          <p:cNvCxnSpPr>
            <a:stCxn id="23" idx="4"/>
          </p:cNvCxnSpPr>
          <p:nvPr/>
        </p:nvCxnSpPr>
        <p:spPr>
          <a:xfrm flipV="1">
            <a:off x="2330389" y="2864910"/>
            <a:ext cx="681752" cy="1245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D186ED1C-5B06-546B-5D28-1309DAABDDEE}"/>
              </a:ext>
            </a:extLst>
          </p:cNvPr>
          <p:cNvSpPr txBox="1"/>
          <p:nvPr/>
        </p:nvSpPr>
        <p:spPr>
          <a:xfrm>
            <a:off x="2535635" y="2478127"/>
            <a:ext cx="755877" cy="307777"/>
          </a:xfrm>
          <a:prstGeom prst="rect">
            <a:avLst/>
          </a:prstGeom>
          <a:noFill/>
        </p:spPr>
        <p:txBody>
          <a:bodyPr wrap="square" rtlCol="0">
            <a:spAutoFit/>
          </a:bodyPr>
          <a:lstStyle/>
          <a:p>
            <a:r>
              <a:rPr kumimoji="1" lang="en-US" altLang="ja-JP" sz="1400" dirty="0">
                <a:latin typeface="UD Digi Kyokasho N-R" panose="02020400000000000000" pitchFamily="49" charset="-128"/>
                <a:ea typeface="UD Digi Kyokasho N-R" panose="02020400000000000000" pitchFamily="49" charset="-128"/>
              </a:rPr>
              <a:t>72</a:t>
            </a:r>
            <a:r>
              <a:rPr kumimoji="1" lang="ja-JP" altLang="en-US" sz="1400">
                <a:latin typeface="UD Digi Kyokasho N-R" panose="02020400000000000000" pitchFamily="49" charset="-128"/>
                <a:ea typeface="UD Digi Kyokasho N-R" panose="02020400000000000000" pitchFamily="49" charset="-128"/>
              </a:rPr>
              <a:t>度</a:t>
            </a:r>
          </a:p>
        </p:txBody>
      </p:sp>
      <p:sp>
        <p:nvSpPr>
          <p:cNvPr id="34" name="直角三角形 33">
            <a:extLst>
              <a:ext uri="{FF2B5EF4-FFF2-40B4-BE49-F238E27FC236}">
                <a16:creationId xmlns:a16="http://schemas.microsoft.com/office/drawing/2014/main" id="{865FDAF9-86DC-F20D-658E-562828692B72}"/>
              </a:ext>
            </a:extLst>
          </p:cNvPr>
          <p:cNvSpPr/>
          <p:nvPr/>
        </p:nvSpPr>
        <p:spPr>
          <a:xfrm rot="13925755">
            <a:off x="4836259" y="1436366"/>
            <a:ext cx="584372" cy="1189548"/>
          </a:xfrm>
          <a:prstGeom prst="rtTriangl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90CA8C5B-5D6A-6BB0-7019-F0181BF68C24}"/>
              </a:ext>
            </a:extLst>
          </p:cNvPr>
          <p:cNvSpPr/>
          <p:nvPr/>
        </p:nvSpPr>
        <p:spPr>
          <a:xfrm rot="12360000">
            <a:off x="4495111" y="1360652"/>
            <a:ext cx="584372" cy="1189548"/>
          </a:xfrm>
          <a:prstGeom prst="rtTriangl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71A605E-C427-6CBE-5763-D705D3BB8F47}"/>
              </a:ext>
            </a:extLst>
          </p:cNvPr>
          <p:cNvSpPr txBox="1"/>
          <p:nvPr/>
        </p:nvSpPr>
        <p:spPr>
          <a:xfrm>
            <a:off x="3767734" y="2801477"/>
            <a:ext cx="2543690" cy="523220"/>
          </a:xfrm>
          <a:prstGeom prst="rect">
            <a:avLst/>
          </a:prstGeom>
          <a:noFill/>
        </p:spPr>
        <p:txBody>
          <a:bodyPr wrap="square" rtlCol="0">
            <a:spAutoFit/>
          </a:bodyPr>
          <a:lstStyle/>
          <a:p>
            <a:r>
              <a:rPr kumimoji="1" lang="en-US" altLang="ja-JP" sz="1400" dirty="0"/>
              <a:t>1</a:t>
            </a:r>
            <a:r>
              <a:rPr kumimoji="1" lang="ja-JP" altLang="en-US" sz="1400"/>
              <a:t>つの鋭角が</a:t>
            </a:r>
            <a:r>
              <a:rPr kumimoji="1" lang="en-US" altLang="ja-JP" sz="1400" dirty="0"/>
              <a:t>30</a:t>
            </a:r>
            <a:r>
              <a:rPr kumimoji="1" lang="ja-JP" altLang="en-US" sz="1400"/>
              <a:t>度の三角形を、</a:t>
            </a:r>
            <a:endParaRPr kumimoji="1" lang="en-US" altLang="ja-JP" sz="1400" dirty="0"/>
          </a:p>
          <a:p>
            <a:r>
              <a:rPr kumimoji="1" lang="en-US" altLang="ja-JP" sz="1400" dirty="0"/>
              <a:t>30</a:t>
            </a:r>
            <a:r>
              <a:rPr kumimoji="1" lang="ja-JP" altLang="en-US" sz="1400"/>
              <a:t>度ずつ回転させながら描く</a:t>
            </a:r>
          </a:p>
        </p:txBody>
      </p:sp>
      <p:sp>
        <p:nvSpPr>
          <p:cNvPr id="39" name="左中かっこ 38">
            <a:extLst>
              <a:ext uri="{FF2B5EF4-FFF2-40B4-BE49-F238E27FC236}">
                <a16:creationId xmlns:a16="http://schemas.microsoft.com/office/drawing/2014/main" id="{8F59E320-4C38-E6FC-7946-A89A42742AED}"/>
              </a:ext>
            </a:extLst>
          </p:cNvPr>
          <p:cNvSpPr/>
          <p:nvPr/>
        </p:nvSpPr>
        <p:spPr>
          <a:xfrm>
            <a:off x="4472085" y="1287901"/>
            <a:ext cx="229121" cy="1413460"/>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5AE18B1-7273-BA57-9F11-D90420E60D36}"/>
              </a:ext>
            </a:extLst>
          </p:cNvPr>
          <p:cNvSpPr txBox="1"/>
          <p:nvPr/>
        </p:nvSpPr>
        <p:spPr>
          <a:xfrm>
            <a:off x="4131703" y="1826294"/>
            <a:ext cx="415498" cy="369332"/>
          </a:xfrm>
          <a:prstGeom prst="rect">
            <a:avLst/>
          </a:prstGeom>
          <a:noFill/>
        </p:spPr>
        <p:txBody>
          <a:bodyPr wrap="none" rtlCol="0">
            <a:spAutoFit/>
          </a:bodyPr>
          <a:lstStyle/>
          <a:p>
            <a:r>
              <a:rPr kumimoji="1" lang="ja-JP" altLang="en-US"/>
              <a:t>２</a:t>
            </a:r>
          </a:p>
        </p:txBody>
      </p:sp>
      <p:sp>
        <p:nvSpPr>
          <p:cNvPr id="41" name="左中かっこ 40">
            <a:extLst>
              <a:ext uri="{FF2B5EF4-FFF2-40B4-BE49-F238E27FC236}">
                <a16:creationId xmlns:a16="http://schemas.microsoft.com/office/drawing/2014/main" id="{DC847C00-A9F8-0466-4BA8-B760F0E44D96}"/>
              </a:ext>
            </a:extLst>
          </p:cNvPr>
          <p:cNvSpPr/>
          <p:nvPr/>
        </p:nvSpPr>
        <p:spPr>
          <a:xfrm rot="6916728">
            <a:off x="5020105" y="938211"/>
            <a:ext cx="182364" cy="630478"/>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95A44314-42CF-B68E-1208-7CEFD483F0DC}"/>
              </a:ext>
            </a:extLst>
          </p:cNvPr>
          <p:cNvSpPr txBox="1"/>
          <p:nvPr/>
        </p:nvSpPr>
        <p:spPr>
          <a:xfrm>
            <a:off x="5051654" y="836138"/>
            <a:ext cx="301686" cy="369332"/>
          </a:xfrm>
          <a:prstGeom prst="rect">
            <a:avLst/>
          </a:prstGeom>
          <a:noFill/>
        </p:spPr>
        <p:txBody>
          <a:bodyPr wrap="none" rtlCol="0">
            <a:spAutoFit/>
          </a:bodyPr>
          <a:lstStyle/>
          <a:p>
            <a:r>
              <a:rPr kumimoji="1" lang="en-US" altLang="ja-JP" dirty="0"/>
              <a:t>1</a:t>
            </a:r>
            <a:endParaRPr kumimoji="1" lang="ja-JP" altLang="en-US"/>
          </a:p>
        </p:txBody>
      </p:sp>
      <p:sp>
        <p:nvSpPr>
          <p:cNvPr id="43" name="正方形/長方形 42">
            <a:extLst>
              <a:ext uri="{FF2B5EF4-FFF2-40B4-BE49-F238E27FC236}">
                <a16:creationId xmlns:a16="http://schemas.microsoft.com/office/drawing/2014/main" id="{88B656C2-3B73-8387-2365-0E9F6D96765D}"/>
              </a:ext>
            </a:extLst>
          </p:cNvPr>
          <p:cNvSpPr/>
          <p:nvPr/>
        </p:nvSpPr>
        <p:spPr>
          <a:xfrm>
            <a:off x="3541841" y="7674367"/>
            <a:ext cx="2318729" cy="620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a:latin typeface="UD デジタル 教科書体 N-R" panose="02020400000000000000" pitchFamily="17" charset="-128"/>
                <a:ea typeface="UD デジタル 教科書体 N-R" panose="02020400000000000000" pitchFamily="17" charset="-128"/>
              </a:rPr>
              <a:t>サポートページから</a:t>
            </a:r>
            <a:br>
              <a:rPr kumimoji="1" lang="en-US" altLang="ja-JP" sz="1100" dirty="0">
                <a:latin typeface="UD デジタル 教科書体 N-R" panose="02020400000000000000" pitchFamily="17" charset="-128"/>
                <a:ea typeface="UD デジタル 教科書体 N-R" panose="02020400000000000000" pitchFamily="17" charset="-128"/>
              </a:rPr>
            </a:br>
            <a:r>
              <a:rPr kumimoji="1" lang="ja-JP" altLang="en-US" sz="1100">
                <a:latin typeface="UD デジタル 教科書体 N-R" panose="02020400000000000000" pitchFamily="17" charset="-128"/>
                <a:ea typeface="UD デジタル 教科書体 N-R" panose="02020400000000000000" pitchFamily="17" charset="-128"/>
              </a:rPr>
              <a:t>「タートルグラフィックス</a:t>
            </a:r>
            <a:endParaRPr kumimoji="1" lang="en-US" altLang="ja-JP" sz="1100" dirty="0">
              <a:latin typeface="UD デジタル 教科書体 N-R" panose="02020400000000000000" pitchFamily="17" charset="-128"/>
              <a:ea typeface="UD デジタル 教科書体 N-R" panose="02020400000000000000" pitchFamily="17" charset="-128"/>
            </a:endParaRPr>
          </a:p>
          <a:p>
            <a:pPr algn="ctr"/>
            <a:r>
              <a:rPr kumimoji="1" lang="ja-JP" altLang="en-US" sz="1100">
                <a:latin typeface="UD デジタル 教科書体 N-R" panose="02020400000000000000" pitchFamily="17" charset="-128"/>
                <a:ea typeface="UD デジタル 教科書体 N-R" panose="02020400000000000000" pitchFamily="17" charset="-128"/>
              </a:rPr>
              <a:t>（自由制作）」をインポート</a:t>
            </a:r>
          </a:p>
        </p:txBody>
      </p:sp>
      <p:sp>
        <p:nvSpPr>
          <p:cNvPr id="44" name="テキスト ボックス 43">
            <a:extLst>
              <a:ext uri="{FF2B5EF4-FFF2-40B4-BE49-F238E27FC236}">
                <a16:creationId xmlns:a16="http://schemas.microsoft.com/office/drawing/2014/main" id="{975E9B0D-623D-C0B6-A324-4E3E2F124578}"/>
              </a:ext>
            </a:extLst>
          </p:cNvPr>
          <p:cNvSpPr txBox="1"/>
          <p:nvPr/>
        </p:nvSpPr>
        <p:spPr>
          <a:xfrm>
            <a:off x="411189" y="3405431"/>
            <a:ext cx="606043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600">
                <a:solidFill>
                  <a:schemeClr val="tx1"/>
                </a:solidFill>
                <a:latin typeface="UD デジタル 教科書体 N-R" panose="02020400000000000000" pitchFamily="17" charset="-128"/>
                <a:ea typeface="UD デジタル 教科書体 N-R" panose="02020400000000000000" pitchFamily="17" charset="-128"/>
              </a:rPr>
              <a:t>正三角形や、正五角形、直角三角形などを描いてみよう</a:t>
            </a:r>
            <a:endParaRPr kumimoji="1"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endParaRPr kumimoji="1"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600">
                <a:solidFill>
                  <a:schemeClr val="tx1"/>
                </a:solidFill>
                <a:latin typeface="UD デジタル 教科書体 N-R" panose="02020400000000000000" pitchFamily="17" charset="-128"/>
                <a:ea typeface="UD デジタル 教科書体 N-R" panose="02020400000000000000" pitchFamily="17" charset="-128"/>
              </a:rPr>
              <a:t>基本的な図形を、繰り返し制御構造や条件分岐などを用いながら、複数個描くと、幾何学的な模様が描き出せる</a:t>
            </a:r>
            <a:endParaRPr kumimoji="1"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endParaRPr kumimoji="1"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600">
                <a:solidFill>
                  <a:schemeClr val="tx1"/>
                </a:solidFill>
                <a:latin typeface="UD デジタル 教科書体 N-R" panose="02020400000000000000" pitchFamily="17" charset="-128"/>
                <a:ea typeface="UD デジタル 教科書体 N-R" panose="02020400000000000000" pitchFamily="17" charset="-128"/>
              </a:rPr>
              <a:t>数学の知識を利用すると、様々な図形が描き出せる</a:t>
            </a:r>
            <a:endParaRPr kumimoji="1"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endParaRPr kumimoji="1"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285750" indent="-285750">
              <a:buFont typeface="Arial" panose="020B0604020202020204" pitchFamily="34" charset="0"/>
              <a:buChar char="•"/>
            </a:pPr>
            <a:r>
              <a:rPr kumimoji="1" lang="ja-JP" altLang="en-US" sz="1600">
                <a:solidFill>
                  <a:schemeClr val="tx1"/>
                </a:solidFill>
                <a:latin typeface="UD デジタル 教科書体 N-R" panose="02020400000000000000" pitchFamily="17" charset="-128"/>
                <a:ea typeface="UD デジタル 教科書体 N-R" panose="02020400000000000000" pitchFamily="17" charset="-128"/>
              </a:rPr>
              <a:t>いきなりプログラムを書くのではなく、下書きやアイデアの整理をしよう</a:t>
            </a:r>
            <a:endParaRPr kumimoji="1"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BE9DDB54-B190-19E4-7EAD-E9380E5DC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463" y="6430765"/>
            <a:ext cx="2110441" cy="3107333"/>
          </a:xfrm>
          <a:prstGeom prst="rect">
            <a:avLst/>
          </a:prstGeom>
        </p:spPr>
      </p:pic>
    </p:spTree>
    <p:extLst>
      <p:ext uri="{BB962C8B-B14F-4D97-AF65-F5344CB8AC3E}">
        <p14:creationId xmlns:p14="http://schemas.microsoft.com/office/powerpoint/2010/main" val="236051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584335" y="166124"/>
            <a:ext cx="5727088" cy="400110"/>
          </a:xfrm>
          <a:prstGeom prst="rect">
            <a:avLst/>
          </a:prstGeom>
          <a:noFill/>
        </p:spPr>
        <p:txBody>
          <a:bodyPr wrap="square">
            <a:spAutoFit/>
          </a:bodyPr>
          <a:lstStyle/>
          <a:p>
            <a:pPr algn="ctr"/>
            <a:r>
              <a:rPr kumimoji="1" lang="ja-JP" altLang="en-US" sz="2000">
                <a:latin typeface="UD デジタル 教科書体 N-B" panose="02020700000000000000" pitchFamily="17" charset="-128"/>
                <a:ea typeface="UD デジタル 教科書体 N-B" panose="02020700000000000000" pitchFamily="17" charset="-128"/>
              </a:rPr>
              <a:t>自由に図形を書いてみよう</a:t>
            </a:r>
            <a:r>
              <a:rPr kumimoji="1" lang="en-US" altLang="ja-JP" sz="2000" dirty="0">
                <a:latin typeface="UD デジタル 教科書体 N-B" panose="02020700000000000000" pitchFamily="17" charset="-128"/>
                <a:ea typeface="UD デジタル 教科書体 N-B" panose="02020700000000000000" pitchFamily="17" charset="-128"/>
              </a:rPr>
              <a:t>(</a:t>
            </a:r>
            <a:r>
              <a:rPr kumimoji="1" lang="ja-JP" altLang="en-US" sz="2000">
                <a:latin typeface="UD デジタル 教科書体 N-B" panose="02020700000000000000" pitchFamily="17" charset="-128"/>
                <a:ea typeface="UD デジタル 教科書体 N-B" panose="02020700000000000000" pitchFamily="17" charset="-128"/>
              </a:rPr>
              <a:t>作成例</a:t>
            </a:r>
            <a:r>
              <a:rPr kumimoji="1" lang="en-US" altLang="ja-JP" sz="2000" dirty="0">
                <a:latin typeface="UD デジタル 教科書体 N-B" panose="02020700000000000000" pitchFamily="17" charset="-128"/>
                <a:ea typeface="UD デジタル 教科書体 N-B" panose="02020700000000000000" pitchFamily="17" charset="-128"/>
              </a:rPr>
              <a:t>)</a:t>
            </a:r>
          </a:p>
        </p:txBody>
      </p:sp>
      <p:sp>
        <p:nvSpPr>
          <p:cNvPr id="22" name="テキスト ボックス 21">
            <a:extLst>
              <a:ext uri="{FF2B5EF4-FFF2-40B4-BE49-F238E27FC236}">
                <a16:creationId xmlns:a16="http://schemas.microsoft.com/office/drawing/2014/main" id="{BD42772B-DA52-4361-A2B9-9D503DB63DDF}"/>
              </a:ext>
            </a:extLst>
          </p:cNvPr>
          <p:cNvSpPr txBox="1"/>
          <p:nvPr/>
        </p:nvSpPr>
        <p:spPr>
          <a:xfrm>
            <a:off x="386381" y="5070217"/>
            <a:ext cx="6060430" cy="400110"/>
          </a:xfrm>
          <a:prstGeom prst="rect">
            <a:avLst/>
          </a:prstGeom>
          <a:noFill/>
        </p:spPr>
        <p:txBody>
          <a:bodyPr wrap="square">
            <a:spAutoFit/>
          </a:bodyPr>
          <a:lstStyle/>
          <a:p>
            <a:pPr algn="ctr"/>
            <a:r>
              <a:rPr kumimoji="1" lang="ja-JP" altLang="en-US" sz="2000">
                <a:latin typeface="UD デジタル 教科書体 N-B" panose="02020700000000000000" pitchFamily="17" charset="-128"/>
                <a:ea typeface="UD デジタル 教科書体 N-B" panose="02020700000000000000" pitchFamily="17" charset="-128"/>
              </a:rPr>
              <a:t>プログラム例</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4" name="テキスト ボックス 3">
            <a:extLst>
              <a:ext uri="{FF2B5EF4-FFF2-40B4-BE49-F238E27FC236}">
                <a16:creationId xmlns:a16="http://schemas.microsoft.com/office/drawing/2014/main" id="{5013451E-3BFF-C21E-9D04-D5EE80A9DEED}"/>
              </a:ext>
            </a:extLst>
          </p:cNvPr>
          <p:cNvSpPr txBox="1"/>
          <p:nvPr/>
        </p:nvSpPr>
        <p:spPr>
          <a:xfrm>
            <a:off x="108505" y="5487582"/>
            <a:ext cx="3320495" cy="2031325"/>
          </a:xfrm>
          <a:prstGeom prst="rect">
            <a:avLst/>
          </a:prstGeom>
          <a:noFill/>
          <a:ln>
            <a:solidFill>
              <a:schemeClr val="tx1"/>
            </a:solidFill>
          </a:ln>
        </p:spPr>
        <p:txBody>
          <a:bodyPr wrap="square" rtlCol="0">
            <a:spAutoFit/>
          </a:bodyPr>
          <a:lstStyle/>
          <a:p>
            <a:r>
              <a:rPr lang="en-US" altLang="ja-JP" sz="1400" b="0" dirty="0">
                <a:solidFill>
                  <a:srgbClr val="008000"/>
                </a:solidFill>
                <a:effectLst/>
                <a:latin typeface="MonacakomiRegular"/>
              </a:rPr>
              <a:t># </a:t>
            </a:r>
            <a:r>
              <a:rPr lang="ja-JP" altLang="en-US" sz="1400" b="0">
                <a:solidFill>
                  <a:srgbClr val="008000"/>
                </a:solidFill>
                <a:effectLst/>
                <a:latin typeface="MonacakomiRegular"/>
              </a:rPr>
              <a:t>五角形</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t.goto</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-60</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-120</a:t>
            </a:r>
            <a:r>
              <a:rPr lang="en" altLang="ja-JP" sz="1400" b="0" dirty="0">
                <a:solidFill>
                  <a:srgbClr val="000000"/>
                </a:solidFill>
                <a:effectLst/>
                <a:latin typeface="MonacakomiRegular"/>
              </a:rPr>
              <a:t>)</a:t>
            </a:r>
          </a:p>
          <a:p>
            <a:r>
              <a:rPr lang="en" altLang="ja-JP" sz="1400" b="0" dirty="0" err="1">
                <a:solidFill>
                  <a:srgbClr val="000000"/>
                </a:solidFill>
                <a:effectLst/>
                <a:latin typeface="MonacakomiRegular"/>
              </a:rPr>
              <a:t>t.color</a:t>
            </a:r>
            <a:r>
              <a:rPr lang="en" altLang="ja-JP" sz="1400" b="0" dirty="0">
                <a:solidFill>
                  <a:srgbClr val="000000"/>
                </a:solidFill>
                <a:effectLst/>
                <a:latin typeface="MonacakomiRegular"/>
              </a:rPr>
              <a:t>(</a:t>
            </a:r>
            <a:r>
              <a:rPr lang="en" altLang="ja-JP" sz="1400" b="0" dirty="0">
                <a:solidFill>
                  <a:srgbClr val="A31515"/>
                </a:solidFill>
                <a:effectLst/>
                <a:latin typeface="MonacakomiRegular"/>
              </a:rPr>
              <a:t>"green"</a:t>
            </a:r>
            <a:r>
              <a:rPr lang="en" altLang="ja-JP" sz="1400" b="0" dirty="0">
                <a:solidFill>
                  <a:srgbClr val="000000"/>
                </a:solidFill>
                <a:effectLst/>
                <a:latin typeface="MonacakomiRegular"/>
              </a:rPr>
              <a:t>)</a:t>
            </a:r>
          </a:p>
          <a:p>
            <a:r>
              <a:rPr lang="en" altLang="ja-JP" sz="1400" b="0" dirty="0" err="1">
                <a:solidFill>
                  <a:srgbClr val="000000"/>
                </a:solidFill>
                <a:effectLst/>
                <a:latin typeface="MonacakomiRegular"/>
              </a:rPr>
              <a:t>t.width</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5</a:t>
            </a:r>
            <a:r>
              <a:rPr lang="en" altLang="ja-JP" sz="1400" b="0" dirty="0">
                <a:solidFill>
                  <a:srgbClr val="000000"/>
                </a:solidFill>
                <a:effectLst/>
                <a:latin typeface="MonacakomiRegular"/>
              </a:rPr>
              <a:t>)</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t.pendown</a:t>
            </a:r>
            <a:r>
              <a:rPr lang="en" altLang="ja-JP" sz="1400" b="0" dirty="0">
                <a:solidFill>
                  <a:srgbClr val="000000"/>
                </a:solidFill>
                <a:effectLst/>
                <a:latin typeface="MonacakomiRegular"/>
              </a:rPr>
              <a:t>()</a:t>
            </a:r>
          </a:p>
          <a:p>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for</a:t>
            </a:r>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a:t>
            </a:r>
            <a:r>
              <a:rPr lang="en" altLang="ja-JP" sz="1400" b="0" dirty="0">
                <a:solidFill>
                  <a:srgbClr val="000000"/>
                </a:solidFill>
                <a:effectLst/>
                <a:latin typeface="MonacakomiRegular"/>
              </a:rPr>
              <a:t> </a:t>
            </a:r>
            <a:r>
              <a:rPr lang="en" altLang="ja-JP" sz="1400" b="0" dirty="0">
                <a:solidFill>
                  <a:srgbClr val="0000FF"/>
                </a:solidFill>
                <a:effectLst/>
                <a:latin typeface="MonacakomiRegular"/>
              </a:rPr>
              <a:t>in</a:t>
            </a:r>
            <a:r>
              <a:rPr lang="en" altLang="ja-JP" sz="1400" b="0" dirty="0">
                <a:solidFill>
                  <a:srgbClr val="000000"/>
                </a:solidFill>
                <a:effectLst/>
                <a:latin typeface="MonacakomiRegular"/>
              </a:rPr>
              <a:t> </a:t>
            </a:r>
            <a:r>
              <a:rPr lang="en" altLang="ja-JP" sz="1400" b="0" dirty="0">
                <a:solidFill>
                  <a:srgbClr val="0000FF"/>
                </a:solidFill>
                <a:effectLst/>
                <a:latin typeface="MonacakomiRegular"/>
              </a:rPr>
              <a:t>range</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6</a:t>
            </a:r>
            <a:r>
              <a:rPr lang="en" altLang="ja-JP" sz="1400" b="0" dirty="0">
                <a:solidFill>
                  <a:srgbClr val="000000"/>
                </a:solidFill>
                <a:effectLst/>
                <a:latin typeface="MonacakomiRegular"/>
              </a:rPr>
              <a:t>):</a:t>
            </a:r>
          </a:p>
          <a:p>
            <a:r>
              <a:rPr lang="en-US" altLang="ja-JP" sz="1400" dirty="0">
                <a:solidFill>
                  <a:srgbClr val="000000"/>
                </a:solidFill>
                <a:latin typeface="MonacakomiRegular"/>
              </a:rPr>
              <a:t>   </a:t>
            </a:r>
            <a:r>
              <a:rPr lang="en" altLang="ja-JP" sz="1400" b="0" dirty="0" err="1">
                <a:solidFill>
                  <a:srgbClr val="000000"/>
                </a:solidFill>
                <a:effectLst/>
                <a:latin typeface="MonacakomiRegular"/>
              </a:rPr>
              <a:t>t.forward</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120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t.left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72</a:t>
            </a:r>
            <a:r>
              <a:rPr lang="en" altLang="ja-JP" sz="1400" b="0" dirty="0">
                <a:solidFill>
                  <a:srgbClr val="000000"/>
                </a:solidFill>
                <a:effectLst/>
                <a:latin typeface="MonacakomiRegular"/>
              </a:rPr>
              <a:t>)</a:t>
            </a:r>
          </a:p>
        </p:txBody>
      </p:sp>
      <p:sp>
        <p:nvSpPr>
          <p:cNvPr id="2" name="テキスト ボックス 1">
            <a:extLst>
              <a:ext uri="{FF2B5EF4-FFF2-40B4-BE49-F238E27FC236}">
                <a16:creationId xmlns:a16="http://schemas.microsoft.com/office/drawing/2014/main" id="{C00A44F4-7889-291A-9FBC-033EE0C4A1BD}"/>
              </a:ext>
            </a:extLst>
          </p:cNvPr>
          <p:cNvSpPr txBox="1"/>
          <p:nvPr/>
        </p:nvSpPr>
        <p:spPr>
          <a:xfrm>
            <a:off x="3447879" y="5487582"/>
            <a:ext cx="3320495" cy="3108543"/>
          </a:xfrm>
          <a:prstGeom prst="rect">
            <a:avLst/>
          </a:prstGeom>
          <a:noFill/>
          <a:ln>
            <a:solidFill>
              <a:schemeClr val="tx1"/>
            </a:solidFill>
          </a:ln>
        </p:spPr>
        <p:txBody>
          <a:bodyPr wrap="square" rtlCol="0">
            <a:spAutoFit/>
          </a:bodyPr>
          <a:lstStyle/>
          <a:p>
            <a:r>
              <a:rPr lang="en-US" altLang="ja-JP" sz="1400" b="0" dirty="0">
                <a:solidFill>
                  <a:srgbClr val="008000"/>
                </a:solidFill>
                <a:effectLst/>
                <a:latin typeface="MonacakomiRegular"/>
              </a:rPr>
              <a:t># </a:t>
            </a:r>
            <a:r>
              <a:rPr lang="ja-JP" altLang="en-US" sz="1400" b="0">
                <a:solidFill>
                  <a:srgbClr val="008000"/>
                </a:solidFill>
                <a:effectLst/>
                <a:latin typeface="MonacakomiRegular"/>
              </a:rPr>
              <a:t>風車</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t.goto</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p>
          <a:p>
            <a:r>
              <a:rPr lang="en" altLang="ja-JP" sz="1400" b="0" dirty="0" err="1">
                <a:solidFill>
                  <a:srgbClr val="000000"/>
                </a:solidFill>
                <a:effectLst/>
                <a:latin typeface="MonacakomiRegular"/>
              </a:rPr>
              <a:t>t.left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90</a:t>
            </a:r>
            <a:r>
              <a:rPr lang="en" altLang="ja-JP" sz="1400" b="0" dirty="0">
                <a:solidFill>
                  <a:srgbClr val="000000"/>
                </a:solidFill>
                <a:effectLst/>
                <a:latin typeface="MonacakomiRegular"/>
              </a:rPr>
              <a:t>)</a:t>
            </a:r>
          </a:p>
          <a:p>
            <a:r>
              <a:rPr lang="en" altLang="ja-JP" sz="1400" b="0" dirty="0" err="1">
                <a:solidFill>
                  <a:srgbClr val="000000"/>
                </a:solidFill>
                <a:effectLst/>
                <a:latin typeface="MonacakomiRegular"/>
              </a:rPr>
              <a:t>t.color</a:t>
            </a:r>
            <a:r>
              <a:rPr lang="en" altLang="ja-JP" sz="1400" b="0" dirty="0">
                <a:solidFill>
                  <a:srgbClr val="000000"/>
                </a:solidFill>
                <a:effectLst/>
                <a:latin typeface="MonacakomiRegular"/>
              </a:rPr>
              <a:t>(</a:t>
            </a:r>
            <a:r>
              <a:rPr lang="en" altLang="ja-JP" sz="1400" b="0" dirty="0">
                <a:solidFill>
                  <a:srgbClr val="A31515"/>
                </a:solidFill>
                <a:effectLst/>
                <a:latin typeface="MonacakomiRegular"/>
              </a:rPr>
              <a:t>"blue"</a:t>
            </a:r>
            <a:r>
              <a:rPr lang="en" altLang="ja-JP" sz="1400" b="0" dirty="0">
                <a:solidFill>
                  <a:srgbClr val="000000"/>
                </a:solidFill>
                <a:effectLst/>
                <a:latin typeface="MonacakomiRegular"/>
              </a:rPr>
              <a:t>)</a:t>
            </a:r>
          </a:p>
          <a:p>
            <a:r>
              <a:rPr lang="en" altLang="ja-JP" sz="1400" b="0" dirty="0" err="1">
                <a:solidFill>
                  <a:srgbClr val="000000"/>
                </a:solidFill>
                <a:effectLst/>
                <a:latin typeface="MonacakomiRegular"/>
              </a:rPr>
              <a:t>t.width</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5</a:t>
            </a:r>
            <a:r>
              <a:rPr lang="en" altLang="ja-JP" sz="1400" b="0" dirty="0">
                <a:solidFill>
                  <a:srgbClr val="000000"/>
                </a:solidFill>
                <a:effectLst/>
                <a:latin typeface="MonacakomiRegular"/>
              </a:rPr>
              <a:t>)</a:t>
            </a:r>
          </a:p>
          <a:p>
            <a:r>
              <a:rPr lang="en" altLang="ja-JP" sz="1400" b="0" dirty="0" err="1">
                <a:solidFill>
                  <a:srgbClr val="000000"/>
                </a:solidFill>
                <a:effectLst/>
                <a:latin typeface="MonacakomiRegular"/>
              </a:rPr>
              <a:t>t.pendown</a:t>
            </a:r>
            <a:r>
              <a:rPr lang="en" altLang="ja-JP" sz="1400" b="0" dirty="0">
                <a:solidFill>
                  <a:srgbClr val="000000"/>
                </a:solidFill>
                <a:effectLst/>
                <a:latin typeface="MonacakomiRegular"/>
              </a:rPr>
              <a:t>()</a:t>
            </a:r>
          </a:p>
          <a:p>
            <a:br>
              <a:rPr lang="en" altLang="ja-JP" sz="1400" b="0" dirty="0">
                <a:solidFill>
                  <a:srgbClr val="000000"/>
                </a:solidFill>
                <a:effectLst/>
                <a:latin typeface="MonacakomiRegular"/>
              </a:rPr>
            </a:br>
            <a:r>
              <a:rPr lang="en" altLang="ja-JP" sz="1400" b="0" dirty="0">
                <a:solidFill>
                  <a:srgbClr val="0000FF"/>
                </a:solidFill>
                <a:effectLst/>
                <a:latin typeface="MonacakomiRegular"/>
              </a:rPr>
              <a:t>for</a:t>
            </a:r>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a:t>
            </a:r>
            <a:r>
              <a:rPr lang="en" altLang="ja-JP" sz="1400" b="0" dirty="0">
                <a:solidFill>
                  <a:srgbClr val="000000"/>
                </a:solidFill>
                <a:effectLst/>
                <a:latin typeface="MonacakomiRegular"/>
              </a:rPr>
              <a:t> </a:t>
            </a:r>
            <a:r>
              <a:rPr lang="en" altLang="ja-JP" sz="1400" b="0" dirty="0">
                <a:solidFill>
                  <a:srgbClr val="0000FF"/>
                </a:solidFill>
                <a:effectLst/>
                <a:latin typeface="MonacakomiRegular"/>
              </a:rPr>
              <a:t>in</a:t>
            </a:r>
            <a:r>
              <a:rPr lang="en" altLang="ja-JP" sz="1400" b="0" dirty="0">
                <a:solidFill>
                  <a:srgbClr val="000000"/>
                </a:solidFill>
                <a:effectLst/>
                <a:latin typeface="MonacakomiRegular"/>
              </a:rPr>
              <a:t> </a:t>
            </a:r>
            <a:r>
              <a:rPr lang="en" altLang="ja-JP" sz="1400" b="0" dirty="0">
                <a:solidFill>
                  <a:srgbClr val="0000FF"/>
                </a:solidFill>
                <a:effectLst/>
                <a:latin typeface="MonacakomiRegular"/>
              </a:rPr>
              <a:t>range</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13</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t.forward</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120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t.right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120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t.forward</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60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t.right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90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t.goto</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t.right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180</a:t>
            </a:r>
            <a:r>
              <a:rPr lang="en" altLang="ja-JP" sz="1400" b="0" dirty="0">
                <a:solidFill>
                  <a:srgbClr val="000000"/>
                </a:solidFill>
                <a:effectLst/>
                <a:latin typeface="MonacakomiRegular"/>
              </a:rPr>
              <a:t>)</a:t>
            </a:r>
          </a:p>
        </p:txBody>
      </p:sp>
      <p:pic>
        <p:nvPicPr>
          <p:cNvPr id="5" name="図 4" descr="図形 が含まれている画像&#10;&#10;自動的に生成された説明">
            <a:extLst>
              <a:ext uri="{FF2B5EF4-FFF2-40B4-BE49-F238E27FC236}">
                <a16:creationId xmlns:a16="http://schemas.microsoft.com/office/drawing/2014/main" id="{D5713D8C-9C4D-7E79-B3D8-73BFA11E0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55" y="681306"/>
            <a:ext cx="3071394" cy="3063225"/>
          </a:xfrm>
          <a:prstGeom prst="rect">
            <a:avLst/>
          </a:prstGeom>
        </p:spPr>
      </p:pic>
      <p:pic>
        <p:nvPicPr>
          <p:cNvPr id="7" name="図 6" descr="図形, アイコン&#10;&#10;自動的に生成された説明">
            <a:extLst>
              <a:ext uri="{FF2B5EF4-FFF2-40B4-BE49-F238E27FC236}">
                <a16:creationId xmlns:a16="http://schemas.microsoft.com/office/drawing/2014/main" id="{FA47401F-2096-A120-D868-829F738EB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682" y="681306"/>
            <a:ext cx="3046888" cy="3063225"/>
          </a:xfrm>
          <a:prstGeom prst="rect">
            <a:avLst/>
          </a:prstGeom>
        </p:spPr>
      </p:pic>
    </p:spTree>
    <p:extLst>
      <p:ext uri="{BB962C8B-B14F-4D97-AF65-F5344CB8AC3E}">
        <p14:creationId xmlns:p14="http://schemas.microsoft.com/office/powerpoint/2010/main" val="59152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確認テスト</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2583136819"/>
              </p:ext>
            </p:extLst>
          </p:nvPr>
        </p:nvGraphicFramePr>
        <p:xfrm>
          <a:off x="164671" y="1341520"/>
          <a:ext cx="6527382" cy="4424074"/>
        </p:xfrm>
        <a:graphic>
          <a:graphicData uri="http://schemas.openxmlformats.org/drawingml/2006/table">
            <a:tbl>
              <a:tblPr firstRow="1" bandRow="1">
                <a:tableStyleId>{7E9639D4-E3E2-4D34-9284-5A2195B3D0D7}</a:tableStyleId>
              </a:tblPr>
              <a:tblGrid>
                <a:gridCol w="4009123">
                  <a:extLst>
                    <a:ext uri="{9D8B030D-6E8A-4147-A177-3AD203B41FA5}">
                      <a16:colId xmlns:a16="http://schemas.microsoft.com/office/drawing/2014/main" val="953771404"/>
                    </a:ext>
                  </a:extLst>
                </a:gridCol>
                <a:gridCol w="2518259">
                  <a:extLst>
                    <a:ext uri="{9D8B030D-6E8A-4147-A177-3AD203B41FA5}">
                      <a16:colId xmlns:a16="http://schemas.microsoft.com/office/drawing/2014/main" val="2232448268"/>
                    </a:ext>
                  </a:extLst>
                </a:gridCol>
              </a:tblGrid>
              <a:tr h="52749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問題</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回答</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708146">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ペンをキャンパスに下ろすための命令を選んでください。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t.pendown</a:t>
                      </a:r>
                      <a:r>
                        <a:rPr kumimoji="1" lang="en-US" altLang="ja-JP" sz="1200" dirty="0">
                          <a:latin typeface="UD デジタル 教科書体 N-R" panose="02020400000000000000" pitchFamily="17" charset="-128"/>
                          <a:ea typeface="UD デジタル 教科書体 N-R" panose="02020400000000000000" pitchFamily="17" charset="-128"/>
                        </a:rPr>
                        <a:t>()</a:t>
                      </a:r>
                    </a:p>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t.penup</a:t>
                      </a:r>
                      <a:r>
                        <a:rPr kumimoji="1" lang="en-US" altLang="ja-JP" sz="1200" dirty="0">
                          <a:latin typeface="UD デジタル 教科書体 N-R" panose="02020400000000000000" pitchFamily="17" charset="-128"/>
                          <a:ea typeface="UD デジタル 教科書体 N-R" panose="02020400000000000000" pitchFamily="17" charset="-128"/>
                        </a:rPr>
                        <a:t>()</a:t>
                      </a:r>
                    </a:p>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t.forward</a:t>
                      </a:r>
                      <a:r>
                        <a:rPr kumimoji="1" lang="en-US" altLang="ja-JP" sz="1200" dirty="0">
                          <a:latin typeface="UD デジタル 教科書体 N-R" panose="02020400000000000000" pitchFamily="17" charset="-128"/>
                          <a:ea typeface="UD デジタル 教科書体 N-R" panose="02020400000000000000" pitchFamily="17" charset="-128"/>
                        </a:rPr>
                        <a:t>()</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ペンが今、画面に向かって左</a:t>
                      </a:r>
                      <a:r>
                        <a:rPr kumimoji="1" lang="en-US" altLang="ja-JP" sz="1200" dirty="0">
                          <a:latin typeface="UD デジタル 教科書体 N-R" panose="02020400000000000000" pitchFamily="17" charset="-128"/>
                          <a:ea typeface="UD デジタル 教科書体 N-R" panose="02020400000000000000" pitchFamily="17" charset="-128"/>
                        </a:rPr>
                        <a:t>90</a:t>
                      </a:r>
                      <a:r>
                        <a:rPr kumimoji="1" lang="ja-JP" altLang="en-US" sz="1200">
                          <a:latin typeface="UD デジタル 教科書体 N-R" panose="02020400000000000000" pitchFamily="17" charset="-128"/>
                          <a:ea typeface="UD デジタル 教科書体 N-R" panose="02020400000000000000" pitchFamily="17" charset="-128"/>
                        </a:rPr>
                        <a:t>度を向いているとします。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カタカナの「コ」の形を描くには、どのような順で命令を並べたらよいでしょうか。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プログラムを書いてください。</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なお、形を描くとき、カタカナの「コ」の左上から描き始めること。</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136973"/>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ペンが今、画面に向かって真上を向いているとします。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正方形を描くには、どのようなプログラムを書いたらよいでしょうか。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繰り返し制御構造を使って書いてください。</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繰り返し制御構造を使わない書き方の場合は、部分点とします。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202643"/>
                  </a:ext>
                </a:extLst>
              </a:tr>
            </a:tbl>
          </a:graphicData>
        </a:graphic>
      </p:graphicFrame>
      <p:sp>
        <p:nvSpPr>
          <p:cNvPr id="6" name="タイトル 3">
            <a:extLst>
              <a:ext uri="{FF2B5EF4-FFF2-40B4-BE49-F238E27FC236}">
                <a16:creationId xmlns:a16="http://schemas.microsoft.com/office/drawing/2014/main" id="{BDC140E4-F386-4D28-9B90-E94F73655D95}"/>
              </a:ext>
            </a:extLst>
          </p:cNvPr>
          <p:cNvSpPr txBox="1">
            <a:spLocks/>
          </p:cNvSpPr>
          <p:nvPr/>
        </p:nvSpPr>
        <p:spPr>
          <a:xfrm>
            <a:off x="164672" y="8564479"/>
            <a:ext cx="6528655" cy="12122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kumimoji="1" lang="ja-JP" altLang="en-US" sz="1400">
                <a:latin typeface="UD デジタル 教科書体 N-R" panose="02020400000000000000" pitchFamily="17" charset="-128"/>
                <a:ea typeface="UD デジタル 教科書体 N-R" panose="02020400000000000000" pitchFamily="17" charset="-128"/>
              </a:rPr>
              <a:t>記述問題は実際のプログラムで回答頂いても構いません。</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algn="l"/>
            <a:r>
              <a:rPr kumimoji="1" lang="ja-JP" altLang="en-US" sz="1400">
                <a:latin typeface="UD デジタル 教科書体 N-R" panose="02020400000000000000" pitchFamily="17" charset="-128"/>
                <a:ea typeface="UD デジタル 教科書体 N-R" panose="02020400000000000000" pitchFamily="17" charset="-128"/>
              </a:rPr>
              <a:t>また、</a:t>
            </a:r>
            <a:r>
              <a:rPr kumimoji="1" lang="en-US" altLang="ja-JP" sz="1400" dirty="0">
                <a:latin typeface="UD デジタル 教科書体 N-R" panose="02020400000000000000" pitchFamily="17" charset="-128"/>
                <a:ea typeface="UD デジタル 教科書体 N-R" panose="02020400000000000000" pitchFamily="17" charset="-128"/>
              </a:rPr>
              <a:t>Python</a:t>
            </a:r>
            <a:r>
              <a:rPr kumimoji="1" lang="ja-JP" altLang="en-US" sz="1400">
                <a:latin typeface="UD デジタル 教科書体 N-R" panose="02020400000000000000" pitchFamily="17" charset="-128"/>
                <a:ea typeface="UD デジタル 教科書体 N-R" panose="02020400000000000000" pitchFamily="17" charset="-128"/>
              </a:rPr>
              <a:t>の文法に従っていなくても考え方が正しければ正解とします。</a:t>
            </a:r>
          </a:p>
        </p:txBody>
      </p:sp>
    </p:spTree>
    <p:extLst>
      <p:ext uri="{BB962C8B-B14F-4D97-AF65-F5344CB8AC3E}">
        <p14:creationId xmlns:p14="http://schemas.microsoft.com/office/powerpoint/2010/main" val="418064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学習目標</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571995205"/>
              </p:ext>
            </p:extLst>
          </p:nvPr>
        </p:nvGraphicFramePr>
        <p:xfrm>
          <a:off x="164671" y="1341520"/>
          <a:ext cx="6527382" cy="4022702"/>
        </p:xfrm>
        <a:graphic>
          <a:graphicData uri="http://schemas.openxmlformats.org/drawingml/2006/table">
            <a:tbl>
              <a:tblPr firstRow="1" bandRow="1">
                <a:tableStyleId>{7E9639D4-E3E2-4D34-9284-5A2195B3D0D7}</a:tableStyleId>
              </a:tblPr>
              <a:tblGrid>
                <a:gridCol w="2016929">
                  <a:extLst>
                    <a:ext uri="{9D8B030D-6E8A-4147-A177-3AD203B41FA5}">
                      <a16:colId xmlns:a16="http://schemas.microsoft.com/office/drawing/2014/main" val="953771404"/>
                    </a:ext>
                  </a:extLst>
                </a:gridCol>
                <a:gridCol w="4510453">
                  <a:extLst>
                    <a:ext uri="{9D8B030D-6E8A-4147-A177-3AD203B41FA5}">
                      <a16:colId xmlns:a16="http://schemas.microsoft.com/office/drawing/2014/main" val="2232448268"/>
                    </a:ext>
                  </a:extLst>
                </a:gridCol>
              </a:tblGrid>
              <a:tr h="52749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観点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学習目標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99718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知識・技能</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複数種類の機能（関数）を、適切な順序で呼び出して、意図通りの結果を得る（</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図形を描く）ことができる。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繰り返し制御構造や条件分岐制御構造を組み入れて、複雑な処理の流れを実現する（</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複雑な図形を描く）ことができる。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08146">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思考力・判断力・表現力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初期の条件（</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描画の開始地点）と終了条件（</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描画の終了地点）を把握して、どのような手順を踏めば問題を解決できるか（</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開始地点から終了地点まで描画する）を考えている。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意図した通りの図形を描画させるために、繰り返し制御構造や条件分岐構造で用いる値や条件を適切に判断している。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複数種類の機能（関数）や、繰り返し制御構造・条件分岐構造を組み合わせて、特徴のある図形を表現している。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5541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態度</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粘り強く試行錯誤を積み重ねて、意図した通りの動作を実現している。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2882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単元の流れ</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683433879"/>
              </p:ext>
            </p:extLst>
          </p:nvPr>
        </p:nvGraphicFramePr>
        <p:xfrm>
          <a:off x="164672" y="1341521"/>
          <a:ext cx="6528655" cy="5863274"/>
        </p:xfrm>
        <a:graphic>
          <a:graphicData uri="http://schemas.openxmlformats.org/drawingml/2006/table">
            <a:tbl>
              <a:tblPr firstRow="1" bandRow="1">
                <a:tableStyleId>{7E9639D4-E3E2-4D34-9284-5A2195B3D0D7}</a:tableStyleId>
              </a:tblPr>
              <a:tblGrid>
                <a:gridCol w="633183">
                  <a:extLst>
                    <a:ext uri="{9D8B030D-6E8A-4147-A177-3AD203B41FA5}">
                      <a16:colId xmlns:a16="http://schemas.microsoft.com/office/drawing/2014/main" val="953771404"/>
                    </a:ext>
                  </a:extLst>
                </a:gridCol>
                <a:gridCol w="2644208">
                  <a:extLst>
                    <a:ext uri="{9D8B030D-6E8A-4147-A177-3AD203B41FA5}">
                      <a16:colId xmlns:a16="http://schemas.microsoft.com/office/drawing/2014/main" val="2232448268"/>
                    </a:ext>
                  </a:extLst>
                </a:gridCol>
                <a:gridCol w="3251264">
                  <a:extLst>
                    <a:ext uri="{9D8B030D-6E8A-4147-A177-3AD203B41FA5}">
                      <a16:colId xmlns:a16="http://schemas.microsoft.com/office/drawing/2014/main" val="1405033761"/>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コマ</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狙い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タートルグラフィックスの仕組みを理解する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ペンを操作する命令（関数）を、順に呼び出すことで、順に描画することができることを確認する。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ペンを操作する命令（関数）には、複数の種類があり、それぞれ名前が異なること、小かっこ（引数）を使って指示に詳細情報を与えられることを簡単に確認する。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ペンを操作する命令（関数）の引数の値を変えて、実際に描画させてみる。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en-US" altLang="ja-JP" sz="1200" dirty="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様々な方法でペンを操作し、目的の位置まで描画する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順次実行の制御構造を用いて、目的の位置まで線を描く。</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繰り返し制御構造を用いて、目的の位置まで線を描く。</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繰り返し制御構造と条件分岐構造を組み合わせて、目的の位置まで線を描く。</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599109">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3</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様々な方法でペンを操作し、任意の図形を描画する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タートルグラフィックスで描画させる図形を計画する。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ペンを操作する関数・引数を組み合わせて、計画した図形を描画する。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繰り返し制御構造を用いて、複雑な幾何学的図形を描画する。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
        <p:nvSpPr>
          <p:cNvPr id="6" name="タイトル 3">
            <a:extLst>
              <a:ext uri="{FF2B5EF4-FFF2-40B4-BE49-F238E27FC236}">
                <a16:creationId xmlns:a16="http://schemas.microsoft.com/office/drawing/2014/main" id="{C1DDD0CD-4F2F-4CCF-B772-DE8AF229994D}"/>
              </a:ext>
            </a:extLst>
          </p:cNvPr>
          <p:cNvSpPr txBox="1">
            <a:spLocks/>
          </p:cNvSpPr>
          <p:nvPr/>
        </p:nvSpPr>
        <p:spPr>
          <a:xfrm>
            <a:off x="164672" y="8564479"/>
            <a:ext cx="6528655" cy="12122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1400">
                <a:latin typeface="UD デジタル 教科書体 N-R" panose="02020400000000000000" pitchFamily="17" charset="-128"/>
                <a:ea typeface="UD デジタル 教科書体 N-R" panose="02020400000000000000" pitchFamily="17" charset="-128"/>
              </a:rPr>
              <a:t>必ずしも３コマ使う必要は無い。</a:t>
            </a:r>
            <a:endParaRPr lang="en-US" altLang="ja-JP" sz="1400" dirty="0">
              <a:latin typeface="UD デジタル 教科書体 N-R" panose="02020400000000000000" pitchFamily="17" charset="-128"/>
              <a:ea typeface="UD デジタル 教科書体 N-R" panose="02020400000000000000" pitchFamily="17" charset="-128"/>
            </a:endParaRPr>
          </a:p>
          <a:p>
            <a:pPr algn="l"/>
            <a:r>
              <a:rPr lang="ja-JP" altLang="en-US" sz="1400">
                <a:latin typeface="UD デジタル 教科書体 N-R" panose="02020400000000000000" pitchFamily="17" charset="-128"/>
                <a:ea typeface="UD デジタル 教科書体 N-R" panose="02020400000000000000" pitchFamily="17" charset="-128"/>
              </a:rPr>
              <a:t>２コマ目の時点で、自由な図形描画に取り組める生徒もいる</a:t>
            </a:r>
          </a:p>
        </p:txBody>
      </p:sp>
    </p:spTree>
    <p:extLst>
      <p:ext uri="{BB962C8B-B14F-4D97-AF65-F5344CB8AC3E}">
        <p14:creationId xmlns:p14="http://schemas.microsoft.com/office/powerpoint/2010/main" val="265978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1</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2923442886"/>
              </p:ext>
            </p:extLst>
          </p:nvPr>
        </p:nvGraphicFramePr>
        <p:xfrm>
          <a:off x="167679" y="1359568"/>
          <a:ext cx="6522641" cy="6122779"/>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53789">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917256">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タートルグラフィックスを用いて、絵を描くプログラムを学ぶこと、プログラムの実行環境が備える様々な機能を呼び出すことを学ぶことを伝える。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アプリのインポートを促す。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2801805">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アプリの動作をデモンストレーションする。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画面に座標系（</a:t>
                      </a:r>
                      <a:r>
                        <a:rPr kumimoji="1" lang="en-US" altLang="ja-JP" sz="1200" dirty="0">
                          <a:latin typeface="UD デジタル 教科書体 N-R" panose="02020400000000000000" pitchFamily="17" charset="-128"/>
                          <a:ea typeface="UD デジタル 教科書体 N-R" panose="02020400000000000000" pitchFamily="17" charset="-128"/>
                        </a:rPr>
                        <a:t>X</a:t>
                      </a:r>
                      <a:r>
                        <a:rPr kumimoji="1" lang="ja-JP" altLang="en-US" sz="1200">
                          <a:latin typeface="UD デジタル 教科書体 N-R" panose="02020400000000000000" pitchFamily="17" charset="-128"/>
                          <a:ea typeface="UD デジタル 教科書体 N-R" panose="02020400000000000000" pitchFamily="17" charset="-128"/>
                        </a:rPr>
                        <a:t>軸、</a:t>
                      </a:r>
                      <a:r>
                        <a:rPr kumimoji="1" lang="en-US" altLang="ja-JP" sz="1200" dirty="0">
                          <a:latin typeface="UD デジタル 教科書体 N-R" panose="02020400000000000000" pitchFamily="17" charset="-128"/>
                          <a:ea typeface="UD デジタル 教科書体 N-R" panose="02020400000000000000" pitchFamily="17" charset="-128"/>
                        </a:rPr>
                        <a:t>Y</a:t>
                      </a:r>
                      <a:r>
                        <a:rPr kumimoji="1" lang="ja-JP" altLang="en-US" sz="1200">
                          <a:latin typeface="UD デジタル 教科書体 N-R" panose="02020400000000000000" pitchFamily="17" charset="-128"/>
                          <a:ea typeface="UD デジタル 教科書体 N-R" panose="02020400000000000000" pitchFamily="17" charset="-128"/>
                        </a:rPr>
                        <a:t>軸）が表示されるので、今回のタートルグラフィックスの座標系の設定を説明する（原点（</a:t>
                      </a:r>
                      <a:r>
                        <a:rPr kumimoji="1" lang="en-US" altLang="ja-JP" sz="1200" dirty="0">
                          <a:latin typeface="UD デジタル 教科書体 N-R" panose="02020400000000000000" pitchFamily="17" charset="-128"/>
                          <a:ea typeface="UD デジタル 教科書体 N-R" panose="02020400000000000000" pitchFamily="17" charset="-128"/>
                        </a:rPr>
                        <a:t>0,0</a:t>
                      </a:r>
                      <a:r>
                        <a:rPr kumimoji="1" lang="ja-JP" altLang="en-US" sz="1200">
                          <a:latin typeface="UD デジタル 教科書体 N-R" panose="02020400000000000000" pitchFamily="17" charset="-128"/>
                          <a:ea typeface="UD デジタル 教科書体 N-R" panose="02020400000000000000" pitchFamily="17" charset="-128"/>
                        </a:rPr>
                        <a:t>）、右端（</a:t>
                      </a:r>
                      <a:r>
                        <a:rPr kumimoji="1" lang="en-US" altLang="ja-JP" sz="1200" dirty="0">
                          <a:latin typeface="UD デジタル 教科書体 N-R" panose="02020400000000000000" pitchFamily="17" charset="-128"/>
                          <a:ea typeface="UD デジタル 教科書体 N-R" panose="02020400000000000000" pitchFamily="17" charset="-128"/>
                        </a:rPr>
                        <a:t>150,0</a:t>
                      </a:r>
                      <a:r>
                        <a:rPr kumimoji="1" lang="ja-JP" altLang="en-US" sz="1200">
                          <a:latin typeface="UD デジタル 教科書体 N-R" panose="02020400000000000000" pitchFamily="17" charset="-128"/>
                          <a:ea typeface="UD デジタル 教科書体 N-R" panose="02020400000000000000" pitchFamily="17" charset="-128"/>
                        </a:rPr>
                        <a:t>）、上端（</a:t>
                      </a:r>
                      <a:r>
                        <a:rPr kumimoji="1" lang="en-US" altLang="ja-JP" sz="1200" dirty="0">
                          <a:latin typeface="UD デジタル 教科書体 N-R" panose="02020400000000000000" pitchFamily="17" charset="-128"/>
                          <a:ea typeface="UD デジタル 教科書体 N-R" panose="02020400000000000000" pitchFamily="17" charset="-128"/>
                        </a:rPr>
                        <a:t>0,150</a:t>
                      </a:r>
                      <a:r>
                        <a:rPr kumimoji="1" lang="ja-JP" altLang="en-US" sz="1200">
                          <a:latin typeface="UD デジタル 教科書体 N-R" panose="02020400000000000000" pitchFamily="17" charset="-128"/>
                          <a:ea typeface="UD デジタル 教科書体 N-R" panose="02020400000000000000" pitchFamily="17" charset="-128"/>
                        </a:rPr>
                        <a:t>）、左端（</a:t>
                      </a:r>
                      <a:r>
                        <a:rPr kumimoji="1" lang="en-US" altLang="ja-JP" sz="1200" dirty="0">
                          <a:latin typeface="UD デジタル 教科書体 N-R" panose="02020400000000000000" pitchFamily="17" charset="-128"/>
                          <a:ea typeface="UD デジタル 教科書体 N-R" panose="02020400000000000000" pitchFamily="17" charset="-128"/>
                        </a:rPr>
                        <a:t>-150,0</a:t>
                      </a:r>
                      <a:r>
                        <a:rPr kumimoji="1" lang="ja-JP" altLang="en-US" sz="1200">
                          <a:latin typeface="UD デジタル 教科書体 N-R" panose="02020400000000000000" pitchFamily="17" charset="-128"/>
                          <a:ea typeface="UD デジタル 教科書体 N-R" panose="02020400000000000000" pitchFamily="17" charset="-128"/>
                        </a:rPr>
                        <a:t>）、下端（</a:t>
                      </a:r>
                      <a:r>
                        <a:rPr kumimoji="1" lang="en-US" altLang="ja-JP" sz="1200" dirty="0">
                          <a:latin typeface="UD デジタル 教科書体 N-R" panose="02020400000000000000" pitchFamily="17" charset="-128"/>
                          <a:ea typeface="UD デジタル 教科書体 N-R" panose="02020400000000000000" pitchFamily="17" charset="-128"/>
                        </a:rPr>
                        <a:t>0,-150</a:t>
                      </a:r>
                      <a:r>
                        <a:rPr kumimoji="1" lang="ja-JP" altLang="en-US" sz="1200">
                          <a:latin typeface="UD デジタル 教科書体 N-R" panose="02020400000000000000" pitchFamily="17" charset="-128"/>
                          <a:ea typeface="UD デジタル 教科書体 N-R" panose="02020400000000000000" pitchFamily="17" charset="-128"/>
                        </a:rPr>
                        <a:t>））。</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次に、初期の動作結果（画面右上に赤い円を描いたこと、ペンが持ち上げられて、画面左下にペンが移動したこと、ペンの色が変わり、ペンが画面に置かれて画面左下から右上に向かって短い線が引かれた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続いて、その結果をもたらしたプログラムの部分を確認する。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latin typeface="UD デジタル 教科書体 N-R" panose="02020400000000000000" pitchFamily="17" charset="-128"/>
                          <a:ea typeface="UD デジタル 教科書体 N-R" panose="02020400000000000000" pitchFamily="17" charset="-128"/>
                        </a:rPr>
                        <a:t>「左下から右上方向に向かって線を伸ばす」部分の、関数の引数を変更して、右上の赤い円の中まで線を伸ばす方法を考えさせ、プログラムを編集させる。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849929">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dirty="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まず、プログラムの一部を（削除するのではなく）コメントにすることで、実行しないようにできること、メモを書くことができることを確認させる。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プロジェクトの中のプログラムには、別解がコメントアウトしてある。既存の解をコメントアウトした後、別解のコメントを外し、保存してプログラムを実行してみる。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latin typeface="UD デジタル 教科書体 N-R" panose="02020400000000000000" pitchFamily="17" charset="-128"/>
                          <a:ea typeface="UD デジタル 教科書体 N-R" panose="02020400000000000000" pitchFamily="17" charset="-128"/>
                        </a:rPr>
                        <a:t>最後に、ペンを操作する複数の関数と、その引数を利用させて、様々な方法で、開始地点（画面左下）から終了地点（赤い円の範囲）へ線を描かせる。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402708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2</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2412448796"/>
              </p:ext>
            </p:extLst>
          </p:nvPr>
        </p:nvGraphicFramePr>
        <p:xfrm>
          <a:off x="167679" y="1359568"/>
          <a:ext cx="6522641" cy="629775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前回までの学習内容を振り返る。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en-US" altLang="ja-JP" sz="1200" dirty="0">
                          <a:latin typeface="UD デジタル 教科書体 N-R" panose="02020400000000000000" pitchFamily="17" charset="-128"/>
                          <a:ea typeface="UD デジタル 教科書体 N-R" panose="02020400000000000000" pitchFamily="17" charset="-128"/>
                        </a:rPr>
                        <a:t>Monaca Education</a:t>
                      </a:r>
                      <a:r>
                        <a:rPr kumimoji="1" lang="ja-JP" altLang="en-US" sz="1200">
                          <a:latin typeface="UD デジタル 教科書体 N-R" panose="02020400000000000000" pitchFamily="17" charset="-128"/>
                          <a:ea typeface="UD デジタル 教科書体 N-R" panose="02020400000000000000" pitchFamily="17" charset="-128"/>
                        </a:rPr>
                        <a:t>にログインし、既存のプロジェクトをインポートした</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タートルグラフィックスという仕組みで、図形描画をした</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タートルグラフィックスへの命令を上から順に書く。プログラムは上から順に実行される。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命令は関数といい、関数には引数を渡すことで様々な動作を指示することができる。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今回は、繰り返し制御構造を学ぶことを伝える。同じ処理を何度も繰り返して実行させることで、複雑な図形を描くプログラムを、短い行数で実現できることを伝える。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kumimoji="1" lang="ja-JP" altLang="en-US" sz="1200">
                          <a:latin typeface="UD デジタル 教科書体 N-R" panose="02020400000000000000" pitchFamily="17" charset="-128"/>
                          <a:ea typeface="UD デジタル 教科書体 N-R" panose="02020400000000000000" pitchFamily="17" charset="-128"/>
                        </a:rPr>
                        <a:t>別解の一つは、繰り返し制御構造を利用している。動作を見た後、</a:t>
                      </a:r>
                      <a:r>
                        <a:rPr kumimoji="1" lang="en-US" altLang="ja-JP" sz="1200" dirty="0">
                          <a:latin typeface="UD デジタル 教科書体 N-R" panose="02020400000000000000" pitchFamily="17" charset="-128"/>
                          <a:ea typeface="UD デジタル 教科書体 N-R" panose="02020400000000000000" pitchFamily="17" charset="-128"/>
                        </a:rPr>
                        <a:t>Python</a:t>
                      </a:r>
                      <a:r>
                        <a:rPr kumimoji="1" lang="ja-JP" altLang="en-US" sz="1200">
                          <a:latin typeface="UD デジタル 教科書体 N-R" panose="02020400000000000000" pitchFamily="17" charset="-128"/>
                          <a:ea typeface="UD デジタル 教科書体 N-R" panose="02020400000000000000" pitchFamily="17" charset="-128"/>
                        </a:rPr>
                        <a:t>の</a:t>
                      </a:r>
                      <a:r>
                        <a:rPr kumimoji="1" lang="en-US" altLang="ja-JP" sz="1200" dirty="0">
                          <a:latin typeface="UD デジタル 教科書体 N-R" panose="02020400000000000000" pitchFamily="17" charset="-128"/>
                          <a:ea typeface="UD デジタル 教科書体 N-R" panose="02020400000000000000" pitchFamily="17" charset="-128"/>
                        </a:rPr>
                        <a:t>for</a:t>
                      </a:r>
                      <a:r>
                        <a:rPr kumimoji="1" lang="ja-JP" altLang="en-US" sz="1200">
                          <a:latin typeface="UD デジタル 教科書体 N-R" panose="02020400000000000000" pitchFamily="17" charset="-128"/>
                          <a:ea typeface="UD デジタル 教科書体 N-R" panose="02020400000000000000" pitchFamily="17" charset="-128"/>
                        </a:rPr>
                        <a:t>文の箇所を確認する。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r>
                        <a:rPr kumimoji="1" lang="ja-JP" altLang="en-US" sz="1200">
                          <a:latin typeface="UD デジタル 教科書体 N-R" panose="02020400000000000000" pitchFamily="17" charset="-128"/>
                          <a:ea typeface="UD デジタル 教科書体 N-R" panose="02020400000000000000" pitchFamily="17" charset="-128"/>
                        </a:rPr>
                        <a:t>繰り返し制御構造をさらに学ぶため、繰り返しの回数を変更する。繰り返し回数を変更すると、繰り返す処理の詳細（直線の長さや、回転の角度）を調整する必要が生じる。赤い円内に到達させられるよう、工夫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r>
                        <a:rPr kumimoji="1" lang="ja-JP" altLang="en-US" sz="1200">
                          <a:latin typeface="UD デジタル 教科書体 N-R" panose="02020400000000000000" pitchFamily="17" charset="-128"/>
                          <a:ea typeface="UD デジタル 教科書体 N-R" panose="02020400000000000000" pitchFamily="17" charset="-128"/>
                        </a:rPr>
                        <a:t>繰り返し制御構造に加えて、条件分岐も組み合わせてみる。「水平に線を引く」・「垂直に線を引く」を交互に行うと、ジグザグの線が引ける。奇数回めと偶数回めで、曲がる方向を左右に変えるとジグザグの線になることを学ぶ。</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繰り返しの制御構造を理解して、終了地点（赤い円の中）に到達できるようになれば、本コマの指導は成功とする。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422323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3</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2396410965"/>
              </p:ext>
            </p:extLst>
          </p:nvPr>
        </p:nvGraphicFramePr>
        <p:xfrm>
          <a:off x="167679" y="1359568"/>
          <a:ext cx="6522641" cy="7294913"/>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56985">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2817976">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前回までの学習内容を振り返る。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en-US" altLang="ja-JP" sz="1200" dirty="0">
                          <a:latin typeface="UD デジタル 教科書体 N-R" panose="02020400000000000000" pitchFamily="17" charset="-128"/>
                          <a:ea typeface="UD デジタル 教科書体 N-R" panose="02020400000000000000" pitchFamily="17" charset="-128"/>
                        </a:rPr>
                        <a:t>Monaca Education</a:t>
                      </a:r>
                      <a:r>
                        <a:rPr kumimoji="1" lang="ja-JP" altLang="en-US" sz="1200">
                          <a:latin typeface="UD デジタル 教科書体 N-R" panose="02020400000000000000" pitchFamily="17" charset="-128"/>
                          <a:ea typeface="UD デジタル 教科書体 N-R" panose="02020400000000000000" pitchFamily="17" charset="-128"/>
                        </a:rPr>
                        <a:t>にログインし、既存のプロジェクトをインポートした</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タートルグラフィックスという仕組みで、図形描画をした</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タートルグラフィックスへの命令を上から順に書く。プログラムは上から順に実行される。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命令は関数といい、関数には引数を渡すことで様々な動作を指示することができる。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514350" lvl="1"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penup</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err="1">
                          <a:latin typeface="UD デジタル 教科書体 N-R" panose="02020400000000000000" pitchFamily="17" charset="-128"/>
                          <a:ea typeface="UD デジタル 教科書体 N-R" panose="02020400000000000000" pitchFamily="17" charset="-128"/>
                        </a:rPr>
                        <a:t>pendown</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circle()</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err="1">
                          <a:latin typeface="UD デジタル 教科書体 N-R" panose="02020400000000000000" pitchFamily="17" charset="-128"/>
                          <a:ea typeface="UD デジタル 教科書体 N-R" panose="02020400000000000000" pitchFamily="17" charset="-128"/>
                        </a:rPr>
                        <a:t>goto</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forward()</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left()</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right()</a:t>
                      </a:r>
                      <a:r>
                        <a:rPr kumimoji="1" lang="ja-JP" altLang="en-US" sz="1200">
                          <a:latin typeface="UD デジタル 教科書体 N-R" panose="02020400000000000000" pitchFamily="17" charset="-128"/>
                          <a:ea typeface="UD デジタル 教科書体 N-R" panose="02020400000000000000" pitchFamily="17" charset="-128"/>
                        </a:rPr>
                        <a:t>など</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繰り返し制御構造を用いると、同じ処理を複数回実行できる。「同じ処理を複数回」とはいえ、繰り返すときの条件（タートルグラフフィックスなら、ペンの位置）が異なるので、実行結果が異なる。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今回は、自由に図形を描画することを伝える。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205208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いきなりプログラムを書くのではなく、紙に書いて検討することを勧める。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ラフなスケッチを描き、線の始点や終点、ペンの方向を変える点、方向を変える時の角度、ペンを上げ下げする点、ペンの色を変える点などの座標を確認する。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実際にプログラムを書いて、実行する。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意図した通りに描けないところを見つけ、修正する。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複雑な図形を描く場合、図形を部品に分解した上で、部品ごとに「プログラムを書く→実行して試す」を行うよう指導する。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66913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タートルグラフィックスの関数を使い分け、適宜引数を指定しながら、自由に描画する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順次制御構造と、繰り返し制御構造、条件分岐構造を使って描画する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関数と引数を使い分けて、順次実行のプログラムを書き、意図した描画ができることが本時までの最低限の目標である。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繰り返し制御や条件分岐構造を使って意図した図形を描画したり、繰り返し制御・条件分岐を調整して描画結果を変更したりすることができたら、目標を達成したものとする。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95179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線コネクタ 53">
            <a:extLst>
              <a:ext uri="{FF2B5EF4-FFF2-40B4-BE49-F238E27FC236}">
                <a16:creationId xmlns:a16="http://schemas.microsoft.com/office/drawing/2014/main" id="{BB0C2F51-29F6-494E-9C5A-AA580E511AE8}"/>
              </a:ext>
            </a:extLst>
          </p:cNvPr>
          <p:cNvCxnSpPr/>
          <p:nvPr/>
        </p:nvCxnSpPr>
        <p:spPr>
          <a:xfrm>
            <a:off x="28134" y="2782147"/>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174202" y="2947266"/>
            <a:ext cx="343336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学習内容</a:t>
            </a:r>
            <a:endParaRPr kumimoji="1" lang="en-US" altLang="ja-JP" sz="180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69" name="テキスト ボックス 68">
            <a:extLst>
              <a:ext uri="{FF2B5EF4-FFF2-40B4-BE49-F238E27FC236}">
                <a16:creationId xmlns:a16="http://schemas.microsoft.com/office/drawing/2014/main" id="{2AE7A495-4031-422D-A6FB-28067B98729E}"/>
              </a:ext>
            </a:extLst>
          </p:cNvPr>
          <p:cNvSpPr txBox="1"/>
          <p:nvPr/>
        </p:nvSpPr>
        <p:spPr>
          <a:xfrm>
            <a:off x="205106" y="585432"/>
            <a:ext cx="347704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アプリの概要</a:t>
            </a:r>
          </a:p>
        </p:txBody>
      </p:sp>
      <p:sp>
        <p:nvSpPr>
          <p:cNvPr id="71" name="テキスト ボックス 70">
            <a:extLst>
              <a:ext uri="{FF2B5EF4-FFF2-40B4-BE49-F238E27FC236}">
                <a16:creationId xmlns:a16="http://schemas.microsoft.com/office/drawing/2014/main" id="{D3654801-773B-43C4-87F5-1513D5D37FFD}"/>
              </a:ext>
            </a:extLst>
          </p:cNvPr>
          <p:cNvSpPr txBox="1"/>
          <p:nvPr/>
        </p:nvSpPr>
        <p:spPr>
          <a:xfrm>
            <a:off x="3429000" y="1071794"/>
            <a:ext cx="3239588"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a:t>プロジェクトを</a:t>
            </a:r>
            <a:r>
              <a:rPr lang="en-US" altLang="ja-JP" sz="1200" dirty="0"/>
              <a:t>IDE</a:t>
            </a:r>
            <a:r>
              <a:rPr lang="ja-JP" altLang="en-US" sz="1200"/>
              <a:t>で開くと、座標が表示され、ペンが画面中央から右上に移動した後、赤い線で円を描きます。次にペンは左下に移動して、緑色の線を描きます。</a:t>
            </a:r>
            <a:endParaRPr lang="en-US" altLang="ja-JP" sz="1200" dirty="0"/>
          </a:p>
          <a:p>
            <a:endParaRPr lang="en-US" altLang="ja-JP" sz="1200" dirty="0"/>
          </a:p>
          <a:p>
            <a:r>
              <a:rPr lang="ja-JP" altLang="en-US" sz="1200"/>
              <a:t>タートルグラフィックスの様々な機能（関数）を順次呼び出して、図形を描く方法を学びます。</a:t>
            </a:r>
            <a:endParaRPr kumimoji="1" lang="ja-JP" altLang="en-US" sz="1200" dirty="0"/>
          </a:p>
        </p:txBody>
      </p:sp>
      <p:sp>
        <p:nvSpPr>
          <p:cNvPr id="73" name="テキスト ボックス 72">
            <a:extLst>
              <a:ext uri="{FF2B5EF4-FFF2-40B4-BE49-F238E27FC236}">
                <a16:creationId xmlns:a16="http://schemas.microsoft.com/office/drawing/2014/main" id="{092272B1-815D-4961-913B-7F0D8F210920}"/>
              </a:ext>
            </a:extLst>
          </p:cNvPr>
          <p:cNvSpPr txBox="1"/>
          <p:nvPr/>
        </p:nvSpPr>
        <p:spPr>
          <a:xfrm>
            <a:off x="1476869" y="166124"/>
            <a:ext cx="3960530"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タートルグラフィックス</a:t>
            </a:r>
          </a:p>
        </p:txBody>
      </p:sp>
      <p:graphicFrame>
        <p:nvGraphicFramePr>
          <p:cNvPr id="60" name="表 2">
            <a:extLst>
              <a:ext uri="{FF2B5EF4-FFF2-40B4-BE49-F238E27FC236}">
                <a16:creationId xmlns:a16="http://schemas.microsoft.com/office/drawing/2014/main" id="{09783C2B-CD76-49E7-9C8A-5BEC86BF066B}"/>
              </a:ext>
            </a:extLst>
          </p:cNvPr>
          <p:cNvGraphicFramePr>
            <a:graphicFrameLocks noGrp="1"/>
          </p:cNvGraphicFramePr>
          <p:nvPr>
            <p:extLst>
              <p:ext uri="{D42A27DB-BD31-4B8C-83A1-F6EECF244321}">
                <p14:modId xmlns:p14="http://schemas.microsoft.com/office/powerpoint/2010/main" val="844184013"/>
              </p:ext>
            </p:extLst>
          </p:nvPr>
        </p:nvGraphicFramePr>
        <p:xfrm>
          <a:off x="205106" y="3444169"/>
          <a:ext cx="6522641" cy="5860167"/>
        </p:xfrm>
        <a:graphic>
          <a:graphicData uri="http://schemas.openxmlformats.org/drawingml/2006/table">
            <a:tbl>
              <a:tblPr firstRow="1" bandRow="1">
                <a:tableStyleId>{7E9639D4-E3E2-4D34-9284-5A2195B3D0D7}</a:tableStyleId>
              </a:tblPr>
              <a:tblGrid>
                <a:gridCol w="1264465">
                  <a:extLst>
                    <a:ext uri="{9D8B030D-6E8A-4147-A177-3AD203B41FA5}">
                      <a16:colId xmlns:a16="http://schemas.microsoft.com/office/drawing/2014/main" val="953771404"/>
                    </a:ext>
                  </a:extLst>
                </a:gridCol>
                <a:gridCol w="5258176">
                  <a:extLst>
                    <a:ext uri="{9D8B030D-6E8A-4147-A177-3AD203B41FA5}">
                      <a16:colId xmlns:a16="http://schemas.microsoft.com/office/drawing/2014/main" val="2232448268"/>
                    </a:ext>
                  </a:extLst>
                </a:gridCol>
              </a:tblGrid>
              <a:tr h="449407">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要素技術</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365415">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タートルグラフィックスの諸機能</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キャンバスにペン先を付ける」「ペン先を上げる」「ペンの色を変える」「円を描く」「指定の量だけ前に進む」「指定の座標までペンを移動させる」「指定した角度だけ右に回る」「指定した角度だけ左に回る」などの命令があります。これらの命令をうまく組み合わせて利用すれば、様々な絵を描画でき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391748">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関数</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latin typeface="UD デジタル 教科書体 N-R" panose="02020400000000000000" pitchFamily="17" charset="-128"/>
                          <a:ea typeface="UD デジタル 教科書体 N-R" panose="02020400000000000000" pitchFamily="17" charset="-128"/>
                        </a:rPr>
                        <a:t>関数とは、よく使われる機能を一まとめにして名前をつけ、その名前で機能を呼び出せるようにしたものです。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タートルグラフィックスの様々なペンの操作・機能は、</a:t>
                      </a:r>
                      <a:r>
                        <a:rPr kumimoji="1" lang="en-US" altLang="ja-JP" sz="1200" dirty="0">
                          <a:latin typeface="UD デジタル 教科書体 N-R" panose="02020400000000000000" pitchFamily="17" charset="-128"/>
                          <a:ea typeface="UD デジタル 教科書体 N-R" panose="02020400000000000000" pitchFamily="17" charset="-128"/>
                        </a:rPr>
                        <a:t>Python</a:t>
                      </a:r>
                      <a:r>
                        <a:rPr kumimoji="1" lang="ja-JP" altLang="en-US" sz="1200">
                          <a:latin typeface="UD デジタル 教科書体 N-R" panose="02020400000000000000" pitchFamily="17" charset="-128"/>
                          <a:ea typeface="UD デジタル 教科書体 N-R" panose="02020400000000000000" pitchFamily="17" charset="-128"/>
                        </a:rPr>
                        <a:t>言語の関数として実現されているため、関数の使い方（正しい名前で呼び出す・引数に適切な値を指定する）を学ぶことができます。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2648701"/>
                  </a:ext>
                </a:extLst>
              </a:tr>
              <a:tr h="391748">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順次実行</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プログラムのファイルに書いてある順に、上から処理を実行していく制御構造です。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タートルグラフィックスでは、ペンの位置や色・太さ・座標や移動の量などの動作を、順次指示するかたちでプログラミングしていきます。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944531"/>
                  </a:ext>
                </a:extLst>
              </a:tr>
              <a:tr h="57429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繰り返し制御構造</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ひとかたまりの処理を、繰り返し実行する制御構造です。本教材では、</a:t>
                      </a:r>
                      <a:r>
                        <a:rPr kumimoji="1" lang="en-US" altLang="ja-JP" sz="1200" dirty="0">
                          <a:latin typeface="UD デジタル 教科書体 N-R" panose="02020400000000000000" pitchFamily="17" charset="-128"/>
                          <a:ea typeface="UD デジタル 教科書体 N-R" panose="02020400000000000000" pitchFamily="17" charset="-128"/>
                        </a:rPr>
                        <a:t>Python</a:t>
                      </a:r>
                      <a:r>
                        <a:rPr kumimoji="1" lang="ja-JP" altLang="en-US" sz="1200">
                          <a:latin typeface="UD デジタル 教科書体 N-R" panose="02020400000000000000" pitchFamily="17" charset="-128"/>
                          <a:ea typeface="UD デジタル 教科書体 N-R" panose="02020400000000000000" pitchFamily="17" charset="-128"/>
                        </a:rPr>
                        <a:t>言語の</a:t>
                      </a:r>
                      <a:r>
                        <a:rPr kumimoji="1" lang="en-US" altLang="ja-JP" sz="1200" dirty="0">
                          <a:latin typeface="UD デジタル 教科書体 N-R" panose="02020400000000000000" pitchFamily="17" charset="-128"/>
                          <a:ea typeface="UD デジタル 教科書体 N-R" panose="02020400000000000000" pitchFamily="17" charset="-128"/>
                        </a:rPr>
                        <a:t>for</a:t>
                      </a:r>
                      <a:r>
                        <a:rPr kumimoji="1" lang="ja-JP" altLang="en-US" sz="1200">
                          <a:latin typeface="UD デジタル 教科書体 N-R" panose="02020400000000000000" pitchFamily="17" charset="-128"/>
                          <a:ea typeface="UD デジタル 教科書体 N-R" panose="02020400000000000000" pitchFamily="17" charset="-128"/>
                        </a:rPr>
                        <a:t>文を紹介しています。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「直進・左に</a:t>
                      </a:r>
                      <a:r>
                        <a:rPr kumimoji="1" lang="en-US" altLang="ja-JP" sz="1200" dirty="0">
                          <a:latin typeface="UD デジタル 教科書体 N-R" panose="02020400000000000000" pitchFamily="17" charset="-128"/>
                          <a:ea typeface="UD デジタル 教科書体 N-R" panose="02020400000000000000" pitchFamily="17" charset="-128"/>
                        </a:rPr>
                        <a:t>90</a:t>
                      </a:r>
                      <a:r>
                        <a:rPr kumimoji="1" lang="ja-JP" altLang="en-US" sz="1200">
                          <a:latin typeface="UD デジタル 教科書体 N-R" panose="02020400000000000000" pitchFamily="17" charset="-128"/>
                          <a:ea typeface="UD デジタル 教科書体 N-R" panose="02020400000000000000" pitchFamily="17" charset="-128"/>
                        </a:rPr>
                        <a:t>度回転・直進・右に</a:t>
                      </a:r>
                      <a:r>
                        <a:rPr kumimoji="1" lang="en-US" altLang="ja-JP" sz="1200" dirty="0">
                          <a:latin typeface="UD デジタル 教科書体 N-R" panose="02020400000000000000" pitchFamily="17" charset="-128"/>
                          <a:ea typeface="UD デジタル 教科書体 N-R" panose="02020400000000000000" pitchFamily="17" charset="-128"/>
                        </a:rPr>
                        <a:t>90</a:t>
                      </a:r>
                      <a:r>
                        <a:rPr kumimoji="1" lang="ja-JP" altLang="en-US" sz="1200">
                          <a:latin typeface="UD デジタル 教科書体 N-R" panose="02020400000000000000" pitchFamily="17" charset="-128"/>
                          <a:ea typeface="UD デジタル 教科書体 N-R" panose="02020400000000000000" pitchFamily="17" charset="-128"/>
                        </a:rPr>
                        <a:t>度回転」というひとかたまりの処理を、開始地点から数回繰り返すことで、右上の終了地点に向かわせます。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直進する量や、回転する角度を様々に指定することで、様々な線を描くことができます。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57429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条件分岐構造</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条件によって、処理を分岐させる制御構造です。本教材では、</a:t>
                      </a:r>
                      <a:r>
                        <a:rPr kumimoji="1" lang="en-US" altLang="ja-JP" sz="1200" dirty="0">
                          <a:latin typeface="UD デジタル 教科書体 N-R" panose="02020400000000000000" pitchFamily="17" charset="-128"/>
                          <a:ea typeface="UD デジタル 教科書体 N-R" panose="02020400000000000000" pitchFamily="17" charset="-128"/>
                        </a:rPr>
                        <a:t>Python</a:t>
                      </a:r>
                      <a:r>
                        <a:rPr kumimoji="1" lang="ja-JP" altLang="en-US" sz="1200">
                          <a:latin typeface="UD デジタル 教科書体 N-R" panose="02020400000000000000" pitchFamily="17" charset="-128"/>
                          <a:ea typeface="UD デジタル 教科書体 N-R" panose="02020400000000000000" pitchFamily="17" charset="-128"/>
                        </a:rPr>
                        <a:t>言語の</a:t>
                      </a:r>
                      <a:r>
                        <a:rPr kumimoji="1" lang="en-US" altLang="ja-JP" sz="1200" dirty="0">
                          <a:latin typeface="UD デジタル 教科書体 N-R" panose="02020400000000000000" pitchFamily="17" charset="-128"/>
                          <a:ea typeface="UD デジタル 教科書体 N-R" panose="02020400000000000000" pitchFamily="17" charset="-128"/>
                        </a:rPr>
                        <a:t>if</a:t>
                      </a:r>
                      <a:r>
                        <a:rPr kumimoji="1" lang="ja-JP" altLang="en-US" sz="1200">
                          <a:latin typeface="UD デジタル 教科書体 N-R" panose="02020400000000000000" pitchFamily="17" charset="-128"/>
                          <a:ea typeface="UD デジタル 教科書体 N-R" panose="02020400000000000000" pitchFamily="17" charset="-128"/>
                        </a:rPr>
                        <a:t>文を紹介しています。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繰り返し制御構造と組み合わせることで、幾何学的な模様を少ない行数のプログラムで描くことができます。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899584"/>
                  </a:ext>
                </a:extLst>
              </a:tr>
            </a:tbl>
          </a:graphicData>
        </a:graphic>
      </p:graphicFrame>
      <p:pic>
        <p:nvPicPr>
          <p:cNvPr id="3" name="図 2" descr="カレンダー が含まれている画像&#10;&#10;自動的に生成された説明">
            <a:extLst>
              <a:ext uri="{FF2B5EF4-FFF2-40B4-BE49-F238E27FC236}">
                <a16:creationId xmlns:a16="http://schemas.microsoft.com/office/drawing/2014/main" id="{407C165B-0C7B-4657-9619-6A7553413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96" y="973962"/>
            <a:ext cx="1631745" cy="1631745"/>
          </a:xfrm>
          <a:prstGeom prst="rect">
            <a:avLst/>
          </a:prstGeom>
        </p:spPr>
      </p:pic>
    </p:spTree>
    <p:extLst>
      <p:ext uri="{BB962C8B-B14F-4D97-AF65-F5344CB8AC3E}">
        <p14:creationId xmlns:p14="http://schemas.microsoft.com/office/powerpoint/2010/main" val="397277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C00FCD-6B1D-47AE-90FE-399422CBDA86}"/>
              </a:ext>
            </a:extLst>
          </p:cNvPr>
          <p:cNvSpPr txBox="1"/>
          <p:nvPr/>
        </p:nvSpPr>
        <p:spPr>
          <a:xfrm>
            <a:off x="156499" y="4486467"/>
            <a:ext cx="6640990" cy="4401205"/>
          </a:xfrm>
          <a:prstGeom prst="rect">
            <a:avLst/>
          </a:prstGeom>
          <a:noFill/>
        </p:spPr>
        <p:txBody>
          <a:bodyPr wrap="square" rtlCol="0">
            <a:spAutoFit/>
          </a:bodyPr>
          <a:lstStyle/>
          <a:p>
            <a:r>
              <a:rPr lang="en" altLang="ja-JP" sz="1400" b="0" dirty="0" err="1">
                <a:solidFill>
                  <a:srgbClr val="000000"/>
                </a:solidFill>
                <a:effectLst/>
                <a:latin typeface="MonacakomiRegular"/>
              </a:rPr>
              <a:t>t.penup</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ペン先を上げる</a:t>
            </a:r>
            <a:endParaRPr lang="ja-JP" altLang="en-US" sz="1400" b="0">
              <a:solidFill>
                <a:srgbClr val="000000"/>
              </a:solidFill>
              <a:effectLst/>
              <a:latin typeface="MonacakomiRegular"/>
            </a:endParaRPr>
          </a:p>
          <a:p>
            <a:br>
              <a:rPr lang="ja-JP" altLang="en-US" sz="1400" b="0">
                <a:solidFill>
                  <a:srgbClr val="000000"/>
                </a:solidFill>
                <a:effectLst/>
                <a:latin typeface="MonacakomiRegular"/>
              </a:rPr>
            </a:br>
            <a:r>
              <a:rPr lang="en-US" altLang="ja-JP" sz="1400" b="0" dirty="0">
                <a:solidFill>
                  <a:srgbClr val="008000"/>
                </a:solidFill>
                <a:effectLst/>
                <a:latin typeface="MonacakomiRegular"/>
              </a:rPr>
              <a:t># </a:t>
            </a:r>
            <a:r>
              <a:rPr lang="ja-JP" altLang="en-US" sz="1400" b="0">
                <a:solidFill>
                  <a:srgbClr val="008000"/>
                </a:solidFill>
                <a:effectLst/>
                <a:latin typeface="MonacakomiRegular"/>
              </a:rPr>
              <a:t>右上にゴールの円を描く</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t.goto</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100</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70</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ペン先を</a:t>
            </a:r>
            <a:r>
              <a:rPr lang="en-US" altLang="ja-JP" sz="1400" b="0" dirty="0">
                <a:solidFill>
                  <a:srgbClr val="008000"/>
                </a:solidFill>
                <a:effectLst/>
                <a:latin typeface="MonacakomiRegular"/>
              </a:rPr>
              <a:t>(100,70)</a:t>
            </a:r>
            <a:r>
              <a:rPr lang="ja-JP" altLang="en-US" sz="1400" b="0">
                <a:solidFill>
                  <a:srgbClr val="008000"/>
                </a:solidFill>
                <a:effectLst/>
                <a:latin typeface="MonacakomiRegular"/>
              </a:rPr>
              <a:t>に移動</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t.width</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5</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ペンの太さを指定</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t.color</a:t>
            </a:r>
            <a:r>
              <a:rPr lang="en" altLang="ja-JP" sz="1400" b="0" dirty="0">
                <a:solidFill>
                  <a:srgbClr val="000000"/>
                </a:solidFill>
                <a:effectLst/>
                <a:latin typeface="MonacakomiRegular"/>
              </a:rPr>
              <a:t>(</a:t>
            </a:r>
            <a:r>
              <a:rPr lang="en" altLang="ja-JP" sz="1400" b="0" dirty="0">
                <a:solidFill>
                  <a:srgbClr val="A31515"/>
                </a:solidFill>
                <a:effectLst/>
                <a:latin typeface="MonacakomiRegular"/>
              </a:rPr>
              <a:t>"red"</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ペン先の色を指定（</a:t>
            </a:r>
            <a:r>
              <a:rPr lang="en-US" altLang="ja-JP" sz="1400" b="0" dirty="0">
                <a:solidFill>
                  <a:srgbClr val="008000"/>
                </a:solidFill>
                <a:effectLst/>
                <a:latin typeface="MonacakomiRegular"/>
              </a:rPr>
              <a:t>※</a:t>
            </a:r>
            <a:r>
              <a:rPr lang="ja-JP" altLang="en-US" sz="1400" b="0">
                <a:solidFill>
                  <a:srgbClr val="008000"/>
                </a:solidFill>
                <a:effectLst/>
                <a:latin typeface="MonacakomiRegular"/>
              </a:rPr>
              <a:t>デフォルトは黒）</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t.pendown</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ペン先をおろす</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t.circle</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30</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円を描く</a:t>
            </a:r>
            <a:endParaRPr lang="ja-JP" altLang="en-US" sz="1400" b="0">
              <a:solidFill>
                <a:srgbClr val="000000"/>
              </a:solidFill>
              <a:effectLst/>
              <a:latin typeface="MonacakomiRegular"/>
            </a:endParaRPr>
          </a:p>
          <a:p>
            <a:br>
              <a:rPr lang="ja-JP" altLang="en-US" sz="1400" b="0">
                <a:solidFill>
                  <a:srgbClr val="000000"/>
                </a:solidFill>
                <a:effectLst/>
                <a:latin typeface="MonacakomiRegular"/>
              </a:rPr>
            </a:br>
            <a:r>
              <a:rPr lang="en-US" altLang="ja-JP" sz="1400" b="0" dirty="0">
                <a:solidFill>
                  <a:srgbClr val="008000"/>
                </a:solidFill>
                <a:effectLst/>
                <a:latin typeface="MonacakomiRegular"/>
              </a:rPr>
              <a:t># </a:t>
            </a:r>
            <a:r>
              <a:rPr lang="ja-JP" altLang="en-US" sz="1400" b="0">
                <a:solidFill>
                  <a:srgbClr val="008000"/>
                </a:solidFill>
                <a:effectLst/>
                <a:latin typeface="MonacakomiRegular"/>
              </a:rPr>
              <a:t>スタート地点へ移動</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t.penup</a:t>
            </a:r>
            <a:r>
              <a:rPr lang="en" altLang="ja-JP" sz="1400" b="0" dirty="0">
                <a:solidFill>
                  <a:srgbClr val="000000"/>
                </a:solidFill>
                <a:effectLst/>
                <a:latin typeface="MonacakomiRegular"/>
              </a:rPr>
              <a:t>()</a:t>
            </a:r>
          </a:p>
          <a:p>
            <a:r>
              <a:rPr lang="en" altLang="ja-JP" sz="1400" b="0" dirty="0" err="1">
                <a:solidFill>
                  <a:srgbClr val="000000"/>
                </a:solidFill>
                <a:effectLst/>
                <a:latin typeface="MonacakomiRegular"/>
              </a:rPr>
              <a:t>t.goto</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-140</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-140</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スタート地点の座標</a:t>
            </a:r>
            <a:r>
              <a:rPr lang="en-US" altLang="ja-JP" sz="1400" b="0" dirty="0">
                <a:solidFill>
                  <a:srgbClr val="008000"/>
                </a:solidFill>
                <a:effectLst/>
                <a:latin typeface="MonacakomiRegular"/>
              </a:rPr>
              <a:t>(-140,-140)</a:t>
            </a:r>
            <a:endParaRPr lang="ja-JP" altLang="en-US" sz="1400" b="0">
              <a:solidFill>
                <a:srgbClr val="000000"/>
              </a:solidFill>
              <a:effectLst/>
              <a:latin typeface="MonacakomiRegular"/>
            </a:endParaRPr>
          </a:p>
          <a:p>
            <a:br>
              <a:rPr lang="ja-JP" altLang="en-US" sz="1400" b="0">
                <a:solidFill>
                  <a:srgbClr val="000000"/>
                </a:solidFill>
                <a:effectLst/>
                <a:latin typeface="MonacakomiRegular"/>
              </a:rPr>
            </a:br>
            <a:r>
              <a:rPr lang="en-US" altLang="ja-JP" sz="1400" b="0" dirty="0">
                <a:solidFill>
                  <a:srgbClr val="008000"/>
                </a:solidFill>
                <a:effectLst/>
                <a:latin typeface="MonacakomiRegular"/>
              </a:rPr>
              <a:t># </a:t>
            </a:r>
            <a:r>
              <a:rPr lang="ja-JP" altLang="en-US" sz="1400" b="0">
                <a:solidFill>
                  <a:srgbClr val="008000"/>
                </a:solidFill>
                <a:effectLst/>
                <a:latin typeface="MonacakomiRegular"/>
              </a:rPr>
              <a:t>描画スタート</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t.color</a:t>
            </a:r>
            <a:r>
              <a:rPr lang="en" altLang="ja-JP" sz="1400" b="0" dirty="0">
                <a:solidFill>
                  <a:srgbClr val="000000"/>
                </a:solidFill>
                <a:effectLst/>
                <a:latin typeface="MonacakomiRegular"/>
              </a:rPr>
              <a:t>(</a:t>
            </a:r>
            <a:r>
              <a:rPr lang="en" altLang="ja-JP" sz="1400" b="0" dirty="0">
                <a:solidFill>
                  <a:srgbClr val="A31515"/>
                </a:solidFill>
                <a:effectLst/>
                <a:latin typeface="MonacakomiRegular"/>
              </a:rPr>
              <a:t>"green"</a:t>
            </a:r>
            <a:r>
              <a:rPr lang="en" altLang="ja-JP" sz="1400" b="0" dirty="0">
                <a:solidFill>
                  <a:srgbClr val="000000"/>
                </a:solidFill>
                <a:effectLst/>
                <a:latin typeface="MonacakomiRegular"/>
              </a:rPr>
              <a:t>)</a:t>
            </a:r>
          </a:p>
          <a:p>
            <a:r>
              <a:rPr lang="en" altLang="ja-JP" sz="1400" b="0" dirty="0" err="1">
                <a:solidFill>
                  <a:srgbClr val="000000"/>
                </a:solidFill>
                <a:effectLst/>
                <a:latin typeface="MonacakomiRegular"/>
              </a:rPr>
              <a:t>t.pendown</a:t>
            </a:r>
            <a:r>
              <a:rPr lang="en" altLang="ja-JP" sz="1400" b="0" dirty="0">
                <a:solidFill>
                  <a:srgbClr val="000000"/>
                </a:solidFill>
                <a:effectLst/>
                <a:latin typeface="MonacakomiRegular"/>
              </a:rPr>
              <a:t>()</a:t>
            </a:r>
          </a:p>
          <a:p>
            <a:br>
              <a:rPr lang="en" altLang="ja-JP" sz="1400" b="0" dirty="0">
                <a:solidFill>
                  <a:srgbClr val="000000"/>
                </a:solidFill>
                <a:effectLst/>
                <a:latin typeface="MonacakomiRegular"/>
              </a:rPr>
            </a:br>
            <a:r>
              <a:rPr lang="en" altLang="ja-JP" sz="1400" b="0" dirty="0">
                <a:solidFill>
                  <a:srgbClr val="008000"/>
                </a:solidFill>
                <a:effectLst/>
                <a:latin typeface="MonacakomiRegular"/>
              </a:rPr>
              <a:t># </a:t>
            </a:r>
            <a:r>
              <a:rPr lang="ja-JP" altLang="en-US" sz="1400" b="0">
                <a:solidFill>
                  <a:srgbClr val="008000"/>
                </a:solidFill>
                <a:effectLst/>
                <a:latin typeface="MonacakomiRegular"/>
              </a:rPr>
              <a:t>解答例</a:t>
            </a:r>
            <a:r>
              <a:rPr lang="en-US" altLang="ja-JP" sz="1400" b="0" dirty="0">
                <a:solidFill>
                  <a:srgbClr val="008000"/>
                </a:solidFill>
                <a:effectLst/>
                <a:latin typeface="MonacakomiRegular"/>
              </a:rPr>
              <a:t>1: </a:t>
            </a:r>
            <a:r>
              <a:rPr lang="ja-JP" altLang="en-US" sz="1400" b="0">
                <a:solidFill>
                  <a:srgbClr val="008000"/>
                </a:solidFill>
                <a:effectLst/>
                <a:latin typeface="MonacakomiRegular"/>
              </a:rPr>
              <a:t>右上の円の中まで線を伸ばすには？</a:t>
            </a:r>
            <a:endParaRPr lang="ja-JP" altLang="en-US" sz="1400" b="0">
              <a:solidFill>
                <a:srgbClr val="000000"/>
              </a:solidFill>
              <a:effectLst/>
              <a:latin typeface="MonacakomiRegular"/>
            </a:endParaRPr>
          </a:p>
          <a:p>
            <a:r>
              <a:rPr lang="en" altLang="ja-JP" sz="1400" b="0" dirty="0" err="1">
                <a:solidFill>
                  <a:srgbClr val="000000"/>
                </a:solidFill>
                <a:effectLst/>
                <a:latin typeface="MonacakomiRegular"/>
              </a:rPr>
              <a:t>t.goto</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-120</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-120</a:t>
            </a: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座標</a:t>
            </a:r>
            <a:r>
              <a:rPr lang="en-US" altLang="ja-JP" sz="1400" b="0" dirty="0">
                <a:solidFill>
                  <a:srgbClr val="008000"/>
                </a:solidFill>
                <a:effectLst/>
                <a:latin typeface="MonacakomiRegular"/>
              </a:rPr>
              <a:t>(-120,-120)</a:t>
            </a:r>
            <a:r>
              <a:rPr lang="ja-JP" altLang="en-US" sz="1400" b="0">
                <a:solidFill>
                  <a:srgbClr val="008000"/>
                </a:solidFill>
                <a:effectLst/>
                <a:latin typeface="MonacakomiRegular"/>
              </a:rPr>
              <a:t>まで進む</a:t>
            </a:r>
            <a:endParaRPr lang="ja-JP" altLang="en-US" sz="1400" b="0">
              <a:solidFill>
                <a:srgbClr val="000000"/>
              </a:solidFill>
              <a:effectLst/>
              <a:latin typeface="MonacakomiRegular"/>
            </a:endParaRPr>
          </a:p>
          <a:p>
            <a:endParaRPr lang="en-US" altLang="ja-JP" sz="1400" b="0" dirty="0">
              <a:solidFill>
                <a:srgbClr val="000000"/>
              </a:solidFill>
              <a:effectLst/>
              <a:latin typeface="Monacakomi" panose="020B0509020204020204" pitchFamily="49" charset="-128"/>
              <a:ea typeface="Monacakomi" panose="020B0509020204020204" pitchFamily="49" charset="-128"/>
            </a:endParaRPr>
          </a:p>
        </p:txBody>
      </p:sp>
      <p:cxnSp>
        <p:nvCxnSpPr>
          <p:cNvPr id="54" name="直線コネクタ 53">
            <a:extLst>
              <a:ext uri="{FF2B5EF4-FFF2-40B4-BE49-F238E27FC236}">
                <a16:creationId xmlns:a16="http://schemas.microsoft.com/office/drawing/2014/main" id="{BB0C2F51-29F6-494E-9C5A-AA580E511AE8}"/>
              </a:ext>
            </a:extLst>
          </p:cNvPr>
          <p:cNvCxnSpPr/>
          <p:nvPr/>
        </p:nvCxnSpPr>
        <p:spPr>
          <a:xfrm>
            <a:off x="0" y="3510933"/>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584335" y="16612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タートルグラフィックスを動かしてみよう</a:t>
            </a:r>
          </a:p>
        </p:txBody>
      </p:sp>
      <p:sp>
        <p:nvSpPr>
          <p:cNvPr id="78" name="矢印: 右 11">
            <a:extLst>
              <a:ext uri="{FF2B5EF4-FFF2-40B4-BE49-F238E27FC236}">
                <a16:creationId xmlns:a16="http://schemas.microsoft.com/office/drawing/2014/main" id="{DE4FB376-2E4E-47E7-968B-4455C9D4B397}"/>
              </a:ext>
            </a:extLst>
          </p:cNvPr>
          <p:cNvSpPr/>
          <p:nvPr/>
        </p:nvSpPr>
        <p:spPr>
          <a:xfrm>
            <a:off x="1997240" y="1512169"/>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5">
            <a:extLst>
              <a:ext uri="{FF2B5EF4-FFF2-40B4-BE49-F238E27FC236}">
                <a16:creationId xmlns:a16="http://schemas.microsoft.com/office/drawing/2014/main" id="{7E187AEB-4AB4-4305-824F-7516628C4576}"/>
              </a:ext>
            </a:extLst>
          </p:cNvPr>
          <p:cNvSpPr/>
          <p:nvPr/>
        </p:nvSpPr>
        <p:spPr>
          <a:xfrm>
            <a:off x="156498" y="4470388"/>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①記号</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の前が命令で、後ろはコメント</a:t>
            </a:r>
          </a:p>
        </p:txBody>
      </p:sp>
      <p:sp>
        <p:nvSpPr>
          <p:cNvPr id="17" name="矢印: 右 11">
            <a:extLst>
              <a:ext uri="{FF2B5EF4-FFF2-40B4-BE49-F238E27FC236}">
                <a16:creationId xmlns:a16="http://schemas.microsoft.com/office/drawing/2014/main" id="{164F8F0E-7F6C-4492-A1F6-28CECD0BB289}"/>
              </a:ext>
            </a:extLst>
          </p:cNvPr>
          <p:cNvSpPr/>
          <p:nvPr/>
        </p:nvSpPr>
        <p:spPr>
          <a:xfrm>
            <a:off x="4411826" y="1522256"/>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35508B7-B66F-48AC-8676-C485DF03817D}"/>
              </a:ext>
            </a:extLst>
          </p:cNvPr>
          <p:cNvSpPr/>
          <p:nvPr/>
        </p:nvSpPr>
        <p:spPr>
          <a:xfrm>
            <a:off x="256100" y="2836524"/>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サポートページから</a:t>
            </a:r>
            <a:br>
              <a:rPr kumimoji="1" lang="en-US" altLang="ja-JP" sz="900" dirty="0">
                <a:latin typeface="UD デジタル 教科書体 N-R" panose="02020400000000000000" pitchFamily="17" charset="-128"/>
                <a:ea typeface="UD デジタル 教科書体 N-R" panose="02020400000000000000" pitchFamily="17" charset="-128"/>
              </a:rPr>
            </a:br>
            <a:r>
              <a:rPr kumimoji="1" lang="ja-JP" altLang="en-US" sz="900">
                <a:latin typeface="UD デジタル 教科書体 N-R" panose="02020400000000000000" pitchFamily="17" charset="-128"/>
                <a:ea typeface="UD デジタル 教科書体 N-R" panose="02020400000000000000" pitchFamily="17" charset="-128"/>
              </a:rPr>
              <a:t>「タートルグラフィックス」をクリック</a:t>
            </a:r>
          </a:p>
        </p:txBody>
      </p:sp>
      <p:sp>
        <p:nvSpPr>
          <p:cNvPr id="20" name="正方形/長方形 19">
            <a:extLst>
              <a:ext uri="{FF2B5EF4-FFF2-40B4-BE49-F238E27FC236}">
                <a16:creationId xmlns:a16="http://schemas.microsoft.com/office/drawing/2014/main" id="{299B2413-1EFD-4C88-A812-3CA1446C93BE}"/>
              </a:ext>
            </a:extLst>
          </p:cNvPr>
          <p:cNvSpPr/>
          <p:nvPr/>
        </p:nvSpPr>
        <p:spPr>
          <a:xfrm>
            <a:off x="2562822" y="2836524"/>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dirty="0">
                <a:latin typeface="UD デジタル 教科書体 N-R" panose="02020400000000000000" pitchFamily="17" charset="-128"/>
                <a:ea typeface="UD デジタル 教科書体 N-R" panose="02020400000000000000" pitchFamily="17" charset="-128"/>
              </a:rPr>
              <a:t>Monaca</a:t>
            </a:r>
            <a:r>
              <a:rPr kumimoji="1" lang="ja-JP" altLang="en-US" sz="900">
                <a:latin typeface="UD デジタル 教科書体 N-R" panose="02020400000000000000" pitchFamily="17" charset="-128"/>
                <a:ea typeface="UD デジタル 教科書体 N-R" panose="02020400000000000000" pitchFamily="17" charset="-128"/>
              </a:rPr>
              <a:t>プロジェクトとして</a:t>
            </a:r>
            <a:endParaRPr kumimoji="1" lang="en-US" altLang="ja-JP" sz="900" dirty="0">
              <a:latin typeface="UD デジタル 教科書体 N-R" panose="02020400000000000000" pitchFamily="17" charset="-128"/>
              <a:ea typeface="UD デジタル 教科書体 N-R" panose="02020400000000000000" pitchFamily="17" charset="-128"/>
            </a:endParaRPr>
          </a:p>
          <a:p>
            <a:pPr algn="ctr"/>
            <a:r>
              <a:rPr kumimoji="1" lang="ja-JP" altLang="en-US" sz="900">
                <a:latin typeface="UD デジタル 教科書体 N-R" panose="02020400000000000000" pitchFamily="17" charset="-128"/>
                <a:ea typeface="UD デジタル 教科書体 N-R" panose="02020400000000000000" pitchFamily="17" charset="-128"/>
              </a:rPr>
              <a:t>インポートして、</a:t>
            </a:r>
            <a:r>
              <a:rPr kumimoji="1" lang="en-US" altLang="ja-JP" sz="900" dirty="0">
                <a:latin typeface="UD デジタル 教科書体 N-R" panose="02020400000000000000" pitchFamily="17" charset="-128"/>
                <a:ea typeface="UD デジタル 教科書体 N-R" panose="02020400000000000000" pitchFamily="17" charset="-128"/>
              </a:rPr>
              <a:t>IDE</a:t>
            </a:r>
            <a:r>
              <a:rPr kumimoji="1" lang="ja-JP" altLang="en-US" sz="900">
                <a:latin typeface="UD デジタル 教科書体 N-R" panose="02020400000000000000" pitchFamily="17" charset="-128"/>
                <a:ea typeface="UD デジタル 教科書体 N-R" panose="02020400000000000000" pitchFamily="17" charset="-128"/>
              </a:rPr>
              <a:t>で開く</a:t>
            </a:r>
          </a:p>
        </p:txBody>
      </p:sp>
      <p:sp>
        <p:nvSpPr>
          <p:cNvPr id="21" name="正方形/長方形 20">
            <a:extLst>
              <a:ext uri="{FF2B5EF4-FFF2-40B4-BE49-F238E27FC236}">
                <a16:creationId xmlns:a16="http://schemas.microsoft.com/office/drawing/2014/main" id="{6EAB58DD-7C8F-4B11-878E-436ACBD55C7C}"/>
              </a:ext>
            </a:extLst>
          </p:cNvPr>
          <p:cNvSpPr/>
          <p:nvPr/>
        </p:nvSpPr>
        <p:spPr>
          <a:xfrm>
            <a:off x="4863722" y="2836524"/>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座標軸と、終了地点の円、</a:t>
            </a:r>
            <a:endParaRPr kumimoji="1" lang="en-US" altLang="ja-JP" sz="900" dirty="0">
              <a:latin typeface="UD デジタル 教科書体 N-R" panose="02020400000000000000" pitchFamily="17" charset="-128"/>
              <a:ea typeface="UD デジタル 教科書体 N-R" panose="02020400000000000000" pitchFamily="17" charset="-128"/>
            </a:endParaRPr>
          </a:p>
          <a:p>
            <a:pPr algn="ctr"/>
            <a:r>
              <a:rPr kumimoji="1" lang="ja-JP" altLang="en-US" sz="900">
                <a:latin typeface="UD デジタル 教科書体 N-R" panose="02020400000000000000" pitchFamily="17" charset="-128"/>
                <a:ea typeface="UD デジタル 教科書体 N-R" panose="02020400000000000000" pitchFamily="17" charset="-128"/>
              </a:rPr>
              <a:t>開始地点から右斜め上に進んだ線が描画されることを確認する</a:t>
            </a:r>
          </a:p>
        </p:txBody>
      </p:sp>
      <p:sp>
        <p:nvSpPr>
          <p:cNvPr id="22" name="テキスト ボックス 21">
            <a:extLst>
              <a:ext uri="{FF2B5EF4-FFF2-40B4-BE49-F238E27FC236}">
                <a16:creationId xmlns:a16="http://schemas.microsoft.com/office/drawing/2014/main" id="{BD42772B-DA52-4361-A2B9-9D503DB63DDF}"/>
              </a:ext>
            </a:extLst>
          </p:cNvPr>
          <p:cNvSpPr txBox="1"/>
          <p:nvPr/>
        </p:nvSpPr>
        <p:spPr>
          <a:xfrm>
            <a:off x="601474" y="3566803"/>
            <a:ext cx="5727088" cy="615553"/>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プログラムを読んでみよう</a:t>
            </a:r>
            <a:endParaRPr kumimoji="1" lang="en-US" altLang="ja-JP" sz="2000" dirty="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1400">
                <a:solidFill>
                  <a:schemeClr val="tx1"/>
                </a:solidFill>
                <a:latin typeface="UD デジタル 教科書体 N-B" panose="02020700000000000000" pitchFamily="17" charset="-128"/>
                <a:ea typeface="UD デジタル 教科書体 N-B" panose="02020700000000000000" pitchFamily="17" charset="-128"/>
              </a:rPr>
              <a:t>（</a:t>
            </a:r>
            <a:r>
              <a:rPr kumimoji="1" lang="en-US" altLang="ja-JP" sz="1400" dirty="0" err="1">
                <a:solidFill>
                  <a:schemeClr val="tx1"/>
                </a:solidFill>
                <a:latin typeface="UD デジタル 教科書体 N-B" panose="02020700000000000000" pitchFamily="17" charset="-128"/>
                <a:ea typeface="UD デジタル 教科書体 N-B" panose="02020700000000000000" pitchFamily="17" charset="-128"/>
              </a:rPr>
              <a:t>python.py</a:t>
            </a:r>
            <a:r>
              <a:rPr kumimoji="1" lang="ja-JP" altLang="en-US" sz="1400">
                <a:solidFill>
                  <a:schemeClr val="tx1"/>
                </a:solidFill>
                <a:latin typeface="UD デジタル 教科書体 N-B" panose="02020700000000000000" pitchFamily="17" charset="-128"/>
                <a:ea typeface="UD デジタル 教科書体 N-B" panose="02020700000000000000" pitchFamily="17" charset="-128"/>
              </a:rPr>
              <a:t>ファイルの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61</a:t>
            </a:r>
            <a:r>
              <a:rPr kumimoji="1" lang="ja-JP" altLang="en-US" sz="1400">
                <a:solidFill>
                  <a:schemeClr val="tx1"/>
                </a:solidFill>
                <a:latin typeface="UD デジタル 教科書体 N-B" panose="02020700000000000000" pitchFamily="17" charset="-128"/>
                <a:ea typeface="UD デジタル 教科書体 N-B" panose="02020700000000000000" pitchFamily="17" charset="-128"/>
              </a:rPr>
              <a:t>行目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a:solidFill>
                  <a:schemeClr val="tx1"/>
                </a:solidFill>
                <a:latin typeface="UD デジタル 教科書体 N-B" panose="02020700000000000000" pitchFamily="17" charset="-128"/>
                <a:ea typeface="UD デジタル 教科書体 N-B" panose="02020700000000000000" pitchFamily="17" charset="-128"/>
              </a:rPr>
              <a:t>）</a:t>
            </a:r>
          </a:p>
        </p:txBody>
      </p:sp>
      <p:pic>
        <p:nvPicPr>
          <p:cNvPr id="5" name="図 4" descr="カレンダー が含まれている画像&#10;&#10;自動的に生成された説明">
            <a:extLst>
              <a:ext uri="{FF2B5EF4-FFF2-40B4-BE49-F238E27FC236}">
                <a16:creationId xmlns:a16="http://schemas.microsoft.com/office/drawing/2014/main" id="{46D14C39-D757-E356-3387-CD317F72D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043" y="992044"/>
            <a:ext cx="1620657" cy="1620657"/>
          </a:xfrm>
          <a:prstGeom prst="rect">
            <a:avLst/>
          </a:prstGeom>
        </p:spPr>
      </p:pic>
      <p:pic>
        <p:nvPicPr>
          <p:cNvPr id="7" name="図 6" descr="グラフィカル ユーザー インターフェイス, テキスト&#10;&#10;自動的に生成された説明">
            <a:extLst>
              <a:ext uri="{FF2B5EF4-FFF2-40B4-BE49-F238E27FC236}">
                <a16:creationId xmlns:a16="http://schemas.microsoft.com/office/drawing/2014/main" id="{151C5381-235F-A5ED-EB15-2C50938BF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620" y="1406032"/>
            <a:ext cx="1690701" cy="702130"/>
          </a:xfrm>
          <a:prstGeom prst="rect">
            <a:avLst/>
          </a:prstGeom>
          <a:ln>
            <a:solidFill>
              <a:schemeClr val="tx1"/>
            </a:solidFill>
          </a:ln>
        </p:spPr>
      </p:pic>
      <p:sp>
        <p:nvSpPr>
          <p:cNvPr id="8" name="角丸四角形 85">
            <a:extLst>
              <a:ext uri="{FF2B5EF4-FFF2-40B4-BE49-F238E27FC236}">
                <a16:creationId xmlns:a16="http://schemas.microsoft.com/office/drawing/2014/main" id="{9F38794C-0B02-6CE8-CF1C-845762D84DFB}"/>
              </a:ext>
            </a:extLst>
          </p:cNvPr>
          <p:cNvSpPr/>
          <p:nvPr/>
        </p:nvSpPr>
        <p:spPr>
          <a:xfrm>
            <a:off x="156497" y="4927234"/>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en-US" altLang="ja-JP" sz="1200" dirty="0">
                <a:latin typeface="UD デジタル 教科書体 N-R" panose="02020400000000000000" pitchFamily="17" charset="-128"/>
                <a:ea typeface="UD デジタル 教科書体 N-R" panose="02020400000000000000" pitchFamily="17" charset="-128"/>
              </a:rPr>
              <a:t>②</a:t>
            </a:r>
            <a:r>
              <a:rPr kumimoji="1" lang="ja-JP" altLang="en-US" sz="1200">
                <a:latin typeface="UD デジタル 教科書体 N-R" panose="02020400000000000000" pitchFamily="17" charset="-128"/>
                <a:ea typeface="UD デジタル 教科書体 N-R" panose="02020400000000000000" pitchFamily="17" charset="-128"/>
              </a:rPr>
              <a:t>ペン先を指定の座標へ移動する</a:t>
            </a:r>
          </a:p>
        </p:txBody>
      </p:sp>
      <p:sp>
        <p:nvSpPr>
          <p:cNvPr id="9" name="角丸四角形 85">
            <a:extLst>
              <a:ext uri="{FF2B5EF4-FFF2-40B4-BE49-F238E27FC236}">
                <a16:creationId xmlns:a16="http://schemas.microsoft.com/office/drawing/2014/main" id="{C4325138-5108-D1A6-114E-0A0FCC6B7E3A}"/>
              </a:ext>
            </a:extLst>
          </p:cNvPr>
          <p:cNvSpPr/>
          <p:nvPr/>
        </p:nvSpPr>
        <p:spPr>
          <a:xfrm>
            <a:off x="151579" y="5374601"/>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en-US" altLang="ja-JP" sz="1200" dirty="0">
                <a:latin typeface="UD デジタル 教科書体 N-R" panose="02020400000000000000" pitchFamily="17" charset="-128"/>
                <a:ea typeface="UD デジタル 教科書体 N-R" panose="02020400000000000000" pitchFamily="17" charset="-128"/>
              </a:rPr>
              <a:t>②</a:t>
            </a:r>
            <a:r>
              <a:rPr kumimoji="1" lang="ja-JP" altLang="en-US" sz="1200">
                <a:latin typeface="UD デジタル 教科書体 N-R" panose="02020400000000000000" pitchFamily="17" charset="-128"/>
                <a:ea typeface="UD デジタル 教科書体 N-R" panose="02020400000000000000" pitchFamily="17" charset="-128"/>
              </a:rPr>
              <a:t>ペンの太さ・色を指定する</a:t>
            </a:r>
          </a:p>
        </p:txBody>
      </p:sp>
      <p:sp>
        <p:nvSpPr>
          <p:cNvPr id="10" name="角丸四角形 85">
            <a:extLst>
              <a:ext uri="{FF2B5EF4-FFF2-40B4-BE49-F238E27FC236}">
                <a16:creationId xmlns:a16="http://schemas.microsoft.com/office/drawing/2014/main" id="{9C6939D6-1E08-E782-7EA1-5EAACBA55484}"/>
              </a:ext>
            </a:extLst>
          </p:cNvPr>
          <p:cNvSpPr/>
          <p:nvPr/>
        </p:nvSpPr>
        <p:spPr>
          <a:xfrm>
            <a:off x="146662" y="6008780"/>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en-US" altLang="ja-JP" sz="1200" dirty="0">
                <a:latin typeface="UD デジタル 教科書体 N-R" panose="02020400000000000000" pitchFamily="17" charset="-128"/>
                <a:ea typeface="UD デジタル 教科書体 N-R" panose="02020400000000000000" pitchFamily="17" charset="-128"/>
              </a:rPr>
              <a:t>③</a:t>
            </a:r>
            <a:r>
              <a:rPr kumimoji="1" lang="ja-JP" altLang="en-US" sz="1200">
                <a:latin typeface="UD デジタル 教科書体 N-R" panose="02020400000000000000" pitchFamily="17" charset="-128"/>
                <a:ea typeface="UD デジタル 教科書体 N-R" panose="02020400000000000000" pitchFamily="17" charset="-128"/>
              </a:rPr>
              <a:t>この時点のペンの位置と向きを基準に、</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a:latin typeface="UD デジタル 教科書体 N-R" panose="02020400000000000000" pitchFamily="17" charset="-128"/>
                <a:ea typeface="UD デジタル 教科書体 N-R" panose="02020400000000000000" pitchFamily="17" charset="-128"/>
              </a:rPr>
              <a:t>「左に</a:t>
            </a:r>
            <a:r>
              <a:rPr kumimoji="1" lang="en-US" altLang="ja-JP" sz="1200" dirty="0">
                <a:latin typeface="UD デジタル 教科書体 N-R" panose="02020400000000000000" pitchFamily="17" charset="-128"/>
                <a:ea typeface="UD デジタル 教科書体 N-R" panose="02020400000000000000" pitchFamily="17" charset="-128"/>
              </a:rPr>
              <a:t>30</a:t>
            </a:r>
            <a:r>
              <a:rPr kumimoji="1" lang="ja-JP" altLang="en-US" sz="1200">
                <a:latin typeface="UD デジタル 教科書体 N-R" panose="02020400000000000000" pitchFamily="17" charset="-128"/>
                <a:ea typeface="UD デジタル 教科書体 N-R" panose="02020400000000000000" pitchFamily="17" charset="-128"/>
              </a:rPr>
              <a:t>」の位置を中心にして、円を描く</a:t>
            </a:r>
          </a:p>
        </p:txBody>
      </p:sp>
      <p:sp>
        <p:nvSpPr>
          <p:cNvPr id="11" name="角丸四角形 85">
            <a:extLst>
              <a:ext uri="{FF2B5EF4-FFF2-40B4-BE49-F238E27FC236}">
                <a16:creationId xmlns:a16="http://schemas.microsoft.com/office/drawing/2014/main" id="{0E21DA8C-CBC4-FD71-C6FA-3427F98FB5FA}"/>
              </a:ext>
            </a:extLst>
          </p:cNvPr>
          <p:cNvSpPr/>
          <p:nvPr/>
        </p:nvSpPr>
        <p:spPr>
          <a:xfrm>
            <a:off x="146661" y="6675573"/>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④ペン先を持ち上げて、</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a:latin typeface="UD デジタル 教科書体 N-R" panose="02020400000000000000" pitchFamily="17" charset="-128"/>
                <a:ea typeface="UD デジタル 教科書体 N-R" panose="02020400000000000000" pitchFamily="17" charset="-128"/>
              </a:rPr>
              <a:t>指定の座標へ移動</a:t>
            </a:r>
          </a:p>
        </p:txBody>
      </p:sp>
      <p:sp>
        <p:nvSpPr>
          <p:cNvPr id="12" name="角丸四角形 85">
            <a:extLst>
              <a:ext uri="{FF2B5EF4-FFF2-40B4-BE49-F238E27FC236}">
                <a16:creationId xmlns:a16="http://schemas.microsoft.com/office/drawing/2014/main" id="{54B5D02D-8123-31EE-116C-65720C430247}"/>
              </a:ext>
            </a:extLst>
          </p:cNvPr>
          <p:cNvSpPr/>
          <p:nvPr/>
        </p:nvSpPr>
        <p:spPr>
          <a:xfrm>
            <a:off x="169600" y="7508394"/>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en-US" altLang="ja-JP" sz="1200" dirty="0">
                <a:latin typeface="UD デジタル 教科書体 N-R" panose="02020400000000000000" pitchFamily="17" charset="-128"/>
                <a:ea typeface="UD デジタル 教科書体 N-R" panose="02020400000000000000" pitchFamily="17" charset="-128"/>
              </a:rPr>
              <a:t>⑤</a:t>
            </a:r>
            <a:r>
              <a:rPr kumimoji="1" lang="ja-JP" altLang="en-US" sz="1200">
                <a:latin typeface="UD デジタル 教科書体 N-R" panose="02020400000000000000" pitchFamily="17" charset="-128"/>
                <a:ea typeface="UD デジタル 教科書体 N-R" panose="02020400000000000000" pitchFamily="17" charset="-128"/>
              </a:rPr>
              <a:t>ペンの色を緑に指定して、</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a:latin typeface="UD デジタル 教科書体 N-R" panose="02020400000000000000" pitchFamily="17" charset="-128"/>
                <a:ea typeface="UD デジタル 教科書体 N-R" panose="02020400000000000000" pitchFamily="17" charset="-128"/>
              </a:rPr>
              <a:t>ペン先を下げる（キャンバスに置く）</a:t>
            </a:r>
          </a:p>
        </p:txBody>
      </p:sp>
      <p:sp>
        <p:nvSpPr>
          <p:cNvPr id="13" name="角丸四角形 85">
            <a:extLst>
              <a:ext uri="{FF2B5EF4-FFF2-40B4-BE49-F238E27FC236}">
                <a16:creationId xmlns:a16="http://schemas.microsoft.com/office/drawing/2014/main" id="{6EDA5514-B6D8-A996-F30D-EDF83CEC2CDD}"/>
              </a:ext>
            </a:extLst>
          </p:cNvPr>
          <p:cNvSpPr/>
          <p:nvPr/>
        </p:nvSpPr>
        <p:spPr>
          <a:xfrm>
            <a:off x="169600" y="8341215"/>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en-US" altLang="ja-JP" sz="1200" dirty="0">
                <a:latin typeface="UD デジタル 教科書体 N-R" panose="02020400000000000000" pitchFamily="17" charset="-128"/>
                <a:ea typeface="UD デジタル 教科書体 N-R" panose="02020400000000000000" pitchFamily="17" charset="-128"/>
              </a:rPr>
              <a:t>⑥</a:t>
            </a:r>
            <a:r>
              <a:rPr kumimoji="1" lang="ja-JP" altLang="en-US" sz="1200">
                <a:latin typeface="UD デジタル 教科書体 N-R" panose="02020400000000000000" pitchFamily="17" charset="-128"/>
                <a:ea typeface="UD デジタル 教科書体 N-R" panose="02020400000000000000" pitchFamily="17" charset="-128"/>
              </a:rPr>
              <a:t>ペンを指定の座標まで進める</a:t>
            </a:r>
          </a:p>
        </p:txBody>
      </p:sp>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FA84093C-7ED2-7455-B276-C2F88DBFE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88" y="764462"/>
            <a:ext cx="1305140" cy="1934755"/>
          </a:xfrm>
          <a:prstGeom prst="rect">
            <a:avLst/>
          </a:prstGeom>
        </p:spPr>
      </p:pic>
    </p:spTree>
    <p:extLst>
      <p:ext uri="{BB962C8B-B14F-4D97-AF65-F5344CB8AC3E}">
        <p14:creationId xmlns:p14="http://schemas.microsoft.com/office/powerpoint/2010/main" val="220548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テキスト ボックス 72">
            <a:extLst>
              <a:ext uri="{FF2B5EF4-FFF2-40B4-BE49-F238E27FC236}">
                <a16:creationId xmlns:a16="http://schemas.microsoft.com/office/drawing/2014/main" id="{092272B1-815D-4961-913B-7F0D8F210920}"/>
              </a:ext>
            </a:extLst>
          </p:cNvPr>
          <p:cNvSpPr txBox="1"/>
          <p:nvPr/>
        </p:nvSpPr>
        <p:spPr>
          <a:xfrm>
            <a:off x="555171" y="166124"/>
            <a:ext cx="5760720"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タートルグラフィックスの様々な機能（関数）</a:t>
            </a:r>
          </a:p>
        </p:txBody>
      </p:sp>
      <p:sp>
        <p:nvSpPr>
          <p:cNvPr id="2" name="テキスト ボックス 1">
            <a:extLst>
              <a:ext uri="{FF2B5EF4-FFF2-40B4-BE49-F238E27FC236}">
                <a16:creationId xmlns:a16="http://schemas.microsoft.com/office/drawing/2014/main" id="{8A601CE8-23E1-E4F4-2827-89D802B0FE8D}"/>
              </a:ext>
            </a:extLst>
          </p:cNvPr>
          <p:cNvSpPr txBox="1"/>
          <p:nvPr/>
        </p:nvSpPr>
        <p:spPr>
          <a:xfrm>
            <a:off x="410496" y="566234"/>
            <a:ext cx="6037007" cy="1200329"/>
          </a:xfrm>
          <a:prstGeom prst="rect">
            <a:avLst/>
          </a:prstGeom>
          <a:noFill/>
          <a:ln>
            <a:solidFill>
              <a:schemeClr val="tx1"/>
            </a:solidFill>
          </a:ln>
        </p:spPr>
        <p:txBody>
          <a:bodyPr wrap="square" rtlCol="0">
            <a:spAutoFit/>
          </a:bodyPr>
          <a:lstStyle/>
          <a:p>
            <a:r>
              <a:rPr kumimoji="1" lang="ja-JP" altLang="en-US" sz="1200">
                <a:latin typeface="UD Digi Kyokasho N-R" panose="02020400000000000000" pitchFamily="49" charset="-128"/>
                <a:ea typeface="UD Digi Kyokasho N-R" panose="02020400000000000000" pitchFamily="49" charset="-128"/>
              </a:rPr>
              <a:t>指定した座標まで線を引いたり、円を描いたり、ペン先を上げたり下げたり</a:t>
            </a:r>
            <a:r>
              <a:rPr kumimoji="1" lang="en-US" altLang="ja-JP" sz="1200" dirty="0">
                <a:latin typeface="UD Digi Kyokasho N-R" panose="02020400000000000000" pitchFamily="49" charset="-128"/>
                <a:ea typeface="UD Digi Kyokasho N-R" panose="02020400000000000000" pitchFamily="49" charset="-128"/>
              </a:rPr>
              <a:t>…</a:t>
            </a:r>
            <a:r>
              <a:rPr kumimoji="1" lang="ja-JP" altLang="en-US" sz="1200">
                <a:latin typeface="UD Digi Kyokasho N-R" panose="02020400000000000000" pitchFamily="49" charset="-128"/>
                <a:ea typeface="UD Digi Kyokasho N-R" panose="02020400000000000000" pitchFamily="49" charset="-128"/>
              </a:rPr>
              <a:t>これらの機能は関数（</a:t>
            </a:r>
            <a:r>
              <a:rPr kumimoji="1" lang="en-US" altLang="ja-JP" sz="1200" dirty="0">
                <a:latin typeface="UD Digi Kyokasho N-R" panose="02020400000000000000" pitchFamily="49" charset="-128"/>
                <a:ea typeface="UD Digi Kyokasho N-R" panose="02020400000000000000" pitchFamily="49" charset="-128"/>
              </a:rPr>
              <a:t>function</a:t>
            </a:r>
            <a:r>
              <a:rPr kumimoji="1" lang="ja-JP" altLang="en-US" sz="1200">
                <a:latin typeface="UD Digi Kyokasho N-R" panose="02020400000000000000" pitchFamily="49" charset="-128"/>
                <a:ea typeface="UD Digi Kyokasho N-R" panose="02020400000000000000" pitchFamily="49" charset="-128"/>
              </a:rPr>
              <a:t>）と呼ばれる仕組みです。</a:t>
            </a:r>
            <a:endParaRPr kumimoji="1" lang="en-US" altLang="ja-JP" sz="1200" dirty="0">
              <a:latin typeface="UD Digi Kyokasho N-R" panose="02020400000000000000" pitchFamily="49" charset="-128"/>
              <a:ea typeface="UD Digi Kyokasho N-R" panose="02020400000000000000" pitchFamily="49" charset="-128"/>
            </a:endParaRPr>
          </a:p>
          <a:p>
            <a:r>
              <a:rPr kumimoji="1" lang="ja-JP" altLang="en-US" sz="1200">
                <a:latin typeface="UD Digi Kyokasho N-R" panose="02020400000000000000" pitchFamily="49" charset="-128"/>
                <a:ea typeface="UD Digi Kyokasho N-R" panose="02020400000000000000" pitchFamily="49" charset="-128"/>
              </a:rPr>
              <a:t>関数の中には、小かっこ（）を使って値を指定して、動作の詳細を決めることができるものもあります。</a:t>
            </a:r>
            <a:endParaRPr kumimoji="1" lang="en-US" altLang="ja-JP" sz="1200" dirty="0">
              <a:latin typeface="UD Digi Kyokasho N-R" panose="02020400000000000000" pitchFamily="49" charset="-128"/>
              <a:ea typeface="UD Digi Kyokasho N-R" panose="02020400000000000000" pitchFamily="49" charset="-128"/>
            </a:endParaRPr>
          </a:p>
          <a:p>
            <a:r>
              <a:rPr kumimoji="1" lang="ja-JP" altLang="en-US" sz="1200">
                <a:latin typeface="UD Digi Kyokasho N-R" panose="02020400000000000000" pitchFamily="49" charset="-128"/>
                <a:ea typeface="UD Digi Kyokasho N-R" panose="02020400000000000000" pitchFamily="49" charset="-128"/>
              </a:rPr>
              <a:t>タートルグラフィックスでは、以下のような関数が利用できます（</a:t>
            </a:r>
            <a:r>
              <a:rPr kumimoji="1" lang="en-US" altLang="ja-JP" sz="1200" dirty="0">
                <a:latin typeface="UD Digi Kyokasho N-R" panose="02020400000000000000" pitchFamily="49" charset="-128"/>
                <a:ea typeface="UD Digi Kyokasho N-R" panose="02020400000000000000" pitchFamily="49" charset="-128"/>
              </a:rPr>
              <a:t>※</a:t>
            </a:r>
            <a:r>
              <a:rPr kumimoji="1" lang="ja-JP" altLang="en-US" sz="1200">
                <a:latin typeface="UD Digi Kyokasho N-R" panose="02020400000000000000" pitchFamily="49" charset="-128"/>
                <a:ea typeface="UD Digi Kyokasho N-R" panose="02020400000000000000" pitchFamily="49" charset="-128"/>
              </a:rPr>
              <a:t>代表的なものを取り上げています）。</a:t>
            </a:r>
          </a:p>
        </p:txBody>
      </p:sp>
      <p:graphicFrame>
        <p:nvGraphicFramePr>
          <p:cNvPr id="3" name="表 3">
            <a:extLst>
              <a:ext uri="{FF2B5EF4-FFF2-40B4-BE49-F238E27FC236}">
                <a16:creationId xmlns:a16="http://schemas.microsoft.com/office/drawing/2014/main" id="{4AF0E033-2FF0-3771-5754-F078065CADF1}"/>
              </a:ext>
            </a:extLst>
          </p:cNvPr>
          <p:cNvGraphicFramePr>
            <a:graphicFrameLocks noGrp="1"/>
          </p:cNvGraphicFramePr>
          <p:nvPr>
            <p:extLst>
              <p:ext uri="{D42A27DB-BD31-4B8C-83A1-F6EECF244321}">
                <p14:modId xmlns:p14="http://schemas.microsoft.com/office/powerpoint/2010/main" val="3515214636"/>
              </p:ext>
            </p:extLst>
          </p:nvPr>
        </p:nvGraphicFramePr>
        <p:xfrm>
          <a:off x="410495" y="1846005"/>
          <a:ext cx="6037008" cy="7526020"/>
        </p:xfrm>
        <a:graphic>
          <a:graphicData uri="http://schemas.openxmlformats.org/drawingml/2006/table">
            <a:tbl>
              <a:tblPr firstRow="1" bandRow="1">
                <a:tableStyleId>{BC89EF96-8CEA-46FF-86C4-4CE0E7609802}</a:tableStyleId>
              </a:tblPr>
              <a:tblGrid>
                <a:gridCol w="1634615">
                  <a:extLst>
                    <a:ext uri="{9D8B030D-6E8A-4147-A177-3AD203B41FA5}">
                      <a16:colId xmlns:a16="http://schemas.microsoft.com/office/drawing/2014/main" val="3212156580"/>
                    </a:ext>
                  </a:extLst>
                </a:gridCol>
                <a:gridCol w="1160206">
                  <a:extLst>
                    <a:ext uri="{9D8B030D-6E8A-4147-A177-3AD203B41FA5}">
                      <a16:colId xmlns:a16="http://schemas.microsoft.com/office/drawing/2014/main" val="3646734594"/>
                    </a:ext>
                  </a:extLst>
                </a:gridCol>
                <a:gridCol w="3242187">
                  <a:extLst>
                    <a:ext uri="{9D8B030D-6E8A-4147-A177-3AD203B41FA5}">
                      <a16:colId xmlns:a16="http://schemas.microsoft.com/office/drawing/2014/main" val="1347943138"/>
                    </a:ext>
                  </a:extLst>
                </a:gridCol>
              </a:tblGrid>
              <a:tr h="370840">
                <a:tc>
                  <a:txBody>
                    <a:bodyPr/>
                    <a:lstStyle/>
                    <a:p>
                      <a:r>
                        <a:rPr kumimoji="1" lang="ja-JP" altLang="en-US" sz="1200"/>
                        <a:t>できること</a:t>
                      </a:r>
                    </a:p>
                  </a:txBody>
                  <a:tcPr/>
                </a:tc>
                <a:tc>
                  <a:txBody>
                    <a:bodyPr/>
                    <a:lstStyle/>
                    <a:p>
                      <a:r>
                        <a:rPr kumimoji="1" lang="ja-JP" altLang="en-US" sz="1200"/>
                        <a:t>関数名</a:t>
                      </a:r>
                    </a:p>
                  </a:txBody>
                  <a:tcPr/>
                </a:tc>
                <a:tc>
                  <a:txBody>
                    <a:bodyPr/>
                    <a:lstStyle/>
                    <a:p>
                      <a:r>
                        <a:rPr kumimoji="1" lang="ja-JP" altLang="en-US" sz="1200"/>
                        <a:t>使い方・使用例</a:t>
                      </a:r>
                    </a:p>
                  </a:txBody>
                  <a:tcPr/>
                </a:tc>
                <a:extLst>
                  <a:ext uri="{0D108BD9-81ED-4DB2-BD59-A6C34878D82A}">
                    <a16:rowId xmlns:a16="http://schemas.microsoft.com/office/drawing/2014/main" val="3021654604"/>
                  </a:ext>
                </a:extLst>
              </a:tr>
              <a:tr h="370840">
                <a:tc>
                  <a:txBody>
                    <a:bodyPr/>
                    <a:lstStyle/>
                    <a:p>
                      <a:r>
                        <a:rPr kumimoji="1" lang="ja-JP" altLang="en-US" sz="1200"/>
                        <a:t>ペンを上げる</a:t>
                      </a:r>
                    </a:p>
                  </a:txBody>
                  <a:tcPr/>
                </a:tc>
                <a:tc>
                  <a:txBody>
                    <a:bodyPr/>
                    <a:lstStyle/>
                    <a:p>
                      <a:r>
                        <a:rPr kumimoji="1" lang="en-US" altLang="ja-JP" sz="1200" dirty="0" err="1"/>
                        <a:t>penup</a:t>
                      </a:r>
                      <a:r>
                        <a:rPr kumimoji="1" lang="en-US" altLang="ja-JP" sz="1200" dirty="0"/>
                        <a:t>()</a:t>
                      </a:r>
                      <a:endParaRPr kumimoji="1" lang="ja-JP" altLang="en-US" sz="1200"/>
                    </a:p>
                  </a:txBody>
                  <a:tcPr/>
                </a:tc>
                <a:tc>
                  <a:txBody>
                    <a:bodyPr/>
                    <a:lstStyle/>
                    <a:p>
                      <a:r>
                        <a:rPr kumimoji="1" lang="ja-JP" altLang="en-US" sz="1200"/>
                        <a:t>ペン先を持ち上げる。ペン先が上がっている間は、ペンを移動させても線は描かれない。</a:t>
                      </a:r>
                      <a:endParaRPr kumimoji="1" lang="en-US" altLang="ja-JP" sz="1200" dirty="0"/>
                    </a:p>
                    <a:p>
                      <a:r>
                        <a:rPr kumimoji="1" lang="en-US" altLang="ja-JP" sz="1200" dirty="0" err="1"/>
                        <a:t>t.penup</a:t>
                      </a:r>
                      <a:r>
                        <a:rPr kumimoji="1" lang="en-US" altLang="ja-JP" sz="1200" dirty="0"/>
                        <a:t>()</a:t>
                      </a:r>
                      <a:endParaRPr kumimoji="1" lang="ja-JP" altLang="en-US" sz="1200"/>
                    </a:p>
                  </a:txBody>
                  <a:tcPr/>
                </a:tc>
                <a:extLst>
                  <a:ext uri="{0D108BD9-81ED-4DB2-BD59-A6C34878D82A}">
                    <a16:rowId xmlns:a16="http://schemas.microsoft.com/office/drawing/2014/main" val="1564152618"/>
                  </a:ext>
                </a:extLst>
              </a:tr>
              <a:tr h="370840">
                <a:tc>
                  <a:txBody>
                    <a:bodyPr/>
                    <a:lstStyle/>
                    <a:p>
                      <a:r>
                        <a:rPr kumimoji="1" lang="ja-JP" altLang="en-US" sz="1200"/>
                        <a:t>ペンを下げる</a:t>
                      </a:r>
                    </a:p>
                  </a:txBody>
                  <a:tcPr/>
                </a:tc>
                <a:tc>
                  <a:txBody>
                    <a:bodyPr/>
                    <a:lstStyle/>
                    <a:p>
                      <a:r>
                        <a:rPr kumimoji="1" lang="en-US" altLang="ja-JP" sz="1200" dirty="0" err="1"/>
                        <a:t>pendown</a:t>
                      </a:r>
                      <a:r>
                        <a:rPr kumimoji="1" lang="en-US" altLang="ja-JP" sz="1200" dirty="0"/>
                        <a:t>()</a:t>
                      </a:r>
                      <a:endParaRPr kumimoji="1" lang="ja-JP" altLang="en-US" sz="1200"/>
                    </a:p>
                  </a:txBody>
                  <a:tcPr/>
                </a:tc>
                <a:tc>
                  <a:txBody>
                    <a:bodyPr/>
                    <a:lstStyle/>
                    <a:p>
                      <a:r>
                        <a:rPr kumimoji="1" lang="ja-JP" altLang="en-US" sz="1200"/>
                        <a:t>ペン先を下げる（キャンパスに付ける）。ペン先が下がっているときにペンを移動させると、線が描かれる。</a:t>
                      </a:r>
                      <a:endParaRPr kumimoji="1" lang="en-US" altLang="ja-JP" sz="1200" dirty="0"/>
                    </a:p>
                    <a:p>
                      <a:r>
                        <a:rPr kumimoji="1" lang="en-US" altLang="ja-JP" sz="1200" dirty="0" err="1"/>
                        <a:t>t.pendown</a:t>
                      </a:r>
                      <a:r>
                        <a:rPr kumimoji="1" lang="en-US" altLang="ja-JP" sz="1200" dirty="0"/>
                        <a:t>()</a:t>
                      </a:r>
                      <a:endParaRPr kumimoji="1" lang="ja-JP" altLang="en-US" sz="1200"/>
                    </a:p>
                  </a:txBody>
                  <a:tcPr/>
                </a:tc>
                <a:extLst>
                  <a:ext uri="{0D108BD9-81ED-4DB2-BD59-A6C34878D82A}">
                    <a16:rowId xmlns:a16="http://schemas.microsoft.com/office/drawing/2014/main" val="672713076"/>
                  </a:ext>
                </a:extLst>
              </a:tr>
              <a:tr h="370840">
                <a:tc>
                  <a:txBody>
                    <a:bodyPr/>
                    <a:lstStyle/>
                    <a:p>
                      <a:r>
                        <a:rPr kumimoji="1" lang="ja-JP" altLang="en-US" sz="1200"/>
                        <a:t>色を指定する</a:t>
                      </a:r>
                    </a:p>
                  </a:txBody>
                  <a:tcPr/>
                </a:tc>
                <a:tc>
                  <a:txBody>
                    <a:bodyPr/>
                    <a:lstStyle/>
                    <a:p>
                      <a:r>
                        <a:rPr kumimoji="1" lang="en-US" altLang="ja-JP" sz="1200" dirty="0"/>
                        <a:t>color('</a:t>
                      </a:r>
                      <a:r>
                        <a:rPr kumimoji="1" lang="ja-JP" altLang="en-US" sz="1200"/>
                        <a:t>色名</a:t>
                      </a:r>
                      <a:r>
                        <a:rPr kumimoji="1" lang="en-US" altLang="ja-JP" sz="1200" dirty="0"/>
                        <a:t>')</a:t>
                      </a:r>
                      <a:endParaRPr kumimoji="1" lang="ja-JP" altLang="en-US" sz="1200"/>
                    </a:p>
                  </a:txBody>
                  <a:tcPr/>
                </a:tc>
                <a:tc>
                  <a:txBody>
                    <a:bodyPr/>
                    <a:lstStyle/>
                    <a:p>
                      <a:r>
                        <a:rPr kumimoji="1" lang="ja-JP" altLang="en-US" sz="1200"/>
                        <a:t>ペンの色を指定する。指定した後でペン先を移動すると、その色で線が描かれる。</a:t>
                      </a:r>
                      <a:endParaRPr kumimoji="1" lang="en-US" altLang="ja-JP" sz="1200" dirty="0"/>
                    </a:p>
                    <a:p>
                      <a:r>
                        <a:rPr kumimoji="1" lang="en-US" altLang="ja-JP" sz="1200" dirty="0" err="1"/>
                        <a:t>t.color</a:t>
                      </a:r>
                      <a:r>
                        <a:rPr kumimoji="1" lang="en-US" altLang="ja-JP" sz="1200" dirty="0"/>
                        <a:t>('red')  ,  </a:t>
                      </a:r>
                      <a:r>
                        <a:rPr kumimoji="1" lang="en-US" altLang="ja-JP" sz="1200" dirty="0" err="1"/>
                        <a:t>t.color</a:t>
                      </a:r>
                      <a:r>
                        <a:rPr kumimoji="1" lang="en-US" altLang="ja-JP" sz="1200" dirty="0"/>
                        <a:t>('green')   </a:t>
                      </a:r>
                      <a:r>
                        <a:rPr kumimoji="1" lang="ja-JP" altLang="en-US" sz="1200"/>
                        <a:t>など</a:t>
                      </a:r>
                    </a:p>
                  </a:txBody>
                  <a:tcPr/>
                </a:tc>
                <a:extLst>
                  <a:ext uri="{0D108BD9-81ED-4DB2-BD59-A6C34878D82A}">
                    <a16:rowId xmlns:a16="http://schemas.microsoft.com/office/drawing/2014/main" val="981947749"/>
                  </a:ext>
                </a:extLst>
              </a:tr>
              <a:tr h="370840">
                <a:tc>
                  <a:txBody>
                    <a:bodyPr/>
                    <a:lstStyle/>
                    <a:p>
                      <a:r>
                        <a:rPr kumimoji="1" lang="ja-JP" altLang="en-US" sz="1200"/>
                        <a:t>ペンの太さを変える</a:t>
                      </a:r>
                    </a:p>
                  </a:txBody>
                  <a:tcPr/>
                </a:tc>
                <a:tc>
                  <a:txBody>
                    <a:bodyPr/>
                    <a:lstStyle/>
                    <a:p>
                      <a:r>
                        <a:rPr kumimoji="1" lang="en-US" altLang="ja-JP" sz="1200" dirty="0"/>
                        <a:t>width(</a:t>
                      </a:r>
                      <a:r>
                        <a:rPr kumimoji="1" lang="ja-JP" altLang="en-US" sz="1200"/>
                        <a:t>太さ</a:t>
                      </a:r>
                      <a:r>
                        <a:rPr kumimoji="1" lang="en-US" altLang="ja-JP" sz="1200" dirty="0"/>
                        <a:t>)</a:t>
                      </a:r>
                      <a:endParaRPr kumimoji="1" lang="ja-JP" altLang="en-US" sz="1200"/>
                    </a:p>
                  </a:txBody>
                  <a:tcPr/>
                </a:tc>
                <a:tc>
                  <a:txBody>
                    <a:bodyPr/>
                    <a:lstStyle/>
                    <a:p>
                      <a:r>
                        <a:rPr kumimoji="1" lang="ja-JP" altLang="en-US" sz="1200"/>
                        <a:t>ペンの太さを指定する。</a:t>
                      </a:r>
                      <a:endParaRPr kumimoji="1" lang="en-US" altLang="ja-JP" sz="1200" dirty="0"/>
                    </a:p>
                    <a:p>
                      <a:r>
                        <a:rPr kumimoji="1" lang="ja-JP" altLang="en-US" sz="1200"/>
                        <a:t>指定した後でペン先を移動すると、その太さで線が描かれる。</a:t>
                      </a:r>
                      <a:endParaRPr kumimoji="1" lang="en-US" altLang="ja-JP" sz="1200" dirty="0"/>
                    </a:p>
                    <a:p>
                      <a:r>
                        <a:rPr kumimoji="1" lang="en-US" altLang="ja-JP" sz="1200" dirty="0" err="1"/>
                        <a:t>t.width</a:t>
                      </a:r>
                      <a:r>
                        <a:rPr kumimoji="1" lang="en-US" altLang="ja-JP" sz="1200" dirty="0"/>
                        <a:t>(5)</a:t>
                      </a:r>
                      <a:endParaRPr kumimoji="1" lang="ja-JP" altLang="en-US" sz="1200"/>
                    </a:p>
                  </a:txBody>
                  <a:tcPr/>
                </a:tc>
                <a:extLst>
                  <a:ext uri="{0D108BD9-81ED-4DB2-BD59-A6C34878D82A}">
                    <a16:rowId xmlns:a16="http://schemas.microsoft.com/office/drawing/2014/main" val="3166736198"/>
                  </a:ext>
                </a:extLst>
              </a:tr>
              <a:tr h="370840">
                <a:tc>
                  <a:txBody>
                    <a:bodyPr/>
                    <a:lstStyle/>
                    <a:p>
                      <a:r>
                        <a:rPr kumimoji="1" lang="ja-JP" altLang="en-US" sz="1200"/>
                        <a:t>ペンを指定位置まで移動する</a:t>
                      </a:r>
                    </a:p>
                  </a:txBody>
                  <a:tcPr/>
                </a:tc>
                <a:tc>
                  <a:txBody>
                    <a:bodyPr/>
                    <a:lstStyle/>
                    <a:p>
                      <a:r>
                        <a:rPr kumimoji="1" lang="en-US" altLang="ja-JP" sz="1200" dirty="0" err="1"/>
                        <a:t>goto</a:t>
                      </a:r>
                      <a:r>
                        <a:rPr kumimoji="1" lang="en-US" altLang="ja-JP" sz="1200" dirty="0"/>
                        <a:t>(x</a:t>
                      </a:r>
                      <a:r>
                        <a:rPr kumimoji="1" lang="ja-JP" altLang="en-US" sz="1200"/>
                        <a:t>座標</a:t>
                      </a:r>
                      <a:r>
                        <a:rPr kumimoji="1" lang="en-US" altLang="ja-JP" sz="1200" dirty="0"/>
                        <a:t>,y</a:t>
                      </a:r>
                      <a:r>
                        <a:rPr kumimoji="1" lang="ja-JP" altLang="en-US" sz="1200"/>
                        <a:t>座標</a:t>
                      </a:r>
                      <a:r>
                        <a:rPr kumimoji="1" lang="en-US" altLang="ja-JP" sz="1200" dirty="0"/>
                        <a:t>)</a:t>
                      </a:r>
                      <a:endParaRPr kumimoji="1" lang="ja-JP" altLang="en-US" sz="1200"/>
                    </a:p>
                  </a:txBody>
                  <a:tcPr/>
                </a:tc>
                <a:tc>
                  <a:txBody>
                    <a:bodyPr/>
                    <a:lstStyle/>
                    <a:p>
                      <a:r>
                        <a:rPr kumimoji="1" lang="ja-JP" altLang="en-US" sz="1200"/>
                        <a:t>ペンの元の位置に関係なく、ペン先を指定の位置まで移動する。ペンの方向は元のまま変わらない。</a:t>
                      </a:r>
                      <a:endParaRPr kumimoji="1" lang="en-US" altLang="ja-JP" sz="1200" dirty="0"/>
                    </a:p>
                    <a:p>
                      <a:r>
                        <a:rPr kumimoji="1" lang="en-US" altLang="ja-JP" sz="1200" dirty="0" err="1"/>
                        <a:t>t.goto</a:t>
                      </a:r>
                      <a:r>
                        <a:rPr kumimoji="1" lang="en-US" altLang="ja-JP" sz="1200" dirty="0"/>
                        <a:t>(-140, -140)</a:t>
                      </a:r>
                      <a:endParaRPr kumimoji="1" lang="ja-JP" altLang="en-US" sz="1200"/>
                    </a:p>
                  </a:txBody>
                  <a:tcPr/>
                </a:tc>
                <a:extLst>
                  <a:ext uri="{0D108BD9-81ED-4DB2-BD59-A6C34878D82A}">
                    <a16:rowId xmlns:a16="http://schemas.microsoft.com/office/drawing/2014/main" val="4183744825"/>
                  </a:ext>
                </a:extLst>
              </a:tr>
              <a:tr h="370840">
                <a:tc>
                  <a:txBody>
                    <a:bodyPr/>
                    <a:lstStyle/>
                    <a:p>
                      <a:r>
                        <a:rPr kumimoji="1" lang="ja-JP" altLang="en-US" sz="1200"/>
                        <a:t>ペンを（指定した数だけ）前に進める</a:t>
                      </a:r>
                    </a:p>
                  </a:txBody>
                  <a:tcPr/>
                </a:tc>
                <a:tc>
                  <a:txBody>
                    <a:bodyPr/>
                    <a:lstStyle/>
                    <a:p>
                      <a:r>
                        <a:rPr kumimoji="1" lang="en-US" altLang="ja-JP" sz="1200" dirty="0"/>
                        <a:t>forward(</a:t>
                      </a:r>
                      <a:r>
                        <a:rPr kumimoji="1" lang="ja-JP" altLang="en-US" sz="1200"/>
                        <a:t>進む量</a:t>
                      </a:r>
                      <a:r>
                        <a:rPr kumimoji="1" lang="en-US" altLang="ja-JP" sz="1200" dirty="0"/>
                        <a:t>)</a:t>
                      </a:r>
                      <a:endParaRPr kumimoji="1" lang="ja-JP" altLang="en-US" sz="1200"/>
                    </a:p>
                  </a:txBody>
                  <a:tcPr/>
                </a:tc>
                <a:tc>
                  <a:txBody>
                    <a:bodyPr/>
                    <a:lstStyle/>
                    <a:p>
                      <a:r>
                        <a:rPr kumimoji="1" lang="ja-JP" altLang="en-US" sz="1200"/>
                        <a:t>ペンの現在の位置から、今向いている方向に向かって、小かっこで指定された量だけ進める。</a:t>
                      </a:r>
                      <a:endParaRPr kumimoji="1" lang="en-US" altLang="ja-JP" sz="1200" dirty="0"/>
                    </a:p>
                    <a:p>
                      <a:r>
                        <a:rPr kumimoji="1" lang="en-US" altLang="ja-JP" sz="1200" dirty="0" err="1"/>
                        <a:t>t.forward</a:t>
                      </a:r>
                      <a:r>
                        <a:rPr kumimoji="1" lang="en-US" altLang="ja-JP" sz="1200" dirty="0"/>
                        <a:t>(220)</a:t>
                      </a:r>
                      <a:endParaRPr kumimoji="1" lang="ja-JP" altLang="en-US" sz="1200"/>
                    </a:p>
                  </a:txBody>
                  <a:tcPr/>
                </a:tc>
                <a:extLst>
                  <a:ext uri="{0D108BD9-81ED-4DB2-BD59-A6C34878D82A}">
                    <a16:rowId xmlns:a16="http://schemas.microsoft.com/office/drawing/2014/main" val="1511476984"/>
                  </a:ext>
                </a:extLst>
              </a:tr>
              <a:tr h="370840">
                <a:tc>
                  <a:txBody>
                    <a:bodyPr/>
                    <a:lstStyle/>
                    <a:p>
                      <a:r>
                        <a:rPr kumimoji="1" lang="ja-JP" altLang="en-US" sz="1200"/>
                        <a:t>ペンを（指定した度数だけ）右に回転させる</a:t>
                      </a:r>
                    </a:p>
                  </a:txBody>
                  <a:tcPr/>
                </a:tc>
                <a:tc>
                  <a:txBody>
                    <a:bodyPr/>
                    <a:lstStyle/>
                    <a:p>
                      <a:r>
                        <a:rPr kumimoji="1" lang="en-US" altLang="ja-JP" sz="1200" dirty="0"/>
                        <a:t>right(</a:t>
                      </a:r>
                      <a:r>
                        <a:rPr kumimoji="1" lang="ja-JP" altLang="en-US" sz="1200"/>
                        <a:t>回転する度数</a:t>
                      </a:r>
                      <a:r>
                        <a:rPr kumimoji="1" lang="en-US" altLang="ja-JP" sz="1200" dirty="0"/>
                        <a:t>)</a:t>
                      </a:r>
                      <a:endParaRPr kumimoji="1" lang="ja-JP" altLang="en-US" sz="1200"/>
                    </a:p>
                  </a:txBody>
                  <a:tcPr/>
                </a:tc>
                <a:tc>
                  <a:txBody>
                    <a:bodyPr/>
                    <a:lstStyle/>
                    <a:p>
                      <a:r>
                        <a:rPr kumimoji="1" lang="ja-JP" altLang="en-US" sz="1200"/>
                        <a:t>ペンの向きを、現在の向きから右回りで、指定された角度だけ回転する。</a:t>
                      </a:r>
                      <a:endParaRPr kumimoji="1" lang="en-US" altLang="ja-JP" sz="1200" dirty="0"/>
                    </a:p>
                    <a:p>
                      <a:r>
                        <a:rPr kumimoji="1" lang="en-US" altLang="ja-JP" sz="1200" dirty="0" err="1"/>
                        <a:t>t.right</a:t>
                      </a:r>
                      <a:r>
                        <a:rPr kumimoji="1" lang="en-US" altLang="ja-JP" sz="1200" dirty="0"/>
                        <a:t>(90)</a:t>
                      </a:r>
                      <a:endParaRPr kumimoji="1" lang="ja-JP" altLang="en-US" sz="1200"/>
                    </a:p>
                  </a:txBody>
                  <a:tcPr/>
                </a:tc>
                <a:extLst>
                  <a:ext uri="{0D108BD9-81ED-4DB2-BD59-A6C34878D82A}">
                    <a16:rowId xmlns:a16="http://schemas.microsoft.com/office/drawing/2014/main" val="253239653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t>ペンを（指定した度数だけ）左に回転させる</a:t>
                      </a:r>
                    </a:p>
                  </a:txBody>
                  <a:tcPr/>
                </a:tc>
                <a:tc>
                  <a:txBody>
                    <a:bodyPr/>
                    <a:lstStyle/>
                    <a:p>
                      <a:r>
                        <a:rPr kumimoji="1" lang="en-US" altLang="ja-JP" sz="1200" dirty="0"/>
                        <a:t>left(</a:t>
                      </a:r>
                      <a:r>
                        <a:rPr kumimoji="1" lang="ja-JP" altLang="en-US" sz="1200"/>
                        <a:t>回転する度数</a:t>
                      </a:r>
                      <a:r>
                        <a:rPr kumimoji="1" lang="en-US" altLang="ja-JP" sz="1200" dirty="0"/>
                        <a:t>)</a:t>
                      </a:r>
                      <a:endParaRPr kumimoji="1" lang="ja-JP" altLang="en-US" sz="1200"/>
                    </a:p>
                  </a:txBody>
                  <a:tcPr/>
                </a:tc>
                <a:tc>
                  <a:txBody>
                    <a:bodyPr/>
                    <a:lstStyle/>
                    <a:p>
                      <a:r>
                        <a:rPr kumimoji="1" lang="ja-JP" altLang="en-US" sz="1200"/>
                        <a:t>ペンの向きを、現在の向きから左回りで、指定された角度だけ回転する。</a:t>
                      </a:r>
                      <a:endParaRPr kumimoji="1" lang="en-US" altLang="ja-JP" sz="1200" dirty="0"/>
                    </a:p>
                    <a:p>
                      <a:r>
                        <a:rPr kumimoji="1" lang="en-US" altLang="ja-JP" sz="1200" dirty="0" err="1"/>
                        <a:t>t.left</a:t>
                      </a:r>
                      <a:r>
                        <a:rPr kumimoji="1" lang="en-US" altLang="ja-JP" sz="1200" dirty="0"/>
                        <a:t>(90)</a:t>
                      </a:r>
                      <a:endParaRPr kumimoji="1" lang="ja-JP" altLang="en-US" sz="1200"/>
                    </a:p>
                  </a:txBody>
                  <a:tcPr/>
                </a:tc>
                <a:extLst>
                  <a:ext uri="{0D108BD9-81ED-4DB2-BD59-A6C34878D82A}">
                    <a16:rowId xmlns:a16="http://schemas.microsoft.com/office/drawing/2014/main" val="2008386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t>円を（指定した半径で）描く</a:t>
                      </a:r>
                    </a:p>
                  </a:txBody>
                  <a:tcPr/>
                </a:tc>
                <a:tc>
                  <a:txBody>
                    <a:bodyPr/>
                    <a:lstStyle/>
                    <a:p>
                      <a:r>
                        <a:rPr kumimoji="1" lang="en-US" altLang="ja-JP" sz="1200" dirty="0"/>
                        <a:t>circle(</a:t>
                      </a:r>
                      <a:r>
                        <a:rPr kumimoji="1" lang="ja-JP" altLang="en-US" sz="1200"/>
                        <a:t>半径</a:t>
                      </a:r>
                      <a:r>
                        <a:rPr kumimoji="1" lang="en-US" altLang="ja-JP" sz="1200" dirty="0"/>
                        <a:t>)</a:t>
                      </a:r>
                      <a:endParaRPr kumimoji="1" lang="ja-JP" altLang="en-US" sz="1200"/>
                    </a:p>
                  </a:txBody>
                  <a:tcPr/>
                </a:tc>
                <a:tc>
                  <a:txBody>
                    <a:bodyPr/>
                    <a:lstStyle/>
                    <a:p>
                      <a:r>
                        <a:rPr kumimoji="1" lang="ja-JP" altLang="en-US" sz="1200"/>
                        <a:t>ペンの現在の位置・向きを基準に、左に指定された半径分だけ離れた点を中心に、円を描く。</a:t>
                      </a:r>
                      <a:endParaRPr kumimoji="1" lang="en-US" altLang="ja-JP" sz="1200" dirty="0"/>
                    </a:p>
                    <a:p>
                      <a:r>
                        <a:rPr kumimoji="1" lang="en-US" altLang="ja-JP" sz="1200" dirty="0" err="1"/>
                        <a:t>t.circle</a:t>
                      </a:r>
                      <a:r>
                        <a:rPr kumimoji="1" lang="en-US" altLang="ja-JP" sz="1200" dirty="0"/>
                        <a:t>(30)</a:t>
                      </a:r>
                      <a:endParaRPr kumimoji="1" lang="ja-JP" altLang="en-US" sz="1200"/>
                    </a:p>
                  </a:txBody>
                  <a:tcPr/>
                </a:tc>
                <a:extLst>
                  <a:ext uri="{0D108BD9-81ED-4DB2-BD59-A6C34878D82A}">
                    <a16:rowId xmlns:a16="http://schemas.microsoft.com/office/drawing/2014/main" val="377677255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t>文字を表示する</a:t>
                      </a:r>
                    </a:p>
                  </a:txBody>
                  <a:tcPr/>
                </a:tc>
                <a:tc>
                  <a:txBody>
                    <a:bodyPr/>
                    <a:lstStyle/>
                    <a:p>
                      <a:r>
                        <a:rPr kumimoji="1" lang="en-US" altLang="ja-JP" sz="1200" dirty="0"/>
                        <a:t>write('</a:t>
                      </a:r>
                      <a:r>
                        <a:rPr kumimoji="1" lang="ja-JP" altLang="en-US" sz="1200"/>
                        <a:t>文字</a:t>
                      </a:r>
                      <a:r>
                        <a:rPr kumimoji="1" lang="en-US" altLang="ja-JP" sz="1200" dirty="0"/>
                        <a:t>')</a:t>
                      </a:r>
                    </a:p>
                  </a:txBody>
                  <a:tcPr/>
                </a:tc>
                <a:tc>
                  <a:txBody>
                    <a:bodyPr/>
                    <a:lstStyle/>
                    <a:p>
                      <a:r>
                        <a:rPr kumimoji="1" lang="ja-JP" altLang="en-US" sz="1200"/>
                        <a:t>ペンの現在の位置に、指定された文字を書く。</a:t>
                      </a:r>
                      <a:endParaRPr kumimoji="1" lang="en-US" altLang="ja-JP" sz="12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err="1"/>
                        <a:t>t.write</a:t>
                      </a:r>
                      <a:r>
                        <a:rPr kumimoji="1" lang="en-US" altLang="ja-JP" sz="1200" dirty="0"/>
                        <a:t>('</a:t>
                      </a:r>
                      <a:r>
                        <a:rPr kumimoji="1" lang="en-US" altLang="ja-JP" sz="1350" b="0" kern="1200" dirty="0">
                          <a:solidFill>
                            <a:schemeClr val="tx1"/>
                          </a:solidFill>
                          <a:effectLst/>
                          <a:latin typeface="+mn-lt"/>
                          <a:ea typeface="+mn-ea"/>
                          <a:cs typeface="+mn-cs"/>
                        </a:rPr>
                        <a:t>(0,0)</a:t>
                      </a:r>
                      <a:r>
                        <a:rPr kumimoji="1" lang="en-US" altLang="ja-JP" sz="1200" dirty="0"/>
                        <a:t>')</a:t>
                      </a:r>
                      <a:endParaRPr kumimoji="1" lang="ja-JP" altLang="en-US" sz="1200"/>
                    </a:p>
                  </a:txBody>
                  <a:tcPr/>
                </a:tc>
                <a:extLst>
                  <a:ext uri="{0D108BD9-81ED-4DB2-BD59-A6C34878D82A}">
                    <a16:rowId xmlns:a16="http://schemas.microsoft.com/office/drawing/2014/main" val="2828769996"/>
                  </a:ext>
                </a:extLst>
              </a:tr>
            </a:tbl>
          </a:graphicData>
        </a:graphic>
      </p:graphicFrame>
    </p:spTree>
    <p:extLst>
      <p:ext uri="{BB962C8B-B14F-4D97-AF65-F5344CB8AC3E}">
        <p14:creationId xmlns:p14="http://schemas.microsoft.com/office/powerpoint/2010/main" val="2278115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4960</TotalTime>
  <Words>4143</Words>
  <Application>Microsoft Macintosh PowerPoint</Application>
  <PresentationFormat>A4 210 x 297 mm</PresentationFormat>
  <Paragraphs>391</Paragraphs>
  <Slides>19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Calibri</vt:lpstr>
      <vt:lpstr>UD デジタル 教科書体 N-R</vt:lpstr>
      <vt:lpstr>Monacakomi</vt:lpstr>
      <vt:lpstr>UD デジタル 教科書体 N-B</vt:lpstr>
      <vt:lpstr>Calibri Light</vt:lpstr>
      <vt:lpstr>Arial</vt:lpstr>
      <vt:lpstr>MonacakomiRegular</vt:lpstr>
      <vt:lpstr>UD デジタル 教科書体 N-R</vt:lpstr>
      <vt:lpstr>Office テーマ</vt:lpstr>
      <vt:lpstr>アプリ プログラミングシート</vt:lpstr>
      <vt:lpstr>学習目標</vt:lpstr>
      <vt:lpstr>単元の流れ</vt:lpstr>
      <vt:lpstr>1コマ目の指導</vt:lpstr>
      <vt:lpstr>2コマ目の指導</vt:lpstr>
      <vt:lpstr>3コマ目の指導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確認テスト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アプリ・プログラミング シート</dc:title>
  <dc:creator>Yuki Okamoto</dc:creator>
  <cp:lastModifiedBy>Tetsuya Izawa</cp:lastModifiedBy>
  <cp:revision>64</cp:revision>
  <cp:lastPrinted>2021-06-12T09:37:11Z</cp:lastPrinted>
  <dcterms:created xsi:type="dcterms:W3CDTF">2021-06-10T03:42:30Z</dcterms:created>
  <dcterms:modified xsi:type="dcterms:W3CDTF">2023-02-09T05:38:13Z</dcterms:modified>
</cp:coreProperties>
</file>