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61" r:id="rId4"/>
    <p:sldId id="263" r:id="rId5"/>
    <p:sldId id="266" r:id="rId6"/>
    <p:sldId id="269" r:id="rId7"/>
    <p:sldId id="270" r:id="rId8"/>
    <p:sldId id="272" r:id="rId9"/>
    <p:sldId id="258" r:id="rId10"/>
    <p:sldId id="257" r:id="rId11"/>
    <p:sldId id="259" r:id="rId12"/>
    <p:sldId id="273" r:id="rId13"/>
    <p:sldId id="275" r:id="rId14"/>
    <p:sldId id="277" r:id="rId15"/>
  </p:sldIdLst>
  <p:sldSz cx="6858000" cy="9906000" type="A4"/>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59" autoAdjust="0"/>
    <p:restoredTop sz="94660"/>
  </p:normalViewPr>
  <p:slideViewPr>
    <p:cSldViewPr snapToGrid="0">
      <p:cViewPr varScale="1">
        <p:scale>
          <a:sx n="100" d="100"/>
          <a:sy n="100" d="100"/>
        </p:scale>
        <p:origin x="24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05641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5448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996966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711112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95893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9593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63383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165021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45858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42774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76EB8B-730E-48F8-A319-050F7B496244}" type="datetimeFigureOut">
              <a:rPr kumimoji="1" lang="ja-JP" altLang="en-US" smtClean="0"/>
              <a:t>2022/11/29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365683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876EB8B-730E-48F8-A319-050F7B496244}" type="datetimeFigureOut">
              <a:rPr kumimoji="1" lang="ja-JP" altLang="en-US" smtClean="0"/>
              <a:t>2022/11/29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DF15CAD-E777-460C-BF62-ACF87853F993}" type="slidenum">
              <a:rPr kumimoji="1" lang="ja-JP" altLang="en-US" smtClean="0"/>
              <a:t>‹#›</a:t>
            </a:fld>
            <a:endParaRPr kumimoji="1" lang="ja-JP" altLang="en-US"/>
          </a:p>
        </p:txBody>
      </p:sp>
    </p:spTree>
    <p:extLst>
      <p:ext uri="{BB962C8B-B14F-4D97-AF65-F5344CB8AC3E}">
        <p14:creationId xmlns:p14="http://schemas.microsoft.com/office/powerpoint/2010/main" val="2553510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114301" y="649705"/>
            <a:ext cx="6640829" cy="1212246"/>
          </a:xfrm>
        </p:spPr>
        <p:style>
          <a:lnRef idx="2">
            <a:schemeClr val="dk1"/>
          </a:lnRef>
          <a:fillRef idx="1">
            <a:schemeClr val="lt1"/>
          </a:fillRef>
          <a:effectRef idx="0">
            <a:schemeClr val="dk1"/>
          </a:effectRef>
          <a:fontRef idx="minor">
            <a:schemeClr val="dk1"/>
          </a:fontRef>
        </p:style>
        <p:txBody>
          <a:bodyPr>
            <a:normAutofit/>
          </a:bodyPr>
          <a:lstStyle/>
          <a:p>
            <a:r>
              <a:rPr lang="ja-JP" altLang="en-US" sz="4000"/>
              <a:t>アプリ</a:t>
            </a:r>
            <a:br>
              <a:rPr lang="en-US" altLang="ja-JP" sz="4000"/>
            </a:br>
            <a:r>
              <a:rPr lang="ja-JP" altLang="en-US" sz="4000"/>
              <a:t>プログラミングシート</a:t>
            </a:r>
          </a:p>
        </p:txBody>
      </p:sp>
      <p:sp>
        <p:nvSpPr>
          <p:cNvPr id="5" name="字幕 4">
            <a:extLst>
              <a:ext uri="{FF2B5EF4-FFF2-40B4-BE49-F238E27FC236}">
                <a16:creationId xmlns:a16="http://schemas.microsoft.com/office/drawing/2014/main" id="{13A46BEA-C938-4ADA-A3CF-6AE556751F17}"/>
              </a:ext>
            </a:extLst>
          </p:cNvPr>
          <p:cNvSpPr>
            <a:spLocks noGrp="1"/>
          </p:cNvSpPr>
          <p:nvPr>
            <p:ph type="subTitle" idx="1"/>
          </p:nvPr>
        </p:nvSpPr>
        <p:spPr>
          <a:xfrm>
            <a:off x="754123" y="4621774"/>
            <a:ext cx="5143500" cy="1212246"/>
          </a:xfrm>
        </p:spPr>
        <p:txBody>
          <a:bodyPr>
            <a:normAutofit/>
          </a:bodyPr>
          <a:lstStyle/>
          <a:p>
            <a:r>
              <a:rPr lang="ja-JP" altLang="en-US" sz="4000"/>
              <a:t>おみくじアプリ編</a:t>
            </a:r>
            <a:endParaRPr lang="en-US" altLang="ja-JP" sz="4000" dirty="0"/>
          </a:p>
          <a:p>
            <a:r>
              <a:rPr lang="en-US" altLang="ja-JP" sz="3200" dirty="0"/>
              <a:t>Python(</a:t>
            </a:r>
            <a:r>
              <a:rPr lang="en-US" altLang="ja-JP" sz="3200" dirty="0" err="1"/>
              <a:t>Brython</a:t>
            </a:r>
            <a:r>
              <a:rPr lang="en-US" altLang="ja-JP" sz="3200" dirty="0"/>
              <a:t>)</a:t>
            </a:r>
            <a:r>
              <a:rPr lang="ja-JP" altLang="en-US" sz="3200"/>
              <a:t>版</a:t>
            </a:r>
            <a:endParaRPr lang="en-US" altLang="ja-JP" sz="3200" dirty="0"/>
          </a:p>
          <a:p>
            <a:endParaRPr lang="ja-JP" altLang="en-US" sz="4000"/>
          </a:p>
        </p:txBody>
      </p:sp>
    </p:spTree>
    <p:extLst>
      <p:ext uri="{BB962C8B-B14F-4D97-AF65-F5344CB8AC3E}">
        <p14:creationId xmlns:p14="http://schemas.microsoft.com/office/powerpoint/2010/main" val="2551440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テキスト ボックス 72">
            <a:extLst>
              <a:ext uri="{FF2B5EF4-FFF2-40B4-BE49-F238E27FC236}">
                <a16:creationId xmlns:a16="http://schemas.microsoft.com/office/drawing/2014/main" id="{092272B1-815D-4961-913B-7F0D8F210920}"/>
              </a:ext>
            </a:extLst>
          </p:cNvPr>
          <p:cNvSpPr txBox="1"/>
          <p:nvPr/>
        </p:nvSpPr>
        <p:spPr>
          <a:xfrm>
            <a:off x="555171" y="166124"/>
            <a:ext cx="576072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おみくじアプリのフローチャート</a:t>
            </a:r>
          </a:p>
        </p:txBody>
      </p:sp>
      <p:pic>
        <p:nvPicPr>
          <p:cNvPr id="10" name="図 9">
            <a:extLst>
              <a:ext uri="{FF2B5EF4-FFF2-40B4-BE49-F238E27FC236}">
                <a16:creationId xmlns:a16="http://schemas.microsoft.com/office/drawing/2014/main" id="{5AE6BD9C-44E3-473F-B7AA-4F31525E5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71" y="857249"/>
            <a:ext cx="4745492" cy="9004471"/>
          </a:xfrm>
          <a:prstGeom prst="rect">
            <a:avLst/>
          </a:prstGeom>
        </p:spPr>
      </p:pic>
    </p:spTree>
    <p:extLst>
      <p:ext uri="{BB962C8B-B14F-4D97-AF65-F5344CB8AC3E}">
        <p14:creationId xmlns:p14="http://schemas.microsoft.com/office/powerpoint/2010/main" val="227811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8" name="図 17" descr="写真 copy.PNG">
            <a:extLst>
              <a:ext uri="{FF2B5EF4-FFF2-40B4-BE49-F238E27FC236}">
                <a16:creationId xmlns:a16="http://schemas.microsoft.com/office/drawing/2014/main" id="{853EAF78-4936-498D-B5A3-359910AC74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790" y="1510246"/>
            <a:ext cx="499567" cy="749350"/>
          </a:xfrm>
          <a:prstGeom prst="rect">
            <a:avLst/>
          </a:prstGeom>
        </p:spPr>
      </p:pic>
      <p:pic>
        <p:nvPicPr>
          <p:cNvPr id="19" name="図 18" descr="写真.PNG">
            <a:extLst>
              <a:ext uri="{FF2B5EF4-FFF2-40B4-BE49-F238E27FC236}">
                <a16:creationId xmlns:a16="http://schemas.microsoft.com/office/drawing/2014/main" id="{AB9B83AA-F5EE-45EF-9777-95F4B34EC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272" y="860776"/>
            <a:ext cx="451468" cy="677203"/>
          </a:xfrm>
          <a:prstGeom prst="rect">
            <a:avLst/>
          </a:prstGeom>
        </p:spPr>
      </p:pic>
      <p:pic>
        <p:nvPicPr>
          <p:cNvPr id="20" name="図 19" descr="写真 copy.PNG">
            <a:extLst>
              <a:ext uri="{FF2B5EF4-FFF2-40B4-BE49-F238E27FC236}">
                <a16:creationId xmlns:a16="http://schemas.microsoft.com/office/drawing/2014/main" id="{DD0D1E9D-5652-4AA3-83E4-5537BB0765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092" y="1199378"/>
            <a:ext cx="1093413" cy="1640120"/>
          </a:xfrm>
          <a:prstGeom prst="rect">
            <a:avLst/>
          </a:prstGeom>
        </p:spPr>
      </p:pic>
      <p:pic>
        <p:nvPicPr>
          <p:cNvPr id="21" name="図 20">
            <a:extLst>
              <a:ext uri="{FF2B5EF4-FFF2-40B4-BE49-F238E27FC236}">
                <a16:creationId xmlns:a16="http://schemas.microsoft.com/office/drawing/2014/main" id="{C434F8B2-61B6-4768-957B-313932043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4515" y="2102302"/>
            <a:ext cx="480689" cy="768480"/>
          </a:xfrm>
          <a:prstGeom prst="rect">
            <a:avLst/>
          </a:prstGeom>
        </p:spPr>
      </p:pic>
      <p:sp>
        <p:nvSpPr>
          <p:cNvPr id="22" name="右矢印 13">
            <a:extLst>
              <a:ext uri="{FF2B5EF4-FFF2-40B4-BE49-F238E27FC236}">
                <a16:creationId xmlns:a16="http://schemas.microsoft.com/office/drawing/2014/main" id="{CA38E435-D676-4C85-915A-819268FE01AB}"/>
              </a:ext>
            </a:extLst>
          </p:cNvPr>
          <p:cNvSpPr/>
          <p:nvPr/>
        </p:nvSpPr>
        <p:spPr>
          <a:xfrm rot="2700000">
            <a:off x="1523915" y="2176512"/>
            <a:ext cx="443340" cy="296676"/>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3" name="右矢印 14">
            <a:extLst>
              <a:ext uri="{FF2B5EF4-FFF2-40B4-BE49-F238E27FC236}">
                <a16:creationId xmlns:a16="http://schemas.microsoft.com/office/drawing/2014/main" id="{E8366029-FBBC-49F8-AC4B-68AD05295FCA}"/>
              </a:ext>
            </a:extLst>
          </p:cNvPr>
          <p:cNvSpPr/>
          <p:nvPr/>
        </p:nvSpPr>
        <p:spPr>
          <a:xfrm rot="18900000">
            <a:off x="1548405" y="1285236"/>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24" name="右矢印 15">
            <a:extLst>
              <a:ext uri="{FF2B5EF4-FFF2-40B4-BE49-F238E27FC236}">
                <a16:creationId xmlns:a16="http://schemas.microsoft.com/office/drawing/2014/main" id="{6EA08B5E-5FEA-4B55-970F-91622D754F68}"/>
              </a:ext>
            </a:extLst>
          </p:cNvPr>
          <p:cNvSpPr/>
          <p:nvPr/>
        </p:nvSpPr>
        <p:spPr>
          <a:xfrm>
            <a:off x="1834686" y="1711520"/>
            <a:ext cx="443340" cy="29667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21409" y="1856049"/>
            <a:ext cx="3086381"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kumimoji="1" lang="ja-JP" altLang="en-US" sz="1400">
                <a:latin typeface="UD デジタル 教科書体 N-R" panose="02020400000000000000" pitchFamily="17" charset="-128"/>
                <a:ea typeface="UD デジタル 教科書体 N-R" panose="02020400000000000000" pitchFamily="17" charset="-128"/>
              </a:rPr>
              <a:t>乱数</a:t>
            </a:r>
            <a:r>
              <a:rPr kumimoji="1" lang="ja-JP" altLang="en-US" sz="1400" dirty="0">
                <a:latin typeface="UD デジタル 教科書体 N-R" panose="02020400000000000000" pitchFamily="17" charset="-128"/>
                <a:ea typeface="UD デジタル 教科書体 N-R" panose="02020400000000000000" pitchFamily="17" charset="-128"/>
              </a:rPr>
              <a:t>の範囲を</a:t>
            </a:r>
            <a:r>
              <a:rPr kumimoji="1" lang="en-US" altLang="ja-JP" sz="1400" dirty="0">
                <a:latin typeface="UD デジタル 教科書体 N-R" panose="02020400000000000000" pitchFamily="17" charset="-128"/>
                <a:ea typeface="UD デジタル 教科書体 N-R" panose="02020400000000000000" pitchFamily="17" charset="-128"/>
              </a:rPr>
              <a:t>1</a:t>
            </a:r>
            <a:r>
              <a:rPr kumimoji="1" lang="ja-JP" altLang="en-US" sz="1400" dirty="0">
                <a:latin typeface="UD デジタル 教科書体 N-R" panose="02020400000000000000" pitchFamily="17" charset="-128"/>
                <a:ea typeface="UD デジタル 教科書体 N-R" panose="02020400000000000000" pitchFamily="17" charset="-128"/>
              </a:rPr>
              <a:t>大きくする</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400" dirty="0">
                <a:latin typeface="UD デジタル 教科書体 N-R" panose="02020400000000000000" pitchFamily="17" charset="-128"/>
                <a:ea typeface="UD デジタル 教科書体 N-R" panose="02020400000000000000" pitchFamily="17" charset="-128"/>
              </a:rPr>
              <a:t>乱数の結果</a:t>
            </a:r>
            <a:r>
              <a:rPr kumimoji="1" lang="ja-JP" altLang="en-US" sz="1400">
                <a:latin typeface="UD デジタル 教科書体 N-R" panose="02020400000000000000" pitchFamily="17" charset="-128"/>
                <a:ea typeface="UD デジタル 教科書体 N-R" panose="02020400000000000000" pitchFamily="17" charset="-128"/>
              </a:rPr>
              <a:t>によって</a:t>
            </a:r>
            <a:r>
              <a:rPr kumimoji="1" lang="en-US" altLang="ja-JP" sz="1400">
                <a:latin typeface="UD デジタル 教科書体 N-R" panose="02020400000000000000" pitchFamily="17" charset="-128"/>
                <a:ea typeface="UD デジタル 教科書体 N-R" panose="02020400000000000000" pitchFamily="17" charset="-128"/>
              </a:rPr>
              <a:t>『daikyo.png』</a:t>
            </a:r>
            <a:r>
              <a:rPr kumimoji="1" lang="ja-JP" altLang="en-US" sz="1400">
                <a:latin typeface="UD デジタル 教科書体 N-R" panose="02020400000000000000" pitchFamily="17" charset="-128"/>
                <a:ea typeface="UD デジタル 教科書体 N-R" panose="02020400000000000000" pitchFamily="17" charset="-128"/>
              </a:rPr>
              <a:t>が</a:t>
            </a:r>
            <a:r>
              <a:rPr kumimoji="1" lang="ja-JP" altLang="en-US" sz="1400" dirty="0">
                <a:latin typeface="UD デジタル 教科書体 N-R" panose="02020400000000000000" pitchFamily="17" charset="-128"/>
                <a:ea typeface="UD デジタル 教科書体 N-R" panose="02020400000000000000" pitchFamily="17" charset="-128"/>
              </a:rPr>
              <a:t>選ばれるようにする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217010" y="3935627"/>
            <a:ext cx="6640990" cy="4401205"/>
          </a:xfrm>
          <a:prstGeom prst="rect">
            <a:avLst/>
          </a:prstGeom>
          <a:noFill/>
        </p:spPr>
        <p:txBody>
          <a:bodyPr wrap="square" rtlCol="0">
            <a:spAutoFit/>
          </a:bodyPr>
          <a:lstStyle/>
          <a:p>
            <a:r>
              <a:rPr lang="en" altLang="ja-JP" sz="1400" b="0" dirty="0">
                <a:solidFill>
                  <a:srgbClr val="0000FF"/>
                </a:solidFill>
                <a:effectLst/>
                <a:latin typeface="MonacakomiRegular"/>
              </a:rPr>
              <a:t>import</a:t>
            </a:r>
            <a:r>
              <a:rPr lang="en" altLang="ja-JP" sz="1400" b="0" dirty="0">
                <a:solidFill>
                  <a:srgbClr val="000000"/>
                </a:solidFill>
                <a:effectLst/>
                <a:latin typeface="MonacakomiRegular"/>
              </a:rPr>
              <a:t> random</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a:solidFill>
                  <a:srgbClr val="008000"/>
                </a:solidFill>
                <a:effectLst/>
                <a:latin typeface="MonacakomiRegular"/>
              </a:rPr>
              <a:t>おみくじの処理</a:t>
            </a:r>
            <a:endParaRPr lang="ja-JP" altLang="en-US" sz="1400" b="0">
              <a:solidFill>
                <a:srgbClr val="000000"/>
              </a:solidFill>
              <a:effectLst/>
              <a:latin typeface="MonacakomiRegular"/>
            </a:endParaRPr>
          </a:p>
          <a:p>
            <a:r>
              <a:rPr lang="en" altLang="ja-JP" sz="1400" b="0" dirty="0">
                <a:solidFill>
                  <a:srgbClr val="0000FF"/>
                </a:solidFill>
                <a:effectLst/>
                <a:latin typeface="MonacakomiRegular"/>
              </a:rPr>
              <a:t>def</a:t>
            </a:r>
            <a:r>
              <a:rPr lang="en" altLang="ja-JP" sz="1400" b="0" dirty="0">
                <a:solidFill>
                  <a:srgbClr val="000000"/>
                </a:solidFill>
                <a:effectLst/>
                <a:latin typeface="MonacakomiRegular"/>
              </a:rPr>
              <a:t> play(e):</a:t>
            </a:r>
          </a:p>
          <a:p>
            <a:r>
              <a:rPr lang="en" altLang="ja-JP" sz="1400" b="0" dirty="0">
                <a:solidFill>
                  <a:srgbClr val="008000"/>
                </a:solidFill>
                <a:effectLst/>
                <a:latin typeface="MonacakomiRegular"/>
              </a:rPr>
              <a:t># 0</a:t>
            </a:r>
            <a:r>
              <a:rPr lang="ja-JP" altLang="en-US" sz="1400" b="0">
                <a:solidFill>
                  <a:srgbClr val="008000"/>
                </a:solidFill>
                <a:effectLst/>
                <a:latin typeface="MonacakomiRegular"/>
              </a:rPr>
              <a:t>から</a:t>
            </a:r>
            <a:r>
              <a:rPr lang="en-US" altLang="ja-JP" sz="1400" b="0" dirty="0">
                <a:solidFill>
                  <a:srgbClr val="008000"/>
                </a:solidFill>
                <a:effectLst/>
                <a:latin typeface="MonacakomiRegular"/>
              </a:rPr>
              <a:t>4</a:t>
            </a:r>
            <a:r>
              <a:rPr lang="ja-JP" altLang="en-US" sz="1400" b="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a:solidFill>
                  <a:srgbClr val="008000"/>
                </a:solidFill>
                <a:effectLst/>
                <a:latin typeface="MonacakomiRegular"/>
              </a:rPr>
              <a:t>に代入する</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  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dirty="0">
                <a:solidFill>
                  <a:srgbClr val="098658"/>
                </a:solidFill>
                <a:latin typeface="MonacakomiRegular"/>
              </a:rPr>
              <a:t>5</a:t>
            </a:r>
            <a:r>
              <a:rPr lang="en" altLang="ja-JP" sz="1400" b="0" dirty="0">
                <a:solidFill>
                  <a:srgbClr val="000000"/>
                </a:solidFill>
                <a:effectLst/>
                <a:latin typeface="MonacakomiRegular"/>
              </a:rPr>
              <a:t>)</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4</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br>
              <a:rPr lang="en" altLang="ja-JP" sz="1400" b="0" dirty="0">
                <a:solidFill>
                  <a:srgbClr val="000000"/>
                </a:solidFill>
                <a:effectLst/>
                <a:latin typeface="MonacakomiRegular"/>
              </a:rPr>
            </a:br>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217009" y="4824568"/>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①乱数の範囲を</a:t>
            </a:r>
            <a:r>
              <a:rPr kumimoji="1" lang="en-US" altLang="ja-JP" sz="1200" dirty="0">
                <a:latin typeface="UD デジタル 教科書体 N-R" panose="02020400000000000000" pitchFamily="17" charset="-128"/>
                <a:ea typeface="UD デジタル 教科書体 N-R" panose="02020400000000000000" pitchFamily="17" charset="-128"/>
              </a:rPr>
              <a:t>0</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としたいので</a:t>
            </a:r>
            <a:r>
              <a:rPr kumimoji="1" lang="en-US" altLang="ja-JP" sz="1200" dirty="0">
                <a:latin typeface="UD デジタル 教科書体 N-R" panose="02020400000000000000" pitchFamily="17" charset="-128"/>
                <a:ea typeface="UD デジタル 教科書体 N-R" panose="02020400000000000000" pitchFamily="17" charset="-128"/>
              </a:rPr>
              <a:t>『5』</a:t>
            </a:r>
            <a:r>
              <a:rPr kumimoji="1" lang="ja-JP" altLang="en-US" sz="1200">
                <a:latin typeface="UD デジタル 教科書体 N-R" panose="02020400000000000000" pitchFamily="17" charset="-128"/>
                <a:ea typeface="UD デジタル 教科書体 N-R" panose="02020400000000000000" pitchFamily="17" charset="-128"/>
              </a:rPr>
              <a:t>に変更</a:t>
            </a:r>
          </a:p>
        </p:txBody>
      </p:sp>
      <p:sp>
        <p:nvSpPr>
          <p:cNvPr id="77" name="角丸四角形 86">
            <a:extLst>
              <a:ext uri="{FF2B5EF4-FFF2-40B4-BE49-F238E27FC236}">
                <a16:creationId xmlns:a16="http://schemas.microsoft.com/office/drawing/2014/main" id="{AD7C2BC2-50E3-41F1-960E-244B429837F3}"/>
              </a:ext>
            </a:extLst>
          </p:cNvPr>
          <p:cNvSpPr/>
          <p:nvPr/>
        </p:nvSpPr>
        <p:spPr>
          <a:xfrm>
            <a:off x="211213" y="6950765"/>
            <a:ext cx="6531561" cy="939898"/>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②乱数が</a:t>
            </a:r>
            <a:r>
              <a:rPr kumimoji="1" lang="en-US" altLang="ja-JP" sz="1400" dirty="0">
                <a:latin typeface="UD デジタル 教科書体 N-R" panose="02020400000000000000" pitchFamily="17" charset="-128"/>
                <a:ea typeface="UD デジタル 教科書体 N-R" panose="02020400000000000000" pitchFamily="17" charset="-128"/>
              </a:rPr>
              <a:t>5</a:t>
            </a:r>
            <a:r>
              <a:rPr kumimoji="1" lang="ja-JP" altLang="en-US" sz="1400">
                <a:latin typeface="UD デジタル 教科書体 N-R" panose="02020400000000000000" pitchFamily="17" charset="-128"/>
                <a:ea typeface="UD デジタル 教科書体 N-R" panose="02020400000000000000" pitchFamily="17" charset="-128"/>
              </a:rPr>
              <a:t>以上なら</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r"/>
            <a:r>
              <a:rPr kumimoji="1" lang="ja-JP" altLang="en-US" sz="1400">
                <a:latin typeface="UD デジタル 教科書体 N-R" panose="02020400000000000000" pitchFamily="17" charset="-128"/>
                <a:ea typeface="UD デジタル 教科書体 N-R" panose="02020400000000000000" pitchFamily="17" charset="-128"/>
              </a:rPr>
              <a:t>大凶に変更</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70083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カスタマイズ① </a:t>
            </a:r>
            <a:r>
              <a:rPr kumimoji="1" lang="ja-JP" altLang="en-US" sz="2000">
                <a:latin typeface="UD デジタル 教科書体 N-B" panose="02020700000000000000" pitchFamily="17" charset="-128"/>
                <a:ea typeface="UD デジタル 教科書体 N-B" panose="02020700000000000000" pitchFamily="17" charset="-128"/>
              </a:rPr>
              <a:t>おみくじの結果を追加してみよう</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8" name="図 7">
            <a:extLst>
              <a:ext uri="{FF2B5EF4-FFF2-40B4-BE49-F238E27FC236}">
                <a16:creationId xmlns:a16="http://schemas.microsoft.com/office/drawing/2014/main" id="{80A294E5-70DB-428A-AE6B-E2209B3CE7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00" y="1207293"/>
            <a:ext cx="5230800" cy="8434387"/>
          </a:xfrm>
          <a:prstGeom prst="rect">
            <a:avLst/>
          </a:prstGeom>
        </p:spPr>
      </p:pic>
    </p:spTree>
    <p:extLst>
      <p:ext uri="{BB962C8B-B14F-4D97-AF65-F5344CB8AC3E}">
        <p14:creationId xmlns:p14="http://schemas.microsoft.com/office/powerpoint/2010/main" val="393899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テキスト ボックス 60">
            <a:extLst>
              <a:ext uri="{FF2B5EF4-FFF2-40B4-BE49-F238E27FC236}">
                <a16:creationId xmlns:a16="http://schemas.microsoft.com/office/drawing/2014/main" id="{5364B177-53D7-4114-A650-2ECF41EEC4B4}"/>
              </a:ext>
            </a:extLst>
          </p:cNvPr>
          <p:cNvSpPr txBox="1"/>
          <p:nvPr/>
        </p:nvSpPr>
        <p:spPr>
          <a:xfrm>
            <a:off x="216152" y="166124"/>
            <a:ext cx="6452176" cy="369332"/>
          </a:xfrm>
          <a:prstGeom prst="rect">
            <a:avLst/>
          </a:prstGeom>
          <a:noFill/>
        </p:spPr>
        <p:txBody>
          <a:bodyPr wrap="square">
            <a:spAutoFit/>
          </a:bodyPr>
          <a:lstStyle/>
          <a:p>
            <a:r>
              <a:rPr kumimoji="1" lang="ja-JP" altLang="en-US">
                <a:latin typeface="UD デジタル 教科書体 N-B" panose="02020700000000000000" pitchFamily="17" charset="-128"/>
                <a:ea typeface="UD デジタル 教科書体 N-B" panose="02020700000000000000" pitchFamily="17" charset="-128"/>
              </a:rPr>
              <a:t>カスタマイズ②おみくじに一言メッセージを追加してみよう</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94" name="テキスト ボックス 93">
            <a:extLst>
              <a:ext uri="{FF2B5EF4-FFF2-40B4-BE49-F238E27FC236}">
                <a16:creationId xmlns:a16="http://schemas.microsoft.com/office/drawing/2014/main" id="{32B2993E-336E-4117-B433-F538A03544FE}"/>
              </a:ext>
            </a:extLst>
          </p:cNvPr>
          <p:cNvSpPr txBox="1"/>
          <p:nvPr/>
        </p:nvSpPr>
        <p:spPr>
          <a:xfrm>
            <a:off x="3609832" y="1835224"/>
            <a:ext cx="3058495"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おみくじ結果の画像の下に任意のメッセージを表示する。</a:t>
            </a:r>
            <a:endParaRPr kumimoji="1" lang="en-US" altLang="ja-JP" sz="1400">
              <a:solidFill>
                <a:schemeClr val="tx1"/>
              </a:solidFill>
              <a:latin typeface="UD デジタル 教科書体 N-R" panose="02020400000000000000" pitchFamily="17" charset="-128"/>
              <a:ea typeface="UD デジタル 教科書体 N-R" panose="02020400000000000000" pitchFamily="17" charset="-128"/>
            </a:endParaRPr>
          </a:p>
          <a:p>
            <a:r>
              <a:rPr kumimoji="1" lang="ja-JP" altLang="en-US" sz="1400">
                <a:solidFill>
                  <a:schemeClr val="tx1"/>
                </a:solidFill>
                <a:latin typeface="UD デジタル 教科書体 N-R" panose="02020400000000000000" pitchFamily="17" charset="-128"/>
                <a:ea typeface="UD デジタル 教科書体 N-R" panose="02020400000000000000" pitchFamily="17" charset="-128"/>
              </a:rPr>
              <a:t>メッセージの内容はなんでも構いません</a:t>
            </a:r>
            <a:endParaRPr kumimoji="1" lang="en-US" altLang="ja-JP" sz="1400">
              <a:solidFill>
                <a:schemeClr val="tx1"/>
              </a:solidFill>
              <a:latin typeface="UD デジタル 教科書体 N-R" panose="02020400000000000000" pitchFamily="17" charset="-128"/>
              <a:ea typeface="UD デジタル 教科書体 N-R" panose="02020400000000000000" pitchFamily="17" charset="-128"/>
            </a:endParaRPr>
          </a:p>
        </p:txBody>
      </p:sp>
      <p:cxnSp>
        <p:nvCxnSpPr>
          <p:cNvPr id="96" name="直線コネクタ 95">
            <a:extLst>
              <a:ext uri="{FF2B5EF4-FFF2-40B4-BE49-F238E27FC236}">
                <a16:creationId xmlns:a16="http://schemas.microsoft.com/office/drawing/2014/main" id="{72C7F446-AD4C-4FB8-8E59-B4D5333FE2CD}"/>
              </a:ext>
            </a:extLst>
          </p:cNvPr>
          <p:cNvCxnSpPr/>
          <p:nvPr/>
        </p:nvCxnSpPr>
        <p:spPr>
          <a:xfrm>
            <a:off x="-9818" y="3118618"/>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75" name="テキスト ボックス 74">
            <a:extLst>
              <a:ext uri="{FF2B5EF4-FFF2-40B4-BE49-F238E27FC236}">
                <a16:creationId xmlns:a16="http://schemas.microsoft.com/office/drawing/2014/main" id="{B962BAD7-4D90-4CE0-B0D3-E5D5F46CD8C4}"/>
              </a:ext>
            </a:extLst>
          </p:cNvPr>
          <p:cNvSpPr txBox="1"/>
          <p:nvPr/>
        </p:nvSpPr>
        <p:spPr>
          <a:xfrm>
            <a:off x="217010" y="3637035"/>
            <a:ext cx="6640990" cy="6340197"/>
          </a:xfrm>
          <a:prstGeom prst="rect">
            <a:avLst/>
          </a:prstGeom>
          <a:noFill/>
        </p:spPr>
        <p:txBody>
          <a:bodyPr wrap="square" rtlCol="0">
            <a:spAutoFit/>
          </a:bodyPr>
          <a:lstStyle/>
          <a:p>
            <a:r>
              <a:rPr lang="en-US" altLang="ja-JP" sz="1400" b="0" dirty="0">
                <a:solidFill>
                  <a:srgbClr val="008000"/>
                </a:solidFill>
                <a:effectLst/>
                <a:latin typeface="MonacakomiRegular"/>
              </a:rPr>
              <a:t># 1</a:t>
            </a:r>
            <a:r>
              <a:rPr lang="ja-JP" altLang="en-US" sz="1400" b="0">
                <a:solidFill>
                  <a:srgbClr val="008000"/>
                </a:solidFill>
                <a:effectLst/>
                <a:latin typeface="MonacakomiRegular"/>
              </a:rPr>
              <a:t>から</a:t>
            </a:r>
            <a:r>
              <a:rPr lang="en-US" altLang="ja-JP" sz="1400" b="0" dirty="0">
                <a:solidFill>
                  <a:srgbClr val="008000"/>
                </a:solidFill>
                <a:effectLst/>
                <a:latin typeface="MonacakomiRegular"/>
              </a:rPr>
              <a:t>4</a:t>
            </a:r>
            <a:r>
              <a:rPr lang="ja-JP" altLang="en-US" sz="1400" b="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a:solidFill>
                  <a:srgbClr val="008000"/>
                </a:solidFill>
                <a:effectLst/>
                <a:latin typeface="MonacakomiRegular"/>
              </a:rPr>
              <a:t>に代入する</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5</a:t>
            </a:r>
            <a:r>
              <a:rPr lang="en" altLang="ja-JP" sz="1400" b="0" dirty="0">
                <a:solidFill>
                  <a:srgbClr val="000000"/>
                </a:solidFill>
                <a:effectLst/>
                <a:latin typeface="MonacakomiRegular"/>
              </a:rPr>
              <a:t>)</a:t>
            </a:r>
          </a:p>
          <a:p>
            <a:r>
              <a:rPr lang="en" altLang="ja-JP" sz="1400" b="0" dirty="0">
                <a:solidFill>
                  <a:srgbClr val="0000FF"/>
                </a:solidFill>
                <a:effectLst/>
                <a:latin typeface="MonacakomiRegular"/>
              </a:rPr>
              <a:t>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message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大吉です</a:t>
            </a:r>
            <a:r>
              <a:rPr lang="en-US" altLang="ja-JP" sz="1400" b="0" dirty="0">
                <a:solidFill>
                  <a:srgbClr val="A31515"/>
                </a:solidFill>
                <a:effectLst/>
                <a:latin typeface="MonacakomiRegular"/>
              </a:rPr>
              <a:t>'</a:t>
            </a:r>
            <a:endParaRPr lang="ja-JP" altLang="en-US" sz="1400" b="0">
              <a:solidFill>
                <a:srgbClr val="000000"/>
              </a:solidFill>
              <a:effectLst/>
              <a:latin typeface="MonacakomiRegular"/>
            </a:endParaRPr>
          </a:p>
          <a:p>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message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中吉です</a:t>
            </a:r>
            <a:r>
              <a:rPr lang="en-US" altLang="ja-JP" sz="1400" b="0" dirty="0">
                <a:solidFill>
                  <a:srgbClr val="A31515"/>
                </a:solidFill>
                <a:effectLst/>
                <a:latin typeface="MonacakomiRegular"/>
              </a:rPr>
              <a:t>'</a:t>
            </a:r>
            <a:endParaRPr lang="ja-JP" altLang="en-US" sz="1400" b="0">
              <a:solidFill>
                <a:srgbClr val="000000"/>
              </a:solidFill>
              <a:effectLst/>
              <a:latin typeface="MonacakomiRegular"/>
            </a:endParaRPr>
          </a:p>
          <a:p>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message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小吉です</a:t>
            </a:r>
            <a:r>
              <a:rPr lang="en-US" altLang="ja-JP" sz="1400" b="0" dirty="0">
                <a:solidFill>
                  <a:srgbClr val="A31515"/>
                </a:solidFill>
                <a:effectLst/>
                <a:latin typeface="MonacakomiRegular"/>
              </a:rPr>
              <a:t>'</a:t>
            </a:r>
            <a:endParaRPr lang="ja-JP" altLang="en-US" sz="1400" b="0">
              <a:solidFill>
                <a:srgbClr val="000000"/>
              </a:solidFill>
              <a:effectLst/>
              <a:latin typeface="MonacakomiRegular"/>
            </a:endParaRPr>
          </a:p>
          <a:p>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message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末吉です</a:t>
            </a:r>
            <a:r>
              <a:rPr lang="en-US" altLang="ja-JP" sz="1400" b="0" dirty="0">
                <a:solidFill>
                  <a:srgbClr val="A31515"/>
                </a:solidFill>
                <a:effectLst/>
                <a:latin typeface="MonacakomiRegular"/>
              </a:rPr>
              <a:t>'</a:t>
            </a:r>
            <a:endParaRPr lang="ja-JP" altLang="en-US" sz="1400" b="0">
              <a:solidFill>
                <a:srgbClr val="000000"/>
              </a:solidFill>
              <a:effectLst/>
              <a:latin typeface="MonacakomiRegular"/>
            </a:endParaRPr>
          </a:p>
          <a:p>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4</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message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凶です</a:t>
            </a:r>
            <a:r>
              <a:rPr lang="en-US" altLang="ja-JP" sz="1400" b="0" dirty="0">
                <a:solidFill>
                  <a:srgbClr val="A31515"/>
                </a:solidFill>
                <a:effectLst/>
                <a:latin typeface="MonacakomiRegular"/>
              </a:rPr>
              <a:t>'</a:t>
            </a:r>
          </a:p>
          <a:p>
            <a:r>
              <a:rPr lang="en" altLang="ja-JP" sz="1400" b="0" dirty="0">
                <a:solidFill>
                  <a:srgbClr val="0000FF"/>
                </a:solidFill>
                <a:effectLst/>
                <a:latin typeface="MonacakomiRegular"/>
              </a:rPr>
              <a:t>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daikyou.png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message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大凶です</a:t>
            </a:r>
            <a:r>
              <a:rPr lang="en-US" altLang="ja-JP" sz="1400" b="0" dirty="0">
                <a:solidFill>
                  <a:srgbClr val="A31515"/>
                </a:solidFill>
                <a:effectLst/>
                <a:latin typeface="MonacakomiRegular"/>
              </a:rPr>
              <a:t>'</a:t>
            </a:r>
            <a:br>
              <a:rPr lang="ja-JP" altLang="en-US" sz="1400" b="0">
                <a:solidFill>
                  <a:srgbClr val="000000"/>
                </a:solidFill>
                <a:effectLst/>
                <a:latin typeface="MonacakomiRegular"/>
              </a:rPr>
            </a:br>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画面にメッセージを表示する </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alert(</a:t>
            </a:r>
            <a:r>
              <a:rPr lang="en" altLang="ja-JP" sz="1400" b="0" dirty="0">
                <a:solidFill>
                  <a:srgbClr val="A31515"/>
                </a:solidFill>
                <a:effectLst/>
                <a:latin typeface="MonacakomiRegular"/>
              </a:rPr>
              <a:t>'</a:t>
            </a:r>
            <a:r>
              <a:rPr lang="ja-JP" altLang="en-US" sz="1400" b="0">
                <a:solidFill>
                  <a:srgbClr val="A31515"/>
                </a:solidFill>
                <a:effectLst/>
                <a:latin typeface="MonacakomiRegular"/>
              </a:rPr>
              <a:t>おみくじが出ました！さて結果は？</a:t>
            </a:r>
            <a:r>
              <a:rPr lang="en-US" altLang="ja-JP" sz="1400" b="0" dirty="0">
                <a:solidFill>
                  <a:srgbClr val="A31515"/>
                </a:solidFill>
                <a:effectLst/>
                <a:latin typeface="MonacakomiRegular"/>
              </a:rPr>
              <a:t>'</a:t>
            </a:r>
            <a:r>
              <a:rPr lang="en-US" altLang="ja-JP" sz="1400" b="0" dirty="0">
                <a:solidFill>
                  <a:srgbClr val="000000"/>
                </a:solidFill>
                <a:effectLst/>
                <a:latin typeface="MonacakomiRegular"/>
              </a:rPr>
              <a:t>)</a:t>
            </a:r>
          </a:p>
          <a:p>
            <a:br>
              <a:rPr lang="en-US" altLang="ja-JP" sz="1400" b="0" dirty="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画像と文字列の差し替え</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document[</a:t>
            </a:r>
            <a:r>
              <a:rPr lang="en" altLang="ja-JP" sz="1400" b="0" dirty="0">
                <a:solidFill>
                  <a:srgbClr val="A31515"/>
                </a:solidFill>
                <a:effectLst/>
                <a:latin typeface="MonacakomiRegular"/>
              </a:rPr>
              <a:t>'omikuji'</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src</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img</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 + </a:t>
            </a:r>
            <a:r>
              <a:rPr lang="en" altLang="ja-JP" sz="1400" b="0" dirty="0" err="1">
                <a:solidFill>
                  <a:srgbClr val="000000"/>
                </a:solidFill>
                <a:effectLst/>
                <a:latin typeface="MonacakomiRegular"/>
              </a:rPr>
              <a:t>image_name</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document[</a:t>
            </a:r>
            <a:r>
              <a:rPr lang="en" altLang="ja-JP" sz="1400" b="0" dirty="0">
                <a:solidFill>
                  <a:srgbClr val="A31515"/>
                </a:solidFill>
                <a:effectLst/>
                <a:latin typeface="MonacakomiRegular"/>
              </a:rPr>
              <a:t>'message'</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textContent</a:t>
            </a:r>
            <a:r>
              <a:rPr lang="en" altLang="ja-JP" sz="1400" b="0" dirty="0">
                <a:solidFill>
                  <a:srgbClr val="000000"/>
                </a:solidFill>
                <a:effectLst/>
                <a:latin typeface="MonacakomiRegular"/>
              </a:rPr>
              <a:t> = message</a:t>
            </a:r>
          </a:p>
          <a:p>
            <a:r>
              <a:rPr lang="en" altLang="ja-JP" sz="1400" b="0" dirty="0">
                <a:solidFill>
                  <a:srgbClr val="000000"/>
                </a:solidFill>
                <a:effectLst/>
                <a:latin typeface="MonacakomiRegular"/>
              </a:rPr>
              <a:t>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textContent</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やりなおす</a:t>
            </a:r>
            <a:r>
              <a:rPr lang="en-US" altLang="ja-JP" sz="1400" b="0" dirty="0">
                <a:solidFill>
                  <a:srgbClr val="A31515"/>
                </a:solidFill>
                <a:effectLst/>
                <a:latin typeface="MonacakomiRegular"/>
              </a:rPr>
              <a:t>'</a:t>
            </a:r>
            <a:endParaRPr lang="ja-JP" altLang="en-US" sz="1400" b="0">
              <a:solidFill>
                <a:srgbClr val="000000"/>
              </a:solidFill>
              <a:effectLst/>
              <a:latin typeface="MonacakomiRegular"/>
            </a:endParaRPr>
          </a:p>
        </p:txBody>
      </p:sp>
      <p:sp>
        <p:nvSpPr>
          <p:cNvPr id="76" name="角丸四角形 85">
            <a:extLst>
              <a:ext uri="{FF2B5EF4-FFF2-40B4-BE49-F238E27FC236}">
                <a16:creationId xmlns:a16="http://schemas.microsoft.com/office/drawing/2014/main" id="{56F4C862-744F-44B0-940E-18040BDC503C}"/>
              </a:ext>
            </a:extLst>
          </p:cNvPr>
          <p:cNvSpPr/>
          <p:nvPr/>
        </p:nvSpPr>
        <p:spPr>
          <a:xfrm>
            <a:off x="189947" y="4538959"/>
            <a:ext cx="6531561" cy="1886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①メッセージ用の変数に値を代入する</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79" name="テキスト ボックス 78">
            <a:extLst>
              <a:ext uri="{FF2B5EF4-FFF2-40B4-BE49-F238E27FC236}">
                <a16:creationId xmlns:a16="http://schemas.microsoft.com/office/drawing/2014/main" id="{4441A0A6-880E-4AA5-9BFE-BE353A913566}"/>
              </a:ext>
            </a:extLst>
          </p:cNvPr>
          <p:cNvSpPr txBox="1"/>
          <p:nvPr/>
        </p:nvSpPr>
        <p:spPr>
          <a:xfrm>
            <a:off x="613450" y="326457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a:t>
            </a:r>
            <a:r>
              <a:rPr kumimoji="1" lang="ja-JP" altLang="en-US" sz="2000">
                <a:latin typeface="UD デジタル 教科書体 N-B" panose="02020700000000000000" pitchFamily="17" charset="-128"/>
                <a:ea typeface="UD デジタル 教科書体 N-B" panose="02020700000000000000" pitchFamily="17" charset="-128"/>
              </a:rPr>
              <a:t>変更</a:t>
            </a:r>
            <a:endParaRPr kumimoji="1" lang="ja-JP" altLang="en-US" sz="20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3" name="図 2">
            <a:extLst>
              <a:ext uri="{FF2B5EF4-FFF2-40B4-BE49-F238E27FC236}">
                <a16:creationId xmlns:a16="http://schemas.microsoft.com/office/drawing/2014/main" id="{D7D19289-FFE2-4640-9803-0DC9AF410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83" y="653375"/>
            <a:ext cx="1194879" cy="2185040"/>
          </a:xfrm>
          <a:prstGeom prst="rect">
            <a:avLst/>
          </a:prstGeom>
        </p:spPr>
      </p:pic>
      <p:sp>
        <p:nvSpPr>
          <p:cNvPr id="25" name="角丸四角形 85">
            <a:extLst>
              <a:ext uri="{FF2B5EF4-FFF2-40B4-BE49-F238E27FC236}">
                <a16:creationId xmlns:a16="http://schemas.microsoft.com/office/drawing/2014/main" id="{F198E3B7-9489-460A-BAE2-64406F02DF42}"/>
              </a:ext>
            </a:extLst>
          </p:cNvPr>
          <p:cNvSpPr/>
          <p:nvPr/>
        </p:nvSpPr>
        <p:spPr>
          <a:xfrm>
            <a:off x="176459" y="5177351"/>
            <a:ext cx="6531561" cy="1886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②分岐毎にメッセージを設定する</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
        <p:nvSpPr>
          <p:cNvPr id="26" name="角丸四角形 85">
            <a:extLst>
              <a:ext uri="{FF2B5EF4-FFF2-40B4-BE49-F238E27FC236}">
                <a16:creationId xmlns:a16="http://schemas.microsoft.com/office/drawing/2014/main" id="{14AC802A-D29D-43D3-9088-AEA4BCE2B412}"/>
              </a:ext>
            </a:extLst>
          </p:cNvPr>
          <p:cNvSpPr/>
          <p:nvPr/>
        </p:nvSpPr>
        <p:spPr>
          <a:xfrm>
            <a:off x="211213" y="9232712"/>
            <a:ext cx="6531561" cy="1886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③</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で画面に反映</a:t>
            </a:r>
            <a:endParaRPr kumimoji="1" lang="en-US" altLang="ja-JP" sz="12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862641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確認テスト</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799515241"/>
              </p:ext>
            </p:extLst>
          </p:nvPr>
        </p:nvGraphicFramePr>
        <p:xfrm>
          <a:off x="164671" y="1341520"/>
          <a:ext cx="6527382" cy="4365088"/>
        </p:xfrm>
        <a:graphic>
          <a:graphicData uri="http://schemas.openxmlformats.org/drawingml/2006/table">
            <a:tbl>
              <a:tblPr firstRow="1" bandRow="1">
                <a:tableStyleId>{7E9639D4-E3E2-4D34-9284-5A2195B3D0D7}</a:tableStyleId>
              </a:tblPr>
              <a:tblGrid>
                <a:gridCol w="4009123">
                  <a:extLst>
                    <a:ext uri="{9D8B030D-6E8A-4147-A177-3AD203B41FA5}">
                      <a16:colId xmlns:a16="http://schemas.microsoft.com/office/drawing/2014/main" val="953771404"/>
                    </a:ext>
                  </a:extLst>
                </a:gridCol>
                <a:gridCol w="2518259">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問題</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回答</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708146">
                <a:tc>
                  <a:txBody>
                    <a:bodyPr/>
                    <a:lstStyle/>
                    <a:p>
                      <a:pPr algn="l"/>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100</a:t>
                      </a:r>
                      <a:r>
                        <a:rPr kumimoji="1" lang="ja-JP" altLang="en-US" sz="1200">
                          <a:latin typeface="UD デジタル 教科書体 N-R" panose="02020400000000000000" pitchFamily="17" charset="-128"/>
                          <a:ea typeface="UD デジタル 教科書体 N-R" panose="02020400000000000000" pitchFamily="17" charset="-128"/>
                        </a:rPr>
                        <a:t>の範囲の乱数を取得するために使う命令を選択して下さい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rondom.randint</a:t>
                      </a:r>
                      <a:r>
                        <a:rPr kumimoji="1" lang="en-US" altLang="ja-JP" sz="1200" dirty="0">
                          <a:latin typeface="UD デジタル 教科書体 N-R" panose="02020400000000000000" pitchFamily="17" charset="-128"/>
                          <a:ea typeface="UD デジタル 教科書体 N-R" panose="02020400000000000000" pitchFamily="17" charset="-128"/>
                        </a:rPr>
                        <a:t>(1,100)</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random.random</a:t>
                      </a:r>
                      <a:r>
                        <a:rPr kumimoji="1" lang="en-US" altLang="ja-JP" sz="1200" dirty="0">
                          <a:latin typeface="UD デジタル 教科書体 N-R" panose="02020400000000000000" pitchFamily="17" charset="-128"/>
                          <a:ea typeface="UD デジタル 教科書体 N-R" panose="02020400000000000000" pitchFamily="17" charset="-128"/>
                        </a:rPr>
                        <a:t>()</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Math.random</a:t>
                      </a:r>
                      <a:r>
                        <a:rPr kumimoji="1" lang="en-US" altLang="ja-JP" sz="1200" dirty="0">
                          <a:latin typeface="UD デジタル 教科書体 N-R" panose="02020400000000000000" pitchFamily="17" charset="-128"/>
                          <a:ea typeface="UD デジタル 教科書体 N-R" panose="02020400000000000000" pitchFamily="17" charset="-128"/>
                        </a:rPr>
                        <a:t>()</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おみくじアプリの乱数プログラムを応用し、サイコロの用な</a:t>
                      </a:r>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の整数を取得したい。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en-US" altLang="ja-JP" sz="1200" dirty="0">
                          <a:latin typeface="UD デジタル 教科書体 N-R" panose="02020400000000000000" pitchFamily="17" charset="-128"/>
                          <a:ea typeface="UD デジタル 教科書体 N-R" panose="02020400000000000000" pitchFamily="17" charset="-128"/>
                        </a:rPr>
                        <a:t>1</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a:latin typeface="UD デジタル 教科書体 N-R" panose="02020400000000000000" pitchFamily="17" charset="-128"/>
                          <a:ea typeface="UD デジタル 教科書体 N-R" panose="02020400000000000000" pitchFamily="17" charset="-128"/>
                        </a:rPr>
                        <a:t>6</a:t>
                      </a:r>
                      <a:r>
                        <a:rPr kumimoji="1" lang="ja-JP" altLang="en-US" sz="1200">
                          <a:latin typeface="UD デジタル 教科書体 N-R" panose="02020400000000000000" pitchFamily="17" charset="-128"/>
                          <a:ea typeface="UD デジタル 教科書体 N-R" panose="02020400000000000000" pitchFamily="17" charset="-128"/>
                        </a:rPr>
                        <a:t>の整数を求めるには、どのような改造を行えばよいか記述して下さい。</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136973"/>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おみくじアプリでは全ての条件に当てはまらなかったときに式を実行するため、ある構文を使用して凶や大凶を出していました。</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endParaRPr kumimoji="1" lang="en-US" altLang="ja-JP" sz="1200" dirty="0">
                        <a:latin typeface="UD デジタル 教科書体 N-R" panose="02020400000000000000" pitchFamily="17" charset="-128"/>
                        <a:ea typeface="UD デジタル 教科書体 N-R" panose="02020400000000000000" pitchFamily="17" charset="-128"/>
                      </a:endParaRPr>
                    </a:p>
                    <a:p>
                      <a:pPr algn="l"/>
                      <a:r>
                        <a:rPr kumimoji="1" lang="ja-JP" altLang="en-US" sz="1200">
                          <a:latin typeface="UD デジタル 教科書体 N-R" panose="02020400000000000000" pitchFamily="17" charset="-128"/>
                          <a:ea typeface="UD デジタル 教科書体 N-R" panose="02020400000000000000" pitchFamily="17" charset="-128"/>
                        </a:rPr>
                        <a:t>全ての条件に当てはまらなかったときに式を実行する構文を選択して下さい。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if</a:t>
                      </a:r>
                    </a:p>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else</a:t>
                      </a:r>
                    </a:p>
                    <a:p>
                      <a:pPr marL="171450" indent="-171450">
                        <a:buFont typeface="Arial" panose="020B0604020202020204" pitchFamily="34" charset="0"/>
                        <a:buChar char="•"/>
                      </a:pPr>
                      <a:r>
                        <a:rPr kumimoji="1" lang="en-US" altLang="ja-JP" sz="1200" dirty="0" err="1">
                          <a:latin typeface="UD デジタル 教科書体 N-R" panose="02020400000000000000" pitchFamily="17" charset="-128"/>
                          <a:ea typeface="UD デジタル 教科書体 N-R" panose="02020400000000000000" pitchFamily="17" charset="-128"/>
                        </a:rPr>
                        <a:t>elif</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en-US" altLang="ja-JP" sz="1200" dirty="0">
                          <a:latin typeface="UD デジタル 教科書体 N-R" panose="02020400000000000000" pitchFamily="17" charset="-128"/>
                          <a:ea typeface="UD デジタル 教科書体 N-R" panose="02020400000000000000" pitchFamily="17" charset="-128"/>
                        </a:rPr>
                        <a:t>def</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8417996"/>
                  </a:ext>
                </a:extLst>
              </a:tr>
              <a:tr h="855414">
                <a:tc>
                  <a:txBody>
                    <a:bodyPr/>
                    <a:lstStyle/>
                    <a:p>
                      <a:pPr algn="l"/>
                      <a:r>
                        <a:rPr kumimoji="1" lang="ja-JP" altLang="en-US" sz="1200">
                          <a:latin typeface="UD デジタル 教科書体 N-R" panose="02020400000000000000" pitchFamily="17" charset="-128"/>
                          <a:ea typeface="UD デジタル 教科書体 N-R" panose="02020400000000000000" pitchFamily="17" charset="-128"/>
                        </a:rPr>
                        <a:t>おみくじアプリで大吉が出る確率を他の結果よりも高めたい。どのような改造を行えば実現できるか、あなたの考えを記述して下さい。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1202643"/>
                  </a:ext>
                </a:extLst>
              </a:tr>
            </a:tbl>
          </a:graphicData>
        </a:graphic>
      </p:graphicFrame>
      <p:sp>
        <p:nvSpPr>
          <p:cNvPr id="6" name="タイトル 3">
            <a:extLst>
              <a:ext uri="{FF2B5EF4-FFF2-40B4-BE49-F238E27FC236}">
                <a16:creationId xmlns:a16="http://schemas.microsoft.com/office/drawing/2014/main" id="{BDC140E4-F386-4D28-9B90-E94F73655D95}"/>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kumimoji="1" lang="ja-JP" altLang="en-US" sz="1400">
                <a:latin typeface="UD デジタル 教科書体 N-R" panose="02020400000000000000" pitchFamily="17" charset="-128"/>
                <a:ea typeface="UD デジタル 教科書体 N-R" panose="02020400000000000000" pitchFamily="17" charset="-128"/>
              </a:rPr>
              <a:t>記述問題は実際のプログラムで回答頂いても構いません。</a:t>
            </a:r>
            <a:endParaRPr kumimoji="1" lang="en-US" altLang="ja-JP" sz="1400" dirty="0">
              <a:latin typeface="UD デジタル 教科書体 N-R" panose="02020400000000000000" pitchFamily="17" charset="-128"/>
              <a:ea typeface="UD デジタル 教科書体 N-R" panose="02020400000000000000" pitchFamily="17" charset="-128"/>
            </a:endParaRPr>
          </a:p>
          <a:p>
            <a:pPr algn="l"/>
            <a:r>
              <a:rPr kumimoji="1" lang="ja-JP" altLang="en-US" sz="1400">
                <a:latin typeface="UD デジタル 教科書体 N-R" panose="02020400000000000000" pitchFamily="17" charset="-128"/>
                <a:ea typeface="UD デジタル 教科書体 N-R" panose="02020400000000000000" pitchFamily="17" charset="-128"/>
              </a:rPr>
              <a:t>また、</a:t>
            </a:r>
            <a:r>
              <a:rPr kumimoji="1" lang="en-US" altLang="ja-JP" sz="1400" dirty="0">
                <a:latin typeface="UD デジタル 教科書体 N-R" panose="02020400000000000000" pitchFamily="17" charset="-128"/>
                <a:ea typeface="UD デジタル 教科書体 N-R" panose="02020400000000000000" pitchFamily="17" charset="-128"/>
              </a:rPr>
              <a:t>Python</a:t>
            </a:r>
            <a:r>
              <a:rPr kumimoji="1" lang="ja-JP" altLang="en-US" sz="1400">
                <a:latin typeface="UD デジタル 教科書体 N-R" panose="02020400000000000000" pitchFamily="17" charset="-128"/>
                <a:ea typeface="UD デジタル 教科書体 N-R" panose="02020400000000000000" pitchFamily="17" charset="-128"/>
              </a:rPr>
              <a:t>の文法に従っていなくても考え方が正しければ正解とします。</a:t>
            </a:r>
          </a:p>
        </p:txBody>
      </p:sp>
    </p:spTree>
    <p:extLst>
      <p:ext uri="{BB962C8B-B14F-4D97-AF65-F5344CB8AC3E}">
        <p14:creationId xmlns:p14="http://schemas.microsoft.com/office/powerpoint/2010/main" val="418064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学習目標</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224118158"/>
              </p:ext>
            </p:extLst>
          </p:nvPr>
        </p:nvGraphicFramePr>
        <p:xfrm>
          <a:off x="164671" y="1341520"/>
          <a:ext cx="6527382" cy="3088240"/>
        </p:xfrm>
        <a:graphic>
          <a:graphicData uri="http://schemas.openxmlformats.org/drawingml/2006/table">
            <a:tbl>
              <a:tblPr firstRow="1" bandRow="1">
                <a:tableStyleId>{7E9639D4-E3E2-4D34-9284-5A2195B3D0D7}</a:tableStyleId>
              </a:tblPr>
              <a:tblGrid>
                <a:gridCol w="2016929">
                  <a:extLst>
                    <a:ext uri="{9D8B030D-6E8A-4147-A177-3AD203B41FA5}">
                      <a16:colId xmlns:a16="http://schemas.microsoft.com/office/drawing/2014/main" val="953771404"/>
                    </a:ext>
                  </a:extLst>
                </a:gridCol>
                <a:gridCol w="4510453">
                  <a:extLst>
                    <a:ext uri="{9D8B030D-6E8A-4147-A177-3AD203B41FA5}">
                      <a16:colId xmlns:a16="http://schemas.microsoft.com/office/drawing/2014/main" val="2232448268"/>
                    </a:ext>
                  </a:extLst>
                </a:gridCol>
              </a:tblGrid>
              <a:tr h="52749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観点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学習目標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99718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知識・技能</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・比較演算子による真偽判定を理解する</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・条件によって処理を振り分けることを理解し、テキストプログラミングで条件式を追加できるようになる。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08146">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思考力・判断力・表現力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・乱数により結果が毎回変化することを理解した上で、確率の変更方法や画像の差し替えなどを検討し、実践する。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85541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学びに向かう力</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実際の、箱に入ったおみくじとの相違点に着目して、乱数の仕組みを探究する。また、ゲームやギャンブルなどにおける乱数や確率の扱いを探究する。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28824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ja-JP" altLang="en-US" sz="4000">
                <a:latin typeface="UD デジタル 教科書体 N-B" panose="02020700000000000000" pitchFamily="17" charset="-128"/>
                <a:ea typeface="UD デジタル 教科書体 N-B" panose="02020700000000000000" pitchFamily="17" charset="-128"/>
              </a:rPr>
              <a:t>単元の流れ</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3095661933"/>
              </p:ext>
            </p:extLst>
          </p:nvPr>
        </p:nvGraphicFramePr>
        <p:xfrm>
          <a:off x="164672" y="1341521"/>
          <a:ext cx="6528655" cy="3936421"/>
        </p:xfrm>
        <a:graphic>
          <a:graphicData uri="http://schemas.openxmlformats.org/drawingml/2006/table">
            <a:tbl>
              <a:tblPr firstRow="1" bandRow="1">
                <a:tableStyleId>{7E9639D4-E3E2-4D34-9284-5A2195B3D0D7}</a:tableStyleId>
              </a:tblPr>
              <a:tblGrid>
                <a:gridCol w="633183">
                  <a:extLst>
                    <a:ext uri="{9D8B030D-6E8A-4147-A177-3AD203B41FA5}">
                      <a16:colId xmlns:a16="http://schemas.microsoft.com/office/drawing/2014/main" val="953771404"/>
                    </a:ext>
                  </a:extLst>
                </a:gridCol>
                <a:gridCol w="2644208">
                  <a:extLst>
                    <a:ext uri="{9D8B030D-6E8A-4147-A177-3AD203B41FA5}">
                      <a16:colId xmlns:a16="http://schemas.microsoft.com/office/drawing/2014/main" val="2232448268"/>
                    </a:ext>
                  </a:extLst>
                </a:gridCol>
                <a:gridCol w="3251264">
                  <a:extLst>
                    <a:ext uri="{9D8B030D-6E8A-4147-A177-3AD203B41FA5}">
                      <a16:colId xmlns:a16="http://schemas.microsoft.com/office/drawing/2014/main" val="1405033761"/>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コマ</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狙い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おみくじアプリの仕組みを理解する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乱数と条件分岐を活用し、結果をランダムに振り分けていることを理解させる。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ランダムな画像表示を実現するために、条件分岐の際に各画像のファイル名を変数に代入していることを理解させる。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おみくじの結果を増やす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条件分岐の処理を追加する実習を通じて、プログラミングに対して自信を付けさせる。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599109">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3</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おみくじの結果とともにメッセージを表示させる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独自のメッセージを追加する実習を通じて、変数のイメージを寄り明確にする。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53198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4</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おみくじアプリをひな形から完成させる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独自アプリを作る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プログラム部分をイチから記述する、あるいはカスタマイズして独自アプリに仕立てることで、変数・分岐・乱数などの基本的な仕組みに対する理解をさらに深める。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6159776"/>
                  </a:ext>
                </a:extLst>
              </a:tr>
            </a:tbl>
          </a:graphicData>
        </a:graphic>
      </p:graphicFrame>
      <p:sp>
        <p:nvSpPr>
          <p:cNvPr id="6" name="タイトル 3">
            <a:extLst>
              <a:ext uri="{FF2B5EF4-FFF2-40B4-BE49-F238E27FC236}">
                <a16:creationId xmlns:a16="http://schemas.microsoft.com/office/drawing/2014/main" id="{C1DDD0CD-4F2F-4CCF-B772-DE8AF229994D}"/>
              </a:ext>
            </a:extLst>
          </p:cNvPr>
          <p:cNvSpPr txBox="1">
            <a:spLocks/>
          </p:cNvSpPr>
          <p:nvPr/>
        </p:nvSpPr>
        <p:spPr>
          <a:xfrm>
            <a:off x="164672" y="8564479"/>
            <a:ext cx="6528655" cy="121224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algn="ctr" defTabSz="685800" rtl="0" eaLnBrk="1" latinLnBrk="0" hangingPunct="1">
              <a:lnSpc>
                <a:spcPct val="90000"/>
              </a:lnSpc>
              <a:spcBef>
                <a:spcPct val="0"/>
              </a:spcBef>
              <a:buNone/>
              <a:defRPr kumimoji="1"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ja-JP" altLang="en-US" sz="1400">
                <a:latin typeface="UD デジタル 教科書体 N-R" panose="02020400000000000000" pitchFamily="17" charset="-128"/>
                <a:ea typeface="UD デジタル 教科書体 N-R" panose="02020400000000000000" pitchFamily="17" charset="-128"/>
              </a:rPr>
              <a:t>おみくじアプリの指導は４コマ分示しているが、必ずしも４まで行う必要は無い。</a:t>
            </a:r>
            <a:r>
              <a:rPr lang="en-US" altLang="ja-JP" sz="1400">
                <a:latin typeface="UD デジタル 教科書体 N-R" panose="02020400000000000000" pitchFamily="17" charset="-128"/>
                <a:ea typeface="UD デジタル 教科書体 N-R" panose="02020400000000000000" pitchFamily="17" charset="-128"/>
              </a:rPr>
              <a:t>1</a:t>
            </a:r>
            <a:r>
              <a:rPr lang="ja-JP" altLang="en-US" sz="1400">
                <a:latin typeface="UD デジタル 教科書体 N-R" panose="02020400000000000000" pitchFamily="17" charset="-128"/>
                <a:ea typeface="UD デジタル 教科書体 N-R" panose="02020400000000000000" pitchFamily="17" charset="-128"/>
              </a:rPr>
              <a:t>～</a:t>
            </a:r>
            <a:r>
              <a:rPr lang="en-US" altLang="ja-JP" sz="1400">
                <a:latin typeface="UD デジタル 教科書体 N-R" panose="02020400000000000000" pitchFamily="17" charset="-128"/>
                <a:ea typeface="UD デジタル 教科書体 N-R" panose="02020400000000000000" pitchFamily="17" charset="-128"/>
              </a:rPr>
              <a:t>2</a:t>
            </a:r>
            <a:r>
              <a:rPr lang="ja-JP" altLang="en-US" sz="1400">
                <a:latin typeface="UD デジタル 教科書体 N-R" panose="02020400000000000000" pitchFamily="17" charset="-128"/>
                <a:ea typeface="UD デジタル 教科書体 N-R" panose="02020400000000000000" pitchFamily="17" charset="-128"/>
              </a:rPr>
              <a:t>だけでも、変数・分岐・乱数などの仕組みの学習は行うことが可能である。</a:t>
            </a:r>
          </a:p>
        </p:txBody>
      </p:sp>
    </p:spTree>
    <p:extLst>
      <p:ext uri="{BB962C8B-B14F-4D97-AF65-F5344CB8AC3E}">
        <p14:creationId xmlns:p14="http://schemas.microsoft.com/office/powerpoint/2010/main" val="265978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1</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28606905"/>
              </p:ext>
            </p:extLst>
          </p:nvPr>
        </p:nvGraphicFramePr>
        <p:xfrm>
          <a:off x="167679" y="1359568"/>
          <a:ext cx="6522641" cy="692065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おみくじアプリの制作を通じて、変数・条件分岐・乱数などの仕組みを学べることを伝える。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アプリのインポートを促す。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1</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アプリの動作をデモンストレーションし、ボタンを押下するたびに結果が変わることを説明する。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フローチャートを活用し、乱数の値に応じて条件分岐していることを説明する。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en-US" altLang="ja-JP" sz="1200" dirty="0" err="1">
                          <a:latin typeface="UD デジタル 教科書体 N-R" panose="02020400000000000000" pitchFamily="17" charset="-128"/>
                          <a:ea typeface="UD デジタル 教科書体 N-R" panose="02020400000000000000" pitchFamily="17" charset="-128"/>
                        </a:rPr>
                        <a:t>random.randint</a:t>
                      </a:r>
                      <a:r>
                        <a:rPr kumimoji="1" lang="en-US" altLang="ja-JP" sz="1200" dirty="0">
                          <a:latin typeface="UD デジタル 教科書体 N-R" panose="02020400000000000000" pitchFamily="17" charset="-128"/>
                          <a:ea typeface="UD デジタル 教科書体 N-R" panose="02020400000000000000" pitchFamily="17" charset="-128"/>
                        </a:rPr>
                        <a:t>(0,4)</a:t>
                      </a:r>
                      <a:r>
                        <a:rPr kumimoji="1" lang="ja-JP" altLang="en-US" sz="1200">
                          <a:latin typeface="UD デジタル 教科書体 N-R" panose="02020400000000000000" pitchFamily="17" charset="-128"/>
                          <a:ea typeface="UD デジタル 教科書体 N-R" panose="02020400000000000000" pitchFamily="17" charset="-128"/>
                        </a:rPr>
                        <a:t> の</a:t>
                      </a:r>
                      <a:r>
                        <a:rPr kumimoji="1" lang="en-US" altLang="ja-JP" sz="1200" dirty="0">
                          <a:latin typeface="UD デジタル 教科書体 N-R" panose="02020400000000000000" pitchFamily="17" charset="-128"/>
                          <a:ea typeface="UD デジタル 教科書体 N-R" panose="02020400000000000000" pitchFamily="17" charset="-128"/>
                        </a:rPr>
                        <a:t>4</a:t>
                      </a:r>
                      <a:r>
                        <a:rPr kumimoji="1" lang="ja-JP" altLang="en-US" sz="1200">
                          <a:latin typeface="UD デジタル 教科書体 N-R" panose="02020400000000000000" pitchFamily="17" charset="-128"/>
                          <a:ea typeface="UD デジタル 教科書体 N-R" panose="02020400000000000000" pitchFamily="17" charset="-128"/>
                        </a:rPr>
                        <a:t>の部分を</a:t>
                      </a:r>
                      <a:r>
                        <a:rPr kumimoji="1" lang="en-US" altLang="ja-JP" sz="1200" dirty="0">
                          <a:latin typeface="UD デジタル 教科書体 N-R" panose="02020400000000000000" pitchFamily="17" charset="-128"/>
                          <a:ea typeface="UD デジタル 教科書体 N-R" panose="02020400000000000000" pitchFamily="17" charset="-128"/>
                        </a:rPr>
                        <a:t>10</a:t>
                      </a:r>
                      <a:r>
                        <a:rPr kumimoji="1" lang="ja-JP" altLang="en-US" sz="1200">
                          <a:latin typeface="UD デジタル 教科書体 N-R" panose="02020400000000000000" pitchFamily="17" charset="-128"/>
                          <a:ea typeface="UD デジタル 教科書体 N-R" panose="02020400000000000000" pitchFamily="17" charset="-128"/>
                        </a:rPr>
                        <a:t>に変更すると</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凶</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がでやすくなることを示しつつ、</a:t>
                      </a:r>
                      <a:r>
                        <a:rPr kumimoji="1" lang="en-US" altLang="ja-JP" sz="1200" dirty="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文の役割を説明する。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en-US" altLang="ja-JP" sz="1200" dirty="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文は、</a:t>
                      </a:r>
                      <a:r>
                        <a:rPr kumimoji="1" lang="en-US" altLang="ja-JP" sz="1200" dirty="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や</a:t>
                      </a:r>
                      <a:r>
                        <a:rPr kumimoji="1" lang="en-US" altLang="ja-JP" sz="1200" dirty="0" err="1">
                          <a:latin typeface="UD デジタル 教科書体 N-R" panose="02020400000000000000" pitchFamily="17" charset="-128"/>
                          <a:ea typeface="UD デジタル 教科書体 N-R" panose="02020400000000000000" pitchFamily="17" charset="-128"/>
                        </a:rPr>
                        <a:t>elif</a:t>
                      </a:r>
                      <a:r>
                        <a:rPr kumimoji="1" lang="ja-JP" altLang="en-US" sz="1200">
                          <a:latin typeface="UD デジタル 教科書体 N-R" panose="02020400000000000000" pitchFamily="17" charset="-128"/>
                          <a:ea typeface="UD デジタル 教科書体 N-R" panose="02020400000000000000" pitchFamily="17" charset="-128"/>
                        </a:rPr>
                        <a:t>の条件に当てはまらなかった場合に実行されるため、乱数部分の値を大きい数字にした場合は</a:t>
                      </a:r>
                      <a:r>
                        <a:rPr kumimoji="1" lang="en-US" altLang="ja-JP" sz="1200" dirty="0">
                          <a:latin typeface="UD デジタル 教科書体 N-R" panose="02020400000000000000" pitchFamily="17" charset="-128"/>
                          <a:ea typeface="UD デジタル 教科書体 N-R" panose="02020400000000000000" pitchFamily="17" charset="-128"/>
                        </a:rPr>
                        <a:t>else</a:t>
                      </a:r>
                      <a:r>
                        <a:rPr kumimoji="1" lang="ja-JP" altLang="en-US" sz="1200">
                          <a:latin typeface="UD デジタル 教科書体 N-R" panose="02020400000000000000" pitchFamily="17" charset="-128"/>
                          <a:ea typeface="UD デジタル 教科書体 N-R" panose="02020400000000000000" pitchFamily="17" charset="-128"/>
                        </a:rPr>
                        <a:t>文以下が実行される確率が高くなる。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r>
                        <a:rPr kumimoji="1" lang="en-US" altLang="ja-JP" sz="1200">
                          <a:latin typeface="UD デジタル 教科書体 N-R" panose="02020400000000000000" pitchFamily="17" charset="-128"/>
                          <a:ea typeface="UD デジタル 教科書体 N-R" panose="02020400000000000000" pitchFamily="17" charset="-128"/>
                        </a:rPr>
                        <a:t>2</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ボタンが押されたときにプログラムが実行されていることを確認する。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デモンストレーションとして、以下のように改造して、マウスカーソルがボタンの上に乗る（マウスオーバー）タイミングでおみくじをひくようにしてもよい。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おみくじのプログラムの本体が</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関数として記述されており、ボタンの押下など、なんらかのイベントに応じて</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関数が呼び出されていることを説明する。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乱数や関数・イベントなどに対する興味・関心が引き出せれば本コマの指導は成功とする。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graphicFrame>
        <p:nvGraphicFramePr>
          <p:cNvPr id="5" name="表 5">
            <a:extLst>
              <a:ext uri="{FF2B5EF4-FFF2-40B4-BE49-F238E27FC236}">
                <a16:creationId xmlns:a16="http://schemas.microsoft.com/office/drawing/2014/main" id="{C51EC229-34D5-AD43-CD2C-2E248B947BB9}"/>
              </a:ext>
            </a:extLst>
          </p:cNvPr>
          <p:cNvGraphicFramePr>
            <a:graphicFrameLocks noGrp="1"/>
          </p:cNvGraphicFramePr>
          <p:nvPr>
            <p:extLst>
              <p:ext uri="{D42A27DB-BD31-4B8C-83A1-F6EECF244321}">
                <p14:modId xmlns:p14="http://schemas.microsoft.com/office/powerpoint/2010/main" val="1866394613"/>
              </p:ext>
            </p:extLst>
          </p:nvPr>
        </p:nvGraphicFramePr>
        <p:xfrm>
          <a:off x="1376917" y="6267897"/>
          <a:ext cx="4572000" cy="741680"/>
        </p:xfrm>
        <a:graphic>
          <a:graphicData uri="http://schemas.openxmlformats.org/drawingml/2006/table">
            <a:tbl>
              <a:tblPr>
                <a:tableStyleId>{5940675A-B579-460E-94D1-54222C63F5DA}</a:tableStyleId>
              </a:tblPr>
              <a:tblGrid>
                <a:gridCol w="887818">
                  <a:extLst>
                    <a:ext uri="{9D8B030D-6E8A-4147-A177-3AD203B41FA5}">
                      <a16:colId xmlns:a16="http://schemas.microsoft.com/office/drawing/2014/main" val="1948386468"/>
                    </a:ext>
                  </a:extLst>
                </a:gridCol>
                <a:gridCol w="3684182">
                  <a:extLst>
                    <a:ext uri="{9D8B030D-6E8A-4147-A177-3AD203B41FA5}">
                      <a16:colId xmlns:a16="http://schemas.microsoft.com/office/drawing/2014/main" val="2960164682"/>
                    </a:ext>
                  </a:extLst>
                </a:gridCol>
              </a:tblGrid>
              <a:tr h="370840">
                <a:tc>
                  <a:txBody>
                    <a:bodyPr/>
                    <a:lstStyle/>
                    <a:p>
                      <a:r>
                        <a:rPr kumimoji="1" lang="ja-JP" altLang="en-US">
                          <a:latin typeface="UD Digi Kyokasho N-R" panose="02020400000000000000" pitchFamily="49" charset="-128"/>
                          <a:ea typeface="UD Digi Kyokasho N-R" panose="02020400000000000000" pitchFamily="49" charset="-128"/>
                        </a:rPr>
                        <a:t>改造前</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 altLang="ja-JP" sz="1350" b="0" kern="1200" dirty="0">
                          <a:solidFill>
                            <a:schemeClr val="tx1"/>
                          </a:solidFill>
                          <a:effectLst/>
                          <a:latin typeface="+mn-lt"/>
                          <a:ea typeface="+mn-ea"/>
                          <a:cs typeface="+mn-cs"/>
                        </a:rPr>
                        <a:t>document['</a:t>
                      </a:r>
                      <a:r>
                        <a:rPr kumimoji="1" lang="en" altLang="ja-JP" sz="1350" b="0" kern="1200" dirty="0" err="1">
                          <a:solidFill>
                            <a:schemeClr val="tx1"/>
                          </a:solidFill>
                          <a:effectLst/>
                          <a:latin typeface="+mn-lt"/>
                          <a:ea typeface="+mn-ea"/>
                          <a:cs typeface="+mn-cs"/>
                        </a:rPr>
                        <a:t>playBtn</a:t>
                      </a:r>
                      <a:r>
                        <a:rPr kumimoji="1" lang="en" altLang="ja-JP" sz="1350" b="0" kern="1200" dirty="0">
                          <a:solidFill>
                            <a:schemeClr val="tx1"/>
                          </a:solidFill>
                          <a:effectLst/>
                          <a:latin typeface="+mn-lt"/>
                          <a:ea typeface="+mn-ea"/>
                          <a:cs typeface="+mn-cs"/>
                        </a:rPr>
                        <a:t>'].bind('</a:t>
                      </a:r>
                      <a:r>
                        <a:rPr kumimoji="1" lang="en" altLang="ja-JP" sz="1350" b="0" kern="1200" dirty="0" err="1">
                          <a:solidFill>
                            <a:schemeClr val="tx1"/>
                          </a:solidFill>
                          <a:effectLst/>
                          <a:latin typeface="+mn-lt"/>
                          <a:ea typeface="+mn-ea"/>
                          <a:cs typeface="+mn-cs"/>
                        </a:rPr>
                        <a:t>click',play</a:t>
                      </a:r>
                      <a:r>
                        <a:rPr kumimoji="1" lang="en" altLang="ja-JP" sz="1350" b="0" kern="1200" dirty="0">
                          <a:solidFill>
                            <a:schemeClr val="tx1"/>
                          </a:solidFill>
                          <a:effectLst/>
                          <a:latin typeface="+mn-lt"/>
                          <a:ea typeface="+mn-ea"/>
                          <a:cs typeface="+mn-cs"/>
                        </a:rPr>
                        <a:t>)</a:t>
                      </a:r>
                    </a:p>
                  </a:txBody>
                  <a:tcPr/>
                </a:tc>
                <a:extLst>
                  <a:ext uri="{0D108BD9-81ED-4DB2-BD59-A6C34878D82A}">
                    <a16:rowId xmlns:a16="http://schemas.microsoft.com/office/drawing/2014/main" val="2301786847"/>
                  </a:ext>
                </a:extLst>
              </a:tr>
              <a:tr h="370840">
                <a:tc>
                  <a:txBody>
                    <a:bodyPr/>
                    <a:lstStyle/>
                    <a:p>
                      <a:r>
                        <a:rPr kumimoji="1" lang="ja-JP" altLang="en-US">
                          <a:latin typeface="UD Digi Kyokasho N-R" panose="02020400000000000000" pitchFamily="49" charset="-128"/>
                          <a:ea typeface="UD Digi Kyokasho N-R" panose="02020400000000000000" pitchFamily="49" charset="-128"/>
                        </a:rPr>
                        <a:t>改造後</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 altLang="ja-JP" sz="1350" b="0" kern="1200" dirty="0">
                          <a:solidFill>
                            <a:schemeClr val="tx1"/>
                          </a:solidFill>
                          <a:effectLst/>
                          <a:latin typeface="+mn-lt"/>
                          <a:ea typeface="+mn-ea"/>
                          <a:cs typeface="+mn-cs"/>
                        </a:rPr>
                        <a:t>document['</a:t>
                      </a:r>
                      <a:r>
                        <a:rPr kumimoji="1" lang="en" altLang="ja-JP" sz="1350" b="0" kern="1200" dirty="0" err="1">
                          <a:solidFill>
                            <a:schemeClr val="tx1"/>
                          </a:solidFill>
                          <a:effectLst/>
                          <a:latin typeface="+mn-lt"/>
                          <a:ea typeface="+mn-ea"/>
                          <a:cs typeface="+mn-cs"/>
                        </a:rPr>
                        <a:t>playBtn</a:t>
                      </a:r>
                      <a:r>
                        <a:rPr kumimoji="1" lang="en" altLang="ja-JP" sz="1350" b="0" kern="1200" dirty="0">
                          <a:solidFill>
                            <a:schemeClr val="tx1"/>
                          </a:solidFill>
                          <a:effectLst/>
                          <a:latin typeface="+mn-lt"/>
                          <a:ea typeface="+mn-ea"/>
                          <a:cs typeface="+mn-cs"/>
                        </a:rPr>
                        <a:t>'].bind('</a:t>
                      </a:r>
                      <a:r>
                        <a:rPr kumimoji="1" lang="en" altLang="ja-JP" sz="1350" b="0" kern="1200" dirty="0" err="1">
                          <a:solidFill>
                            <a:schemeClr val="tx1"/>
                          </a:solidFill>
                          <a:effectLst/>
                          <a:latin typeface="+mn-lt"/>
                          <a:ea typeface="+mn-ea"/>
                          <a:cs typeface="+mn-cs"/>
                        </a:rPr>
                        <a:t>mouseover',play</a:t>
                      </a:r>
                      <a:r>
                        <a:rPr kumimoji="1" lang="en" altLang="ja-JP" sz="1350" b="0" kern="1200" dirty="0">
                          <a:solidFill>
                            <a:schemeClr val="tx1"/>
                          </a:solidFill>
                          <a:effectLst/>
                          <a:latin typeface="+mn-lt"/>
                          <a:ea typeface="+mn-ea"/>
                          <a:cs typeface="+mn-cs"/>
                        </a:rPr>
                        <a:t>)</a:t>
                      </a:r>
                    </a:p>
                  </a:txBody>
                  <a:tcPr/>
                </a:tc>
                <a:extLst>
                  <a:ext uri="{0D108BD9-81ED-4DB2-BD59-A6C34878D82A}">
                    <a16:rowId xmlns:a16="http://schemas.microsoft.com/office/drawing/2014/main" val="3467680335"/>
                  </a:ext>
                </a:extLst>
              </a:tr>
            </a:tbl>
          </a:graphicData>
        </a:graphic>
      </p:graphicFrame>
    </p:spTree>
    <p:extLst>
      <p:ext uri="{BB962C8B-B14F-4D97-AF65-F5344CB8AC3E}">
        <p14:creationId xmlns:p14="http://schemas.microsoft.com/office/powerpoint/2010/main" val="4027081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2</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15668358"/>
              </p:ext>
            </p:extLst>
          </p:nvPr>
        </p:nvGraphicFramePr>
        <p:xfrm>
          <a:off x="167679" y="1359568"/>
          <a:ext cx="6522641" cy="714343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前回までの学習内容として、乱数と条件分岐によっておみくじの結果が変わることを確認する。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また、今回のカスタマイズではプログラムを追加することで結果のパターンを増やせることを学ぶ。</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前段では、結果として追加する</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大凶</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の画像を用意する学習を行う。画像は</a:t>
                      </a:r>
                      <a:r>
                        <a:rPr kumimoji="1" lang="en-US" altLang="ja-JP" sz="1200" dirty="0">
                          <a:latin typeface="UD デジタル 教科書体 N-R" panose="02020400000000000000" pitchFamily="17" charset="-128"/>
                          <a:ea typeface="UD デジタル 教科書体 N-R" panose="02020400000000000000" pitchFamily="17" charset="-128"/>
                        </a:rPr>
                        <a:t>Monaca</a:t>
                      </a:r>
                      <a:r>
                        <a:rPr kumimoji="1" lang="ja-JP" altLang="en-US" sz="1200">
                          <a:latin typeface="UD デジタル 教科書体 N-R" panose="02020400000000000000" pitchFamily="17" charset="-128"/>
                          <a:ea typeface="UD デジタル 教科書体 N-R" panose="02020400000000000000" pitchFamily="17" charset="-128"/>
                        </a:rPr>
                        <a:t>の</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サイトからダウンロードできる。ブラウザの機能で</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右クリックして保存</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などを活用されたい。このような操作を通じて、</a:t>
                      </a:r>
                      <a:r>
                        <a:rPr kumimoji="1" lang="en-US" altLang="ja-JP" sz="1200" dirty="0">
                          <a:latin typeface="UD デジタル 教科書体 N-R" panose="02020400000000000000" pitchFamily="17" charset="-128"/>
                          <a:ea typeface="UD デジタル 教科書体 N-R" panose="02020400000000000000" pitchFamily="17" charset="-128"/>
                        </a:rPr>
                        <a:t>Web</a:t>
                      </a:r>
                      <a:r>
                        <a:rPr kumimoji="1" lang="ja-JP" altLang="en-US" sz="1200">
                          <a:latin typeface="UD デジタル 教科書体 N-R" panose="02020400000000000000" pitchFamily="17" charset="-128"/>
                          <a:ea typeface="UD デジタル 教科書体 N-R" panose="02020400000000000000" pitchFamily="17" charset="-128"/>
                        </a:rPr>
                        <a:t>やファイルの仕組みの学習に繋げることもできる。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なお、</a:t>
                      </a:r>
                      <a:r>
                        <a:rPr kumimoji="1" lang="en-US" altLang="ja-JP" sz="1200" dirty="0">
                          <a:latin typeface="UD デジタル 教科書体 N-R" panose="02020400000000000000" pitchFamily="17" charset="-128"/>
                          <a:ea typeface="UD デジタル 教科書体 N-R" panose="02020400000000000000" pitchFamily="17" charset="-128"/>
                        </a:rPr>
                        <a:t>OS</a:t>
                      </a:r>
                      <a:r>
                        <a:rPr kumimoji="1" lang="ja-JP" altLang="en-US" sz="1200">
                          <a:latin typeface="UD デジタル 教科書体 N-R" panose="02020400000000000000" pitchFamily="17" charset="-128"/>
                          <a:ea typeface="UD デジタル 教科書体 N-R" panose="02020400000000000000" pitchFamily="17" charset="-128"/>
                        </a:rPr>
                        <a:t>などの関係で操作が難しい場合は、画像をアップロード済みのプロジェクトを用意して使用する形でもよい。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シートにて、おみくじの結果に小吉や大凶を追加するカスタマイズの課題を提示する。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指導者が画像のアップロードおよびプログラムの変更を実演し、動作の説明を行う。大凶が表示されるまで何度もおみくじをひく。上手く動作しないときは、ソースコードを全員で確認する。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おみくじアプリの挙動を通じて、フローチャートにおける条件分岐と、テキストプログラミングにおける</a:t>
                      </a:r>
                      <a:r>
                        <a:rPr kumimoji="1" lang="en-US" altLang="ja-JP" sz="1200" dirty="0">
                          <a:latin typeface="UD デジタル 教科書体 N-R" panose="02020400000000000000" pitchFamily="17" charset="-128"/>
                          <a:ea typeface="UD デジタル 教科書体 N-R" panose="02020400000000000000" pitchFamily="17" charset="-128"/>
                        </a:rPr>
                        <a:t>if</a:t>
                      </a:r>
                      <a:r>
                        <a:rPr kumimoji="1" lang="ja-JP" altLang="en-US" sz="1200">
                          <a:latin typeface="UD デジタル 教科書体 N-R" panose="02020400000000000000" pitchFamily="17" charset="-128"/>
                          <a:ea typeface="UD デジタル 教科書体 N-R" panose="02020400000000000000" pitchFamily="17" charset="-128"/>
                        </a:rPr>
                        <a:t>文の処理の関係を理解させる。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乱数の値を扱う変数と、ファイル名を扱う変数の</a:t>
                      </a:r>
                      <a:r>
                        <a:rPr kumimoji="1" lang="en-US" altLang="ja-JP" sz="1200" dirty="0">
                          <a:latin typeface="UD デジタル 教科書体 N-R" panose="02020400000000000000" pitchFamily="17" charset="-128"/>
                          <a:ea typeface="UD デジタル 教科書体 N-R" panose="02020400000000000000" pitchFamily="17" charset="-128"/>
                        </a:rPr>
                        <a:t>2</a:t>
                      </a:r>
                      <a:r>
                        <a:rPr kumimoji="1" lang="ja-JP" altLang="en-US" sz="1200">
                          <a:latin typeface="UD デジタル 教科書体 N-R" panose="02020400000000000000" pitchFamily="17" charset="-128"/>
                          <a:ea typeface="UD デジタル 教科書体 N-R" panose="02020400000000000000" pitchFamily="17" charset="-128"/>
                        </a:rPr>
                        <a:t>つの変数があることを理解させる。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順次処理と条件分岐によって、任意のファイル名が変数にランダムに格納されることを理解させる。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変数の変化を確認するために、</a:t>
                      </a:r>
                      <a:r>
                        <a:rPr kumimoji="1" lang="en-US" altLang="ja-JP" sz="1200" dirty="0">
                          <a:latin typeface="UD デジタル 教科書体 N-R" panose="02020400000000000000" pitchFamily="17" charset="-128"/>
                          <a:ea typeface="UD デジタル 教科書体 N-R" panose="02020400000000000000" pitchFamily="17" charset="-128"/>
                        </a:rPr>
                        <a:t>alert()</a:t>
                      </a:r>
                      <a:r>
                        <a:rPr kumimoji="1" lang="ja-JP" altLang="en-US" sz="1200">
                          <a:latin typeface="UD デジタル 教科書体 N-R" panose="02020400000000000000" pitchFamily="17" charset="-128"/>
                          <a:ea typeface="UD デジタル 教科書体 N-R" panose="02020400000000000000" pitchFamily="17" charset="-128"/>
                        </a:rPr>
                        <a:t>命令や</a:t>
                      </a:r>
                      <a:r>
                        <a:rPr kumimoji="1" lang="en-US" altLang="ja-JP" sz="1200" dirty="0">
                          <a:latin typeface="UD デジタル 教科書体 N-R" panose="02020400000000000000" pitchFamily="17" charset="-128"/>
                          <a:ea typeface="UD デジタル 教科書体 N-R" panose="02020400000000000000" pitchFamily="17" charset="-128"/>
                        </a:rPr>
                        <a:t>print()</a:t>
                      </a:r>
                      <a:r>
                        <a:rPr kumimoji="1" lang="ja-JP" altLang="en-US" sz="1200">
                          <a:latin typeface="UD デジタル 教科書体 N-R" panose="02020400000000000000" pitchFamily="17" charset="-128"/>
                          <a:ea typeface="UD デジタル 教科書体 N-R" panose="02020400000000000000" pitchFamily="17" charset="-128"/>
                        </a:rPr>
                        <a:t>命令を併用してデモンストレーションしても良い。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乱数生成や分岐の条件を変更することで、アプリの挙動も変化することを理解させ、パラメーターの変更に自ら興味・関心を持って挑戦できるようになれば、本コマの指導は成功とする。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422323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3</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1261085392"/>
              </p:ext>
            </p:extLst>
          </p:nvPr>
        </p:nvGraphicFramePr>
        <p:xfrm>
          <a:off x="167679" y="1359568"/>
          <a:ext cx="6522641" cy="5497514"/>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前回までの学習内容として、プログラムを追加することで結果のパターンを増やせることを確認する。</a:t>
                      </a: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今回のカスタマイズでは、結果画像の下部に独自のメッセージを表示できることを学習する。</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乱数と条件分岐により独自の一言メッセージを出せることを通じて、乱数や変数の仕組みを再確認し、理解度を深められるように指導を行う。</a:t>
                      </a:r>
                      <a:endParaRPr kumimoji="1" lang="en-US" altLang="ja-JP" sz="1200">
                        <a:latin typeface="UD デジタル 教科書体 N-R" panose="02020400000000000000" pitchFamily="17" charset="-128"/>
                        <a:ea typeface="UD デジタル 教科書体 N-R" panose="02020400000000000000" pitchFamily="17" charset="-128"/>
                      </a:endParaRPr>
                    </a:p>
                    <a:p>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また、早く進んでいる生徒がおみくじアプリを独自にカスタムし、</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今日のデザートアプリ</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など、独自のアプリにカスタムを進めることも想定する。４コマ目の実習も行う場合は３コマ目のタイミングで素材集めなどを指示する。</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シートにて、おみくじの結果に一言メッセージを追加するカスタマイズの課題を提示する。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生徒にフローチャート上で変更が必要な箇所を考察させる。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指導者がプログラムの変更を実演し、動作の説明を行う。</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r>
                        <a:rPr kumimoji="1" lang="ja-JP" altLang="en-US" sz="1200">
                          <a:latin typeface="UD デジタル 教科書体 N-R" panose="02020400000000000000" pitchFamily="17" charset="-128"/>
                          <a:ea typeface="UD デジタル 教科書体 N-R" panose="02020400000000000000" pitchFamily="17" charset="-128"/>
                        </a:rPr>
                        <a:t>生徒に実習を行わせる。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228600" indent="-228600">
                        <a:buFont typeface="+mj-lt"/>
                        <a:buAutoNum type="arabicPeriod"/>
                      </a:pP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おみくじアプリのカスタマイズを通じて、変数・乱数・分岐の理解を深める。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オリジナルのアプリ制作に進んでも良い、その場合</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あんこエデュケーション</a:t>
                      </a:r>
                      <a:r>
                        <a:rPr kumimoji="1" lang="en-US" altLang="ja-JP" sz="120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のイラスト素材集にあるフルーツ画像などを使うこともできる。</a:t>
                      </a:r>
                      <a:endParaRPr kumimoji="1" lang="en-US" altLang="ja-JP" sz="120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プログラムの構文に馴れ、プログラミングに対して自信を持って挑戦できるようになれば、本コマの指導は成功とする。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195179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F3F7E-B98E-4B72-B4E0-D992ED3E48A9}"/>
              </a:ext>
            </a:extLst>
          </p:cNvPr>
          <p:cNvSpPr>
            <a:spLocks noGrp="1"/>
          </p:cNvSpPr>
          <p:nvPr>
            <p:ph type="ctrTitle"/>
          </p:nvPr>
        </p:nvSpPr>
        <p:spPr>
          <a:xfrm>
            <a:off x="514350" y="57086"/>
            <a:ext cx="5829300" cy="743014"/>
          </a:xfrm>
        </p:spPr>
        <p:txBody>
          <a:bodyPr>
            <a:normAutofit/>
          </a:bodyPr>
          <a:lstStyle/>
          <a:p>
            <a:r>
              <a:rPr lang="en-US" altLang="ja-JP" sz="4000">
                <a:latin typeface="UD デジタル 教科書体 N-B" panose="02020700000000000000" pitchFamily="17" charset="-128"/>
                <a:ea typeface="UD デジタル 教科書体 N-B" panose="02020700000000000000" pitchFamily="17" charset="-128"/>
              </a:rPr>
              <a:t>4</a:t>
            </a:r>
            <a:r>
              <a:rPr lang="ja-JP" altLang="en-US" sz="4000">
                <a:latin typeface="UD デジタル 教科書体 N-B" panose="02020700000000000000" pitchFamily="17" charset="-128"/>
                <a:ea typeface="UD デジタル 教科書体 N-B" panose="02020700000000000000" pitchFamily="17" charset="-128"/>
              </a:rPr>
              <a:t>コマ目の指導</a:t>
            </a:r>
          </a:p>
        </p:txBody>
      </p:sp>
      <p:graphicFrame>
        <p:nvGraphicFramePr>
          <p:cNvPr id="2" name="表 2">
            <a:extLst>
              <a:ext uri="{FF2B5EF4-FFF2-40B4-BE49-F238E27FC236}">
                <a16:creationId xmlns:a16="http://schemas.microsoft.com/office/drawing/2014/main" id="{A1482BBC-C29B-42EA-A81C-09E6DB0222AA}"/>
              </a:ext>
            </a:extLst>
          </p:cNvPr>
          <p:cNvGraphicFramePr>
            <a:graphicFrameLocks noGrp="1"/>
          </p:cNvGraphicFramePr>
          <p:nvPr>
            <p:extLst>
              <p:ext uri="{D42A27DB-BD31-4B8C-83A1-F6EECF244321}">
                <p14:modId xmlns:p14="http://schemas.microsoft.com/office/powerpoint/2010/main" val="60962602"/>
              </p:ext>
            </p:extLst>
          </p:nvPr>
        </p:nvGraphicFramePr>
        <p:xfrm>
          <a:off x="167679" y="1359568"/>
          <a:ext cx="6522641" cy="6177330"/>
        </p:xfrm>
        <a:graphic>
          <a:graphicData uri="http://schemas.openxmlformats.org/drawingml/2006/table">
            <a:tbl>
              <a:tblPr firstRow="1" bandRow="1">
                <a:tableStyleId>{7E9639D4-E3E2-4D34-9284-5A2195B3D0D7}</a:tableStyleId>
              </a:tblPr>
              <a:tblGrid>
                <a:gridCol w="1072280">
                  <a:extLst>
                    <a:ext uri="{9D8B030D-6E8A-4147-A177-3AD203B41FA5}">
                      <a16:colId xmlns:a16="http://schemas.microsoft.com/office/drawing/2014/main" val="953771404"/>
                    </a:ext>
                  </a:extLst>
                </a:gridCol>
                <a:gridCol w="5450361">
                  <a:extLst>
                    <a:ext uri="{9D8B030D-6E8A-4147-A177-3AD203B41FA5}">
                      <a16:colId xmlns:a16="http://schemas.microsoft.com/office/drawing/2014/main" val="2232448268"/>
                    </a:ext>
                  </a:extLst>
                </a:gridCol>
              </a:tblGrid>
              <a:tr h="531986">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過程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10056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導入</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前回までの学習内容として、結果画像の下部に独自のメッセージを表示できることを確認する。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４コマ目では、以下２つの展開が考えられる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おみくじアプリをひな形から完成させる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独自アプリを作る（サイコロアプリなど）</a:t>
                      </a:r>
                      <a:endParaRPr kumimoji="1" lang="en-US" altLang="ja-JP" sz="1200" dirty="0">
                        <a:latin typeface="UD デジタル 教科書体 N-R" panose="02020400000000000000" pitchFamily="17" charset="-128"/>
                        <a:ea typeface="UD デジタル 教科書体 N-R" panose="02020400000000000000" pitchFamily="17" charset="-128"/>
                      </a:endParaRPr>
                    </a:p>
                    <a:p>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独自アプリを作るカスタマイズでは、素材画像やメッセージの準備などが必要なため、可能な場合は３コマ目までに指示を行っておく。なお、あんこエデュケーションの素材をそのまま使うことも可能である。</a:t>
                      </a:r>
                      <a:endParaRPr kumimoji="1" lang="en-US" altLang="ja-JP" sz="1200" dirty="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展開①</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おみくじアプリのソースコードを参考にプログラムを組み立てる。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なお、幾つかのブロックに分けて動作確認しながら実習を進めることで、躓きを軽減できる。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714174">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展開②</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独自アプリを作る場合は、完成版のおみくじアプリの画像などを差し替える形で行う。３コマ目で作成した、メッセージ表示に対応させたおみくじアプリを使っても良い。</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mj-lt"/>
                        <a:buNone/>
                      </a:pP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上手く行かなかったときに途中からやり直したい</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という場合に備えて、プロジェクトの複製機能も活用されたい。</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11750"/>
                  </a:ext>
                </a:extLst>
              </a:tr>
              <a:tr h="129717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まとめ</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おみくじアプリのカスタマイズを通じて、変数・乱数・分岐の理解を深める。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r>
                        <a:rPr kumimoji="1" lang="ja-JP" altLang="en-US" sz="1200">
                          <a:latin typeface="UD デジタル 教科書体 N-R" panose="02020400000000000000" pitchFamily="17" charset="-128"/>
                          <a:ea typeface="UD デジタル 教科書体 N-R" panose="02020400000000000000" pitchFamily="17" charset="-128"/>
                        </a:rPr>
                        <a:t>オリジナルのアプリ制作に進んでも良い、その場合</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あんこエデュケーション</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のイラスト素材集にあるサイコロ画像、フルーツ画像などを使うこともできる。</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171450" indent="-171450">
                        <a:buFont typeface="Arial" panose="020B0604020202020204" pitchFamily="34" charset="0"/>
                        <a:buChar char="•"/>
                      </a:pPr>
                      <a:endParaRPr kumimoji="1" lang="en-US" altLang="ja-JP" sz="1200" dirty="0">
                        <a:latin typeface="UD デジタル 教科書体 N-R" panose="02020400000000000000" pitchFamily="17" charset="-128"/>
                        <a:ea typeface="UD デジタル 教科書体 N-R" panose="02020400000000000000" pitchFamily="17" charset="-128"/>
                      </a:endParaRPr>
                    </a:p>
                    <a:p>
                      <a:r>
                        <a:rPr kumimoji="1" lang="ja-JP" altLang="en-US" sz="1200">
                          <a:latin typeface="UD デジタル 教科書体 N-R" panose="02020400000000000000" pitchFamily="17" charset="-128"/>
                          <a:ea typeface="UD デジタル 教科書体 N-R" panose="02020400000000000000" pitchFamily="17" charset="-128"/>
                        </a:rPr>
                        <a:t>プログラムの構文に馴れ、プログラミングに対して自信を持って挑戦できるようになれば、本コマの指導は成功とする。</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bl>
          </a:graphicData>
        </a:graphic>
      </p:graphicFrame>
    </p:spTree>
    <p:extLst>
      <p:ext uri="{BB962C8B-B14F-4D97-AF65-F5344CB8AC3E}">
        <p14:creationId xmlns:p14="http://schemas.microsoft.com/office/powerpoint/2010/main" val="287295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線コネクタ 53">
            <a:extLst>
              <a:ext uri="{FF2B5EF4-FFF2-40B4-BE49-F238E27FC236}">
                <a16:creationId xmlns:a16="http://schemas.microsoft.com/office/drawing/2014/main" id="{BB0C2F51-29F6-494E-9C5A-AA580E511AE8}"/>
              </a:ext>
            </a:extLst>
          </p:cNvPr>
          <p:cNvCxnSpPr/>
          <p:nvPr/>
        </p:nvCxnSpPr>
        <p:spPr>
          <a:xfrm>
            <a:off x="28134" y="2782147"/>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174202" y="2947266"/>
            <a:ext cx="343336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学習内容</a:t>
            </a:r>
            <a:endParaRPr kumimoji="1" lang="en-US" altLang="ja-JP" sz="180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62" name="図 61" descr="写真 copy.PNG">
            <a:extLst>
              <a:ext uri="{FF2B5EF4-FFF2-40B4-BE49-F238E27FC236}">
                <a16:creationId xmlns:a16="http://schemas.microsoft.com/office/drawing/2014/main" id="{97E815DD-E007-42E1-A77F-F0B21DCECB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886" y="1853546"/>
            <a:ext cx="452140" cy="678211"/>
          </a:xfrm>
          <a:prstGeom prst="rect">
            <a:avLst/>
          </a:prstGeom>
        </p:spPr>
      </p:pic>
      <p:pic>
        <p:nvPicPr>
          <p:cNvPr id="63" name="図 62" descr="写真.PNG">
            <a:extLst>
              <a:ext uri="{FF2B5EF4-FFF2-40B4-BE49-F238E27FC236}">
                <a16:creationId xmlns:a16="http://schemas.microsoft.com/office/drawing/2014/main" id="{2EBDAB06-2A6B-4F8B-A77F-ED6EB082C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442" y="1106415"/>
            <a:ext cx="438584" cy="657877"/>
          </a:xfrm>
          <a:prstGeom prst="rect">
            <a:avLst/>
          </a:prstGeom>
        </p:spPr>
      </p:pic>
      <p:pic>
        <p:nvPicPr>
          <p:cNvPr id="64" name="図 63" descr="写真 copy.PNG">
            <a:extLst>
              <a:ext uri="{FF2B5EF4-FFF2-40B4-BE49-F238E27FC236}">
                <a16:creationId xmlns:a16="http://schemas.microsoft.com/office/drawing/2014/main" id="{F3677089-A220-4E0E-AC39-495171608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352" y="1113950"/>
            <a:ext cx="869244" cy="1303866"/>
          </a:xfrm>
          <a:prstGeom prst="rect">
            <a:avLst/>
          </a:prstGeom>
        </p:spPr>
      </p:pic>
      <p:grpSp>
        <p:nvGrpSpPr>
          <p:cNvPr id="65" name="グループ化 64">
            <a:extLst>
              <a:ext uri="{FF2B5EF4-FFF2-40B4-BE49-F238E27FC236}">
                <a16:creationId xmlns:a16="http://schemas.microsoft.com/office/drawing/2014/main" id="{CC6A5E41-9960-4902-B317-C1120E959231}"/>
              </a:ext>
            </a:extLst>
          </p:cNvPr>
          <p:cNvGrpSpPr/>
          <p:nvPr/>
        </p:nvGrpSpPr>
        <p:grpSpPr>
          <a:xfrm>
            <a:off x="1277757" y="1295277"/>
            <a:ext cx="451979" cy="887584"/>
            <a:chOff x="1990873" y="2619479"/>
            <a:chExt cx="1111436" cy="1292585"/>
          </a:xfrm>
        </p:grpSpPr>
        <p:sp>
          <p:nvSpPr>
            <p:cNvPr id="66" name="右矢印 74">
              <a:extLst>
                <a:ext uri="{FF2B5EF4-FFF2-40B4-BE49-F238E27FC236}">
                  <a16:creationId xmlns:a16="http://schemas.microsoft.com/office/drawing/2014/main" id="{E27CE8FB-EE1A-4A2E-B836-AF47AF296F23}"/>
                </a:ext>
              </a:extLst>
            </p:cNvPr>
            <p:cNvSpPr/>
            <p:nvPr/>
          </p:nvSpPr>
          <p:spPr>
            <a:xfrm rot="1734240">
              <a:off x="1993983" y="3480016"/>
              <a:ext cx="1090192"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sp>
          <p:nvSpPr>
            <p:cNvPr id="67" name="右矢印 75">
              <a:extLst>
                <a:ext uri="{FF2B5EF4-FFF2-40B4-BE49-F238E27FC236}">
                  <a16:creationId xmlns:a16="http://schemas.microsoft.com/office/drawing/2014/main" id="{3487CD9A-1B8A-4360-BD3D-B2C83A0DB270}"/>
                </a:ext>
              </a:extLst>
            </p:cNvPr>
            <p:cNvSpPr/>
            <p:nvPr/>
          </p:nvSpPr>
          <p:spPr>
            <a:xfrm rot="19755405">
              <a:off x="1990873" y="2619479"/>
              <a:ext cx="1111436" cy="43204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UD デジタル 教科書体 NK-B" panose="02020700000000000000" pitchFamily="18" charset="-128"/>
                <a:ea typeface="UD デジタル 教科書体 NK-B" panose="02020700000000000000" pitchFamily="18" charset="-128"/>
              </a:endParaRPr>
            </a:p>
          </p:txBody>
        </p:sp>
      </p:grpSp>
      <p:sp>
        <p:nvSpPr>
          <p:cNvPr id="69" name="テキスト ボックス 68">
            <a:extLst>
              <a:ext uri="{FF2B5EF4-FFF2-40B4-BE49-F238E27FC236}">
                <a16:creationId xmlns:a16="http://schemas.microsoft.com/office/drawing/2014/main" id="{2AE7A495-4031-422D-A6FB-28067B98729E}"/>
              </a:ext>
            </a:extLst>
          </p:cNvPr>
          <p:cNvSpPr txBox="1"/>
          <p:nvPr/>
        </p:nvSpPr>
        <p:spPr>
          <a:xfrm>
            <a:off x="205106" y="585432"/>
            <a:ext cx="3477048" cy="369332"/>
          </a:xfrm>
          <a:prstGeom prst="rect">
            <a:avLst/>
          </a:prstGeom>
          <a:noFill/>
        </p:spPr>
        <p:txBody>
          <a:bodyPr wrap="square">
            <a:spAutoFit/>
          </a:bodyPr>
          <a:lstStyle/>
          <a:p>
            <a:r>
              <a:rPr kumimoji="1" lang="ja-JP" altLang="en-US" sz="1800">
                <a:solidFill>
                  <a:schemeClr val="tx1"/>
                </a:solidFill>
                <a:latin typeface="UD デジタル 教科書体 N-B" panose="02020700000000000000" pitchFamily="17" charset="-128"/>
                <a:ea typeface="UD デジタル 教科書体 N-B" panose="02020700000000000000" pitchFamily="17" charset="-128"/>
              </a:rPr>
              <a:t>アプリの概要</a:t>
            </a:r>
          </a:p>
        </p:txBody>
      </p:sp>
      <p:sp>
        <p:nvSpPr>
          <p:cNvPr id="71" name="テキスト ボックス 70">
            <a:extLst>
              <a:ext uri="{FF2B5EF4-FFF2-40B4-BE49-F238E27FC236}">
                <a16:creationId xmlns:a16="http://schemas.microsoft.com/office/drawing/2014/main" id="{D3654801-773B-43C4-87F5-1513D5D37FFD}"/>
              </a:ext>
            </a:extLst>
          </p:cNvPr>
          <p:cNvSpPr txBox="1"/>
          <p:nvPr/>
        </p:nvSpPr>
        <p:spPr>
          <a:xfrm>
            <a:off x="3429000" y="1071794"/>
            <a:ext cx="3239588"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200"/>
              <a:t>ボタンを押すと、「大吉」「中吉」「凶」などの結果をランダムに表示するアプリを作成します。</a:t>
            </a:r>
            <a:endParaRPr lang="en-US" altLang="ja-JP" sz="1200"/>
          </a:p>
          <a:p>
            <a:endParaRPr lang="en-US" altLang="ja-JP" sz="1200"/>
          </a:p>
          <a:p>
            <a:r>
              <a:rPr lang="ja-JP" altLang="en-US" sz="1200"/>
              <a:t>このアプリを題材として、ランダム値を取得する方法と、条件に応じて画像を差し替える方法を学びます。</a:t>
            </a:r>
            <a:endParaRPr kumimoji="1" lang="ja-JP" altLang="en-US" sz="1200" dirty="0"/>
          </a:p>
        </p:txBody>
      </p:sp>
      <p:sp>
        <p:nvSpPr>
          <p:cNvPr id="73" name="テキスト ボックス 72">
            <a:extLst>
              <a:ext uri="{FF2B5EF4-FFF2-40B4-BE49-F238E27FC236}">
                <a16:creationId xmlns:a16="http://schemas.microsoft.com/office/drawing/2014/main" id="{092272B1-815D-4961-913B-7F0D8F210920}"/>
              </a:ext>
            </a:extLst>
          </p:cNvPr>
          <p:cNvSpPr txBox="1"/>
          <p:nvPr/>
        </p:nvSpPr>
        <p:spPr>
          <a:xfrm>
            <a:off x="1476869" y="166124"/>
            <a:ext cx="3960530"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a:t>
            </a:r>
          </a:p>
        </p:txBody>
      </p:sp>
      <p:graphicFrame>
        <p:nvGraphicFramePr>
          <p:cNvPr id="60" name="表 2">
            <a:extLst>
              <a:ext uri="{FF2B5EF4-FFF2-40B4-BE49-F238E27FC236}">
                <a16:creationId xmlns:a16="http://schemas.microsoft.com/office/drawing/2014/main" id="{09783C2B-CD76-49E7-9C8A-5BEC86BF066B}"/>
              </a:ext>
            </a:extLst>
          </p:cNvPr>
          <p:cNvGraphicFramePr>
            <a:graphicFrameLocks noGrp="1"/>
          </p:cNvGraphicFramePr>
          <p:nvPr>
            <p:extLst>
              <p:ext uri="{D42A27DB-BD31-4B8C-83A1-F6EECF244321}">
                <p14:modId xmlns:p14="http://schemas.microsoft.com/office/powerpoint/2010/main" val="2887987890"/>
              </p:ext>
            </p:extLst>
          </p:nvPr>
        </p:nvGraphicFramePr>
        <p:xfrm>
          <a:off x="205106" y="3444169"/>
          <a:ext cx="6522641" cy="4726909"/>
        </p:xfrm>
        <a:graphic>
          <a:graphicData uri="http://schemas.openxmlformats.org/drawingml/2006/table">
            <a:tbl>
              <a:tblPr firstRow="1" bandRow="1">
                <a:tableStyleId>{7E9639D4-E3E2-4D34-9284-5A2195B3D0D7}</a:tableStyleId>
              </a:tblPr>
              <a:tblGrid>
                <a:gridCol w="1264465">
                  <a:extLst>
                    <a:ext uri="{9D8B030D-6E8A-4147-A177-3AD203B41FA5}">
                      <a16:colId xmlns:a16="http://schemas.microsoft.com/office/drawing/2014/main" val="953771404"/>
                    </a:ext>
                  </a:extLst>
                </a:gridCol>
                <a:gridCol w="5258176">
                  <a:extLst>
                    <a:ext uri="{9D8B030D-6E8A-4147-A177-3AD203B41FA5}">
                      <a16:colId xmlns:a16="http://schemas.microsoft.com/office/drawing/2014/main" val="2232448268"/>
                    </a:ext>
                  </a:extLst>
                </a:gridCol>
              </a:tblGrid>
              <a:tr h="449407">
                <a:tc>
                  <a:txBody>
                    <a:bodyPr/>
                    <a:lstStyle/>
                    <a:p>
                      <a:pPr algn="ctr"/>
                      <a:r>
                        <a:rPr kumimoji="1" lang="ja-JP" altLang="en-US" sz="1400" b="0">
                          <a:latin typeface="UD デジタル 教科書体 N-B" panose="02020700000000000000" pitchFamily="17" charset="-128"/>
                          <a:ea typeface="UD デジタル 教科書体 N-B" panose="02020700000000000000" pitchFamily="17" charset="-128"/>
                        </a:rPr>
                        <a:t>要素技術</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400" b="0">
                          <a:latin typeface="UD デジタル 教科書体 N-B" panose="02020700000000000000" pitchFamily="17" charset="-128"/>
                          <a:ea typeface="UD デジタル 教科書体 N-B" panose="02020700000000000000" pitchFamily="17" charset="-128"/>
                        </a:rPr>
                        <a:t>内容</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71850"/>
                  </a:ext>
                </a:extLst>
              </a:tr>
              <a:tr h="365415">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HTML</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起動画面の画像やボタンなどは</a:t>
                      </a:r>
                      <a:r>
                        <a:rPr kumimoji="1" lang="en-US" altLang="ja-JP" sz="120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により記述されています。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3368689"/>
                  </a:ext>
                </a:extLst>
              </a:tr>
              <a:tr h="391748">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CSS</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a:latin typeface="UD デジタル 教科書体 N-R" panose="02020400000000000000" pitchFamily="17" charset="-128"/>
                          <a:ea typeface="UD デジタル 教科書体 N-R" panose="02020400000000000000" pitchFamily="17" charset="-128"/>
                        </a:rPr>
                        <a:t>画像やボタンの中央寄せ、背景画像などは</a:t>
                      </a:r>
                      <a:r>
                        <a:rPr kumimoji="1" lang="en-US" altLang="ja-JP" sz="1200">
                          <a:latin typeface="UD デジタル 教科書体 N-R" panose="02020400000000000000" pitchFamily="17" charset="-128"/>
                          <a:ea typeface="UD デジタル 教科書体 N-R" panose="02020400000000000000" pitchFamily="17" charset="-128"/>
                        </a:rPr>
                        <a:t>CSS</a:t>
                      </a:r>
                      <a:r>
                        <a:rPr kumimoji="1" lang="ja-JP" altLang="en-US" sz="1200">
                          <a:latin typeface="UD デジタル 教科書体 N-R" panose="02020400000000000000" pitchFamily="17" charset="-128"/>
                          <a:ea typeface="UD デジタル 教科書体 N-R" panose="02020400000000000000" pitchFamily="17" charset="-128"/>
                        </a:rPr>
                        <a:t>による実現されています。</a:t>
                      </a: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5944531"/>
                  </a:ext>
                </a:extLst>
              </a:tr>
              <a:tr h="57429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変数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おみくじの結果として表示する画像のファイル名などを変数に一時的に格納しています。</a:t>
                      </a:r>
                      <a:endParaRPr kumimoji="1" lang="en-US" altLang="ja-JP" sz="1200">
                        <a:latin typeface="UD デジタル 教科書体 N-R" panose="02020400000000000000" pitchFamily="17" charset="-128"/>
                        <a:ea typeface="UD デジタル 教科書体 N-R" panose="02020400000000000000" pitchFamily="17" charset="-128"/>
                      </a:endParaRPr>
                    </a:p>
                    <a:p>
                      <a:pPr marL="0" indent="0">
                        <a:buFont typeface="+mj-lt"/>
                        <a:buNone/>
                      </a:pPr>
                      <a:endParaRPr kumimoji="1" lang="en-US" altLang="ja-JP"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20021"/>
                  </a:ext>
                </a:extLst>
              </a:tr>
              <a:tr h="336109">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条件分岐</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kumimoji="1" lang="ja-JP" altLang="en-US" sz="1200">
                          <a:latin typeface="UD デジタル 教科書体 N-R" panose="02020400000000000000" pitchFamily="17" charset="-128"/>
                          <a:ea typeface="UD デジタル 教科書体 N-R" panose="02020400000000000000" pitchFamily="17" charset="-128"/>
                        </a:rPr>
                        <a:t>変数の値に応じて、結果として表示する画像のファイル名を決定します。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911750"/>
                  </a:ext>
                </a:extLst>
              </a:tr>
              <a:tr h="728782">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関数</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乱数を求めるために</a:t>
                      </a:r>
                      <a:r>
                        <a:rPr kumimoji="1" lang="en-US" altLang="ja-JP" sz="1200" dirty="0" err="1">
                          <a:latin typeface="UD デジタル 教科書体 N-R" panose="02020400000000000000" pitchFamily="17" charset="-128"/>
                          <a:ea typeface="UD デジタル 教科書体 N-R" panose="02020400000000000000" pitchFamily="17" charset="-128"/>
                        </a:rPr>
                        <a:t>random.ranint</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関数を使用しています。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そして、今回のプログラムはボタンが押されたときに</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を実行できるよう、全体を</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関数として定義しています。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26192"/>
                  </a:ext>
                </a:extLst>
              </a:tr>
              <a:tr h="648680">
                <a:tc>
                  <a:txBody>
                    <a:bodyPr/>
                    <a:lstStyle/>
                    <a:p>
                      <a:pPr algn="ctr"/>
                      <a:r>
                        <a:rPr kumimoji="1" lang="ja-JP" altLang="en-US" sz="1200">
                          <a:latin typeface="UD デジタル 教科書体 N-R" panose="02020400000000000000" pitchFamily="17" charset="-128"/>
                          <a:ea typeface="UD デジタル 教科書体 N-R" panose="02020400000000000000" pitchFamily="17" charset="-128"/>
                        </a:rPr>
                        <a:t>イベント</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ボタンが押されたときに</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おみくじ</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を実行できるようにしています。ボタンが押されたら</a:t>
                      </a:r>
                      <a:r>
                        <a:rPr kumimoji="1" lang="en-US" altLang="ja-JP" sz="1200" dirty="0">
                          <a:latin typeface="UD デジタル 教科書体 N-R" panose="02020400000000000000" pitchFamily="17" charset="-128"/>
                          <a:ea typeface="UD デジタル 教科書体 N-R" panose="02020400000000000000" pitchFamily="17" charset="-128"/>
                        </a:rPr>
                        <a:t>play()</a:t>
                      </a:r>
                      <a:r>
                        <a:rPr kumimoji="1" lang="ja-JP" altLang="en-US" sz="1200">
                          <a:latin typeface="UD デジタル 教科書体 N-R" panose="02020400000000000000" pitchFamily="17" charset="-128"/>
                          <a:ea typeface="UD デジタル 教科書体 N-R" panose="02020400000000000000" pitchFamily="17" charset="-128"/>
                        </a:rPr>
                        <a:t>関数が実行されるよう、イベントリスナー（</a:t>
                      </a:r>
                      <a:r>
                        <a:rPr kumimoji="1" lang="en-US" altLang="ja-JP" sz="1200" dirty="0">
                          <a:latin typeface="UD デジタル 教科書体 N-R" panose="02020400000000000000" pitchFamily="17" charset="-128"/>
                          <a:ea typeface="UD デジタル 教科書体 N-R" panose="02020400000000000000" pitchFamily="17" charset="-128"/>
                        </a:rPr>
                        <a:t>※</a:t>
                      </a:r>
                      <a:r>
                        <a:rPr kumimoji="1" lang="ja-JP" altLang="en-US" sz="1200">
                          <a:latin typeface="UD デジタル 教科書体 N-R" panose="02020400000000000000" pitchFamily="17" charset="-128"/>
                          <a:ea typeface="UD デジタル 教科書体 N-R" panose="02020400000000000000" pitchFamily="17" charset="-128"/>
                        </a:rPr>
                        <a:t>イベントが起きたら、関数を呼び出す仕組み）を設定しています。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1941682"/>
                  </a:ext>
                </a:extLst>
              </a:tr>
              <a:tr h="1095816">
                <a:tc>
                  <a:txBody>
                    <a:bodyPr/>
                    <a:lstStyle/>
                    <a:p>
                      <a:pPr algn="ctr"/>
                      <a:r>
                        <a:rPr kumimoji="1" lang="en-US" altLang="ja-JP" sz="1200">
                          <a:latin typeface="UD デジタル 教科書体 N-R" panose="02020400000000000000" pitchFamily="17" charset="-128"/>
                          <a:ea typeface="UD デジタル 教科書体 N-R" panose="02020400000000000000" pitchFamily="17" charset="-128"/>
                        </a:rPr>
                        <a:t>DOM</a:t>
                      </a:r>
                      <a:endParaRPr kumimoji="1" lang="ja-JP" altLang="en-US" sz="1200">
                        <a:latin typeface="UD デジタル 教科書体 N-R" panose="02020400000000000000" pitchFamily="17" charset="-128"/>
                        <a:ea typeface="UD デジタル 教科書体 N-R" panose="02020400000000000000" pitchFamily="17" charset="-128"/>
                      </a:endParaRP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プログラムから</a:t>
                      </a:r>
                      <a:r>
                        <a:rPr kumimoji="1" lang="en-US" altLang="ja-JP" sz="1200" dirty="0">
                          <a:latin typeface="UD デジタル 教科書体 N-R" panose="02020400000000000000" pitchFamily="17" charset="-128"/>
                          <a:ea typeface="UD デジタル 教科書体 N-R" panose="02020400000000000000" pitchFamily="17" charset="-128"/>
                        </a:rPr>
                        <a:t>HTML</a:t>
                      </a:r>
                      <a:r>
                        <a:rPr kumimoji="1" lang="ja-JP" altLang="en-US" sz="1200">
                          <a:latin typeface="UD デジタル 教科書体 N-R" panose="02020400000000000000" pitchFamily="17" charset="-128"/>
                          <a:ea typeface="UD デジタル 教科書体 N-R" panose="02020400000000000000" pitchFamily="17" charset="-128"/>
                        </a:rPr>
                        <a:t>の内容を書き換えるために、</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技術を使用しています。具体的には、画像とボタンの書き換えを行っています。カスタマイズでは、一言メッセージの表示でも</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を活用しています。</a:t>
                      </a:r>
                      <a:endParaRPr kumimoji="1" lang="en-US" altLang="ja-JP" sz="1200" dirty="0">
                        <a:latin typeface="UD デジタル 教科書体 N-R" panose="02020400000000000000" pitchFamily="17" charset="-128"/>
                        <a:ea typeface="UD デジタル 教科書体 N-R" panose="02020400000000000000" pitchFamily="17" charset="-128"/>
                      </a:endParaRPr>
                    </a:p>
                    <a:p>
                      <a:pPr marL="0" indent="0">
                        <a:buFont typeface="Arial" panose="020B0604020202020204" pitchFamily="34" charset="0"/>
                        <a:buNone/>
                      </a:pPr>
                      <a:r>
                        <a:rPr kumimoji="1" lang="ja-JP" altLang="en-US" sz="1200">
                          <a:latin typeface="UD デジタル 教科書体 N-R" panose="02020400000000000000" pitchFamily="17" charset="-128"/>
                          <a:ea typeface="UD デジタル 教科書体 N-R" panose="02020400000000000000" pitchFamily="17" charset="-128"/>
                        </a:rPr>
                        <a:t>なお、</a:t>
                      </a:r>
                      <a:r>
                        <a:rPr kumimoji="1" lang="en-US" altLang="ja-JP" sz="1200" dirty="0">
                          <a:latin typeface="UD デジタル 教科書体 N-R" panose="02020400000000000000" pitchFamily="17" charset="-128"/>
                          <a:ea typeface="UD デジタル 教科書体 N-R" panose="02020400000000000000" pitchFamily="17" charset="-128"/>
                        </a:rPr>
                        <a:t>Python</a:t>
                      </a:r>
                      <a:r>
                        <a:rPr kumimoji="1" lang="ja-JP" altLang="en-US" sz="1200">
                          <a:latin typeface="UD デジタル 教科書体 N-R" panose="02020400000000000000" pitchFamily="17" charset="-128"/>
                          <a:ea typeface="UD デジタル 教科書体 N-R" panose="02020400000000000000" pitchFamily="17" charset="-128"/>
                        </a:rPr>
                        <a:t>（</a:t>
                      </a:r>
                      <a:r>
                        <a:rPr kumimoji="1" lang="en-US" altLang="ja-JP" sz="1200" dirty="0" err="1">
                          <a:latin typeface="UD デジタル 教科書体 N-R" panose="02020400000000000000" pitchFamily="17" charset="-128"/>
                          <a:ea typeface="UD デジタル 教科書体 N-R" panose="02020400000000000000" pitchFamily="17" charset="-128"/>
                        </a:rPr>
                        <a:t>Brython</a:t>
                      </a:r>
                      <a:r>
                        <a:rPr kumimoji="1" lang="ja-JP" altLang="en-US" sz="1200">
                          <a:latin typeface="UD デジタル 教科書体 N-R" panose="02020400000000000000" pitchFamily="17" charset="-128"/>
                          <a:ea typeface="UD デジタル 教科書体 N-R" panose="02020400000000000000" pitchFamily="17" charset="-128"/>
                        </a:rPr>
                        <a:t>）版では、標準の</a:t>
                      </a:r>
                      <a:r>
                        <a:rPr kumimoji="1" lang="en-US" altLang="ja-JP" sz="1200" dirty="0">
                          <a:latin typeface="UD デジタル 教科書体 N-R" panose="02020400000000000000" pitchFamily="17" charset="-128"/>
                          <a:ea typeface="UD デジタル 教科書体 N-R" panose="02020400000000000000" pitchFamily="17" charset="-128"/>
                        </a:rPr>
                        <a:t>DOM</a:t>
                      </a:r>
                      <a:r>
                        <a:rPr kumimoji="1" lang="ja-JP" altLang="en-US" sz="1200">
                          <a:latin typeface="UD デジタル 教科書体 N-R" panose="02020400000000000000" pitchFamily="17" charset="-128"/>
                          <a:ea typeface="UD デジタル 教科書体 N-R" panose="02020400000000000000" pitchFamily="17" charset="-128"/>
                        </a:rPr>
                        <a:t>ではなく、</a:t>
                      </a:r>
                      <a:r>
                        <a:rPr kumimoji="1" lang="en-US" altLang="ja-JP" sz="1200" dirty="0" err="1">
                          <a:latin typeface="UD デジタル 教科書体 N-R" panose="02020400000000000000" pitchFamily="17" charset="-128"/>
                          <a:ea typeface="UD デジタル 教科書体 N-R" panose="02020400000000000000" pitchFamily="17" charset="-128"/>
                        </a:rPr>
                        <a:t>Brython</a:t>
                      </a:r>
                      <a:r>
                        <a:rPr kumimoji="1" lang="ja-JP" altLang="en-US" sz="1200">
                          <a:latin typeface="UD デジタル 教科書体 N-R" panose="02020400000000000000" pitchFamily="17" charset="-128"/>
                          <a:ea typeface="UD デジタル 教科書体 N-R" panose="02020400000000000000" pitchFamily="17" charset="-128"/>
                        </a:rPr>
                        <a:t>の書き方を使います。</a:t>
                      </a:r>
                    </a:p>
                  </a:txBody>
                  <a:tcPr marL="131175" marR="131175" marT="65588" marB="6558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818895"/>
                  </a:ext>
                </a:extLst>
              </a:tr>
            </a:tbl>
          </a:graphicData>
        </a:graphic>
      </p:graphicFrame>
    </p:spTree>
    <p:extLst>
      <p:ext uri="{BB962C8B-B14F-4D97-AF65-F5344CB8AC3E}">
        <p14:creationId xmlns:p14="http://schemas.microsoft.com/office/powerpoint/2010/main" val="397277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0C00FCD-6B1D-47AE-90FE-399422CBDA86}"/>
              </a:ext>
            </a:extLst>
          </p:cNvPr>
          <p:cNvSpPr txBox="1"/>
          <p:nvPr/>
        </p:nvSpPr>
        <p:spPr>
          <a:xfrm>
            <a:off x="156499" y="3868281"/>
            <a:ext cx="6640990" cy="5909310"/>
          </a:xfrm>
          <a:prstGeom prst="rect">
            <a:avLst/>
          </a:prstGeom>
          <a:noFill/>
        </p:spPr>
        <p:txBody>
          <a:bodyPr wrap="square" rtlCol="0">
            <a:spAutoFit/>
          </a:bodyPr>
          <a:lstStyle/>
          <a:p>
            <a:r>
              <a:rPr lang="en" altLang="ja-JP" sz="1400" b="0" dirty="0">
                <a:solidFill>
                  <a:srgbClr val="0000FF"/>
                </a:solidFill>
                <a:effectLst/>
                <a:latin typeface="MonacakomiRegular"/>
              </a:rPr>
              <a:t>import</a:t>
            </a:r>
            <a:r>
              <a:rPr lang="en" altLang="ja-JP" sz="1400" b="0" dirty="0">
                <a:solidFill>
                  <a:srgbClr val="000000"/>
                </a:solidFill>
                <a:effectLst/>
                <a:latin typeface="MonacakomiRegular"/>
              </a:rPr>
              <a:t> random</a:t>
            </a:r>
          </a:p>
          <a:p>
            <a:br>
              <a:rPr lang="en" altLang="ja-JP" sz="1400" b="0" dirty="0">
                <a:solidFill>
                  <a:srgbClr val="000000"/>
                </a:solidFill>
                <a:effectLst/>
                <a:latin typeface="MonacakomiRegular"/>
              </a:rPr>
            </a:br>
            <a:r>
              <a:rPr lang="en" altLang="ja-JP" sz="1400" b="0" dirty="0">
                <a:solidFill>
                  <a:srgbClr val="008000"/>
                </a:solidFill>
                <a:effectLst/>
                <a:latin typeface="MonacakomiRegular"/>
              </a:rPr>
              <a:t># </a:t>
            </a:r>
            <a:r>
              <a:rPr lang="ja-JP" altLang="en-US" sz="1400" b="0">
                <a:solidFill>
                  <a:srgbClr val="008000"/>
                </a:solidFill>
                <a:effectLst/>
                <a:latin typeface="MonacakomiRegular"/>
              </a:rPr>
              <a:t>おみくじの処理</a:t>
            </a:r>
            <a:endParaRPr lang="ja-JP" altLang="en-US" sz="1400" b="0">
              <a:solidFill>
                <a:srgbClr val="000000"/>
              </a:solidFill>
              <a:effectLst/>
              <a:latin typeface="MonacakomiRegular"/>
            </a:endParaRPr>
          </a:p>
          <a:p>
            <a:r>
              <a:rPr lang="en" altLang="ja-JP" sz="1400" b="0" dirty="0">
                <a:solidFill>
                  <a:srgbClr val="0000FF"/>
                </a:solidFill>
                <a:effectLst/>
                <a:latin typeface="MonacakomiRegular"/>
              </a:rPr>
              <a:t>def</a:t>
            </a:r>
            <a:r>
              <a:rPr lang="en" altLang="ja-JP" sz="1400" b="0" dirty="0">
                <a:solidFill>
                  <a:srgbClr val="000000"/>
                </a:solidFill>
                <a:effectLst/>
                <a:latin typeface="MonacakomiRegular"/>
              </a:rPr>
              <a:t> play(e):</a:t>
            </a:r>
          </a:p>
          <a:p>
            <a:r>
              <a:rPr lang="en" altLang="ja-JP" sz="1400" b="0" dirty="0">
                <a:solidFill>
                  <a:srgbClr val="008000"/>
                </a:solidFill>
                <a:effectLst/>
                <a:latin typeface="MonacakomiRegular"/>
              </a:rPr>
              <a:t># 1</a:t>
            </a:r>
            <a:r>
              <a:rPr lang="ja-JP" altLang="en-US" sz="1400" b="0">
                <a:solidFill>
                  <a:srgbClr val="008000"/>
                </a:solidFill>
                <a:effectLst/>
                <a:latin typeface="MonacakomiRegular"/>
              </a:rPr>
              <a:t>から</a:t>
            </a:r>
            <a:r>
              <a:rPr lang="en-US" altLang="ja-JP" sz="1400" b="0" dirty="0">
                <a:solidFill>
                  <a:srgbClr val="008000"/>
                </a:solidFill>
                <a:effectLst/>
                <a:latin typeface="MonacakomiRegular"/>
              </a:rPr>
              <a:t>4</a:t>
            </a:r>
            <a:r>
              <a:rPr lang="ja-JP" altLang="en-US" sz="1400" b="0">
                <a:solidFill>
                  <a:srgbClr val="008000"/>
                </a:solidFill>
                <a:effectLst/>
                <a:latin typeface="MonacakomiRegular"/>
              </a:rPr>
              <a:t>までの整数をランダムに作り、変数</a:t>
            </a:r>
            <a:r>
              <a:rPr lang="en" altLang="ja-JP" sz="1400" b="0" dirty="0">
                <a:solidFill>
                  <a:srgbClr val="008000"/>
                </a:solidFill>
                <a:effectLst/>
                <a:latin typeface="MonacakomiRegular"/>
              </a:rPr>
              <a:t>no</a:t>
            </a:r>
            <a:r>
              <a:rPr lang="ja-JP" altLang="en-US" sz="1400" b="0">
                <a:solidFill>
                  <a:srgbClr val="008000"/>
                </a:solidFill>
                <a:effectLst/>
                <a:latin typeface="MonacakomiRegular"/>
              </a:rPr>
              <a:t>に代入する</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  no = </a:t>
            </a:r>
            <a:r>
              <a:rPr lang="en" altLang="ja-JP" sz="1400" b="0" dirty="0" err="1">
                <a:solidFill>
                  <a:srgbClr val="000000"/>
                </a:solidFill>
                <a:effectLst/>
                <a:latin typeface="MonacakomiRegular"/>
              </a:rPr>
              <a:t>random.randint</a:t>
            </a:r>
            <a:r>
              <a:rPr lang="en" altLang="ja-JP" sz="1400" b="0" dirty="0">
                <a:solidFill>
                  <a:srgbClr val="000000"/>
                </a:solidFill>
                <a:effectLst/>
                <a:latin typeface="MonacakomiRegular"/>
              </a:rPr>
              <a:t>(</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,4)</a:t>
            </a:r>
          </a:p>
          <a:p>
            <a:r>
              <a:rPr lang="en" altLang="ja-JP" sz="1400" b="0" dirty="0">
                <a:solidFill>
                  <a:srgbClr val="0000FF"/>
                </a:solidFill>
                <a:effectLst/>
                <a:latin typeface="MonacakomiRegular"/>
              </a:rPr>
              <a:t>  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0</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daikichi.png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1</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chuukichi.png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2</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shoukichi.png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a:t>
            </a:r>
            <a:r>
              <a:rPr lang="en" altLang="ja-JP" sz="1400" b="0" dirty="0" err="1">
                <a:solidFill>
                  <a:srgbClr val="0000FF"/>
                </a:solidFill>
                <a:effectLst/>
                <a:latin typeface="MonacakomiRegular"/>
              </a:rPr>
              <a:t>elif</a:t>
            </a:r>
            <a:r>
              <a:rPr lang="en" altLang="ja-JP" sz="1400" b="0" dirty="0">
                <a:solidFill>
                  <a:srgbClr val="000000"/>
                </a:solidFill>
                <a:effectLst/>
                <a:latin typeface="MonacakomiRegular"/>
              </a:rPr>
              <a:t> no == </a:t>
            </a:r>
            <a:r>
              <a:rPr lang="en" altLang="ja-JP" sz="1400" b="0" dirty="0">
                <a:solidFill>
                  <a:srgbClr val="098658"/>
                </a:solidFill>
                <a:effectLst/>
                <a:latin typeface="MonacakomiRegular"/>
              </a:rPr>
              <a:t>3</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suekichi.png</a:t>
            </a:r>
            <a:r>
              <a:rPr lang="en" altLang="ja-JP" sz="1400" b="0" dirty="0">
                <a:solidFill>
                  <a:srgbClr val="A31515"/>
                </a:solidFill>
                <a:effectLst/>
                <a:latin typeface="MonacakomiRegular"/>
              </a:rPr>
              <a:t>'</a:t>
            </a:r>
            <a:endParaRPr lang="en" altLang="ja-JP" sz="1400" b="0" dirty="0">
              <a:solidFill>
                <a:srgbClr val="000000"/>
              </a:solidFill>
              <a:effectLst/>
              <a:latin typeface="MonacakomiRegular"/>
            </a:endParaRPr>
          </a:p>
          <a:p>
            <a:r>
              <a:rPr lang="en" altLang="ja-JP" sz="1400" b="0" dirty="0">
                <a:solidFill>
                  <a:srgbClr val="0000FF"/>
                </a:solidFill>
                <a:effectLst/>
                <a:latin typeface="MonacakomiRegular"/>
              </a:rPr>
              <a:t>  else</a:t>
            </a:r>
            <a:r>
              <a:rPr lang="en" altLang="ja-JP" sz="1400" b="0" dirty="0">
                <a:solidFill>
                  <a:srgbClr val="000000"/>
                </a:solidFill>
                <a:effectLst/>
                <a:latin typeface="MonacakomiRegular"/>
              </a:rPr>
              <a:t>:</a:t>
            </a:r>
          </a:p>
          <a:p>
            <a:r>
              <a:rPr lang="en" altLang="ja-JP" sz="1400" b="0" dirty="0">
                <a:solidFill>
                  <a:srgbClr val="000000"/>
                </a:solidFill>
                <a:effectLst/>
                <a:latin typeface="MonacakomiRegular"/>
              </a:rPr>
              <a:t>    </a:t>
            </a:r>
            <a:r>
              <a:rPr lang="en" altLang="ja-JP" sz="1400" b="0" dirty="0" err="1">
                <a:solidFill>
                  <a:srgbClr val="000000"/>
                </a:solidFill>
                <a:effectLst/>
                <a:latin typeface="MonacakomiRegular"/>
              </a:rPr>
              <a:t>image_name</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kyou.png</a:t>
            </a:r>
            <a:r>
              <a:rPr lang="en" altLang="ja-JP" sz="1400" b="0" dirty="0">
                <a:solidFill>
                  <a:srgbClr val="A31515"/>
                </a:solidFill>
                <a:effectLst/>
                <a:latin typeface="MonacakomiRegular"/>
              </a:rPr>
              <a:t>'</a:t>
            </a:r>
            <a:br>
              <a:rPr lang="en" altLang="ja-JP" sz="1400" b="0" dirty="0">
                <a:solidFill>
                  <a:srgbClr val="000000"/>
                </a:solidFill>
                <a:effectLst/>
                <a:latin typeface="MonacakomiRegular"/>
              </a:rPr>
            </a:br>
            <a:br>
              <a:rPr lang="en" altLang="ja-JP" sz="1400" b="0" dirty="0">
                <a:solidFill>
                  <a:srgbClr val="000000"/>
                </a:solidFill>
                <a:effectLst/>
                <a:latin typeface="MonacakomiRegular"/>
              </a:rPr>
            </a:br>
            <a:r>
              <a:rPr lang="en" altLang="ja-JP" sz="1400" b="0" dirty="0">
                <a:solidFill>
                  <a:srgbClr val="000000"/>
                </a:solidFill>
                <a:effectLst/>
                <a:latin typeface="MonacakomiRegular"/>
              </a:rPr>
              <a:t>  </a:t>
            </a:r>
            <a:r>
              <a:rPr lang="en" altLang="ja-JP" sz="1400" b="0" dirty="0">
                <a:solidFill>
                  <a:srgbClr val="008000"/>
                </a:solidFill>
                <a:effectLst/>
                <a:latin typeface="MonacakomiRegular"/>
              </a:rPr>
              <a:t># </a:t>
            </a:r>
            <a:r>
              <a:rPr lang="ja-JP" altLang="en-US" sz="1400" b="0">
                <a:solidFill>
                  <a:srgbClr val="008000"/>
                </a:solidFill>
                <a:effectLst/>
                <a:latin typeface="MonacakomiRegular"/>
              </a:rPr>
              <a:t>画面にメッセージを表示する </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  alert(</a:t>
            </a:r>
            <a:r>
              <a:rPr lang="en" altLang="ja-JP" sz="1400" b="0" dirty="0">
                <a:solidFill>
                  <a:srgbClr val="A31515"/>
                </a:solidFill>
                <a:effectLst/>
                <a:latin typeface="MonacakomiRegular"/>
              </a:rPr>
              <a:t>'</a:t>
            </a:r>
            <a:r>
              <a:rPr lang="ja-JP" altLang="en-US" sz="1400" b="0">
                <a:solidFill>
                  <a:srgbClr val="A31515"/>
                </a:solidFill>
                <a:effectLst/>
                <a:latin typeface="MonacakomiRegular"/>
              </a:rPr>
              <a:t>おみくじが出ました！さて結果は？</a:t>
            </a:r>
            <a:r>
              <a:rPr lang="en-US" altLang="ja-JP" sz="1400" b="0" dirty="0">
                <a:solidFill>
                  <a:srgbClr val="A31515"/>
                </a:solidFill>
                <a:effectLst/>
                <a:latin typeface="MonacakomiRegular"/>
              </a:rPr>
              <a:t>'</a:t>
            </a:r>
            <a:r>
              <a:rPr lang="en-US" altLang="ja-JP" sz="1400" b="0" dirty="0">
                <a:solidFill>
                  <a:srgbClr val="000000"/>
                </a:solidFill>
                <a:effectLst/>
                <a:latin typeface="MonacakomiRegular"/>
              </a:rPr>
              <a:t>)</a:t>
            </a:r>
          </a:p>
          <a:p>
            <a:br>
              <a:rPr lang="en-US" altLang="ja-JP" sz="1400" b="0" dirty="0">
                <a:solidFill>
                  <a:srgbClr val="000000"/>
                </a:solidFill>
                <a:effectLst/>
                <a:latin typeface="MonacakomiRegular"/>
              </a:rPr>
            </a:br>
            <a:r>
              <a:rPr lang="en-US" altLang="ja-JP" sz="1400" b="0" dirty="0">
                <a:solidFill>
                  <a:srgbClr val="000000"/>
                </a:solidFill>
                <a:effectLst/>
                <a:latin typeface="MonacakomiRegular"/>
              </a:rPr>
              <a:t>  </a:t>
            </a:r>
            <a:r>
              <a:rPr lang="en-US" altLang="ja-JP" sz="1400" b="0" dirty="0">
                <a:solidFill>
                  <a:srgbClr val="008000"/>
                </a:solidFill>
                <a:effectLst/>
                <a:latin typeface="MonacakomiRegular"/>
              </a:rPr>
              <a:t># </a:t>
            </a:r>
            <a:r>
              <a:rPr lang="ja-JP" altLang="en-US" sz="1400" b="0">
                <a:solidFill>
                  <a:srgbClr val="008000"/>
                </a:solidFill>
                <a:effectLst/>
                <a:latin typeface="MonacakomiRegular"/>
              </a:rPr>
              <a:t>画像と文字列の差し替え</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  document[</a:t>
            </a:r>
            <a:r>
              <a:rPr lang="en" altLang="ja-JP" sz="1400" b="0" dirty="0">
                <a:solidFill>
                  <a:srgbClr val="A31515"/>
                </a:solidFill>
                <a:effectLst/>
                <a:latin typeface="MonacakomiRegular"/>
              </a:rPr>
              <a:t>'omikuji'</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src</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img</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 + </a:t>
            </a:r>
            <a:r>
              <a:rPr lang="en" altLang="ja-JP" sz="1400" b="0" dirty="0" err="1">
                <a:solidFill>
                  <a:srgbClr val="000000"/>
                </a:solidFill>
                <a:effectLst/>
                <a:latin typeface="MonacakomiRegular"/>
              </a:rPr>
              <a:t>image_name</a:t>
            </a:r>
            <a:endParaRPr lang="en" altLang="ja-JP" sz="1400" b="0" dirty="0">
              <a:solidFill>
                <a:srgbClr val="000000"/>
              </a:solidFill>
              <a:effectLst/>
              <a:latin typeface="MonacakomiRegular"/>
            </a:endParaRPr>
          </a:p>
          <a:p>
            <a:r>
              <a:rPr lang="en" altLang="ja-JP" sz="1400" b="0" dirty="0">
                <a:solidFill>
                  <a:srgbClr val="000000"/>
                </a:solidFill>
                <a:effectLst/>
                <a:latin typeface="MonacakomiRegular"/>
              </a:rPr>
              <a:t>  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a:t>
            </a:r>
            <a:r>
              <a:rPr lang="en" altLang="ja-JP" sz="1400" b="0" dirty="0" err="1">
                <a:solidFill>
                  <a:srgbClr val="000000"/>
                </a:solidFill>
                <a:effectLst/>
                <a:latin typeface="MonacakomiRegular"/>
              </a:rPr>
              <a:t>textContent</a:t>
            </a:r>
            <a:r>
              <a:rPr lang="en" altLang="ja-JP" sz="1400" b="0" dirty="0">
                <a:solidFill>
                  <a:srgbClr val="000000"/>
                </a:solidFill>
                <a:effectLst/>
                <a:latin typeface="MonacakomiRegular"/>
              </a:rPr>
              <a:t> = </a:t>
            </a:r>
            <a:r>
              <a:rPr lang="en" altLang="ja-JP" sz="1400" b="0" dirty="0">
                <a:solidFill>
                  <a:srgbClr val="A31515"/>
                </a:solidFill>
                <a:effectLst/>
                <a:latin typeface="MonacakomiRegular"/>
              </a:rPr>
              <a:t>'</a:t>
            </a:r>
            <a:r>
              <a:rPr lang="ja-JP" altLang="en-US" sz="1400" b="0">
                <a:solidFill>
                  <a:srgbClr val="A31515"/>
                </a:solidFill>
                <a:effectLst/>
                <a:latin typeface="MonacakomiRegular"/>
              </a:rPr>
              <a:t>やりなおす</a:t>
            </a:r>
            <a:r>
              <a:rPr lang="en-US" altLang="ja-JP" sz="1400" b="0" dirty="0">
                <a:solidFill>
                  <a:srgbClr val="A31515"/>
                </a:solidFill>
                <a:effectLst/>
                <a:latin typeface="MonacakomiRegular"/>
              </a:rPr>
              <a:t>'</a:t>
            </a:r>
            <a:endParaRPr lang="ja-JP" altLang="en-US" sz="1400" b="0">
              <a:solidFill>
                <a:srgbClr val="000000"/>
              </a:solidFill>
              <a:effectLst/>
              <a:latin typeface="MonacakomiRegular"/>
            </a:endParaRPr>
          </a:p>
          <a:p>
            <a:br>
              <a:rPr lang="ja-JP" altLang="en-US" sz="1400" b="0">
                <a:solidFill>
                  <a:srgbClr val="000000"/>
                </a:solidFill>
                <a:effectLst/>
                <a:latin typeface="MonacakomiRegular"/>
              </a:rPr>
            </a:br>
            <a:r>
              <a:rPr lang="en-US" altLang="ja-JP" sz="1400" b="0" dirty="0">
                <a:solidFill>
                  <a:srgbClr val="008000"/>
                </a:solidFill>
                <a:effectLst/>
                <a:latin typeface="MonacakomiRegular"/>
              </a:rPr>
              <a:t># </a:t>
            </a:r>
            <a:r>
              <a:rPr lang="ja-JP" altLang="en-US" sz="1400" b="0">
                <a:solidFill>
                  <a:srgbClr val="008000"/>
                </a:solidFill>
                <a:effectLst/>
                <a:latin typeface="MonacakomiRegular"/>
              </a:rPr>
              <a:t>ボタンがクリックされたら、おみくじの処理を呼び出すように設定する</a:t>
            </a:r>
            <a:endParaRPr lang="ja-JP" altLang="en-US" sz="1400" b="0">
              <a:solidFill>
                <a:srgbClr val="000000"/>
              </a:solidFill>
              <a:effectLst/>
              <a:latin typeface="MonacakomiRegular"/>
            </a:endParaRPr>
          </a:p>
          <a:p>
            <a:r>
              <a:rPr lang="en" altLang="ja-JP" sz="1400" b="0" dirty="0">
                <a:solidFill>
                  <a:srgbClr val="000000"/>
                </a:solidFill>
                <a:effectLst/>
                <a:latin typeface="MonacakomiRegular"/>
              </a:rPr>
              <a:t>document[</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playBtn</a:t>
            </a:r>
            <a:r>
              <a:rPr lang="en" altLang="ja-JP" sz="1400" b="0" dirty="0">
                <a:solidFill>
                  <a:srgbClr val="A31515"/>
                </a:solidFill>
                <a:effectLst/>
                <a:latin typeface="MonacakomiRegular"/>
              </a:rPr>
              <a:t>'</a:t>
            </a:r>
            <a:r>
              <a:rPr lang="en" altLang="ja-JP" sz="1400" b="0" dirty="0">
                <a:solidFill>
                  <a:srgbClr val="000000"/>
                </a:solidFill>
                <a:effectLst/>
                <a:latin typeface="MonacakomiRegular"/>
              </a:rPr>
              <a:t>].bind(</a:t>
            </a:r>
            <a:r>
              <a:rPr lang="en" altLang="ja-JP" sz="1400" b="0" dirty="0">
                <a:solidFill>
                  <a:srgbClr val="A31515"/>
                </a:solidFill>
                <a:effectLst/>
                <a:latin typeface="MonacakomiRegular"/>
              </a:rPr>
              <a:t>'</a:t>
            </a:r>
            <a:r>
              <a:rPr lang="en" altLang="ja-JP" sz="1400" b="0" dirty="0" err="1">
                <a:solidFill>
                  <a:srgbClr val="A31515"/>
                </a:solidFill>
                <a:effectLst/>
                <a:latin typeface="MonacakomiRegular"/>
              </a:rPr>
              <a:t>click'</a:t>
            </a:r>
            <a:r>
              <a:rPr lang="en" altLang="ja-JP" sz="1400" b="0" dirty="0" err="1">
                <a:solidFill>
                  <a:srgbClr val="000000"/>
                </a:solidFill>
                <a:effectLst/>
                <a:latin typeface="MonacakomiRegular"/>
              </a:rPr>
              <a:t>,play</a:t>
            </a:r>
            <a:r>
              <a:rPr lang="en" altLang="ja-JP" sz="1400" b="0" dirty="0">
                <a:solidFill>
                  <a:srgbClr val="000000"/>
                </a:solidFill>
                <a:effectLst/>
                <a:latin typeface="MonacakomiRegular"/>
              </a:rPr>
              <a:t>)</a:t>
            </a:r>
          </a:p>
          <a:p>
            <a:endParaRPr lang="en-US" altLang="ja-JP" sz="1400" b="0" dirty="0">
              <a:solidFill>
                <a:srgbClr val="000000"/>
              </a:solidFill>
              <a:effectLst/>
              <a:latin typeface="Monacakomi" panose="020B0509020204020204" pitchFamily="49" charset="-128"/>
              <a:ea typeface="Monacakomi" panose="020B0509020204020204" pitchFamily="49" charset="-128"/>
            </a:endParaRPr>
          </a:p>
        </p:txBody>
      </p:sp>
      <p:cxnSp>
        <p:nvCxnSpPr>
          <p:cNvPr id="54" name="直線コネクタ 53">
            <a:extLst>
              <a:ext uri="{FF2B5EF4-FFF2-40B4-BE49-F238E27FC236}">
                <a16:creationId xmlns:a16="http://schemas.microsoft.com/office/drawing/2014/main" id="{BB0C2F51-29F6-494E-9C5A-AA580E511AE8}"/>
              </a:ext>
            </a:extLst>
          </p:cNvPr>
          <p:cNvCxnSpPr/>
          <p:nvPr/>
        </p:nvCxnSpPr>
        <p:spPr>
          <a:xfrm>
            <a:off x="0" y="3510933"/>
            <a:ext cx="6858000" cy="37549"/>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5364B177-53D7-4114-A650-2ECF41EEC4B4}"/>
              </a:ext>
            </a:extLst>
          </p:cNvPr>
          <p:cNvSpPr txBox="1"/>
          <p:nvPr/>
        </p:nvSpPr>
        <p:spPr>
          <a:xfrm>
            <a:off x="584335" y="166124"/>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おみくじアプリを動かしてみよう</a:t>
            </a:r>
          </a:p>
        </p:txBody>
      </p:sp>
      <p:pic>
        <p:nvPicPr>
          <p:cNvPr id="75" name="図 74">
            <a:extLst>
              <a:ext uri="{FF2B5EF4-FFF2-40B4-BE49-F238E27FC236}">
                <a16:creationId xmlns:a16="http://schemas.microsoft.com/office/drawing/2014/main" id="{EB038E1D-51B6-4397-8266-0AD817AC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499" y="919829"/>
            <a:ext cx="2036609" cy="1841777"/>
          </a:xfrm>
          <a:prstGeom prst="rect">
            <a:avLst/>
          </a:prstGeom>
        </p:spPr>
      </p:pic>
      <p:sp>
        <p:nvSpPr>
          <p:cNvPr id="78" name="矢印: 右 11">
            <a:extLst>
              <a:ext uri="{FF2B5EF4-FFF2-40B4-BE49-F238E27FC236}">
                <a16:creationId xmlns:a16="http://schemas.microsoft.com/office/drawing/2014/main" id="{DE4FB376-2E4E-47E7-968B-4455C9D4B397}"/>
              </a:ext>
            </a:extLst>
          </p:cNvPr>
          <p:cNvSpPr/>
          <p:nvPr/>
        </p:nvSpPr>
        <p:spPr>
          <a:xfrm>
            <a:off x="2252207" y="1522256"/>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A400C678-447D-4FCE-B6C0-5619F5206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35" y="895223"/>
            <a:ext cx="1062036" cy="1758212"/>
          </a:xfrm>
          <a:prstGeom prst="rect">
            <a:avLst/>
          </a:prstGeom>
        </p:spPr>
      </p:pic>
      <p:sp>
        <p:nvSpPr>
          <p:cNvPr id="83" name="角丸四角形 85">
            <a:extLst>
              <a:ext uri="{FF2B5EF4-FFF2-40B4-BE49-F238E27FC236}">
                <a16:creationId xmlns:a16="http://schemas.microsoft.com/office/drawing/2014/main" id="{7E187AEB-4AB4-4305-824F-7516628C4576}"/>
              </a:ext>
            </a:extLst>
          </p:cNvPr>
          <p:cNvSpPr/>
          <p:nvPr/>
        </p:nvSpPr>
        <p:spPr>
          <a:xfrm>
            <a:off x="156498" y="4756770"/>
            <a:ext cx="6531561" cy="42612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200">
                <a:latin typeface="UD デジタル 教科書体 N-R" panose="02020400000000000000" pitchFamily="17" charset="-128"/>
                <a:ea typeface="UD デジタル 教科書体 N-R" panose="02020400000000000000" pitchFamily="17" charset="-128"/>
              </a:rPr>
              <a:t>①乱数で結果を生成する</a:t>
            </a:r>
          </a:p>
        </p:txBody>
      </p:sp>
      <p:sp>
        <p:nvSpPr>
          <p:cNvPr id="84" name="角丸四角形 86">
            <a:extLst>
              <a:ext uri="{FF2B5EF4-FFF2-40B4-BE49-F238E27FC236}">
                <a16:creationId xmlns:a16="http://schemas.microsoft.com/office/drawing/2014/main" id="{9DDA0B6B-0CF6-48A5-A27B-A54F7B014870}"/>
              </a:ext>
            </a:extLst>
          </p:cNvPr>
          <p:cNvSpPr/>
          <p:nvPr/>
        </p:nvSpPr>
        <p:spPr>
          <a:xfrm>
            <a:off x="169940" y="5204218"/>
            <a:ext cx="6531561" cy="2250682"/>
          </a:xfrm>
          <a:prstGeom prst="roundRect">
            <a:avLst>
              <a:gd name="adj" fmla="val 3471"/>
            </a:avLst>
          </a:prstGeom>
          <a:noFill/>
        </p:spPr>
        <p:style>
          <a:lnRef idx="2">
            <a:schemeClr val="accent1"/>
          </a:lnRef>
          <a:fillRef idx="1">
            <a:schemeClr val="lt1"/>
          </a:fillRef>
          <a:effectRef idx="0">
            <a:schemeClr val="accent1"/>
          </a:effectRef>
          <a:fontRef idx="minor">
            <a:schemeClr val="dk1"/>
          </a:fontRef>
        </p:style>
        <p:txBody>
          <a:bodyPr rtlCol="0" anchor="ctr"/>
          <a:lstStyle/>
          <a:p>
            <a:pPr algn="r"/>
            <a:r>
              <a:rPr kumimoji="1" lang="ja-JP" altLang="en-US" sz="1400">
                <a:latin typeface="UD デジタル 教科書体 N-R" panose="02020400000000000000" pitchFamily="17" charset="-128"/>
                <a:ea typeface="UD デジタル 教科書体 N-R" panose="02020400000000000000" pitchFamily="17" charset="-128"/>
              </a:rPr>
              <a:t>②結果に応じて</a:t>
            </a:r>
            <a:br>
              <a:rPr kumimoji="1" lang="en-US" altLang="ja-JP" sz="1400" dirty="0">
                <a:latin typeface="UD デジタル 教科書体 N-R" panose="02020400000000000000" pitchFamily="17" charset="-128"/>
                <a:ea typeface="UD デジタル 教科書体 N-R" panose="02020400000000000000" pitchFamily="17" charset="-128"/>
              </a:rPr>
            </a:br>
            <a:r>
              <a:rPr kumimoji="1" lang="ja-JP" altLang="en-US" sz="1400">
                <a:latin typeface="UD デジタル 教科書体 N-R" panose="02020400000000000000" pitchFamily="17" charset="-128"/>
                <a:ea typeface="UD デジタル 教科書体 N-R" panose="02020400000000000000" pitchFamily="17" charset="-128"/>
              </a:rPr>
              <a:t>画像を変える</a:t>
            </a:r>
            <a:endParaRPr kumimoji="1" lang="en-US" altLang="ja-JP" sz="1400" dirty="0">
              <a:latin typeface="UD デジタル 教科書体 N-R" panose="02020400000000000000" pitchFamily="17" charset="-128"/>
              <a:ea typeface="UD デジタル 教科書体 N-R" panose="02020400000000000000" pitchFamily="17" charset="-128"/>
            </a:endParaRPr>
          </a:p>
        </p:txBody>
      </p:sp>
      <p:sp>
        <p:nvSpPr>
          <p:cNvPr id="85" name="角丸四角形 87">
            <a:extLst>
              <a:ext uri="{FF2B5EF4-FFF2-40B4-BE49-F238E27FC236}">
                <a16:creationId xmlns:a16="http://schemas.microsoft.com/office/drawing/2014/main" id="{3F8055DE-739A-4ED1-BA8C-7DFE0E909BF8}"/>
              </a:ext>
            </a:extLst>
          </p:cNvPr>
          <p:cNvSpPr/>
          <p:nvPr/>
        </p:nvSpPr>
        <p:spPr>
          <a:xfrm>
            <a:off x="169600" y="7476227"/>
            <a:ext cx="6531561" cy="1509943"/>
          </a:xfrm>
          <a:prstGeom prst="roundRect">
            <a:avLst>
              <a:gd name="adj" fmla="val 8257"/>
            </a:avLst>
          </a:prstGeom>
          <a:noFill/>
        </p:spPr>
        <p:style>
          <a:lnRef idx="2">
            <a:schemeClr val="accent1"/>
          </a:lnRef>
          <a:fillRef idx="1">
            <a:schemeClr val="lt1"/>
          </a:fillRef>
          <a:effectRef idx="0">
            <a:schemeClr val="accent1"/>
          </a:effectRef>
          <a:fontRef idx="minor">
            <a:schemeClr val="dk1"/>
          </a:fontRef>
        </p:style>
        <p:txBody>
          <a:bodyPr rtlCol="0" anchor="t"/>
          <a:lstStyle/>
          <a:p>
            <a:pPr algn="r"/>
            <a:r>
              <a:rPr kumimoji="1" lang="ja-JP" altLang="en-US" sz="1200">
                <a:latin typeface="UD デジタル 教科書体 N-R" panose="02020400000000000000" pitchFamily="17" charset="-128"/>
                <a:ea typeface="UD デジタル 教科書体 N-R" panose="02020400000000000000" pitchFamily="17" charset="-128"/>
              </a:rPr>
              <a:t>③結果の表示</a:t>
            </a:r>
          </a:p>
        </p:txBody>
      </p:sp>
      <p:pic>
        <p:nvPicPr>
          <p:cNvPr id="16" name="図 15" descr="写真.PNG">
            <a:extLst>
              <a:ext uri="{FF2B5EF4-FFF2-40B4-BE49-F238E27FC236}">
                <a16:creationId xmlns:a16="http://schemas.microsoft.com/office/drawing/2014/main" id="{2BCDD01C-BE5F-4D01-8F8E-0803428066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9829" y="913262"/>
            <a:ext cx="1133624" cy="1700439"/>
          </a:xfrm>
          <a:prstGeom prst="rect">
            <a:avLst/>
          </a:prstGeom>
        </p:spPr>
      </p:pic>
      <p:sp>
        <p:nvSpPr>
          <p:cNvPr id="17" name="矢印: 右 11">
            <a:extLst>
              <a:ext uri="{FF2B5EF4-FFF2-40B4-BE49-F238E27FC236}">
                <a16:creationId xmlns:a16="http://schemas.microsoft.com/office/drawing/2014/main" id="{164F8F0E-7F6C-4492-A1F6-28CECD0BB289}"/>
              </a:ext>
            </a:extLst>
          </p:cNvPr>
          <p:cNvSpPr/>
          <p:nvPr/>
        </p:nvSpPr>
        <p:spPr>
          <a:xfrm>
            <a:off x="4374107" y="1522257"/>
            <a:ext cx="473575" cy="502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035508B7-B66F-48AC-8676-C485DF03817D}"/>
              </a:ext>
            </a:extLst>
          </p:cNvPr>
          <p:cNvSpPr/>
          <p:nvPr/>
        </p:nvSpPr>
        <p:spPr>
          <a:xfrm>
            <a:off x="268132" y="2850515"/>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サポートページから</a:t>
            </a:r>
            <a:br>
              <a:rPr kumimoji="1" lang="en-US" altLang="ja-JP" sz="900">
                <a:latin typeface="UD デジタル 教科書体 N-R" panose="02020400000000000000" pitchFamily="17" charset="-128"/>
                <a:ea typeface="UD デジタル 教科書体 N-R" panose="02020400000000000000" pitchFamily="17" charset="-128"/>
              </a:rPr>
            </a:br>
            <a:r>
              <a:rPr kumimoji="1" lang="ja-JP" altLang="en-US" sz="900">
                <a:latin typeface="UD デジタル 教科書体 N-R" panose="02020400000000000000" pitchFamily="17" charset="-128"/>
                <a:ea typeface="UD デジタル 教科書体 N-R" panose="02020400000000000000" pitchFamily="17" charset="-128"/>
              </a:rPr>
              <a:t>おみくじアプリの</a:t>
            </a:r>
            <a:br>
              <a:rPr kumimoji="1" lang="en-US" altLang="ja-JP" sz="900">
                <a:latin typeface="UD デジタル 教科書体 N-R" panose="02020400000000000000" pitchFamily="17" charset="-128"/>
                <a:ea typeface="UD デジタル 教科書体 N-R" panose="02020400000000000000" pitchFamily="17" charset="-128"/>
              </a:rPr>
            </a:b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完成版</a:t>
            </a:r>
            <a:r>
              <a:rPr kumimoji="1" lang="en-US" altLang="ja-JP" sz="900">
                <a:latin typeface="UD デジタル 教科書体 N-R" panose="02020400000000000000" pitchFamily="17" charset="-128"/>
                <a:ea typeface="UD デジタル 教科書体 N-R" panose="02020400000000000000" pitchFamily="17" charset="-128"/>
              </a:rPr>
              <a:t>』</a:t>
            </a:r>
            <a:r>
              <a:rPr kumimoji="1" lang="ja-JP" altLang="en-US" sz="900">
                <a:latin typeface="UD デジタル 教科書体 N-R" panose="02020400000000000000" pitchFamily="17" charset="-128"/>
                <a:ea typeface="UD デジタル 教科書体 N-R" panose="02020400000000000000" pitchFamily="17" charset="-128"/>
              </a:rPr>
              <a:t>をクリック</a:t>
            </a:r>
          </a:p>
        </p:txBody>
      </p:sp>
      <p:sp>
        <p:nvSpPr>
          <p:cNvPr id="20" name="正方形/長方形 19">
            <a:extLst>
              <a:ext uri="{FF2B5EF4-FFF2-40B4-BE49-F238E27FC236}">
                <a16:creationId xmlns:a16="http://schemas.microsoft.com/office/drawing/2014/main" id="{299B2413-1EFD-4C88-A812-3CA1446C93BE}"/>
              </a:ext>
            </a:extLst>
          </p:cNvPr>
          <p:cNvSpPr/>
          <p:nvPr/>
        </p:nvSpPr>
        <p:spPr>
          <a:xfrm>
            <a:off x="2683142" y="2836524"/>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900">
                <a:latin typeface="UD デジタル 教科書体 N-R" panose="02020400000000000000" pitchFamily="17" charset="-128"/>
                <a:ea typeface="UD デジタル 教科書体 N-R" panose="02020400000000000000" pitchFamily="17" charset="-128"/>
              </a:rPr>
              <a:t>Monaca</a:t>
            </a:r>
            <a:r>
              <a:rPr kumimoji="1" lang="ja-JP" altLang="en-US" sz="900">
                <a:latin typeface="UD デジタル 教科書体 N-R" panose="02020400000000000000" pitchFamily="17" charset="-128"/>
                <a:ea typeface="UD デジタル 教科書体 N-R" panose="02020400000000000000" pitchFamily="17" charset="-128"/>
              </a:rPr>
              <a:t>プロジェクトとしてインポートして</a:t>
            </a:r>
            <a:r>
              <a:rPr kumimoji="1" lang="en-US" altLang="ja-JP" sz="900">
                <a:latin typeface="UD デジタル 教科書体 N-R" panose="02020400000000000000" pitchFamily="17" charset="-128"/>
                <a:ea typeface="UD デジタル 教科書体 N-R" panose="02020400000000000000" pitchFamily="17" charset="-128"/>
              </a:rPr>
              <a:t>IDE</a:t>
            </a:r>
            <a:r>
              <a:rPr kumimoji="1" lang="ja-JP" altLang="en-US" sz="900">
                <a:latin typeface="UD デジタル 教科書体 N-R" panose="02020400000000000000" pitchFamily="17" charset="-128"/>
                <a:ea typeface="UD デジタル 教科書体 N-R" panose="02020400000000000000" pitchFamily="17" charset="-128"/>
              </a:rPr>
              <a:t>で開く</a:t>
            </a:r>
          </a:p>
        </p:txBody>
      </p:sp>
      <p:sp>
        <p:nvSpPr>
          <p:cNvPr id="21" name="正方形/長方形 20">
            <a:extLst>
              <a:ext uri="{FF2B5EF4-FFF2-40B4-BE49-F238E27FC236}">
                <a16:creationId xmlns:a16="http://schemas.microsoft.com/office/drawing/2014/main" id="{6EAB58DD-7C8F-4B11-878E-436ACBD55C7C}"/>
              </a:ext>
            </a:extLst>
          </p:cNvPr>
          <p:cNvSpPr/>
          <p:nvPr/>
        </p:nvSpPr>
        <p:spPr>
          <a:xfrm>
            <a:off x="4911850" y="2843806"/>
            <a:ext cx="1801300" cy="4913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900">
                <a:latin typeface="UD デジタル 教科書体 N-R" panose="02020400000000000000" pitchFamily="17" charset="-128"/>
                <a:ea typeface="UD デジタル 教科書体 N-R" panose="02020400000000000000" pitchFamily="17" charset="-128"/>
              </a:rPr>
              <a:t>おみくじアプリとして</a:t>
            </a:r>
            <a:endParaRPr kumimoji="1" lang="en-US" altLang="ja-JP" sz="900">
              <a:latin typeface="UD デジタル 教科書体 N-R" panose="02020400000000000000" pitchFamily="17" charset="-128"/>
              <a:ea typeface="UD デジタル 教科書体 N-R" panose="02020400000000000000" pitchFamily="17" charset="-128"/>
            </a:endParaRPr>
          </a:p>
          <a:p>
            <a:pPr algn="ctr"/>
            <a:r>
              <a:rPr kumimoji="1" lang="ja-JP" altLang="en-US" sz="900">
                <a:latin typeface="UD デジタル 教科書体 N-R" panose="02020400000000000000" pitchFamily="17" charset="-128"/>
                <a:ea typeface="UD デジタル 教科書体 N-R" panose="02020400000000000000" pitchFamily="17" charset="-128"/>
              </a:rPr>
              <a:t>動作することを確認する</a:t>
            </a:r>
          </a:p>
        </p:txBody>
      </p:sp>
      <p:sp>
        <p:nvSpPr>
          <p:cNvPr id="22" name="テキスト ボックス 21">
            <a:extLst>
              <a:ext uri="{FF2B5EF4-FFF2-40B4-BE49-F238E27FC236}">
                <a16:creationId xmlns:a16="http://schemas.microsoft.com/office/drawing/2014/main" id="{BD42772B-DA52-4361-A2B9-9D503DB63DDF}"/>
              </a:ext>
            </a:extLst>
          </p:cNvPr>
          <p:cNvSpPr txBox="1"/>
          <p:nvPr/>
        </p:nvSpPr>
        <p:spPr>
          <a:xfrm>
            <a:off x="601474" y="3566803"/>
            <a:ext cx="5727088" cy="400110"/>
          </a:xfrm>
          <a:prstGeom prst="rect">
            <a:avLst/>
          </a:prstGeom>
          <a:noFill/>
        </p:spPr>
        <p:txBody>
          <a:bodyPr wrap="square">
            <a:spAutoFit/>
          </a:bodyPr>
          <a:lstStyle/>
          <a:p>
            <a:pPr algn="ctr"/>
            <a:r>
              <a:rPr kumimoji="1" lang="ja-JP" altLang="en-US" sz="2000">
                <a:solidFill>
                  <a:schemeClr val="tx1"/>
                </a:solidFill>
                <a:latin typeface="UD デジタル 教科書体 N-B" panose="02020700000000000000" pitchFamily="17" charset="-128"/>
                <a:ea typeface="UD デジタル 教科書体 N-B" panose="02020700000000000000" pitchFamily="17" charset="-128"/>
              </a:rPr>
              <a:t>プログラムを読んでみよう</a:t>
            </a:r>
          </a:p>
        </p:txBody>
      </p:sp>
    </p:spTree>
    <p:extLst>
      <p:ext uri="{BB962C8B-B14F-4D97-AF65-F5344CB8AC3E}">
        <p14:creationId xmlns:p14="http://schemas.microsoft.com/office/powerpoint/2010/main" val="220548397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3566</TotalTime>
  <Words>2770</Words>
  <Application>Microsoft Macintosh PowerPoint</Application>
  <PresentationFormat>A4 210 x 297 mm</PresentationFormat>
  <Paragraphs>264</Paragraphs>
  <Slides>14</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14</vt:i4>
      </vt:variant>
    </vt:vector>
  </HeadingPairs>
  <TitlesOfParts>
    <vt:vector size="24" baseType="lpstr">
      <vt:lpstr>Monacakomi</vt:lpstr>
      <vt:lpstr>MonacakomiRegular</vt:lpstr>
      <vt:lpstr>UD デジタル 教科書体 N-B</vt:lpstr>
      <vt:lpstr>UD Digi Kyokasho N-R</vt:lpstr>
      <vt:lpstr>UD Digi Kyokasho N-R</vt:lpstr>
      <vt:lpstr>UD デジタル 教科書体 NK-B</vt:lpstr>
      <vt:lpstr>Arial</vt:lpstr>
      <vt:lpstr>Calibri</vt:lpstr>
      <vt:lpstr>Calibri Light</vt:lpstr>
      <vt:lpstr>Office テーマ</vt:lpstr>
      <vt:lpstr>アプリ プログラミングシート</vt:lpstr>
      <vt:lpstr>学習目標</vt:lpstr>
      <vt:lpstr>単元の流れ</vt:lpstr>
      <vt:lpstr>1コマ目の指導</vt:lpstr>
      <vt:lpstr>2コマ目の指導</vt:lpstr>
      <vt:lpstr>3コマ目の指導</vt:lpstr>
      <vt:lpstr>4コマ目の指導</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確認テスト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アプリ・プログラミング シート</dc:title>
  <dc:creator>Yuki Okamoto</dc:creator>
  <cp:lastModifiedBy>Tetsuya Izawa</cp:lastModifiedBy>
  <cp:revision>55</cp:revision>
  <cp:lastPrinted>2021-06-12T09:37:11Z</cp:lastPrinted>
  <dcterms:created xsi:type="dcterms:W3CDTF">2021-06-10T03:42:30Z</dcterms:created>
  <dcterms:modified xsi:type="dcterms:W3CDTF">2022-11-29T00:35:35Z</dcterms:modified>
</cp:coreProperties>
</file>