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notesMasterIdLst>
    <p:notesMasterId r:id="rId24"/>
  </p:notesMasterIdLst>
  <p:sldIdLst>
    <p:sldId id="843" r:id="rId2"/>
    <p:sldId id="782" r:id="rId3"/>
    <p:sldId id="847" r:id="rId4"/>
    <p:sldId id="851" r:id="rId5"/>
    <p:sldId id="852" r:id="rId6"/>
    <p:sldId id="856" r:id="rId7"/>
    <p:sldId id="848" r:id="rId8"/>
    <p:sldId id="853" r:id="rId9"/>
    <p:sldId id="854" r:id="rId10"/>
    <p:sldId id="855" r:id="rId11"/>
    <p:sldId id="857" r:id="rId12"/>
    <p:sldId id="862" r:id="rId13"/>
    <p:sldId id="861" r:id="rId14"/>
    <p:sldId id="849" r:id="rId15"/>
    <p:sldId id="859" r:id="rId16"/>
    <p:sldId id="858" r:id="rId17"/>
    <p:sldId id="864" r:id="rId18"/>
    <p:sldId id="863" r:id="rId19"/>
    <p:sldId id="860" r:id="rId20"/>
    <p:sldId id="846" r:id="rId21"/>
    <p:sldId id="845" r:id="rId22"/>
    <p:sldId id="844" r:id="rId2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DEF3C300-D325-524D-8A84-AFFED080B5A9}">
          <p14:sldIdLst>
            <p14:sldId id="843"/>
            <p14:sldId id="782"/>
          </p14:sldIdLst>
        </p14:section>
        <p14:section name="e国宝を使ってみる" id="{24CB35E2-34FE-0F42-86AC-C99C4450F61F}">
          <p14:sldIdLst>
            <p14:sldId id="847"/>
            <p14:sldId id="851"/>
            <p14:sldId id="852"/>
            <p14:sldId id="856"/>
          </p14:sldIdLst>
        </p14:section>
        <p14:section name="いろいろなデータベース" id="{376F3497-C785-2146-B0CB-B3B8D5451954}">
          <p14:sldIdLst>
            <p14:sldId id="848"/>
            <p14:sldId id="853"/>
            <p14:sldId id="854"/>
            <p14:sldId id="855"/>
            <p14:sldId id="857"/>
            <p14:sldId id="862"/>
            <p14:sldId id="861"/>
          </p14:sldIdLst>
        </p14:section>
        <p14:section name="データベースの機能" id="{4B3E71E3-AECC-9043-BDDE-311834EE5DB4}">
          <p14:sldIdLst>
            <p14:sldId id="849"/>
            <p14:sldId id="859"/>
            <p14:sldId id="858"/>
            <p14:sldId id="864"/>
            <p14:sldId id="863"/>
            <p14:sldId id="860"/>
          </p14:sldIdLst>
        </p14:section>
        <p14:section name="まとめ・参考資料" id="{FF747373-ACB2-9245-B294-FFFD733E1A69}">
          <p14:sldIdLst>
            <p14:sldId id="846"/>
            <p14:sldId id="845"/>
            <p14:sldId id="84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4"/>
    <p:restoredTop sz="75915"/>
  </p:normalViewPr>
  <p:slideViewPr>
    <p:cSldViewPr snapToGrid="0" snapToObjects="1">
      <p:cViewPr varScale="1">
        <p:scale>
          <a:sx n="92" d="100"/>
          <a:sy n="92" d="100"/>
        </p:scale>
        <p:origin x="175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AB16CA-6E84-944D-A731-0F99D557CA61}" type="datetimeFigureOut">
              <a:rPr kumimoji="1" lang="ja-JP" altLang="en-US" smtClean="0"/>
              <a:t>2022/11/7</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4D5621-901E-0E4E-9D59-6E4936CBC930}" type="slidenum">
              <a:rPr kumimoji="1" lang="ja-JP" altLang="en-US" smtClean="0"/>
              <a:t>‹#›</a:t>
            </a:fld>
            <a:endParaRPr kumimoji="1" lang="ja-JP" altLang="en-US"/>
          </a:p>
        </p:txBody>
      </p:sp>
    </p:spTree>
    <p:extLst>
      <p:ext uri="{BB962C8B-B14F-4D97-AF65-F5344CB8AC3E}">
        <p14:creationId xmlns:p14="http://schemas.microsoft.com/office/powerpoint/2010/main" val="32835900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0" y="746125"/>
            <a:ext cx="4965700" cy="3725863"/>
          </a:xfrm>
        </p:spPr>
      </p:sp>
      <p:sp>
        <p:nvSpPr>
          <p:cNvPr id="3" name="ノート プレースホルダー 2"/>
          <p:cNvSpPr>
            <a:spLocks noGrp="1"/>
          </p:cNvSpPr>
          <p:nvPr>
            <p:ph type="body" idx="1"/>
          </p:nvPr>
        </p:nvSpPr>
        <p:spPr/>
        <p:txBody>
          <a:bodyPr/>
          <a:lstStyle/>
          <a:p>
            <a:r>
              <a:rPr kumimoji="1" lang="ja-JP" altLang="en-US"/>
              <a:t>文化財について調べることができる情報システムを体験して、データベースについて学びましょう。</a:t>
            </a:r>
            <a:endParaRPr kumimoji="1" lang="ja-JP" altLang="en-US" dirty="0"/>
          </a:p>
        </p:txBody>
      </p:sp>
      <p:sp>
        <p:nvSpPr>
          <p:cNvPr id="4" name="スライド番号プレースホルダー 3"/>
          <p:cNvSpPr>
            <a:spLocks noGrp="1"/>
          </p:cNvSpPr>
          <p:nvPr>
            <p:ph type="sldNum" sz="quarter" idx="10"/>
          </p:nvPr>
        </p:nvSpPr>
        <p:spPr/>
        <p:txBody>
          <a:bodyPr/>
          <a:lstStyle/>
          <a:p>
            <a:fld id="{179B85AA-7511-8545-942A-E7FA4F62E620}" type="slidenum">
              <a:rPr kumimoji="1" lang="ja-JP" altLang="en-US" smtClean="0"/>
              <a:t>1</a:t>
            </a:fld>
            <a:endParaRPr kumimoji="1" lang="ja-JP" altLang="en-US"/>
          </a:p>
        </p:txBody>
      </p:sp>
    </p:spTree>
    <p:extLst>
      <p:ext uri="{BB962C8B-B14F-4D97-AF65-F5344CB8AC3E}">
        <p14:creationId xmlns:p14="http://schemas.microsoft.com/office/powerpoint/2010/main" val="19484904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Web</a:t>
            </a:r>
            <a:r>
              <a:rPr kumimoji="1" lang="ja-JP" altLang="en-US"/>
              <a:t>ブラウザで、</a:t>
            </a:r>
            <a:r>
              <a:rPr kumimoji="1" lang="en-US" altLang="ja-JP" dirty="0" err="1"/>
              <a:t>ColBase</a:t>
            </a:r>
            <a:r>
              <a:rPr kumimoji="1" lang="ja-JP" altLang="en-US"/>
              <a:t>にアクセスして、所蔵品を検索してみましょう。</a:t>
            </a:r>
            <a:endParaRPr kumimoji="1" lang="en-US" altLang="ja-JP" dirty="0"/>
          </a:p>
          <a:p>
            <a:r>
              <a:rPr kumimoji="1" lang="ja-JP" altLang="en-US"/>
              <a:t>検索結果の一覧から、</a:t>
            </a:r>
            <a:r>
              <a:rPr kumimoji="1" lang="en-US" altLang="ja-JP" dirty="0"/>
              <a:t>1</a:t>
            </a:r>
            <a:r>
              <a:rPr kumimoji="1" lang="ja-JP" altLang="en-US"/>
              <a:t>件選んで、詳細ページを表示させます。</a:t>
            </a:r>
            <a:endParaRPr kumimoji="1" lang="en-US" altLang="ja-JP" dirty="0"/>
          </a:p>
          <a:p>
            <a:endParaRPr kumimoji="1" lang="en-US" altLang="ja-JP" dirty="0"/>
          </a:p>
          <a:p>
            <a:r>
              <a:rPr kumimoji="1" lang="en-US" altLang="ja-JP" dirty="0"/>
              <a:t>e</a:t>
            </a:r>
            <a:r>
              <a:rPr kumimoji="1" lang="ja-JP" altLang="en-US"/>
              <a:t>国宝で検索したときに使ったのと同じ検索ワードで検索すると、</a:t>
            </a:r>
            <a:r>
              <a:rPr kumimoji="1" lang="en-US" altLang="ja-JP" dirty="0"/>
              <a:t>e</a:t>
            </a:r>
            <a:r>
              <a:rPr kumimoji="1" lang="ja-JP" altLang="en-US"/>
              <a:t>国宝と</a:t>
            </a:r>
            <a:r>
              <a:rPr kumimoji="1" lang="en-US" altLang="ja-JP" dirty="0" err="1"/>
              <a:t>ColBase</a:t>
            </a:r>
            <a:r>
              <a:rPr kumimoji="1" lang="ja-JP" altLang="en-US"/>
              <a:t>の違いがわかります。</a:t>
            </a:r>
          </a:p>
          <a:p>
            <a:endParaRPr kumimoji="1" lang="ja-JP" altLang="en-US"/>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10</a:t>
            </a:fld>
            <a:endParaRPr kumimoji="1" lang="ja-JP" altLang="en-US"/>
          </a:p>
        </p:txBody>
      </p:sp>
    </p:spTree>
    <p:extLst>
      <p:ext uri="{BB962C8B-B14F-4D97-AF65-F5344CB8AC3E}">
        <p14:creationId xmlns:p14="http://schemas.microsoft.com/office/powerpoint/2010/main" val="312552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a:t>ColBase</a:t>
            </a:r>
            <a:r>
              <a:rPr kumimoji="1" lang="ja-JP" altLang="en-US"/>
              <a:t>では、どんなデータを扱っているか、確認してみましょう。</a:t>
            </a:r>
            <a:endParaRPr kumimoji="1" lang="en-US" altLang="ja-JP" dirty="0"/>
          </a:p>
          <a:p>
            <a:endParaRPr kumimoji="1" lang="en-US" altLang="ja-JP" dirty="0"/>
          </a:p>
          <a:p>
            <a:r>
              <a:rPr kumimoji="1" lang="ja-JP" altLang="en-US"/>
              <a:t>システムに対して入力した値に対して、どのような出力が得られるでしょうか。</a:t>
            </a:r>
          </a:p>
          <a:p>
            <a:endParaRPr kumimoji="1" lang="ja-JP" altLang="en-US"/>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11</a:t>
            </a:fld>
            <a:endParaRPr kumimoji="1" lang="ja-JP" altLang="en-US"/>
          </a:p>
        </p:txBody>
      </p:sp>
    </p:spTree>
    <p:extLst>
      <p:ext uri="{BB962C8B-B14F-4D97-AF65-F5344CB8AC3E}">
        <p14:creationId xmlns:p14="http://schemas.microsoft.com/office/powerpoint/2010/main" val="4110116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文化財には、いろいろな側面があります。いろいろな側面のそれぞれを情報として扱うことができます。</a:t>
            </a:r>
            <a:endParaRPr kumimoji="1" lang="en-US" altLang="ja-JP" dirty="0"/>
          </a:p>
          <a:p>
            <a:endParaRPr kumimoji="1" lang="en-US" altLang="ja-JP" dirty="0"/>
          </a:p>
          <a:p>
            <a:r>
              <a:rPr kumimoji="1" lang="ja-JP" altLang="en-US"/>
              <a:t>名前、制作年代、制作者など、文化財そのものの情報のほかにも、</a:t>
            </a:r>
            <a:endParaRPr kumimoji="1" lang="en-US" altLang="ja-JP" dirty="0"/>
          </a:p>
          <a:p>
            <a:r>
              <a:rPr kumimoji="1" lang="ja-JP" altLang="en-US"/>
              <a:t>どこの博物館に所蔵されているものなのか、や、どんな番号をつけて管理されているかなど、博物館側の都合で割り当てる情報もあります。</a:t>
            </a:r>
            <a:endParaRPr kumimoji="1" lang="en-US" altLang="ja-JP" dirty="0"/>
          </a:p>
          <a:p>
            <a:endParaRPr kumimoji="1" lang="en-US" altLang="ja-JP" dirty="0"/>
          </a:p>
          <a:p>
            <a:r>
              <a:rPr kumimoji="1" lang="en-US" altLang="ja-JP" dirty="0"/>
              <a:t>e</a:t>
            </a:r>
            <a:r>
              <a:rPr kumimoji="1" lang="ja-JP" altLang="en-US"/>
              <a:t>国宝と、</a:t>
            </a:r>
            <a:r>
              <a:rPr kumimoji="1" lang="en-US" altLang="ja-JP" dirty="0" err="1"/>
              <a:t>ColBase</a:t>
            </a:r>
            <a:r>
              <a:rPr kumimoji="1" lang="ja-JP" altLang="en-US"/>
              <a:t>で、扱っている情報には違いがありました。</a:t>
            </a:r>
            <a:endParaRPr kumimoji="1" lang="en-US" altLang="ja-JP" dirty="0"/>
          </a:p>
          <a:p>
            <a:endParaRPr kumimoji="1" lang="en-US" altLang="ja-JP" dirty="0"/>
          </a:p>
          <a:p>
            <a:r>
              <a:rPr kumimoji="1" lang="ja-JP" altLang="en-US"/>
              <a:t>つまり、１つのデータベースが、１つの文化財に関するすべての情報を記録しているわけではありません。</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12</a:t>
            </a:fld>
            <a:endParaRPr kumimoji="1" lang="ja-JP" altLang="en-US"/>
          </a:p>
        </p:txBody>
      </p:sp>
    </p:spTree>
    <p:extLst>
      <p:ext uri="{BB962C8B-B14F-4D97-AF65-F5344CB8AC3E}">
        <p14:creationId xmlns:p14="http://schemas.microsoft.com/office/powerpoint/2010/main" val="2989614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１つのデータベースが、どんな情報を持つかは、そのデータベースの目的で決まります。</a:t>
            </a:r>
            <a:endParaRPr kumimoji="1" lang="en-US" altLang="ja-JP" dirty="0"/>
          </a:p>
          <a:p>
            <a:endParaRPr kumimoji="1" lang="en-US" altLang="ja-JP" dirty="0"/>
          </a:p>
          <a:p>
            <a:r>
              <a:rPr kumimoji="1" lang="en-US" altLang="ja-JP" dirty="0"/>
              <a:t>e</a:t>
            </a:r>
            <a:r>
              <a:rPr kumimoji="1" lang="ja-JP" altLang="en-US"/>
              <a:t>国宝は、非常に細かなところまで記録された画像を、スマホなどで気軽に見ることができるようにしているシステムです。</a:t>
            </a:r>
            <a:endParaRPr kumimoji="1" lang="en-US" altLang="ja-JP" dirty="0"/>
          </a:p>
          <a:p>
            <a:endParaRPr kumimoji="1" lang="en-US" altLang="ja-JP" dirty="0"/>
          </a:p>
          <a:p>
            <a:r>
              <a:rPr kumimoji="1" lang="en-US" altLang="ja-JP" dirty="0" err="1"/>
              <a:t>ColBase</a:t>
            </a:r>
            <a:r>
              <a:rPr kumimoji="1" lang="ja-JP" altLang="en-US"/>
              <a:t>は、研究者も使えるように、所蔵品の情報を網羅的・体系的に管理しているデータベースです。</a:t>
            </a:r>
            <a:endParaRPr kumimoji="1" lang="en-US" altLang="ja-JP" dirty="0"/>
          </a:p>
          <a:p>
            <a:endParaRPr kumimoji="1" lang="en-US" altLang="ja-JP" dirty="0"/>
          </a:p>
          <a:p>
            <a:r>
              <a:rPr kumimoji="1" lang="ja-JP" altLang="en-US"/>
              <a:t>目的が違うので、管理しているデータも違うのです。</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13</a:t>
            </a:fld>
            <a:endParaRPr kumimoji="1" lang="ja-JP" altLang="en-US"/>
          </a:p>
        </p:txBody>
      </p:sp>
    </p:spTree>
    <p:extLst>
      <p:ext uri="{BB962C8B-B14F-4D97-AF65-F5344CB8AC3E}">
        <p14:creationId xmlns:p14="http://schemas.microsoft.com/office/powerpoint/2010/main" val="2956181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多くの情報システムの中には、データベースがあります。</a:t>
            </a:r>
            <a:endParaRPr kumimoji="1" lang="en-US" altLang="ja-JP" dirty="0"/>
          </a:p>
          <a:p>
            <a:endParaRPr kumimoji="1" lang="en-US" altLang="ja-JP" dirty="0"/>
          </a:p>
          <a:p>
            <a:r>
              <a:rPr kumimoji="1" lang="ja-JP" altLang="en-US"/>
              <a:t>データベースがどんな機能を持つのか学びましょう。</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14</a:t>
            </a:fld>
            <a:endParaRPr kumimoji="1" lang="ja-JP" altLang="en-US"/>
          </a:p>
        </p:txBody>
      </p:sp>
    </p:spTree>
    <p:extLst>
      <p:ext uri="{BB962C8B-B14F-4D97-AF65-F5344CB8AC3E}">
        <p14:creationId xmlns:p14="http://schemas.microsoft.com/office/powerpoint/2010/main" val="1989447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データベースは、構造化された情報やデータを組織的に集合させたものです。</a:t>
            </a:r>
            <a:endParaRPr kumimoji="1" lang="en-US" altLang="ja-JP" dirty="0"/>
          </a:p>
          <a:p>
            <a:endParaRPr kumimoji="1" lang="en-US" altLang="ja-JP" dirty="0"/>
          </a:p>
          <a:p>
            <a:r>
              <a:rPr kumimoji="1" lang="ja-JP" altLang="en-US"/>
              <a:t>たとえば、スマートフォンに備わっている、連絡帳や連絡先というアプリは、データベースの一種です。</a:t>
            </a:r>
            <a:endParaRPr kumimoji="1" lang="en-US" altLang="ja-JP" dirty="0"/>
          </a:p>
          <a:p>
            <a:r>
              <a:rPr kumimoji="1" lang="ja-JP" altLang="en-US"/>
              <a:t>連絡先アプリは、ひとりひとりの連絡したい相手のことを、名前・名前のふりがな・電話番号・メールアドレスなどの構造でとらえて、</a:t>
            </a:r>
            <a:endParaRPr kumimoji="1" lang="en-US" altLang="ja-JP" dirty="0"/>
          </a:p>
          <a:p>
            <a:r>
              <a:rPr kumimoji="1" lang="ja-JP" altLang="en-US"/>
              <a:t>それを集めて保存しています。</a:t>
            </a:r>
            <a:endParaRPr kumimoji="1" lang="en-US" altLang="ja-JP" dirty="0"/>
          </a:p>
          <a:p>
            <a:r>
              <a:rPr kumimoji="1" lang="ja-JP" altLang="en-US"/>
              <a:t>構造を持つ情報として保存しているので、名前順などに整列することができます。</a:t>
            </a:r>
            <a:endParaRPr kumimoji="1" lang="en-US" altLang="ja-JP" dirty="0"/>
          </a:p>
          <a:p>
            <a:endParaRPr kumimoji="1" lang="en-US" altLang="ja-JP" dirty="0"/>
          </a:p>
          <a:p>
            <a:r>
              <a:rPr kumimoji="1" lang="ja-JP" altLang="en-US"/>
              <a:t>一方、メモ帳アプリなどを使って、ただのファイルに名前や電話番号を保存しておくこともできますが、普通のファイルはデータベースとは言えません。</a:t>
            </a:r>
            <a:endParaRPr kumimoji="1" lang="en-US" altLang="ja-JP" dirty="0"/>
          </a:p>
          <a:p>
            <a:r>
              <a:rPr kumimoji="1" lang="en-US" altLang="ja-JP" dirty="0"/>
              <a:t>1</a:t>
            </a:r>
            <a:r>
              <a:rPr kumimoji="1" lang="ja-JP" altLang="en-US"/>
              <a:t>件</a:t>
            </a:r>
            <a:r>
              <a:rPr kumimoji="1" lang="en-US" altLang="ja-JP" dirty="0"/>
              <a:t>1</a:t>
            </a:r>
            <a:r>
              <a:rPr kumimoji="1" lang="ja-JP" altLang="en-US"/>
              <a:t>件の連絡先の情報が構造を持っていないので、並べ替えも、検索もできません。ですから、ただのファイルはデータベースとは呼べないのです。</a:t>
            </a:r>
            <a:endParaRPr kumimoji="1" lang="en-US" altLang="ja-JP" dirty="0"/>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15</a:t>
            </a:fld>
            <a:endParaRPr kumimoji="1" lang="ja-JP" altLang="en-US"/>
          </a:p>
        </p:txBody>
      </p:sp>
    </p:spTree>
    <p:extLst>
      <p:ext uri="{BB962C8B-B14F-4D97-AF65-F5344CB8AC3E}">
        <p14:creationId xmlns:p14="http://schemas.microsoft.com/office/powerpoint/2010/main" val="908077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データベースでは、データを操作できます。</a:t>
            </a:r>
            <a:endParaRPr kumimoji="1" lang="en-US" altLang="ja-JP" dirty="0"/>
          </a:p>
          <a:p>
            <a:endParaRPr kumimoji="1" lang="en-US" altLang="ja-JP" dirty="0"/>
          </a:p>
          <a:p>
            <a:r>
              <a:rPr kumimoji="1" lang="ja-JP" altLang="en-US"/>
              <a:t>データの操作は、主に次の４つに分類できます。</a:t>
            </a:r>
            <a:endParaRPr kumimoji="1" lang="en-US" altLang="ja-JP" dirty="0"/>
          </a:p>
          <a:p>
            <a:r>
              <a:rPr kumimoji="1" lang="ja-JP" altLang="en-US"/>
              <a:t>データの追加、データの読み取り、データの変更、データの削除です。</a:t>
            </a:r>
            <a:endParaRPr kumimoji="1" lang="en-US" altLang="ja-JP" dirty="0"/>
          </a:p>
          <a:p>
            <a:endParaRPr kumimoji="1" lang="en-US" altLang="ja-JP" dirty="0"/>
          </a:p>
          <a:p>
            <a:r>
              <a:rPr kumimoji="1" lang="ja-JP" altLang="en-US"/>
              <a:t>追加は英語で</a:t>
            </a:r>
            <a:r>
              <a:rPr kumimoji="1" lang="en-US" altLang="ja-JP" dirty="0"/>
              <a:t>Create</a:t>
            </a:r>
            <a:r>
              <a:rPr kumimoji="1" lang="ja-JP" altLang="en-US"/>
              <a:t>、読み取りは</a:t>
            </a:r>
            <a:r>
              <a:rPr kumimoji="1" lang="en-US" altLang="ja-JP" dirty="0"/>
              <a:t>Read</a:t>
            </a:r>
            <a:r>
              <a:rPr kumimoji="1" lang="ja-JP" altLang="en-US"/>
              <a:t>、変更は</a:t>
            </a:r>
            <a:r>
              <a:rPr kumimoji="1" lang="en-US" altLang="ja-JP" dirty="0"/>
              <a:t>Update</a:t>
            </a:r>
            <a:r>
              <a:rPr kumimoji="1" lang="ja-JP" altLang="en-US"/>
              <a:t>、削除は</a:t>
            </a:r>
            <a:r>
              <a:rPr kumimoji="1" lang="en-US" altLang="ja-JP" dirty="0"/>
              <a:t>Delete</a:t>
            </a:r>
            <a:r>
              <a:rPr kumimoji="1" lang="ja-JP" altLang="en-US"/>
              <a:t>なので、頭文字をとって</a:t>
            </a:r>
            <a:r>
              <a:rPr kumimoji="1" lang="en-US" altLang="ja-JP" dirty="0"/>
              <a:t>CRUD</a:t>
            </a:r>
            <a:r>
              <a:rPr kumimoji="1" lang="ja-JP" altLang="en-US"/>
              <a:t>（クラッド）操作と呼ばれます。</a:t>
            </a:r>
            <a:endParaRPr kumimoji="1" lang="en-US" altLang="ja-JP" dirty="0"/>
          </a:p>
          <a:p>
            <a:endParaRPr kumimoji="1" lang="en-US" altLang="ja-JP" dirty="0"/>
          </a:p>
          <a:p>
            <a:r>
              <a:rPr kumimoji="1" lang="ja-JP" altLang="en-US"/>
              <a:t>連絡先アプリであれば、新しい連絡先を登録するのがデータの追加です。名前などを指定して、その人の連絡先を表示するのが読み取り。</a:t>
            </a:r>
            <a:endParaRPr kumimoji="1" lang="en-US" altLang="ja-JP" dirty="0"/>
          </a:p>
          <a:p>
            <a:r>
              <a:rPr kumimoji="1" lang="ja-JP" altLang="en-US"/>
              <a:t>引越しなどで登録内容が変わったときは、データを変更します。古い連絡先を削除することもあるでしょう。</a:t>
            </a:r>
            <a:endParaRPr kumimoji="1" lang="en-US" altLang="ja-JP" dirty="0"/>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16</a:t>
            </a:fld>
            <a:endParaRPr kumimoji="1" lang="ja-JP" altLang="en-US"/>
          </a:p>
        </p:txBody>
      </p:sp>
    </p:spTree>
    <p:extLst>
      <p:ext uri="{BB962C8B-B14F-4D97-AF65-F5344CB8AC3E}">
        <p14:creationId xmlns:p14="http://schemas.microsoft.com/office/powerpoint/2010/main" val="181139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このページは、参考です。</a:t>
            </a:r>
            <a:endParaRPr kumimoji="1" lang="en-US" altLang="ja-JP" dirty="0"/>
          </a:p>
          <a:p>
            <a:endParaRPr kumimoji="1" lang="en-US" altLang="ja-JP" dirty="0"/>
          </a:p>
          <a:p>
            <a:r>
              <a:rPr kumimoji="1" lang="ja-JP" altLang="en-US"/>
              <a:t>データベースを実現する方式は何種類かあります。その中に、リレーショナル型という方式があります。</a:t>
            </a:r>
            <a:endParaRPr kumimoji="1" lang="en-US" altLang="ja-JP" dirty="0"/>
          </a:p>
          <a:p>
            <a:r>
              <a:rPr kumimoji="1" lang="ja-JP" altLang="en-US"/>
              <a:t>リレーショナル型のデータベースでは、データを操作するために</a:t>
            </a:r>
            <a:r>
              <a:rPr kumimoji="1" lang="en-US" altLang="ja-JP" dirty="0"/>
              <a:t>SQL</a:t>
            </a:r>
            <a:r>
              <a:rPr kumimoji="1" lang="ja-JP" altLang="en-US"/>
              <a:t>というプログラム言語を使うことができます。</a:t>
            </a:r>
            <a:endParaRPr kumimoji="1" lang="en-US" altLang="ja-JP" dirty="0"/>
          </a:p>
          <a:p>
            <a:endParaRPr kumimoji="1" lang="en-US" altLang="ja-JP" dirty="0"/>
          </a:p>
          <a:p>
            <a:r>
              <a:rPr kumimoji="1" lang="en-US" altLang="ja-JP" dirty="0"/>
              <a:t>SQL</a:t>
            </a:r>
            <a:r>
              <a:rPr kumimoji="1" lang="ja-JP" altLang="en-US"/>
              <a:t>でデータの</a:t>
            </a:r>
            <a:r>
              <a:rPr kumimoji="1" lang="en-US" altLang="ja-JP" dirty="0"/>
              <a:t>CRUD</a:t>
            </a:r>
            <a:r>
              <a:rPr kumimoji="1" lang="ja-JP" altLang="en-US"/>
              <a:t>操作をしたいときは、次の</a:t>
            </a:r>
            <a:r>
              <a:rPr kumimoji="1" lang="en-US" altLang="ja-JP" dirty="0"/>
              <a:t>4</a:t>
            </a:r>
            <a:r>
              <a:rPr kumimoji="1" lang="ja-JP" altLang="en-US"/>
              <a:t>種類の文を使います。</a:t>
            </a:r>
            <a:endParaRPr kumimoji="1" lang="en-US" altLang="ja-JP" dirty="0"/>
          </a:p>
          <a:p>
            <a:r>
              <a:rPr kumimoji="1" lang="ja-JP" altLang="en-US"/>
              <a:t>追加は</a:t>
            </a:r>
            <a:r>
              <a:rPr kumimoji="1" lang="en-US" altLang="ja-JP" dirty="0"/>
              <a:t>Insert</a:t>
            </a:r>
            <a:r>
              <a:rPr kumimoji="1" lang="ja-JP" altLang="en-US"/>
              <a:t>文。データの検索や読み取りは</a:t>
            </a:r>
            <a:r>
              <a:rPr kumimoji="1" lang="en-US" altLang="ja-JP" dirty="0"/>
              <a:t>Select</a:t>
            </a:r>
            <a:r>
              <a:rPr kumimoji="1" lang="ja-JP" altLang="en-US"/>
              <a:t>文。データの変更は</a:t>
            </a:r>
            <a:r>
              <a:rPr kumimoji="1" lang="en-US" altLang="ja-JP" dirty="0"/>
              <a:t>Update</a:t>
            </a:r>
            <a:r>
              <a:rPr kumimoji="1" lang="ja-JP" altLang="en-US"/>
              <a:t>文で、データの削除は</a:t>
            </a:r>
            <a:r>
              <a:rPr kumimoji="1" lang="en-US" altLang="ja-JP" dirty="0"/>
              <a:t>Delete</a:t>
            </a:r>
            <a:r>
              <a:rPr kumimoji="1" lang="ja-JP" altLang="en-US"/>
              <a:t>文です。</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17</a:t>
            </a:fld>
            <a:endParaRPr kumimoji="1" lang="ja-JP" altLang="en-US"/>
          </a:p>
        </p:txBody>
      </p:sp>
    </p:spTree>
    <p:extLst>
      <p:ext uri="{BB962C8B-B14F-4D97-AF65-F5344CB8AC3E}">
        <p14:creationId xmlns:p14="http://schemas.microsoft.com/office/powerpoint/2010/main" val="3117614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ここでふたたび、国立文化財機構の</a:t>
            </a:r>
            <a:r>
              <a:rPr kumimoji="1" lang="en-US" altLang="ja-JP" dirty="0" err="1"/>
              <a:t>ColBase</a:t>
            </a:r>
            <a:r>
              <a:rPr kumimoji="1" lang="ja-JP" altLang="en-US"/>
              <a:t>を例に、データベースの機能を説明します。</a:t>
            </a:r>
            <a:endParaRPr kumimoji="1" lang="en-US" altLang="ja-JP" dirty="0"/>
          </a:p>
          <a:p>
            <a:endParaRPr kumimoji="1" lang="en-US" altLang="ja-JP" dirty="0"/>
          </a:p>
          <a:p>
            <a:r>
              <a:rPr kumimoji="1" lang="ja-JP" altLang="en-US"/>
              <a:t>国立博物館では、文化財を展示するほか、収集し、保管します。収蔵品について調査・研究をします。</a:t>
            </a:r>
            <a:endParaRPr kumimoji="1" lang="en-US" altLang="ja-JP" dirty="0"/>
          </a:p>
          <a:p>
            <a:r>
              <a:rPr kumimoji="1" lang="ja-JP" altLang="en-US"/>
              <a:t>収蔵品が傷んだら、修理も行います。</a:t>
            </a:r>
            <a:endParaRPr kumimoji="1" lang="en-US" altLang="ja-JP" dirty="0"/>
          </a:p>
          <a:p>
            <a:endParaRPr kumimoji="1" lang="en-US" altLang="ja-JP" dirty="0"/>
          </a:p>
          <a:p>
            <a:r>
              <a:rPr kumimoji="1" lang="ja-JP" altLang="en-US"/>
              <a:t>こうした業務をする中で、文化財の情報が追加されたり、更新されたりします。</a:t>
            </a:r>
            <a:endParaRPr kumimoji="1" lang="en-US" altLang="ja-JP" dirty="0"/>
          </a:p>
          <a:p>
            <a:r>
              <a:rPr kumimoji="1" lang="ja-JP" altLang="en-US"/>
              <a:t>博物館に勤務する人が、業務用データベースと呼ばれるシステムでデータを更新すると、</a:t>
            </a:r>
            <a:endParaRPr kumimoji="1" lang="en-US" altLang="ja-JP" dirty="0"/>
          </a:p>
          <a:p>
            <a:r>
              <a:rPr kumimoji="1" lang="en-US" altLang="ja-JP" dirty="0" err="1"/>
              <a:t>ColBase</a:t>
            </a:r>
            <a:r>
              <a:rPr kumimoji="1" lang="ja-JP" altLang="en-US"/>
              <a:t>のデータベースにも反映されます。</a:t>
            </a:r>
            <a:endParaRPr kumimoji="1" lang="en-US" altLang="ja-JP" dirty="0"/>
          </a:p>
          <a:p>
            <a:endParaRPr kumimoji="1" lang="en-US" altLang="ja-JP" dirty="0"/>
          </a:p>
          <a:p>
            <a:r>
              <a:rPr kumimoji="1" lang="ja-JP" altLang="en-US"/>
              <a:t>研究者や、わたしたちは、そうして追加・更新されたデータベースの中のデータを検索し、読み取って、参照しているのです。</a:t>
            </a:r>
            <a:endParaRPr kumimoji="1" lang="en-US" altLang="ja-JP" dirty="0"/>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18</a:t>
            </a:fld>
            <a:endParaRPr kumimoji="1" lang="ja-JP" altLang="en-US"/>
          </a:p>
        </p:txBody>
      </p:sp>
    </p:spTree>
    <p:extLst>
      <p:ext uri="{BB962C8B-B14F-4D97-AF65-F5344CB8AC3E}">
        <p14:creationId xmlns:p14="http://schemas.microsoft.com/office/powerpoint/2010/main" val="2320391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データベースは、データを操作するだけでなく、データを安全に・完全に管理する機能も持っています。</a:t>
            </a:r>
            <a:endParaRPr kumimoji="1" lang="en-US" altLang="ja-JP" dirty="0"/>
          </a:p>
          <a:p>
            <a:endParaRPr kumimoji="1" lang="en-US" altLang="ja-JP" dirty="0"/>
          </a:p>
          <a:p>
            <a:r>
              <a:rPr kumimoji="1" lang="ja-JP" altLang="en-US"/>
              <a:t>そんな機能の１つが、適切な権限を持つ人しか、データを操作できないようにすることです。</a:t>
            </a:r>
            <a:endParaRPr kumimoji="1" lang="en-US" altLang="ja-JP" dirty="0"/>
          </a:p>
          <a:p>
            <a:r>
              <a:rPr kumimoji="1" lang="ja-JP" altLang="en-US"/>
              <a:t>前の国立文化財機構のシステムの例でいえば、業務用データベースは、国立博物館に勤める人の中でも、</a:t>
            </a:r>
            <a:endParaRPr kumimoji="1" lang="en-US" altLang="ja-JP" dirty="0"/>
          </a:p>
          <a:p>
            <a:r>
              <a:rPr kumimoji="1" lang="ja-JP" altLang="en-US"/>
              <a:t>業務用データベースを更新する権限を持つ人しか、追加や更新はできません。</a:t>
            </a:r>
            <a:endParaRPr kumimoji="1" lang="en-US" altLang="ja-JP" dirty="0"/>
          </a:p>
          <a:p>
            <a:endParaRPr kumimoji="1" lang="en-US" altLang="ja-JP" dirty="0"/>
          </a:p>
          <a:p>
            <a:r>
              <a:rPr kumimoji="1" lang="ja-JP" altLang="en-US"/>
              <a:t>先に例に挙げた連絡先アプリは、もともと個人用です。アプリだけでは権限の確認は厳密には行われないので、</a:t>
            </a:r>
            <a:endParaRPr kumimoji="1" lang="en-US" altLang="ja-JP" dirty="0"/>
          </a:p>
          <a:p>
            <a:r>
              <a:rPr kumimoji="1" lang="ja-JP" altLang="en-US"/>
              <a:t>連絡先アプリのようなものはデータベースと呼ばない場合もあります。</a:t>
            </a:r>
            <a:endParaRPr kumimoji="1" lang="en-US" altLang="ja-JP" dirty="0"/>
          </a:p>
          <a:p>
            <a:endParaRPr kumimoji="1" lang="en-US" altLang="ja-JP" dirty="0"/>
          </a:p>
          <a:p>
            <a:r>
              <a:rPr kumimoji="1" lang="ja-JP" altLang="en-US"/>
              <a:t>国宝の情報を管理するデータベースでは、文化財の名前のほかに、管理番号が付いていました。</a:t>
            </a:r>
            <a:endParaRPr kumimoji="1" lang="en-US" altLang="ja-JP" dirty="0"/>
          </a:p>
          <a:p>
            <a:r>
              <a:rPr kumimoji="1" lang="ja-JP" altLang="en-US"/>
              <a:t>もし、管理番号の無いデータがデータベースにあると、どの文化財の情報なのか、わからなくなってしまいます。</a:t>
            </a:r>
            <a:endParaRPr kumimoji="1" lang="en-US" altLang="ja-JP" dirty="0"/>
          </a:p>
          <a:p>
            <a:r>
              <a:rPr kumimoji="1" lang="ja-JP" altLang="en-US"/>
              <a:t>データベースには、「ある項目を登録しないと、データ全体を保存できないようにする」ルールを付ける機能があります。</a:t>
            </a:r>
            <a:endParaRPr kumimoji="1" lang="en-US" altLang="ja-JP" dirty="0"/>
          </a:p>
          <a:p>
            <a:r>
              <a:rPr kumimoji="1" lang="ja-JP" altLang="en-US"/>
              <a:t>データベースのデータの構造が壊れないようにする仕組みがあるわけです。</a:t>
            </a:r>
            <a:endParaRPr kumimoji="1" lang="en-US" altLang="ja-JP" dirty="0"/>
          </a:p>
          <a:p>
            <a:endParaRPr kumimoji="1" lang="en-US" altLang="ja-JP" dirty="0"/>
          </a:p>
          <a:p>
            <a:r>
              <a:rPr kumimoji="1" lang="ja-JP" altLang="en-US"/>
              <a:t>そのほか、複数の人が１つのデータベースを更新するときには、安全にデータを更新する仕掛けが必要です。</a:t>
            </a:r>
            <a:endParaRPr kumimoji="1" lang="en-US" altLang="ja-JP" dirty="0"/>
          </a:p>
          <a:p>
            <a:r>
              <a:rPr kumimoji="1" lang="ja-JP" altLang="en-US"/>
              <a:t>データベースにはこうした仕組みがあります。ただのファイルには、こうした仕組みはありません。</a:t>
            </a:r>
            <a:endParaRPr kumimoji="1" lang="en-US" altLang="ja-JP" dirty="0"/>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19</a:t>
            </a:fld>
            <a:endParaRPr kumimoji="1" lang="ja-JP" altLang="en-US"/>
          </a:p>
        </p:txBody>
      </p:sp>
    </p:spTree>
    <p:extLst>
      <p:ext uri="{BB962C8B-B14F-4D97-AF65-F5344CB8AC3E}">
        <p14:creationId xmlns:p14="http://schemas.microsoft.com/office/powerpoint/2010/main" val="498780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最初に、</a:t>
            </a:r>
            <a:r>
              <a:rPr kumimoji="1" lang="en-US" altLang="ja-JP" dirty="0"/>
              <a:t>e</a:t>
            </a:r>
            <a:r>
              <a:rPr kumimoji="1" lang="ja-JP" altLang="en-US"/>
              <a:t>国宝という情報システムを使って、国宝を検索し、画像を見てみましょう。</a:t>
            </a:r>
            <a:endParaRPr kumimoji="1" lang="en-US" altLang="ja-JP" dirty="0"/>
          </a:p>
          <a:p>
            <a:r>
              <a:rPr kumimoji="1" lang="en-US" altLang="ja-JP" dirty="0"/>
              <a:t>e</a:t>
            </a:r>
            <a:r>
              <a:rPr kumimoji="1" lang="ja-JP" altLang="en-US"/>
              <a:t>国宝は、国立文化財機構という組織が管理・運営している、国宝の画像のデータベースを持つシステムです。</a:t>
            </a:r>
            <a:endParaRPr kumimoji="1" lang="en-US" altLang="ja-JP" dirty="0"/>
          </a:p>
          <a:p>
            <a:endParaRPr kumimoji="1" lang="en-US" altLang="ja-JP" dirty="0"/>
          </a:p>
          <a:p>
            <a:r>
              <a:rPr kumimoji="1" lang="ja-JP" altLang="en-US"/>
              <a:t>次に、他のシステムも使ってみましょう。</a:t>
            </a:r>
            <a:endParaRPr kumimoji="1" lang="en-US" altLang="ja-JP" dirty="0"/>
          </a:p>
          <a:p>
            <a:r>
              <a:rPr kumimoji="1" lang="en-US" altLang="ja-JP" dirty="0"/>
              <a:t>e</a:t>
            </a:r>
            <a:r>
              <a:rPr kumimoji="1" lang="ja-JP" altLang="en-US"/>
              <a:t>国宝とは別の情報システムのデータベースには、どんなデータが管理されているか調べてみます。</a:t>
            </a:r>
            <a:endParaRPr kumimoji="1" lang="en-US" altLang="ja-JP" dirty="0"/>
          </a:p>
          <a:p>
            <a:endParaRPr kumimoji="1" lang="en-US" altLang="ja-JP" dirty="0"/>
          </a:p>
          <a:p>
            <a:r>
              <a:rPr kumimoji="1" lang="ja-JP" altLang="en-US"/>
              <a:t>最後に、データベースというソフトウェアが持っている機能について整理しましょう。</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2</a:t>
            </a:fld>
            <a:endParaRPr kumimoji="1" lang="ja-JP" altLang="en-US"/>
          </a:p>
        </p:txBody>
      </p:sp>
    </p:spTree>
    <p:extLst>
      <p:ext uri="{BB962C8B-B14F-4D97-AF65-F5344CB8AC3E}">
        <p14:creationId xmlns:p14="http://schemas.microsoft.com/office/powerpoint/2010/main" val="2634375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ここまでの学習をまとめましょう。</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20</a:t>
            </a:fld>
            <a:endParaRPr kumimoji="1" lang="ja-JP" altLang="en-US"/>
          </a:p>
        </p:txBody>
      </p:sp>
    </p:spTree>
    <p:extLst>
      <p:ext uri="{BB962C8B-B14F-4D97-AF65-F5344CB8AC3E}">
        <p14:creationId xmlns:p14="http://schemas.microsoft.com/office/powerpoint/2010/main" val="1832320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最初に、</a:t>
            </a:r>
            <a:r>
              <a:rPr kumimoji="1" lang="en-US" altLang="ja-JP" dirty="0"/>
              <a:t>e</a:t>
            </a:r>
            <a:r>
              <a:rPr kumimoji="1" lang="ja-JP" altLang="en-US"/>
              <a:t>国宝というシステムを使って、データベースを検索し、結果を表示させました。</a:t>
            </a:r>
            <a:endParaRPr kumimoji="1" lang="en-US" altLang="ja-JP" dirty="0"/>
          </a:p>
          <a:p>
            <a:r>
              <a:rPr kumimoji="1" lang="en-US" altLang="ja-JP" dirty="0"/>
              <a:t>e</a:t>
            </a:r>
            <a:r>
              <a:rPr kumimoji="1" lang="ja-JP" altLang="en-US"/>
              <a:t>国宝は、画像データを中心に、気軽に国宝の情報にアクセスできるシステムでした。</a:t>
            </a:r>
            <a:endParaRPr kumimoji="1" lang="en-US" altLang="ja-JP" dirty="0"/>
          </a:p>
          <a:p>
            <a:endParaRPr kumimoji="1" lang="en-US" altLang="ja-JP" dirty="0"/>
          </a:p>
          <a:p>
            <a:r>
              <a:rPr kumimoji="1" lang="ja-JP" altLang="en-US"/>
              <a:t>次に、国立文化財機構が管理・運営する、</a:t>
            </a:r>
            <a:r>
              <a:rPr kumimoji="1" lang="en-US" altLang="ja-JP" dirty="0" err="1"/>
              <a:t>ColBase</a:t>
            </a:r>
            <a:r>
              <a:rPr kumimoji="1" lang="ja-JP" altLang="en-US"/>
              <a:t>という別のシステムも検索してみました。</a:t>
            </a:r>
            <a:endParaRPr kumimoji="1" lang="en-US" altLang="ja-JP" dirty="0"/>
          </a:p>
          <a:p>
            <a:r>
              <a:rPr kumimoji="1" lang="en-US" altLang="ja-JP" dirty="0" err="1"/>
              <a:t>ColBase</a:t>
            </a:r>
            <a:r>
              <a:rPr kumimoji="1" lang="ja-JP" altLang="en-US"/>
              <a:t>は、国宝以外のものも含めて、４つの国立博物館と１つの研究所の所蔵品を１カ所で検索できるシステムでした。</a:t>
            </a:r>
            <a:endParaRPr kumimoji="1" lang="en-US" altLang="ja-JP" dirty="0"/>
          </a:p>
          <a:p>
            <a:endParaRPr kumimoji="1" lang="en-US" altLang="ja-JP" dirty="0"/>
          </a:p>
          <a:p>
            <a:r>
              <a:rPr kumimoji="1" lang="ja-JP" altLang="en-US"/>
              <a:t>データベースは、それぞれの目的に応じた構造を持つデータを蓄積していることを学びました。</a:t>
            </a:r>
            <a:endParaRPr kumimoji="1" lang="en-US" altLang="ja-JP" dirty="0"/>
          </a:p>
          <a:p>
            <a:endParaRPr kumimoji="1" lang="en-US" altLang="ja-JP" dirty="0"/>
          </a:p>
          <a:p>
            <a:r>
              <a:rPr kumimoji="1" lang="ja-JP" altLang="en-US"/>
              <a:t>データベースは、データを操作し、安全に保存・管理するための仕組みです。</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21</a:t>
            </a:fld>
            <a:endParaRPr kumimoji="1" lang="ja-JP" altLang="en-US"/>
          </a:p>
        </p:txBody>
      </p:sp>
    </p:spTree>
    <p:extLst>
      <p:ext uri="{BB962C8B-B14F-4D97-AF65-F5344CB8AC3E}">
        <p14:creationId xmlns:p14="http://schemas.microsoft.com/office/powerpoint/2010/main" val="16114258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この教材は、次に示す</a:t>
            </a:r>
            <a:r>
              <a:rPr kumimoji="1" lang="en-US" altLang="ja-JP" dirty="0"/>
              <a:t>Web</a:t>
            </a:r>
            <a:r>
              <a:rPr kumimoji="1" lang="ja-JP" altLang="en-US"/>
              <a:t>サイトや資料を参照して作成しました。</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22</a:t>
            </a:fld>
            <a:endParaRPr kumimoji="1" lang="ja-JP" altLang="en-US"/>
          </a:p>
        </p:txBody>
      </p:sp>
    </p:spTree>
    <p:extLst>
      <p:ext uri="{BB962C8B-B14F-4D97-AF65-F5344CB8AC3E}">
        <p14:creationId xmlns:p14="http://schemas.microsoft.com/office/powerpoint/2010/main" val="1641720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最初に、</a:t>
            </a:r>
            <a:r>
              <a:rPr kumimoji="1" lang="en-US" altLang="ja-JP" dirty="0"/>
              <a:t>e</a:t>
            </a:r>
            <a:r>
              <a:rPr kumimoji="1" lang="ja-JP" altLang="en-US"/>
              <a:t>国宝というシステムを使って、国宝を検索し、その画像を見てみましょう。</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3</a:t>
            </a:fld>
            <a:endParaRPr kumimoji="1" lang="ja-JP" altLang="en-US"/>
          </a:p>
        </p:txBody>
      </p:sp>
    </p:spTree>
    <p:extLst>
      <p:ext uri="{BB962C8B-B14F-4D97-AF65-F5344CB8AC3E}">
        <p14:creationId xmlns:p14="http://schemas.microsoft.com/office/powerpoint/2010/main" val="3843879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Web</a:t>
            </a:r>
            <a:r>
              <a:rPr kumimoji="1" lang="ja-JP" altLang="en-US"/>
              <a:t>ブラウザを使って、</a:t>
            </a:r>
            <a:r>
              <a:rPr kumimoji="1" lang="en-US" altLang="ja-JP" dirty="0"/>
              <a:t>e</a:t>
            </a:r>
            <a:r>
              <a:rPr kumimoji="1" lang="ja-JP" altLang="en-US"/>
              <a:t>国宝にアクセスしてみましょう。</a:t>
            </a:r>
            <a:endParaRPr kumimoji="1" lang="en-US" altLang="ja-JP" dirty="0"/>
          </a:p>
          <a:p>
            <a:endParaRPr kumimoji="1" lang="en-US" altLang="ja-JP" dirty="0"/>
          </a:p>
          <a:p>
            <a:r>
              <a:rPr kumimoji="1" lang="ja-JP" altLang="en-US"/>
              <a:t>トップページが表示されたら、右下にある検索ウィンドウに検索ワードを入れ、虫メガネのアイコンをクリックして、検索してみましょう。</a:t>
            </a:r>
            <a:endParaRPr kumimoji="1" lang="en-US" altLang="ja-JP" dirty="0"/>
          </a:p>
          <a:p>
            <a:r>
              <a:rPr kumimoji="1" lang="ja-JP" altLang="en-US"/>
              <a:t>検索ワードの例は、騎馬武者像、一休和尚像、風神雷神図などです。</a:t>
            </a:r>
            <a:endParaRPr kumimoji="1" lang="en-US" altLang="ja-JP" dirty="0"/>
          </a:p>
          <a:p>
            <a:endParaRPr kumimoji="1" lang="en-US" altLang="ja-JP" dirty="0"/>
          </a:p>
          <a:p>
            <a:r>
              <a:rPr kumimoji="1" lang="ja-JP" altLang="en-US"/>
              <a:t>歴史や美術の教科書などで見たことがある国宝が、表示されるのを確認してください。画像が表示されたら、拡大表示などをしてみましょう。</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4</a:t>
            </a:fld>
            <a:endParaRPr kumimoji="1" lang="ja-JP" altLang="en-US"/>
          </a:p>
        </p:txBody>
      </p:sp>
    </p:spTree>
    <p:extLst>
      <p:ext uri="{BB962C8B-B14F-4D97-AF65-F5344CB8AC3E}">
        <p14:creationId xmlns:p14="http://schemas.microsoft.com/office/powerpoint/2010/main" val="3325514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e</a:t>
            </a:r>
            <a:r>
              <a:rPr kumimoji="1" lang="ja-JP" altLang="en-US"/>
              <a:t>国宝は、データベースを含む情報システムです。</a:t>
            </a:r>
            <a:endParaRPr kumimoji="1" lang="en-US" altLang="ja-JP" dirty="0"/>
          </a:p>
          <a:p>
            <a:endParaRPr kumimoji="1" lang="en-US" altLang="ja-JP" dirty="0"/>
          </a:p>
          <a:p>
            <a:r>
              <a:rPr kumimoji="1" lang="en-US" altLang="ja-JP" dirty="0"/>
              <a:t>Web</a:t>
            </a:r>
            <a:r>
              <a:rPr kumimoji="1" lang="ja-JP" altLang="en-US"/>
              <a:t>ブラウザから利用できるほか、スマートフォン用のアプリもあります。</a:t>
            </a:r>
            <a:endParaRPr kumimoji="1" lang="en-US" altLang="ja-JP" dirty="0"/>
          </a:p>
          <a:p>
            <a:endParaRPr kumimoji="1" lang="en-US" altLang="ja-JP" dirty="0"/>
          </a:p>
          <a:p>
            <a:r>
              <a:rPr kumimoji="1" lang="en-US" altLang="ja-JP" dirty="0"/>
              <a:t>e</a:t>
            </a:r>
            <a:r>
              <a:rPr kumimoji="1" lang="ja-JP" altLang="en-US"/>
              <a:t>国宝のシステムの中には、画像や、説明文のデータを含むデータベースが組み込まれていて、</a:t>
            </a:r>
            <a:endParaRPr kumimoji="1" lang="en-US" altLang="ja-JP" dirty="0"/>
          </a:p>
          <a:p>
            <a:r>
              <a:rPr kumimoji="1" lang="en-US" altLang="ja-JP" dirty="0"/>
              <a:t>Web</a:t>
            </a:r>
            <a:r>
              <a:rPr kumimoji="1" lang="ja-JP" altLang="en-US"/>
              <a:t>ブラウザやスマホアプリが送信してくる検索の依頼に対応して、結果を</a:t>
            </a:r>
            <a:r>
              <a:rPr kumimoji="1" lang="en-US" altLang="ja-JP" dirty="0"/>
              <a:t>Web</a:t>
            </a:r>
            <a:r>
              <a:rPr kumimoji="1" lang="ja-JP" altLang="en-US"/>
              <a:t>ブラウザやスマホアプリに向けて回答します。</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5</a:t>
            </a:fld>
            <a:endParaRPr kumimoji="1" lang="ja-JP" altLang="en-US"/>
          </a:p>
        </p:txBody>
      </p:sp>
    </p:spTree>
    <p:extLst>
      <p:ext uri="{BB962C8B-B14F-4D97-AF65-F5344CB8AC3E}">
        <p14:creationId xmlns:p14="http://schemas.microsoft.com/office/powerpoint/2010/main" val="2016619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ここで、</a:t>
            </a:r>
            <a:r>
              <a:rPr kumimoji="1" lang="en-US" altLang="ja-JP" dirty="0"/>
              <a:t>e</a:t>
            </a:r>
            <a:r>
              <a:rPr kumimoji="1" lang="ja-JP" altLang="en-US"/>
              <a:t>国宝について、どんなデータを扱っているか、確認してみましょう。</a:t>
            </a:r>
            <a:endParaRPr kumimoji="1" lang="en-US" altLang="ja-JP" dirty="0"/>
          </a:p>
          <a:p>
            <a:endParaRPr kumimoji="1" lang="en-US" altLang="ja-JP" dirty="0"/>
          </a:p>
          <a:p>
            <a:r>
              <a:rPr kumimoji="1" lang="ja-JP" altLang="en-US"/>
              <a:t>システムに対して入力した値に対して、どのような出力が得られるでしょうか。</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6</a:t>
            </a:fld>
            <a:endParaRPr kumimoji="1" lang="ja-JP" altLang="en-US"/>
          </a:p>
        </p:txBody>
      </p:sp>
    </p:spTree>
    <p:extLst>
      <p:ext uri="{BB962C8B-B14F-4D97-AF65-F5344CB8AC3E}">
        <p14:creationId xmlns:p14="http://schemas.microsoft.com/office/powerpoint/2010/main" val="3383118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先に、</a:t>
            </a:r>
            <a:r>
              <a:rPr kumimoji="1" lang="en-US" altLang="ja-JP" dirty="0"/>
              <a:t>e</a:t>
            </a:r>
            <a:r>
              <a:rPr kumimoji="1" lang="ja-JP" altLang="en-US"/>
              <a:t>国宝のデータベースがどんなデータを持っているか確認しました。</a:t>
            </a:r>
            <a:endParaRPr kumimoji="1" lang="en-US" altLang="ja-JP" dirty="0"/>
          </a:p>
          <a:p>
            <a:endParaRPr kumimoji="1" lang="en-US" altLang="ja-JP" dirty="0"/>
          </a:p>
          <a:p>
            <a:r>
              <a:rPr kumimoji="1" lang="ja-JP" altLang="en-US"/>
              <a:t>ここでは、別のシステムについても、データベースの中でどんなデータを管理しているか、確認してみましょう。</a:t>
            </a:r>
            <a:endParaRPr kumimoji="1" lang="en-US" altLang="ja-JP" dirty="0"/>
          </a:p>
          <a:p>
            <a:endParaRPr kumimoji="1" lang="en-US" altLang="ja-JP" dirty="0"/>
          </a:p>
          <a:p>
            <a:r>
              <a:rPr kumimoji="1" lang="ja-JP" altLang="en-US"/>
              <a:t>国立文化財機構が運営している、</a:t>
            </a:r>
            <a:r>
              <a:rPr kumimoji="1" lang="en-US" altLang="ja-JP" dirty="0" err="1"/>
              <a:t>ColBase</a:t>
            </a:r>
            <a:r>
              <a:rPr kumimoji="1" lang="ja-JP" altLang="en-US"/>
              <a:t>というシステムを例にします。</a:t>
            </a:r>
            <a:endParaRPr kumimoji="1" lang="en-US" altLang="ja-JP" dirty="0"/>
          </a:p>
          <a:p>
            <a:r>
              <a:rPr kumimoji="1" lang="en-US" altLang="ja-JP" dirty="0" err="1"/>
              <a:t>ColBase</a:t>
            </a:r>
            <a:r>
              <a:rPr kumimoji="1" lang="ja-JP" altLang="en-US"/>
              <a:t>は、全国に４つある国立博物館と１つの研究所の所蔵品を、１カ所で検索できる情報システムです。</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7</a:t>
            </a:fld>
            <a:endParaRPr kumimoji="1" lang="ja-JP" altLang="en-US"/>
          </a:p>
        </p:txBody>
      </p:sp>
    </p:spTree>
    <p:extLst>
      <p:ext uri="{BB962C8B-B14F-4D97-AF65-F5344CB8AC3E}">
        <p14:creationId xmlns:p14="http://schemas.microsoft.com/office/powerpoint/2010/main" val="3530949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独立行政法人国立文化財機構は、全国に４つある国立博物館などが所属する組織です。</a:t>
            </a:r>
            <a:endParaRPr kumimoji="1" lang="en-US" altLang="ja-JP" dirty="0"/>
          </a:p>
          <a:p>
            <a:r>
              <a:rPr kumimoji="1" lang="en-US" altLang="ja-JP" dirty="0"/>
              <a:t>e</a:t>
            </a:r>
            <a:r>
              <a:rPr kumimoji="1" lang="ja-JP" altLang="en-US"/>
              <a:t>国宝のほか、多数の情報システムやデータベースを管理し、公開しています。</a:t>
            </a:r>
            <a:endParaRPr kumimoji="1" lang="en-US" altLang="ja-JP" dirty="0"/>
          </a:p>
          <a:p>
            <a:endParaRPr kumimoji="1" lang="en-US" altLang="ja-JP" dirty="0"/>
          </a:p>
          <a:p>
            <a:r>
              <a:rPr kumimoji="1" lang="ja-JP" altLang="en-US"/>
              <a:t>管理・公開しているシステムの１つが</a:t>
            </a:r>
            <a:r>
              <a:rPr kumimoji="1" lang="en-US" altLang="ja-JP" dirty="0"/>
              <a:t> </a:t>
            </a:r>
            <a:r>
              <a:rPr kumimoji="1" lang="en-US" altLang="ja-JP" dirty="0" err="1"/>
              <a:t>ColBase</a:t>
            </a:r>
            <a:r>
              <a:rPr kumimoji="1" lang="ja-JP" altLang="en-US"/>
              <a:t>です。国立文化財機構所蔵品統合検索システムというのが正式な名称です。</a:t>
            </a:r>
            <a:endParaRPr kumimoji="1" lang="en-US" altLang="ja-JP" dirty="0"/>
          </a:p>
          <a:p>
            <a:r>
              <a:rPr kumimoji="1" lang="ja-JP" altLang="en-US"/>
              <a:t>国立文化財機構は、４つの国立博物館と、１つの研究所で、多数の所蔵品を管理しています。</a:t>
            </a:r>
            <a:endParaRPr kumimoji="1" lang="en-US" altLang="ja-JP" dirty="0"/>
          </a:p>
          <a:p>
            <a:r>
              <a:rPr kumimoji="1" lang="ja-JP" altLang="en-US"/>
              <a:t>５つの博物館・研究所が所蔵する文化財を、１カ所でまとめて検索できるシステムが</a:t>
            </a:r>
            <a:r>
              <a:rPr kumimoji="1" lang="en-US" altLang="ja-JP" dirty="0" err="1"/>
              <a:t>ColBase</a:t>
            </a:r>
            <a:r>
              <a:rPr kumimoji="1" lang="ja-JP" altLang="en-US"/>
              <a:t>です。</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8</a:t>
            </a:fld>
            <a:endParaRPr kumimoji="1" lang="ja-JP" altLang="en-US"/>
          </a:p>
        </p:txBody>
      </p:sp>
    </p:spTree>
    <p:extLst>
      <p:ext uri="{BB962C8B-B14F-4D97-AF65-F5344CB8AC3E}">
        <p14:creationId xmlns:p14="http://schemas.microsoft.com/office/powerpoint/2010/main" val="2729864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a:t>ColBase</a:t>
            </a:r>
            <a:r>
              <a:rPr kumimoji="1" lang="ja-JP" altLang="en-US"/>
              <a:t>も、</a:t>
            </a:r>
            <a:r>
              <a:rPr kumimoji="1" lang="en-US" altLang="ja-JP" dirty="0"/>
              <a:t>Web</a:t>
            </a:r>
            <a:r>
              <a:rPr kumimoji="1" lang="ja-JP" altLang="en-US"/>
              <a:t>ブラウザを使って、利用することができます。</a:t>
            </a:r>
            <a:endParaRPr kumimoji="1" lang="en-US" altLang="ja-JP" dirty="0"/>
          </a:p>
          <a:p>
            <a:endParaRPr kumimoji="1" lang="en-US" altLang="ja-JP" dirty="0"/>
          </a:p>
          <a:p>
            <a:r>
              <a:rPr kumimoji="1" lang="ja-JP" altLang="en-US"/>
              <a:t>国宝以外の所蔵品も検索できます。</a:t>
            </a:r>
          </a:p>
        </p:txBody>
      </p:sp>
      <p:sp>
        <p:nvSpPr>
          <p:cNvPr id="4" name="スライド番号プレースホルダー 3"/>
          <p:cNvSpPr>
            <a:spLocks noGrp="1"/>
          </p:cNvSpPr>
          <p:nvPr>
            <p:ph type="sldNum" sz="quarter" idx="5"/>
          </p:nvPr>
        </p:nvSpPr>
        <p:spPr/>
        <p:txBody>
          <a:bodyPr/>
          <a:lstStyle/>
          <a:p>
            <a:fld id="{EA4D5621-901E-0E4E-9D59-6E4936CBC930}" type="slidenum">
              <a:rPr kumimoji="1" lang="ja-JP" altLang="en-US" smtClean="0"/>
              <a:t>9</a:t>
            </a:fld>
            <a:endParaRPr kumimoji="1" lang="ja-JP" altLang="en-US"/>
          </a:p>
        </p:txBody>
      </p:sp>
    </p:spTree>
    <p:extLst>
      <p:ext uri="{BB962C8B-B14F-4D97-AF65-F5344CB8AC3E}">
        <p14:creationId xmlns:p14="http://schemas.microsoft.com/office/powerpoint/2010/main" val="18972977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4" name="図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0691" cy="6858000"/>
          </a:xfrm>
          <a:prstGeom prst="rect">
            <a:avLst/>
          </a:prstGeom>
        </p:spPr>
      </p:pic>
      <p:sp>
        <p:nvSpPr>
          <p:cNvPr id="15" name="正方形/長方形 14"/>
          <p:cNvSpPr/>
          <p:nvPr/>
        </p:nvSpPr>
        <p:spPr>
          <a:xfrm>
            <a:off x="-3312" y="6238"/>
            <a:ext cx="9144002" cy="6880733"/>
          </a:xfrm>
          <a:prstGeom prst="rect">
            <a:avLst/>
          </a:prstGeom>
          <a:solidFill>
            <a:srgbClr val="000000">
              <a:alpha val="50196"/>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latin typeface="メイリオ" panose="020B0604030504040204" pitchFamily="50" charset="-128"/>
            </a:endParaRPr>
          </a:p>
        </p:txBody>
      </p:sp>
    </p:spTree>
    <p:extLst>
      <p:ext uri="{BB962C8B-B14F-4D97-AF65-F5344CB8AC3E}">
        <p14:creationId xmlns:p14="http://schemas.microsoft.com/office/powerpoint/2010/main" val="801509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章のタイトル">
    <p:spTree>
      <p:nvGrpSpPr>
        <p:cNvPr id="1" name=""/>
        <p:cNvGrpSpPr/>
        <p:nvPr/>
      </p:nvGrpSpPr>
      <p:grpSpPr>
        <a:xfrm>
          <a:off x="0" y="0"/>
          <a:ext cx="0" cy="0"/>
          <a:chOff x="0" y="0"/>
          <a:chExt cx="0" cy="0"/>
        </a:xfrm>
      </p:grpSpPr>
      <p:sp>
        <p:nvSpPr>
          <p:cNvPr id="5" name="正方形/長方形 4"/>
          <p:cNvSpPr/>
          <p:nvPr userDrawn="1"/>
        </p:nvSpPr>
        <p:spPr>
          <a:xfrm>
            <a:off x="0" y="2817000"/>
            <a:ext cx="9144000" cy="1224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latin typeface="UD デジタル 教科書体 NK-B" panose="02020700000000000000" pitchFamily="18" charset="-128"/>
              <a:ea typeface="UD デジタル 教科書体 NK-B" panose="02020700000000000000" pitchFamily="18" charset="-128"/>
            </a:endParaRPr>
          </a:p>
        </p:txBody>
      </p:sp>
      <p:sp>
        <p:nvSpPr>
          <p:cNvPr id="2" name="タイトル 1"/>
          <p:cNvSpPr>
            <a:spLocks noGrp="1"/>
          </p:cNvSpPr>
          <p:nvPr>
            <p:ph type="title"/>
          </p:nvPr>
        </p:nvSpPr>
        <p:spPr>
          <a:xfrm>
            <a:off x="144017" y="2816932"/>
            <a:ext cx="9036496" cy="1224136"/>
          </a:xfrm>
        </p:spPr>
        <p:txBody>
          <a:bodyPr>
            <a:normAutofit/>
          </a:bodyPr>
          <a:lstStyle>
            <a:lvl1pPr algn="l">
              <a:defRPr sz="2800" b="1" spc="170" baseline="0">
                <a:solidFill>
                  <a:schemeClr val="bg1"/>
                </a:solidFill>
                <a:latin typeface="UD デジタル 教科書体 NK-B" panose="02020700000000000000" pitchFamily="18" charset="-128"/>
                <a:ea typeface="UD デジタル 教科書体 NK-B" panose="02020700000000000000" pitchFamily="18" charset="-128"/>
              </a:defRPr>
            </a:lvl1pPr>
          </a:lstStyle>
          <a:p>
            <a:r>
              <a:rPr kumimoji="1" lang="ja-JP" altLang="en-US"/>
              <a:t>マスター タイトルの書式設定</a:t>
            </a:r>
            <a:endParaRPr kumimoji="1" lang="ja-JP" altLang="en-US" dirty="0"/>
          </a:p>
        </p:txBody>
      </p:sp>
      <p:sp>
        <p:nvSpPr>
          <p:cNvPr id="13" name="スライド番号プレースホルダー 12"/>
          <p:cNvSpPr>
            <a:spLocks noGrp="1"/>
          </p:cNvSpPr>
          <p:nvPr>
            <p:ph type="sldNum" sz="quarter" idx="16"/>
          </p:nvPr>
        </p:nvSpPr>
        <p:spPr/>
        <p:txBody>
          <a:bodyPr/>
          <a:lstStyle/>
          <a:p>
            <a:fld id="{9E0D9298-421E-4926-815D-31B4285E3528}" type="slidenum">
              <a:rPr kumimoji="1" lang="ja-JP" altLang="en-US" smtClean="0"/>
              <a:pPr/>
              <a:t>‹#›</a:t>
            </a:fld>
            <a:endParaRPr kumimoji="1" lang="ja-JP" altLang="en-US" dirty="0"/>
          </a:p>
        </p:txBody>
      </p:sp>
    </p:spTree>
    <p:extLst>
      <p:ext uri="{BB962C8B-B14F-4D97-AF65-F5344CB8AC3E}">
        <p14:creationId xmlns:p14="http://schemas.microsoft.com/office/powerpoint/2010/main" val="2062632783"/>
      </p:ext>
    </p:extLst>
  </p:cSld>
  <p:clrMapOvr>
    <a:masterClrMapping/>
  </p:clrMapOvr>
  <p:extLst>
    <p:ext uri="{DCECCB84-F9BA-43D5-87BE-67443E8EF086}">
      <p15:sldGuideLst xmlns:p15="http://schemas.microsoft.com/office/powerpoint/2012/main">
        <p15:guide id="1" pos="11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箇条書き・点">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79513"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タイトル</a:t>
            </a:r>
            <a:endParaRPr kumimoji="1" lang="ja-JP" altLang="en-US" dirty="0"/>
          </a:p>
        </p:txBody>
      </p:sp>
      <p:sp>
        <p:nvSpPr>
          <p:cNvPr id="3" name="コンテンツ プレースホルダー 2"/>
          <p:cNvSpPr>
            <a:spLocks noGrp="1"/>
          </p:cNvSpPr>
          <p:nvPr>
            <p:ph idx="1" hasCustomPrompt="1"/>
          </p:nvPr>
        </p:nvSpPr>
        <p:spPr>
          <a:xfrm>
            <a:off x="234000" y="515815"/>
            <a:ext cx="8658480" cy="5505475"/>
          </a:xfrm>
        </p:spPr>
        <p:txBody>
          <a:bodyPr>
            <a:noAutofit/>
          </a:bodyPr>
          <a:lstStyle>
            <a:lvl1pPr marL="342900" indent="-385200" algn="just">
              <a:lnSpc>
                <a:spcPct val="120000"/>
              </a:lnSpc>
              <a:spcBef>
                <a:spcPts val="1200"/>
              </a:spcBef>
              <a:buClr>
                <a:srgbClr val="007BFF"/>
              </a:buClr>
              <a:buFont typeface="Wingdings" panose="05000000000000000000" pitchFamily="2" charset="2"/>
              <a:buChar char="n"/>
              <a:defRPr sz="2800">
                <a:solidFill>
                  <a:srgbClr val="007BFF"/>
                </a:solidFill>
                <a:latin typeface="UD デジタル 教科書体 N-R" panose="02020400000000000000" pitchFamily="17" charset="-128"/>
                <a:ea typeface="UD デジタル 教科書体 N-R" panose="02020400000000000000" pitchFamily="17"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en-US" altLang="ja-JP"/>
              <a:t>Lv1</a:t>
            </a:r>
          </a:p>
          <a:p>
            <a:pPr lvl="1"/>
            <a:r>
              <a:rPr kumimoji="1" lang="en-US" altLang="ja-JP"/>
              <a:t>Lv2</a:t>
            </a:r>
          </a:p>
          <a:p>
            <a:pPr lvl="2"/>
            <a:r>
              <a:rPr kumimoji="1" lang="en-US" altLang="ja-JP"/>
              <a:t>Lv3</a:t>
            </a:r>
          </a:p>
          <a:p>
            <a:pPr lvl="3"/>
            <a:r>
              <a:rPr kumimoji="1" lang="en-US" altLang="ja-JP"/>
              <a:t>Lv4</a:t>
            </a:r>
          </a:p>
        </p:txBody>
      </p:sp>
      <p:sp>
        <p:nvSpPr>
          <p:cNvPr id="5" name="正方形/長方形 4"/>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9"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9E0D9298-421E-4926-815D-31B4285E3528}" type="slidenum">
              <a:rPr lang="ja-JP" altLang="en-US" smtClean="0"/>
              <a:pPr/>
              <a:t>‹#›</a:t>
            </a:fld>
            <a:endParaRPr lang="ja-JP" altLang="en-US" dirty="0"/>
          </a:p>
        </p:txBody>
      </p:sp>
    </p:spTree>
    <p:extLst>
      <p:ext uri="{BB962C8B-B14F-4D97-AF65-F5344CB8AC3E}">
        <p14:creationId xmlns:p14="http://schemas.microsoft.com/office/powerpoint/2010/main" val="641422653"/>
      </p:ext>
    </p:extLst>
  </p:cSld>
  <p:clrMapOvr>
    <a:masterClrMapping/>
  </p:clrMapOvr>
  <p:extLst>
    <p:ext uri="{DCECCB84-F9BA-43D5-87BE-67443E8EF086}">
      <p15:sldGuideLst xmlns:p15="http://schemas.microsoft.com/office/powerpoint/2012/main">
        <p15:guide id="1" pos="420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1058DC-F5DD-41FE-95C3-79789001CA9C}"/>
              </a:ext>
            </a:extLst>
          </p:cNvPr>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F7BC5C2-8BB1-46B4-BCD7-3DEDCB536349}"/>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9874454-FD7C-492D-89FE-F0B260267A54}"/>
              </a:ext>
            </a:extLst>
          </p:cNvPr>
          <p:cNvSpPr>
            <a:spLocks noGrp="1"/>
          </p:cNvSpPr>
          <p:nvPr>
            <p:ph type="dt" sz="half" idx="10"/>
          </p:nvPr>
        </p:nvSpPr>
        <p:spPr/>
        <p:txBody>
          <a:bodyPr/>
          <a:lstStyle/>
          <a:p>
            <a:fld id="{346C907C-036D-4EF0-BB8F-06D021D8AB62}" type="datetimeFigureOut">
              <a:rPr kumimoji="1" lang="ja-JP" altLang="en-US" smtClean="0"/>
              <a:t>2022/11/7</a:t>
            </a:fld>
            <a:endParaRPr kumimoji="1" lang="ja-JP" altLang="en-US"/>
          </a:p>
        </p:txBody>
      </p:sp>
      <p:sp>
        <p:nvSpPr>
          <p:cNvPr id="5" name="フッター プレースホルダー 4">
            <a:extLst>
              <a:ext uri="{FF2B5EF4-FFF2-40B4-BE49-F238E27FC236}">
                <a16:creationId xmlns:a16="http://schemas.microsoft.com/office/drawing/2014/main" id="{23369AA8-DB65-4878-BF1E-3AAA4AA7CD3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3E2A3DC-0C25-46EC-8745-FC2F447FC831}"/>
              </a:ext>
            </a:extLst>
          </p:cNvPr>
          <p:cNvSpPr>
            <a:spLocks noGrp="1"/>
          </p:cNvSpPr>
          <p:nvPr>
            <p:ph type="sldNum" sz="quarter" idx="12"/>
          </p:nvPr>
        </p:nvSpPr>
        <p:spPr/>
        <p:txBody>
          <a:bodyPr/>
          <a:lstStyle/>
          <a:p>
            <a:fld id="{598C093B-CE40-4D1A-9C47-A7DA56DDB08E}" type="slidenum">
              <a:rPr kumimoji="1" lang="ja-JP" altLang="en-US" smtClean="0"/>
              <a:t>‹#›</a:t>
            </a:fld>
            <a:endParaRPr kumimoji="1" lang="ja-JP" altLang="en-US"/>
          </a:p>
        </p:txBody>
      </p:sp>
    </p:spTree>
    <p:extLst>
      <p:ext uri="{BB962C8B-B14F-4D97-AF65-F5344CB8AC3E}">
        <p14:creationId xmlns:p14="http://schemas.microsoft.com/office/powerpoint/2010/main" val="1592083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D1C955-6C22-4059-84E6-950DC5D407D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4235260-8297-4EDF-B712-C858AFE2FAC2}"/>
              </a:ext>
            </a:extLst>
          </p:cNvPr>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4AB4908-C620-4ADB-B11C-02E16AD28CA0}"/>
              </a:ext>
            </a:extLst>
          </p:cNvPr>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6A729325-D383-4E66-AEB4-AF2B9CAED64A}"/>
              </a:ext>
            </a:extLst>
          </p:cNvPr>
          <p:cNvSpPr>
            <a:spLocks noGrp="1"/>
          </p:cNvSpPr>
          <p:nvPr>
            <p:ph type="dt" sz="half" idx="10"/>
          </p:nvPr>
        </p:nvSpPr>
        <p:spPr/>
        <p:txBody>
          <a:bodyPr/>
          <a:lstStyle/>
          <a:p>
            <a:fld id="{346C907C-036D-4EF0-BB8F-06D021D8AB62}" type="datetimeFigureOut">
              <a:rPr kumimoji="1" lang="ja-JP" altLang="en-US" smtClean="0"/>
              <a:t>2022/11/7</a:t>
            </a:fld>
            <a:endParaRPr kumimoji="1" lang="ja-JP" altLang="en-US"/>
          </a:p>
        </p:txBody>
      </p:sp>
      <p:sp>
        <p:nvSpPr>
          <p:cNvPr id="6" name="フッター プレースホルダー 5">
            <a:extLst>
              <a:ext uri="{FF2B5EF4-FFF2-40B4-BE49-F238E27FC236}">
                <a16:creationId xmlns:a16="http://schemas.microsoft.com/office/drawing/2014/main" id="{FA41CDB4-296C-466D-BEA9-7291ABC7EA6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9DD8628-A3D1-4867-89D1-D84BCFCEB6F8}"/>
              </a:ext>
            </a:extLst>
          </p:cNvPr>
          <p:cNvSpPr>
            <a:spLocks noGrp="1"/>
          </p:cNvSpPr>
          <p:nvPr>
            <p:ph type="sldNum" sz="quarter" idx="12"/>
          </p:nvPr>
        </p:nvSpPr>
        <p:spPr/>
        <p:txBody>
          <a:bodyPr/>
          <a:lstStyle/>
          <a:p>
            <a:fld id="{598C093B-CE40-4D1A-9C47-A7DA56DDB08E}" type="slidenum">
              <a:rPr kumimoji="1" lang="ja-JP" altLang="en-US" smtClean="0"/>
              <a:t>‹#›</a:t>
            </a:fld>
            <a:endParaRPr kumimoji="1" lang="ja-JP" altLang="en-US"/>
          </a:p>
        </p:txBody>
      </p:sp>
    </p:spTree>
    <p:extLst>
      <p:ext uri="{BB962C8B-B14F-4D97-AF65-F5344CB8AC3E}">
        <p14:creationId xmlns:p14="http://schemas.microsoft.com/office/powerpoint/2010/main" val="1667744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C31D51DA-D0E0-4A66-995A-41A99E8DE2C3}"/>
              </a:ext>
            </a:extLst>
          </p:cNvPr>
          <p:cNvSpPr>
            <a:spLocks noGrp="1"/>
          </p:cNvSpPr>
          <p:nvPr>
            <p:ph type="dt" sz="half" idx="10"/>
          </p:nvPr>
        </p:nvSpPr>
        <p:spPr/>
        <p:txBody>
          <a:bodyPr/>
          <a:lstStyle/>
          <a:p>
            <a:fld id="{346C907C-036D-4EF0-BB8F-06D021D8AB62}" type="datetimeFigureOut">
              <a:rPr kumimoji="1" lang="ja-JP" altLang="en-US" smtClean="0"/>
              <a:t>2022/11/7</a:t>
            </a:fld>
            <a:endParaRPr kumimoji="1" lang="ja-JP" altLang="en-US"/>
          </a:p>
        </p:txBody>
      </p:sp>
      <p:sp>
        <p:nvSpPr>
          <p:cNvPr id="3" name="フッター プレースホルダー 2">
            <a:extLst>
              <a:ext uri="{FF2B5EF4-FFF2-40B4-BE49-F238E27FC236}">
                <a16:creationId xmlns:a16="http://schemas.microsoft.com/office/drawing/2014/main" id="{D40BC0CB-EAA0-4C49-9D9B-11A82F69FB7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0AC6F1A-519E-47AA-8734-2E6DEFF155D7}"/>
              </a:ext>
            </a:extLst>
          </p:cNvPr>
          <p:cNvSpPr>
            <a:spLocks noGrp="1"/>
          </p:cNvSpPr>
          <p:nvPr>
            <p:ph type="sldNum" sz="quarter" idx="12"/>
          </p:nvPr>
        </p:nvSpPr>
        <p:spPr/>
        <p:txBody>
          <a:bodyPr/>
          <a:lstStyle/>
          <a:p>
            <a:fld id="{598C093B-CE40-4D1A-9C47-A7DA56DDB08E}" type="slidenum">
              <a:rPr kumimoji="1" lang="ja-JP" altLang="en-US" smtClean="0"/>
              <a:t>‹#›</a:t>
            </a:fld>
            <a:endParaRPr kumimoji="1" lang="ja-JP" altLang="en-US"/>
          </a:p>
        </p:txBody>
      </p:sp>
    </p:spTree>
    <p:extLst>
      <p:ext uri="{BB962C8B-B14F-4D97-AF65-F5344CB8AC3E}">
        <p14:creationId xmlns:p14="http://schemas.microsoft.com/office/powerpoint/2010/main" val="1032742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箇条書き・鉤">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タイトル</a:t>
            </a:r>
            <a:endParaRPr kumimoji="1" lang="ja-JP" altLang="en-US" dirty="0"/>
          </a:p>
        </p:txBody>
      </p:sp>
      <p:sp>
        <p:nvSpPr>
          <p:cNvPr id="3" name="コンテンツ プレースホルダー 2"/>
          <p:cNvSpPr>
            <a:spLocks noGrp="1"/>
          </p:cNvSpPr>
          <p:nvPr>
            <p:ph idx="1" hasCustomPrompt="1"/>
          </p:nvPr>
        </p:nvSpPr>
        <p:spPr>
          <a:xfrm>
            <a:off x="234000" y="515813"/>
            <a:ext cx="8658480" cy="5505475"/>
          </a:xfrm>
        </p:spPr>
        <p:txBody>
          <a:bodyPr>
            <a:noAutofit/>
          </a:bodyPr>
          <a:lstStyle>
            <a:lvl1pPr marL="342900" indent="-385200" algn="just">
              <a:lnSpc>
                <a:spcPct val="120000"/>
              </a:lnSpc>
              <a:spcBef>
                <a:spcPts val="1200"/>
              </a:spcBef>
              <a:buClr>
                <a:srgbClr val="007BFF"/>
              </a:buClr>
              <a:buFont typeface="Wingdings" panose="05000000000000000000" pitchFamily="2" charset="2"/>
              <a:buChar char="n"/>
              <a:defRPr sz="2800">
                <a:solidFill>
                  <a:srgbClr val="007BFF"/>
                </a:solidFill>
                <a:latin typeface="UD デジタル 教科書体 N-R" panose="02020400000000000000" pitchFamily="17" charset="-128"/>
                <a:ea typeface="UD デジタル 教科書体 N-R" panose="02020400000000000000" pitchFamily="17"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en-US" altLang="ja-JP"/>
              <a:t>Lv1</a:t>
            </a:r>
          </a:p>
          <a:p>
            <a:pPr lvl="1"/>
            <a:r>
              <a:rPr kumimoji="1" lang="en-US" altLang="ja-JP"/>
              <a:t>Lv2</a:t>
            </a:r>
          </a:p>
          <a:p>
            <a:pPr lvl="2"/>
            <a:r>
              <a:rPr kumimoji="1" lang="en-US" altLang="ja-JP"/>
              <a:t>Lv3</a:t>
            </a:r>
          </a:p>
          <a:p>
            <a:pPr lvl="3"/>
            <a:r>
              <a:rPr kumimoji="1" lang="en-US" altLang="ja-JP"/>
              <a:t>Lv4</a:t>
            </a:r>
          </a:p>
        </p:txBody>
      </p:sp>
      <p:sp>
        <p:nvSpPr>
          <p:cNvPr id="5" name="正方形/長方形 4"/>
          <p:cNvSpPr/>
          <p:nvPr/>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4ACCEED8-A175-464F-8B7A-A40355A8D40D}" type="slidenum">
              <a:rPr kumimoji="1" lang="ja-JP" altLang="en-US" smtClean="0"/>
              <a:t>‹#›</a:t>
            </a:fld>
            <a:endParaRPr kumimoji="1" lang="ja-JP" altLang="en-US"/>
          </a:p>
        </p:txBody>
      </p:sp>
    </p:spTree>
    <p:extLst>
      <p:ext uri="{BB962C8B-B14F-4D97-AF65-F5344CB8AC3E}">
        <p14:creationId xmlns:p14="http://schemas.microsoft.com/office/powerpoint/2010/main" val="3735594922"/>
      </p:ext>
    </p:extLst>
  </p:cSld>
  <p:clrMapOvr>
    <a:masterClrMapping/>
  </p:clrMapOvr>
  <p:extLst>
    <p:ext uri="{DCECCB84-F9BA-43D5-87BE-67443E8EF086}">
      <p15:sldGuideLst xmlns:p15="http://schemas.microsoft.com/office/powerpoint/2012/main">
        <p15:guide id="1" pos="560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プレビュー">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タイトル</a:t>
            </a:r>
            <a:endParaRPr kumimoji="1" lang="ja-JP" altLang="en-US" dirty="0"/>
          </a:p>
        </p:txBody>
      </p:sp>
      <p:sp>
        <p:nvSpPr>
          <p:cNvPr id="3" name="コンテンツ プレースホルダー 2"/>
          <p:cNvSpPr>
            <a:spLocks noGrp="1"/>
          </p:cNvSpPr>
          <p:nvPr>
            <p:ph idx="1" hasCustomPrompt="1"/>
          </p:nvPr>
        </p:nvSpPr>
        <p:spPr>
          <a:xfrm>
            <a:off x="251520" y="515813"/>
            <a:ext cx="4104456" cy="5505475"/>
          </a:xfrm>
        </p:spPr>
        <p:txBody>
          <a:bodyPr>
            <a:noAutofit/>
          </a:bodyPr>
          <a:lstStyle>
            <a:lvl1pPr marL="0" indent="0" algn="just">
              <a:lnSpc>
                <a:spcPct val="120000"/>
              </a:lnSpc>
              <a:spcBef>
                <a:spcPts val="1200"/>
              </a:spcBef>
              <a:buClr>
                <a:srgbClr val="007BFF"/>
              </a:buClr>
              <a:buFont typeface="Wingdings" panose="05000000000000000000" pitchFamily="2" charset="2"/>
              <a:buNone/>
              <a:defRPr sz="2400">
                <a:solidFill>
                  <a:srgbClr val="007BFF"/>
                </a:solidFill>
                <a:latin typeface="UD デジタル 教科書体 N-R" panose="02020400000000000000" pitchFamily="17" charset="-128"/>
                <a:ea typeface="UD デジタル 教科書体 N-R" panose="02020400000000000000" pitchFamily="17" charset="-128"/>
              </a:defRPr>
            </a:lvl1pPr>
            <a:lvl2pPr marL="742950" indent="-384175" algn="just">
              <a:lnSpc>
                <a:spcPct val="120000"/>
              </a:lnSpc>
              <a:spcBef>
                <a:spcPts val="1200"/>
              </a:spcBef>
              <a:buClr>
                <a:srgbClr val="007BFF"/>
              </a:buClr>
              <a:buFont typeface="Wingdings" panose="05000000000000000000" pitchFamily="2" charset="2"/>
              <a:buChar char="n"/>
              <a:defRPr sz="2000">
                <a:solidFill>
                  <a:schemeClr val="tx1"/>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18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a:t>タイトル</a:t>
            </a:r>
            <a:r>
              <a:rPr kumimoji="1" lang="en-US" altLang="ja-JP"/>
              <a:t>(Lv1)</a:t>
            </a:r>
          </a:p>
          <a:p>
            <a:pPr lvl="1"/>
            <a:r>
              <a:rPr kumimoji="1" lang="en-US" altLang="ja-JP"/>
              <a:t>Lv2</a:t>
            </a:r>
          </a:p>
          <a:p>
            <a:pPr lvl="2"/>
            <a:r>
              <a:rPr kumimoji="1" lang="en-US" altLang="ja-JP"/>
              <a:t>Lv3</a:t>
            </a:r>
          </a:p>
          <a:p>
            <a:pPr lvl="3"/>
            <a:r>
              <a:rPr kumimoji="1" lang="en-US" altLang="ja-JP"/>
              <a:t>Lv4</a:t>
            </a:r>
          </a:p>
        </p:txBody>
      </p:sp>
      <p:sp>
        <p:nvSpPr>
          <p:cNvPr id="5" name="正方形/長方形 4"/>
          <p:cNvSpPr/>
          <p:nvPr/>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4ACCEED8-A175-464F-8B7A-A40355A8D40D}" type="slidenum">
              <a:rPr kumimoji="1" lang="ja-JP" altLang="en-US" smtClean="0"/>
              <a:t>‹#›</a:t>
            </a:fld>
            <a:endParaRPr kumimoji="1" lang="ja-JP" altLang="en-US"/>
          </a:p>
        </p:txBody>
      </p:sp>
      <p:sp>
        <p:nvSpPr>
          <p:cNvPr id="6" name="図プレースホルダー 5">
            <a:extLst>
              <a:ext uri="{FF2B5EF4-FFF2-40B4-BE49-F238E27FC236}">
                <a16:creationId xmlns:a16="http://schemas.microsoft.com/office/drawing/2014/main" id="{743CB34E-FE3F-460C-8470-8A22E04DFE78}"/>
              </a:ext>
            </a:extLst>
          </p:cNvPr>
          <p:cNvSpPr>
            <a:spLocks noGrp="1"/>
          </p:cNvSpPr>
          <p:nvPr>
            <p:ph type="pic" sz="quarter" idx="13"/>
          </p:nvPr>
        </p:nvSpPr>
        <p:spPr>
          <a:xfrm>
            <a:off x="4788024" y="516892"/>
            <a:ext cx="4104456" cy="5504395"/>
          </a:xfrm>
          <a:ln>
            <a:solidFill>
              <a:schemeClr val="accent5"/>
            </a:solidFill>
          </a:ln>
        </p:spPr>
        <p:txBody>
          <a:bodyPr/>
          <a:lstStyle/>
          <a:p>
            <a:r>
              <a:rPr kumimoji="1" lang="ja-JP" altLang="en-US"/>
              <a:t>アイコンをクリックして図を追加</a:t>
            </a:r>
          </a:p>
        </p:txBody>
      </p:sp>
    </p:spTree>
    <p:extLst>
      <p:ext uri="{BB962C8B-B14F-4D97-AF65-F5344CB8AC3E}">
        <p14:creationId xmlns:p14="http://schemas.microsoft.com/office/powerpoint/2010/main" val="4094596155"/>
      </p:ext>
    </p:extLst>
  </p:cSld>
  <p:clrMapOvr>
    <a:masterClrMapping/>
  </p:clrMapOvr>
  <p:extLst>
    <p:ext uri="{DCECCB84-F9BA-43D5-87BE-67443E8EF086}">
      <p15:sldGuideLst xmlns:p15="http://schemas.microsoft.com/office/powerpoint/2012/main">
        <p15:guide id="1" pos="560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箇条書き・点">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タイトル</a:t>
            </a:r>
            <a:endParaRPr kumimoji="1" lang="ja-JP" altLang="en-US" dirty="0"/>
          </a:p>
        </p:txBody>
      </p:sp>
      <p:sp>
        <p:nvSpPr>
          <p:cNvPr id="3" name="コンテンツ プレースホルダー 2"/>
          <p:cNvSpPr>
            <a:spLocks noGrp="1"/>
          </p:cNvSpPr>
          <p:nvPr>
            <p:ph idx="1" hasCustomPrompt="1"/>
          </p:nvPr>
        </p:nvSpPr>
        <p:spPr>
          <a:xfrm>
            <a:off x="234000" y="515813"/>
            <a:ext cx="8658480" cy="5505475"/>
          </a:xfrm>
        </p:spPr>
        <p:txBody>
          <a:bodyPr>
            <a:noAutofit/>
          </a:bodyPr>
          <a:lstStyle>
            <a:lvl1pPr marL="342900" indent="-385200" algn="just">
              <a:lnSpc>
                <a:spcPct val="120000"/>
              </a:lnSpc>
              <a:spcBef>
                <a:spcPts val="1200"/>
              </a:spcBef>
              <a:buClr>
                <a:srgbClr val="007BFF"/>
              </a:buClr>
              <a:buFont typeface="Wingdings" panose="05000000000000000000" pitchFamily="2" charset="2"/>
              <a:buChar char="n"/>
              <a:defRPr sz="2800">
                <a:solidFill>
                  <a:srgbClr val="007BFF"/>
                </a:solidFill>
                <a:latin typeface="UD デジタル 教科書体 N-R" panose="02020400000000000000" pitchFamily="17" charset="-128"/>
                <a:ea typeface="UD デジタル 教科書体 N-R" panose="02020400000000000000" pitchFamily="17"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en-US" altLang="ja-JP"/>
              <a:t>Lv1</a:t>
            </a:r>
          </a:p>
          <a:p>
            <a:pPr lvl="1"/>
            <a:r>
              <a:rPr kumimoji="1" lang="en-US" altLang="ja-JP"/>
              <a:t>Lv2</a:t>
            </a:r>
          </a:p>
          <a:p>
            <a:pPr lvl="2"/>
            <a:r>
              <a:rPr kumimoji="1" lang="en-US" altLang="ja-JP"/>
              <a:t>Lv3</a:t>
            </a:r>
          </a:p>
          <a:p>
            <a:pPr lvl="3"/>
            <a:r>
              <a:rPr kumimoji="1" lang="en-US" altLang="ja-JP"/>
              <a:t>Lv4</a:t>
            </a:r>
          </a:p>
        </p:txBody>
      </p:sp>
      <p:sp>
        <p:nvSpPr>
          <p:cNvPr id="5" name="正方形/長方形 4"/>
          <p:cNvSpPr/>
          <p:nvPr/>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9E0D9298-421E-4926-815D-31B4285E3528}" type="slidenum">
              <a:rPr lang="ja-JP" altLang="en-US" smtClean="0"/>
              <a:pPr/>
              <a:t>‹#›</a:t>
            </a:fld>
            <a:endParaRPr lang="ja-JP" altLang="en-US" dirty="0"/>
          </a:p>
        </p:txBody>
      </p:sp>
      <p:sp>
        <p:nvSpPr>
          <p:cNvPr id="7" name="正方形/長方形 6">
            <a:extLst>
              <a:ext uri="{FF2B5EF4-FFF2-40B4-BE49-F238E27FC236}">
                <a16:creationId xmlns:a16="http://schemas.microsoft.com/office/drawing/2014/main" id="{A57BC2AE-4E44-AB49-8304-908CC7837B0D}"/>
              </a:ext>
            </a:extLst>
          </p:cNvPr>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latin typeface="UD デジタル 教科書体 N-R" panose="02020400000000000000" pitchFamily="17" charset="-128"/>
              <a:ea typeface="UD デジタル 教科書体 N-R" panose="02020400000000000000" pitchFamily="17" charset="-128"/>
            </a:endParaRPr>
          </a:p>
        </p:txBody>
      </p:sp>
    </p:spTree>
    <p:extLst>
      <p:ext uri="{BB962C8B-B14F-4D97-AF65-F5344CB8AC3E}">
        <p14:creationId xmlns:p14="http://schemas.microsoft.com/office/powerpoint/2010/main" val="3662823902"/>
      </p:ext>
    </p:extLst>
  </p:cSld>
  <p:clrMapOvr>
    <a:masterClrMapping/>
  </p:clrMapOvr>
  <p:extLst>
    <p:ext uri="{DCECCB84-F9BA-43D5-87BE-67443E8EF086}">
      <p15:sldGuideLst xmlns:p15="http://schemas.microsoft.com/office/powerpoint/2012/main">
        <p15:guide id="1" pos="560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章のタイトル">
    <p:spTree>
      <p:nvGrpSpPr>
        <p:cNvPr id="1" name=""/>
        <p:cNvGrpSpPr/>
        <p:nvPr/>
      </p:nvGrpSpPr>
      <p:grpSpPr>
        <a:xfrm>
          <a:off x="0" y="0"/>
          <a:ext cx="0" cy="0"/>
          <a:chOff x="0" y="0"/>
          <a:chExt cx="0" cy="0"/>
        </a:xfrm>
      </p:grpSpPr>
      <p:sp>
        <p:nvSpPr>
          <p:cNvPr id="5" name="正方形/長方形 4"/>
          <p:cNvSpPr/>
          <p:nvPr/>
        </p:nvSpPr>
        <p:spPr>
          <a:xfrm>
            <a:off x="0" y="2817000"/>
            <a:ext cx="9144000" cy="1224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2" name="タイトル 1"/>
          <p:cNvSpPr>
            <a:spLocks noGrp="1"/>
          </p:cNvSpPr>
          <p:nvPr>
            <p:ph type="title"/>
          </p:nvPr>
        </p:nvSpPr>
        <p:spPr>
          <a:xfrm>
            <a:off x="144016" y="2816932"/>
            <a:ext cx="9036496" cy="1224136"/>
          </a:xfrm>
        </p:spPr>
        <p:txBody>
          <a:bodyPr>
            <a:normAutofit/>
          </a:bodyPr>
          <a:lstStyle>
            <a:lvl1pPr algn="l">
              <a:defRPr sz="2800" b="1" spc="170" baseline="0">
                <a:solidFill>
                  <a:schemeClr val="bg1"/>
                </a:solidFill>
                <a:latin typeface="UD デジタル 教科書体 NK-B" panose="02020700000000000000" pitchFamily="18" charset="-128"/>
                <a:ea typeface="UD デジタル 教科書体 NK-B" panose="02020700000000000000" pitchFamily="18" charset="-128"/>
              </a:defRPr>
            </a:lvl1pPr>
          </a:lstStyle>
          <a:p>
            <a:r>
              <a:rPr kumimoji="1" lang="ja-JP" altLang="en-US"/>
              <a:t>マスター タイトルの書式設定</a:t>
            </a:r>
            <a:endParaRPr kumimoji="1" lang="ja-JP" altLang="en-US" dirty="0"/>
          </a:p>
        </p:txBody>
      </p:sp>
      <p:sp>
        <p:nvSpPr>
          <p:cNvPr id="13" name="スライド番号プレースホルダー 12"/>
          <p:cNvSpPr>
            <a:spLocks noGrp="1"/>
          </p:cNvSpPr>
          <p:nvPr>
            <p:ph type="sldNum" sz="quarter" idx="16"/>
          </p:nvPr>
        </p:nvSpPr>
        <p:spPr/>
        <p:txBody>
          <a:bodyPr/>
          <a:lstStyle/>
          <a:p>
            <a:fld id="{9E0D9298-421E-4926-815D-31B4285E3528}" type="slidenum">
              <a:rPr kumimoji="1" lang="ja-JP" altLang="en-US" smtClean="0"/>
              <a:pPr/>
              <a:t>‹#›</a:t>
            </a:fld>
            <a:endParaRPr kumimoji="1" lang="ja-JP" altLang="en-US" dirty="0"/>
          </a:p>
        </p:txBody>
      </p:sp>
      <p:sp>
        <p:nvSpPr>
          <p:cNvPr id="6" name="正方形/長方形 5">
            <a:extLst>
              <a:ext uri="{FF2B5EF4-FFF2-40B4-BE49-F238E27FC236}">
                <a16:creationId xmlns:a16="http://schemas.microsoft.com/office/drawing/2014/main" id="{D871167C-E917-7B4C-A325-35D48A2E213B}"/>
              </a:ext>
            </a:extLst>
          </p:cNvPr>
          <p:cNvSpPr/>
          <p:nvPr userDrawn="1"/>
        </p:nvSpPr>
        <p:spPr>
          <a:xfrm>
            <a:off x="0" y="2817000"/>
            <a:ext cx="9144000" cy="1224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4253233323"/>
      </p:ext>
    </p:extLst>
  </p:cSld>
  <p:clrMapOvr>
    <a:masterClrMapping/>
  </p:clrMapOvr>
  <p:extLst>
    <p:ext uri="{DCECCB84-F9BA-43D5-87BE-67443E8EF086}">
      <p15:sldGuideLst xmlns:p15="http://schemas.microsoft.com/office/powerpoint/2012/main">
        <p15:guide id="1" pos="15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節のタイトル">
    <p:spTree>
      <p:nvGrpSpPr>
        <p:cNvPr id="1" name=""/>
        <p:cNvGrpSpPr/>
        <p:nvPr/>
      </p:nvGrpSpPr>
      <p:grpSpPr>
        <a:xfrm>
          <a:off x="0" y="0"/>
          <a:ext cx="0" cy="0"/>
          <a:chOff x="0" y="0"/>
          <a:chExt cx="0" cy="0"/>
        </a:xfrm>
      </p:grpSpPr>
      <p:sp>
        <p:nvSpPr>
          <p:cNvPr id="2" name="タイトル 1"/>
          <p:cNvSpPr>
            <a:spLocks noGrp="1"/>
          </p:cNvSpPr>
          <p:nvPr>
            <p:ph type="title"/>
          </p:nvPr>
        </p:nvSpPr>
        <p:spPr>
          <a:xfrm>
            <a:off x="144016" y="3284984"/>
            <a:ext cx="9036496" cy="468052"/>
          </a:xfrm>
        </p:spPr>
        <p:txBody>
          <a:bodyPr>
            <a:normAutofit/>
          </a:bodyPr>
          <a:lstStyle>
            <a:lvl1pPr algn="l">
              <a:defRPr sz="2400" b="1" spc="170" baseline="0">
                <a:solidFill>
                  <a:srgbClr val="007BFF"/>
                </a:solidFill>
                <a:latin typeface="UD デジタル 教科書体 NK-B" panose="02020700000000000000" pitchFamily="18" charset="-128"/>
                <a:ea typeface="UD デジタル 教科書体 NK-B" panose="02020700000000000000" pitchFamily="18" charset="-128"/>
              </a:defRPr>
            </a:lvl1pPr>
          </a:lstStyle>
          <a:p>
            <a:r>
              <a:rPr kumimoji="1" lang="ja-JP" altLang="en-US"/>
              <a:t>マスター タイトルの書式設定</a:t>
            </a:r>
            <a:endParaRPr kumimoji="1" lang="ja-JP" altLang="en-US" dirty="0"/>
          </a:p>
        </p:txBody>
      </p:sp>
      <p:sp>
        <p:nvSpPr>
          <p:cNvPr id="13" name="スライド番号プレースホルダー 12"/>
          <p:cNvSpPr>
            <a:spLocks noGrp="1"/>
          </p:cNvSpPr>
          <p:nvPr>
            <p:ph type="sldNum" sz="quarter" idx="16"/>
          </p:nvPr>
        </p:nvSpPr>
        <p:spPr/>
        <p:txBody>
          <a:bodyPr/>
          <a:lstStyle/>
          <a:p>
            <a:fld id="{4ACCEED8-A175-464F-8B7A-A40355A8D40D}" type="slidenum">
              <a:rPr kumimoji="1" lang="ja-JP" altLang="en-US" smtClean="0"/>
              <a:t>‹#›</a:t>
            </a:fld>
            <a:endParaRPr kumimoji="1" lang="ja-JP" altLang="en-US"/>
          </a:p>
        </p:txBody>
      </p:sp>
      <p:cxnSp>
        <p:nvCxnSpPr>
          <p:cNvPr id="4" name="直線コネクタ 3"/>
          <p:cNvCxnSpPr/>
          <p:nvPr/>
        </p:nvCxnSpPr>
        <p:spPr>
          <a:xfrm>
            <a:off x="0" y="3789040"/>
            <a:ext cx="9144000" cy="0"/>
          </a:xfrm>
          <a:prstGeom prst="line">
            <a:avLst/>
          </a:prstGeom>
          <a:ln w="38100">
            <a:solidFill>
              <a:srgbClr val="007BFF"/>
            </a:solidFill>
          </a:ln>
        </p:spPr>
        <p:style>
          <a:lnRef idx="1">
            <a:schemeClr val="accent1"/>
          </a:lnRef>
          <a:fillRef idx="0">
            <a:schemeClr val="accent1"/>
          </a:fillRef>
          <a:effectRef idx="0">
            <a:schemeClr val="accent1"/>
          </a:effectRef>
          <a:fontRef idx="minor">
            <a:schemeClr val="tx1"/>
          </a:fontRef>
        </p:style>
      </p:cxnSp>
      <p:sp>
        <p:nvSpPr>
          <p:cNvPr id="6" name="コンテンツ プレースホルダー 5"/>
          <p:cNvSpPr>
            <a:spLocks noGrp="1"/>
          </p:cNvSpPr>
          <p:nvPr>
            <p:ph sz="quarter" idx="17"/>
          </p:nvPr>
        </p:nvSpPr>
        <p:spPr>
          <a:xfrm>
            <a:off x="144016" y="2708920"/>
            <a:ext cx="9036495" cy="554360"/>
          </a:xfrm>
        </p:spPr>
        <p:txBody>
          <a:bodyPr anchor="ctr"/>
          <a:lstStyle>
            <a:lvl1pPr marL="0" indent="0">
              <a:buNone/>
              <a:defRPr>
                <a:solidFill>
                  <a:srgbClr val="007BFF"/>
                </a:solidFill>
                <a:latin typeface="UD デジタル 教科書体 NK-B" panose="02020700000000000000" pitchFamily="18" charset="-128"/>
                <a:ea typeface="UD デジタル 教科書体 NK-B" panose="02020700000000000000" pitchFamily="18" charset="-128"/>
              </a:defRPr>
            </a:lvl1pPr>
            <a:lvl2pPr marL="457200" indent="0">
              <a:buNone/>
              <a:defRPr/>
            </a:lvl2pPr>
          </a:lstStyle>
          <a:p>
            <a:pPr lvl="0"/>
            <a:r>
              <a:rPr kumimoji="1" lang="ja-JP" altLang="en-US"/>
              <a:t>マスター テキストの書式設定</a:t>
            </a:r>
          </a:p>
        </p:txBody>
      </p:sp>
    </p:spTree>
    <p:extLst>
      <p:ext uri="{BB962C8B-B14F-4D97-AF65-F5344CB8AC3E}">
        <p14:creationId xmlns:p14="http://schemas.microsoft.com/office/powerpoint/2010/main" val="3496576681"/>
      </p:ext>
    </p:extLst>
  </p:cSld>
  <p:clrMapOvr>
    <a:masterClrMapping/>
  </p:clrMapOvr>
  <p:extLst>
    <p:ext uri="{DCECCB84-F9BA-43D5-87BE-67443E8EF086}">
      <p15:sldGuideLst xmlns:p15="http://schemas.microsoft.com/office/powerpoint/2012/main">
        <p15:guide id="1" pos="15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ソースコードA">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5647A0A-1835-48D8-8585-A096A35938E2}"/>
              </a:ext>
            </a:extLst>
          </p:cNvPr>
          <p:cNvSpPr>
            <a:spLocks noGrp="1"/>
          </p:cNvSpPr>
          <p:nvPr>
            <p:ph type="sldNum" sz="quarter" idx="10"/>
          </p:nvPr>
        </p:nvSpPr>
        <p:spPr/>
        <p:txBody>
          <a:bodyPr/>
          <a:lstStyle/>
          <a:p>
            <a:fld id="{4ACCEED8-A175-464F-8B7A-A40355A8D40D}" type="slidenum">
              <a:rPr kumimoji="1" lang="ja-JP" altLang="en-US" smtClean="0"/>
              <a:t>‹#›</a:t>
            </a:fld>
            <a:endParaRPr kumimoji="1" lang="ja-JP" altLang="en-US"/>
          </a:p>
        </p:txBody>
      </p:sp>
      <p:sp>
        <p:nvSpPr>
          <p:cNvPr id="8" name="タイトル 1">
            <a:extLst>
              <a:ext uri="{FF2B5EF4-FFF2-40B4-BE49-F238E27FC236}">
                <a16:creationId xmlns:a16="http://schemas.microsoft.com/office/drawing/2014/main" id="{C6376A69-B14F-420C-BA7E-28D9A04AE95F}"/>
              </a:ext>
            </a:extLst>
          </p:cNvPr>
          <p:cNvSpPr>
            <a:spLocks noGrp="1"/>
          </p:cNvSpPr>
          <p:nvPr>
            <p:ph type="title"/>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マスター タイトルの書式設定</a:t>
            </a:r>
            <a:endParaRPr kumimoji="1" lang="ja-JP" altLang="en-US" dirty="0"/>
          </a:p>
        </p:txBody>
      </p:sp>
      <p:sp>
        <p:nvSpPr>
          <p:cNvPr id="9" name="正方形/長方形 8">
            <a:extLst>
              <a:ext uri="{FF2B5EF4-FFF2-40B4-BE49-F238E27FC236}">
                <a16:creationId xmlns:a16="http://schemas.microsoft.com/office/drawing/2014/main" id="{729A4A0C-44DA-4DFF-B2AA-EB1F67B43671}"/>
              </a:ext>
            </a:extLst>
          </p:cNvPr>
          <p:cNvSpPr/>
          <p:nvPr/>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0" name="テキスト プレースホルダー 12">
            <a:extLst>
              <a:ext uri="{FF2B5EF4-FFF2-40B4-BE49-F238E27FC236}">
                <a16:creationId xmlns:a16="http://schemas.microsoft.com/office/drawing/2014/main" id="{CA10F8BA-A160-4FEB-A137-B74BB02B8EBB}"/>
              </a:ext>
            </a:extLst>
          </p:cNvPr>
          <p:cNvSpPr>
            <a:spLocks noGrp="1"/>
          </p:cNvSpPr>
          <p:nvPr>
            <p:ph type="body" sz="quarter" idx="11"/>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a:t>マスター テキストの書式設定</a:t>
            </a:r>
          </a:p>
        </p:txBody>
      </p:sp>
      <p:sp>
        <p:nvSpPr>
          <p:cNvPr id="11" name="コンテンツ プレースホルダー 2">
            <a:extLst>
              <a:ext uri="{FF2B5EF4-FFF2-40B4-BE49-F238E27FC236}">
                <a16:creationId xmlns:a16="http://schemas.microsoft.com/office/drawing/2014/main" id="{CF13DF4A-FD23-4375-A8FE-E2A147465761}"/>
              </a:ext>
            </a:extLst>
          </p:cNvPr>
          <p:cNvSpPr>
            <a:spLocks noGrp="1"/>
          </p:cNvSpPr>
          <p:nvPr>
            <p:ph idx="1"/>
          </p:nvPr>
        </p:nvSpPr>
        <p:spPr>
          <a:xfrm>
            <a:off x="179512" y="515813"/>
            <a:ext cx="8820472" cy="5505475"/>
          </a:xfrm>
          <a:ln w="15875">
            <a:solidFill>
              <a:srgbClr val="646464"/>
            </a:solidFill>
          </a:ln>
        </p:spPr>
        <p:txBody>
          <a:bodyPr>
            <a:noAutofit/>
          </a:bodyPr>
          <a:lstStyle>
            <a:lvl1pPr marL="0" indent="0" algn="l" eaLnBrk="0" hangingPunct="0">
              <a:lnSpc>
                <a:spcPct val="90000"/>
              </a:lnSpc>
              <a:spcBef>
                <a:spcPts val="0"/>
              </a:spcBef>
              <a:buClr>
                <a:srgbClr val="007BFF"/>
              </a:buClr>
              <a:buFont typeface="Wingdings" panose="05000000000000000000" pitchFamily="2" charset="2"/>
              <a:buNone/>
              <a:defRPr sz="1200">
                <a:solidFill>
                  <a:schemeClr val="tx1"/>
                </a:solidFill>
                <a:latin typeface="MonacakomiRegular" panose="020B0509020204020204" pitchFamily="49" charset="-128"/>
                <a:ea typeface="MonacakomiRegular" panose="020B0509020204020204" pitchFamily="49"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MonacakomiRegular" panose="020B0509020204020204" pitchFamily="49" charset="-128"/>
                <a:ea typeface="MonacakomiRegular" panose="020B0509020204020204" pitchFamily="49"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MonacakomiRegular" panose="020B0509020204020204" pitchFamily="49" charset="-128"/>
                <a:ea typeface="MonacakomiRegular" panose="020B0509020204020204" pitchFamily="49"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MonacakomiRegular" panose="020B0509020204020204" pitchFamily="49" charset="-128"/>
                <a:ea typeface="MonacakomiRegular" panose="020B0509020204020204" pitchFamily="49"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a:t>マスター テキストの書式設定</a:t>
            </a:r>
          </a:p>
        </p:txBody>
      </p:sp>
    </p:spTree>
    <p:extLst>
      <p:ext uri="{BB962C8B-B14F-4D97-AF65-F5344CB8AC3E}">
        <p14:creationId xmlns:p14="http://schemas.microsoft.com/office/powerpoint/2010/main" val="1668428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ソースコードB">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5647A0A-1835-48D8-8585-A096A35938E2}"/>
              </a:ext>
            </a:extLst>
          </p:cNvPr>
          <p:cNvSpPr>
            <a:spLocks noGrp="1"/>
          </p:cNvSpPr>
          <p:nvPr>
            <p:ph type="sldNum" sz="quarter" idx="10"/>
          </p:nvPr>
        </p:nvSpPr>
        <p:spPr/>
        <p:txBody>
          <a:bodyPr/>
          <a:lstStyle/>
          <a:p>
            <a:fld id="{4ACCEED8-A175-464F-8B7A-A40355A8D40D}" type="slidenum">
              <a:rPr kumimoji="1" lang="ja-JP" altLang="en-US" smtClean="0"/>
              <a:t>‹#›</a:t>
            </a:fld>
            <a:endParaRPr kumimoji="1" lang="ja-JP" altLang="en-US"/>
          </a:p>
        </p:txBody>
      </p:sp>
      <p:sp>
        <p:nvSpPr>
          <p:cNvPr id="8" name="タイトル 1">
            <a:extLst>
              <a:ext uri="{FF2B5EF4-FFF2-40B4-BE49-F238E27FC236}">
                <a16:creationId xmlns:a16="http://schemas.microsoft.com/office/drawing/2014/main" id="{C6376A69-B14F-420C-BA7E-28D9A04AE95F}"/>
              </a:ext>
            </a:extLst>
          </p:cNvPr>
          <p:cNvSpPr>
            <a:spLocks noGrp="1"/>
          </p:cNvSpPr>
          <p:nvPr>
            <p:ph type="title"/>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マスター タイトルの書式設定</a:t>
            </a:r>
            <a:endParaRPr kumimoji="1" lang="ja-JP" altLang="en-US" dirty="0"/>
          </a:p>
        </p:txBody>
      </p:sp>
      <p:sp>
        <p:nvSpPr>
          <p:cNvPr id="9" name="正方形/長方形 8">
            <a:extLst>
              <a:ext uri="{FF2B5EF4-FFF2-40B4-BE49-F238E27FC236}">
                <a16:creationId xmlns:a16="http://schemas.microsoft.com/office/drawing/2014/main" id="{729A4A0C-44DA-4DFF-B2AA-EB1F67B43671}"/>
              </a:ext>
            </a:extLst>
          </p:cNvPr>
          <p:cNvSpPr/>
          <p:nvPr/>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0" name="テキスト プレースホルダー 12">
            <a:extLst>
              <a:ext uri="{FF2B5EF4-FFF2-40B4-BE49-F238E27FC236}">
                <a16:creationId xmlns:a16="http://schemas.microsoft.com/office/drawing/2014/main" id="{CA10F8BA-A160-4FEB-A137-B74BB02B8EBB}"/>
              </a:ext>
            </a:extLst>
          </p:cNvPr>
          <p:cNvSpPr>
            <a:spLocks noGrp="1"/>
          </p:cNvSpPr>
          <p:nvPr>
            <p:ph type="body" sz="quarter" idx="11"/>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a:t>マスター テキストの書式設定</a:t>
            </a:r>
          </a:p>
        </p:txBody>
      </p:sp>
      <p:sp>
        <p:nvSpPr>
          <p:cNvPr id="11" name="コンテンツ プレースホルダー 2">
            <a:extLst>
              <a:ext uri="{FF2B5EF4-FFF2-40B4-BE49-F238E27FC236}">
                <a16:creationId xmlns:a16="http://schemas.microsoft.com/office/drawing/2014/main" id="{CF13DF4A-FD23-4375-A8FE-E2A147465761}"/>
              </a:ext>
            </a:extLst>
          </p:cNvPr>
          <p:cNvSpPr>
            <a:spLocks noGrp="1"/>
          </p:cNvSpPr>
          <p:nvPr>
            <p:ph idx="1"/>
          </p:nvPr>
        </p:nvSpPr>
        <p:spPr>
          <a:xfrm>
            <a:off x="179512" y="1988840"/>
            <a:ext cx="8820472" cy="4032448"/>
          </a:xfrm>
          <a:ln w="15875">
            <a:solidFill>
              <a:srgbClr val="646464"/>
            </a:solidFill>
          </a:ln>
        </p:spPr>
        <p:txBody>
          <a:bodyPr>
            <a:noAutofit/>
          </a:bodyPr>
          <a:lstStyle>
            <a:lvl1pPr marL="0" indent="0" algn="l" eaLnBrk="0" hangingPunct="0">
              <a:lnSpc>
                <a:spcPct val="90000"/>
              </a:lnSpc>
              <a:spcBef>
                <a:spcPts val="0"/>
              </a:spcBef>
              <a:buClr>
                <a:srgbClr val="007BFF"/>
              </a:buClr>
              <a:buFont typeface="Wingdings" panose="05000000000000000000" pitchFamily="2" charset="2"/>
              <a:buNone/>
              <a:defRPr sz="1200">
                <a:solidFill>
                  <a:schemeClr val="tx1"/>
                </a:solidFill>
                <a:latin typeface="MonacakomiRegular" panose="020B0509020204020204" pitchFamily="49" charset="-128"/>
                <a:ea typeface="MonacakomiRegular" panose="020B0509020204020204" pitchFamily="49"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MonacakomiRegular" panose="020B0509020204020204" pitchFamily="49" charset="-128"/>
                <a:ea typeface="MonacakomiRegular" panose="020B0509020204020204" pitchFamily="49"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MonacakomiRegular" panose="020B0509020204020204" pitchFamily="49" charset="-128"/>
                <a:ea typeface="MonacakomiRegular" panose="020B0509020204020204" pitchFamily="49"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MonacakomiRegular" panose="020B0509020204020204" pitchFamily="49" charset="-128"/>
                <a:ea typeface="MonacakomiRegular" panose="020B0509020204020204" pitchFamily="49"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a:t>マスター テキストの書式設定</a:t>
            </a:r>
          </a:p>
        </p:txBody>
      </p:sp>
      <p:sp>
        <p:nvSpPr>
          <p:cNvPr id="12" name="コンテンツ プレースホルダー 2">
            <a:extLst>
              <a:ext uri="{FF2B5EF4-FFF2-40B4-BE49-F238E27FC236}">
                <a16:creationId xmlns:a16="http://schemas.microsoft.com/office/drawing/2014/main" id="{0117494B-F873-4237-956E-805FB6A5A835}"/>
              </a:ext>
            </a:extLst>
          </p:cNvPr>
          <p:cNvSpPr>
            <a:spLocks noGrp="1"/>
          </p:cNvSpPr>
          <p:nvPr>
            <p:ph idx="12" hasCustomPrompt="1"/>
          </p:nvPr>
        </p:nvSpPr>
        <p:spPr>
          <a:xfrm>
            <a:off x="251520" y="515813"/>
            <a:ext cx="8640960" cy="1401019"/>
          </a:xfrm>
        </p:spPr>
        <p:txBody>
          <a:bodyPr>
            <a:noAutofit/>
          </a:bodyPr>
          <a:lstStyle>
            <a:lvl1pPr marL="0" indent="0" algn="just">
              <a:lnSpc>
                <a:spcPct val="120000"/>
              </a:lnSpc>
              <a:spcBef>
                <a:spcPts val="1200"/>
              </a:spcBef>
              <a:buClr>
                <a:srgbClr val="007BFF"/>
              </a:buClr>
              <a:buFont typeface="Wingdings" panose="05000000000000000000" pitchFamily="2" charset="2"/>
              <a:buNone/>
              <a:defRPr sz="2400">
                <a:solidFill>
                  <a:srgbClr val="007BFF"/>
                </a:solidFill>
                <a:latin typeface="UD デジタル 教科書体 N-R" panose="02020400000000000000" pitchFamily="17" charset="-128"/>
                <a:ea typeface="UD デジタル 教科書体 N-R" panose="02020400000000000000" pitchFamily="17" charset="-128"/>
              </a:defRPr>
            </a:lvl1pPr>
            <a:lvl2pPr marL="742950" indent="-384175" algn="just">
              <a:lnSpc>
                <a:spcPct val="120000"/>
              </a:lnSpc>
              <a:spcBef>
                <a:spcPts val="1200"/>
              </a:spcBef>
              <a:buClr>
                <a:srgbClr val="007BFF"/>
              </a:buClr>
              <a:buFont typeface="Arial" panose="020B0604020202020204" pitchFamily="34" charset="0"/>
              <a:buChar char="•"/>
              <a:defRPr sz="2000">
                <a:solidFill>
                  <a:schemeClr val="tx1"/>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18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a:t>タイトル</a:t>
            </a:r>
            <a:r>
              <a:rPr kumimoji="1" lang="en-US" altLang="ja-JP"/>
              <a:t>(Lv1)</a:t>
            </a:r>
          </a:p>
          <a:p>
            <a:pPr lvl="1"/>
            <a:r>
              <a:rPr kumimoji="1" lang="en-US" altLang="ja-JP"/>
              <a:t>Lv2</a:t>
            </a:r>
          </a:p>
          <a:p>
            <a:pPr lvl="2"/>
            <a:r>
              <a:rPr kumimoji="1" lang="en-US" altLang="ja-JP"/>
              <a:t>Lv3</a:t>
            </a:r>
          </a:p>
          <a:p>
            <a:pPr lvl="3"/>
            <a:r>
              <a:rPr kumimoji="1" lang="en-US" altLang="ja-JP"/>
              <a:t>Lv4</a:t>
            </a:r>
          </a:p>
        </p:txBody>
      </p:sp>
    </p:spTree>
    <p:extLst>
      <p:ext uri="{BB962C8B-B14F-4D97-AF65-F5344CB8AC3E}">
        <p14:creationId xmlns:p14="http://schemas.microsoft.com/office/powerpoint/2010/main" val="3475318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箇条書き・ベース">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マスター タイトルの書式設定</a:t>
            </a:r>
            <a:endParaRPr kumimoji="1" lang="ja-JP" altLang="en-US" dirty="0"/>
          </a:p>
        </p:txBody>
      </p:sp>
      <p:sp>
        <p:nvSpPr>
          <p:cNvPr id="3" name="コンテンツ プレースホルダー 2"/>
          <p:cNvSpPr>
            <a:spLocks noGrp="1"/>
          </p:cNvSpPr>
          <p:nvPr>
            <p:ph idx="1"/>
          </p:nvPr>
        </p:nvSpPr>
        <p:spPr>
          <a:xfrm>
            <a:off x="457200" y="515813"/>
            <a:ext cx="8229600" cy="5505475"/>
          </a:xfrm>
        </p:spPr>
        <p:txBody>
          <a:bodyPr>
            <a:noAutofit/>
          </a:bodyPr>
          <a:lstStyle>
            <a:lvl1pPr marL="0" indent="0" algn="just">
              <a:lnSpc>
                <a:spcPct val="150000"/>
              </a:lnSpc>
              <a:buClr>
                <a:srgbClr val="007BFF"/>
              </a:buClr>
              <a:buFont typeface="Wingdings" panose="05000000000000000000" pitchFamily="2" charset="2"/>
              <a:buNone/>
              <a:defRPr sz="2400">
                <a:solidFill>
                  <a:srgbClr val="007BFF"/>
                </a:solidFill>
                <a:latin typeface="UD デジタル 教科書体 N-R" panose="02020400000000000000" pitchFamily="17" charset="-128"/>
                <a:ea typeface="UD デジタル 教科書体 N-R" panose="02020400000000000000" pitchFamily="17" charset="-128"/>
              </a:defRPr>
            </a:lvl1pPr>
            <a:lvl2pPr marL="914400" indent="-457200" algn="just">
              <a:lnSpc>
                <a:spcPct val="150000"/>
              </a:lnSpc>
              <a:buClr>
                <a:srgbClr val="007BFF"/>
              </a:buClr>
              <a:buFont typeface="Wingdings" panose="05000000000000000000" pitchFamily="2" charset="2"/>
              <a:buChar char="n"/>
              <a:defRPr sz="1800">
                <a:solidFill>
                  <a:srgbClr val="333333"/>
                </a:solidFill>
                <a:latin typeface="UD デジタル 教科書体 N-R" panose="02020400000000000000" pitchFamily="17" charset="-128"/>
                <a:ea typeface="UD デジタル 教科書体 N-R" panose="02020400000000000000" pitchFamily="17" charset="-128"/>
              </a:defRPr>
            </a:lvl2pPr>
            <a:lvl3pPr marL="1257300" indent="-342900" algn="just">
              <a:lnSpc>
                <a:spcPct val="150000"/>
              </a:lnSpc>
              <a:buClr>
                <a:srgbClr val="007BFF"/>
              </a:buClr>
              <a:buFontTx/>
              <a:buChar char="└"/>
              <a:defRPr sz="1800">
                <a:solidFill>
                  <a:srgbClr val="333333"/>
                </a:solidFill>
                <a:latin typeface="UD デジタル 教科書体 N-R" panose="02020400000000000000" pitchFamily="17" charset="-128"/>
                <a:ea typeface="UD デジタル 教科書体 N-R" panose="02020400000000000000" pitchFamily="17" charset="-128"/>
              </a:defRPr>
            </a:lvl3pPr>
            <a:lvl4pPr marL="17145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Wingdings" panose="05000000000000000000" pitchFamily="2" charset="2"/>
              <a:buChar char="l"/>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正方形/長方形 4"/>
          <p:cNvSpPr/>
          <p:nvPr/>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4ACCEED8-A175-464F-8B7A-A40355A8D40D}" type="slidenum">
              <a:rPr kumimoji="1" lang="ja-JP" altLang="en-US" smtClean="0"/>
              <a:t>‹#›</a:t>
            </a:fld>
            <a:endParaRPr kumimoji="1" lang="ja-JP" altLang="en-US"/>
          </a:p>
        </p:txBody>
      </p:sp>
    </p:spTree>
    <p:extLst>
      <p:ext uri="{BB962C8B-B14F-4D97-AF65-F5344CB8AC3E}">
        <p14:creationId xmlns:p14="http://schemas.microsoft.com/office/powerpoint/2010/main" val="2830910637"/>
      </p:ext>
    </p:extLst>
  </p:cSld>
  <p:clrMapOvr>
    <a:masterClrMapping/>
  </p:clrMapOvr>
  <p:extLst>
    <p:ext uri="{DCECCB84-F9BA-43D5-87BE-67443E8EF086}">
      <p15:sldGuideLst xmlns:p15="http://schemas.microsoft.com/office/powerpoint/2012/main">
        <p15:guide id="1" pos="560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正方形/長方形 9"/>
          <p:cNvSpPr/>
          <p:nvPr/>
        </p:nvSpPr>
        <p:spPr>
          <a:xfrm>
            <a:off x="0" y="6599045"/>
            <a:ext cx="9144000" cy="260647"/>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ndParaRPr>
          </a:p>
        </p:txBody>
      </p:sp>
      <p:sp>
        <p:nvSpPr>
          <p:cNvPr id="14" name="Footer Placeholder 4"/>
          <p:cNvSpPr txBox="1">
            <a:spLocks/>
          </p:cNvSpPr>
          <p:nvPr/>
        </p:nvSpPr>
        <p:spPr>
          <a:xfrm>
            <a:off x="179512" y="6545112"/>
            <a:ext cx="341969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900" kern="1200">
                <a:solidFill>
                  <a:schemeClr val="bg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dirty="0"/>
              <a:t>Copyright ©  </a:t>
            </a:r>
            <a:r>
              <a:rPr lang="en-US" altLang="ja-JP" dirty="0" err="1"/>
              <a:t>Asial</a:t>
            </a:r>
            <a:r>
              <a:rPr lang="en-US" altLang="ja-JP" dirty="0"/>
              <a:t> Corporation. All Rights Reserved.</a:t>
            </a:r>
            <a:endParaRPr lang="ja-JP" altLang="en-US" dirty="0"/>
          </a:p>
        </p:txBody>
      </p:sp>
      <p:sp>
        <p:nvSpPr>
          <p:cNvPr id="13" name="スライド番号プレースホルダー 9"/>
          <p:cNvSpPr>
            <a:spLocks noGrp="1"/>
          </p:cNvSpPr>
          <p:nvPr>
            <p:ph type="sldNum" sz="quarter" idx="4"/>
          </p:nvPr>
        </p:nvSpPr>
        <p:spPr>
          <a:xfrm>
            <a:off x="3543300" y="6557619"/>
            <a:ext cx="2057400" cy="365125"/>
          </a:xfrm>
          <a:prstGeom prst="rect">
            <a:avLst/>
          </a:prstGeom>
        </p:spPr>
        <p:txBody>
          <a:bodyPr vert="horz" lIns="91440" tIns="45720" rIns="91440" bIns="45720" rtlCol="0" anchor="ctr"/>
          <a:lstStyle>
            <a:lvl1pPr algn="ctr">
              <a:defRPr sz="1200">
                <a:solidFill>
                  <a:schemeClr val="bg1"/>
                </a:solidFill>
                <a:latin typeface="メイリオ" panose="020B0604030504040204" pitchFamily="50" charset="-128"/>
              </a:defRPr>
            </a:lvl1pPr>
          </a:lstStyle>
          <a:p>
            <a:fld id="{4ACCEED8-A175-464F-8B7A-A40355A8D40D}" type="slidenum">
              <a:rPr kumimoji="1" lang="ja-JP" altLang="en-US" smtClean="0"/>
              <a:t>‹#›</a:t>
            </a:fld>
            <a:endParaRPr kumimoji="1" lang="ja-JP" altLang="en-US"/>
          </a:p>
        </p:txBody>
      </p:sp>
    </p:spTree>
    <p:extLst>
      <p:ext uri="{BB962C8B-B14F-4D97-AF65-F5344CB8AC3E}">
        <p14:creationId xmlns:p14="http://schemas.microsoft.com/office/powerpoint/2010/main" val="353880383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75" r:id="rId10"/>
    <p:sldLayoutId id="2147483677" r:id="rId11"/>
    <p:sldLayoutId id="2147483688" r:id="rId12"/>
    <p:sldLayoutId id="2147483690" r:id="rId13"/>
    <p:sldLayoutId id="2147483691" r:id="rId14"/>
  </p:sldLayoutIdLst>
  <p:txStyles>
    <p:titleStyle>
      <a:lvl1pPr algn="l" defTabSz="914400" rtl="0" eaLnBrk="1" latinLnBrk="0" hangingPunct="1">
        <a:spcBef>
          <a:spcPct val="0"/>
        </a:spcBef>
        <a:buNone/>
        <a:defRPr kumimoji="1" sz="2400" kern="1200">
          <a:solidFill>
            <a:srgbClr val="333333"/>
          </a:solidFill>
          <a:latin typeface="UD デジタル 教科書体 NK-B" panose="02020700000000000000" pitchFamily="18" charset="-128"/>
          <a:ea typeface="UD デジタル 教科書体 NK-B" panose="02020700000000000000" pitchFamily="18" charset="-128"/>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2400" kern="1200">
          <a:solidFill>
            <a:srgbClr val="333333"/>
          </a:solidFill>
          <a:latin typeface="UD デジタル 教科書体 N-R" panose="02020400000000000000" pitchFamily="17" charset="-128"/>
          <a:ea typeface="UD デジタル 教科書体 N-R" panose="02020400000000000000" pitchFamily="17" charset="-128"/>
          <a:cs typeface="+mn-cs"/>
        </a:defRPr>
      </a:lvl1pPr>
      <a:lvl2pPr marL="800100" indent="-342900" algn="l" defTabSz="914400" rtl="0" eaLnBrk="1" latinLnBrk="0" hangingPunct="1">
        <a:spcBef>
          <a:spcPct val="20000"/>
        </a:spcBef>
        <a:buFont typeface="Arial" panose="020B0604020202020204" pitchFamily="34" charset="0"/>
        <a:buChar char="•"/>
        <a:defRPr kumimoji="1" sz="2000" kern="1200">
          <a:solidFill>
            <a:srgbClr val="333333"/>
          </a:solidFill>
          <a:latin typeface="UD デジタル 教科書体 N-R" panose="02020400000000000000" pitchFamily="17" charset="-128"/>
          <a:ea typeface="UD デジタル 教科書体 N-R" panose="02020400000000000000" pitchFamily="17" charset="-128"/>
          <a:cs typeface="+mn-cs"/>
        </a:defRPr>
      </a:lvl2pPr>
      <a:lvl3pPr marL="1200150" indent="-285750" algn="l" defTabSz="914400" rtl="0" eaLnBrk="1" latinLnBrk="0" hangingPunct="1">
        <a:spcBef>
          <a:spcPct val="20000"/>
        </a:spcBef>
        <a:buFont typeface="Arial" panose="020B0604020202020204" pitchFamily="34" charset="0"/>
        <a:buChar char="•"/>
        <a:defRPr kumimoji="1" sz="1800" kern="1200">
          <a:solidFill>
            <a:srgbClr val="333333"/>
          </a:solidFill>
          <a:latin typeface="UD デジタル 教科書体 N-R" panose="02020400000000000000" pitchFamily="17" charset="-128"/>
          <a:ea typeface="UD デジタル 教科書体 N-R" panose="02020400000000000000" pitchFamily="17" charset="-128"/>
          <a:cs typeface="+mn-cs"/>
        </a:defRPr>
      </a:lvl3pPr>
      <a:lvl4pPr marL="1657350" indent="-285750" algn="l" defTabSz="914400" rtl="0" eaLnBrk="1" latinLnBrk="0" hangingPunct="1">
        <a:spcBef>
          <a:spcPct val="20000"/>
        </a:spcBef>
        <a:buFont typeface="Arial" panose="020B0604020202020204" pitchFamily="34" charset="0"/>
        <a:buChar char="•"/>
        <a:defRPr kumimoji="1" sz="1600" kern="1200">
          <a:solidFill>
            <a:srgbClr val="333333"/>
          </a:solidFill>
          <a:latin typeface="UD デジタル 教科書体 N-R" panose="02020400000000000000" pitchFamily="17" charset="-128"/>
          <a:ea typeface="UD デジタル 教科書体 N-R" panose="02020400000000000000" pitchFamily="17" charset="-128"/>
          <a:cs typeface="+mn-cs"/>
        </a:defRPr>
      </a:lvl4pPr>
      <a:lvl5pPr marL="2114550" indent="-285750" algn="l" defTabSz="914400" rtl="0" eaLnBrk="1" latinLnBrk="0" hangingPunct="1">
        <a:spcBef>
          <a:spcPct val="20000"/>
        </a:spcBef>
        <a:buFont typeface="Arial" panose="020B0604020202020204" pitchFamily="34" charset="0"/>
        <a:buChar char="•"/>
        <a:defRPr kumimoji="1" sz="1600" kern="1200">
          <a:solidFill>
            <a:srgbClr val="333333"/>
          </a:solidFill>
          <a:latin typeface="UD デジタル 教科書体 N-R" panose="02020400000000000000" pitchFamily="17" charset="-128"/>
          <a:ea typeface="UD デジタル 教科書体 N-R" panose="02020400000000000000" pitchFamily="17"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s://colbase.nich.go.jp/" TargetMode="External"/><Relationship Id="rId5" Type="http://schemas.openxmlformats.org/officeDocument/2006/relationships/hyperlink" Target="https://emuseum.nich.go.jp/"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0.svg"/></Relationships>
</file>

<file path=ppt/slides/_rels/slide13.xml.rels><?xml version="1.0" encoding="UTF-8" standalone="yes"?>
<Relationships xmlns="http://schemas.openxmlformats.org/package/2006/relationships"><Relationship Id="rId3" Type="http://schemas.openxmlformats.org/officeDocument/2006/relationships/hyperlink" Target="https://cpcp.nich.go.jp/modules/rblog/1/2019/09/10/blog19/"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6.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7.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18" Type="http://schemas.openxmlformats.org/officeDocument/2006/relationships/image" Target="../media/image38.svg"/><Relationship Id="rId3" Type="http://schemas.openxmlformats.org/officeDocument/2006/relationships/image" Target="../media/image6.png"/><Relationship Id="rId7" Type="http://schemas.openxmlformats.org/officeDocument/2006/relationships/image" Target="../media/image27.png"/><Relationship Id="rId12" Type="http://schemas.openxmlformats.org/officeDocument/2006/relationships/image" Target="../media/image32.svg"/><Relationship Id="rId17" Type="http://schemas.openxmlformats.org/officeDocument/2006/relationships/image" Target="../media/image37.png"/><Relationship Id="rId2" Type="http://schemas.openxmlformats.org/officeDocument/2006/relationships/notesSlide" Target="../notesSlides/notesSlide18.xml"/><Relationship Id="rId16" Type="http://schemas.openxmlformats.org/officeDocument/2006/relationships/image" Target="../media/image36.svg"/><Relationship Id="rId1" Type="http://schemas.openxmlformats.org/officeDocument/2006/relationships/slideLayout" Target="../slideLayouts/slideLayout4.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svg"/><Relationship Id="rId4" Type="http://schemas.openxmlformats.org/officeDocument/2006/relationships/image" Target="../media/image7.svg"/><Relationship Id="rId9" Type="http://schemas.openxmlformats.org/officeDocument/2006/relationships/image" Target="../media/image29.png"/><Relationship Id="rId14" Type="http://schemas.openxmlformats.org/officeDocument/2006/relationships/image" Target="../media/image34.svg"/></Relationships>
</file>

<file path=ppt/slides/_rels/slide19.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6.png"/><Relationship Id="rId7"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3" Type="http://schemas.openxmlformats.org/officeDocument/2006/relationships/hyperlink" Target="https://emuseum.nich.go.jp/"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s://emuseum.nich.go.jp/"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hyperlink" Target="https://colbase.nich.go.j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emuseum.nich.go.jp/"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hyperlink" Target="https://cpcp.nich.go.jp/modules/rblog/1/2019/09/10/blog19/" TargetMode="External"/><Relationship Id="rId5" Type="http://schemas.openxmlformats.org/officeDocument/2006/relationships/hyperlink" Target="https://cpcp.nich.go.jp/" TargetMode="External"/><Relationship Id="rId4" Type="http://schemas.openxmlformats.org/officeDocument/2006/relationships/hyperlink" Target="https://colbase.nich.go.j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emuseum.nich.go.jp/"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s://colbase.nich.go.jp/" TargetMode="External"/><Relationship Id="rId5" Type="http://schemas.openxmlformats.org/officeDocument/2006/relationships/hyperlink" Target="https://emuseum.nich.go.jp/"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hyperlink" Target="https://cpcp.nich.go.jp/"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hyperlink" Target="https://colbase.nich.go.jp/pages/about?locale=ja" TargetMode="External"/><Relationship Id="rId4" Type="http://schemas.openxmlformats.org/officeDocument/2006/relationships/hyperlink" Target="https://colbase.nich.go.j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colbase.nich.go.jp/"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情報システムとデータベース</a:t>
            </a:r>
            <a:endParaRPr kumimoji="1" lang="ja-JP" altLang="en-US" dirty="0"/>
          </a:p>
        </p:txBody>
      </p:sp>
      <p:sp>
        <p:nvSpPr>
          <p:cNvPr id="4" name="スライド番号プレースホルダー 3"/>
          <p:cNvSpPr>
            <a:spLocks noGrp="1"/>
          </p:cNvSpPr>
          <p:nvPr>
            <p:ph type="sldNum" sz="quarter" idx="16"/>
          </p:nvPr>
        </p:nvSpPr>
        <p:spPr/>
        <p:txBody>
          <a:bodyPr/>
          <a:lstStyle/>
          <a:p>
            <a:fld id="{9E0D9298-421E-4926-815D-31B4285E3528}" type="slidenum">
              <a:rPr kumimoji="1" lang="ja-JP" altLang="en-US" smtClean="0"/>
              <a:pPr/>
              <a:t>1</a:t>
            </a:fld>
            <a:endParaRPr kumimoji="1" lang="ja-JP" altLang="en-US" dirty="0"/>
          </a:p>
        </p:txBody>
      </p:sp>
      <p:pic>
        <p:nvPicPr>
          <p:cNvPr id="5" name="図 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C6A6E201-A996-E243-29AB-7226CFBC6C0C}"/>
              </a:ext>
            </a:extLst>
          </p:cNvPr>
          <p:cNvPicPr>
            <a:picLocks noChangeAspect="1"/>
          </p:cNvPicPr>
          <p:nvPr/>
        </p:nvPicPr>
        <p:blipFill>
          <a:blip r:embed="rId3"/>
          <a:stretch>
            <a:fillRect/>
          </a:stretch>
        </p:blipFill>
        <p:spPr>
          <a:xfrm>
            <a:off x="4596951" y="4295114"/>
            <a:ext cx="4403035" cy="1404721"/>
          </a:xfrm>
          <a:prstGeom prst="rect">
            <a:avLst/>
          </a:prstGeom>
        </p:spPr>
      </p:pic>
      <p:pic>
        <p:nvPicPr>
          <p:cNvPr id="7" name="図 6" descr="テーブル, 写真, 多い, 束 が含まれている画像&#10;&#10;自動的に生成された説明">
            <a:extLst>
              <a:ext uri="{FF2B5EF4-FFF2-40B4-BE49-F238E27FC236}">
                <a16:creationId xmlns:a16="http://schemas.microsoft.com/office/drawing/2014/main" id="{E011B248-DFFF-FCEB-63FB-4C2A8D8739A3}"/>
              </a:ext>
            </a:extLst>
          </p:cNvPr>
          <p:cNvPicPr>
            <a:picLocks noChangeAspect="1"/>
          </p:cNvPicPr>
          <p:nvPr/>
        </p:nvPicPr>
        <p:blipFill>
          <a:blip r:embed="rId4"/>
          <a:stretch>
            <a:fillRect/>
          </a:stretch>
        </p:blipFill>
        <p:spPr>
          <a:xfrm>
            <a:off x="4572000" y="109656"/>
            <a:ext cx="4403035" cy="2580969"/>
          </a:xfrm>
          <a:prstGeom prst="rect">
            <a:avLst/>
          </a:prstGeom>
        </p:spPr>
      </p:pic>
      <p:sp>
        <p:nvSpPr>
          <p:cNvPr id="8" name="テキスト ボックス 7">
            <a:extLst>
              <a:ext uri="{FF2B5EF4-FFF2-40B4-BE49-F238E27FC236}">
                <a16:creationId xmlns:a16="http://schemas.microsoft.com/office/drawing/2014/main" id="{509F295E-09C9-44E9-02A9-8080BAF69751}"/>
              </a:ext>
            </a:extLst>
          </p:cNvPr>
          <p:cNvSpPr txBox="1"/>
          <p:nvPr/>
        </p:nvSpPr>
        <p:spPr>
          <a:xfrm>
            <a:off x="144016" y="4961171"/>
            <a:ext cx="4403035" cy="1477328"/>
          </a:xfrm>
          <a:prstGeom prst="rect">
            <a:avLst/>
          </a:prstGeom>
          <a:solidFill>
            <a:schemeClr val="bg1"/>
          </a:solidFill>
        </p:spPr>
        <p:txBody>
          <a:bodyPr wrap="square" rtlCol="0">
            <a:spAutoFit/>
          </a:bodyPr>
          <a:lstStyle/>
          <a:p>
            <a:r>
              <a:rPr kumimoji="1" lang="ja-JP" altLang="en-US"/>
              <a:t>上</a:t>
            </a:r>
            <a:r>
              <a:rPr kumimoji="1" lang="en-US" altLang="ja-JP" dirty="0"/>
              <a:t>: e</a:t>
            </a:r>
            <a:r>
              <a:rPr kumimoji="1" lang="ja-JP" altLang="en-US"/>
              <a:t>国宝</a:t>
            </a:r>
            <a:r>
              <a:rPr kumimoji="1" lang="en-US" altLang="ja-JP" dirty="0"/>
              <a:t> </a:t>
            </a:r>
            <a:r>
              <a:rPr kumimoji="1" lang="en-US" altLang="ja-JP" dirty="0">
                <a:hlinkClick r:id="rId5"/>
              </a:rPr>
              <a:t>https://emuseum.nich.go.jp/</a:t>
            </a:r>
            <a:endParaRPr kumimoji="1" lang="en-US" altLang="ja-JP" dirty="0"/>
          </a:p>
          <a:p>
            <a:endParaRPr lang="en-US" altLang="ja-JP" dirty="0"/>
          </a:p>
          <a:p>
            <a:r>
              <a:rPr kumimoji="1" lang="ja-JP" altLang="en-US"/>
              <a:t>下</a:t>
            </a:r>
            <a:r>
              <a:rPr kumimoji="1" lang="en-US" altLang="ja-JP" dirty="0"/>
              <a:t>: </a:t>
            </a:r>
            <a:r>
              <a:rPr kumimoji="1" lang="en-US" altLang="ja-JP" dirty="0" err="1"/>
              <a:t>ColBase</a:t>
            </a:r>
            <a:r>
              <a:rPr kumimoji="1" lang="en-US" altLang="ja-JP" dirty="0"/>
              <a:t> </a:t>
            </a:r>
            <a:r>
              <a:rPr kumimoji="1" lang="ja-JP" altLang="en-US"/>
              <a:t>国立文化財機構所蔵品統合検索システム</a:t>
            </a:r>
            <a:r>
              <a:rPr kumimoji="1" lang="en-US" altLang="ja-JP" dirty="0"/>
              <a:t> </a:t>
            </a:r>
            <a:r>
              <a:rPr kumimoji="1" lang="en-US" altLang="ja-JP" dirty="0">
                <a:hlinkClick r:id="rId6"/>
              </a:rPr>
              <a:t>https://colbase.nich.go.jp/</a:t>
            </a:r>
            <a:endParaRPr kumimoji="1" lang="en-US" altLang="ja-JP" dirty="0"/>
          </a:p>
        </p:txBody>
      </p:sp>
    </p:spTree>
    <p:extLst>
      <p:ext uri="{BB962C8B-B14F-4D97-AF65-F5344CB8AC3E}">
        <p14:creationId xmlns:p14="http://schemas.microsoft.com/office/powerpoint/2010/main" val="1531477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9C1999-8DD1-CD72-E8A3-A3D3BF32720E}"/>
              </a:ext>
            </a:extLst>
          </p:cNvPr>
          <p:cNvSpPr>
            <a:spLocks noGrp="1"/>
          </p:cNvSpPr>
          <p:nvPr>
            <p:ph type="title"/>
          </p:nvPr>
        </p:nvSpPr>
        <p:spPr/>
        <p:txBody>
          <a:bodyPr/>
          <a:lstStyle/>
          <a:p>
            <a:r>
              <a:rPr lang="ja-JP" altLang="en-US"/>
              <a:t>データベースには、どんなデータが管理されている？</a:t>
            </a:r>
            <a:endParaRPr kumimoji="1" lang="ja-JP" altLang="en-US"/>
          </a:p>
        </p:txBody>
      </p:sp>
      <p:sp>
        <p:nvSpPr>
          <p:cNvPr id="3" name="コンテンツ プレースホルダー 2">
            <a:extLst>
              <a:ext uri="{FF2B5EF4-FFF2-40B4-BE49-F238E27FC236}">
                <a16:creationId xmlns:a16="http://schemas.microsoft.com/office/drawing/2014/main" id="{993F7ED5-4719-177B-9668-AD5C0D9EF1C6}"/>
              </a:ext>
            </a:extLst>
          </p:cNvPr>
          <p:cNvSpPr>
            <a:spLocks noGrp="1"/>
          </p:cNvSpPr>
          <p:nvPr>
            <p:ph idx="1"/>
          </p:nvPr>
        </p:nvSpPr>
        <p:spPr/>
        <p:txBody>
          <a:bodyPr/>
          <a:lstStyle/>
          <a:p>
            <a:r>
              <a:rPr kumimoji="1" lang="en-US" altLang="ja-JP" dirty="0" err="1"/>
              <a:t>ColBase</a:t>
            </a:r>
            <a:r>
              <a:rPr kumimoji="1" lang="ja-JP" altLang="en-US"/>
              <a:t>でも検索してみよう</a:t>
            </a:r>
            <a:endParaRPr kumimoji="1" lang="en-US" altLang="ja-JP" dirty="0"/>
          </a:p>
          <a:p>
            <a:pPr lvl="1"/>
            <a:r>
              <a:rPr lang="ja-JP" altLang="en-US"/>
              <a:t>検索ワードの例：騎馬武者像　一休和尚像　風神雷神図</a:t>
            </a:r>
            <a:endParaRPr lang="en-US" altLang="ja-JP" dirty="0"/>
          </a:p>
          <a:p>
            <a:pPr lvl="1"/>
            <a:endParaRPr kumimoji="1" lang="en-US" altLang="ja-JP" dirty="0"/>
          </a:p>
          <a:p>
            <a:pPr lvl="1"/>
            <a:r>
              <a:rPr kumimoji="1" lang="ja-JP" altLang="en-US"/>
              <a:t>検索結果の一覧から、</a:t>
            </a:r>
            <a:r>
              <a:rPr kumimoji="1" lang="en-US" altLang="ja-JP" dirty="0"/>
              <a:t>1</a:t>
            </a:r>
            <a:r>
              <a:rPr kumimoji="1" lang="ja-JP" altLang="en-US"/>
              <a:t>件クリックして、詳細ページを開いてみよう</a:t>
            </a:r>
            <a:endParaRPr kumimoji="1" lang="en-US" altLang="ja-JP" dirty="0"/>
          </a:p>
          <a:p>
            <a:pPr lvl="1"/>
            <a:endParaRPr lang="en-US" altLang="ja-JP" dirty="0"/>
          </a:p>
          <a:p>
            <a:pPr lvl="1"/>
            <a:r>
              <a:rPr kumimoji="1" lang="ja-JP" altLang="en-US"/>
              <a:t>表示される情報は、</a:t>
            </a:r>
            <a:r>
              <a:rPr kumimoji="1" lang="en-US" altLang="ja-JP" dirty="0"/>
              <a:t>e</a:t>
            </a:r>
            <a:r>
              <a:rPr kumimoji="1" lang="ja-JP" altLang="en-US"/>
              <a:t>国宝で表示されるものと同じだろうか？</a:t>
            </a:r>
          </a:p>
        </p:txBody>
      </p:sp>
      <p:sp>
        <p:nvSpPr>
          <p:cNvPr id="4" name="テキスト プレースホルダー 3">
            <a:extLst>
              <a:ext uri="{FF2B5EF4-FFF2-40B4-BE49-F238E27FC236}">
                <a16:creationId xmlns:a16="http://schemas.microsoft.com/office/drawing/2014/main" id="{23293263-6838-ABA1-7987-9EEF52CC9D9E}"/>
              </a:ext>
            </a:extLst>
          </p:cNvPr>
          <p:cNvSpPr>
            <a:spLocks noGrp="1"/>
          </p:cNvSpPr>
          <p:nvPr>
            <p:ph type="body" sz="quarter" idx="10"/>
          </p:nvPr>
        </p:nvSpPr>
        <p:spPr/>
        <p:txBody>
          <a:bodyPr/>
          <a:lstStyle/>
          <a:p>
            <a:endParaRPr kumimoji="1" lang="ja-JP" altLang="en-US"/>
          </a:p>
        </p:txBody>
      </p:sp>
    </p:spTree>
    <p:extLst>
      <p:ext uri="{BB962C8B-B14F-4D97-AF65-F5344CB8AC3E}">
        <p14:creationId xmlns:p14="http://schemas.microsoft.com/office/powerpoint/2010/main" val="363728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5B5DF9-89C4-CD4E-E184-2246B81D2664}"/>
              </a:ext>
            </a:extLst>
          </p:cNvPr>
          <p:cNvSpPr>
            <a:spLocks noGrp="1"/>
          </p:cNvSpPr>
          <p:nvPr>
            <p:ph type="title"/>
          </p:nvPr>
        </p:nvSpPr>
        <p:spPr/>
        <p:txBody>
          <a:bodyPr/>
          <a:lstStyle/>
          <a:p>
            <a:r>
              <a:rPr lang="ja-JP" altLang="en-US"/>
              <a:t>データベースには、どんなデータが管理されている？</a:t>
            </a:r>
            <a:endParaRPr kumimoji="1" lang="ja-JP" altLang="en-US"/>
          </a:p>
        </p:txBody>
      </p:sp>
      <p:sp>
        <p:nvSpPr>
          <p:cNvPr id="3" name="コンテンツ プレースホルダー 2">
            <a:extLst>
              <a:ext uri="{FF2B5EF4-FFF2-40B4-BE49-F238E27FC236}">
                <a16:creationId xmlns:a16="http://schemas.microsoft.com/office/drawing/2014/main" id="{98749C97-2438-D4E0-53C4-75F2A197A701}"/>
              </a:ext>
            </a:extLst>
          </p:cNvPr>
          <p:cNvSpPr>
            <a:spLocks noGrp="1"/>
          </p:cNvSpPr>
          <p:nvPr>
            <p:ph idx="1"/>
          </p:nvPr>
        </p:nvSpPr>
        <p:spPr/>
        <p:txBody>
          <a:bodyPr/>
          <a:lstStyle/>
          <a:p>
            <a:r>
              <a:rPr kumimoji="1" lang="en-US" altLang="ja-JP" dirty="0" err="1"/>
              <a:t>ColBase</a:t>
            </a:r>
            <a:r>
              <a:rPr kumimoji="1" lang="ja-JP" altLang="en-US"/>
              <a:t>は、</a:t>
            </a:r>
            <a:r>
              <a:rPr kumimoji="1" lang="en-US" altLang="ja-JP" dirty="0"/>
              <a:t>1</a:t>
            </a:r>
            <a:r>
              <a:rPr kumimoji="1" lang="ja-JP" altLang="en-US"/>
              <a:t>件の所蔵品について、どんなデータ項目を持っているデータベースだろうか</a:t>
            </a:r>
            <a:endParaRPr kumimoji="1" lang="en-US" altLang="ja-JP" dirty="0"/>
          </a:p>
          <a:p>
            <a:endParaRPr kumimoji="1" lang="en-US" altLang="ja-JP" dirty="0"/>
          </a:p>
          <a:p>
            <a:r>
              <a:rPr kumimoji="1" lang="ja-JP" altLang="en-US"/>
              <a:t>システムへの入力（検索ワード）に対して、どのような出力（画像ほか）が得られるだろうか</a:t>
            </a:r>
            <a:endParaRPr kumimoji="1" lang="en-US" altLang="ja-JP" dirty="0"/>
          </a:p>
          <a:p>
            <a:endParaRPr lang="en-US" altLang="ja-JP" dirty="0"/>
          </a:p>
          <a:p>
            <a:r>
              <a:rPr kumimoji="1" lang="ja-JP" altLang="en-US"/>
              <a:t>表に整理して、</a:t>
            </a:r>
            <a:r>
              <a:rPr kumimoji="1" lang="en-US" altLang="ja-JP" dirty="0"/>
              <a:t>e</a:t>
            </a:r>
            <a:r>
              <a:rPr kumimoji="1" lang="ja-JP" altLang="en-US"/>
              <a:t>国宝のものと比較してみよう</a:t>
            </a:r>
          </a:p>
        </p:txBody>
      </p:sp>
      <p:sp>
        <p:nvSpPr>
          <p:cNvPr id="4" name="テキスト プレースホルダー 3">
            <a:extLst>
              <a:ext uri="{FF2B5EF4-FFF2-40B4-BE49-F238E27FC236}">
                <a16:creationId xmlns:a16="http://schemas.microsoft.com/office/drawing/2014/main" id="{5411710F-A8A8-F780-168B-B3A9A477340B}"/>
              </a:ext>
            </a:extLst>
          </p:cNvPr>
          <p:cNvSpPr>
            <a:spLocks noGrp="1"/>
          </p:cNvSpPr>
          <p:nvPr>
            <p:ph type="body" sz="quarter" idx="10"/>
          </p:nvPr>
        </p:nvSpPr>
        <p:spPr/>
        <p:txBody>
          <a:bodyPr/>
          <a:lstStyle/>
          <a:p>
            <a:endParaRPr kumimoji="1" lang="ja-JP" altLang="en-US"/>
          </a:p>
        </p:txBody>
      </p:sp>
    </p:spTree>
    <p:extLst>
      <p:ext uri="{BB962C8B-B14F-4D97-AF65-F5344CB8AC3E}">
        <p14:creationId xmlns:p14="http://schemas.microsoft.com/office/powerpoint/2010/main" val="3328073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753EA06-FF85-AE65-053D-DA5BB5AD1C24}"/>
              </a:ext>
            </a:extLst>
          </p:cNvPr>
          <p:cNvSpPr>
            <a:spLocks noGrp="1"/>
          </p:cNvSpPr>
          <p:nvPr>
            <p:ph type="title"/>
          </p:nvPr>
        </p:nvSpPr>
        <p:spPr/>
        <p:txBody>
          <a:bodyPr/>
          <a:lstStyle/>
          <a:p>
            <a:r>
              <a:rPr lang="ja-JP" altLang="en-US"/>
              <a:t>データベースには、どんなデータが管理されている？</a:t>
            </a:r>
            <a:endParaRPr kumimoji="1" lang="ja-JP" altLang="en-US"/>
          </a:p>
        </p:txBody>
      </p:sp>
      <p:sp>
        <p:nvSpPr>
          <p:cNvPr id="3" name="コンテンツ プレースホルダー 2">
            <a:extLst>
              <a:ext uri="{FF2B5EF4-FFF2-40B4-BE49-F238E27FC236}">
                <a16:creationId xmlns:a16="http://schemas.microsoft.com/office/drawing/2014/main" id="{204A80DC-4A47-4145-E165-090ACDEA5AD0}"/>
              </a:ext>
            </a:extLst>
          </p:cNvPr>
          <p:cNvSpPr>
            <a:spLocks noGrp="1"/>
          </p:cNvSpPr>
          <p:nvPr>
            <p:ph idx="1"/>
          </p:nvPr>
        </p:nvSpPr>
        <p:spPr/>
        <p:txBody>
          <a:bodyPr/>
          <a:lstStyle/>
          <a:p>
            <a:r>
              <a:rPr lang="ja-JP" altLang="en-US"/>
              <a:t>文化財</a:t>
            </a:r>
            <a:r>
              <a:rPr kumimoji="1" lang="ja-JP" altLang="en-US"/>
              <a:t>にはいろいろな側面がある</a:t>
            </a:r>
            <a:endParaRPr kumimoji="1" lang="en-US" altLang="ja-JP" dirty="0"/>
          </a:p>
          <a:p>
            <a:endParaRPr lang="en-US" altLang="ja-JP" dirty="0"/>
          </a:p>
          <a:p>
            <a:endParaRPr kumimoji="1" lang="en-US" altLang="ja-JP" dirty="0"/>
          </a:p>
          <a:p>
            <a:endParaRPr lang="en-US" altLang="ja-JP" dirty="0"/>
          </a:p>
          <a:p>
            <a:endParaRPr kumimoji="1" lang="en-US" altLang="ja-JP" dirty="0"/>
          </a:p>
          <a:p>
            <a:pPr marL="872100" lvl="2" indent="0">
              <a:buNone/>
            </a:pPr>
            <a:endParaRPr lang="en-US" altLang="ja-JP" dirty="0"/>
          </a:p>
          <a:p>
            <a:pPr marL="872100" lvl="2" indent="0">
              <a:buNone/>
            </a:pPr>
            <a:endParaRPr lang="en-US" altLang="ja-JP" dirty="0"/>
          </a:p>
          <a:p>
            <a:pPr lvl="2"/>
            <a:r>
              <a:rPr lang="ja-JP" altLang="en-US"/>
              <a:t>研究が進んで、新しい情報が加わることもある</a:t>
            </a:r>
            <a:endParaRPr kumimoji="1" lang="en-US" altLang="ja-JP" dirty="0"/>
          </a:p>
          <a:p>
            <a:r>
              <a:rPr kumimoji="1" lang="ja-JP" altLang="en-US"/>
              <a:t>１つのデータベースが、すべての</a:t>
            </a:r>
            <a:r>
              <a:rPr lang="ja-JP" altLang="en-US"/>
              <a:t>情報</a:t>
            </a:r>
            <a:r>
              <a:rPr kumimoji="1" lang="ja-JP" altLang="en-US"/>
              <a:t>を記録しているわけではない</a:t>
            </a:r>
          </a:p>
        </p:txBody>
      </p:sp>
      <p:sp>
        <p:nvSpPr>
          <p:cNvPr id="4" name="テキスト プレースホルダー 3">
            <a:extLst>
              <a:ext uri="{FF2B5EF4-FFF2-40B4-BE49-F238E27FC236}">
                <a16:creationId xmlns:a16="http://schemas.microsoft.com/office/drawing/2014/main" id="{A559FB38-7C20-2037-49B6-1F214D434BCC}"/>
              </a:ext>
            </a:extLst>
          </p:cNvPr>
          <p:cNvSpPr>
            <a:spLocks noGrp="1"/>
          </p:cNvSpPr>
          <p:nvPr>
            <p:ph type="body" sz="quarter" idx="10"/>
          </p:nvPr>
        </p:nvSpPr>
        <p:spPr/>
        <p:txBody>
          <a:bodyPr/>
          <a:lstStyle/>
          <a:p>
            <a:endParaRPr kumimoji="1" lang="ja-JP" altLang="en-US"/>
          </a:p>
        </p:txBody>
      </p:sp>
      <p:pic>
        <p:nvPicPr>
          <p:cNvPr id="12" name="グラフィックス 11" descr="ブッダのシルエット 単色塗りつぶし">
            <a:extLst>
              <a:ext uri="{FF2B5EF4-FFF2-40B4-BE49-F238E27FC236}">
                <a16:creationId xmlns:a16="http://schemas.microsoft.com/office/drawing/2014/main" id="{59274A72-19CD-F71D-423F-305BB90D3A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31575" y="1866094"/>
            <a:ext cx="1898374" cy="1898374"/>
          </a:xfrm>
          <a:prstGeom prst="rect">
            <a:avLst/>
          </a:prstGeom>
        </p:spPr>
      </p:pic>
      <p:sp>
        <p:nvSpPr>
          <p:cNvPr id="13" name="角丸四角形 12">
            <a:extLst>
              <a:ext uri="{FF2B5EF4-FFF2-40B4-BE49-F238E27FC236}">
                <a16:creationId xmlns:a16="http://schemas.microsoft.com/office/drawing/2014/main" id="{D1A0DFE7-20BA-3B70-6773-0D740AFF5BF7}"/>
              </a:ext>
            </a:extLst>
          </p:cNvPr>
          <p:cNvSpPr/>
          <p:nvPr/>
        </p:nvSpPr>
        <p:spPr>
          <a:xfrm>
            <a:off x="3727173" y="1172817"/>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UD Digi Kyokasho N-R" panose="02020400000000000000" pitchFamily="49" charset="-128"/>
                <a:ea typeface="UD Digi Kyokasho N-R" panose="02020400000000000000" pitchFamily="49" charset="-128"/>
              </a:rPr>
              <a:t>名称</a:t>
            </a:r>
          </a:p>
        </p:txBody>
      </p:sp>
      <p:sp>
        <p:nvSpPr>
          <p:cNvPr id="14" name="角丸四角形 13">
            <a:extLst>
              <a:ext uri="{FF2B5EF4-FFF2-40B4-BE49-F238E27FC236}">
                <a16:creationId xmlns:a16="http://schemas.microsoft.com/office/drawing/2014/main" id="{ADAAE3CC-5744-F73D-DB5E-416F275F7139}"/>
              </a:ext>
            </a:extLst>
          </p:cNvPr>
          <p:cNvSpPr/>
          <p:nvPr/>
        </p:nvSpPr>
        <p:spPr>
          <a:xfrm>
            <a:off x="1941920" y="1664804"/>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ja-JP" altLang="en-US">
                <a:latin typeface="UD Digi Kyokasho N-R" panose="02020400000000000000" pitchFamily="49" charset="-128"/>
                <a:ea typeface="UD Digi Kyokasho N-R" panose="02020400000000000000" pitchFamily="49" charset="-128"/>
              </a:rPr>
              <a:t>制作年代</a:t>
            </a:r>
            <a:endParaRPr kumimoji="1" lang="ja-JP" altLang="en-US">
              <a:latin typeface="UD Digi Kyokasho N-R" panose="02020400000000000000" pitchFamily="49" charset="-128"/>
              <a:ea typeface="UD Digi Kyokasho N-R" panose="02020400000000000000" pitchFamily="49" charset="-128"/>
            </a:endParaRPr>
          </a:p>
        </p:txBody>
      </p:sp>
      <p:sp>
        <p:nvSpPr>
          <p:cNvPr id="15" name="角丸四角形 14">
            <a:extLst>
              <a:ext uri="{FF2B5EF4-FFF2-40B4-BE49-F238E27FC236}">
                <a16:creationId xmlns:a16="http://schemas.microsoft.com/office/drawing/2014/main" id="{D5D73FE8-5EA8-92AE-3E6D-B7607FD7CF5D}"/>
              </a:ext>
            </a:extLst>
          </p:cNvPr>
          <p:cNvSpPr/>
          <p:nvPr/>
        </p:nvSpPr>
        <p:spPr>
          <a:xfrm>
            <a:off x="2037520" y="2374027"/>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UD Digi Kyokasho N-R" panose="02020400000000000000" pitchFamily="49" charset="-128"/>
                <a:ea typeface="UD Digi Kyokasho N-R" panose="02020400000000000000" pitchFamily="49" charset="-128"/>
              </a:rPr>
              <a:t>数・サイズ</a:t>
            </a:r>
          </a:p>
        </p:txBody>
      </p:sp>
      <p:sp>
        <p:nvSpPr>
          <p:cNvPr id="16" name="角丸四角形 15">
            <a:extLst>
              <a:ext uri="{FF2B5EF4-FFF2-40B4-BE49-F238E27FC236}">
                <a16:creationId xmlns:a16="http://schemas.microsoft.com/office/drawing/2014/main" id="{EFC20541-526D-E7BE-A25B-A63279D13F3F}"/>
              </a:ext>
            </a:extLst>
          </p:cNvPr>
          <p:cNvSpPr/>
          <p:nvPr/>
        </p:nvSpPr>
        <p:spPr>
          <a:xfrm>
            <a:off x="1498919" y="3056762"/>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ja-JP" altLang="en-US">
                <a:latin typeface="UD Digi Kyokasho N-R" panose="02020400000000000000" pitchFamily="49" charset="-128"/>
                <a:ea typeface="UD Digi Kyokasho N-R" panose="02020400000000000000" pitchFamily="49" charset="-128"/>
              </a:rPr>
              <a:t>伝説</a:t>
            </a:r>
            <a:endParaRPr kumimoji="1" lang="ja-JP" altLang="en-US">
              <a:latin typeface="UD Digi Kyokasho N-R" panose="02020400000000000000" pitchFamily="49" charset="-128"/>
              <a:ea typeface="UD Digi Kyokasho N-R" panose="02020400000000000000" pitchFamily="49" charset="-128"/>
            </a:endParaRPr>
          </a:p>
        </p:txBody>
      </p:sp>
      <p:sp>
        <p:nvSpPr>
          <p:cNvPr id="17" name="角丸四角形 16">
            <a:extLst>
              <a:ext uri="{FF2B5EF4-FFF2-40B4-BE49-F238E27FC236}">
                <a16:creationId xmlns:a16="http://schemas.microsoft.com/office/drawing/2014/main" id="{ADD4337D-24BE-DE7B-D50E-ECD73D96E062}"/>
              </a:ext>
            </a:extLst>
          </p:cNvPr>
          <p:cNvSpPr/>
          <p:nvPr/>
        </p:nvSpPr>
        <p:spPr>
          <a:xfrm>
            <a:off x="5525940" y="1664804"/>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ja-JP" altLang="en-US">
                <a:latin typeface="UD Digi Kyokasho N-R" panose="02020400000000000000" pitchFamily="49" charset="-128"/>
                <a:ea typeface="UD Digi Kyokasho N-R" panose="02020400000000000000" pitchFamily="49" charset="-128"/>
              </a:rPr>
              <a:t>制作者</a:t>
            </a:r>
            <a:endParaRPr kumimoji="1" lang="ja-JP" altLang="en-US">
              <a:latin typeface="UD Digi Kyokasho N-R" panose="02020400000000000000" pitchFamily="49" charset="-128"/>
              <a:ea typeface="UD Digi Kyokasho N-R" panose="02020400000000000000" pitchFamily="49" charset="-128"/>
            </a:endParaRPr>
          </a:p>
        </p:txBody>
      </p:sp>
      <p:sp>
        <p:nvSpPr>
          <p:cNvPr id="18" name="角丸四角形 17">
            <a:extLst>
              <a:ext uri="{FF2B5EF4-FFF2-40B4-BE49-F238E27FC236}">
                <a16:creationId xmlns:a16="http://schemas.microsoft.com/office/drawing/2014/main" id="{B6D5F3C2-2993-ECC7-AB57-19F8C12E8451}"/>
              </a:ext>
            </a:extLst>
          </p:cNvPr>
          <p:cNvSpPr/>
          <p:nvPr/>
        </p:nvSpPr>
        <p:spPr>
          <a:xfrm>
            <a:off x="5438888" y="2374027"/>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ja-JP" altLang="en-US">
                <a:latin typeface="UD Digi Kyokasho N-R" panose="02020400000000000000" pitchFamily="49" charset="-128"/>
                <a:ea typeface="UD Digi Kyokasho N-R" panose="02020400000000000000" pitchFamily="49" charset="-128"/>
              </a:rPr>
              <a:t>技法</a:t>
            </a:r>
            <a:endParaRPr kumimoji="1" lang="ja-JP" altLang="en-US">
              <a:latin typeface="UD Digi Kyokasho N-R" panose="02020400000000000000" pitchFamily="49" charset="-128"/>
              <a:ea typeface="UD Digi Kyokasho N-R" panose="02020400000000000000" pitchFamily="49" charset="-128"/>
            </a:endParaRPr>
          </a:p>
        </p:txBody>
      </p:sp>
      <p:sp>
        <p:nvSpPr>
          <p:cNvPr id="19" name="角丸四角形 18">
            <a:extLst>
              <a:ext uri="{FF2B5EF4-FFF2-40B4-BE49-F238E27FC236}">
                <a16:creationId xmlns:a16="http://schemas.microsoft.com/office/drawing/2014/main" id="{E6B7F552-37E2-AB4A-9F5B-EF99B4A2BFC1}"/>
              </a:ext>
            </a:extLst>
          </p:cNvPr>
          <p:cNvSpPr/>
          <p:nvPr/>
        </p:nvSpPr>
        <p:spPr>
          <a:xfrm>
            <a:off x="3749235" y="4056736"/>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UD Digi Kyokasho N-R" panose="02020400000000000000" pitchFamily="49" charset="-128"/>
                <a:ea typeface="UD Digi Kyokasho N-R" panose="02020400000000000000" pitchFamily="49" charset="-128"/>
              </a:rPr>
              <a:t>画像</a:t>
            </a:r>
          </a:p>
        </p:txBody>
      </p:sp>
      <p:sp>
        <p:nvSpPr>
          <p:cNvPr id="20" name="角丸四角形 19">
            <a:extLst>
              <a:ext uri="{FF2B5EF4-FFF2-40B4-BE49-F238E27FC236}">
                <a16:creationId xmlns:a16="http://schemas.microsoft.com/office/drawing/2014/main" id="{25CD9DEC-3C81-20CE-D2EE-40C02A4E8F62}"/>
              </a:ext>
            </a:extLst>
          </p:cNvPr>
          <p:cNvSpPr/>
          <p:nvPr/>
        </p:nvSpPr>
        <p:spPr>
          <a:xfrm>
            <a:off x="5732558" y="3083250"/>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UD Digi Kyokasho N-R" panose="02020400000000000000" pitchFamily="49" charset="-128"/>
                <a:ea typeface="UD Digi Kyokasho N-R" panose="02020400000000000000" pitchFamily="49" charset="-128"/>
              </a:rPr>
              <a:t>原材料</a:t>
            </a:r>
          </a:p>
        </p:txBody>
      </p:sp>
      <p:sp>
        <p:nvSpPr>
          <p:cNvPr id="21" name="角丸四角形 20">
            <a:extLst>
              <a:ext uri="{FF2B5EF4-FFF2-40B4-BE49-F238E27FC236}">
                <a16:creationId xmlns:a16="http://schemas.microsoft.com/office/drawing/2014/main" id="{ADA0F738-7B9B-D970-5FA0-55272F8A0A50}"/>
              </a:ext>
            </a:extLst>
          </p:cNvPr>
          <p:cNvSpPr/>
          <p:nvPr/>
        </p:nvSpPr>
        <p:spPr>
          <a:xfrm>
            <a:off x="5617032" y="3764468"/>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ja-JP" altLang="en-US">
                <a:latin typeface="UD Digi Kyokasho N-R" panose="02020400000000000000" pitchFamily="49" charset="-128"/>
                <a:ea typeface="UD Digi Kyokasho N-R" panose="02020400000000000000" pitchFamily="49" charset="-128"/>
              </a:rPr>
              <a:t>所蔵</a:t>
            </a:r>
            <a:endParaRPr kumimoji="1" lang="ja-JP" altLang="en-US">
              <a:latin typeface="UD Digi Kyokasho N-R" panose="02020400000000000000" pitchFamily="49" charset="-128"/>
              <a:ea typeface="UD Digi Kyokasho N-R" panose="02020400000000000000" pitchFamily="49" charset="-128"/>
            </a:endParaRPr>
          </a:p>
        </p:txBody>
      </p:sp>
      <p:sp>
        <p:nvSpPr>
          <p:cNvPr id="22" name="角丸四角形 21">
            <a:extLst>
              <a:ext uri="{FF2B5EF4-FFF2-40B4-BE49-F238E27FC236}">
                <a16:creationId xmlns:a16="http://schemas.microsoft.com/office/drawing/2014/main" id="{9B202947-FB9C-C684-B245-E0E2F6945F27}"/>
              </a:ext>
            </a:extLst>
          </p:cNvPr>
          <p:cNvSpPr/>
          <p:nvPr/>
        </p:nvSpPr>
        <p:spPr>
          <a:xfrm>
            <a:off x="1854834" y="3739497"/>
            <a:ext cx="1689653" cy="496957"/>
          </a:xfrm>
          <a:prstGeom prst="round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UD Digi Kyokasho N-R" panose="02020400000000000000" pitchFamily="49" charset="-128"/>
                <a:ea typeface="UD Digi Kyokasho N-R" panose="02020400000000000000" pitchFamily="49" charset="-128"/>
              </a:rPr>
              <a:t>管理情報</a:t>
            </a:r>
          </a:p>
        </p:txBody>
      </p:sp>
    </p:spTree>
    <p:extLst>
      <p:ext uri="{BB962C8B-B14F-4D97-AF65-F5344CB8AC3E}">
        <p14:creationId xmlns:p14="http://schemas.microsoft.com/office/powerpoint/2010/main" val="2010643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F5BF5A-A205-148E-4A5A-33D6FA5428DA}"/>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C9A6DD7B-62F4-A9CC-6241-C2A2D4774A18}"/>
              </a:ext>
            </a:extLst>
          </p:cNvPr>
          <p:cNvSpPr>
            <a:spLocks noGrp="1"/>
          </p:cNvSpPr>
          <p:nvPr>
            <p:ph idx="1"/>
          </p:nvPr>
        </p:nvSpPr>
        <p:spPr>
          <a:xfrm>
            <a:off x="234000" y="515813"/>
            <a:ext cx="8651583" cy="5865109"/>
          </a:xfrm>
        </p:spPr>
        <p:txBody>
          <a:bodyPr/>
          <a:lstStyle/>
          <a:p>
            <a:r>
              <a:rPr kumimoji="1" lang="ja-JP" altLang="en-US"/>
              <a:t>１つのデータベースがどんな情報を持つかは、</a:t>
            </a:r>
            <a:br>
              <a:rPr kumimoji="1" lang="en-US" altLang="ja-JP" dirty="0"/>
            </a:br>
            <a:r>
              <a:rPr kumimoji="1" lang="ja-JP" altLang="en-US"/>
              <a:t>そのデータベースの目的で決まる</a:t>
            </a:r>
            <a:endParaRPr kumimoji="1" lang="en-US" altLang="ja-JP" dirty="0"/>
          </a:p>
          <a:p>
            <a:pPr lvl="1"/>
            <a:endParaRPr lang="en-US" altLang="ja-JP" b="0" i="0" dirty="0">
              <a:solidFill>
                <a:srgbClr val="000000"/>
              </a:solidFill>
              <a:effectLst/>
              <a:latin typeface="Noto Sans Japanese"/>
            </a:endParaRPr>
          </a:p>
          <a:p>
            <a:pPr lvl="1"/>
            <a:r>
              <a:rPr lang="ja-JP" altLang="en-US" b="0" i="0">
                <a:solidFill>
                  <a:srgbClr val="000000"/>
                </a:solidFill>
                <a:effectLst/>
                <a:latin typeface="Noto Sans Japanese"/>
              </a:rPr>
              <a:t>「</a:t>
            </a:r>
            <a:r>
              <a:rPr lang="en" altLang="ja-JP" b="0" i="0" dirty="0">
                <a:solidFill>
                  <a:srgbClr val="FF0000"/>
                </a:solidFill>
                <a:effectLst/>
                <a:latin typeface="Noto Sans Japanese"/>
              </a:rPr>
              <a:t>e</a:t>
            </a:r>
            <a:r>
              <a:rPr lang="ja-JP" altLang="en-US" b="0" i="0">
                <a:solidFill>
                  <a:srgbClr val="FF0000"/>
                </a:solidFill>
                <a:effectLst/>
                <a:latin typeface="Noto Sans Japanese"/>
              </a:rPr>
              <a:t>国宝</a:t>
            </a:r>
            <a:r>
              <a:rPr lang="ja-JP" altLang="en-US" b="0" i="0">
                <a:solidFill>
                  <a:srgbClr val="000000"/>
                </a:solidFill>
                <a:effectLst/>
                <a:latin typeface="Noto Sans Japanese"/>
              </a:rPr>
              <a:t>の方は、</a:t>
            </a:r>
            <a:r>
              <a:rPr lang="en-US" altLang="ja-JP" b="0" i="0" dirty="0">
                <a:solidFill>
                  <a:srgbClr val="000000"/>
                </a:solidFill>
                <a:effectLst/>
                <a:latin typeface="Noto Sans Japanese"/>
              </a:rPr>
              <a:t>4</a:t>
            </a:r>
            <a:r>
              <a:rPr lang="ja-JP" altLang="en-US" b="0" i="0">
                <a:solidFill>
                  <a:srgbClr val="000000"/>
                </a:solidFill>
                <a:effectLst/>
                <a:latin typeface="Noto Sans Japanese"/>
              </a:rPr>
              <a:t>つの国立博物館が所蔵する国宝と重要文化財について、</a:t>
            </a:r>
            <a:r>
              <a:rPr lang="ja-JP" altLang="en-US" b="0" i="0">
                <a:solidFill>
                  <a:srgbClr val="FF0000"/>
                </a:solidFill>
                <a:effectLst/>
                <a:latin typeface="Noto Sans Japanese"/>
              </a:rPr>
              <a:t>高精細画像をスマホなどで気軽に</a:t>
            </a:r>
            <a:r>
              <a:rPr lang="ja-JP" altLang="en-US" b="0" i="0">
                <a:solidFill>
                  <a:schemeClr val="tx1"/>
                </a:solidFill>
                <a:effectLst/>
                <a:latin typeface="Noto Sans Japanese"/>
              </a:rPr>
              <a:t>お楽しみいただく</a:t>
            </a:r>
            <a:r>
              <a:rPr lang="ja-JP" altLang="en-US" b="0" i="0">
                <a:solidFill>
                  <a:srgbClr val="000000"/>
                </a:solidFill>
                <a:effectLst/>
                <a:latin typeface="Noto Sans Japanese"/>
              </a:rPr>
              <a:t>ことを目的としています。」</a:t>
            </a:r>
            <a:endParaRPr lang="en-US" altLang="ja-JP" b="0" i="0" dirty="0">
              <a:solidFill>
                <a:srgbClr val="000000"/>
              </a:solidFill>
              <a:effectLst/>
              <a:latin typeface="Noto Sans Japanese"/>
            </a:endParaRPr>
          </a:p>
          <a:p>
            <a:pPr lvl="1"/>
            <a:r>
              <a:rPr lang="ja-JP" altLang="en-US">
                <a:solidFill>
                  <a:srgbClr val="000000"/>
                </a:solidFill>
                <a:latin typeface="Noto Sans Japanese"/>
              </a:rPr>
              <a:t>「</a:t>
            </a:r>
            <a:r>
              <a:rPr lang="ja-JP" altLang="en-US" b="0" i="0">
                <a:solidFill>
                  <a:srgbClr val="000000"/>
                </a:solidFill>
                <a:effectLst/>
                <a:latin typeface="Noto Sans Japanese"/>
              </a:rPr>
              <a:t>これに対し</a:t>
            </a:r>
            <a:r>
              <a:rPr lang="en" altLang="ja-JP" b="1" i="0" dirty="0" err="1">
                <a:solidFill>
                  <a:srgbClr val="0070C0"/>
                </a:solidFill>
                <a:effectLst/>
                <a:latin typeface="Noto Sans Japanese"/>
              </a:rPr>
              <a:t>ColBase</a:t>
            </a:r>
            <a:r>
              <a:rPr lang="ja-JP" altLang="en-US" b="0" i="0">
                <a:solidFill>
                  <a:srgbClr val="000000"/>
                </a:solidFill>
                <a:effectLst/>
                <a:latin typeface="Noto Sans Japanese"/>
              </a:rPr>
              <a:t>は、</a:t>
            </a:r>
            <a:r>
              <a:rPr lang="ja-JP" altLang="en-US" b="1" i="0">
                <a:solidFill>
                  <a:srgbClr val="0070C0"/>
                </a:solidFill>
                <a:effectLst/>
                <a:latin typeface="Noto Sans Japanese"/>
              </a:rPr>
              <a:t>網羅的・体系的な所蔵品のデータベース</a:t>
            </a:r>
            <a:r>
              <a:rPr lang="ja-JP" altLang="en-US" b="0" i="0">
                <a:solidFill>
                  <a:srgbClr val="000000"/>
                </a:solidFill>
                <a:effectLst/>
                <a:latin typeface="Noto Sans Japanese"/>
              </a:rPr>
              <a:t>となっています。」</a:t>
            </a:r>
            <a:endParaRPr lang="en-US" altLang="ja-JP" b="0" i="0" dirty="0">
              <a:solidFill>
                <a:srgbClr val="000000"/>
              </a:solidFill>
              <a:effectLst/>
              <a:latin typeface="Noto Sans Japanese"/>
            </a:endParaRPr>
          </a:p>
          <a:p>
            <a:pPr lvl="2"/>
            <a:endParaRPr lang="en-US" altLang="ja-JP" sz="2000" dirty="0"/>
          </a:p>
          <a:p>
            <a:pPr lvl="2"/>
            <a:r>
              <a:rPr lang="ja-JP" altLang="en-US" sz="2000"/>
              <a:t>進化する所蔵品データベースと調査研究活動　より</a:t>
            </a:r>
            <a:endParaRPr lang="en-US" altLang="ja-JP" sz="2000" dirty="0"/>
          </a:p>
          <a:p>
            <a:pPr lvl="3"/>
            <a:r>
              <a:rPr lang="en" altLang="ja-JP" b="1" i="0" dirty="0">
                <a:solidFill>
                  <a:schemeClr val="tx1"/>
                </a:solidFill>
                <a:effectLst/>
                <a:latin typeface="Noto Sans Japanese"/>
                <a:hlinkClick r:id="rId3"/>
              </a:rPr>
              <a:t>https://cpcp.nich.go.jp/modules/rblog/1/2019/09/10/blog19/</a:t>
            </a:r>
            <a:endParaRPr lang="en" altLang="ja-JP" b="1" i="0" dirty="0">
              <a:solidFill>
                <a:schemeClr val="tx1"/>
              </a:solidFill>
              <a:effectLst/>
              <a:latin typeface="Noto Sans Japanese"/>
            </a:endParaRPr>
          </a:p>
          <a:p>
            <a:pPr lvl="3"/>
            <a:endParaRPr lang="ja-JP" altLang="en-US" b="1" i="0">
              <a:solidFill>
                <a:schemeClr val="tx1"/>
              </a:solidFill>
              <a:effectLst/>
              <a:latin typeface="Noto Sans Japanese"/>
            </a:endParaRPr>
          </a:p>
          <a:p>
            <a:pPr lvl="2"/>
            <a:endParaRPr kumimoji="1" lang="ja-JP" altLang="en-US"/>
          </a:p>
        </p:txBody>
      </p:sp>
      <p:sp>
        <p:nvSpPr>
          <p:cNvPr id="8" name="テキスト プレースホルダー 7">
            <a:extLst>
              <a:ext uri="{FF2B5EF4-FFF2-40B4-BE49-F238E27FC236}">
                <a16:creationId xmlns:a16="http://schemas.microsoft.com/office/drawing/2014/main" id="{2D84BB6E-683C-66E9-4114-1DDDA10D5ED6}"/>
              </a:ext>
            </a:extLst>
          </p:cNvPr>
          <p:cNvSpPr>
            <a:spLocks noGrp="1"/>
          </p:cNvSpPr>
          <p:nvPr>
            <p:ph type="body" sz="quarter" idx="10"/>
          </p:nvPr>
        </p:nvSpPr>
        <p:spPr/>
        <p:txBody>
          <a:bodyPr/>
          <a:lstStyle/>
          <a:p>
            <a:endParaRPr lang="ja-JP" altLang="en-US"/>
          </a:p>
        </p:txBody>
      </p:sp>
    </p:spTree>
    <p:extLst>
      <p:ext uri="{BB962C8B-B14F-4D97-AF65-F5344CB8AC3E}">
        <p14:creationId xmlns:p14="http://schemas.microsoft.com/office/powerpoint/2010/main" val="36555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40AEF6-2B30-C475-10C2-DD40F785B8C3}"/>
              </a:ext>
            </a:extLst>
          </p:cNvPr>
          <p:cNvSpPr>
            <a:spLocks noGrp="1"/>
          </p:cNvSpPr>
          <p:nvPr>
            <p:ph type="title"/>
          </p:nvPr>
        </p:nvSpPr>
        <p:spPr/>
        <p:txBody>
          <a:bodyPr>
            <a:normAutofit/>
          </a:bodyPr>
          <a:lstStyle/>
          <a:p>
            <a:r>
              <a:rPr lang="ja-JP" altLang="en-US" sz="2400"/>
              <a:t>データベースの機能を整理しよう</a:t>
            </a:r>
            <a:endParaRPr kumimoji="1" lang="ja-JP" altLang="en-US"/>
          </a:p>
        </p:txBody>
      </p:sp>
      <p:pic>
        <p:nvPicPr>
          <p:cNvPr id="4" name="グラフィックス 3" descr="データベース 単色塗りつぶし">
            <a:extLst>
              <a:ext uri="{FF2B5EF4-FFF2-40B4-BE49-F238E27FC236}">
                <a16:creationId xmlns:a16="http://schemas.microsoft.com/office/drawing/2014/main" id="{6CB6D9FD-0E0F-EDB5-82AC-835A7B858D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98204" y="4593532"/>
            <a:ext cx="1490870" cy="1490870"/>
          </a:xfrm>
          <a:prstGeom prst="rect">
            <a:avLst/>
          </a:prstGeom>
        </p:spPr>
      </p:pic>
      <p:pic>
        <p:nvPicPr>
          <p:cNvPr id="10" name="コンテンツ プレースホルダー 9" descr="ユーザー 単色塗りつぶし">
            <a:extLst>
              <a:ext uri="{FF2B5EF4-FFF2-40B4-BE49-F238E27FC236}">
                <a16:creationId xmlns:a16="http://schemas.microsoft.com/office/drawing/2014/main" id="{F66D03CC-E50C-4DB1-56CC-BBB77739BBFA}"/>
              </a:ext>
            </a:extLst>
          </p:cNvPr>
          <p:cNvPicPr>
            <a:picLocks noGrp="1" noChangeAspect="1"/>
          </p:cNvPicPr>
          <p:nvPr>
            <p:ph sz="quarter" idx="17"/>
          </p:nvPr>
        </p:nvPicPr>
        <p:blipFill>
          <a:blip r:embed="rId5">
            <a:extLst>
              <a:ext uri="{96DAC541-7B7A-43D3-8B79-37D633B846F1}">
                <asvg:svgBlip xmlns:asvg="http://schemas.microsoft.com/office/drawing/2016/SVG/main" r:embed="rId6"/>
              </a:ext>
            </a:extLst>
          </a:blip>
          <a:stretch>
            <a:fillRect/>
          </a:stretch>
        </p:blipFill>
        <p:spPr>
          <a:xfrm>
            <a:off x="5149988" y="4399849"/>
            <a:ext cx="1096490" cy="1096490"/>
          </a:xfrm>
        </p:spPr>
      </p:pic>
      <p:pic>
        <p:nvPicPr>
          <p:cNvPr id="11" name="コンテンツ プレースホルダー 9" descr="ユーザー 単色塗りつぶし">
            <a:extLst>
              <a:ext uri="{FF2B5EF4-FFF2-40B4-BE49-F238E27FC236}">
                <a16:creationId xmlns:a16="http://schemas.microsoft.com/office/drawing/2014/main" id="{F25D0AFE-E1F0-EC36-CB6B-6DFAF4B2020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49988" y="5302558"/>
            <a:ext cx="1096490" cy="1096490"/>
          </a:xfrm>
          <a:prstGeom prst="rect">
            <a:avLst/>
          </a:prstGeom>
        </p:spPr>
      </p:pic>
      <p:cxnSp>
        <p:nvCxnSpPr>
          <p:cNvPr id="15" name="カギ線コネクタ 14">
            <a:extLst>
              <a:ext uri="{FF2B5EF4-FFF2-40B4-BE49-F238E27FC236}">
                <a16:creationId xmlns:a16="http://schemas.microsoft.com/office/drawing/2014/main" id="{299C89B7-B837-F7CF-998C-E3E049D9DCB4}"/>
              </a:ext>
            </a:extLst>
          </p:cNvPr>
          <p:cNvCxnSpPr>
            <a:stCxn id="10" idx="3"/>
            <a:endCxn id="4" idx="1"/>
          </p:cNvCxnSpPr>
          <p:nvPr/>
        </p:nvCxnSpPr>
        <p:spPr>
          <a:xfrm>
            <a:off x="6246478" y="4948094"/>
            <a:ext cx="1051726" cy="390873"/>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カギ線コネクタ 16">
            <a:extLst>
              <a:ext uri="{FF2B5EF4-FFF2-40B4-BE49-F238E27FC236}">
                <a16:creationId xmlns:a16="http://schemas.microsoft.com/office/drawing/2014/main" id="{91BDB216-70C8-02B5-5B87-28CCD2AD335B}"/>
              </a:ext>
            </a:extLst>
          </p:cNvPr>
          <p:cNvCxnSpPr>
            <a:cxnSpLocks/>
            <a:stCxn id="11" idx="3"/>
            <a:endCxn id="20" idx="1"/>
          </p:cNvCxnSpPr>
          <p:nvPr/>
        </p:nvCxnSpPr>
        <p:spPr>
          <a:xfrm flipV="1">
            <a:off x="6246478" y="5759603"/>
            <a:ext cx="711340" cy="91200"/>
          </a:xfrm>
          <a:prstGeom prst="bentConnector3">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832EBF82-D7C2-7033-CCA3-5B3F7EE8631C}"/>
              </a:ext>
            </a:extLst>
          </p:cNvPr>
          <p:cNvSpPr txBox="1"/>
          <p:nvPr/>
        </p:nvSpPr>
        <p:spPr>
          <a:xfrm>
            <a:off x="6957818" y="5497993"/>
            <a:ext cx="374481" cy="523220"/>
          </a:xfrm>
          <a:prstGeom prst="rect">
            <a:avLst/>
          </a:prstGeom>
          <a:noFill/>
        </p:spPr>
        <p:txBody>
          <a:bodyPr wrap="square" rtlCol="0">
            <a:spAutoFit/>
          </a:bodyPr>
          <a:lstStyle/>
          <a:p>
            <a:r>
              <a:rPr kumimoji="1" lang="en-US" altLang="ja-JP" sz="2800" b="1" dirty="0">
                <a:solidFill>
                  <a:srgbClr val="FF0000"/>
                </a:solidFill>
              </a:rPr>
              <a:t>×</a:t>
            </a:r>
            <a:endParaRPr kumimoji="1" lang="ja-JP" altLang="en-US" sz="2800" b="1">
              <a:solidFill>
                <a:srgbClr val="FF0000"/>
              </a:solidFill>
            </a:endParaRPr>
          </a:p>
        </p:txBody>
      </p:sp>
    </p:spTree>
    <p:extLst>
      <p:ext uri="{BB962C8B-B14F-4D97-AF65-F5344CB8AC3E}">
        <p14:creationId xmlns:p14="http://schemas.microsoft.com/office/powerpoint/2010/main" val="25189946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86A9BD6C-7A53-0339-E5DA-C7F7B0B7A7D1}"/>
              </a:ext>
            </a:extLst>
          </p:cNvPr>
          <p:cNvSpPr>
            <a:spLocks noGrp="1"/>
          </p:cNvSpPr>
          <p:nvPr>
            <p:ph type="title"/>
          </p:nvPr>
        </p:nvSpPr>
        <p:spPr/>
        <p:txBody>
          <a:bodyPr/>
          <a:lstStyle/>
          <a:p>
            <a:r>
              <a:rPr lang="ja-JP" altLang="en-US" sz="1400"/>
              <a:t>データベースの機能</a:t>
            </a:r>
            <a:endParaRPr lang="ja-JP" altLang="en-US"/>
          </a:p>
        </p:txBody>
      </p:sp>
      <p:sp>
        <p:nvSpPr>
          <p:cNvPr id="5" name="コンテンツ プレースホルダー 4">
            <a:extLst>
              <a:ext uri="{FF2B5EF4-FFF2-40B4-BE49-F238E27FC236}">
                <a16:creationId xmlns:a16="http://schemas.microsoft.com/office/drawing/2014/main" id="{F61BB377-3762-F32D-4B4C-922034DE8984}"/>
              </a:ext>
            </a:extLst>
          </p:cNvPr>
          <p:cNvSpPr>
            <a:spLocks noGrp="1"/>
          </p:cNvSpPr>
          <p:nvPr>
            <p:ph idx="1"/>
          </p:nvPr>
        </p:nvSpPr>
        <p:spPr>
          <a:xfrm>
            <a:off x="234000" y="396545"/>
            <a:ext cx="8658480" cy="5505475"/>
          </a:xfrm>
        </p:spPr>
        <p:txBody>
          <a:bodyPr/>
          <a:lstStyle/>
          <a:p>
            <a:r>
              <a:rPr lang="ja-JP" altLang="en-US"/>
              <a:t>データベース</a:t>
            </a:r>
            <a:endParaRPr lang="en-US" altLang="ja-JP" dirty="0"/>
          </a:p>
          <a:p>
            <a:pPr lvl="1"/>
            <a:r>
              <a:rPr lang="ja-JP" altLang="en-US"/>
              <a:t>構造化された情報・データの組織的な集合</a:t>
            </a:r>
            <a:endParaRPr lang="en-US" altLang="ja-JP" dirty="0"/>
          </a:p>
          <a:p>
            <a:pPr lvl="1"/>
            <a:r>
              <a:rPr lang="ja-JP" altLang="en-US" sz="1800"/>
              <a:t>例</a:t>
            </a:r>
            <a:r>
              <a:rPr lang="en-US" altLang="ja-JP" sz="1800" dirty="0"/>
              <a:t>: </a:t>
            </a:r>
            <a:r>
              <a:rPr lang="ja-JP" altLang="en-US" sz="1800"/>
              <a:t>「連絡帳」「連絡先」などのアプリ</a:t>
            </a:r>
            <a:endParaRPr lang="en-US" altLang="ja-JP" sz="1800" dirty="0"/>
          </a:p>
          <a:p>
            <a:pPr lvl="2"/>
            <a:r>
              <a:rPr lang="ja-JP" altLang="en-US" sz="1600"/>
              <a:t>連絡先の人や組織の情報を集合させている</a:t>
            </a:r>
            <a:endParaRPr lang="en-US" altLang="ja-JP" sz="1600" dirty="0"/>
          </a:p>
          <a:p>
            <a:pPr lvl="2"/>
            <a:r>
              <a:rPr lang="ja-JP" altLang="en-US" sz="1600"/>
              <a:t>名前、電話番号、メールアドレスなどの構造を持つ</a:t>
            </a:r>
            <a:endParaRPr lang="en-US" altLang="ja-JP" sz="1600" dirty="0"/>
          </a:p>
          <a:p>
            <a:pPr lvl="2"/>
            <a:r>
              <a:rPr lang="ja-JP" altLang="en-US" sz="1600"/>
              <a:t>名前順などに整列できるよう組織してある</a:t>
            </a:r>
            <a:endParaRPr lang="en-US" altLang="ja-JP" sz="1600" dirty="0"/>
          </a:p>
          <a:p>
            <a:pPr lvl="2"/>
            <a:endParaRPr lang="en-US" altLang="ja-JP" dirty="0"/>
          </a:p>
          <a:p>
            <a:pPr lvl="2"/>
            <a:endParaRPr lang="en-US" altLang="ja-JP" dirty="0"/>
          </a:p>
          <a:p>
            <a:pPr marL="0" indent="0">
              <a:buNone/>
            </a:pPr>
            <a:r>
              <a:rPr lang="en-US" altLang="ja-JP" sz="2000" dirty="0">
                <a:solidFill>
                  <a:srgbClr val="FF0000"/>
                </a:solidFill>
              </a:rPr>
              <a:t>※</a:t>
            </a:r>
            <a:r>
              <a:rPr lang="ja-JP" altLang="en-US" sz="2000">
                <a:solidFill>
                  <a:srgbClr val="FF0000"/>
                </a:solidFill>
              </a:rPr>
              <a:t>データベースは、ただのファイルとは違う</a:t>
            </a:r>
            <a:endParaRPr lang="en-US" altLang="ja-JP" sz="2000" dirty="0">
              <a:solidFill>
                <a:srgbClr val="FF0000"/>
              </a:solidFill>
            </a:endParaRPr>
          </a:p>
          <a:p>
            <a:r>
              <a:rPr lang="ja-JP" altLang="en-US" sz="1600"/>
              <a:t>ファイルの中の情報は構造化されていない場合も</a:t>
            </a:r>
            <a:endParaRPr lang="en-US" altLang="ja-JP" sz="1600" dirty="0"/>
          </a:p>
          <a:p>
            <a:r>
              <a:rPr lang="ja-JP" altLang="en-US" sz="1600"/>
              <a:t>たとえば、１つのファイルの中に、</a:t>
            </a:r>
            <a:r>
              <a:rPr lang="en-US" altLang="ja-JP" sz="1600" dirty="0"/>
              <a:t>50</a:t>
            </a:r>
            <a:r>
              <a:rPr lang="ja-JP" altLang="en-US" sz="1600"/>
              <a:t>人の人の名前と電話番号とメールアドレスが（順番もバラバラに）書き込まれていたとする</a:t>
            </a:r>
            <a:endParaRPr lang="en-US" altLang="ja-JP" sz="1600" dirty="0"/>
          </a:p>
          <a:p>
            <a:r>
              <a:rPr lang="ja-JP" altLang="en-US" sz="1600"/>
              <a:t>ある人の名前と連絡先を見つけて、その人と同じ苗字の人を見つけ、連絡先を変更することは、ただのファイルだと手間がかかる</a:t>
            </a:r>
          </a:p>
        </p:txBody>
      </p:sp>
      <p:sp>
        <p:nvSpPr>
          <p:cNvPr id="6" name="テキスト プレースホルダー 5">
            <a:extLst>
              <a:ext uri="{FF2B5EF4-FFF2-40B4-BE49-F238E27FC236}">
                <a16:creationId xmlns:a16="http://schemas.microsoft.com/office/drawing/2014/main" id="{32980825-BD6F-17F1-E796-51FB3BA87950}"/>
              </a:ext>
            </a:extLst>
          </p:cNvPr>
          <p:cNvSpPr>
            <a:spLocks noGrp="1"/>
          </p:cNvSpPr>
          <p:nvPr>
            <p:ph type="body" sz="quarter" idx="10"/>
          </p:nvPr>
        </p:nvSpPr>
        <p:spPr/>
        <p:txBody>
          <a:bodyPr/>
          <a:lstStyle/>
          <a:p>
            <a:endParaRPr lang="ja-JP" altLang="en-US"/>
          </a:p>
        </p:txBody>
      </p:sp>
      <p:sp>
        <p:nvSpPr>
          <p:cNvPr id="7" name="フローチャート: 書類 6">
            <a:extLst>
              <a:ext uri="{FF2B5EF4-FFF2-40B4-BE49-F238E27FC236}">
                <a16:creationId xmlns:a16="http://schemas.microsoft.com/office/drawing/2014/main" id="{BAA7B805-63AD-46C4-6F6F-519B907B6AFF}"/>
              </a:ext>
            </a:extLst>
          </p:cNvPr>
          <p:cNvSpPr/>
          <p:nvPr/>
        </p:nvSpPr>
        <p:spPr>
          <a:xfrm>
            <a:off x="6291469" y="4360336"/>
            <a:ext cx="2126974" cy="1023730"/>
          </a:xfrm>
          <a:prstGeom prst="flowChartDocument">
            <a:avLst/>
          </a:prstGeom>
          <a:ln w="9525"/>
        </p:spPr>
        <p:style>
          <a:lnRef idx="2">
            <a:schemeClr val="dk1"/>
          </a:lnRef>
          <a:fillRef idx="1">
            <a:schemeClr val="lt1"/>
          </a:fillRef>
          <a:effectRef idx="0">
            <a:schemeClr val="dk1"/>
          </a:effectRef>
          <a:fontRef idx="minor">
            <a:schemeClr val="dk1"/>
          </a:fontRef>
        </p:style>
        <p:txBody>
          <a:bodyPr rtlCol="0" anchor="ctr"/>
          <a:lstStyle/>
          <a:p>
            <a:r>
              <a:rPr kumimoji="1" lang="ja-JP" altLang="en-US" sz="1050">
                <a:latin typeface="UD Digi Kyokasho N-R" panose="02020400000000000000" pitchFamily="49" charset="-128"/>
                <a:ea typeface="UD Digi Kyokasho N-R" panose="02020400000000000000" pitchFamily="49" charset="-128"/>
              </a:rPr>
              <a:t>名前、メール</a:t>
            </a:r>
            <a:endParaRPr kumimoji="1" lang="en-US" altLang="ja-JP" sz="1050" dirty="0">
              <a:latin typeface="UD Digi Kyokasho N-R" panose="02020400000000000000" pitchFamily="49" charset="-128"/>
              <a:ea typeface="UD Digi Kyokasho N-R" panose="02020400000000000000" pitchFamily="49" charset="-128"/>
            </a:endParaRPr>
          </a:p>
          <a:p>
            <a:r>
              <a:rPr lang="ja-JP" altLang="en-US" sz="1050">
                <a:latin typeface="UD Digi Kyokasho N-R" panose="02020400000000000000" pitchFamily="49" charset="-128"/>
                <a:ea typeface="UD Digi Kyokasho N-R" panose="02020400000000000000" pitchFamily="49" charset="-128"/>
              </a:rPr>
              <a:t>メモ</a:t>
            </a:r>
            <a:endParaRPr lang="en-US" altLang="ja-JP" sz="1050" dirty="0">
              <a:latin typeface="UD Digi Kyokasho N-R" panose="02020400000000000000" pitchFamily="49" charset="-128"/>
              <a:ea typeface="UD Digi Kyokasho N-R" panose="02020400000000000000" pitchFamily="49" charset="-128"/>
            </a:endParaRPr>
          </a:p>
          <a:p>
            <a:r>
              <a:rPr lang="ja-JP" altLang="en-US" sz="1050">
                <a:latin typeface="UD Digi Kyokasho N-R" panose="02020400000000000000" pitchFamily="49" charset="-128"/>
                <a:ea typeface="UD Digi Kyokasho N-R" panose="02020400000000000000" pitchFamily="49" charset="-128"/>
              </a:rPr>
              <a:t>電話番号、名前</a:t>
            </a:r>
            <a:r>
              <a:rPr lang="en-US" altLang="ja-JP" sz="1050" dirty="0">
                <a:latin typeface="UD Digi Kyokasho N-R" panose="02020400000000000000" pitchFamily="49" charset="-128"/>
                <a:ea typeface="UD Digi Kyokasho N-R" panose="02020400000000000000" pitchFamily="49" charset="-128"/>
              </a:rPr>
              <a:t>…</a:t>
            </a:r>
            <a:endParaRPr kumimoji="1" lang="ja-JP" altLang="en-US" sz="1050">
              <a:latin typeface="UD Digi Kyokasho N-R" panose="02020400000000000000" pitchFamily="49" charset="-128"/>
              <a:ea typeface="UD Digi Kyokasho N-R" panose="02020400000000000000" pitchFamily="49" charset="-128"/>
            </a:endParaRPr>
          </a:p>
        </p:txBody>
      </p:sp>
      <p:graphicFrame>
        <p:nvGraphicFramePr>
          <p:cNvPr id="8" name="表 8">
            <a:extLst>
              <a:ext uri="{FF2B5EF4-FFF2-40B4-BE49-F238E27FC236}">
                <a16:creationId xmlns:a16="http://schemas.microsoft.com/office/drawing/2014/main" id="{38AADA61-1BB3-A478-E3D3-56B1EB3FE06D}"/>
              </a:ext>
            </a:extLst>
          </p:cNvPr>
          <p:cNvGraphicFramePr>
            <a:graphicFrameLocks noGrp="1"/>
          </p:cNvGraphicFramePr>
          <p:nvPr>
            <p:extLst>
              <p:ext uri="{D42A27DB-BD31-4B8C-83A1-F6EECF244321}">
                <p14:modId xmlns:p14="http://schemas.microsoft.com/office/powerpoint/2010/main" val="1405426643"/>
              </p:ext>
            </p:extLst>
          </p:nvPr>
        </p:nvGraphicFramePr>
        <p:xfrm>
          <a:off x="1233736" y="3493643"/>
          <a:ext cx="6218584" cy="777240"/>
        </p:xfrm>
        <a:graphic>
          <a:graphicData uri="http://schemas.openxmlformats.org/drawingml/2006/table">
            <a:tbl>
              <a:tblPr firstRow="1" bandRow="1">
                <a:tableStyleId>{E8B1032C-EA38-4F05-BA0D-38AFFFC7BED3}</a:tableStyleId>
              </a:tblPr>
              <a:tblGrid>
                <a:gridCol w="1554646">
                  <a:extLst>
                    <a:ext uri="{9D8B030D-6E8A-4147-A177-3AD203B41FA5}">
                      <a16:colId xmlns:a16="http://schemas.microsoft.com/office/drawing/2014/main" val="3429238379"/>
                    </a:ext>
                  </a:extLst>
                </a:gridCol>
                <a:gridCol w="1554646">
                  <a:extLst>
                    <a:ext uri="{9D8B030D-6E8A-4147-A177-3AD203B41FA5}">
                      <a16:colId xmlns:a16="http://schemas.microsoft.com/office/drawing/2014/main" val="44450414"/>
                    </a:ext>
                  </a:extLst>
                </a:gridCol>
                <a:gridCol w="1554646">
                  <a:extLst>
                    <a:ext uri="{9D8B030D-6E8A-4147-A177-3AD203B41FA5}">
                      <a16:colId xmlns:a16="http://schemas.microsoft.com/office/drawing/2014/main" val="3906188638"/>
                    </a:ext>
                  </a:extLst>
                </a:gridCol>
                <a:gridCol w="1554646">
                  <a:extLst>
                    <a:ext uri="{9D8B030D-6E8A-4147-A177-3AD203B41FA5}">
                      <a16:colId xmlns:a16="http://schemas.microsoft.com/office/drawing/2014/main" val="3762908060"/>
                    </a:ext>
                  </a:extLst>
                </a:gridCol>
              </a:tblGrid>
              <a:tr h="225287">
                <a:tc>
                  <a:txBody>
                    <a:bodyPr/>
                    <a:lstStyle/>
                    <a:p>
                      <a:r>
                        <a:rPr kumimoji="1" lang="ja-JP" altLang="en-US" sz="1100"/>
                        <a:t>名前</a:t>
                      </a:r>
                    </a:p>
                  </a:txBody>
                  <a:tcPr/>
                </a:tc>
                <a:tc>
                  <a:txBody>
                    <a:bodyPr/>
                    <a:lstStyle/>
                    <a:p>
                      <a:r>
                        <a:rPr kumimoji="1" lang="ja-JP" altLang="en-US" sz="1100"/>
                        <a:t>名前（ふりがな）</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t>電話番号</a:t>
                      </a:r>
                    </a:p>
                  </a:txBody>
                  <a:tcPr/>
                </a:tc>
                <a:tc>
                  <a:txBody>
                    <a:bodyPr/>
                    <a:lstStyle/>
                    <a:p>
                      <a:r>
                        <a:rPr kumimoji="1" lang="ja-JP" altLang="en-US" sz="1100"/>
                        <a:t>メールアドレス</a:t>
                      </a:r>
                    </a:p>
                  </a:txBody>
                  <a:tcPr/>
                </a:tc>
                <a:extLst>
                  <a:ext uri="{0D108BD9-81ED-4DB2-BD59-A6C34878D82A}">
                    <a16:rowId xmlns:a16="http://schemas.microsoft.com/office/drawing/2014/main" val="1698279868"/>
                  </a:ext>
                </a:extLst>
              </a:tr>
              <a:tr h="225287">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extLst>
                  <a:ext uri="{0D108BD9-81ED-4DB2-BD59-A6C34878D82A}">
                    <a16:rowId xmlns:a16="http://schemas.microsoft.com/office/drawing/2014/main" val="433111958"/>
                  </a:ext>
                </a:extLst>
              </a:tr>
              <a:tr h="225287">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extLst>
                  <a:ext uri="{0D108BD9-81ED-4DB2-BD59-A6C34878D82A}">
                    <a16:rowId xmlns:a16="http://schemas.microsoft.com/office/drawing/2014/main" val="1784537161"/>
                  </a:ext>
                </a:extLst>
              </a:tr>
            </a:tbl>
          </a:graphicData>
        </a:graphic>
      </p:graphicFrame>
      <p:sp>
        <p:nvSpPr>
          <p:cNvPr id="9" name="角丸四角形吹き出し 8">
            <a:extLst>
              <a:ext uri="{FF2B5EF4-FFF2-40B4-BE49-F238E27FC236}">
                <a16:creationId xmlns:a16="http://schemas.microsoft.com/office/drawing/2014/main" id="{D03DBB52-F619-8569-A663-108B8469A644}"/>
              </a:ext>
            </a:extLst>
          </p:cNvPr>
          <p:cNvSpPr/>
          <p:nvPr/>
        </p:nvSpPr>
        <p:spPr>
          <a:xfrm>
            <a:off x="6388833" y="1653785"/>
            <a:ext cx="2126974" cy="1302026"/>
          </a:xfrm>
          <a:prstGeom prst="wedgeRoundRectCallout">
            <a:avLst>
              <a:gd name="adj1" fmla="val -80194"/>
              <a:gd name="adj2" fmla="val -39092"/>
              <a:gd name="adj3" fmla="val 16667"/>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a:latin typeface="UD Digi Kyokasho N-R" panose="02020400000000000000" pitchFamily="49" charset="-128"/>
                <a:ea typeface="UD Digi Kyokasho N-R" panose="02020400000000000000" pitchFamily="49" charset="-128"/>
              </a:rPr>
              <a:t>構造と</a:t>
            </a:r>
            <a:endParaRPr kumimoji="1" lang="en-US" altLang="ja-JP" dirty="0">
              <a:latin typeface="UD Digi Kyokasho N-R" panose="02020400000000000000" pitchFamily="49" charset="-128"/>
              <a:ea typeface="UD Digi Kyokasho N-R" panose="02020400000000000000" pitchFamily="49" charset="-128"/>
            </a:endParaRPr>
          </a:p>
          <a:p>
            <a:pPr algn="ctr"/>
            <a:r>
              <a:rPr lang="ja-JP" altLang="en-US">
                <a:latin typeface="UD Digi Kyokasho N-R" panose="02020400000000000000" pitchFamily="49" charset="-128"/>
                <a:ea typeface="UD Digi Kyokasho N-R" panose="02020400000000000000" pitchFamily="49" charset="-128"/>
              </a:rPr>
              <a:t>組織のしかたは、</a:t>
            </a:r>
            <a:endParaRPr lang="en-US" altLang="ja-JP" dirty="0">
              <a:latin typeface="UD Digi Kyokasho N-R" panose="02020400000000000000" pitchFamily="49" charset="-128"/>
              <a:ea typeface="UD Digi Kyokasho N-R" panose="02020400000000000000" pitchFamily="49" charset="-128"/>
            </a:endParaRPr>
          </a:p>
          <a:p>
            <a:pPr algn="ctr"/>
            <a:r>
              <a:rPr kumimoji="1" lang="ja-JP" altLang="en-US">
                <a:latin typeface="UD Digi Kyokasho N-R" panose="02020400000000000000" pitchFamily="49" charset="-128"/>
                <a:ea typeface="UD Digi Kyokasho N-R" panose="02020400000000000000" pitchFamily="49" charset="-128"/>
              </a:rPr>
              <a:t>データベースの用途次第</a:t>
            </a:r>
          </a:p>
        </p:txBody>
      </p:sp>
    </p:spTree>
    <p:extLst>
      <p:ext uri="{BB962C8B-B14F-4D97-AF65-F5344CB8AC3E}">
        <p14:creationId xmlns:p14="http://schemas.microsoft.com/office/powerpoint/2010/main" val="1104673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E35A7EF0-2BF0-121E-CC88-CC08B9D4DE80}"/>
              </a:ext>
            </a:extLst>
          </p:cNvPr>
          <p:cNvSpPr>
            <a:spLocks noGrp="1"/>
          </p:cNvSpPr>
          <p:nvPr>
            <p:ph type="title"/>
          </p:nvPr>
        </p:nvSpPr>
        <p:spPr/>
        <p:txBody>
          <a:bodyPr/>
          <a:lstStyle/>
          <a:p>
            <a:r>
              <a:rPr lang="ja-JP" altLang="en-US"/>
              <a:t>データベースの機能：操作</a:t>
            </a:r>
          </a:p>
        </p:txBody>
      </p:sp>
      <p:sp>
        <p:nvSpPr>
          <p:cNvPr id="5" name="コンテンツ プレースホルダー 4">
            <a:extLst>
              <a:ext uri="{FF2B5EF4-FFF2-40B4-BE49-F238E27FC236}">
                <a16:creationId xmlns:a16="http://schemas.microsoft.com/office/drawing/2014/main" id="{0F89D8A7-26D7-72CA-7ACB-B78A59C94F74}"/>
              </a:ext>
            </a:extLst>
          </p:cNvPr>
          <p:cNvSpPr>
            <a:spLocks noGrp="1"/>
          </p:cNvSpPr>
          <p:nvPr>
            <p:ph idx="1"/>
          </p:nvPr>
        </p:nvSpPr>
        <p:spPr/>
        <p:txBody>
          <a:bodyPr/>
          <a:lstStyle/>
          <a:p>
            <a:r>
              <a:rPr lang="ja-JP" altLang="en-US"/>
              <a:t>データを操作する</a:t>
            </a:r>
            <a:r>
              <a:rPr lang="en-US" altLang="ja-JP" dirty="0"/>
              <a:t>: CRUD(</a:t>
            </a:r>
            <a:r>
              <a:rPr lang="ja-JP" altLang="en-US"/>
              <a:t>クラッド</a:t>
            </a:r>
            <a:r>
              <a:rPr lang="en-US" altLang="ja-JP" dirty="0"/>
              <a:t>)</a:t>
            </a:r>
          </a:p>
          <a:p>
            <a:pPr lvl="1"/>
            <a:r>
              <a:rPr lang="ja-JP" altLang="en-US"/>
              <a:t>データを追加する</a:t>
            </a:r>
            <a:r>
              <a:rPr lang="en-US" altLang="ja-JP" dirty="0"/>
              <a:t> </a:t>
            </a:r>
            <a:r>
              <a:rPr lang="en-US" altLang="ja-JP" b="1" dirty="0">
                <a:solidFill>
                  <a:srgbClr val="FF0000"/>
                </a:solidFill>
              </a:rPr>
              <a:t>C</a:t>
            </a:r>
            <a:r>
              <a:rPr lang="en-US" altLang="ja-JP" dirty="0"/>
              <a:t>reate</a:t>
            </a:r>
            <a:r>
              <a:rPr lang="ja-JP" altLang="en-US"/>
              <a:t>　</a:t>
            </a:r>
            <a:r>
              <a:rPr lang="en-US" altLang="ja-JP" dirty="0"/>
              <a:t>		</a:t>
            </a:r>
          </a:p>
          <a:p>
            <a:pPr lvl="2"/>
            <a:r>
              <a:rPr lang="ja-JP" altLang="en-US"/>
              <a:t>例</a:t>
            </a:r>
            <a:r>
              <a:rPr lang="en-US" altLang="ja-JP" dirty="0"/>
              <a:t>:</a:t>
            </a:r>
            <a:r>
              <a:rPr lang="ja-JP" altLang="en-US"/>
              <a:t>連絡先を追加</a:t>
            </a:r>
            <a:endParaRPr lang="en-US" altLang="ja-JP" dirty="0"/>
          </a:p>
          <a:p>
            <a:pPr lvl="1"/>
            <a:r>
              <a:rPr lang="ja-JP" altLang="en-US"/>
              <a:t>データを読み取る</a:t>
            </a:r>
            <a:r>
              <a:rPr lang="en-US" altLang="ja-JP" dirty="0"/>
              <a:t> </a:t>
            </a:r>
            <a:r>
              <a:rPr lang="en-US" altLang="ja-JP" b="1" dirty="0">
                <a:solidFill>
                  <a:srgbClr val="FF0000"/>
                </a:solidFill>
              </a:rPr>
              <a:t>R</a:t>
            </a:r>
            <a:r>
              <a:rPr lang="en-US" altLang="ja-JP" dirty="0"/>
              <a:t>ead		</a:t>
            </a:r>
          </a:p>
          <a:p>
            <a:pPr lvl="2"/>
            <a:r>
              <a:rPr lang="ja-JP" altLang="en-US"/>
              <a:t>例</a:t>
            </a:r>
            <a:r>
              <a:rPr lang="en-US" altLang="ja-JP" dirty="0"/>
              <a:t>:</a:t>
            </a:r>
            <a:r>
              <a:rPr lang="ja-JP" altLang="en-US"/>
              <a:t>電話番号を見る</a:t>
            </a:r>
            <a:endParaRPr lang="en-US" altLang="ja-JP" dirty="0"/>
          </a:p>
          <a:p>
            <a:pPr lvl="1"/>
            <a:r>
              <a:rPr lang="ja-JP" altLang="en-US"/>
              <a:t>データを変更する</a:t>
            </a:r>
            <a:r>
              <a:rPr lang="en-US" altLang="ja-JP" dirty="0"/>
              <a:t> </a:t>
            </a:r>
            <a:r>
              <a:rPr lang="en-US" altLang="ja-JP" b="1" dirty="0">
                <a:solidFill>
                  <a:srgbClr val="FF0000"/>
                </a:solidFill>
              </a:rPr>
              <a:t>U</a:t>
            </a:r>
            <a:r>
              <a:rPr lang="en-US" altLang="ja-JP" dirty="0"/>
              <a:t>pdate		</a:t>
            </a:r>
          </a:p>
          <a:p>
            <a:pPr lvl="2"/>
            <a:r>
              <a:rPr lang="ja-JP" altLang="en-US"/>
              <a:t>例</a:t>
            </a:r>
            <a:r>
              <a:rPr lang="en-US" altLang="ja-JP" dirty="0"/>
              <a:t>:</a:t>
            </a:r>
            <a:r>
              <a:rPr lang="ja-JP" altLang="en-US"/>
              <a:t>電話番号を変更</a:t>
            </a:r>
            <a:endParaRPr lang="en-US" altLang="ja-JP" dirty="0"/>
          </a:p>
          <a:p>
            <a:pPr lvl="1"/>
            <a:r>
              <a:rPr lang="ja-JP" altLang="en-US"/>
              <a:t>データを削除する</a:t>
            </a:r>
            <a:r>
              <a:rPr lang="en-US" altLang="ja-JP" dirty="0"/>
              <a:t> </a:t>
            </a:r>
            <a:r>
              <a:rPr lang="en-US" altLang="ja-JP" b="1" dirty="0">
                <a:solidFill>
                  <a:srgbClr val="FF0000"/>
                </a:solidFill>
              </a:rPr>
              <a:t>D</a:t>
            </a:r>
            <a:r>
              <a:rPr lang="en-US" altLang="ja-JP" dirty="0"/>
              <a:t>elete		</a:t>
            </a:r>
          </a:p>
          <a:p>
            <a:pPr lvl="2"/>
            <a:r>
              <a:rPr lang="ja-JP" altLang="en-US"/>
              <a:t>例</a:t>
            </a:r>
            <a:r>
              <a:rPr lang="en-US" altLang="ja-JP" dirty="0"/>
              <a:t>:</a:t>
            </a:r>
            <a:r>
              <a:rPr lang="ja-JP" altLang="en-US"/>
              <a:t>連絡先を削除</a:t>
            </a:r>
            <a:endParaRPr lang="en-US" altLang="ja-JP" dirty="0"/>
          </a:p>
        </p:txBody>
      </p:sp>
      <p:sp>
        <p:nvSpPr>
          <p:cNvPr id="6" name="テキスト プレースホルダー 5">
            <a:extLst>
              <a:ext uri="{FF2B5EF4-FFF2-40B4-BE49-F238E27FC236}">
                <a16:creationId xmlns:a16="http://schemas.microsoft.com/office/drawing/2014/main" id="{D60418BD-3B0D-E62C-1051-B8C1DC068E9C}"/>
              </a:ext>
            </a:extLst>
          </p:cNvPr>
          <p:cNvSpPr>
            <a:spLocks noGrp="1"/>
          </p:cNvSpPr>
          <p:nvPr>
            <p:ph type="body" sz="quarter" idx="10"/>
          </p:nvPr>
        </p:nvSpPr>
        <p:spPr/>
        <p:txBody>
          <a:bodyPr/>
          <a:lstStyle/>
          <a:p>
            <a:endParaRPr lang="ja-JP" altLang="en-US"/>
          </a:p>
        </p:txBody>
      </p:sp>
      <p:graphicFrame>
        <p:nvGraphicFramePr>
          <p:cNvPr id="7" name="表 8">
            <a:extLst>
              <a:ext uri="{FF2B5EF4-FFF2-40B4-BE49-F238E27FC236}">
                <a16:creationId xmlns:a16="http://schemas.microsoft.com/office/drawing/2014/main" id="{E3F371A6-88ED-8034-EF78-43FC635A2AC6}"/>
              </a:ext>
            </a:extLst>
          </p:cNvPr>
          <p:cNvGraphicFramePr>
            <a:graphicFrameLocks noGrp="1"/>
          </p:cNvGraphicFramePr>
          <p:nvPr>
            <p:extLst>
              <p:ext uri="{D42A27DB-BD31-4B8C-83A1-F6EECF244321}">
                <p14:modId xmlns:p14="http://schemas.microsoft.com/office/powerpoint/2010/main" val="3343513002"/>
              </p:ext>
            </p:extLst>
          </p:nvPr>
        </p:nvGraphicFramePr>
        <p:xfrm>
          <a:off x="4283967" y="5322099"/>
          <a:ext cx="4055165" cy="777240"/>
        </p:xfrm>
        <a:graphic>
          <a:graphicData uri="http://schemas.openxmlformats.org/drawingml/2006/table">
            <a:tbl>
              <a:tblPr firstRow="1" bandRow="1">
                <a:tableStyleId>{E8B1032C-EA38-4F05-BA0D-38AFFFC7BED3}</a:tableStyleId>
              </a:tblPr>
              <a:tblGrid>
                <a:gridCol w="637668">
                  <a:extLst>
                    <a:ext uri="{9D8B030D-6E8A-4147-A177-3AD203B41FA5}">
                      <a16:colId xmlns:a16="http://schemas.microsoft.com/office/drawing/2014/main" val="3429238379"/>
                    </a:ext>
                  </a:extLst>
                </a:gridCol>
                <a:gridCol w="1312302">
                  <a:extLst>
                    <a:ext uri="{9D8B030D-6E8A-4147-A177-3AD203B41FA5}">
                      <a16:colId xmlns:a16="http://schemas.microsoft.com/office/drawing/2014/main" val="44450414"/>
                    </a:ext>
                  </a:extLst>
                </a:gridCol>
                <a:gridCol w="813259">
                  <a:extLst>
                    <a:ext uri="{9D8B030D-6E8A-4147-A177-3AD203B41FA5}">
                      <a16:colId xmlns:a16="http://schemas.microsoft.com/office/drawing/2014/main" val="3906188638"/>
                    </a:ext>
                  </a:extLst>
                </a:gridCol>
                <a:gridCol w="1291936">
                  <a:extLst>
                    <a:ext uri="{9D8B030D-6E8A-4147-A177-3AD203B41FA5}">
                      <a16:colId xmlns:a16="http://schemas.microsoft.com/office/drawing/2014/main" val="3762908060"/>
                    </a:ext>
                  </a:extLst>
                </a:gridCol>
              </a:tblGrid>
              <a:tr h="225287">
                <a:tc>
                  <a:txBody>
                    <a:bodyPr/>
                    <a:lstStyle/>
                    <a:p>
                      <a:r>
                        <a:rPr kumimoji="1" lang="ja-JP" altLang="en-US" sz="1100"/>
                        <a:t>名前</a:t>
                      </a:r>
                    </a:p>
                  </a:txBody>
                  <a:tcPr/>
                </a:tc>
                <a:tc>
                  <a:txBody>
                    <a:bodyPr/>
                    <a:lstStyle/>
                    <a:p>
                      <a:r>
                        <a:rPr kumimoji="1" lang="ja-JP" altLang="en-US" sz="1100"/>
                        <a:t>名前（ふりがな）</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t>電話番号</a:t>
                      </a:r>
                    </a:p>
                  </a:txBody>
                  <a:tcPr/>
                </a:tc>
                <a:tc>
                  <a:txBody>
                    <a:bodyPr/>
                    <a:lstStyle/>
                    <a:p>
                      <a:r>
                        <a:rPr kumimoji="1" lang="ja-JP" altLang="en-US" sz="1100"/>
                        <a:t>メールアドレス</a:t>
                      </a:r>
                    </a:p>
                  </a:txBody>
                  <a:tcPr/>
                </a:tc>
                <a:extLst>
                  <a:ext uri="{0D108BD9-81ED-4DB2-BD59-A6C34878D82A}">
                    <a16:rowId xmlns:a16="http://schemas.microsoft.com/office/drawing/2014/main" val="1698279868"/>
                  </a:ext>
                </a:extLst>
              </a:tr>
              <a:tr h="225287">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extLst>
                  <a:ext uri="{0D108BD9-81ED-4DB2-BD59-A6C34878D82A}">
                    <a16:rowId xmlns:a16="http://schemas.microsoft.com/office/drawing/2014/main" val="433111958"/>
                  </a:ext>
                </a:extLst>
              </a:tr>
              <a:tr h="225287">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tc>
                  <a:txBody>
                    <a:bodyPr/>
                    <a:lstStyle/>
                    <a:p>
                      <a:endParaRPr kumimoji="1" lang="ja-JP" altLang="en-US" sz="1100"/>
                    </a:p>
                  </a:txBody>
                  <a:tcPr/>
                </a:tc>
                <a:extLst>
                  <a:ext uri="{0D108BD9-81ED-4DB2-BD59-A6C34878D82A}">
                    <a16:rowId xmlns:a16="http://schemas.microsoft.com/office/drawing/2014/main" val="1784537161"/>
                  </a:ext>
                </a:extLst>
              </a:tr>
            </a:tbl>
          </a:graphicData>
        </a:graphic>
      </p:graphicFrame>
      <p:sp>
        <p:nvSpPr>
          <p:cNvPr id="2" name="テキスト ボックス 1">
            <a:extLst>
              <a:ext uri="{FF2B5EF4-FFF2-40B4-BE49-F238E27FC236}">
                <a16:creationId xmlns:a16="http://schemas.microsoft.com/office/drawing/2014/main" id="{F73CCAD4-D6EB-E7F2-B200-6D42436FE861}"/>
              </a:ext>
            </a:extLst>
          </p:cNvPr>
          <p:cNvSpPr txBox="1"/>
          <p:nvPr/>
        </p:nvSpPr>
        <p:spPr>
          <a:xfrm>
            <a:off x="5731726" y="2352908"/>
            <a:ext cx="2843561" cy="584775"/>
          </a:xfrm>
          <a:prstGeom prst="rect">
            <a:avLst/>
          </a:prstGeom>
          <a:noFill/>
          <a:ln>
            <a:solidFill>
              <a:srgbClr val="FFC000"/>
            </a:solidFill>
          </a:ln>
        </p:spPr>
        <p:txBody>
          <a:bodyPr wrap="square" rtlCol="0">
            <a:spAutoFit/>
          </a:bodyPr>
          <a:lstStyle/>
          <a:p>
            <a:r>
              <a:rPr lang="ja-JP" altLang="en-US" sz="1600">
                <a:latin typeface="UD Digi Kyokasho N-R" panose="02020400000000000000" pitchFamily="49" charset="-128"/>
                <a:ea typeface="UD Digi Kyokasho N-R" panose="02020400000000000000" pitchFamily="49" charset="-128"/>
              </a:rPr>
              <a:t>参考</a:t>
            </a:r>
            <a:r>
              <a:rPr lang="en-US" altLang="ja-JP" sz="1600" dirty="0">
                <a:latin typeface="UD Digi Kyokasho N-R" panose="02020400000000000000" pitchFamily="49" charset="-128"/>
                <a:ea typeface="UD Digi Kyokasho N-R" panose="02020400000000000000" pitchFamily="49" charset="-128"/>
              </a:rPr>
              <a:t>: SQL</a:t>
            </a:r>
          </a:p>
          <a:p>
            <a:endParaRPr kumimoji="1" lang="ja-JP" altLang="en-US" sz="1600">
              <a:latin typeface="UD Digi Kyokasho N-R" panose="02020400000000000000" pitchFamily="49" charset="-128"/>
              <a:ea typeface="UD Digi Kyokasho N-R" panose="02020400000000000000" pitchFamily="49" charset="-128"/>
            </a:endParaRPr>
          </a:p>
        </p:txBody>
      </p:sp>
    </p:spTree>
    <p:extLst>
      <p:ext uri="{BB962C8B-B14F-4D97-AF65-F5344CB8AC3E}">
        <p14:creationId xmlns:p14="http://schemas.microsoft.com/office/powerpoint/2010/main" val="831224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2FB7AD-C597-B2D4-319D-D252A1698C5C}"/>
              </a:ext>
            </a:extLst>
          </p:cNvPr>
          <p:cNvSpPr>
            <a:spLocks noGrp="1"/>
          </p:cNvSpPr>
          <p:nvPr>
            <p:ph type="title"/>
          </p:nvPr>
        </p:nvSpPr>
        <p:spPr/>
        <p:txBody>
          <a:bodyPr/>
          <a:lstStyle/>
          <a:p>
            <a:r>
              <a:rPr kumimoji="1" lang="ja-JP" altLang="en-US"/>
              <a:t>参考</a:t>
            </a:r>
            <a:r>
              <a:rPr kumimoji="1" lang="en-US" altLang="ja-JP" dirty="0"/>
              <a:t>: </a:t>
            </a:r>
            <a:r>
              <a:rPr kumimoji="1" lang="en" altLang="ja-JP" dirty="0"/>
              <a:t>SQL</a:t>
            </a:r>
            <a:endParaRPr kumimoji="1" lang="ja-JP" altLang="en-US"/>
          </a:p>
        </p:txBody>
      </p:sp>
      <p:sp>
        <p:nvSpPr>
          <p:cNvPr id="3" name="コンテンツ プレースホルダー 2">
            <a:extLst>
              <a:ext uri="{FF2B5EF4-FFF2-40B4-BE49-F238E27FC236}">
                <a16:creationId xmlns:a16="http://schemas.microsoft.com/office/drawing/2014/main" id="{3739DB84-5F4C-DB03-FE7A-D1FC0A6E7867}"/>
              </a:ext>
            </a:extLst>
          </p:cNvPr>
          <p:cNvSpPr>
            <a:spLocks noGrp="1"/>
          </p:cNvSpPr>
          <p:nvPr>
            <p:ph idx="1"/>
          </p:nvPr>
        </p:nvSpPr>
        <p:spPr/>
        <p:txBody>
          <a:bodyPr/>
          <a:lstStyle/>
          <a:p>
            <a:r>
              <a:rPr lang="ja-JP" altLang="en-US">
                <a:latin typeface="UD Digi Kyokasho N-R" panose="02020400000000000000" pitchFamily="49" charset="-128"/>
                <a:ea typeface="UD Digi Kyokasho N-R" panose="02020400000000000000" pitchFamily="49" charset="-128"/>
              </a:rPr>
              <a:t>データベースの方式「リレーショナル型」</a:t>
            </a:r>
            <a:endParaRPr kumimoji="1" lang="en-US" altLang="ja-JP" sz="2800" dirty="0">
              <a:latin typeface="UD Digi Kyokasho N-R" panose="02020400000000000000" pitchFamily="49" charset="-128"/>
              <a:ea typeface="UD Digi Kyokasho N-R" panose="02020400000000000000" pitchFamily="49" charset="-128"/>
            </a:endParaRPr>
          </a:p>
          <a:p>
            <a:r>
              <a:rPr lang="en-US" altLang="ja-JP" dirty="0">
                <a:latin typeface="UD Digi Kyokasho N-R" panose="02020400000000000000" pitchFamily="49" charset="-128"/>
                <a:ea typeface="UD Digi Kyokasho N-R" panose="02020400000000000000" pitchFamily="49" charset="-128"/>
              </a:rPr>
              <a:t>SQL</a:t>
            </a:r>
          </a:p>
          <a:p>
            <a:pPr lvl="1"/>
            <a:r>
              <a:rPr lang="ja-JP" altLang="en-US">
                <a:latin typeface="UD Digi Kyokasho N-R" panose="02020400000000000000" pitchFamily="49" charset="-128"/>
                <a:ea typeface="UD Digi Kyokasho N-R" panose="02020400000000000000" pitchFamily="49" charset="-128"/>
              </a:rPr>
              <a:t>リレーショナル型のデータベースで、データを管理・操作するために使う言語</a:t>
            </a:r>
            <a:endParaRPr kumimoji="1" lang="en-US" altLang="ja-JP" sz="2800" dirty="0">
              <a:latin typeface="UD Digi Kyokasho N-R" panose="02020400000000000000" pitchFamily="49" charset="-128"/>
              <a:ea typeface="UD Digi Kyokasho N-R" panose="02020400000000000000" pitchFamily="49" charset="-128"/>
            </a:endParaRPr>
          </a:p>
          <a:p>
            <a:r>
              <a:rPr lang="ja-JP" altLang="en-US">
                <a:latin typeface="UD Digi Kyokasho N-R" panose="02020400000000000000" pitchFamily="49" charset="-128"/>
                <a:ea typeface="UD Digi Kyokasho N-R" panose="02020400000000000000" pitchFamily="49" charset="-128"/>
              </a:rPr>
              <a:t>データの操作のための</a:t>
            </a:r>
            <a:r>
              <a:rPr lang="en-US" altLang="ja-JP" dirty="0">
                <a:latin typeface="UD Digi Kyokasho N-R" panose="02020400000000000000" pitchFamily="49" charset="-128"/>
                <a:ea typeface="UD Digi Kyokasho N-R" panose="02020400000000000000" pitchFamily="49" charset="-128"/>
              </a:rPr>
              <a:t>4</a:t>
            </a:r>
            <a:r>
              <a:rPr lang="ja-JP" altLang="en-US">
                <a:latin typeface="UD Digi Kyokasho N-R" panose="02020400000000000000" pitchFamily="49" charset="-128"/>
                <a:ea typeface="UD Digi Kyokasho N-R" panose="02020400000000000000" pitchFamily="49" charset="-128"/>
              </a:rPr>
              <a:t>種類の文</a:t>
            </a:r>
            <a:endParaRPr lang="en-US" altLang="ja-JP" dirty="0">
              <a:latin typeface="UD Digi Kyokasho N-R" panose="02020400000000000000" pitchFamily="49" charset="-128"/>
              <a:ea typeface="UD Digi Kyokasho N-R" panose="02020400000000000000" pitchFamily="49" charset="-128"/>
            </a:endParaRPr>
          </a:p>
          <a:p>
            <a:pPr lvl="1"/>
            <a:r>
              <a:rPr kumimoji="1" lang="ja-JP" altLang="en-US">
                <a:latin typeface="UD Digi Kyokasho N-R" panose="02020400000000000000" pitchFamily="49" charset="-128"/>
                <a:ea typeface="UD Digi Kyokasho N-R" panose="02020400000000000000" pitchFamily="49" charset="-128"/>
              </a:rPr>
              <a:t>データの追加</a:t>
            </a:r>
            <a:r>
              <a:rPr kumimoji="1" lang="en-US" altLang="ja-JP" dirty="0">
                <a:latin typeface="UD Digi Kyokasho N-R" panose="02020400000000000000" pitchFamily="49" charset="-128"/>
                <a:ea typeface="UD Digi Kyokasho N-R" panose="02020400000000000000" pitchFamily="49" charset="-128"/>
              </a:rPr>
              <a:t>: Insert</a:t>
            </a:r>
            <a:r>
              <a:rPr kumimoji="1" lang="ja-JP" altLang="en-US">
                <a:latin typeface="UD Digi Kyokasho N-R" panose="02020400000000000000" pitchFamily="49" charset="-128"/>
                <a:ea typeface="UD Digi Kyokasho N-R" panose="02020400000000000000" pitchFamily="49" charset="-128"/>
              </a:rPr>
              <a:t>文</a:t>
            </a:r>
            <a:endParaRPr lang="en-US" altLang="ja-JP" sz="2800" dirty="0">
              <a:latin typeface="UD Digi Kyokasho N-R" panose="02020400000000000000" pitchFamily="49" charset="-128"/>
              <a:ea typeface="UD Digi Kyokasho N-R" panose="02020400000000000000" pitchFamily="49" charset="-128"/>
            </a:endParaRPr>
          </a:p>
          <a:p>
            <a:pPr lvl="1"/>
            <a:r>
              <a:rPr kumimoji="1" lang="ja-JP" altLang="en-US">
                <a:latin typeface="UD Digi Kyokasho N-R" panose="02020400000000000000" pitchFamily="49" charset="-128"/>
                <a:ea typeface="UD Digi Kyokasho N-R" panose="02020400000000000000" pitchFamily="49" charset="-128"/>
              </a:rPr>
              <a:t>データの読み取り</a:t>
            </a:r>
            <a:r>
              <a:rPr kumimoji="1" lang="en-US" altLang="ja-JP" dirty="0">
                <a:latin typeface="UD Digi Kyokasho N-R" panose="02020400000000000000" pitchFamily="49" charset="-128"/>
                <a:ea typeface="UD Digi Kyokasho N-R" panose="02020400000000000000" pitchFamily="49" charset="-128"/>
              </a:rPr>
              <a:t>: Select</a:t>
            </a:r>
            <a:r>
              <a:rPr kumimoji="1" lang="ja-JP" altLang="en-US">
                <a:latin typeface="UD Digi Kyokasho N-R" panose="02020400000000000000" pitchFamily="49" charset="-128"/>
                <a:ea typeface="UD Digi Kyokasho N-R" panose="02020400000000000000" pitchFamily="49" charset="-128"/>
              </a:rPr>
              <a:t>文</a:t>
            </a:r>
            <a:endParaRPr lang="en-US" altLang="ja-JP" sz="2800" dirty="0">
              <a:latin typeface="UD Digi Kyokasho N-R" panose="02020400000000000000" pitchFamily="49" charset="-128"/>
              <a:ea typeface="UD Digi Kyokasho N-R" panose="02020400000000000000" pitchFamily="49" charset="-128"/>
            </a:endParaRPr>
          </a:p>
          <a:p>
            <a:pPr lvl="1"/>
            <a:r>
              <a:rPr lang="ja-JP" altLang="en-US">
                <a:latin typeface="UD Digi Kyokasho N-R" panose="02020400000000000000" pitchFamily="49" charset="-128"/>
                <a:ea typeface="UD Digi Kyokasho N-R" panose="02020400000000000000" pitchFamily="49" charset="-128"/>
              </a:rPr>
              <a:t>データの変更</a:t>
            </a:r>
            <a:r>
              <a:rPr lang="en-US" altLang="ja-JP" dirty="0">
                <a:latin typeface="UD Digi Kyokasho N-R" panose="02020400000000000000" pitchFamily="49" charset="-128"/>
                <a:ea typeface="UD Digi Kyokasho N-R" panose="02020400000000000000" pitchFamily="49" charset="-128"/>
              </a:rPr>
              <a:t>: Update</a:t>
            </a:r>
            <a:r>
              <a:rPr lang="ja-JP" altLang="en-US">
                <a:latin typeface="UD Digi Kyokasho N-R" panose="02020400000000000000" pitchFamily="49" charset="-128"/>
                <a:ea typeface="UD Digi Kyokasho N-R" panose="02020400000000000000" pitchFamily="49" charset="-128"/>
              </a:rPr>
              <a:t>文</a:t>
            </a:r>
            <a:endParaRPr lang="en-US" altLang="ja-JP" sz="2800" dirty="0">
              <a:latin typeface="UD Digi Kyokasho N-R" panose="02020400000000000000" pitchFamily="49" charset="-128"/>
              <a:ea typeface="UD Digi Kyokasho N-R" panose="02020400000000000000" pitchFamily="49" charset="-128"/>
            </a:endParaRPr>
          </a:p>
          <a:p>
            <a:pPr lvl="1"/>
            <a:r>
              <a:rPr lang="ja-JP" altLang="en-US">
                <a:latin typeface="UD Digi Kyokasho N-R" panose="02020400000000000000" pitchFamily="49" charset="-128"/>
                <a:ea typeface="UD Digi Kyokasho N-R" panose="02020400000000000000" pitchFamily="49" charset="-128"/>
              </a:rPr>
              <a:t>データの削除</a:t>
            </a:r>
            <a:r>
              <a:rPr lang="en-US" altLang="ja-JP" dirty="0">
                <a:latin typeface="UD Digi Kyokasho N-R" panose="02020400000000000000" pitchFamily="49" charset="-128"/>
                <a:ea typeface="UD Digi Kyokasho N-R" panose="02020400000000000000" pitchFamily="49" charset="-128"/>
              </a:rPr>
              <a:t>: Delete</a:t>
            </a:r>
            <a:r>
              <a:rPr lang="ja-JP" altLang="en-US">
                <a:latin typeface="UD Digi Kyokasho N-R" panose="02020400000000000000" pitchFamily="49" charset="-128"/>
                <a:ea typeface="UD Digi Kyokasho N-R" panose="02020400000000000000" pitchFamily="49" charset="-128"/>
              </a:rPr>
              <a:t>文</a:t>
            </a:r>
            <a:endParaRPr lang="en-US" altLang="ja-JP" dirty="0">
              <a:latin typeface="UD Digi Kyokasho N-R" panose="02020400000000000000" pitchFamily="49" charset="-128"/>
              <a:ea typeface="UD Digi Kyokasho N-R" panose="02020400000000000000" pitchFamily="49" charset="-128"/>
            </a:endParaRPr>
          </a:p>
          <a:p>
            <a:endParaRPr kumimoji="1" lang="ja-JP" altLang="en-US"/>
          </a:p>
        </p:txBody>
      </p:sp>
      <p:sp>
        <p:nvSpPr>
          <p:cNvPr id="4" name="テキスト プレースホルダー 3">
            <a:extLst>
              <a:ext uri="{FF2B5EF4-FFF2-40B4-BE49-F238E27FC236}">
                <a16:creationId xmlns:a16="http://schemas.microsoft.com/office/drawing/2014/main" id="{2ECC2D18-708F-E69D-5BD5-5C1F7F97A609}"/>
              </a:ext>
            </a:extLst>
          </p:cNvPr>
          <p:cNvSpPr>
            <a:spLocks noGrp="1"/>
          </p:cNvSpPr>
          <p:nvPr>
            <p:ph type="body" sz="quarter" idx="10"/>
          </p:nvPr>
        </p:nvSpPr>
        <p:spPr/>
        <p:txBody>
          <a:bodyPr/>
          <a:lstStyle/>
          <a:p>
            <a:endParaRPr kumimoji="1" lang="ja-JP" altLang="en-US"/>
          </a:p>
        </p:txBody>
      </p:sp>
    </p:spTree>
    <p:extLst>
      <p:ext uri="{BB962C8B-B14F-4D97-AF65-F5344CB8AC3E}">
        <p14:creationId xmlns:p14="http://schemas.microsoft.com/office/powerpoint/2010/main" val="1317746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角丸四角形 47">
            <a:extLst>
              <a:ext uri="{FF2B5EF4-FFF2-40B4-BE49-F238E27FC236}">
                <a16:creationId xmlns:a16="http://schemas.microsoft.com/office/drawing/2014/main" id="{CE3B846B-C599-F3B9-5360-FA46EAA20557}"/>
              </a:ext>
            </a:extLst>
          </p:cNvPr>
          <p:cNvSpPr/>
          <p:nvPr/>
        </p:nvSpPr>
        <p:spPr>
          <a:xfrm>
            <a:off x="2831878" y="518530"/>
            <a:ext cx="5999886" cy="5700718"/>
          </a:xfrm>
          <a:prstGeom prst="roundRect">
            <a:avLst/>
          </a:prstGeom>
          <a:ln w="9525"/>
        </p:spPr>
        <p:style>
          <a:lnRef idx="2">
            <a:schemeClr val="dk1"/>
          </a:lnRef>
          <a:fillRef idx="1">
            <a:schemeClr val="lt1"/>
          </a:fillRef>
          <a:effectRef idx="0">
            <a:schemeClr val="dk1"/>
          </a:effectRef>
          <a:fontRef idx="minor">
            <a:schemeClr val="dk1"/>
          </a:fontRef>
        </p:style>
        <p:txBody>
          <a:bodyPr rtlCol="0" anchor="t"/>
          <a:lstStyle/>
          <a:p>
            <a:pPr algn="ctr"/>
            <a:r>
              <a:rPr kumimoji="1" lang="ja-JP" altLang="en-US" sz="2400"/>
              <a:t>国立博物館</a:t>
            </a:r>
          </a:p>
        </p:txBody>
      </p:sp>
      <p:sp>
        <p:nvSpPr>
          <p:cNvPr id="2" name="タイトル 1">
            <a:extLst>
              <a:ext uri="{FF2B5EF4-FFF2-40B4-BE49-F238E27FC236}">
                <a16:creationId xmlns:a16="http://schemas.microsoft.com/office/drawing/2014/main" id="{C42FE5AB-2755-BEE8-B65D-9AB64C12D2C1}"/>
              </a:ext>
            </a:extLst>
          </p:cNvPr>
          <p:cNvSpPr>
            <a:spLocks noGrp="1"/>
          </p:cNvSpPr>
          <p:nvPr>
            <p:ph type="title"/>
          </p:nvPr>
        </p:nvSpPr>
        <p:spPr/>
        <p:txBody>
          <a:bodyPr/>
          <a:lstStyle/>
          <a:p>
            <a:r>
              <a:rPr kumimoji="1" lang="ja-JP" altLang="en-US"/>
              <a:t>データベースへのデータの追加・更新</a:t>
            </a:r>
          </a:p>
        </p:txBody>
      </p:sp>
      <p:sp>
        <p:nvSpPr>
          <p:cNvPr id="4" name="テキスト プレースホルダー 3">
            <a:extLst>
              <a:ext uri="{FF2B5EF4-FFF2-40B4-BE49-F238E27FC236}">
                <a16:creationId xmlns:a16="http://schemas.microsoft.com/office/drawing/2014/main" id="{79164A9E-0EF7-FCDF-799C-5C7DED1FF14F}"/>
              </a:ext>
            </a:extLst>
          </p:cNvPr>
          <p:cNvSpPr>
            <a:spLocks noGrp="1"/>
          </p:cNvSpPr>
          <p:nvPr>
            <p:ph type="body" sz="quarter" idx="10"/>
          </p:nvPr>
        </p:nvSpPr>
        <p:spPr/>
        <p:txBody>
          <a:bodyPr/>
          <a:lstStyle/>
          <a:p>
            <a:endParaRPr kumimoji="1" lang="ja-JP" altLang="en-US"/>
          </a:p>
        </p:txBody>
      </p:sp>
      <p:grpSp>
        <p:nvGrpSpPr>
          <p:cNvPr id="22" name="グループ化 21">
            <a:extLst>
              <a:ext uri="{FF2B5EF4-FFF2-40B4-BE49-F238E27FC236}">
                <a16:creationId xmlns:a16="http://schemas.microsoft.com/office/drawing/2014/main" id="{CDC947E4-221A-2E9F-39C1-F4CFF323D4C6}"/>
              </a:ext>
            </a:extLst>
          </p:cNvPr>
          <p:cNvGrpSpPr/>
          <p:nvPr/>
        </p:nvGrpSpPr>
        <p:grpSpPr>
          <a:xfrm>
            <a:off x="696746" y="2646682"/>
            <a:ext cx="1162677" cy="1505778"/>
            <a:chOff x="3538532" y="670892"/>
            <a:chExt cx="1490871" cy="2102126"/>
          </a:xfrm>
        </p:grpSpPr>
        <p:sp>
          <p:nvSpPr>
            <p:cNvPr id="23" name="角丸四角形 22">
              <a:extLst>
                <a:ext uri="{FF2B5EF4-FFF2-40B4-BE49-F238E27FC236}">
                  <a16:creationId xmlns:a16="http://schemas.microsoft.com/office/drawing/2014/main" id="{70C0DA0B-37C8-D1FE-C81B-5B11A46C7F88}"/>
                </a:ext>
              </a:extLst>
            </p:cNvPr>
            <p:cNvSpPr/>
            <p:nvPr/>
          </p:nvSpPr>
          <p:spPr>
            <a:xfrm>
              <a:off x="3538533" y="670892"/>
              <a:ext cx="1490870" cy="2102126"/>
            </a:xfrm>
            <a:prstGeom prst="roundRect">
              <a:avLst/>
            </a:prstGeom>
            <a:ln w="9525"/>
          </p:spPr>
          <p:style>
            <a:lnRef idx="2">
              <a:schemeClr val="dk1"/>
            </a:lnRef>
            <a:fillRef idx="1">
              <a:schemeClr val="lt1"/>
            </a:fillRef>
            <a:effectRef idx="0">
              <a:schemeClr val="dk1"/>
            </a:effectRef>
            <a:fontRef idx="minor">
              <a:schemeClr val="dk1"/>
            </a:fontRef>
          </p:style>
          <p:txBody>
            <a:bodyPr rtlCol="0" anchor="t"/>
            <a:lstStyle/>
            <a:p>
              <a:pPr algn="ctr"/>
              <a:r>
                <a:rPr kumimoji="1" lang="en-US" altLang="ja-JP" sz="1600" dirty="0" err="1"/>
                <a:t>ColBase</a:t>
              </a:r>
              <a:endParaRPr kumimoji="1" lang="ja-JP" altLang="en-US"/>
            </a:p>
          </p:txBody>
        </p:sp>
        <p:pic>
          <p:nvPicPr>
            <p:cNvPr id="24" name="グラフィックス 23" descr="データベース 単色塗りつぶし">
              <a:extLst>
                <a:ext uri="{FF2B5EF4-FFF2-40B4-BE49-F238E27FC236}">
                  <a16:creationId xmlns:a16="http://schemas.microsoft.com/office/drawing/2014/main" id="{C49430DF-A0C4-5A20-A6FB-276703FB51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38532" y="1171358"/>
              <a:ext cx="1490870" cy="1490870"/>
            </a:xfrm>
            <a:prstGeom prst="rect">
              <a:avLst/>
            </a:prstGeom>
          </p:spPr>
        </p:pic>
      </p:grpSp>
      <p:sp>
        <p:nvSpPr>
          <p:cNvPr id="26" name="角丸四角形 25">
            <a:extLst>
              <a:ext uri="{FF2B5EF4-FFF2-40B4-BE49-F238E27FC236}">
                <a16:creationId xmlns:a16="http://schemas.microsoft.com/office/drawing/2014/main" id="{46B41012-1CC8-479D-9771-E4EC3666135F}"/>
              </a:ext>
            </a:extLst>
          </p:cNvPr>
          <p:cNvSpPr/>
          <p:nvPr/>
        </p:nvSpPr>
        <p:spPr>
          <a:xfrm>
            <a:off x="3172201" y="2191107"/>
            <a:ext cx="1256730" cy="3053717"/>
          </a:xfrm>
          <a:prstGeom prst="roundRect">
            <a:avLst/>
          </a:prstGeom>
          <a:ln w="9525"/>
        </p:spPr>
        <p:style>
          <a:lnRef idx="2">
            <a:schemeClr val="dk1"/>
          </a:lnRef>
          <a:fillRef idx="1">
            <a:schemeClr val="lt1"/>
          </a:fillRef>
          <a:effectRef idx="0">
            <a:schemeClr val="dk1"/>
          </a:effectRef>
          <a:fontRef idx="minor">
            <a:schemeClr val="dk1"/>
          </a:fontRef>
        </p:style>
        <p:txBody>
          <a:bodyPr rtlCol="0" anchor="t"/>
          <a:lstStyle/>
          <a:p>
            <a:pPr algn="ctr"/>
            <a:r>
              <a:rPr kumimoji="1" lang="ja-JP" altLang="en-US" sz="1400"/>
              <a:t>業務用</a:t>
            </a:r>
            <a:r>
              <a:rPr kumimoji="1" lang="en-US" altLang="ja-JP" sz="1400" dirty="0"/>
              <a:t>DB</a:t>
            </a:r>
            <a:endParaRPr kumimoji="1" lang="ja-JP" altLang="en-US" sz="1600"/>
          </a:p>
        </p:txBody>
      </p:sp>
      <p:pic>
        <p:nvPicPr>
          <p:cNvPr id="27" name="グラフィックス 26" descr="データベース 単色塗りつぶし">
            <a:extLst>
              <a:ext uri="{FF2B5EF4-FFF2-40B4-BE49-F238E27FC236}">
                <a16:creationId xmlns:a16="http://schemas.microsoft.com/office/drawing/2014/main" id="{FCD3B29D-5FF7-4315-7776-92B8FEF209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20982" y="2565865"/>
            <a:ext cx="874037" cy="831223"/>
          </a:xfrm>
          <a:prstGeom prst="rect">
            <a:avLst/>
          </a:prstGeom>
        </p:spPr>
      </p:pic>
      <p:pic>
        <p:nvPicPr>
          <p:cNvPr id="39" name="グラフィックス 38" descr="データベース 単色塗りつぶし">
            <a:extLst>
              <a:ext uri="{FF2B5EF4-FFF2-40B4-BE49-F238E27FC236}">
                <a16:creationId xmlns:a16="http://schemas.microsoft.com/office/drawing/2014/main" id="{9E201672-0477-E8EB-7A87-EBCA831CCB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20981" y="3397088"/>
            <a:ext cx="874037" cy="831223"/>
          </a:xfrm>
          <a:prstGeom prst="rect">
            <a:avLst/>
          </a:prstGeom>
        </p:spPr>
      </p:pic>
      <p:sp>
        <p:nvSpPr>
          <p:cNvPr id="40" name="テキスト ボックス 39">
            <a:extLst>
              <a:ext uri="{FF2B5EF4-FFF2-40B4-BE49-F238E27FC236}">
                <a16:creationId xmlns:a16="http://schemas.microsoft.com/office/drawing/2014/main" id="{FE8BD07B-35E3-D1DE-377E-240014589054}"/>
              </a:ext>
            </a:extLst>
          </p:cNvPr>
          <p:cNvSpPr txBox="1"/>
          <p:nvPr/>
        </p:nvSpPr>
        <p:spPr>
          <a:xfrm>
            <a:off x="3639340" y="4321495"/>
            <a:ext cx="477078" cy="923330"/>
          </a:xfrm>
          <a:prstGeom prst="rect">
            <a:avLst/>
          </a:prstGeom>
          <a:noFill/>
        </p:spPr>
        <p:txBody>
          <a:bodyPr wrap="square" rtlCol="0">
            <a:spAutoFit/>
          </a:bodyPr>
          <a:lstStyle/>
          <a:p>
            <a:pPr algn="ctr"/>
            <a:r>
              <a:rPr lang="ja-JP" altLang="en-US"/>
              <a:t>・・・</a:t>
            </a:r>
            <a:endParaRPr kumimoji="1" lang="ja-JP" altLang="en-US"/>
          </a:p>
        </p:txBody>
      </p:sp>
      <p:cxnSp>
        <p:nvCxnSpPr>
          <p:cNvPr id="42" name="カギ線コネクタ 41">
            <a:extLst>
              <a:ext uri="{FF2B5EF4-FFF2-40B4-BE49-F238E27FC236}">
                <a16:creationId xmlns:a16="http://schemas.microsoft.com/office/drawing/2014/main" id="{F8234511-C69A-B3C8-7F0C-E6077E12ED5F}"/>
              </a:ext>
            </a:extLst>
          </p:cNvPr>
          <p:cNvCxnSpPr>
            <a:cxnSpLocks/>
          </p:cNvCxnSpPr>
          <p:nvPr/>
        </p:nvCxnSpPr>
        <p:spPr>
          <a:xfrm rot="10800000" flipV="1">
            <a:off x="1849817" y="2981476"/>
            <a:ext cx="1546458" cy="308698"/>
          </a:xfrm>
          <a:prstGeom prst="bentConnector3">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カギ線コネクタ 42">
            <a:extLst>
              <a:ext uri="{FF2B5EF4-FFF2-40B4-BE49-F238E27FC236}">
                <a16:creationId xmlns:a16="http://schemas.microsoft.com/office/drawing/2014/main" id="{AD9DF70E-FA19-D2D5-F611-8C1BE5CC5805}"/>
              </a:ext>
            </a:extLst>
          </p:cNvPr>
          <p:cNvCxnSpPr>
            <a:cxnSpLocks/>
            <a:stCxn id="39" idx="1"/>
            <a:endCxn id="24" idx="3"/>
          </p:cNvCxnSpPr>
          <p:nvPr/>
        </p:nvCxnSpPr>
        <p:spPr>
          <a:xfrm rot="10800000">
            <a:off x="1859423" y="3539136"/>
            <a:ext cx="1561559" cy="273564"/>
          </a:xfrm>
          <a:prstGeom prst="bentConnector3">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pic>
        <p:nvPicPr>
          <p:cNvPr id="50" name="グラフィックス 49" descr="ノート PC 単色塗りつぶし">
            <a:extLst>
              <a:ext uri="{FF2B5EF4-FFF2-40B4-BE49-F238E27FC236}">
                <a16:creationId xmlns:a16="http://schemas.microsoft.com/office/drawing/2014/main" id="{0FA60F7F-1A1A-0110-233A-F3043F037B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62482" y="3263776"/>
            <a:ext cx="914400" cy="914400"/>
          </a:xfrm>
          <a:prstGeom prst="rect">
            <a:avLst/>
          </a:prstGeom>
        </p:spPr>
      </p:pic>
      <p:cxnSp>
        <p:nvCxnSpPr>
          <p:cNvPr id="57" name="カギ線コネクタ 56">
            <a:extLst>
              <a:ext uri="{FF2B5EF4-FFF2-40B4-BE49-F238E27FC236}">
                <a16:creationId xmlns:a16="http://schemas.microsoft.com/office/drawing/2014/main" id="{3A93F34F-31DA-17A3-F6E9-88A154044985}"/>
              </a:ext>
            </a:extLst>
          </p:cNvPr>
          <p:cNvCxnSpPr>
            <a:cxnSpLocks/>
            <a:stCxn id="50" idx="1"/>
            <a:endCxn id="26" idx="3"/>
          </p:cNvCxnSpPr>
          <p:nvPr/>
        </p:nvCxnSpPr>
        <p:spPr>
          <a:xfrm rot="10800000">
            <a:off x="4428932" y="3717966"/>
            <a:ext cx="333551" cy="3010"/>
          </a:xfrm>
          <a:prstGeom prst="bentConnector3">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nvGrpSpPr>
          <p:cNvPr id="78" name="グループ化 77">
            <a:extLst>
              <a:ext uri="{FF2B5EF4-FFF2-40B4-BE49-F238E27FC236}">
                <a16:creationId xmlns:a16="http://schemas.microsoft.com/office/drawing/2014/main" id="{082A3BC7-BCD2-4D00-0E0B-F22FA08124A6}"/>
              </a:ext>
            </a:extLst>
          </p:cNvPr>
          <p:cNvGrpSpPr/>
          <p:nvPr/>
        </p:nvGrpSpPr>
        <p:grpSpPr>
          <a:xfrm>
            <a:off x="6051219" y="3205112"/>
            <a:ext cx="2495903" cy="914400"/>
            <a:chOff x="5906256" y="3188257"/>
            <a:chExt cx="2495903" cy="914400"/>
          </a:xfrm>
        </p:grpSpPr>
        <p:pic>
          <p:nvPicPr>
            <p:cNvPr id="56" name="グラフィックス 55" descr="月毎カレンダー 単色塗りつぶし">
              <a:extLst>
                <a:ext uri="{FF2B5EF4-FFF2-40B4-BE49-F238E27FC236}">
                  <a16:creationId xmlns:a16="http://schemas.microsoft.com/office/drawing/2014/main" id="{E7966D4E-3DB5-FB8A-A5A8-D00813A897A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06256" y="3188257"/>
              <a:ext cx="914400" cy="914400"/>
            </a:xfrm>
            <a:prstGeom prst="rect">
              <a:avLst/>
            </a:prstGeom>
          </p:spPr>
        </p:pic>
        <p:sp>
          <p:nvSpPr>
            <p:cNvPr id="65" name="テキスト ボックス 64">
              <a:extLst>
                <a:ext uri="{FF2B5EF4-FFF2-40B4-BE49-F238E27FC236}">
                  <a16:creationId xmlns:a16="http://schemas.microsoft.com/office/drawing/2014/main" id="{FF388591-AE50-DD5D-510E-372013A7004E}"/>
                </a:ext>
              </a:extLst>
            </p:cNvPr>
            <p:cNvSpPr txBox="1"/>
            <p:nvPr/>
          </p:nvSpPr>
          <p:spPr>
            <a:xfrm>
              <a:off x="6781202" y="3491569"/>
              <a:ext cx="1620957" cy="307777"/>
            </a:xfrm>
            <a:prstGeom prst="rect">
              <a:avLst/>
            </a:prstGeom>
            <a:noFill/>
          </p:spPr>
          <p:txBody>
            <a:bodyPr wrap="none" rtlCol="0">
              <a:spAutoFit/>
            </a:bodyPr>
            <a:lstStyle/>
            <a:p>
              <a:r>
                <a:rPr kumimoji="1" lang="ja-JP" altLang="en-US" sz="1400"/>
                <a:t>展示プランの作成</a:t>
              </a:r>
            </a:p>
          </p:txBody>
        </p:sp>
      </p:grpSp>
      <p:grpSp>
        <p:nvGrpSpPr>
          <p:cNvPr id="79" name="グループ化 78">
            <a:extLst>
              <a:ext uri="{FF2B5EF4-FFF2-40B4-BE49-F238E27FC236}">
                <a16:creationId xmlns:a16="http://schemas.microsoft.com/office/drawing/2014/main" id="{14C94B85-F8F8-8749-5C42-BCBAE10F970C}"/>
              </a:ext>
            </a:extLst>
          </p:cNvPr>
          <p:cNvGrpSpPr/>
          <p:nvPr/>
        </p:nvGrpSpPr>
        <p:grpSpPr>
          <a:xfrm>
            <a:off x="6051219" y="4147826"/>
            <a:ext cx="2495903" cy="914400"/>
            <a:chOff x="5906256" y="4058722"/>
            <a:chExt cx="2495903" cy="914400"/>
          </a:xfrm>
        </p:grpSpPr>
        <p:pic>
          <p:nvPicPr>
            <p:cNvPr id="67" name="グラフィックス 66" descr="ダンプ トラック 単色塗りつぶし">
              <a:extLst>
                <a:ext uri="{FF2B5EF4-FFF2-40B4-BE49-F238E27FC236}">
                  <a16:creationId xmlns:a16="http://schemas.microsoft.com/office/drawing/2014/main" id="{4CDD9885-AE63-89FE-08BC-CF6643C6A1E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906256" y="4058722"/>
              <a:ext cx="914400" cy="914400"/>
            </a:xfrm>
            <a:prstGeom prst="rect">
              <a:avLst/>
            </a:prstGeom>
          </p:spPr>
        </p:pic>
        <p:sp>
          <p:nvSpPr>
            <p:cNvPr id="68" name="テキスト ボックス 67">
              <a:extLst>
                <a:ext uri="{FF2B5EF4-FFF2-40B4-BE49-F238E27FC236}">
                  <a16:creationId xmlns:a16="http://schemas.microsoft.com/office/drawing/2014/main" id="{DFC2A164-01F0-1696-271C-27C9F4170491}"/>
                </a:ext>
              </a:extLst>
            </p:cNvPr>
            <p:cNvSpPr txBox="1"/>
            <p:nvPr/>
          </p:nvSpPr>
          <p:spPr>
            <a:xfrm>
              <a:off x="6781202" y="4362034"/>
              <a:ext cx="1620957" cy="307777"/>
            </a:xfrm>
            <a:prstGeom prst="rect">
              <a:avLst/>
            </a:prstGeom>
            <a:noFill/>
          </p:spPr>
          <p:txBody>
            <a:bodyPr wrap="none" rtlCol="0">
              <a:spAutoFit/>
            </a:bodyPr>
            <a:lstStyle/>
            <a:p>
              <a:r>
                <a:rPr kumimoji="1" lang="ja-JP" altLang="en-US" sz="1400"/>
                <a:t>所蔵品の貸し出し</a:t>
              </a:r>
            </a:p>
          </p:txBody>
        </p:sp>
      </p:grpSp>
      <p:grpSp>
        <p:nvGrpSpPr>
          <p:cNvPr id="80" name="グループ化 79">
            <a:extLst>
              <a:ext uri="{FF2B5EF4-FFF2-40B4-BE49-F238E27FC236}">
                <a16:creationId xmlns:a16="http://schemas.microsoft.com/office/drawing/2014/main" id="{15BBA984-9ABD-B6D7-0C58-92859262B548}"/>
              </a:ext>
            </a:extLst>
          </p:cNvPr>
          <p:cNvGrpSpPr/>
          <p:nvPr/>
        </p:nvGrpSpPr>
        <p:grpSpPr>
          <a:xfrm>
            <a:off x="6051219" y="5090540"/>
            <a:ext cx="2136830" cy="914400"/>
            <a:chOff x="5906256" y="4929187"/>
            <a:chExt cx="2136830" cy="914400"/>
          </a:xfrm>
        </p:grpSpPr>
        <p:pic>
          <p:nvPicPr>
            <p:cNvPr id="70" name="グラフィックス 69" descr="女性アーティスト 単色塗りつぶし">
              <a:extLst>
                <a:ext uri="{FF2B5EF4-FFF2-40B4-BE49-F238E27FC236}">
                  <a16:creationId xmlns:a16="http://schemas.microsoft.com/office/drawing/2014/main" id="{CD9E2D17-723E-50A3-7BBF-0BF13C7D1CC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06256" y="4929187"/>
              <a:ext cx="914400" cy="914400"/>
            </a:xfrm>
            <a:prstGeom prst="rect">
              <a:avLst/>
            </a:prstGeom>
          </p:spPr>
        </p:pic>
        <p:sp>
          <p:nvSpPr>
            <p:cNvPr id="71" name="テキスト ボックス 70">
              <a:extLst>
                <a:ext uri="{FF2B5EF4-FFF2-40B4-BE49-F238E27FC236}">
                  <a16:creationId xmlns:a16="http://schemas.microsoft.com/office/drawing/2014/main" id="{92E8B763-A0BA-2D44-7A0E-8A826482A637}"/>
                </a:ext>
              </a:extLst>
            </p:cNvPr>
            <p:cNvSpPr txBox="1"/>
            <p:nvPr/>
          </p:nvSpPr>
          <p:spPr>
            <a:xfrm>
              <a:off x="6781202" y="5232499"/>
              <a:ext cx="1261884" cy="307777"/>
            </a:xfrm>
            <a:prstGeom prst="rect">
              <a:avLst/>
            </a:prstGeom>
            <a:noFill/>
          </p:spPr>
          <p:txBody>
            <a:bodyPr wrap="none" rtlCol="0">
              <a:spAutoFit/>
            </a:bodyPr>
            <a:lstStyle/>
            <a:p>
              <a:r>
                <a:rPr kumimoji="1" lang="ja-JP" altLang="en-US" sz="1400"/>
                <a:t>文化財の修理</a:t>
              </a:r>
            </a:p>
          </p:txBody>
        </p:sp>
      </p:grpSp>
      <p:grpSp>
        <p:nvGrpSpPr>
          <p:cNvPr id="76" name="グループ化 75">
            <a:extLst>
              <a:ext uri="{FF2B5EF4-FFF2-40B4-BE49-F238E27FC236}">
                <a16:creationId xmlns:a16="http://schemas.microsoft.com/office/drawing/2014/main" id="{D659F186-1CF3-79AE-9B8D-028F73016A5D}"/>
              </a:ext>
            </a:extLst>
          </p:cNvPr>
          <p:cNvGrpSpPr/>
          <p:nvPr/>
        </p:nvGrpSpPr>
        <p:grpSpPr>
          <a:xfrm>
            <a:off x="6051219" y="1319684"/>
            <a:ext cx="2675439" cy="914400"/>
            <a:chOff x="5906256" y="1486949"/>
            <a:chExt cx="2675439" cy="914400"/>
          </a:xfrm>
          <a:solidFill>
            <a:srgbClr val="00B0F0"/>
          </a:solidFill>
        </p:grpSpPr>
        <p:pic>
          <p:nvPicPr>
            <p:cNvPr id="73" name="グラフィックス 72" descr="ブッダのシルエット 単色塗りつぶし">
              <a:extLst>
                <a:ext uri="{FF2B5EF4-FFF2-40B4-BE49-F238E27FC236}">
                  <a16:creationId xmlns:a16="http://schemas.microsoft.com/office/drawing/2014/main" id="{D2AD61E7-2C37-79AC-989F-AA2F961A4E5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906256" y="1486949"/>
              <a:ext cx="914400" cy="914400"/>
            </a:xfrm>
            <a:prstGeom prst="rect">
              <a:avLst/>
            </a:prstGeom>
          </p:spPr>
        </p:pic>
        <p:sp>
          <p:nvSpPr>
            <p:cNvPr id="74" name="テキスト ボックス 73">
              <a:extLst>
                <a:ext uri="{FF2B5EF4-FFF2-40B4-BE49-F238E27FC236}">
                  <a16:creationId xmlns:a16="http://schemas.microsoft.com/office/drawing/2014/main" id="{60F4A398-7911-D9B6-B55D-B880CF985611}"/>
                </a:ext>
              </a:extLst>
            </p:cNvPr>
            <p:cNvSpPr txBox="1"/>
            <p:nvPr/>
          </p:nvSpPr>
          <p:spPr>
            <a:xfrm>
              <a:off x="6781202" y="1790261"/>
              <a:ext cx="1800493" cy="307777"/>
            </a:xfrm>
            <a:prstGeom prst="rect">
              <a:avLst/>
            </a:prstGeom>
            <a:noFill/>
          </p:spPr>
          <p:txBody>
            <a:bodyPr wrap="none" rtlCol="0">
              <a:spAutoFit/>
            </a:bodyPr>
            <a:lstStyle/>
            <a:p>
              <a:r>
                <a:rPr lang="ja-JP" altLang="en-US" sz="1400"/>
                <a:t>文化財の購入・寄贈</a:t>
              </a:r>
              <a:endParaRPr lang="en-US" altLang="ja-JP" sz="1400" dirty="0"/>
            </a:p>
          </p:txBody>
        </p:sp>
      </p:grpSp>
      <p:grpSp>
        <p:nvGrpSpPr>
          <p:cNvPr id="77" name="グループ化 76">
            <a:extLst>
              <a:ext uri="{FF2B5EF4-FFF2-40B4-BE49-F238E27FC236}">
                <a16:creationId xmlns:a16="http://schemas.microsoft.com/office/drawing/2014/main" id="{7B25A4B4-4611-015F-B51C-3EBE3F4D8199}"/>
              </a:ext>
            </a:extLst>
          </p:cNvPr>
          <p:cNvGrpSpPr/>
          <p:nvPr/>
        </p:nvGrpSpPr>
        <p:grpSpPr>
          <a:xfrm>
            <a:off x="6051219" y="2262398"/>
            <a:ext cx="1957294" cy="914400"/>
            <a:chOff x="5906256" y="2442147"/>
            <a:chExt cx="1957294" cy="914400"/>
          </a:xfrm>
        </p:grpSpPr>
        <p:pic>
          <p:nvPicPr>
            <p:cNvPr id="54" name="グラフィックス 53" descr="顕微鏡 単色塗りつぶし">
              <a:extLst>
                <a:ext uri="{FF2B5EF4-FFF2-40B4-BE49-F238E27FC236}">
                  <a16:creationId xmlns:a16="http://schemas.microsoft.com/office/drawing/2014/main" id="{A62428E5-8D3C-E834-8029-40F680F0142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906256" y="2442147"/>
              <a:ext cx="914400" cy="914400"/>
            </a:xfrm>
            <a:prstGeom prst="rect">
              <a:avLst/>
            </a:prstGeom>
          </p:spPr>
        </p:pic>
        <p:sp>
          <p:nvSpPr>
            <p:cNvPr id="75" name="テキスト ボックス 74">
              <a:extLst>
                <a:ext uri="{FF2B5EF4-FFF2-40B4-BE49-F238E27FC236}">
                  <a16:creationId xmlns:a16="http://schemas.microsoft.com/office/drawing/2014/main" id="{3D6E8B4E-E1A4-C3CA-B489-15BFF239DD73}"/>
                </a:ext>
              </a:extLst>
            </p:cNvPr>
            <p:cNvSpPr txBox="1"/>
            <p:nvPr/>
          </p:nvSpPr>
          <p:spPr>
            <a:xfrm>
              <a:off x="6781202" y="2745459"/>
              <a:ext cx="1082348" cy="307777"/>
            </a:xfrm>
            <a:prstGeom prst="rect">
              <a:avLst/>
            </a:prstGeom>
            <a:noFill/>
          </p:spPr>
          <p:txBody>
            <a:bodyPr wrap="none" rtlCol="0">
              <a:spAutoFit/>
            </a:bodyPr>
            <a:lstStyle/>
            <a:p>
              <a:r>
                <a:rPr lang="ja-JP" altLang="en-US" sz="1400"/>
                <a:t>調査・研究</a:t>
              </a:r>
              <a:endParaRPr lang="en-US" altLang="ja-JP" sz="1400" dirty="0"/>
            </a:p>
          </p:txBody>
        </p:sp>
      </p:grpSp>
      <p:sp>
        <p:nvSpPr>
          <p:cNvPr id="82" name="左中かっこ 81">
            <a:extLst>
              <a:ext uri="{FF2B5EF4-FFF2-40B4-BE49-F238E27FC236}">
                <a16:creationId xmlns:a16="http://schemas.microsoft.com/office/drawing/2014/main" id="{E4269CC1-44D4-B387-DC04-C22FD500C2FE}"/>
              </a:ext>
            </a:extLst>
          </p:cNvPr>
          <p:cNvSpPr/>
          <p:nvPr/>
        </p:nvSpPr>
        <p:spPr>
          <a:xfrm>
            <a:off x="5676882" y="1319684"/>
            <a:ext cx="426033" cy="4813838"/>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5" name="テキスト ボックス 84">
            <a:extLst>
              <a:ext uri="{FF2B5EF4-FFF2-40B4-BE49-F238E27FC236}">
                <a16:creationId xmlns:a16="http://schemas.microsoft.com/office/drawing/2014/main" id="{D2281872-388A-4749-3435-6CF38218D634}"/>
              </a:ext>
            </a:extLst>
          </p:cNvPr>
          <p:cNvSpPr txBox="1"/>
          <p:nvPr/>
        </p:nvSpPr>
        <p:spPr>
          <a:xfrm>
            <a:off x="1954714" y="3832575"/>
            <a:ext cx="877163" cy="646331"/>
          </a:xfrm>
          <a:prstGeom prst="rect">
            <a:avLst/>
          </a:prstGeom>
          <a:noFill/>
        </p:spPr>
        <p:txBody>
          <a:bodyPr wrap="none" rtlCol="0">
            <a:spAutoFit/>
          </a:bodyPr>
          <a:lstStyle/>
          <a:p>
            <a:pPr algn="ctr"/>
            <a:r>
              <a:rPr kumimoji="1" lang="ja-JP" altLang="en-US">
                <a:latin typeface="UD Digi Kyokasho N-R" panose="02020400000000000000" pitchFamily="49" charset="-128"/>
                <a:ea typeface="UD Digi Kyokasho N-R" panose="02020400000000000000" pitchFamily="49" charset="-128"/>
              </a:rPr>
              <a:t>追加・</a:t>
            </a:r>
            <a:endParaRPr kumimoji="1" lang="en-US" altLang="ja-JP" dirty="0">
              <a:latin typeface="UD Digi Kyokasho N-R" panose="02020400000000000000" pitchFamily="49" charset="-128"/>
              <a:ea typeface="UD Digi Kyokasho N-R" panose="02020400000000000000" pitchFamily="49" charset="-128"/>
            </a:endParaRPr>
          </a:p>
          <a:p>
            <a:pPr algn="ctr"/>
            <a:r>
              <a:rPr kumimoji="1" lang="ja-JP" altLang="en-US">
                <a:latin typeface="UD Digi Kyokasho N-R" panose="02020400000000000000" pitchFamily="49" charset="-128"/>
                <a:ea typeface="UD Digi Kyokasho N-R" panose="02020400000000000000" pitchFamily="49" charset="-128"/>
              </a:rPr>
              <a:t>更新</a:t>
            </a:r>
          </a:p>
        </p:txBody>
      </p:sp>
      <p:sp>
        <p:nvSpPr>
          <p:cNvPr id="86" name="テキスト ボックス 85">
            <a:extLst>
              <a:ext uri="{FF2B5EF4-FFF2-40B4-BE49-F238E27FC236}">
                <a16:creationId xmlns:a16="http://schemas.microsoft.com/office/drawing/2014/main" id="{4DC186CA-636E-309D-6D79-FEA183E7D9BB}"/>
              </a:ext>
            </a:extLst>
          </p:cNvPr>
          <p:cNvSpPr txBox="1"/>
          <p:nvPr/>
        </p:nvSpPr>
        <p:spPr>
          <a:xfrm>
            <a:off x="4144975" y="3851278"/>
            <a:ext cx="877163" cy="646331"/>
          </a:xfrm>
          <a:prstGeom prst="rect">
            <a:avLst/>
          </a:prstGeom>
          <a:noFill/>
        </p:spPr>
        <p:txBody>
          <a:bodyPr wrap="none" rtlCol="0">
            <a:spAutoFit/>
          </a:bodyPr>
          <a:lstStyle/>
          <a:p>
            <a:pPr algn="ctr"/>
            <a:r>
              <a:rPr kumimoji="1" lang="ja-JP" altLang="en-US">
                <a:latin typeface="UD Digi Kyokasho N-R" panose="02020400000000000000" pitchFamily="49" charset="-128"/>
                <a:ea typeface="UD Digi Kyokasho N-R" panose="02020400000000000000" pitchFamily="49" charset="-128"/>
              </a:rPr>
              <a:t>追加・</a:t>
            </a:r>
            <a:endParaRPr kumimoji="1" lang="en-US" altLang="ja-JP" dirty="0">
              <a:latin typeface="UD Digi Kyokasho N-R" panose="02020400000000000000" pitchFamily="49" charset="-128"/>
              <a:ea typeface="UD Digi Kyokasho N-R" panose="02020400000000000000" pitchFamily="49" charset="-128"/>
            </a:endParaRPr>
          </a:p>
          <a:p>
            <a:pPr algn="ctr"/>
            <a:r>
              <a:rPr kumimoji="1" lang="ja-JP" altLang="en-US">
                <a:latin typeface="UD Digi Kyokasho N-R" panose="02020400000000000000" pitchFamily="49" charset="-128"/>
                <a:ea typeface="UD Digi Kyokasho N-R" panose="02020400000000000000" pitchFamily="49" charset="-128"/>
              </a:rPr>
              <a:t>更新</a:t>
            </a:r>
          </a:p>
        </p:txBody>
      </p:sp>
      <p:grpSp>
        <p:nvGrpSpPr>
          <p:cNvPr id="97" name="グループ化 96">
            <a:extLst>
              <a:ext uri="{FF2B5EF4-FFF2-40B4-BE49-F238E27FC236}">
                <a16:creationId xmlns:a16="http://schemas.microsoft.com/office/drawing/2014/main" id="{E05EB213-BBC6-7440-ABCF-E3BA0FAF15D3}"/>
              </a:ext>
            </a:extLst>
          </p:cNvPr>
          <p:cNvGrpSpPr/>
          <p:nvPr/>
        </p:nvGrpSpPr>
        <p:grpSpPr>
          <a:xfrm>
            <a:off x="819538" y="5219445"/>
            <a:ext cx="1107996" cy="1231106"/>
            <a:chOff x="819538" y="5386710"/>
            <a:chExt cx="1107996" cy="1231106"/>
          </a:xfrm>
        </p:grpSpPr>
        <p:pic>
          <p:nvPicPr>
            <p:cNvPr id="95" name="グラフィックス 94" descr="食事をしている人 単色塗りつぶし">
              <a:extLst>
                <a:ext uri="{FF2B5EF4-FFF2-40B4-BE49-F238E27FC236}">
                  <a16:creationId xmlns:a16="http://schemas.microsoft.com/office/drawing/2014/main" id="{C63EF285-C542-87AE-BE26-ABF24E2F4FF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65733" y="5386710"/>
              <a:ext cx="584775" cy="584775"/>
            </a:xfrm>
            <a:prstGeom prst="rect">
              <a:avLst/>
            </a:prstGeom>
          </p:spPr>
        </p:pic>
        <p:sp>
          <p:nvSpPr>
            <p:cNvPr id="96" name="テキスト ボックス 95">
              <a:extLst>
                <a:ext uri="{FF2B5EF4-FFF2-40B4-BE49-F238E27FC236}">
                  <a16:creationId xmlns:a16="http://schemas.microsoft.com/office/drawing/2014/main" id="{965106DE-D95C-AC06-E0A7-B148F02EB8B0}"/>
                </a:ext>
              </a:extLst>
            </p:cNvPr>
            <p:cNvSpPr txBox="1"/>
            <p:nvPr/>
          </p:nvSpPr>
          <p:spPr>
            <a:xfrm>
              <a:off x="819538" y="5971485"/>
              <a:ext cx="1107996" cy="646331"/>
            </a:xfrm>
            <a:prstGeom prst="rect">
              <a:avLst/>
            </a:prstGeom>
            <a:noFill/>
          </p:spPr>
          <p:txBody>
            <a:bodyPr wrap="none" rtlCol="0">
              <a:spAutoFit/>
            </a:bodyPr>
            <a:lstStyle/>
            <a:p>
              <a:r>
                <a:rPr kumimoji="1" lang="ja-JP" altLang="en-US">
                  <a:latin typeface="UD Digi Kyokasho N-R" panose="02020400000000000000" pitchFamily="49" charset="-128"/>
                  <a:ea typeface="UD Digi Kyokasho N-R" panose="02020400000000000000" pitchFamily="49" charset="-128"/>
                </a:rPr>
                <a:t>研究者</a:t>
              </a:r>
              <a:r>
                <a:rPr lang="ja-JP" altLang="en-US">
                  <a:latin typeface="UD Digi Kyokasho N-R" panose="02020400000000000000" pitchFamily="49" charset="-128"/>
                  <a:ea typeface="UD Digi Kyokasho N-R" panose="02020400000000000000" pitchFamily="49" charset="-128"/>
                </a:rPr>
                <a:t>・</a:t>
              </a:r>
              <a:endParaRPr lang="en-US" altLang="ja-JP" dirty="0">
                <a:latin typeface="UD Digi Kyokasho N-R" panose="02020400000000000000" pitchFamily="49" charset="-128"/>
                <a:ea typeface="UD Digi Kyokasho N-R" panose="02020400000000000000" pitchFamily="49" charset="-128"/>
              </a:endParaRPr>
            </a:p>
            <a:p>
              <a:r>
                <a:rPr kumimoji="1" lang="ja-JP" altLang="en-US">
                  <a:latin typeface="UD Digi Kyokasho N-R" panose="02020400000000000000" pitchFamily="49" charset="-128"/>
                  <a:ea typeface="UD Digi Kyokasho N-R" panose="02020400000000000000" pitchFamily="49" charset="-128"/>
                </a:rPr>
                <a:t>学生など</a:t>
              </a:r>
              <a:endParaRPr kumimoji="1" lang="en-US" altLang="ja-JP" dirty="0">
                <a:latin typeface="UD Digi Kyokasho N-R" panose="02020400000000000000" pitchFamily="49" charset="-128"/>
                <a:ea typeface="UD Digi Kyokasho N-R" panose="02020400000000000000" pitchFamily="49" charset="-128"/>
              </a:endParaRPr>
            </a:p>
          </p:txBody>
        </p:sp>
      </p:grpSp>
      <p:cxnSp>
        <p:nvCxnSpPr>
          <p:cNvPr id="99" name="直線矢印コネクタ 98">
            <a:extLst>
              <a:ext uri="{FF2B5EF4-FFF2-40B4-BE49-F238E27FC236}">
                <a16:creationId xmlns:a16="http://schemas.microsoft.com/office/drawing/2014/main" id="{1D1C69A6-5222-5586-73D3-BE934CF81371}"/>
              </a:ext>
            </a:extLst>
          </p:cNvPr>
          <p:cNvCxnSpPr>
            <a:stCxn id="95" idx="0"/>
          </p:cNvCxnSpPr>
          <p:nvPr/>
        </p:nvCxnSpPr>
        <p:spPr>
          <a:xfrm flipH="1" flipV="1">
            <a:off x="1258119" y="4027591"/>
            <a:ext cx="2" cy="1191854"/>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0" name="テキスト ボックス 99">
            <a:extLst>
              <a:ext uri="{FF2B5EF4-FFF2-40B4-BE49-F238E27FC236}">
                <a16:creationId xmlns:a16="http://schemas.microsoft.com/office/drawing/2014/main" id="{0B763348-71BC-DFDC-843A-45E2E1350077}"/>
              </a:ext>
            </a:extLst>
          </p:cNvPr>
          <p:cNvSpPr txBox="1"/>
          <p:nvPr/>
        </p:nvSpPr>
        <p:spPr>
          <a:xfrm>
            <a:off x="471909" y="4479026"/>
            <a:ext cx="877163" cy="646331"/>
          </a:xfrm>
          <a:prstGeom prst="rect">
            <a:avLst/>
          </a:prstGeom>
          <a:noFill/>
        </p:spPr>
        <p:txBody>
          <a:bodyPr wrap="none" rtlCol="0">
            <a:spAutoFit/>
          </a:bodyPr>
          <a:lstStyle/>
          <a:p>
            <a:pPr algn="ctr"/>
            <a:r>
              <a:rPr lang="ja-JP" altLang="en-US">
                <a:latin typeface="UD Digi Kyokasho N-R" panose="02020400000000000000" pitchFamily="49" charset="-128"/>
                <a:ea typeface="UD Digi Kyokasho N-R" panose="02020400000000000000" pitchFamily="49" charset="-128"/>
              </a:rPr>
              <a:t>検索</a:t>
            </a:r>
            <a:r>
              <a:rPr kumimoji="1" lang="ja-JP" altLang="en-US">
                <a:latin typeface="UD Digi Kyokasho N-R" panose="02020400000000000000" pitchFamily="49" charset="-128"/>
                <a:ea typeface="UD Digi Kyokasho N-R" panose="02020400000000000000" pitchFamily="49" charset="-128"/>
              </a:rPr>
              <a:t>・</a:t>
            </a:r>
            <a:endParaRPr kumimoji="1" lang="en-US" altLang="ja-JP" dirty="0">
              <a:latin typeface="UD Digi Kyokasho N-R" panose="02020400000000000000" pitchFamily="49" charset="-128"/>
              <a:ea typeface="UD Digi Kyokasho N-R" panose="02020400000000000000" pitchFamily="49" charset="-128"/>
            </a:endParaRPr>
          </a:p>
          <a:p>
            <a:pPr algn="ctr"/>
            <a:r>
              <a:rPr lang="ja-JP" altLang="en-US">
                <a:latin typeface="UD Digi Kyokasho N-R" panose="02020400000000000000" pitchFamily="49" charset="-128"/>
                <a:ea typeface="UD Digi Kyokasho N-R" panose="02020400000000000000" pitchFamily="49" charset="-128"/>
              </a:rPr>
              <a:t>参照</a:t>
            </a:r>
            <a:endParaRPr kumimoji="1" lang="ja-JP" altLang="en-US">
              <a:latin typeface="UD Digi Kyokasho N-R" panose="02020400000000000000" pitchFamily="49" charset="-128"/>
              <a:ea typeface="UD Digi Kyokasho N-R" panose="02020400000000000000" pitchFamily="49" charset="-128"/>
            </a:endParaRPr>
          </a:p>
        </p:txBody>
      </p:sp>
      <p:sp>
        <p:nvSpPr>
          <p:cNvPr id="104" name="テキスト ボックス 103">
            <a:extLst>
              <a:ext uri="{FF2B5EF4-FFF2-40B4-BE49-F238E27FC236}">
                <a16:creationId xmlns:a16="http://schemas.microsoft.com/office/drawing/2014/main" id="{4C610ADC-0CCA-D616-88B0-1A34585A17C4}"/>
              </a:ext>
            </a:extLst>
          </p:cNvPr>
          <p:cNvSpPr txBox="1"/>
          <p:nvPr/>
        </p:nvSpPr>
        <p:spPr>
          <a:xfrm>
            <a:off x="1986380" y="6275570"/>
            <a:ext cx="7013604" cy="338554"/>
          </a:xfrm>
          <a:prstGeom prst="rect">
            <a:avLst/>
          </a:prstGeom>
          <a:noFill/>
        </p:spPr>
        <p:txBody>
          <a:bodyPr wrap="square">
            <a:spAutoFit/>
          </a:bodyPr>
          <a:lstStyle/>
          <a:p>
            <a:pPr lvl="1"/>
            <a:r>
              <a:rPr lang="en-US" altLang="ja-JP" sz="1600" dirty="0">
                <a:solidFill>
                  <a:srgbClr val="0070C0"/>
                </a:solidFill>
                <a:latin typeface="UD Digi Kyokasho N-R" panose="02020400000000000000" pitchFamily="49" charset="-128"/>
                <a:ea typeface="UD Digi Kyokasho N-R" panose="02020400000000000000" pitchFamily="49" charset="-128"/>
              </a:rPr>
              <a:t>※</a:t>
            </a:r>
            <a:r>
              <a:rPr lang="ja-JP" altLang="en-US" sz="1600">
                <a:solidFill>
                  <a:srgbClr val="0070C0"/>
                </a:solidFill>
                <a:latin typeface="UD Digi Kyokasho N-R" panose="02020400000000000000" pitchFamily="49" charset="-128"/>
                <a:ea typeface="UD Digi Kyokasho N-R" panose="02020400000000000000" pitchFamily="49" charset="-128"/>
              </a:rPr>
              <a:t>ブログ記事</a:t>
            </a:r>
            <a:r>
              <a:rPr lang="en-US" altLang="ja-JP" sz="1600" dirty="0">
                <a:solidFill>
                  <a:srgbClr val="0070C0"/>
                </a:solidFill>
                <a:latin typeface="UD Digi Kyokasho N-R" panose="02020400000000000000" pitchFamily="49" charset="-128"/>
                <a:ea typeface="UD Digi Kyokasho N-R" panose="02020400000000000000" pitchFamily="49" charset="-128"/>
              </a:rPr>
              <a:t>:</a:t>
            </a:r>
            <a:r>
              <a:rPr lang="ja-JP" altLang="en-US" sz="1600">
                <a:solidFill>
                  <a:srgbClr val="0070C0"/>
                </a:solidFill>
                <a:latin typeface="UD Digi Kyokasho N-R" panose="02020400000000000000" pitchFamily="49" charset="-128"/>
                <a:ea typeface="UD Digi Kyokasho N-R" panose="02020400000000000000" pitchFamily="49" charset="-128"/>
              </a:rPr>
              <a:t>進化する所蔵品データベースと調査研究活動から作成</a:t>
            </a:r>
            <a:endParaRPr lang="en-US" altLang="ja-JP" sz="1600" dirty="0">
              <a:solidFill>
                <a:srgbClr val="0070C0"/>
              </a:solidFill>
              <a:latin typeface="UD Digi Kyokasho N-R" panose="02020400000000000000" pitchFamily="49" charset="-128"/>
              <a:ea typeface="UD Digi Kyokasho N-R" panose="02020400000000000000" pitchFamily="49" charset="-128"/>
            </a:endParaRPr>
          </a:p>
        </p:txBody>
      </p:sp>
    </p:spTree>
    <p:extLst>
      <p:ext uri="{BB962C8B-B14F-4D97-AF65-F5344CB8AC3E}">
        <p14:creationId xmlns:p14="http://schemas.microsoft.com/office/powerpoint/2010/main" val="1023882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3E8A17-BFB8-672A-5487-249B3D25AF5D}"/>
              </a:ext>
            </a:extLst>
          </p:cNvPr>
          <p:cNvSpPr>
            <a:spLocks noGrp="1"/>
          </p:cNvSpPr>
          <p:nvPr>
            <p:ph type="title"/>
          </p:nvPr>
        </p:nvSpPr>
        <p:spPr/>
        <p:txBody>
          <a:bodyPr/>
          <a:lstStyle/>
          <a:p>
            <a:r>
              <a:rPr lang="ja-JP" altLang="en-US"/>
              <a:t>データベースの機能：安全な管理</a:t>
            </a:r>
            <a:endParaRPr kumimoji="1" lang="ja-JP" altLang="en-US"/>
          </a:p>
        </p:txBody>
      </p:sp>
      <p:sp>
        <p:nvSpPr>
          <p:cNvPr id="3" name="コンテンツ プレースホルダー 2">
            <a:extLst>
              <a:ext uri="{FF2B5EF4-FFF2-40B4-BE49-F238E27FC236}">
                <a16:creationId xmlns:a16="http://schemas.microsoft.com/office/drawing/2014/main" id="{E41921FF-D829-94AD-C6AB-BFE19B05E2FB}"/>
              </a:ext>
            </a:extLst>
          </p:cNvPr>
          <p:cNvSpPr>
            <a:spLocks noGrp="1"/>
          </p:cNvSpPr>
          <p:nvPr>
            <p:ph idx="1"/>
          </p:nvPr>
        </p:nvSpPr>
        <p:spPr/>
        <p:txBody>
          <a:bodyPr/>
          <a:lstStyle/>
          <a:p>
            <a:r>
              <a:rPr lang="ja-JP" altLang="en-US"/>
              <a:t>データを安全に・完全に管理する</a:t>
            </a:r>
            <a:endParaRPr lang="en-US" altLang="ja-JP" dirty="0"/>
          </a:p>
          <a:p>
            <a:pPr lvl="1"/>
            <a:r>
              <a:rPr lang="ja-JP" altLang="en-US" sz="2000"/>
              <a:t>適切な権限がある人しか操作できないようにする</a:t>
            </a:r>
            <a:endParaRPr lang="en-US" altLang="ja-JP" dirty="0"/>
          </a:p>
          <a:p>
            <a:pPr marL="872100" lvl="2" indent="0">
              <a:buNone/>
            </a:pPr>
            <a:r>
              <a:rPr lang="en-US" altLang="ja-JP" sz="1400" dirty="0"/>
              <a:t>※</a:t>
            </a:r>
            <a:r>
              <a:rPr lang="ja-JP" altLang="en-US" sz="1400"/>
              <a:t>スマホの場合、連絡先アプリ自体はその機能を持たない場合もある</a:t>
            </a:r>
            <a:endParaRPr lang="en-US" altLang="ja-JP" sz="1400" dirty="0"/>
          </a:p>
          <a:p>
            <a:pPr marL="872100" lvl="2" indent="0">
              <a:buNone/>
            </a:pPr>
            <a:r>
              <a:rPr lang="ja-JP" altLang="en-US" sz="1400"/>
              <a:t>　（スマホのロックを外せたら、連絡先は誰でもみえる）</a:t>
            </a:r>
            <a:endParaRPr lang="en-US" altLang="ja-JP" sz="1400" dirty="0"/>
          </a:p>
          <a:p>
            <a:pPr lvl="1"/>
            <a:r>
              <a:rPr lang="ja-JP" altLang="en-US" sz="2000"/>
              <a:t>構造が壊れないようにルールを付ける</a:t>
            </a:r>
            <a:endParaRPr lang="en-US" altLang="ja-JP" sz="2000" dirty="0"/>
          </a:p>
          <a:p>
            <a:pPr lvl="2"/>
            <a:r>
              <a:rPr lang="ja-JP" altLang="en-US" sz="1800"/>
              <a:t>例</a:t>
            </a:r>
            <a:r>
              <a:rPr lang="en-US" altLang="ja-JP" sz="1800" dirty="0"/>
              <a:t>: </a:t>
            </a:r>
            <a:r>
              <a:rPr lang="ja-JP" altLang="en-US" sz="1400"/>
              <a:t>「管理番号」の無いままでは、登録を完了できなくする</a:t>
            </a:r>
            <a:endParaRPr lang="en-US" altLang="ja-JP" dirty="0"/>
          </a:p>
          <a:p>
            <a:pPr lvl="1"/>
            <a:r>
              <a:rPr lang="ja-JP" altLang="en-US" sz="2000"/>
              <a:t>ユーザがデータを操作するとき、データが壊れない仕組みを入れた上で操作させる</a:t>
            </a:r>
            <a:endParaRPr lang="en-US" altLang="ja-JP" dirty="0"/>
          </a:p>
          <a:p>
            <a:pPr lvl="2"/>
            <a:r>
              <a:rPr lang="ja-JP" altLang="en-US" sz="1600"/>
              <a:t>仕組みの例①</a:t>
            </a:r>
            <a:endParaRPr lang="en-US" altLang="ja-JP" sz="1800" dirty="0"/>
          </a:p>
          <a:p>
            <a:pPr lvl="3">
              <a:buFont typeface="+mj-lt"/>
              <a:buAutoNum type="arabicPeriod"/>
            </a:pPr>
            <a:r>
              <a:rPr lang="ja-JP" altLang="en-US" sz="1200"/>
              <a:t>更新する時は、更新前の情報に戻せるようにコピーを作る</a:t>
            </a:r>
            <a:endParaRPr lang="en-US" altLang="ja-JP" sz="1200" dirty="0"/>
          </a:p>
          <a:p>
            <a:pPr lvl="3">
              <a:buFont typeface="+mj-lt"/>
              <a:buAutoNum type="arabicPeriod"/>
            </a:pPr>
            <a:r>
              <a:rPr lang="ja-JP" altLang="en-US" sz="1200"/>
              <a:t>更新が完全に済んだら、コピーを削除する</a:t>
            </a:r>
          </a:p>
          <a:p>
            <a:pPr lvl="2"/>
            <a:r>
              <a:rPr lang="ja-JP" altLang="en-US" sz="1600"/>
              <a:t>仕組みの例②</a:t>
            </a:r>
            <a:endParaRPr lang="en-US" altLang="ja-JP" sz="1600" dirty="0"/>
          </a:p>
          <a:p>
            <a:pPr lvl="3"/>
            <a:r>
              <a:rPr kumimoji="1" lang="ja-JP" altLang="en-US" sz="1200"/>
              <a:t>複数の更新が同時に要求されたら、順番を決めて処理する（処理が混ざらないようにする）</a:t>
            </a:r>
            <a:endParaRPr kumimoji="1" lang="ja-JP" altLang="en-US" sz="1400"/>
          </a:p>
        </p:txBody>
      </p:sp>
      <p:sp>
        <p:nvSpPr>
          <p:cNvPr id="4" name="テキスト プレースホルダー 3">
            <a:extLst>
              <a:ext uri="{FF2B5EF4-FFF2-40B4-BE49-F238E27FC236}">
                <a16:creationId xmlns:a16="http://schemas.microsoft.com/office/drawing/2014/main" id="{A497D80A-8D90-2885-C6FF-CDBCB6495A33}"/>
              </a:ext>
            </a:extLst>
          </p:cNvPr>
          <p:cNvSpPr>
            <a:spLocks noGrp="1"/>
          </p:cNvSpPr>
          <p:nvPr>
            <p:ph type="body" sz="quarter" idx="10"/>
          </p:nvPr>
        </p:nvSpPr>
        <p:spPr/>
        <p:txBody>
          <a:bodyPr/>
          <a:lstStyle/>
          <a:p>
            <a:endParaRPr kumimoji="1" lang="ja-JP" altLang="en-US"/>
          </a:p>
        </p:txBody>
      </p:sp>
      <p:grpSp>
        <p:nvGrpSpPr>
          <p:cNvPr id="11" name="グループ化 10">
            <a:extLst>
              <a:ext uri="{FF2B5EF4-FFF2-40B4-BE49-F238E27FC236}">
                <a16:creationId xmlns:a16="http://schemas.microsoft.com/office/drawing/2014/main" id="{F36FA270-CFF9-CB9C-E6A5-E3E5E7B3E937}"/>
              </a:ext>
            </a:extLst>
          </p:cNvPr>
          <p:cNvGrpSpPr/>
          <p:nvPr/>
        </p:nvGrpSpPr>
        <p:grpSpPr>
          <a:xfrm>
            <a:off x="6824768" y="990728"/>
            <a:ext cx="2085232" cy="1225699"/>
            <a:chOff x="5149988" y="4399849"/>
            <a:chExt cx="3639086" cy="1999199"/>
          </a:xfrm>
        </p:grpSpPr>
        <p:pic>
          <p:nvPicPr>
            <p:cNvPr id="5" name="グラフィックス 4" descr="データベース 単色塗りつぶし">
              <a:extLst>
                <a:ext uri="{FF2B5EF4-FFF2-40B4-BE49-F238E27FC236}">
                  <a16:creationId xmlns:a16="http://schemas.microsoft.com/office/drawing/2014/main" id="{7C524D97-EB17-9B91-7BFE-1364489CDC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98204" y="4593532"/>
              <a:ext cx="1490870" cy="1490870"/>
            </a:xfrm>
            <a:prstGeom prst="rect">
              <a:avLst/>
            </a:prstGeom>
          </p:spPr>
        </p:pic>
        <p:pic>
          <p:nvPicPr>
            <p:cNvPr id="6" name="コンテンツ プレースホルダー 9" descr="ユーザー 単色塗りつぶし">
              <a:extLst>
                <a:ext uri="{FF2B5EF4-FFF2-40B4-BE49-F238E27FC236}">
                  <a16:creationId xmlns:a16="http://schemas.microsoft.com/office/drawing/2014/main" id="{6BD3E6B1-1877-4E90-FFE1-821C7594FC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49988" y="4399849"/>
              <a:ext cx="1096490" cy="1096490"/>
            </a:xfrm>
            <a:prstGeom prst="rect">
              <a:avLst/>
            </a:prstGeom>
          </p:spPr>
        </p:pic>
        <p:pic>
          <p:nvPicPr>
            <p:cNvPr id="7" name="コンテンツ プレースホルダー 9" descr="ユーザー 単色塗りつぶし">
              <a:extLst>
                <a:ext uri="{FF2B5EF4-FFF2-40B4-BE49-F238E27FC236}">
                  <a16:creationId xmlns:a16="http://schemas.microsoft.com/office/drawing/2014/main" id="{B90D623C-A394-8B94-B545-EBC9FC28256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49988" y="5302558"/>
              <a:ext cx="1096490" cy="1096490"/>
            </a:xfrm>
            <a:prstGeom prst="rect">
              <a:avLst/>
            </a:prstGeom>
          </p:spPr>
        </p:pic>
        <p:cxnSp>
          <p:nvCxnSpPr>
            <p:cNvPr id="8" name="カギ線コネクタ 7">
              <a:extLst>
                <a:ext uri="{FF2B5EF4-FFF2-40B4-BE49-F238E27FC236}">
                  <a16:creationId xmlns:a16="http://schemas.microsoft.com/office/drawing/2014/main" id="{A709A0C9-497B-7D73-09BC-0AFAC5E4A388}"/>
                </a:ext>
              </a:extLst>
            </p:cNvPr>
            <p:cNvCxnSpPr>
              <a:stCxn id="6" idx="3"/>
              <a:endCxn id="5" idx="1"/>
            </p:cNvCxnSpPr>
            <p:nvPr/>
          </p:nvCxnSpPr>
          <p:spPr>
            <a:xfrm>
              <a:off x="6246478" y="4948094"/>
              <a:ext cx="1051726" cy="390873"/>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カギ線コネクタ 8">
              <a:extLst>
                <a:ext uri="{FF2B5EF4-FFF2-40B4-BE49-F238E27FC236}">
                  <a16:creationId xmlns:a16="http://schemas.microsoft.com/office/drawing/2014/main" id="{B461C48E-64CD-2043-26CC-493D2A0901DF}"/>
                </a:ext>
              </a:extLst>
            </p:cNvPr>
            <p:cNvCxnSpPr>
              <a:cxnSpLocks/>
              <a:stCxn id="7" idx="3"/>
              <a:endCxn id="10" idx="1"/>
            </p:cNvCxnSpPr>
            <p:nvPr/>
          </p:nvCxnSpPr>
          <p:spPr>
            <a:xfrm flipV="1">
              <a:off x="6246478" y="5759603"/>
              <a:ext cx="711340" cy="91200"/>
            </a:xfrm>
            <a:prstGeom prst="bentConnector3">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98E1A047-9948-38DC-26B6-0D4BF8504ACF}"/>
                </a:ext>
              </a:extLst>
            </p:cNvPr>
            <p:cNvSpPr txBox="1"/>
            <p:nvPr/>
          </p:nvSpPr>
          <p:spPr>
            <a:xfrm>
              <a:off x="6957818" y="5497993"/>
              <a:ext cx="374481" cy="523220"/>
            </a:xfrm>
            <a:prstGeom prst="rect">
              <a:avLst/>
            </a:prstGeom>
            <a:noFill/>
          </p:spPr>
          <p:txBody>
            <a:bodyPr wrap="square" rtlCol="0">
              <a:spAutoFit/>
            </a:bodyPr>
            <a:lstStyle/>
            <a:p>
              <a:r>
                <a:rPr kumimoji="1" lang="en-US" altLang="ja-JP" sz="2800" b="1" dirty="0">
                  <a:solidFill>
                    <a:srgbClr val="FF0000"/>
                  </a:solidFill>
                </a:rPr>
                <a:t>×</a:t>
              </a:r>
              <a:endParaRPr kumimoji="1" lang="ja-JP" altLang="en-US" sz="2800" b="1">
                <a:solidFill>
                  <a:srgbClr val="FF0000"/>
                </a:solidFill>
              </a:endParaRPr>
            </a:p>
          </p:txBody>
        </p:sp>
      </p:grpSp>
    </p:spTree>
    <p:extLst>
      <p:ext uri="{BB962C8B-B14F-4D97-AF65-F5344CB8AC3E}">
        <p14:creationId xmlns:p14="http://schemas.microsoft.com/office/powerpoint/2010/main" val="1935385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3B362-B061-4417-AB80-60389223EDA6}"/>
              </a:ext>
            </a:extLst>
          </p:cNvPr>
          <p:cNvSpPr>
            <a:spLocks noGrp="1"/>
          </p:cNvSpPr>
          <p:nvPr>
            <p:ph type="title"/>
          </p:nvPr>
        </p:nvSpPr>
        <p:spPr/>
        <p:txBody>
          <a:bodyPr/>
          <a:lstStyle/>
          <a:p>
            <a:r>
              <a:rPr kumimoji="1" lang="ja-JP" altLang="en-US"/>
              <a:t>情報システムとデータベース</a:t>
            </a:r>
          </a:p>
        </p:txBody>
      </p:sp>
      <p:sp>
        <p:nvSpPr>
          <p:cNvPr id="10" name="コンテンツ プレースホルダー 9">
            <a:extLst>
              <a:ext uri="{FF2B5EF4-FFF2-40B4-BE49-F238E27FC236}">
                <a16:creationId xmlns:a16="http://schemas.microsoft.com/office/drawing/2014/main" id="{E80512FC-09C1-4A72-B022-383E12AEC41A}"/>
              </a:ext>
            </a:extLst>
          </p:cNvPr>
          <p:cNvSpPr>
            <a:spLocks noGrp="1"/>
          </p:cNvSpPr>
          <p:nvPr>
            <p:ph idx="1"/>
          </p:nvPr>
        </p:nvSpPr>
        <p:spPr/>
        <p:txBody>
          <a:bodyPr/>
          <a:lstStyle/>
          <a:p>
            <a:r>
              <a:rPr lang="ja-JP" altLang="en-US" sz="2400"/>
              <a:t>情報システムを使って、国宝の画像を見てみよう</a:t>
            </a:r>
            <a:endParaRPr lang="en-US" altLang="ja-JP" sz="2400" dirty="0"/>
          </a:p>
          <a:p>
            <a:pPr lvl="1"/>
            <a:r>
              <a:rPr lang="en-US" altLang="ja-JP" sz="2000" dirty="0"/>
              <a:t>e</a:t>
            </a:r>
            <a:r>
              <a:rPr lang="ja-JP" altLang="en-US" sz="2000"/>
              <a:t>国宝</a:t>
            </a:r>
            <a:r>
              <a:rPr lang="en-US" altLang="ja-JP" sz="2000" dirty="0"/>
              <a:t> </a:t>
            </a:r>
            <a:r>
              <a:rPr kumimoji="1" lang="en-US" altLang="ja-JP" sz="2000" dirty="0">
                <a:hlinkClick r:id="rId3"/>
              </a:rPr>
              <a:t>https://emuseum.nich.go.jp/</a:t>
            </a:r>
            <a:endParaRPr lang="en-US" altLang="ja-JP" sz="2000" dirty="0"/>
          </a:p>
          <a:p>
            <a:pPr lvl="1"/>
            <a:endParaRPr lang="en-US" altLang="ja-JP" sz="2000" dirty="0"/>
          </a:p>
          <a:p>
            <a:r>
              <a:rPr lang="ja-JP" altLang="en-US" sz="2400"/>
              <a:t>データベースにはどんなデータが管理されている？</a:t>
            </a:r>
            <a:endParaRPr lang="en-US" altLang="ja-JP" sz="2400" dirty="0"/>
          </a:p>
          <a:p>
            <a:pPr lvl="1"/>
            <a:r>
              <a:rPr lang="ja-JP" altLang="en-US" sz="2000"/>
              <a:t>国立文化財機構のデータベース</a:t>
            </a:r>
            <a:endParaRPr lang="en-US" altLang="ja-JP" sz="2000" dirty="0"/>
          </a:p>
          <a:p>
            <a:pPr lvl="1"/>
            <a:r>
              <a:rPr lang="ja-JP" altLang="en-US" sz="2000"/>
              <a:t>それぞれのデータベースの目的</a:t>
            </a:r>
            <a:endParaRPr lang="en-US" altLang="ja-JP" sz="2000" dirty="0"/>
          </a:p>
          <a:p>
            <a:pPr lvl="1"/>
            <a:endParaRPr lang="en-US" altLang="ja-JP" sz="2000" dirty="0"/>
          </a:p>
          <a:p>
            <a:r>
              <a:rPr lang="ja-JP" altLang="en-US" sz="2400"/>
              <a:t>データベースの機能を整理しよう</a:t>
            </a:r>
            <a:endParaRPr lang="en-US" altLang="ja-JP" sz="2400" dirty="0"/>
          </a:p>
          <a:p>
            <a:endParaRPr lang="en-US" altLang="ja-JP" sz="2400" dirty="0"/>
          </a:p>
          <a:p>
            <a:endParaRPr lang="en-US" altLang="ja-JP" sz="2400" dirty="0"/>
          </a:p>
        </p:txBody>
      </p:sp>
      <p:sp>
        <p:nvSpPr>
          <p:cNvPr id="3" name="テキスト プレースホルダー 2">
            <a:extLst>
              <a:ext uri="{FF2B5EF4-FFF2-40B4-BE49-F238E27FC236}">
                <a16:creationId xmlns:a16="http://schemas.microsoft.com/office/drawing/2014/main" id="{7FC9476C-9E0A-AF43-8795-FD2431ABF466}"/>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A1AB3C00-7033-48D5-B822-0D8025508E2E}"/>
              </a:ext>
            </a:extLst>
          </p:cNvPr>
          <p:cNvSpPr>
            <a:spLocks noGrp="1"/>
          </p:cNvSpPr>
          <p:nvPr>
            <p:ph type="sldNum" sz="quarter" idx="12"/>
          </p:nvPr>
        </p:nvSpPr>
        <p:spPr/>
        <p:txBody>
          <a:bodyPr/>
          <a:lstStyle/>
          <a:p>
            <a:fld id="{9E0D9298-421E-4926-815D-31B4285E3528}" type="slidenum">
              <a:rPr lang="ja-JP" altLang="en-US" smtClean="0"/>
              <a:pPr/>
              <a:t>2</a:t>
            </a:fld>
            <a:endParaRPr lang="ja-JP" altLang="en-US" dirty="0"/>
          </a:p>
        </p:txBody>
      </p:sp>
    </p:spTree>
    <p:extLst>
      <p:ext uri="{BB962C8B-B14F-4D97-AF65-F5344CB8AC3E}">
        <p14:creationId xmlns:p14="http://schemas.microsoft.com/office/powerpoint/2010/main" val="1176074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18E85596-8D0A-3EB7-2234-BD6A26061051}"/>
              </a:ext>
            </a:extLst>
          </p:cNvPr>
          <p:cNvSpPr>
            <a:spLocks noGrp="1"/>
          </p:cNvSpPr>
          <p:nvPr>
            <p:ph type="title"/>
          </p:nvPr>
        </p:nvSpPr>
        <p:spPr/>
        <p:txBody>
          <a:bodyPr/>
          <a:lstStyle/>
          <a:p>
            <a:r>
              <a:rPr lang="ja-JP" altLang="en-US"/>
              <a:t>まとめ</a:t>
            </a:r>
          </a:p>
        </p:txBody>
      </p:sp>
      <p:sp>
        <p:nvSpPr>
          <p:cNvPr id="6" name="コンテンツ プレースホルダー 5">
            <a:extLst>
              <a:ext uri="{FF2B5EF4-FFF2-40B4-BE49-F238E27FC236}">
                <a16:creationId xmlns:a16="http://schemas.microsoft.com/office/drawing/2014/main" id="{E424F378-482B-B5AD-CBA9-64B92F66223A}"/>
              </a:ext>
            </a:extLst>
          </p:cNvPr>
          <p:cNvSpPr>
            <a:spLocks noGrp="1"/>
          </p:cNvSpPr>
          <p:nvPr>
            <p:ph sz="quarter" idx="17"/>
          </p:nvPr>
        </p:nvSpPr>
        <p:spPr/>
        <p:txBody>
          <a:bodyPr/>
          <a:lstStyle/>
          <a:p>
            <a:endParaRPr lang="ja-JP" altLang="en-US"/>
          </a:p>
        </p:txBody>
      </p:sp>
    </p:spTree>
    <p:extLst>
      <p:ext uri="{BB962C8B-B14F-4D97-AF65-F5344CB8AC3E}">
        <p14:creationId xmlns:p14="http://schemas.microsoft.com/office/powerpoint/2010/main" val="696443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424D6B-F793-D0B9-AC0F-D021002C1437}"/>
              </a:ext>
            </a:extLst>
          </p:cNvPr>
          <p:cNvSpPr>
            <a:spLocks noGrp="1"/>
          </p:cNvSpPr>
          <p:nvPr>
            <p:ph type="title"/>
          </p:nvPr>
        </p:nvSpPr>
        <p:spPr/>
        <p:txBody>
          <a:bodyPr/>
          <a:lstStyle/>
          <a:p>
            <a:r>
              <a:rPr kumimoji="1" lang="ja-JP" altLang="en-US"/>
              <a:t>まとめ</a:t>
            </a:r>
          </a:p>
        </p:txBody>
      </p:sp>
      <p:sp>
        <p:nvSpPr>
          <p:cNvPr id="3" name="コンテンツ プレースホルダー 2">
            <a:extLst>
              <a:ext uri="{FF2B5EF4-FFF2-40B4-BE49-F238E27FC236}">
                <a16:creationId xmlns:a16="http://schemas.microsoft.com/office/drawing/2014/main" id="{7C3F3608-F70F-FAD3-7500-8DB0B31FD29A}"/>
              </a:ext>
            </a:extLst>
          </p:cNvPr>
          <p:cNvSpPr>
            <a:spLocks noGrp="1"/>
          </p:cNvSpPr>
          <p:nvPr>
            <p:ph idx="1"/>
          </p:nvPr>
        </p:nvSpPr>
        <p:spPr/>
        <p:txBody>
          <a:bodyPr/>
          <a:lstStyle/>
          <a:p>
            <a:r>
              <a:rPr lang="ja-JP" altLang="en-US" sz="2400"/>
              <a:t>情報システムを使って、国宝の画像を見てみよう</a:t>
            </a:r>
            <a:endParaRPr lang="en-US" altLang="ja-JP" sz="2400" dirty="0"/>
          </a:p>
          <a:p>
            <a:pPr lvl="1"/>
            <a:r>
              <a:rPr lang="en-US" altLang="ja-JP" sz="2000" dirty="0"/>
              <a:t>e</a:t>
            </a:r>
            <a:r>
              <a:rPr lang="ja-JP" altLang="en-US" sz="2000"/>
              <a:t>国宝</a:t>
            </a:r>
            <a:r>
              <a:rPr lang="en-US" altLang="ja-JP" sz="2000" dirty="0"/>
              <a:t> </a:t>
            </a:r>
            <a:r>
              <a:rPr kumimoji="1" lang="en-US" altLang="ja-JP" sz="2000" dirty="0">
                <a:hlinkClick r:id="rId3"/>
              </a:rPr>
              <a:t>https://emuseum.nich.go.jp/</a:t>
            </a:r>
            <a:endParaRPr lang="en-US" altLang="ja-JP" sz="2000" dirty="0"/>
          </a:p>
          <a:p>
            <a:pPr lvl="1"/>
            <a:endParaRPr lang="en-US" altLang="ja-JP" sz="2000" dirty="0"/>
          </a:p>
          <a:p>
            <a:r>
              <a:rPr lang="ja-JP" altLang="en-US" sz="2400"/>
              <a:t>データベースにはどんなデータが管理されているか</a:t>
            </a:r>
            <a:endParaRPr lang="en-US" altLang="ja-JP" sz="2400" dirty="0"/>
          </a:p>
          <a:p>
            <a:pPr lvl="1"/>
            <a:r>
              <a:rPr lang="ja-JP" altLang="en-US" sz="2000"/>
              <a:t>国立文化財機構のデータベース</a:t>
            </a:r>
            <a:endParaRPr lang="en-US" altLang="ja-JP" sz="2000" dirty="0"/>
          </a:p>
          <a:p>
            <a:pPr lvl="2"/>
            <a:r>
              <a:rPr lang="en-US" altLang="ja-JP" sz="1600" dirty="0" err="1"/>
              <a:t>ColBase</a:t>
            </a:r>
            <a:r>
              <a:rPr lang="en-US" altLang="ja-JP" sz="1600" dirty="0"/>
              <a:t> </a:t>
            </a:r>
            <a:r>
              <a:rPr kumimoji="1" lang="en-US" altLang="ja-JP" sz="1600" dirty="0">
                <a:hlinkClick r:id="rId4"/>
              </a:rPr>
              <a:t>https://colbase.nich.go.jp/</a:t>
            </a:r>
            <a:endParaRPr lang="en-US" altLang="ja-JP" sz="1600" dirty="0"/>
          </a:p>
          <a:p>
            <a:pPr lvl="1"/>
            <a:r>
              <a:rPr lang="ja-JP" altLang="en-US" sz="2000"/>
              <a:t>データベースの目的に応じた構造を持ち、組織されている</a:t>
            </a:r>
            <a:endParaRPr lang="en-US" altLang="ja-JP" sz="2000" dirty="0"/>
          </a:p>
          <a:p>
            <a:pPr lvl="1"/>
            <a:endParaRPr lang="en-US" altLang="ja-JP" sz="2000" dirty="0"/>
          </a:p>
          <a:p>
            <a:r>
              <a:rPr lang="ja-JP" altLang="en-US" sz="2400"/>
              <a:t>データベースの機能を整理しよう</a:t>
            </a:r>
            <a:endParaRPr lang="en-US" altLang="ja-JP" sz="2400" dirty="0"/>
          </a:p>
          <a:p>
            <a:pPr lvl="1"/>
            <a:r>
              <a:rPr lang="ja-JP" altLang="en-US" sz="2000"/>
              <a:t>データの操作</a:t>
            </a:r>
            <a:endParaRPr lang="en-US" altLang="ja-JP" sz="2000" dirty="0"/>
          </a:p>
          <a:p>
            <a:pPr lvl="1"/>
            <a:r>
              <a:rPr lang="ja-JP" altLang="en-US" sz="2000"/>
              <a:t>データの安全な管理</a:t>
            </a:r>
            <a:endParaRPr lang="en-US" altLang="ja-JP" sz="2400" dirty="0"/>
          </a:p>
          <a:p>
            <a:endParaRPr kumimoji="1" lang="ja-JP" altLang="en-US"/>
          </a:p>
        </p:txBody>
      </p:sp>
      <p:sp>
        <p:nvSpPr>
          <p:cNvPr id="4" name="テキスト プレースホルダー 3">
            <a:extLst>
              <a:ext uri="{FF2B5EF4-FFF2-40B4-BE49-F238E27FC236}">
                <a16:creationId xmlns:a16="http://schemas.microsoft.com/office/drawing/2014/main" id="{C6428875-1070-FB16-2AE7-C90776D811DA}"/>
              </a:ext>
            </a:extLst>
          </p:cNvPr>
          <p:cNvSpPr>
            <a:spLocks noGrp="1"/>
          </p:cNvSpPr>
          <p:nvPr>
            <p:ph type="body" sz="quarter" idx="10"/>
          </p:nvPr>
        </p:nvSpPr>
        <p:spPr/>
        <p:txBody>
          <a:bodyPr/>
          <a:lstStyle/>
          <a:p>
            <a:endParaRPr kumimoji="1" lang="ja-JP" altLang="en-US"/>
          </a:p>
        </p:txBody>
      </p:sp>
    </p:spTree>
    <p:extLst>
      <p:ext uri="{BB962C8B-B14F-4D97-AF65-F5344CB8AC3E}">
        <p14:creationId xmlns:p14="http://schemas.microsoft.com/office/powerpoint/2010/main" val="2502151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085BFB3-D418-92B7-690D-44DB95C9A377}"/>
              </a:ext>
            </a:extLst>
          </p:cNvPr>
          <p:cNvSpPr>
            <a:spLocks noGrp="1"/>
          </p:cNvSpPr>
          <p:nvPr>
            <p:ph type="title"/>
          </p:nvPr>
        </p:nvSpPr>
        <p:spPr/>
        <p:txBody>
          <a:bodyPr/>
          <a:lstStyle/>
          <a:p>
            <a:r>
              <a:rPr kumimoji="1" lang="ja-JP" altLang="en-US"/>
              <a:t>参考資料</a:t>
            </a:r>
          </a:p>
        </p:txBody>
      </p:sp>
      <p:sp>
        <p:nvSpPr>
          <p:cNvPr id="3" name="コンテンツ プレースホルダー 2">
            <a:extLst>
              <a:ext uri="{FF2B5EF4-FFF2-40B4-BE49-F238E27FC236}">
                <a16:creationId xmlns:a16="http://schemas.microsoft.com/office/drawing/2014/main" id="{C8CB8405-798D-74B4-D0DE-9C9720374EDE}"/>
              </a:ext>
            </a:extLst>
          </p:cNvPr>
          <p:cNvSpPr>
            <a:spLocks noGrp="1"/>
          </p:cNvSpPr>
          <p:nvPr>
            <p:ph idx="1"/>
          </p:nvPr>
        </p:nvSpPr>
        <p:spPr>
          <a:xfrm>
            <a:off x="234000" y="515813"/>
            <a:ext cx="8658480" cy="5805474"/>
          </a:xfrm>
        </p:spPr>
        <p:txBody>
          <a:bodyPr/>
          <a:lstStyle/>
          <a:p>
            <a:r>
              <a:rPr kumimoji="1" lang="en-US" altLang="ja-JP" sz="2400" dirty="0"/>
              <a:t>e</a:t>
            </a:r>
            <a:r>
              <a:rPr kumimoji="1" lang="ja-JP" altLang="en-US" sz="2400"/>
              <a:t>国宝</a:t>
            </a:r>
            <a:endParaRPr lang="en-US" altLang="ja-JP" sz="2400" dirty="0"/>
          </a:p>
          <a:p>
            <a:pPr lvl="1"/>
            <a:r>
              <a:rPr kumimoji="1" lang="en-US" altLang="ja-JP" sz="2000" dirty="0">
                <a:hlinkClick r:id="rId3"/>
              </a:rPr>
              <a:t>https://emuseum.nich.go.jp/</a:t>
            </a:r>
            <a:endParaRPr kumimoji="1" lang="en-US" altLang="ja-JP" sz="2000" dirty="0"/>
          </a:p>
          <a:p>
            <a:pPr lvl="1"/>
            <a:endParaRPr kumimoji="1" lang="en-US" altLang="ja-JP" sz="2000" dirty="0"/>
          </a:p>
          <a:p>
            <a:r>
              <a:rPr kumimoji="1" lang="en-US" altLang="ja-JP" sz="2400" dirty="0" err="1"/>
              <a:t>ColBase</a:t>
            </a:r>
            <a:r>
              <a:rPr kumimoji="1" lang="en-US" altLang="ja-JP" sz="2400" dirty="0"/>
              <a:t> </a:t>
            </a:r>
            <a:r>
              <a:rPr kumimoji="1" lang="ja-JP" altLang="en-US" sz="2400"/>
              <a:t>国立文化財機構所蔵品統合検索システム</a:t>
            </a:r>
            <a:endParaRPr kumimoji="1" lang="en-US" altLang="ja-JP" sz="2400" dirty="0"/>
          </a:p>
          <a:p>
            <a:pPr lvl="1"/>
            <a:r>
              <a:rPr kumimoji="1" lang="en-US" altLang="ja-JP" sz="2000" dirty="0"/>
              <a:t> </a:t>
            </a:r>
            <a:r>
              <a:rPr kumimoji="1" lang="en-US" altLang="ja-JP" sz="2000" dirty="0">
                <a:hlinkClick r:id="rId4"/>
              </a:rPr>
              <a:t>https://colbase.nich.go.jp/</a:t>
            </a:r>
            <a:endParaRPr kumimoji="1" lang="en-US" altLang="ja-JP" sz="2000" dirty="0"/>
          </a:p>
          <a:p>
            <a:pPr lvl="1"/>
            <a:endParaRPr kumimoji="1" lang="en-US" altLang="ja-JP" sz="2000" dirty="0"/>
          </a:p>
          <a:p>
            <a:r>
              <a:rPr lang="ja-JP" altLang="en-US" sz="2400"/>
              <a:t>独立行政法人国立文化財機構</a:t>
            </a:r>
            <a:r>
              <a:rPr lang="en-US" altLang="ja-JP" sz="2400" dirty="0"/>
              <a:t> </a:t>
            </a:r>
            <a:r>
              <a:rPr lang="ja-JP" altLang="en-US" sz="2400"/>
              <a:t>文化財活用センター</a:t>
            </a:r>
            <a:endParaRPr lang="en-US" altLang="ja-JP" sz="2400" dirty="0"/>
          </a:p>
          <a:p>
            <a:pPr lvl="1"/>
            <a:r>
              <a:rPr kumimoji="1" lang="en" altLang="ja-JP" sz="2000" dirty="0">
                <a:hlinkClick r:id="rId5"/>
              </a:rPr>
              <a:t>https://cpcp.nich.go.jp/</a:t>
            </a:r>
            <a:endParaRPr kumimoji="1" lang="en" altLang="ja-JP" sz="2000" dirty="0"/>
          </a:p>
          <a:p>
            <a:pPr lvl="1"/>
            <a:r>
              <a:rPr kumimoji="1" lang="ja-JP" altLang="en-US" sz="2000"/>
              <a:t>ブログ</a:t>
            </a:r>
            <a:r>
              <a:rPr lang="ja-JP" altLang="en-US" sz="2000"/>
              <a:t>記事</a:t>
            </a:r>
            <a:r>
              <a:rPr lang="en-US" altLang="ja-JP" sz="2000" dirty="0"/>
              <a:t>: </a:t>
            </a:r>
            <a:r>
              <a:rPr lang="ja-JP" altLang="en-US" sz="2000"/>
              <a:t>進化する所蔵品データベースと調査研究活動</a:t>
            </a:r>
            <a:endParaRPr lang="en-US" altLang="ja-JP" sz="2000" dirty="0"/>
          </a:p>
          <a:p>
            <a:pPr lvl="2"/>
            <a:r>
              <a:rPr lang="en-US" altLang="ja-JP" sz="1800" dirty="0">
                <a:hlinkClick r:id="rId6"/>
              </a:rPr>
              <a:t>https://cpcp.nich.go.jp/modules/rblog/1/2019/09/10/blog19/</a:t>
            </a:r>
            <a:endParaRPr lang="en-US" altLang="ja-JP" sz="1800" dirty="0"/>
          </a:p>
        </p:txBody>
      </p:sp>
      <p:sp>
        <p:nvSpPr>
          <p:cNvPr id="4" name="テキスト プレースホルダー 3">
            <a:extLst>
              <a:ext uri="{FF2B5EF4-FFF2-40B4-BE49-F238E27FC236}">
                <a16:creationId xmlns:a16="http://schemas.microsoft.com/office/drawing/2014/main" id="{F23706EF-60AC-2511-CFFA-63E8BB209A2C}"/>
              </a:ext>
            </a:extLst>
          </p:cNvPr>
          <p:cNvSpPr>
            <a:spLocks noGrp="1"/>
          </p:cNvSpPr>
          <p:nvPr>
            <p:ph type="body" sz="quarter" idx="10"/>
          </p:nvPr>
        </p:nvSpPr>
        <p:spPr/>
        <p:txBody>
          <a:bodyPr/>
          <a:lstStyle/>
          <a:p>
            <a:endParaRPr kumimoji="1" lang="ja-JP" altLang="en-US"/>
          </a:p>
        </p:txBody>
      </p:sp>
    </p:spTree>
    <p:extLst>
      <p:ext uri="{BB962C8B-B14F-4D97-AF65-F5344CB8AC3E}">
        <p14:creationId xmlns:p14="http://schemas.microsoft.com/office/powerpoint/2010/main" val="4178510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B897D5A8-6F59-D325-CF52-618208A8D8BC}"/>
              </a:ext>
            </a:extLst>
          </p:cNvPr>
          <p:cNvSpPr>
            <a:spLocks noGrp="1"/>
          </p:cNvSpPr>
          <p:nvPr>
            <p:ph type="title"/>
          </p:nvPr>
        </p:nvSpPr>
        <p:spPr/>
        <p:txBody>
          <a:bodyPr>
            <a:normAutofit/>
          </a:bodyPr>
          <a:lstStyle/>
          <a:p>
            <a:r>
              <a:rPr lang="ja-JP" altLang="en-US"/>
              <a:t>情報システムを使って、国宝の画像を見てみよう</a:t>
            </a:r>
          </a:p>
        </p:txBody>
      </p:sp>
      <p:sp>
        <p:nvSpPr>
          <p:cNvPr id="6" name="コンテンツ プレースホルダー 5">
            <a:extLst>
              <a:ext uri="{FF2B5EF4-FFF2-40B4-BE49-F238E27FC236}">
                <a16:creationId xmlns:a16="http://schemas.microsoft.com/office/drawing/2014/main" id="{973CD3F2-4FA5-0C2F-DB74-31F30BEAA79F}"/>
              </a:ext>
            </a:extLst>
          </p:cNvPr>
          <p:cNvSpPr>
            <a:spLocks noGrp="1"/>
          </p:cNvSpPr>
          <p:nvPr>
            <p:ph sz="quarter" idx="17"/>
          </p:nvPr>
        </p:nvSpPr>
        <p:spPr/>
        <p:txBody>
          <a:bodyPr/>
          <a:lstStyle/>
          <a:p>
            <a:endParaRPr lang="ja-JP" altLang="en-US"/>
          </a:p>
        </p:txBody>
      </p:sp>
    </p:spTree>
    <p:extLst>
      <p:ext uri="{BB962C8B-B14F-4D97-AF65-F5344CB8AC3E}">
        <p14:creationId xmlns:p14="http://schemas.microsoft.com/office/powerpoint/2010/main" val="3008141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4AFB7698-6388-761D-F86C-AF28080E8AE9}"/>
              </a:ext>
            </a:extLst>
          </p:cNvPr>
          <p:cNvSpPr>
            <a:spLocks noGrp="1"/>
          </p:cNvSpPr>
          <p:nvPr>
            <p:ph type="title"/>
          </p:nvPr>
        </p:nvSpPr>
        <p:spPr/>
        <p:txBody>
          <a:bodyPr/>
          <a:lstStyle/>
          <a:p>
            <a:r>
              <a:rPr lang="ja-JP" altLang="en-US"/>
              <a:t>情報システムを使って、データベースからデータを取得する</a:t>
            </a:r>
          </a:p>
        </p:txBody>
      </p:sp>
      <p:sp>
        <p:nvSpPr>
          <p:cNvPr id="5" name="コンテンツ プレースホルダー 4">
            <a:extLst>
              <a:ext uri="{FF2B5EF4-FFF2-40B4-BE49-F238E27FC236}">
                <a16:creationId xmlns:a16="http://schemas.microsoft.com/office/drawing/2014/main" id="{B428F771-C680-A610-4BA5-E7B24F27C09C}"/>
              </a:ext>
            </a:extLst>
          </p:cNvPr>
          <p:cNvSpPr>
            <a:spLocks noGrp="1"/>
          </p:cNvSpPr>
          <p:nvPr>
            <p:ph idx="1"/>
          </p:nvPr>
        </p:nvSpPr>
        <p:spPr>
          <a:xfrm>
            <a:off x="234000" y="515813"/>
            <a:ext cx="8658480" cy="6063891"/>
          </a:xfrm>
        </p:spPr>
        <p:txBody>
          <a:bodyPr/>
          <a:lstStyle/>
          <a:p>
            <a:r>
              <a:rPr lang="en-US" altLang="ja-JP" dirty="0"/>
              <a:t>e</a:t>
            </a:r>
            <a:r>
              <a:rPr lang="ja-JP" altLang="en-US"/>
              <a:t>国宝</a:t>
            </a:r>
            <a:r>
              <a:rPr lang="en-US" altLang="ja-JP" dirty="0"/>
              <a:t> </a:t>
            </a:r>
            <a:r>
              <a:rPr kumimoji="1" lang="en-US" altLang="ja-JP" dirty="0">
                <a:hlinkClick r:id="rId3"/>
              </a:rPr>
              <a:t>https://emuseum.nich.go.jp/</a:t>
            </a:r>
            <a:endParaRPr kumimoji="1" lang="en-US" altLang="ja-JP" dirty="0"/>
          </a:p>
          <a:p>
            <a:pPr lvl="1"/>
            <a:endParaRPr lang="en-US" altLang="ja-JP" dirty="0"/>
          </a:p>
          <a:p>
            <a:pPr lvl="1"/>
            <a:endParaRPr lang="en-US" altLang="ja-JP" dirty="0"/>
          </a:p>
          <a:p>
            <a:pPr lvl="1"/>
            <a:endParaRPr lang="en-US" altLang="ja-JP" dirty="0"/>
          </a:p>
          <a:p>
            <a:pPr lvl="1"/>
            <a:endParaRPr lang="en-US" altLang="ja-JP" dirty="0"/>
          </a:p>
          <a:p>
            <a:pPr lvl="1"/>
            <a:endParaRPr lang="en-US" altLang="ja-JP" dirty="0"/>
          </a:p>
          <a:p>
            <a:pPr lvl="1"/>
            <a:endParaRPr lang="en-US" altLang="ja-JP" dirty="0"/>
          </a:p>
          <a:p>
            <a:pPr marL="358775" lvl="1" indent="0">
              <a:buNone/>
            </a:pPr>
            <a:endParaRPr lang="en-US" altLang="ja-JP" dirty="0"/>
          </a:p>
          <a:p>
            <a:pPr lvl="1"/>
            <a:r>
              <a:rPr lang="ja-JP" altLang="en-US"/>
              <a:t>検索ウィンドウで検索してみよう</a:t>
            </a:r>
            <a:endParaRPr lang="en-US" altLang="ja-JP" dirty="0"/>
          </a:p>
          <a:p>
            <a:pPr lvl="2"/>
            <a:r>
              <a:rPr lang="ja-JP" altLang="en-US"/>
              <a:t>検索ワードの例：</a:t>
            </a:r>
            <a:r>
              <a:rPr lang="en-US" altLang="ja-JP" dirty="0"/>
              <a:t> </a:t>
            </a:r>
            <a:r>
              <a:rPr lang="ja-JP" altLang="en-US"/>
              <a:t>　騎馬武者像　一休和尚像　風神雷神図</a:t>
            </a:r>
            <a:endParaRPr lang="en-US" altLang="ja-JP" dirty="0"/>
          </a:p>
          <a:p>
            <a:pPr lvl="2"/>
            <a:endParaRPr lang="ja-JP" altLang="en-US"/>
          </a:p>
        </p:txBody>
      </p:sp>
      <p:sp>
        <p:nvSpPr>
          <p:cNvPr id="6" name="テキスト プレースホルダー 5">
            <a:extLst>
              <a:ext uri="{FF2B5EF4-FFF2-40B4-BE49-F238E27FC236}">
                <a16:creationId xmlns:a16="http://schemas.microsoft.com/office/drawing/2014/main" id="{AFB61520-6944-E871-D059-CC0F1921E2ED}"/>
              </a:ext>
            </a:extLst>
          </p:cNvPr>
          <p:cNvSpPr>
            <a:spLocks noGrp="1"/>
          </p:cNvSpPr>
          <p:nvPr>
            <p:ph type="body" sz="quarter" idx="10"/>
          </p:nvPr>
        </p:nvSpPr>
        <p:spPr/>
        <p:txBody>
          <a:bodyPr/>
          <a:lstStyle/>
          <a:p>
            <a:endParaRPr lang="ja-JP" altLang="en-US"/>
          </a:p>
        </p:txBody>
      </p:sp>
      <p:pic>
        <p:nvPicPr>
          <p:cNvPr id="7" name="図 6" descr="テーブルの上にある数種類のポスター&#10;&#10;低い精度で自動的に生成された説明">
            <a:extLst>
              <a:ext uri="{FF2B5EF4-FFF2-40B4-BE49-F238E27FC236}">
                <a16:creationId xmlns:a16="http://schemas.microsoft.com/office/drawing/2014/main" id="{4015D6C9-C864-3C38-978E-F989E4B86730}"/>
              </a:ext>
            </a:extLst>
          </p:cNvPr>
          <p:cNvPicPr>
            <a:picLocks noChangeAspect="1"/>
          </p:cNvPicPr>
          <p:nvPr/>
        </p:nvPicPr>
        <p:blipFill>
          <a:blip r:embed="rId4"/>
          <a:stretch>
            <a:fillRect/>
          </a:stretch>
        </p:blipFill>
        <p:spPr>
          <a:xfrm>
            <a:off x="715615" y="1121852"/>
            <a:ext cx="6768548" cy="4268903"/>
          </a:xfrm>
          <a:prstGeom prst="rect">
            <a:avLst/>
          </a:prstGeom>
        </p:spPr>
      </p:pic>
      <p:sp>
        <p:nvSpPr>
          <p:cNvPr id="8" name="円/楕円 7">
            <a:extLst>
              <a:ext uri="{FF2B5EF4-FFF2-40B4-BE49-F238E27FC236}">
                <a16:creationId xmlns:a16="http://schemas.microsoft.com/office/drawing/2014/main" id="{3786139B-C6EE-3F6B-B361-4D1A0A5445E3}"/>
              </a:ext>
            </a:extLst>
          </p:cNvPr>
          <p:cNvSpPr/>
          <p:nvPr/>
        </p:nvSpPr>
        <p:spPr>
          <a:xfrm>
            <a:off x="5579300" y="4975862"/>
            <a:ext cx="1739348" cy="542639"/>
          </a:xfrm>
          <a:prstGeom prst="ellipse">
            <a:avLst/>
          </a:prstGeom>
          <a:noFill/>
          <a:ln w="57150">
            <a:solidFill>
              <a:srgbClr val="FFC000"/>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103D9F8F-972C-FEE7-D357-3A1D78BDE35D}"/>
              </a:ext>
            </a:extLst>
          </p:cNvPr>
          <p:cNvGrpSpPr/>
          <p:nvPr/>
        </p:nvGrpSpPr>
        <p:grpSpPr>
          <a:xfrm>
            <a:off x="5748516" y="2496891"/>
            <a:ext cx="2981740" cy="2189755"/>
            <a:chOff x="5748516" y="2496891"/>
            <a:chExt cx="2981740" cy="2189755"/>
          </a:xfrm>
        </p:grpSpPr>
        <p:sp>
          <p:nvSpPr>
            <p:cNvPr id="9" name="角丸四角形吹き出し 8">
              <a:extLst>
                <a:ext uri="{FF2B5EF4-FFF2-40B4-BE49-F238E27FC236}">
                  <a16:creationId xmlns:a16="http://schemas.microsoft.com/office/drawing/2014/main" id="{F7776E84-2383-3CF4-6CB4-292DF94C351F}"/>
                </a:ext>
              </a:extLst>
            </p:cNvPr>
            <p:cNvSpPr/>
            <p:nvPr/>
          </p:nvSpPr>
          <p:spPr>
            <a:xfrm>
              <a:off x="5748516" y="2496891"/>
              <a:ext cx="2981740" cy="2189755"/>
            </a:xfrm>
            <a:prstGeom prst="wedgeRoundRectCallout">
              <a:avLst/>
            </a:prstGeom>
            <a:ln w="9525"/>
          </p:spPr>
          <p:style>
            <a:lnRef idx="2">
              <a:schemeClr val="dk1"/>
            </a:lnRef>
            <a:fillRef idx="1">
              <a:schemeClr val="lt1"/>
            </a:fillRef>
            <a:effectRef idx="0">
              <a:schemeClr val="dk1"/>
            </a:effectRef>
            <a:fontRef idx="minor">
              <a:schemeClr val="dk1"/>
            </a:fontRef>
          </p:style>
          <p:txBody>
            <a:bodyPr rtlCol="0" anchor="t"/>
            <a:lstStyle/>
            <a:p>
              <a:pPr algn="ctr"/>
              <a:r>
                <a:rPr kumimoji="1" lang="ja-JP" altLang="en-US"/>
                <a:t>検索ウィンドウ</a:t>
              </a:r>
            </a:p>
          </p:txBody>
        </p:sp>
        <p:pic>
          <p:nvPicPr>
            <p:cNvPr id="11" name="図 10" descr="グラフィカル ユーザー インターフェイス, テキスト&#10;&#10;中程度の精度で自動的に生成された説明">
              <a:extLst>
                <a:ext uri="{FF2B5EF4-FFF2-40B4-BE49-F238E27FC236}">
                  <a16:creationId xmlns:a16="http://schemas.microsoft.com/office/drawing/2014/main" id="{89C6D3B7-DC28-7394-2159-A011A5E9674A}"/>
                </a:ext>
              </a:extLst>
            </p:cNvPr>
            <p:cNvPicPr>
              <a:picLocks noChangeAspect="1"/>
            </p:cNvPicPr>
            <p:nvPr/>
          </p:nvPicPr>
          <p:blipFill>
            <a:blip r:embed="rId5"/>
            <a:stretch>
              <a:fillRect/>
            </a:stretch>
          </p:blipFill>
          <p:spPr>
            <a:xfrm>
              <a:off x="5804449" y="3110949"/>
              <a:ext cx="2869874" cy="1336176"/>
            </a:xfrm>
            <a:prstGeom prst="rect">
              <a:avLst/>
            </a:prstGeom>
          </p:spPr>
        </p:pic>
      </p:grpSp>
    </p:spTree>
    <p:extLst>
      <p:ext uri="{BB962C8B-B14F-4D97-AF65-F5344CB8AC3E}">
        <p14:creationId xmlns:p14="http://schemas.microsoft.com/office/powerpoint/2010/main" val="3391913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a:extLst>
              <a:ext uri="{FF2B5EF4-FFF2-40B4-BE49-F238E27FC236}">
                <a16:creationId xmlns:a16="http://schemas.microsoft.com/office/drawing/2014/main" id="{5C532C7C-34B1-7D44-1D97-330D5CB47A6A}"/>
              </a:ext>
            </a:extLst>
          </p:cNvPr>
          <p:cNvSpPr/>
          <p:nvPr/>
        </p:nvSpPr>
        <p:spPr>
          <a:xfrm>
            <a:off x="4498592" y="2191578"/>
            <a:ext cx="3927731" cy="2932044"/>
          </a:xfrm>
          <a:prstGeom prst="roundRect">
            <a:avLst/>
          </a:prstGeom>
          <a:ln w="9525"/>
        </p:spPr>
        <p:style>
          <a:lnRef idx="2">
            <a:schemeClr val="dk1"/>
          </a:lnRef>
          <a:fillRef idx="1">
            <a:schemeClr val="lt1"/>
          </a:fillRef>
          <a:effectRef idx="0">
            <a:schemeClr val="dk1"/>
          </a:effectRef>
          <a:fontRef idx="minor">
            <a:schemeClr val="dk1"/>
          </a:fontRef>
        </p:style>
        <p:txBody>
          <a:bodyPr rtlCol="0" anchor="t"/>
          <a:lstStyle/>
          <a:p>
            <a:pPr algn="ctr"/>
            <a:r>
              <a:rPr kumimoji="1" lang="en-US" altLang="ja-JP" sz="2400" dirty="0"/>
              <a:t>e</a:t>
            </a:r>
            <a:r>
              <a:rPr kumimoji="1" lang="ja-JP" altLang="en-US" sz="2400"/>
              <a:t>国宝</a:t>
            </a:r>
          </a:p>
        </p:txBody>
      </p:sp>
      <p:sp>
        <p:nvSpPr>
          <p:cNvPr id="2" name="タイトル 1">
            <a:extLst>
              <a:ext uri="{FF2B5EF4-FFF2-40B4-BE49-F238E27FC236}">
                <a16:creationId xmlns:a16="http://schemas.microsoft.com/office/drawing/2014/main" id="{785A06FA-98F4-9E2A-A736-0AD16A189E64}"/>
              </a:ext>
            </a:extLst>
          </p:cNvPr>
          <p:cNvSpPr>
            <a:spLocks noGrp="1"/>
          </p:cNvSpPr>
          <p:nvPr>
            <p:ph type="title"/>
          </p:nvPr>
        </p:nvSpPr>
        <p:spPr/>
        <p:txBody>
          <a:bodyPr/>
          <a:lstStyle/>
          <a:p>
            <a:r>
              <a:rPr lang="ja-JP" altLang="en-US"/>
              <a:t>情報システムを使って、データベースからデータを取得する</a:t>
            </a:r>
            <a:endParaRPr kumimoji="1" lang="ja-JP" altLang="en-US"/>
          </a:p>
        </p:txBody>
      </p:sp>
      <p:sp>
        <p:nvSpPr>
          <p:cNvPr id="3" name="コンテンツ プレースホルダー 2">
            <a:extLst>
              <a:ext uri="{FF2B5EF4-FFF2-40B4-BE49-F238E27FC236}">
                <a16:creationId xmlns:a16="http://schemas.microsoft.com/office/drawing/2014/main" id="{4D1C3C54-74CF-4132-09AE-C70B466B22D5}"/>
              </a:ext>
            </a:extLst>
          </p:cNvPr>
          <p:cNvSpPr>
            <a:spLocks noGrp="1"/>
          </p:cNvSpPr>
          <p:nvPr>
            <p:ph idx="1"/>
          </p:nvPr>
        </p:nvSpPr>
        <p:spPr/>
        <p:txBody>
          <a:bodyPr/>
          <a:lstStyle/>
          <a:p>
            <a:r>
              <a:rPr kumimoji="1" lang="en-US" altLang="ja-JP" dirty="0"/>
              <a:t>e</a:t>
            </a:r>
            <a:r>
              <a:rPr kumimoji="1" lang="ja-JP" altLang="en-US"/>
              <a:t>国宝は、データベースを含む情報システム</a:t>
            </a:r>
          </a:p>
        </p:txBody>
      </p:sp>
      <p:sp>
        <p:nvSpPr>
          <p:cNvPr id="4" name="テキスト プレースホルダー 3">
            <a:extLst>
              <a:ext uri="{FF2B5EF4-FFF2-40B4-BE49-F238E27FC236}">
                <a16:creationId xmlns:a16="http://schemas.microsoft.com/office/drawing/2014/main" id="{647F44E5-A076-B0F1-CDD1-10D16CBB2FBE}"/>
              </a:ext>
            </a:extLst>
          </p:cNvPr>
          <p:cNvSpPr>
            <a:spLocks noGrp="1"/>
          </p:cNvSpPr>
          <p:nvPr>
            <p:ph type="body" sz="quarter" idx="10"/>
          </p:nvPr>
        </p:nvSpPr>
        <p:spPr/>
        <p:txBody>
          <a:bodyPr/>
          <a:lstStyle/>
          <a:p>
            <a:endParaRPr kumimoji="1" lang="ja-JP" altLang="en-US"/>
          </a:p>
        </p:txBody>
      </p:sp>
      <p:pic>
        <p:nvPicPr>
          <p:cNvPr id="8" name="グラフィックス 7" descr="データベース 単色塗りつぶし">
            <a:extLst>
              <a:ext uri="{FF2B5EF4-FFF2-40B4-BE49-F238E27FC236}">
                <a16:creationId xmlns:a16="http://schemas.microsoft.com/office/drawing/2014/main" id="{6620081E-46E9-D0F0-8583-63F3D82384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76702" y="2927892"/>
            <a:ext cx="1490870" cy="1490870"/>
          </a:xfrm>
          <a:prstGeom prst="rect">
            <a:avLst/>
          </a:prstGeom>
        </p:spPr>
      </p:pic>
      <p:sp>
        <p:nvSpPr>
          <p:cNvPr id="9" name="テキスト ボックス 8">
            <a:extLst>
              <a:ext uri="{FF2B5EF4-FFF2-40B4-BE49-F238E27FC236}">
                <a16:creationId xmlns:a16="http://schemas.microsoft.com/office/drawing/2014/main" id="{005F2D06-9355-2EA0-F5DC-5C31750A23AD}"/>
              </a:ext>
            </a:extLst>
          </p:cNvPr>
          <p:cNvSpPr txBox="1"/>
          <p:nvPr/>
        </p:nvSpPr>
        <p:spPr>
          <a:xfrm>
            <a:off x="6668864" y="4314387"/>
            <a:ext cx="1906545" cy="523220"/>
          </a:xfrm>
          <a:prstGeom prst="rect">
            <a:avLst/>
          </a:prstGeom>
          <a:noFill/>
        </p:spPr>
        <p:txBody>
          <a:bodyPr wrap="square" rtlCol="0">
            <a:spAutoFit/>
          </a:bodyPr>
          <a:lstStyle/>
          <a:p>
            <a:pPr algn="ctr"/>
            <a:r>
              <a:rPr kumimoji="1" lang="ja-JP" altLang="en-US" sz="1400">
                <a:latin typeface="UD Digi Kyokasho N-R" panose="02020400000000000000" pitchFamily="49" charset="-128"/>
                <a:ea typeface="UD Digi Kyokasho N-R" panose="02020400000000000000" pitchFamily="49" charset="-128"/>
              </a:rPr>
              <a:t>データベース</a:t>
            </a:r>
            <a:endParaRPr kumimoji="1" lang="en-US" altLang="ja-JP" sz="1400" dirty="0">
              <a:latin typeface="UD Digi Kyokasho N-R" panose="02020400000000000000" pitchFamily="49" charset="-128"/>
              <a:ea typeface="UD Digi Kyokasho N-R" panose="02020400000000000000" pitchFamily="49" charset="-128"/>
            </a:endParaRPr>
          </a:p>
          <a:p>
            <a:pPr algn="ctr"/>
            <a:r>
              <a:rPr kumimoji="1" lang="ja-JP" altLang="en-US" sz="1400">
                <a:latin typeface="UD Digi Kyokasho N-R" panose="02020400000000000000" pitchFamily="49" charset="-128"/>
                <a:ea typeface="UD Digi Kyokasho N-R" panose="02020400000000000000" pitchFamily="49" charset="-128"/>
              </a:rPr>
              <a:t>（国宝の画像など）</a:t>
            </a:r>
            <a:endParaRPr kumimoji="1" lang="en-US" altLang="ja-JP" sz="1400" dirty="0">
              <a:latin typeface="UD Digi Kyokasho N-R" panose="02020400000000000000" pitchFamily="49" charset="-128"/>
              <a:ea typeface="UD Digi Kyokasho N-R" panose="02020400000000000000" pitchFamily="49" charset="-128"/>
            </a:endParaRPr>
          </a:p>
        </p:txBody>
      </p:sp>
      <p:sp>
        <p:nvSpPr>
          <p:cNvPr id="11" name="直方体 10">
            <a:extLst>
              <a:ext uri="{FF2B5EF4-FFF2-40B4-BE49-F238E27FC236}">
                <a16:creationId xmlns:a16="http://schemas.microsoft.com/office/drawing/2014/main" id="{06F79ED8-E728-9D45-F08F-E6C00AADB586}"/>
              </a:ext>
            </a:extLst>
          </p:cNvPr>
          <p:cNvSpPr/>
          <p:nvPr/>
        </p:nvSpPr>
        <p:spPr>
          <a:xfrm>
            <a:off x="4650633" y="2867436"/>
            <a:ext cx="1646804" cy="826419"/>
          </a:xfrm>
          <a:prstGeom prst="cube">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200">
                <a:latin typeface="UD Digi Kyokasho N-R" panose="02020400000000000000" pitchFamily="49" charset="-128"/>
                <a:ea typeface="UD Digi Kyokasho N-R" panose="02020400000000000000" pitchFamily="49" charset="-128"/>
              </a:rPr>
              <a:t>対</a:t>
            </a:r>
            <a:r>
              <a:rPr lang="en-US" altLang="ja-JP" sz="1200" dirty="0">
                <a:latin typeface="UD Digi Kyokasho N-R" panose="02020400000000000000" pitchFamily="49" charset="-128"/>
                <a:ea typeface="UD Digi Kyokasho N-R" panose="02020400000000000000" pitchFamily="49" charset="-128"/>
              </a:rPr>
              <a:t>Web</a:t>
            </a:r>
            <a:r>
              <a:rPr lang="ja-JP" altLang="en-US" sz="1200">
                <a:latin typeface="UD Digi Kyokasho N-R" panose="02020400000000000000" pitchFamily="49" charset="-128"/>
                <a:ea typeface="UD Digi Kyokasho N-R" panose="02020400000000000000" pitchFamily="49" charset="-128"/>
              </a:rPr>
              <a:t>ブラウザ用</a:t>
            </a:r>
            <a:r>
              <a:rPr kumimoji="1" lang="ja-JP" altLang="en-US" sz="1200">
                <a:latin typeface="UD Digi Kyokasho N-R" panose="02020400000000000000" pitchFamily="49" charset="-128"/>
                <a:ea typeface="UD Digi Kyokasho N-R" panose="02020400000000000000" pitchFamily="49" charset="-128"/>
              </a:rPr>
              <a:t>の</a:t>
            </a:r>
            <a:endParaRPr kumimoji="1" lang="en-US" altLang="ja-JP" sz="1200" dirty="0">
              <a:latin typeface="UD Digi Kyokasho N-R" panose="02020400000000000000" pitchFamily="49" charset="-128"/>
              <a:ea typeface="UD Digi Kyokasho N-R" panose="02020400000000000000" pitchFamily="49" charset="-128"/>
            </a:endParaRPr>
          </a:p>
          <a:p>
            <a:pPr algn="ctr"/>
            <a:r>
              <a:rPr lang="ja-JP" altLang="en-US" sz="1200">
                <a:latin typeface="UD Digi Kyokasho N-R" panose="02020400000000000000" pitchFamily="49" charset="-128"/>
                <a:ea typeface="UD Digi Kyokasho N-R" panose="02020400000000000000" pitchFamily="49" charset="-128"/>
              </a:rPr>
              <a:t>プログラム</a:t>
            </a:r>
            <a:endParaRPr kumimoji="1" lang="ja-JP" altLang="en-US" sz="1200">
              <a:latin typeface="UD Digi Kyokasho N-R" panose="02020400000000000000" pitchFamily="49" charset="-128"/>
              <a:ea typeface="UD Digi Kyokasho N-R" panose="02020400000000000000" pitchFamily="49" charset="-128"/>
            </a:endParaRPr>
          </a:p>
        </p:txBody>
      </p:sp>
      <p:sp>
        <p:nvSpPr>
          <p:cNvPr id="12" name="右矢印 11">
            <a:extLst>
              <a:ext uri="{FF2B5EF4-FFF2-40B4-BE49-F238E27FC236}">
                <a16:creationId xmlns:a16="http://schemas.microsoft.com/office/drawing/2014/main" id="{51AB44F4-5172-0463-213B-1F11C35393D0}"/>
              </a:ext>
            </a:extLst>
          </p:cNvPr>
          <p:cNvSpPr/>
          <p:nvPr/>
        </p:nvSpPr>
        <p:spPr>
          <a:xfrm>
            <a:off x="6339988" y="3215309"/>
            <a:ext cx="816187" cy="478546"/>
          </a:xfrm>
          <a:prstGeom prst="rightArrow">
            <a:avLst/>
          </a:prstGeom>
          <a:solidFill>
            <a:srgbClr val="FFC000"/>
          </a:solidFill>
          <a:ln w="952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a:latin typeface="UD Digi Kyokasho N-R" panose="02020400000000000000" pitchFamily="49" charset="-128"/>
                <a:ea typeface="UD Digi Kyokasho N-R" panose="02020400000000000000" pitchFamily="49" charset="-128"/>
              </a:rPr>
              <a:t>検索</a:t>
            </a:r>
          </a:p>
        </p:txBody>
      </p:sp>
      <p:sp>
        <p:nvSpPr>
          <p:cNvPr id="13" name="左矢印 12">
            <a:extLst>
              <a:ext uri="{FF2B5EF4-FFF2-40B4-BE49-F238E27FC236}">
                <a16:creationId xmlns:a16="http://schemas.microsoft.com/office/drawing/2014/main" id="{933F71A2-C342-26CE-4A61-AE9E38DC325E}"/>
              </a:ext>
            </a:extLst>
          </p:cNvPr>
          <p:cNvSpPr/>
          <p:nvPr/>
        </p:nvSpPr>
        <p:spPr>
          <a:xfrm>
            <a:off x="6353563" y="3684653"/>
            <a:ext cx="757442" cy="478546"/>
          </a:xfrm>
          <a:prstGeom prst="leftArrow">
            <a:avLst/>
          </a:prstGeom>
          <a:solidFill>
            <a:srgbClr val="FFC000"/>
          </a:solidFill>
          <a:ln w="952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a:latin typeface="UD Digi Kyokasho N-R" panose="02020400000000000000" pitchFamily="49" charset="-128"/>
                <a:ea typeface="UD Digi Kyokasho N-R" panose="02020400000000000000" pitchFamily="49" charset="-128"/>
              </a:rPr>
              <a:t>回答</a:t>
            </a:r>
          </a:p>
        </p:txBody>
      </p:sp>
      <p:pic>
        <p:nvPicPr>
          <p:cNvPr id="15" name="グラフィックス 14" descr="ブラウザー ウィンドウ 単色塗りつぶし">
            <a:extLst>
              <a:ext uri="{FF2B5EF4-FFF2-40B4-BE49-F238E27FC236}">
                <a16:creationId xmlns:a16="http://schemas.microsoft.com/office/drawing/2014/main" id="{46FDBA37-B47A-90CC-C333-710D4E90D6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55911" y="1370477"/>
            <a:ext cx="1428846" cy="1792197"/>
          </a:xfrm>
          <a:prstGeom prst="rect">
            <a:avLst/>
          </a:prstGeom>
        </p:spPr>
      </p:pic>
      <p:sp>
        <p:nvSpPr>
          <p:cNvPr id="16" name="テキスト ボックス 15">
            <a:extLst>
              <a:ext uri="{FF2B5EF4-FFF2-40B4-BE49-F238E27FC236}">
                <a16:creationId xmlns:a16="http://schemas.microsoft.com/office/drawing/2014/main" id="{41011DD9-CA2C-FE6D-C048-84328B89F17E}"/>
              </a:ext>
            </a:extLst>
          </p:cNvPr>
          <p:cNvSpPr txBox="1"/>
          <p:nvPr/>
        </p:nvSpPr>
        <p:spPr>
          <a:xfrm>
            <a:off x="1855911" y="2927072"/>
            <a:ext cx="1454244" cy="369332"/>
          </a:xfrm>
          <a:prstGeom prst="rect">
            <a:avLst/>
          </a:prstGeom>
          <a:noFill/>
        </p:spPr>
        <p:txBody>
          <a:bodyPr wrap="none" rtlCol="0">
            <a:spAutoFit/>
          </a:bodyPr>
          <a:lstStyle/>
          <a:p>
            <a:r>
              <a:rPr kumimoji="1" lang="en-US" altLang="ja-JP" dirty="0">
                <a:latin typeface="UD Digi Kyokasho N-R" panose="02020400000000000000" pitchFamily="49" charset="-128"/>
                <a:ea typeface="UD Digi Kyokasho N-R" panose="02020400000000000000" pitchFamily="49" charset="-128"/>
              </a:rPr>
              <a:t>Web</a:t>
            </a:r>
            <a:r>
              <a:rPr kumimoji="1" lang="ja-JP" altLang="en-US">
                <a:latin typeface="UD Digi Kyokasho N-R" panose="02020400000000000000" pitchFamily="49" charset="-128"/>
                <a:ea typeface="UD Digi Kyokasho N-R" panose="02020400000000000000" pitchFamily="49" charset="-128"/>
              </a:rPr>
              <a:t>ブラウザ</a:t>
            </a:r>
          </a:p>
        </p:txBody>
      </p:sp>
      <p:pic>
        <p:nvPicPr>
          <p:cNvPr id="18" name="グラフィックス 17" descr="男子生徒 枠線">
            <a:extLst>
              <a:ext uri="{FF2B5EF4-FFF2-40B4-BE49-F238E27FC236}">
                <a16:creationId xmlns:a16="http://schemas.microsoft.com/office/drawing/2014/main" id="{7AAE2847-1CA0-4F9B-1ED3-64B66A0D08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5906" y="2119507"/>
            <a:ext cx="1298552" cy="1298552"/>
          </a:xfrm>
          <a:prstGeom prst="rect">
            <a:avLst/>
          </a:prstGeom>
        </p:spPr>
      </p:pic>
      <p:pic>
        <p:nvPicPr>
          <p:cNvPr id="20" name="グラフィックス 19" descr="スマート フォン 単色塗りつぶし">
            <a:extLst>
              <a:ext uri="{FF2B5EF4-FFF2-40B4-BE49-F238E27FC236}">
                <a16:creationId xmlns:a16="http://schemas.microsoft.com/office/drawing/2014/main" id="{9B4529BD-C457-2035-3AE6-1069BBCFCB0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40209" y="3905135"/>
            <a:ext cx="1285648" cy="1285648"/>
          </a:xfrm>
          <a:prstGeom prst="rect">
            <a:avLst/>
          </a:prstGeom>
        </p:spPr>
      </p:pic>
      <p:sp>
        <p:nvSpPr>
          <p:cNvPr id="21" name="テキスト ボックス 20">
            <a:extLst>
              <a:ext uri="{FF2B5EF4-FFF2-40B4-BE49-F238E27FC236}">
                <a16:creationId xmlns:a16="http://schemas.microsoft.com/office/drawing/2014/main" id="{B31DA58D-F0C2-AF9E-9A62-DEE0D84EEA79}"/>
              </a:ext>
            </a:extLst>
          </p:cNvPr>
          <p:cNvSpPr txBox="1"/>
          <p:nvPr/>
        </p:nvSpPr>
        <p:spPr>
          <a:xfrm>
            <a:off x="2144451" y="5153183"/>
            <a:ext cx="877163" cy="646331"/>
          </a:xfrm>
          <a:prstGeom prst="rect">
            <a:avLst/>
          </a:prstGeom>
          <a:noFill/>
        </p:spPr>
        <p:txBody>
          <a:bodyPr wrap="none" rtlCol="0">
            <a:spAutoFit/>
          </a:bodyPr>
          <a:lstStyle/>
          <a:p>
            <a:r>
              <a:rPr kumimoji="1" lang="ja-JP" altLang="en-US">
                <a:latin typeface="UD Digi Kyokasho N-R" panose="02020400000000000000" pitchFamily="49" charset="-128"/>
                <a:ea typeface="UD Digi Kyokasho N-R" panose="02020400000000000000" pitchFamily="49" charset="-128"/>
              </a:rPr>
              <a:t>スマホ</a:t>
            </a:r>
            <a:endParaRPr kumimoji="1" lang="en-US" altLang="ja-JP" dirty="0">
              <a:latin typeface="UD Digi Kyokasho N-R" panose="02020400000000000000" pitchFamily="49" charset="-128"/>
              <a:ea typeface="UD Digi Kyokasho N-R" panose="02020400000000000000" pitchFamily="49" charset="-128"/>
            </a:endParaRPr>
          </a:p>
          <a:p>
            <a:r>
              <a:rPr kumimoji="1" lang="ja-JP" altLang="en-US">
                <a:latin typeface="UD Digi Kyokasho N-R" panose="02020400000000000000" pitchFamily="49" charset="-128"/>
                <a:ea typeface="UD Digi Kyokasho N-R" panose="02020400000000000000" pitchFamily="49" charset="-128"/>
              </a:rPr>
              <a:t>アプリ</a:t>
            </a:r>
          </a:p>
        </p:txBody>
      </p:sp>
      <p:pic>
        <p:nvPicPr>
          <p:cNvPr id="23" name="グラフィックス 22" descr="男性のプロフィール 枠線">
            <a:extLst>
              <a:ext uri="{FF2B5EF4-FFF2-40B4-BE49-F238E27FC236}">
                <a16:creationId xmlns:a16="http://schemas.microsoft.com/office/drawing/2014/main" id="{FE228E0F-63B0-C44E-19AB-B28A49B598B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9320" y="4657487"/>
            <a:ext cx="1162060" cy="1162060"/>
          </a:xfrm>
          <a:prstGeom prst="rect">
            <a:avLst/>
          </a:prstGeom>
        </p:spPr>
      </p:pic>
      <p:cxnSp>
        <p:nvCxnSpPr>
          <p:cNvPr id="25" name="直線矢印コネクタ 24">
            <a:extLst>
              <a:ext uri="{FF2B5EF4-FFF2-40B4-BE49-F238E27FC236}">
                <a16:creationId xmlns:a16="http://schemas.microsoft.com/office/drawing/2014/main" id="{E527BB1C-4489-44C5-6828-A5441B8FC307}"/>
              </a:ext>
            </a:extLst>
          </p:cNvPr>
          <p:cNvCxnSpPr>
            <a:cxnSpLocks/>
            <a:stCxn id="20" idx="3"/>
          </p:cNvCxnSpPr>
          <p:nvPr/>
        </p:nvCxnSpPr>
        <p:spPr>
          <a:xfrm flipV="1">
            <a:off x="3225857" y="4178627"/>
            <a:ext cx="1184262" cy="3693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2A754D75-F30B-6890-AF7E-BC5E28B3CA18}"/>
              </a:ext>
            </a:extLst>
          </p:cNvPr>
          <p:cNvCxnSpPr>
            <a:cxnSpLocks/>
          </p:cNvCxnSpPr>
          <p:nvPr/>
        </p:nvCxnSpPr>
        <p:spPr>
          <a:xfrm>
            <a:off x="3365952" y="2461070"/>
            <a:ext cx="1051445" cy="65563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8" name="直方体 27">
            <a:extLst>
              <a:ext uri="{FF2B5EF4-FFF2-40B4-BE49-F238E27FC236}">
                <a16:creationId xmlns:a16="http://schemas.microsoft.com/office/drawing/2014/main" id="{4D5F9A6F-944B-2F6C-D51E-415431FA722F}"/>
              </a:ext>
            </a:extLst>
          </p:cNvPr>
          <p:cNvSpPr/>
          <p:nvPr/>
        </p:nvSpPr>
        <p:spPr>
          <a:xfrm>
            <a:off x="4622726" y="3825584"/>
            <a:ext cx="1646804" cy="826419"/>
          </a:xfrm>
          <a:prstGeom prst="cube">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200">
                <a:latin typeface="UD Digi Kyokasho N-R" panose="02020400000000000000" pitchFamily="49" charset="-128"/>
                <a:ea typeface="UD Digi Kyokasho N-R" panose="02020400000000000000" pitchFamily="49" charset="-128"/>
              </a:rPr>
              <a:t>対スマホアプリ用</a:t>
            </a:r>
            <a:r>
              <a:rPr kumimoji="1" lang="ja-JP" altLang="en-US" sz="1200">
                <a:latin typeface="UD Digi Kyokasho N-R" panose="02020400000000000000" pitchFamily="49" charset="-128"/>
                <a:ea typeface="UD Digi Kyokasho N-R" panose="02020400000000000000" pitchFamily="49" charset="-128"/>
              </a:rPr>
              <a:t>の</a:t>
            </a:r>
            <a:endParaRPr kumimoji="1" lang="en-US" altLang="ja-JP" sz="1200" dirty="0">
              <a:latin typeface="UD Digi Kyokasho N-R" panose="02020400000000000000" pitchFamily="49" charset="-128"/>
              <a:ea typeface="UD Digi Kyokasho N-R" panose="02020400000000000000" pitchFamily="49" charset="-128"/>
            </a:endParaRPr>
          </a:p>
          <a:p>
            <a:pPr algn="ctr"/>
            <a:r>
              <a:rPr lang="ja-JP" altLang="en-US" sz="1200">
                <a:latin typeface="UD Digi Kyokasho N-R" panose="02020400000000000000" pitchFamily="49" charset="-128"/>
                <a:ea typeface="UD Digi Kyokasho N-R" panose="02020400000000000000" pitchFamily="49" charset="-128"/>
              </a:rPr>
              <a:t>プログラム</a:t>
            </a:r>
            <a:endParaRPr kumimoji="1" lang="ja-JP" altLang="en-US" sz="1200">
              <a:latin typeface="UD Digi Kyokasho N-R" panose="02020400000000000000" pitchFamily="49" charset="-128"/>
              <a:ea typeface="UD Digi Kyokasho N-R" panose="02020400000000000000" pitchFamily="49" charset="-128"/>
            </a:endParaRPr>
          </a:p>
        </p:txBody>
      </p:sp>
      <p:pic>
        <p:nvPicPr>
          <p:cNvPr id="31" name="図 30" descr="グラフィカル ユーザー インターフェイス, Web サイト&#10;&#10;自動的に生成された説明">
            <a:extLst>
              <a:ext uri="{FF2B5EF4-FFF2-40B4-BE49-F238E27FC236}">
                <a16:creationId xmlns:a16="http://schemas.microsoft.com/office/drawing/2014/main" id="{1CB2E46C-7A22-6176-F395-31B20C2B2735}"/>
              </a:ext>
            </a:extLst>
          </p:cNvPr>
          <p:cNvPicPr>
            <a:picLocks noChangeAspect="1"/>
          </p:cNvPicPr>
          <p:nvPr/>
        </p:nvPicPr>
        <p:blipFill>
          <a:blip r:embed="rId13"/>
          <a:stretch>
            <a:fillRect/>
          </a:stretch>
        </p:blipFill>
        <p:spPr>
          <a:xfrm>
            <a:off x="2041450" y="1965650"/>
            <a:ext cx="1051445" cy="803133"/>
          </a:xfrm>
          <a:prstGeom prst="rect">
            <a:avLst/>
          </a:prstGeom>
        </p:spPr>
      </p:pic>
      <p:sp>
        <p:nvSpPr>
          <p:cNvPr id="32" name="角丸四角形吹き出し 31">
            <a:extLst>
              <a:ext uri="{FF2B5EF4-FFF2-40B4-BE49-F238E27FC236}">
                <a16:creationId xmlns:a16="http://schemas.microsoft.com/office/drawing/2014/main" id="{981D297C-2351-115C-6C4D-171514717B3B}"/>
              </a:ext>
            </a:extLst>
          </p:cNvPr>
          <p:cNvSpPr/>
          <p:nvPr/>
        </p:nvSpPr>
        <p:spPr>
          <a:xfrm>
            <a:off x="3072307" y="5586161"/>
            <a:ext cx="2066223" cy="666544"/>
          </a:xfrm>
          <a:prstGeom prst="wedgeRoundRectCallout">
            <a:avLst>
              <a:gd name="adj1" fmla="val -47134"/>
              <a:gd name="adj2" fmla="val -102933"/>
              <a:gd name="adj3" fmla="val 16667"/>
            </a:avLst>
          </a:prstGeom>
          <a:ln w="9525"/>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Arial" panose="020B0604020202020204" pitchFamily="34" charset="0"/>
              <a:buChar char="•"/>
            </a:pPr>
            <a:r>
              <a:rPr kumimoji="1" lang="ja-JP" altLang="en-US" sz="1400">
                <a:latin typeface="UD Digi Kyokasho N-R" panose="02020400000000000000" pitchFamily="49" charset="-128"/>
                <a:ea typeface="UD Digi Kyokasho N-R" panose="02020400000000000000" pitchFamily="49" charset="-128"/>
              </a:rPr>
              <a:t>画像</a:t>
            </a:r>
            <a:endParaRPr kumimoji="1" lang="en-US" altLang="ja-JP" sz="1400" dirty="0">
              <a:latin typeface="UD Digi Kyokasho N-R" panose="02020400000000000000" pitchFamily="49" charset="-128"/>
              <a:ea typeface="UD Digi Kyokasho N-R" panose="02020400000000000000" pitchFamily="49" charset="-128"/>
            </a:endParaRPr>
          </a:p>
          <a:p>
            <a:pPr marL="285750" indent="-285750">
              <a:buFont typeface="Arial" panose="020B0604020202020204" pitchFamily="34" charset="0"/>
              <a:buChar char="•"/>
            </a:pPr>
            <a:r>
              <a:rPr lang="ja-JP" altLang="en-US" sz="1400">
                <a:latin typeface="UD Digi Kyokasho N-R" panose="02020400000000000000" pitchFamily="49" charset="-128"/>
                <a:ea typeface="UD Digi Kyokasho N-R" panose="02020400000000000000" pitchFamily="49" charset="-128"/>
              </a:rPr>
              <a:t>東京国立博物館</a:t>
            </a:r>
            <a:endParaRPr lang="en-US" altLang="ja-JP" sz="1400" dirty="0">
              <a:latin typeface="UD Digi Kyokasho N-R" panose="02020400000000000000" pitchFamily="49" charset="-128"/>
              <a:ea typeface="UD Digi Kyokasho N-R" panose="02020400000000000000" pitchFamily="49" charset="-128"/>
            </a:endParaRPr>
          </a:p>
          <a:p>
            <a:pPr marL="285750" indent="-285750">
              <a:buFont typeface="Arial" panose="020B0604020202020204" pitchFamily="34" charset="0"/>
              <a:buChar char="•"/>
            </a:pPr>
            <a:r>
              <a:rPr kumimoji="1" lang="ja-JP" altLang="en-US" sz="1400">
                <a:latin typeface="UD Digi Kyokasho N-R" panose="02020400000000000000" pitchFamily="49" charset="-128"/>
                <a:ea typeface="UD Digi Kyokasho N-R" panose="02020400000000000000" pitchFamily="49" charset="-128"/>
              </a:rPr>
              <a:t>江戸時代</a:t>
            </a:r>
            <a:r>
              <a:rPr kumimoji="1" lang="en-US" altLang="ja-JP" sz="1400" dirty="0">
                <a:latin typeface="UD Digi Kyokasho N-R" panose="02020400000000000000" pitchFamily="49" charset="-128"/>
                <a:ea typeface="UD Digi Kyokasho N-R" panose="02020400000000000000" pitchFamily="49" charset="-128"/>
              </a:rPr>
              <a:t> …</a:t>
            </a:r>
            <a:endParaRPr kumimoji="1" lang="ja-JP" altLang="en-US" sz="1400">
              <a:latin typeface="UD Digi Kyokasho N-R" panose="02020400000000000000" pitchFamily="49" charset="-128"/>
              <a:ea typeface="UD Digi Kyokasho N-R" panose="02020400000000000000" pitchFamily="49" charset="-128"/>
            </a:endParaRPr>
          </a:p>
        </p:txBody>
      </p:sp>
      <p:pic>
        <p:nvPicPr>
          <p:cNvPr id="6" name="図 5">
            <a:extLst>
              <a:ext uri="{FF2B5EF4-FFF2-40B4-BE49-F238E27FC236}">
                <a16:creationId xmlns:a16="http://schemas.microsoft.com/office/drawing/2014/main" id="{CBB23D7F-CF89-9B5F-AAB2-84F0F71F0047}"/>
              </a:ext>
            </a:extLst>
          </p:cNvPr>
          <p:cNvPicPr>
            <a:picLocks noChangeAspect="1"/>
          </p:cNvPicPr>
          <p:nvPr/>
        </p:nvPicPr>
        <p:blipFill>
          <a:blip r:embed="rId14"/>
          <a:stretch>
            <a:fillRect/>
          </a:stretch>
        </p:blipFill>
        <p:spPr>
          <a:xfrm>
            <a:off x="2369218" y="4279001"/>
            <a:ext cx="425518" cy="429109"/>
          </a:xfrm>
          <a:prstGeom prst="rect">
            <a:avLst/>
          </a:prstGeom>
        </p:spPr>
      </p:pic>
      <p:sp>
        <p:nvSpPr>
          <p:cNvPr id="7" name="テキスト ボックス 6">
            <a:extLst>
              <a:ext uri="{FF2B5EF4-FFF2-40B4-BE49-F238E27FC236}">
                <a16:creationId xmlns:a16="http://schemas.microsoft.com/office/drawing/2014/main" id="{6F983EA2-3978-0BD6-53F1-6FC9E461AA41}"/>
              </a:ext>
            </a:extLst>
          </p:cNvPr>
          <p:cNvSpPr txBox="1"/>
          <p:nvPr/>
        </p:nvSpPr>
        <p:spPr>
          <a:xfrm>
            <a:off x="3680979" y="2401972"/>
            <a:ext cx="646331" cy="369332"/>
          </a:xfrm>
          <a:prstGeom prst="rect">
            <a:avLst/>
          </a:prstGeom>
          <a:noFill/>
        </p:spPr>
        <p:txBody>
          <a:bodyPr wrap="none" rtlCol="0">
            <a:spAutoFit/>
          </a:bodyPr>
          <a:lstStyle/>
          <a:p>
            <a:r>
              <a:rPr kumimoji="1" lang="ja-JP" altLang="en-US">
                <a:latin typeface="UD Digi Kyokasho N-R" panose="02020400000000000000" pitchFamily="49" charset="-128"/>
                <a:ea typeface="UD Digi Kyokasho N-R" panose="02020400000000000000" pitchFamily="49" charset="-128"/>
              </a:rPr>
              <a:t>検索</a:t>
            </a:r>
          </a:p>
        </p:txBody>
      </p:sp>
      <p:sp>
        <p:nvSpPr>
          <p:cNvPr id="14" name="テキスト ボックス 13">
            <a:extLst>
              <a:ext uri="{FF2B5EF4-FFF2-40B4-BE49-F238E27FC236}">
                <a16:creationId xmlns:a16="http://schemas.microsoft.com/office/drawing/2014/main" id="{22C9AFE1-7DB2-7FA3-6E5B-87E664B63D64}"/>
              </a:ext>
            </a:extLst>
          </p:cNvPr>
          <p:cNvSpPr txBox="1"/>
          <p:nvPr/>
        </p:nvSpPr>
        <p:spPr>
          <a:xfrm>
            <a:off x="3421140" y="3970241"/>
            <a:ext cx="646331" cy="369332"/>
          </a:xfrm>
          <a:prstGeom prst="rect">
            <a:avLst/>
          </a:prstGeom>
          <a:noFill/>
        </p:spPr>
        <p:txBody>
          <a:bodyPr wrap="none" rtlCol="0">
            <a:spAutoFit/>
          </a:bodyPr>
          <a:lstStyle/>
          <a:p>
            <a:r>
              <a:rPr kumimoji="1" lang="ja-JP" altLang="en-US">
                <a:latin typeface="UD Digi Kyokasho N-R" panose="02020400000000000000" pitchFamily="49" charset="-128"/>
                <a:ea typeface="UD Digi Kyokasho N-R" panose="02020400000000000000" pitchFamily="49" charset="-128"/>
              </a:rPr>
              <a:t>検索</a:t>
            </a:r>
          </a:p>
        </p:txBody>
      </p:sp>
      <p:cxnSp>
        <p:nvCxnSpPr>
          <p:cNvPr id="17" name="直線矢印コネクタ 16">
            <a:extLst>
              <a:ext uri="{FF2B5EF4-FFF2-40B4-BE49-F238E27FC236}">
                <a16:creationId xmlns:a16="http://schemas.microsoft.com/office/drawing/2014/main" id="{B9825B4C-C73B-B495-2062-21C41BE7AE87}"/>
              </a:ext>
            </a:extLst>
          </p:cNvPr>
          <p:cNvCxnSpPr>
            <a:cxnSpLocks/>
          </p:cNvCxnSpPr>
          <p:nvPr/>
        </p:nvCxnSpPr>
        <p:spPr>
          <a:xfrm flipH="1" flipV="1">
            <a:off x="3307201" y="2725673"/>
            <a:ext cx="976767" cy="6318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93EC47A3-9C7A-085C-130B-637E7641CB30}"/>
              </a:ext>
            </a:extLst>
          </p:cNvPr>
          <p:cNvSpPr txBox="1"/>
          <p:nvPr/>
        </p:nvSpPr>
        <p:spPr>
          <a:xfrm>
            <a:off x="3421140" y="3142751"/>
            <a:ext cx="646331" cy="369332"/>
          </a:xfrm>
          <a:prstGeom prst="rect">
            <a:avLst/>
          </a:prstGeom>
          <a:noFill/>
        </p:spPr>
        <p:txBody>
          <a:bodyPr wrap="none" rtlCol="0">
            <a:spAutoFit/>
          </a:bodyPr>
          <a:lstStyle/>
          <a:p>
            <a:r>
              <a:rPr lang="ja-JP" altLang="en-US">
                <a:latin typeface="UD Digi Kyokasho N-R" panose="02020400000000000000" pitchFamily="49" charset="-128"/>
                <a:ea typeface="UD Digi Kyokasho N-R" panose="02020400000000000000" pitchFamily="49" charset="-128"/>
              </a:rPr>
              <a:t>回答</a:t>
            </a:r>
            <a:endParaRPr kumimoji="1" lang="ja-JP" altLang="en-US">
              <a:latin typeface="UD Digi Kyokasho N-R" panose="02020400000000000000" pitchFamily="49" charset="-128"/>
              <a:ea typeface="UD Digi Kyokasho N-R" panose="02020400000000000000" pitchFamily="49" charset="-128"/>
            </a:endParaRPr>
          </a:p>
        </p:txBody>
      </p:sp>
      <p:cxnSp>
        <p:nvCxnSpPr>
          <p:cNvPr id="27" name="直線矢印コネクタ 26">
            <a:extLst>
              <a:ext uri="{FF2B5EF4-FFF2-40B4-BE49-F238E27FC236}">
                <a16:creationId xmlns:a16="http://schemas.microsoft.com/office/drawing/2014/main" id="{745940F7-A5A0-3883-E4ED-2E07258DB76D}"/>
              </a:ext>
            </a:extLst>
          </p:cNvPr>
          <p:cNvCxnSpPr>
            <a:cxnSpLocks/>
          </p:cNvCxnSpPr>
          <p:nvPr/>
        </p:nvCxnSpPr>
        <p:spPr>
          <a:xfrm flipH="1">
            <a:off x="3202620" y="4435755"/>
            <a:ext cx="1199892" cy="38569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A28C7F34-9EF8-AC6D-9DDE-C19BC8F93C9E}"/>
              </a:ext>
            </a:extLst>
          </p:cNvPr>
          <p:cNvSpPr txBox="1"/>
          <p:nvPr/>
        </p:nvSpPr>
        <p:spPr>
          <a:xfrm>
            <a:off x="3589922" y="4644141"/>
            <a:ext cx="646331" cy="369332"/>
          </a:xfrm>
          <a:prstGeom prst="rect">
            <a:avLst/>
          </a:prstGeom>
          <a:noFill/>
        </p:spPr>
        <p:txBody>
          <a:bodyPr wrap="none" rtlCol="0">
            <a:spAutoFit/>
          </a:bodyPr>
          <a:lstStyle/>
          <a:p>
            <a:r>
              <a:rPr lang="ja-JP" altLang="en-US">
                <a:latin typeface="UD Digi Kyokasho N-R" panose="02020400000000000000" pitchFamily="49" charset="-128"/>
                <a:ea typeface="UD Digi Kyokasho N-R" panose="02020400000000000000" pitchFamily="49" charset="-128"/>
              </a:rPr>
              <a:t>回答</a:t>
            </a:r>
            <a:endParaRPr kumimoji="1" lang="ja-JP" altLang="en-US">
              <a:latin typeface="UD Digi Kyokasho N-R" panose="02020400000000000000" pitchFamily="49" charset="-128"/>
              <a:ea typeface="UD Digi Kyokasho N-R" panose="02020400000000000000" pitchFamily="49" charset="-128"/>
            </a:endParaRPr>
          </a:p>
        </p:txBody>
      </p:sp>
    </p:spTree>
    <p:extLst>
      <p:ext uri="{BB962C8B-B14F-4D97-AF65-F5344CB8AC3E}">
        <p14:creationId xmlns:p14="http://schemas.microsoft.com/office/powerpoint/2010/main" val="3865992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5B5DF9-89C4-CD4E-E184-2246B81D2664}"/>
              </a:ext>
            </a:extLst>
          </p:cNvPr>
          <p:cNvSpPr>
            <a:spLocks noGrp="1"/>
          </p:cNvSpPr>
          <p:nvPr>
            <p:ph type="title"/>
          </p:nvPr>
        </p:nvSpPr>
        <p:spPr/>
        <p:txBody>
          <a:bodyPr/>
          <a:lstStyle/>
          <a:p>
            <a:r>
              <a:rPr lang="ja-JP" altLang="en-US"/>
              <a:t>情報システムを使って、データベースからデータを取得する</a:t>
            </a:r>
            <a:endParaRPr kumimoji="1" lang="ja-JP" altLang="en-US"/>
          </a:p>
        </p:txBody>
      </p:sp>
      <p:sp>
        <p:nvSpPr>
          <p:cNvPr id="3" name="コンテンツ プレースホルダー 2">
            <a:extLst>
              <a:ext uri="{FF2B5EF4-FFF2-40B4-BE49-F238E27FC236}">
                <a16:creationId xmlns:a16="http://schemas.microsoft.com/office/drawing/2014/main" id="{98749C97-2438-D4E0-53C4-75F2A197A701}"/>
              </a:ext>
            </a:extLst>
          </p:cNvPr>
          <p:cNvSpPr>
            <a:spLocks noGrp="1"/>
          </p:cNvSpPr>
          <p:nvPr>
            <p:ph idx="1"/>
          </p:nvPr>
        </p:nvSpPr>
        <p:spPr/>
        <p:txBody>
          <a:bodyPr/>
          <a:lstStyle/>
          <a:p>
            <a:r>
              <a:rPr kumimoji="1" lang="en-US" altLang="ja-JP" dirty="0"/>
              <a:t>e</a:t>
            </a:r>
            <a:r>
              <a:rPr kumimoji="1" lang="ja-JP" altLang="en-US"/>
              <a:t>国宝は、</a:t>
            </a:r>
            <a:r>
              <a:rPr kumimoji="1" lang="en-US" altLang="ja-JP" dirty="0"/>
              <a:t>1</a:t>
            </a:r>
            <a:r>
              <a:rPr kumimoji="1" lang="ja-JP" altLang="en-US"/>
              <a:t>件の国宝について、どんなデータ項目を持っているデータベースだろうか</a:t>
            </a:r>
            <a:endParaRPr kumimoji="1" lang="en-US" altLang="ja-JP" dirty="0"/>
          </a:p>
          <a:p>
            <a:endParaRPr kumimoji="1" lang="en-US" altLang="ja-JP" dirty="0"/>
          </a:p>
          <a:p>
            <a:r>
              <a:rPr kumimoji="1" lang="ja-JP" altLang="en-US"/>
              <a:t>システムへの入力（検索ワード）に対して、どのような出力（画像ほか）が得られるだろうか</a:t>
            </a:r>
            <a:endParaRPr kumimoji="1" lang="en-US" altLang="ja-JP" dirty="0"/>
          </a:p>
          <a:p>
            <a:endParaRPr lang="en-US" altLang="ja-JP" dirty="0"/>
          </a:p>
          <a:p>
            <a:r>
              <a:rPr kumimoji="1" lang="ja-JP" altLang="en-US"/>
              <a:t>表に整理してみよう</a:t>
            </a:r>
          </a:p>
        </p:txBody>
      </p:sp>
      <p:sp>
        <p:nvSpPr>
          <p:cNvPr id="4" name="テキスト プレースホルダー 3">
            <a:extLst>
              <a:ext uri="{FF2B5EF4-FFF2-40B4-BE49-F238E27FC236}">
                <a16:creationId xmlns:a16="http://schemas.microsoft.com/office/drawing/2014/main" id="{5411710F-A8A8-F780-168B-B3A9A477340B}"/>
              </a:ext>
            </a:extLst>
          </p:cNvPr>
          <p:cNvSpPr>
            <a:spLocks noGrp="1"/>
          </p:cNvSpPr>
          <p:nvPr>
            <p:ph type="body" sz="quarter" idx="10"/>
          </p:nvPr>
        </p:nvSpPr>
        <p:spPr/>
        <p:txBody>
          <a:bodyPr/>
          <a:lstStyle/>
          <a:p>
            <a:endParaRPr kumimoji="1" lang="ja-JP" altLang="en-US"/>
          </a:p>
        </p:txBody>
      </p:sp>
    </p:spTree>
    <p:extLst>
      <p:ext uri="{BB962C8B-B14F-4D97-AF65-F5344CB8AC3E}">
        <p14:creationId xmlns:p14="http://schemas.microsoft.com/office/powerpoint/2010/main" val="4224971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3B87C1-CF1E-35B5-7AD4-A6592459CB57}"/>
              </a:ext>
            </a:extLst>
          </p:cNvPr>
          <p:cNvSpPr>
            <a:spLocks noGrp="1"/>
          </p:cNvSpPr>
          <p:nvPr>
            <p:ph type="title"/>
          </p:nvPr>
        </p:nvSpPr>
        <p:spPr/>
        <p:txBody>
          <a:bodyPr>
            <a:normAutofit/>
          </a:bodyPr>
          <a:lstStyle/>
          <a:p>
            <a:r>
              <a:rPr lang="ja-JP" altLang="en-US"/>
              <a:t>データベースには、どんなデータが管理されている？</a:t>
            </a:r>
            <a:endParaRPr kumimoji="1" lang="ja-JP" altLang="en-US"/>
          </a:p>
        </p:txBody>
      </p:sp>
      <p:sp>
        <p:nvSpPr>
          <p:cNvPr id="3" name="コンテンツ プレースホルダー 2">
            <a:extLst>
              <a:ext uri="{FF2B5EF4-FFF2-40B4-BE49-F238E27FC236}">
                <a16:creationId xmlns:a16="http://schemas.microsoft.com/office/drawing/2014/main" id="{25D396A5-B4F0-4028-4F4E-70EAD42CD26F}"/>
              </a:ext>
            </a:extLst>
          </p:cNvPr>
          <p:cNvSpPr>
            <a:spLocks noGrp="1"/>
          </p:cNvSpPr>
          <p:nvPr>
            <p:ph sz="quarter" idx="17"/>
          </p:nvPr>
        </p:nvSpPr>
        <p:spPr/>
        <p:txBody>
          <a:bodyPr/>
          <a:lstStyle/>
          <a:p>
            <a:endParaRPr kumimoji="1" lang="ja-JP" altLang="en-US"/>
          </a:p>
        </p:txBody>
      </p:sp>
      <p:pic>
        <p:nvPicPr>
          <p:cNvPr id="4" name="図 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80681D3-C176-1085-E4DD-A0265BB8D1B6}"/>
              </a:ext>
            </a:extLst>
          </p:cNvPr>
          <p:cNvPicPr>
            <a:picLocks noChangeAspect="1"/>
          </p:cNvPicPr>
          <p:nvPr/>
        </p:nvPicPr>
        <p:blipFill>
          <a:blip r:embed="rId3"/>
          <a:stretch>
            <a:fillRect/>
          </a:stretch>
        </p:blipFill>
        <p:spPr>
          <a:xfrm>
            <a:off x="4596951" y="4295114"/>
            <a:ext cx="4403035" cy="1404721"/>
          </a:xfrm>
          <a:prstGeom prst="rect">
            <a:avLst/>
          </a:prstGeom>
        </p:spPr>
      </p:pic>
      <p:pic>
        <p:nvPicPr>
          <p:cNvPr id="5" name="図 4" descr="テーブル, 写真, 多い, 束 が含まれている画像&#10;&#10;自動的に生成された説明">
            <a:extLst>
              <a:ext uri="{FF2B5EF4-FFF2-40B4-BE49-F238E27FC236}">
                <a16:creationId xmlns:a16="http://schemas.microsoft.com/office/drawing/2014/main" id="{27A273D6-CC0C-7240-B2E5-90BB552292D6}"/>
              </a:ext>
            </a:extLst>
          </p:cNvPr>
          <p:cNvPicPr>
            <a:picLocks noChangeAspect="1"/>
          </p:cNvPicPr>
          <p:nvPr/>
        </p:nvPicPr>
        <p:blipFill>
          <a:blip r:embed="rId4"/>
          <a:stretch>
            <a:fillRect/>
          </a:stretch>
        </p:blipFill>
        <p:spPr>
          <a:xfrm>
            <a:off x="4572000" y="109656"/>
            <a:ext cx="4403035" cy="2580969"/>
          </a:xfrm>
          <a:prstGeom prst="rect">
            <a:avLst/>
          </a:prstGeom>
        </p:spPr>
      </p:pic>
      <p:sp>
        <p:nvSpPr>
          <p:cNvPr id="6" name="テキスト ボックス 5">
            <a:extLst>
              <a:ext uri="{FF2B5EF4-FFF2-40B4-BE49-F238E27FC236}">
                <a16:creationId xmlns:a16="http://schemas.microsoft.com/office/drawing/2014/main" id="{313018CE-57D2-854F-8281-445A54A09A76}"/>
              </a:ext>
            </a:extLst>
          </p:cNvPr>
          <p:cNvSpPr txBox="1"/>
          <p:nvPr/>
        </p:nvSpPr>
        <p:spPr>
          <a:xfrm>
            <a:off x="144016" y="4961171"/>
            <a:ext cx="4403035" cy="1477328"/>
          </a:xfrm>
          <a:prstGeom prst="rect">
            <a:avLst/>
          </a:prstGeom>
          <a:solidFill>
            <a:schemeClr val="bg1"/>
          </a:solidFill>
        </p:spPr>
        <p:txBody>
          <a:bodyPr wrap="square" rtlCol="0">
            <a:spAutoFit/>
          </a:bodyPr>
          <a:lstStyle/>
          <a:p>
            <a:r>
              <a:rPr kumimoji="1" lang="ja-JP" altLang="en-US"/>
              <a:t>上</a:t>
            </a:r>
            <a:r>
              <a:rPr kumimoji="1" lang="en-US" altLang="ja-JP" dirty="0"/>
              <a:t>: e</a:t>
            </a:r>
            <a:r>
              <a:rPr kumimoji="1" lang="ja-JP" altLang="en-US"/>
              <a:t>国宝</a:t>
            </a:r>
            <a:r>
              <a:rPr kumimoji="1" lang="en-US" altLang="ja-JP" dirty="0"/>
              <a:t> </a:t>
            </a:r>
            <a:r>
              <a:rPr kumimoji="1" lang="en-US" altLang="ja-JP" dirty="0">
                <a:hlinkClick r:id="rId5"/>
              </a:rPr>
              <a:t>https://emuseum.nich.go.jp/</a:t>
            </a:r>
            <a:endParaRPr kumimoji="1" lang="en-US" altLang="ja-JP" dirty="0"/>
          </a:p>
          <a:p>
            <a:endParaRPr lang="en-US" altLang="ja-JP" dirty="0"/>
          </a:p>
          <a:p>
            <a:r>
              <a:rPr kumimoji="1" lang="ja-JP" altLang="en-US"/>
              <a:t>下</a:t>
            </a:r>
            <a:r>
              <a:rPr kumimoji="1" lang="en-US" altLang="ja-JP" dirty="0"/>
              <a:t>: </a:t>
            </a:r>
            <a:r>
              <a:rPr kumimoji="1" lang="en-US" altLang="ja-JP" dirty="0" err="1"/>
              <a:t>ColBase</a:t>
            </a:r>
            <a:r>
              <a:rPr kumimoji="1" lang="en-US" altLang="ja-JP" dirty="0"/>
              <a:t> </a:t>
            </a:r>
            <a:r>
              <a:rPr kumimoji="1" lang="ja-JP" altLang="en-US"/>
              <a:t>国立文化財機構所蔵品統合検索システム</a:t>
            </a:r>
            <a:r>
              <a:rPr kumimoji="1" lang="en-US" altLang="ja-JP" dirty="0"/>
              <a:t> </a:t>
            </a:r>
            <a:r>
              <a:rPr kumimoji="1" lang="en-US" altLang="ja-JP" dirty="0">
                <a:hlinkClick r:id="rId6"/>
              </a:rPr>
              <a:t>https://colbase.nich.go.jp/</a:t>
            </a:r>
            <a:endParaRPr kumimoji="1" lang="en-US" altLang="ja-JP" dirty="0"/>
          </a:p>
        </p:txBody>
      </p:sp>
    </p:spTree>
    <p:extLst>
      <p:ext uri="{BB962C8B-B14F-4D97-AF65-F5344CB8AC3E}">
        <p14:creationId xmlns:p14="http://schemas.microsoft.com/office/powerpoint/2010/main" val="766845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89BAA370-1B65-D65A-6EA0-FAA037EA85D5}"/>
              </a:ext>
            </a:extLst>
          </p:cNvPr>
          <p:cNvSpPr>
            <a:spLocks noGrp="1"/>
          </p:cNvSpPr>
          <p:nvPr>
            <p:ph type="title"/>
          </p:nvPr>
        </p:nvSpPr>
        <p:spPr/>
        <p:txBody>
          <a:bodyPr/>
          <a:lstStyle/>
          <a:p>
            <a:r>
              <a:rPr lang="ja-JP" altLang="en-US"/>
              <a:t>文化財のデータベース</a:t>
            </a:r>
          </a:p>
        </p:txBody>
      </p:sp>
      <p:sp>
        <p:nvSpPr>
          <p:cNvPr id="5" name="コンテンツ プレースホルダー 4">
            <a:extLst>
              <a:ext uri="{FF2B5EF4-FFF2-40B4-BE49-F238E27FC236}">
                <a16:creationId xmlns:a16="http://schemas.microsoft.com/office/drawing/2014/main" id="{B3CEF8DF-8A8A-F721-CFC6-1276CC8FE447}"/>
              </a:ext>
            </a:extLst>
          </p:cNvPr>
          <p:cNvSpPr>
            <a:spLocks noGrp="1"/>
          </p:cNvSpPr>
          <p:nvPr>
            <p:ph idx="1"/>
          </p:nvPr>
        </p:nvSpPr>
        <p:spPr/>
        <p:txBody>
          <a:bodyPr/>
          <a:lstStyle/>
          <a:p>
            <a:r>
              <a:rPr lang="ja-JP" altLang="en-US"/>
              <a:t>独立行政法人国立文化財機構</a:t>
            </a:r>
            <a:endParaRPr lang="en-US" altLang="ja-JP" dirty="0"/>
          </a:p>
          <a:p>
            <a:pPr lvl="1"/>
            <a:r>
              <a:rPr lang="en" altLang="ja-JP" dirty="0"/>
              <a:t>Web</a:t>
            </a:r>
            <a:r>
              <a:rPr lang="ja-JP" altLang="en-US"/>
              <a:t>サイト</a:t>
            </a:r>
            <a:endParaRPr lang="en-US" altLang="ja-JP" dirty="0"/>
          </a:p>
          <a:p>
            <a:pPr lvl="2"/>
            <a:r>
              <a:rPr lang="en" altLang="ja-JP" dirty="0">
                <a:hlinkClick r:id="rId3"/>
              </a:rPr>
              <a:t>https://www.nich.go.jp/</a:t>
            </a:r>
          </a:p>
          <a:p>
            <a:pPr lvl="1"/>
            <a:r>
              <a:rPr lang="ja-JP" altLang="en-US"/>
              <a:t>国立博物館（東京・京都・奈良・九州）は、国立文化財機構に属する組織</a:t>
            </a:r>
            <a:endParaRPr lang="en-US" altLang="ja-JP" dirty="0"/>
          </a:p>
          <a:p>
            <a:pPr lvl="1"/>
            <a:r>
              <a:rPr lang="en-US" altLang="ja-JP" dirty="0"/>
              <a:t>e</a:t>
            </a:r>
            <a:r>
              <a:rPr lang="ja-JP" altLang="en-US"/>
              <a:t>国宝ほか、多数のデータベースを管理・公開</a:t>
            </a:r>
            <a:endParaRPr lang="en-US" altLang="ja-JP" dirty="0"/>
          </a:p>
          <a:p>
            <a:pPr lvl="2"/>
            <a:r>
              <a:rPr kumimoji="1" lang="ja-JP" altLang="en-US" sz="2000"/>
              <a:t>例</a:t>
            </a:r>
            <a:r>
              <a:rPr kumimoji="1" lang="en-US" altLang="ja-JP" sz="2000" dirty="0"/>
              <a:t>: </a:t>
            </a:r>
            <a:r>
              <a:rPr kumimoji="1" lang="en-US" altLang="ja-JP" sz="2000" dirty="0" err="1"/>
              <a:t>ColBase</a:t>
            </a:r>
            <a:r>
              <a:rPr kumimoji="1" lang="en-US" altLang="ja-JP" sz="2000" dirty="0"/>
              <a:t> </a:t>
            </a:r>
            <a:r>
              <a:rPr kumimoji="1" lang="ja-JP" altLang="en-US" sz="2000"/>
              <a:t>国立文化財機構所蔵品統合検索システム</a:t>
            </a:r>
            <a:endParaRPr lang="en-US" altLang="ja-JP" dirty="0"/>
          </a:p>
          <a:p>
            <a:pPr lvl="3"/>
            <a:r>
              <a:rPr kumimoji="1" lang="en-US" altLang="ja-JP" dirty="0"/>
              <a:t> </a:t>
            </a:r>
            <a:r>
              <a:rPr kumimoji="1" lang="en-US" altLang="ja-JP" dirty="0">
                <a:hlinkClick r:id="rId4"/>
              </a:rPr>
              <a:t>https://colbase.nich.go.jp/</a:t>
            </a:r>
            <a:endParaRPr kumimoji="1" lang="en-US" altLang="ja-JP" dirty="0"/>
          </a:p>
          <a:p>
            <a:pPr lvl="3"/>
            <a:r>
              <a:rPr lang="ja-JP" altLang="en-US"/>
              <a:t>「国立文化財機構の</a:t>
            </a:r>
            <a:r>
              <a:rPr lang="en-US" altLang="ja-JP" dirty="0"/>
              <a:t>4</a:t>
            </a:r>
            <a:r>
              <a:rPr lang="ja-JP" altLang="en-US"/>
              <a:t>つの国立博物館（東京国立博物館、京都国立博物館、奈良国立博物館、九州国立博物館）と一つの研究所（奈良文化財研究所）の所蔵品を、横断的に検索できるサービス」</a:t>
            </a:r>
            <a:endParaRPr lang="en-US" altLang="ja-JP" dirty="0"/>
          </a:p>
          <a:p>
            <a:pPr marL="1329300" lvl="3" indent="0">
              <a:buNone/>
            </a:pPr>
            <a:r>
              <a:rPr lang="en-US" altLang="ja-JP" i="1" dirty="0"/>
              <a:t>	</a:t>
            </a:r>
            <a:r>
              <a:rPr lang="ja-JP" altLang="en-US"/>
              <a:t>（</a:t>
            </a:r>
            <a:r>
              <a:rPr lang="en" altLang="ja-JP" dirty="0">
                <a:hlinkClick r:id="rId5"/>
              </a:rPr>
              <a:t>https://colbase.nich.go.jp/pages/about?locale=ja</a:t>
            </a:r>
            <a:r>
              <a:rPr lang="ja-JP" altLang="en-US"/>
              <a:t>）</a:t>
            </a:r>
          </a:p>
        </p:txBody>
      </p:sp>
      <p:sp>
        <p:nvSpPr>
          <p:cNvPr id="6" name="テキスト プレースホルダー 5">
            <a:extLst>
              <a:ext uri="{FF2B5EF4-FFF2-40B4-BE49-F238E27FC236}">
                <a16:creationId xmlns:a16="http://schemas.microsoft.com/office/drawing/2014/main" id="{BD5BED32-9B3F-7612-DD3E-05C0F2BABE69}"/>
              </a:ext>
            </a:extLst>
          </p:cNvPr>
          <p:cNvSpPr>
            <a:spLocks noGrp="1"/>
          </p:cNvSpPr>
          <p:nvPr>
            <p:ph type="body" sz="quarter" idx="10"/>
          </p:nvPr>
        </p:nvSpPr>
        <p:spPr/>
        <p:txBody>
          <a:bodyPr/>
          <a:lstStyle/>
          <a:p>
            <a:endParaRPr lang="ja-JP" altLang="en-US"/>
          </a:p>
        </p:txBody>
      </p:sp>
    </p:spTree>
    <p:extLst>
      <p:ext uri="{BB962C8B-B14F-4D97-AF65-F5344CB8AC3E}">
        <p14:creationId xmlns:p14="http://schemas.microsoft.com/office/powerpoint/2010/main" val="862663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B6F2B3-23C7-019C-F991-2AC7A6A12663}"/>
              </a:ext>
            </a:extLst>
          </p:cNvPr>
          <p:cNvSpPr>
            <a:spLocks noGrp="1"/>
          </p:cNvSpPr>
          <p:nvPr>
            <p:ph type="title"/>
          </p:nvPr>
        </p:nvSpPr>
        <p:spPr/>
        <p:txBody>
          <a:bodyPr/>
          <a:lstStyle/>
          <a:p>
            <a:r>
              <a:rPr lang="ja-JP" altLang="en-US"/>
              <a:t>データベースには、どんなデータが管理されている？</a:t>
            </a:r>
            <a:endParaRPr kumimoji="1" lang="ja-JP" altLang="en-US"/>
          </a:p>
        </p:txBody>
      </p:sp>
      <p:sp>
        <p:nvSpPr>
          <p:cNvPr id="3" name="コンテンツ プレースホルダー 2">
            <a:extLst>
              <a:ext uri="{FF2B5EF4-FFF2-40B4-BE49-F238E27FC236}">
                <a16:creationId xmlns:a16="http://schemas.microsoft.com/office/drawing/2014/main" id="{1832ADA2-A618-4E1F-A7BB-47E40B2F6AFA}"/>
              </a:ext>
            </a:extLst>
          </p:cNvPr>
          <p:cNvSpPr>
            <a:spLocks noGrp="1"/>
          </p:cNvSpPr>
          <p:nvPr>
            <p:ph idx="1"/>
          </p:nvPr>
        </p:nvSpPr>
        <p:spPr/>
        <p:txBody>
          <a:bodyPr/>
          <a:lstStyle/>
          <a:p>
            <a:r>
              <a:rPr kumimoji="1" lang="en-US" altLang="ja-JP" dirty="0" err="1"/>
              <a:t>ColBase</a:t>
            </a:r>
            <a:r>
              <a:rPr kumimoji="1" lang="en-US" altLang="ja-JP" dirty="0"/>
              <a:t> </a:t>
            </a:r>
            <a:r>
              <a:rPr kumimoji="1" lang="ja-JP" altLang="en-US"/>
              <a:t>国立文化財機構所蔵品統合検索システム</a:t>
            </a:r>
            <a:endParaRPr lang="en-US" altLang="ja-JP" dirty="0"/>
          </a:p>
          <a:p>
            <a:pPr lvl="1"/>
            <a:r>
              <a:rPr kumimoji="1" lang="en-US" altLang="ja-JP" dirty="0"/>
              <a:t> </a:t>
            </a:r>
            <a:r>
              <a:rPr kumimoji="1" lang="en-US" altLang="ja-JP" dirty="0">
                <a:hlinkClick r:id="rId3"/>
              </a:rPr>
              <a:t>https://colbase.nich.go.jp/</a:t>
            </a:r>
            <a:endParaRPr kumimoji="1" lang="en-US" altLang="ja-JP"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2"/>
            <a:r>
              <a:rPr kumimoji="1" lang="ja-JP" altLang="en-US" sz="1800"/>
              <a:t>４つの国立博物館と１つの研究所の所蔵品を、１カ所で検索できる</a:t>
            </a:r>
            <a:endParaRPr kumimoji="1" lang="en-US" altLang="ja-JP" sz="1800" dirty="0"/>
          </a:p>
          <a:p>
            <a:pPr lvl="2"/>
            <a:r>
              <a:rPr kumimoji="1" lang="ja-JP" altLang="en-US" sz="1800"/>
              <a:t>国宝以外も含む</a:t>
            </a:r>
          </a:p>
        </p:txBody>
      </p:sp>
      <p:sp>
        <p:nvSpPr>
          <p:cNvPr id="4" name="テキスト プレースホルダー 3">
            <a:extLst>
              <a:ext uri="{FF2B5EF4-FFF2-40B4-BE49-F238E27FC236}">
                <a16:creationId xmlns:a16="http://schemas.microsoft.com/office/drawing/2014/main" id="{E7F6810D-150B-8348-A8E9-A9C13D8BFEF0}"/>
              </a:ext>
            </a:extLst>
          </p:cNvPr>
          <p:cNvSpPr>
            <a:spLocks noGrp="1"/>
          </p:cNvSpPr>
          <p:nvPr>
            <p:ph type="body" sz="quarter" idx="10"/>
          </p:nvPr>
        </p:nvSpPr>
        <p:spPr/>
        <p:txBody>
          <a:bodyPr/>
          <a:lstStyle/>
          <a:p>
            <a:endParaRPr kumimoji="1" lang="ja-JP" altLang="en-US"/>
          </a:p>
        </p:txBody>
      </p:sp>
      <p:pic>
        <p:nvPicPr>
          <p:cNvPr id="7" name="図 6" descr="グラフィカル ユーザー インターフェイス&#10;&#10;自動的に生成された説明">
            <a:extLst>
              <a:ext uri="{FF2B5EF4-FFF2-40B4-BE49-F238E27FC236}">
                <a16:creationId xmlns:a16="http://schemas.microsoft.com/office/drawing/2014/main" id="{4430589A-5544-20CC-D915-CB684E795B60}"/>
              </a:ext>
            </a:extLst>
          </p:cNvPr>
          <p:cNvPicPr>
            <a:picLocks noChangeAspect="1"/>
          </p:cNvPicPr>
          <p:nvPr/>
        </p:nvPicPr>
        <p:blipFill>
          <a:blip r:embed="rId4"/>
          <a:stretch>
            <a:fillRect/>
          </a:stretch>
        </p:blipFill>
        <p:spPr>
          <a:xfrm>
            <a:off x="1903903" y="1682186"/>
            <a:ext cx="5336194" cy="3764458"/>
          </a:xfrm>
          <a:prstGeom prst="rect">
            <a:avLst/>
          </a:prstGeom>
          <a:ln>
            <a:solidFill>
              <a:schemeClr val="accent1"/>
            </a:solidFill>
          </a:ln>
        </p:spPr>
      </p:pic>
    </p:spTree>
    <p:extLst>
      <p:ext uri="{BB962C8B-B14F-4D97-AF65-F5344CB8AC3E}">
        <p14:creationId xmlns:p14="http://schemas.microsoft.com/office/powerpoint/2010/main" val="4066451958"/>
      </p:ext>
    </p:extLst>
  </p:cSld>
  <p:clrMapOvr>
    <a:masterClrMapping/>
  </p:clrMapOvr>
</p:sld>
</file>

<file path=ppt/theme/theme1.xml><?xml version="1.0" encoding="utf-8"?>
<a:theme xmlns:a="http://schemas.openxmlformats.org/drawingml/2006/main" name="2020岡本">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pPr>
      <a:bodyPr rtlCol="0" anchor="ctr"/>
      <a:lstStyle>
        <a:defPPr algn="ctr">
          <a:defRPr kumimoji="1"/>
        </a:defPPr>
      </a:lstStyle>
      <a:style>
        <a:lnRef idx="2">
          <a:schemeClr val="dk1"/>
        </a:lnRef>
        <a:fillRef idx="1">
          <a:schemeClr val="lt1"/>
        </a:fillRef>
        <a:effectRef idx="0">
          <a:schemeClr val="dk1"/>
        </a:effectRef>
        <a:fontRef idx="minor">
          <a:schemeClr val="dk1"/>
        </a:fontRef>
      </a:style>
    </a:spDef>
  </a:objectDefaults>
  <a:extraClrSchemeLst/>
  <a:extLst>
    <a:ext uri="{05A4C25C-085E-4340-85A3-A5531E510DB2}">
      <thm15:themeFamily xmlns:thm15="http://schemas.microsoft.com/office/thememl/2012/main" name="コンピュータによる計算" id="{74F56FA4-01C7-6745-8003-8F6F73EA8DF7}" vid="{A8A0694B-FE15-3B48-B1B7-B6A6653A42A9}"/>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2020岡本</Template>
  <TotalTime>1511</TotalTime>
  <Words>3339</Words>
  <Application>Microsoft Macintosh PowerPoint</Application>
  <PresentationFormat>画面に合わせる (4:3)</PresentationFormat>
  <Paragraphs>376</Paragraphs>
  <Slides>22</Slides>
  <Notes>22</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22</vt:i4>
      </vt:variant>
    </vt:vector>
  </HeadingPairs>
  <TitlesOfParts>
    <vt:vector size="33" baseType="lpstr">
      <vt:lpstr>MonacakomiRegular</vt:lpstr>
      <vt:lpstr>Noto Sans Japanese</vt:lpstr>
      <vt:lpstr>UD デジタル 教科書体 N-R</vt:lpstr>
      <vt:lpstr>UD デジタル 教科書体 N-R</vt:lpstr>
      <vt:lpstr>UD デジタル 教科書体 NK-B</vt:lpstr>
      <vt:lpstr>メイリオ</vt:lpstr>
      <vt:lpstr>游ゴシック</vt:lpstr>
      <vt:lpstr>Arial</vt:lpstr>
      <vt:lpstr>Century Gothic</vt:lpstr>
      <vt:lpstr>Wingdings</vt:lpstr>
      <vt:lpstr>2020岡本</vt:lpstr>
      <vt:lpstr>情報システムとデータベース</vt:lpstr>
      <vt:lpstr>情報システムとデータベース</vt:lpstr>
      <vt:lpstr>情報システムを使って、国宝の画像を見てみよう</vt:lpstr>
      <vt:lpstr>情報システムを使って、データベースからデータを取得する</vt:lpstr>
      <vt:lpstr>情報システムを使って、データベースからデータを取得する</vt:lpstr>
      <vt:lpstr>情報システムを使って、データベースからデータを取得する</vt:lpstr>
      <vt:lpstr>データベースには、どんなデータが管理されている？</vt:lpstr>
      <vt:lpstr>文化財のデータベース</vt:lpstr>
      <vt:lpstr>データベースには、どんなデータが管理されている？</vt:lpstr>
      <vt:lpstr>データベースには、どんなデータが管理されている？</vt:lpstr>
      <vt:lpstr>データベースには、どんなデータが管理されている？</vt:lpstr>
      <vt:lpstr>データベースには、どんなデータが管理されている？</vt:lpstr>
      <vt:lpstr>PowerPoint プレゼンテーション</vt:lpstr>
      <vt:lpstr>データベースの機能を整理しよう</vt:lpstr>
      <vt:lpstr>データベースの機能</vt:lpstr>
      <vt:lpstr>データベースの機能：操作</vt:lpstr>
      <vt:lpstr>参考: SQL</vt:lpstr>
      <vt:lpstr>データベースへのデータの追加・更新</vt:lpstr>
      <vt:lpstr>データベースの機能：安全な管理</vt:lpstr>
      <vt:lpstr>まとめ</vt:lpstr>
      <vt:lpstr>まとめ</vt:lpstr>
      <vt:lpstr>参考資料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情報システムとデータベース</dc:title>
  <dc:creator>Tetsuya Izawa</dc:creator>
  <cp:lastModifiedBy>Tetsuya Izawa</cp:lastModifiedBy>
  <cp:revision>7</cp:revision>
  <dcterms:created xsi:type="dcterms:W3CDTF">2022-11-01T03:11:15Z</dcterms:created>
  <dcterms:modified xsi:type="dcterms:W3CDTF">2022-11-07T06:20:46Z</dcterms:modified>
</cp:coreProperties>
</file>