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510" r:id="rId2"/>
    <p:sldId id="541" r:id="rId3"/>
    <p:sldId id="1017" r:id="rId4"/>
    <p:sldId id="1063" r:id="rId5"/>
    <p:sldId id="1018" r:id="rId6"/>
    <p:sldId id="1064" r:id="rId7"/>
    <p:sldId id="1065" r:id="rId8"/>
    <p:sldId id="1066" r:id="rId9"/>
    <p:sldId id="1067" r:id="rId10"/>
    <p:sldId id="1068" r:id="rId11"/>
    <p:sldId id="1069" r:id="rId12"/>
    <p:sldId id="1070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1C6730B-34D3-4D19-A1CB-097DFD1E53C0}">
          <p14:sldIdLst>
            <p14:sldId id="510"/>
          </p14:sldIdLst>
        </p14:section>
        <p14:section name="サンプル" id="{963C48AA-D261-44B8-8606-196D15D1F1F3}">
          <p14:sldIdLst>
            <p14:sldId id="541"/>
            <p14:sldId id="1017"/>
            <p14:sldId id="1063"/>
            <p14:sldId id="1018"/>
            <p14:sldId id="1064"/>
            <p14:sldId id="1065"/>
            <p14:sldId id="1066"/>
            <p14:sldId id="1067"/>
            <p14:sldId id="1068"/>
            <p14:sldId id="1069"/>
            <p14:sldId id="10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FFFFFF"/>
    <a:srgbClr val="FFACAC"/>
    <a:srgbClr val="007BFF"/>
    <a:srgbClr val="FF5050"/>
    <a:srgbClr val="000000"/>
    <a:srgbClr val="BEE2FA"/>
    <a:srgbClr val="DBEFFD"/>
    <a:srgbClr val="62AEF4"/>
    <a:srgbClr val="7CA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1577" autoAdjust="0"/>
  </p:normalViewPr>
  <p:slideViewPr>
    <p:cSldViewPr>
      <p:cViewPr varScale="1">
        <p:scale>
          <a:sx n="124" d="100"/>
          <a:sy n="124" d="100"/>
        </p:scale>
        <p:origin x="115" y="509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924" y="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2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C667AC03-8C51-475D-B622-96A1C8F5E7CF}" type="datetimeFigureOut">
              <a:rPr kumimoji="1" lang="ja-JP" altLang="en-US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pPr/>
              <a:t>2022/12/19</a:t>
            </a:fld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5C22AC06-8FF0-402A-A8D4-EC443B2B51A3}" type="slidenum">
              <a:rPr kumimoji="1" lang="ja-JP" altLang="en-US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pPr/>
              <a:t>‹#›</a:t>
            </a:fld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2172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03DBDFE6-349D-475F-88FD-2EE4F300759D}" type="datetimeFigureOut">
              <a:rPr kumimoji="1" lang="ja-JP" altLang="en-US" smtClean="0"/>
              <a:pPr/>
              <a:t>2022/12/19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5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8B3B45EC-A74E-44C4-8A52-0288515150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95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50950" y="1279525"/>
            <a:ext cx="4603750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00883-0409-4E10-A901-139183229EC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239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B85AA-7511-8545-942A-E7FA4F62E62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49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0691" cy="6858000"/>
          </a:xfrm>
          <a:prstGeom prst="rect">
            <a:avLst/>
          </a:prstGeom>
        </p:spPr>
      </p:pic>
      <p:sp>
        <p:nvSpPr>
          <p:cNvPr id="15" name="正方形/長方形 14"/>
          <p:cNvSpPr/>
          <p:nvPr userDrawn="1"/>
        </p:nvSpPr>
        <p:spPr>
          <a:xfrm>
            <a:off x="-3312" y="6238"/>
            <a:ext cx="9144002" cy="6880733"/>
          </a:xfrm>
          <a:prstGeom prst="rect">
            <a:avLst/>
          </a:prstGeom>
          <a:solidFill>
            <a:srgbClr val="000000">
              <a:alpha val="50196"/>
            </a:srgb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8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51000" y="5710112"/>
            <a:ext cx="9846000" cy="160732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00000" y="1728000"/>
            <a:ext cx="7380000" cy="1431160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lnSpc>
                <a:spcPts val="3900"/>
              </a:lnSpc>
              <a:defRPr sz="3750" b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タイトル太さ</a:t>
            </a:r>
            <a:r>
              <a:rPr kumimoji="1" lang="en-US" altLang="ja-JP" dirty="0"/>
              <a:t>E</a:t>
            </a:r>
            <a:r>
              <a:rPr kumimoji="1" lang="ja-JP" altLang="en-US" dirty="0"/>
              <a:t>の</a:t>
            </a:r>
            <a:r>
              <a:rPr kumimoji="1" lang="en-US" altLang="ja-JP" dirty="0"/>
              <a:t>50pt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900000" y="3312000"/>
            <a:ext cx="7380000" cy="54908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 b="0">
                <a:solidFill>
                  <a:srgbClr val="0061B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サブタイトル太さ</a:t>
            </a:r>
            <a:r>
              <a:rPr kumimoji="1" lang="en-US" altLang="ja-JP" dirty="0"/>
              <a:t>D</a:t>
            </a:r>
            <a:r>
              <a:rPr kumimoji="1" lang="ja-JP" altLang="en-US" dirty="0"/>
              <a:t>の</a:t>
            </a:r>
            <a:r>
              <a:rPr kumimoji="1" lang="en-US" altLang="ja-JP" dirty="0"/>
              <a:t>32pt</a:t>
            </a:r>
            <a:r>
              <a:rPr kumimoji="1" lang="ja-JP" altLang="en-US" dirty="0"/>
              <a:t>色</a:t>
            </a:r>
            <a:endParaRPr kumimoji="1" lang="en-US" altLang="ja-JP" dirty="0"/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188" y="540004"/>
            <a:ext cx="1801372" cy="396241"/>
          </a:xfrm>
          <a:prstGeom prst="rect">
            <a:avLst/>
          </a:prstGeom>
        </p:spPr>
      </p:pic>
      <p:sp>
        <p:nvSpPr>
          <p:cNvPr id="21" name="テキスト プレースホルダー 20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6" y="3960001"/>
            <a:ext cx="7380287" cy="45591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lang="en-US" altLang="ja-JP" sz="2700" b="0" dirty="0">
                <a:latin typeface="Monacakomi" panose="020B0509020204020204" pitchFamily="49" charset="-128"/>
                <a:ea typeface="UD デジタル 教科書体 N-B" panose="02020700000000000000" pitchFamily="17" charset="-128"/>
                <a:cs typeface="UD デジタル 教科書体 N-B" panose="02020700000000000000" pitchFamily="17" charset="-128"/>
              </a:defRPr>
            </a:lvl1pPr>
          </a:lstStyle>
          <a:p>
            <a:r>
              <a:rPr lang="ja-JP" altLang="en-US" sz="1800" dirty="0">
                <a:latin typeface="+mn-lt"/>
              </a:rPr>
              <a:t>アシアル株式会社  足有太郎</a:t>
            </a:r>
            <a:endParaRPr lang="en-US" altLang="ja-JP" sz="1800" dirty="0">
              <a:latin typeface="+mn-lt"/>
            </a:endParaRPr>
          </a:p>
        </p:txBody>
      </p:sp>
      <p:sp>
        <p:nvSpPr>
          <p:cNvPr id="11" name="スライド番号プレースホルダー 5"/>
          <p:cNvSpPr txBox="1">
            <a:spLocks/>
          </p:cNvSpPr>
          <p:nvPr userDrawn="1"/>
        </p:nvSpPr>
        <p:spPr>
          <a:xfrm>
            <a:off x="8221172" y="6333297"/>
            <a:ext cx="540000" cy="362211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12BF5FF-66F5-42AA-9C63-A7070F4E7373}" type="slidenum">
              <a:rPr lang="ja-JP" altLang="en-US" sz="1400" b="1" smtClean="0">
                <a:solidFill>
                  <a:schemeClr val="accent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pPr algn="ctr"/>
              <a:t>‹#›</a:t>
            </a:fld>
            <a:endParaRPr lang="ja-JP" altLang="en-US" sz="1400" b="1" dirty="0">
              <a:solidFill>
                <a:schemeClr val="accent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  <p:sp>
        <p:nvSpPr>
          <p:cNvPr id="12" name="フッター プレースホルダー 4"/>
          <p:cNvSpPr txBox="1">
            <a:spLocks/>
          </p:cNvSpPr>
          <p:nvPr userDrawn="1"/>
        </p:nvSpPr>
        <p:spPr>
          <a:xfrm>
            <a:off x="2112579" y="6396876"/>
            <a:ext cx="5843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825" kern="1200">
                <a:solidFill>
                  <a:schemeClr val="bg1"/>
                </a:solidFill>
                <a:latin typeface="FOT-筑紫ゴシック Pro R" pitchFamily="18" charset="-128"/>
                <a:ea typeface="FOT-筑紫ゴシック Pro R" pitchFamily="18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メイリオ"/>
              </a:rPr>
              <a:t>https://edu.monaca.io/       Copyright © Asial Corporation. All Right Reserved.</a:t>
            </a:r>
            <a:endParaRPr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7105846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34000" y="782704"/>
            <a:ext cx="8658480" cy="5526616"/>
          </a:xfrm>
        </p:spPr>
        <p:txBody>
          <a:bodyPr>
            <a:noAutofit/>
          </a:bodyPr>
          <a:lstStyle>
            <a:lvl1pPr marL="3429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8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en-US" altLang="ja-JP"/>
              <a:t>Lv1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75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プレビュ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520" y="782704"/>
            <a:ext cx="4104456" cy="5526616"/>
          </a:xfrm>
        </p:spPr>
        <p:txBody>
          <a:bodyPr>
            <a:noAutofit/>
          </a:bodyPr>
          <a:lstStyle>
            <a:lvl1pPr marL="0" indent="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└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/>
              <a:t>タイトル</a:t>
            </a:r>
            <a:r>
              <a:rPr kumimoji="1" lang="en-US" altLang="ja-JP"/>
              <a:t>(Lv1)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743CB34E-FE3F-460C-8470-8A22E04DFE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88024" y="783730"/>
            <a:ext cx="4104456" cy="5525531"/>
          </a:xfrm>
          <a:ln>
            <a:solidFill>
              <a:schemeClr val="accent5"/>
            </a:solidFill>
          </a:ln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893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/>
              <a:t>タイトル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34000" y="692696"/>
            <a:ext cx="8658480" cy="5616624"/>
          </a:xfrm>
        </p:spPr>
        <p:txBody>
          <a:bodyPr>
            <a:noAutofit/>
          </a:bodyPr>
          <a:lstStyle>
            <a:lvl1pPr marL="3429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Char char="n"/>
              <a:defRPr sz="28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en-US" altLang="ja-JP"/>
              <a:t>Lv1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2423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の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2817000"/>
            <a:ext cx="9144000" cy="1224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016" y="2816932"/>
            <a:ext cx="9036496" cy="1224136"/>
          </a:xfrm>
        </p:spPr>
        <p:txBody>
          <a:bodyPr>
            <a:normAutofit/>
          </a:bodyPr>
          <a:lstStyle>
            <a:lvl1pPr algn="l">
              <a:defRPr sz="2800" b="0" spc="170" baseline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714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節の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016" y="3284984"/>
            <a:ext cx="9036496" cy="468052"/>
          </a:xfrm>
        </p:spPr>
        <p:txBody>
          <a:bodyPr>
            <a:normAutofit/>
          </a:bodyPr>
          <a:lstStyle>
            <a:lvl1pPr algn="l">
              <a:defRPr sz="2400" b="0" spc="170" baseline="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3789040"/>
            <a:ext cx="9144000" cy="0"/>
          </a:xfrm>
          <a:prstGeom prst="line">
            <a:avLst/>
          </a:prstGeom>
          <a:ln w="38100">
            <a:solidFill>
              <a:srgbClr val="007B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コンテンツ プレースホルダー 5"/>
          <p:cNvSpPr>
            <a:spLocks noGrp="1"/>
          </p:cNvSpPr>
          <p:nvPr>
            <p:ph sz="quarter" idx="17"/>
          </p:nvPr>
        </p:nvSpPr>
        <p:spPr>
          <a:xfrm>
            <a:off x="144016" y="2708920"/>
            <a:ext cx="9036495" cy="5543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007B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51059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ソースコード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647A0A-1835-48D8-8585-A096A3593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6376A69-B14F-420C-BA7E-28D9A04A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9A4A0C-44DA-4DFF-B2AA-EB1F67B43671}"/>
              </a:ext>
            </a:extLst>
          </p:cNvPr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CA10F8BA-A160-4FEB-A137-B74BB02B8E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F13DF4A-FD23-4375-A8FE-E2A147465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92696"/>
            <a:ext cx="8820472" cy="5616624"/>
          </a:xfrm>
          <a:ln w="15875">
            <a:solidFill>
              <a:srgbClr val="646464"/>
            </a:solidFill>
          </a:ln>
        </p:spPr>
        <p:txBody>
          <a:bodyPr>
            <a:noAutofit/>
          </a:bodyPr>
          <a:lstStyle>
            <a:lvl1pPr marL="0" indent="0" algn="l" eaLnBrk="0" hangingPunct="0">
              <a:lnSpc>
                <a:spcPct val="90000"/>
              </a:lnSpc>
              <a:spcBef>
                <a:spcPts val="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423967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ソースコード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5647A0A-1835-48D8-8585-A096A3593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6376A69-B14F-420C-BA7E-28D9A04A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29A4A0C-44DA-4DFF-B2AA-EB1F67B43671}"/>
              </a:ext>
            </a:extLst>
          </p:cNvPr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0" name="テキスト プレースホルダー 12">
            <a:extLst>
              <a:ext uri="{FF2B5EF4-FFF2-40B4-BE49-F238E27FC236}">
                <a16:creationId xmlns:a16="http://schemas.microsoft.com/office/drawing/2014/main" id="{CA10F8BA-A160-4FEB-A137-B74BB02B8E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F13DF4A-FD23-4375-A8FE-E2A147465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276872"/>
            <a:ext cx="8820472" cy="4032448"/>
          </a:xfrm>
          <a:ln w="15875">
            <a:solidFill>
              <a:srgbClr val="646464"/>
            </a:solidFill>
          </a:ln>
        </p:spPr>
        <p:txBody>
          <a:bodyPr>
            <a:noAutofit/>
          </a:bodyPr>
          <a:lstStyle>
            <a:lvl1pPr marL="0" indent="0" algn="l" eaLnBrk="0" hangingPunct="0">
              <a:lnSpc>
                <a:spcPct val="90000"/>
              </a:lnSpc>
              <a:spcBef>
                <a:spcPts val="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1200">
                <a:solidFill>
                  <a:schemeClr val="tx1"/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MonacakomiRegular" panose="020B0509020204020204" pitchFamily="49" charset="-128"/>
                <a:ea typeface="MonacakomiRegular" panose="020B0509020204020204" pitchFamily="49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endParaRPr kumimoji="1" lang="en-US" altLang="ja-JP"/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0117494B-F873-4237-956E-805FB6A5A835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51520" y="764704"/>
            <a:ext cx="8640960" cy="1401019"/>
          </a:xfrm>
        </p:spPr>
        <p:txBody>
          <a:bodyPr>
            <a:noAutofit/>
          </a:bodyPr>
          <a:lstStyle>
            <a:lvl1pPr marL="0" indent="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742950" indent="-384175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85200" algn="just">
              <a:lnSpc>
                <a:spcPct val="120000"/>
              </a:lnSpc>
              <a:spcBef>
                <a:spcPts val="1200"/>
              </a:spcBef>
              <a:buClr>
                <a:srgbClr val="007BFF"/>
              </a:buClr>
              <a:buFont typeface="UD デジタル 教科書体 N-R" panose="02020400000000000000" pitchFamily="17" charset="-128"/>
              <a:buChar char="・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/>
              <a:t>タイトル</a:t>
            </a:r>
            <a:r>
              <a:rPr kumimoji="1" lang="en-US" altLang="ja-JP"/>
              <a:t>(Lv1)</a:t>
            </a:r>
          </a:p>
          <a:p>
            <a:pPr lvl="1"/>
            <a:r>
              <a:rPr kumimoji="1" lang="en-US" altLang="ja-JP"/>
              <a:t>Lv2</a:t>
            </a:r>
          </a:p>
          <a:p>
            <a:pPr lvl="2"/>
            <a:r>
              <a:rPr kumimoji="1" lang="en-US" altLang="ja-JP"/>
              <a:t>Lv3</a:t>
            </a:r>
          </a:p>
          <a:p>
            <a:pPr lvl="3"/>
            <a:r>
              <a:rPr kumimoji="1" lang="en-US" altLang="ja-JP"/>
              <a:t>Lv4</a:t>
            </a:r>
          </a:p>
        </p:txBody>
      </p:sp>
    </p:spTree>
    <p:extLst>
      <p:ext uri="{BB962C8B-B14F-4D97-AF65-F5344CB8AC3E}">
        <p14:creationId xmlns:p14="http://schemas.microsoft.com/office/powerpoint/2010/main" val="20781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箇条書き・ベ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4624"/>
            <a:ext cx="7272808" cy="393138"/>
          </a:xfrm>
        </p:spPr>
        <p:txBody>
          <a:bodyPr anchor="ctr">
            <a:noAutofit/>
          </a:bodyPr>
          <a:lstStyle>
            <a:lvl1pPr algn="l">
              <a:defRPr sz="1400" b="0" spc="170" baseline="0">
                <a:solidFill>
                  <a:srgbClr val="646464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82704"/>
            <a:ext cx="8229600" cy="5238584"/>
          </a:xfrm>
        </p:spPr>
        <p:txBody>
          <a:bodyPr>
            <a:noAutofit/>
          </a:bodyPr>
          <a:lstStyle>
            <a:lvl1pPr marL="0" indent="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None/>
              <a:defRPr sz="2400">
                <a:solidFill>
                  <a:srgbClr val="007BFF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defRPr>
            </a:lvl1pPr>
            <a:lvl2pPr marL="914400" indent="-45720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Char char="n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2pPr>
            <a:lvl3pPr marL="1257300" indent="-342900" algn="just">
              <a:lnSpc>
                <a:spcPct val="150000"/>
              </a:lnSpc>
              <a:buClr>
                <a:srgbClr val="007BFF"/>
              </a:buClr>
              <a:buFontTx/>
              <a:buChar char="└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3pPr>
            <a:lvl4pPr marL="1714500" indent="-342900" algn="just">
              <a:lnSpc>
                <a:spcPct val="150000"/>
              </a:lnSpc>
              <a:buClr>
                <a:srgbClr val="007BFF"/>
              </a:buClr>
              <a:buFont typeface="Arial" panose="020B0604020202020204" pitchFamily="34" charset="0"/>
              <a:buChar char="•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4pPr>
            <a:lvl5pPr marL="2171700" indent="-342900" algn="just">
              <a:lnSpc>
                <a:spcPct val="150000"/>
              </a:lnSpc>
              <a:buClr>
                <a:srgbClr val="007BFF"/>
              </a:buClr>
              <a:buFont typeface="Wingdings" panose="05000000000000000000" pitchFamily="2" charset="2"/>
              <a:buChar char="l"/>
              <a:defRPr sz="1800">
                <a:solidFill>
                  <a:srgbClr val="333333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234000" y="404664"/>
            <a:ext cx="8910000" cy="18000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0"/>
          </p:nvPr>
        </p:nvSpPr>
        <p:spPr>
          <a:xfrm>
            <a:off x="4283968" y="44624"/>
            <a:ext cx="4716016" cy="393138"/>
          </a:xfrm>
        </p:spPr>
        <p:txBody>
          <a:bodyPr vert="horz" anchor="ctr">
            <a:normAutofit/>
          </a:bodyPr>
          <a:lstStyle>
            <a:lvl1pPr marL="0" indent="0" algn="r">
              <a:buNone/>
              <a:defRPr sz="1400" b="0" spc="170" baseline="0">
                <a:solidFill>
                  <a:srgbClr val="007BFF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0" name="スライド番号プレースホルダー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5506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6599045"/>
            <a:ext cx="9144000" cy="260647"/>
          </a:xfrm>
          <a:prstGeom prst="rect">
            <a:avLst/>
          </a:prstGeom>
          <a:solidFill>
            <a:srgbClr val="007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79512" y="6545112"/>
            <a:ext cx="34196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Copyright ©  </a:t>
            </a:r>
            <a:r>
              <a:rPr lang="en-US" altLang="ja-JP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Asial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Corporation. All Rights Reserved.</a:t>
            </a:r>
            <a:endParaRPr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3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3543300" y="6557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defRPr>
            </a:lvl1pPr>
          </a:lstStyle>
          <a:p>
            <a:fld id="{9E0D9298-421E-4926-815D-31B4285E352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499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9" r:id="rId3"/>
    <p:sldLayoutId id="2147483677" r:id="rId4"/>
    <p:sldLayoutId id="2147483673" r:id="rId5"/>
    <p:sldLayoutId id="2147483674" r:id="rId6"/>
    <p:sldLayoutId id="2147483678" r:id="rId7"/>
    <p:sldLayoutId id="2147483680" r:id="rId8"/>
    <p:sldLayoutId id="2147483667" r:id="rId9"/>
    <p:sldLayoutId id="214748368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kern="1200">
          <a:solidFill>
            <a:srgbClr val="333333"/>
          </a:solidFill>
          <a:latin typeface="UD デジタル 教科書体 N-B" panose="02020700000000000000" pitchFamily="17" charset="-128"/>
          <a:ea typeface="UD デジタル 教科書体 N-B" panose="02020700000000000000" pitchFamily="17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3pPr>
      <a:lvl4pPr marL="1657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4pPr>
      <a:lvl5pPr marL="21145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rgbClr val="333333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633492"/>
            <a:ext cx="8640960" cy="20835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4200"/>
              </a:spcAft>
            </a:pPr>
            <a:r>
              <a:rPr lang="en-US" altLang="ja-JP" sz="3200" dirty="0">
                <a:solidFill>
                  <a:schemeClr val="accent1"/>
                </a:solidFill>
              </a:rPr>
              <a:t>GPS</a:t>
            </a:r>
            <a:r>
              <a:rPr lang="ja-JP" altLang="en-US" sz="3200" dirty="0">
                <a:solidFill>
                  <a:schemeClr val="accent1"/>
                </a:solidFill>
              </a:rPr>
              <a:t>データロガー編</a:t>
            </a:r>
            <a:br>
              <a:rPr lang="en-US" altLang="ja-JP" sz="3600" dirty="0">
                <a:solidFill>
                  <a:schemeClr val="accent1"/>
                </a:solidFill>
              </a:rPr>
            </a:br>
            <a:br>
              <a:rPr lang="en-US" altLang="ja-JP" sz="3600" dirty="0">
                <a:solidFill>
                  <a:schemeClr val="accent1"/>
                </a:solidFill>
              </a:rPr>
            </a:br>
            <a:r>
              <a:rPr lang="ja-JP" altLang="en-US" sz="2000" dirty="0"/>
              <a:t>　～データロガーを通じて情報システムについて学ぼう</a:t>
            </a:r>
            <a:r>
              <a:rPr lang="ja-JP" altLang="en-US" sz="2000" b="0" dirty="0"/>
              <a:t>～</a:t>
            </a:r>
            <a:endParaRPr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>
          <a:xfrm>
            <a:off x="900116" y="5037144"/>
            <a:ext cx="7380287" cy="1049125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ja-JP" altLang="en-US" sz="2400" b="0" dirty="0">
                <a:solidFill>
                  <a:schemeClr val="tx1"/>
                </a:solidFill>
              </a:rPr>
              <a:t>アシアル株式会社</a:t>
            </a:r>
            <a:endParaRPr lang="en-US" altLang="ja-JP" sz="2400" b="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ja-JP" altLang="en-US" sz="2400" b="0">
                <a:solidFill>
                  <a:schemeClr val="tx1"/>
                </a:solidFill>
              </a:rPr>
              <a:t>アシアル情報教育研究所</a:t>
            </a:r>
            <a:endParaRPr lang="en-US" altLang="ja-JP" sz="2400" b="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ja-JP" altLang="en-US" sz="2400" b="0" dirty="0">
                <a:solidFill>
                  <a:schemeClr val="tx1"/>
                </a:solidFill>
              </a:rPr>
              <a:t>岡本 雄樹</a:t>
            </a:r>
            <a:endParaRPr lang="en-US" altLang="ja-JP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654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658480" cy="5526616"/>
          </a:xfrm>
        </p:spPr>
        <p:txBody>
          <a:bodyPr/>
          <a:lstStyle/>
          <a:p>
            <a:r>
              <a:rPr lang="ja-JP" altLang="en-US" dirty="0"/>
              <a:t>緯度経度を記録する</a:t>
            </a:r>
            <a:endParaRPr lang="en-US" altLang="ja-JP" dirty="0"/>
          </a:p>
          <a:p>
            <a:pPr lvl="1"/>
            <a:r>
              <a:rPr lang="ja-JP" altLang="en-US" dirty="0"/>
              <a:t>現在の値は乱数です</a:t>
            </a:r>
            <a:endParaRPr lang="en-US" altLang="ja-JP" dirty="0"/>
          </a:p>
          <a:p>
            <a:pPr lvl="2"/>
            <a:r>
              <a:rPr lang="ja-JP" altLang="en-US" dirty="0"/>
              <a:t>緯度経度を取得して記録するようにしましょう。</a:t>
            </a:r>
            <a:endParaRPr lang="en-US" altLang="ja-JP" dirty="0"/>
          </a:p>
          <a:p>
            <a:pPr lvl="1"/>
            <a:r>
              <a:rPr lang="ja-JP" altLang="en-US" dirty="0"/>
              <a:t>緯度経度の取得命令</a:t>
            </a:r>
            <a:endParaRPr lang="en-US" altLang="ja-JP" dirty="0"/>
          </a:p>
          <a:p>
            <a:pPr lvl="2"/>
            <a:r>
              <a:rPr lang="en-US" altLang="ja-JP" dirty="0" err="1"/>
              <a:t>navigator.geolocation.getCurrentPosition</a:t>
            </a:r>
            <a:r>
              <a:rPr lang="en-US" altLang="ja-JP" dirty="0"/>
              <a:t>()</a:t>
            </a:r>
          </a:p>
          <a:p>
            <a:pPr lvl="3"/>
            <a:r>
              <a:rPr lang="ja-JP" altLang="en-US" dirty="0"/>
              <a:t>緯度経度を取得し、引数で渡した命令を実行する。</a:t>
            </a:r>
            <a:endParaRPr lang="en-US" altLang="ja-JP" dirty="0"/>
          </a:p>
          <a:p>
            <a:pPr lvl="2"/>
            <a:r>
              <a:rPr lang="ja-JP" altLang="en-US" dirty="0"/>
              <a:t>取得許可の確認が発生するので注意して下さい。</a:t>
            </a:r>
            <a:endParaRPr lang="en-US" altLang="ja-JP" dirty="0"/>
          </a:p>
          <a:p>
            <a:pPr lvl="3"/>
            <a:r>
              <a:rPr lang="ja-JP" altLang="en-US" dirty="0"/>
              <a:t>実際の表示は</a:t>
            </a:r>
            <a:r>
              <a:rPr lang="en-US" altLang="ja-JP" dirty="0"/>
              <a:t>OS</a:t>
            </a:r>
            <a:r>
              <a:rPr lang="ja-JP" altLang="en-US" dirty="0"/>
              <a:t>やブラウザのバージョンによって異なります。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715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実習：位置情報を記録するように改造する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91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658480" cy="5526616"/>
          </a:xfrm>
        </p:spPr>
        <p:txBody>
          <a:bodyPr/>
          <a:lstStyle/>
          <a:p>
            <a:r>
              <a:rPr lang="ja-JP" altLang="en-US" dirty="0"/>
              <a:t>位置情報を記録するように改造する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DAAA83D-E903-1C60-F8B0-277F05B13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84784"/>
            <a:ext cx="8208912" cy="466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実習：</a:t>
            </a:r>
            <a:r>
              <a:rPr kumimoji="1" lang="en-US" altLang="ja-JP" dirty="0"/>
              <a:t>GPS</a:t>
            </a:r>
            <a:r>
              <a:rPr kumimoji="1" lang="ja-JP" altLang="en-US" dirty="0"/>
              <a:t>データロガーアプリの初期設定</a:t>
            </a:r>
            <a:br>
              <a:rPr lang="en-US" altLang="ja-JP" dirty="0"/>
            </a:br>
            <a:br>
              <a:rPr lang="en-US" altLang="ja-JP" sz="1100" dirty="0"/>
            </a:br>
            <a:r>
              <a:rPr lang="en-US" altLang="ja-JP" sz="1100" dirty="0"/>
              <a:t>※</a:t>
            </a:r>
            <a:r>
              <a:rPr lang="ja-JP" altLang="en-US" sz="1100" dirty="0"/>
              <a:t>クラウドデータベース機能を利用するため実習にはスタンダードプラン以上が必要です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466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5366700" cy="5526616"/>
          </a:xfrm>
        </p:spPr>
        <p:txBody>
          <a:bodyPr/>
          <a:lstStyle/>
          <a:p>
            <a:r>
              <a:rPr lang="ja-JP" altLang="en-US" dirty="0"/>
              <a:t>起動画面</a:t>
            </a:r>
            <a:endParaRPr lang="en-US" altLang="ja-JP" dirty="0"/>
          </a:p>
          <a:p>
            <a:pPr lvl="1"/>
            <a:r>
              <a:rPr lang="ja-JP" altLang="en-US" dirty="0"/>
              <a:t>計測開始</a:t>
            </a:r>
            <a:endParaRPr lang="en-US" altLang="ja-JP" dirty="0"/>
          </a:p>
          <a:p>
            <a:pPr lvl="2"/>
            <a:r>
              <a:rPr lang="ja-JP" altLang="en-US" dirty="0"/>
              <a:t>ボタンを押すと計測を開始します。</a:t>
            </a:r>
            <a:endParaRPr lang="en-US" altLang="ja-JP" dirty="0"/>
          </a:p>
          <a:p>
            <a:pPr lvl="2"/>
            <a:r>
              <a:rPr lang="en-US" altLang="ja-JP" dirty="0"/>
              <a:t>API</a:t>
            </a:r>
            <a:r>
              <a:rPr lang="ja-JP" altLang="en-US" dirty="0"/>
              <a:t>キーが無ければデータベースに記録を行えないので開始を中断します。</a:t>
            </a:r>
            <a:endParaRPr lang="en-US" altLang="ja-JP" dirty="0"/>
          </a:p>
          <a:p>
            <a:pPr lvl="1"/>
            <a:r>
              <a:rPr lang="ja-JP" altLang="en-US" dirty="0"/>
              <a:t>データベース連携</a:t>
            </a:r>
            <a:endParaRPr lang="en-US" altLang="ja-JP" dirty="0"/>
          </a:p>
          <a:p>
            <a:pPr lvl="2"/>
            <a:r>
              <a:rPr lang="ja-JP" altLang="en-US" dirty="0"/>
              <a:t>データベースから</a:t>
            </a:r>
            <a:r>
              <a:rPr lang="en-US" altLang="ja-JP" dirty="0"/>
              <a:t>API</a:t>
            </a:r>
            <a:r>
              <a:rPr lang="ja-JP" altLang="en-US" dirty="0"/>
              <a:t>キーを取得して下さい。</a:t>
            </a:r>
            <a:endParaRPr lang="en-US" altLang="ja-JP" dirty="0"/>
          </a:p>
          <a:p>
            <a:pPr lvl="2"/>
            <a:r>
              <a:rPr lang="ja-JP" altLang="en-US" dirty="0"/>
              <a:t>ソースコードに</a:t>
            </a:r>
            <a:r>
              <a:rPr lang="en-US" altLang="ja-JP" dirty="0"/>
              <a:t>API</a:t>
            </a:r>
            <a:r>
              <a:rPr lang="ja-JP" altLang="en-US" dirty="0"/>
              <a:t>キーを記述することで計測を行えます。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pic>
        <p:nvPicPr>
          <p:cNvPr id="4" name="図 3" descr="テキスト&#10;&#10;自動的に生成された説明">
            <a:extLst>
              <a:ext uri="{FF2B5EF4-FFF2-40B4-BE49-F238E27FC236}">
                <a16:creationId xmlns:a16="http://schemas.microsoft.com/office/drawing/2014/main" id="{390481E7-2001-0CFF-BDC6-8D274F935A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646" y="1516304"/>
            <a:ext cx="1519347" cy="191269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6733F40-5F26-8815-6040-E0C29A10D5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976" y="4324616"/>
            <a:ext cx="1570017" cy="1238592"/>
          </a:xfrm>
          <a:prstGeom prst="rect">
            <a:avLst/>
          </a:prstGeom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8E0CDB95-27A5-BF99-B7E7-C1204064B6D8}"/>
              </a:ext>
            </a:extLst>
          </p:cNvPr>
          <p:cNvSpPr/>
          <p:nvPr/>
        </p:nvSpPr>
        <p:spPr>
          <a:xfrm>
            <a:off x="7200291" y="3636057"/>
            <a:ext cx="504056" cy="576063"/>
          </a:xfrm>
          <a:prstGeom prst="down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37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586472" cy="2790312"/>
          </a:xfrm>
        </p:spPr>
        <p:txBody>
          <a:bodyPr/>
          <a:lstStyle/>
          <a:p>
            <a:r>
              <a:rPr lang="ja-JP" altLang="en-US" sz="2400" dirty="0"/>
              <a:t>データベース連携</a:t>
            </a:r>
            <a:endParaRPr lang="en-US" altLang="ja-JP" sz="2400" dirty="0"/>
          </a:p>
          <a:p>
            <a:pPr lvl="1"/>
            <a:r>
              <a:rPr lang="en-US" altLang="ja-JP" sz="2000" dirty="0"/>
              <a:t>API</a:t>
            </a:r>
            <a:r>
              <a:rPr lang="ja-JP" altLang="en-US" sz="2000" dirty="0"/>
              <a:t>キー取得</a:t>
            </a:r>
            <a:endParaRPr lang="en-US" altLang="ja-JP" sz="2000" dirty="0"/>
          </a:p>
          <a:p>
            <a:pPr lvl="2"/>
            <a:r>
              <a:rPr lang="ja-JP" altLang="en-US" sz="1800" dirty="0"/>
              <a:t>「プロジェクト＞クラウドデータベース」を選択します。</a:t>
            </a:r>
            <a:endParaRPr lang="en-US" altLang="ja-JP" sz="1800" dirty="0"/>
          </a:p>
          <a:p>
            <a:pPr lvl="2"/>
            <a:r>
              <a:rPr lang="ja-JP" altLang="en-US" sz="1800" dirty="0"/>
              <a:t>「設定」からマスターキーの</a:t>
            </a:r>
            <a:r>
              <a:rPr lang="en-US" altLang="ja-JP" sz="1800" dirty="0"/>
              <a:t>API</a:t>
            </a:r>
            <a:r>
              <a:rPr lang="ja-JP" altLang="en-US" sz="1800" dirty="0"/>
              <a:t>キーを取得（コピー）します。</a:t>
            </a:r>
            <a:endParaRPr lang="en-US" altLang="ja-JP" sz="1800" dirty="0"/>
          </a:p>
          <a:p>
            <a:pPr lvl="1"/>
            <a:r>
              <a:rPr lang="ja-JP" altLang="en-US" sz="2000" dirty="0"/>
              <a:t>ソースコードに</a:t>
            </a:r>
            <a:r>
              <a:rPr lang="en-US" altLang="ja-JP" sz="2000" dirty="0"/>
              <a:t>API</a:t>
            </a:r>
            <a:r>
              <a:rPr lang="ja-JP" altLang="en-US" sz="2000" dirty="0"/>
              <a:t>キーを記述</a:t>
            </a:r>
            <a:endParaRPr lang="en-US" altLang="ja-JP" sz="2000" dirty="0"/>
          </a:p>
          <a:p>
            <a:pPr lvl="2"/>
            <a:r>
              <a:rPr lang="ja-JP" altLang="en-US" sz="1800" dirty="0"/>
              <a:t>ソースコードに</a:t>
            </a:r>
            <a:r>
              <a:rPr lang="en-US" altLang="ja-JP" sz="1800" dirty="0"/>
              <a:t>API</a:t>
            </a:r>
            <a:r>
              <a:rPr lang="ja-JP" altLang="en-US" sz="1800" dirty="0"/>
              <a:t>キーを記述することで計測を行えます。</a:t>
            </a:r>
            <a:endParaRPr lang="en-US" altLang="ja-JP" sz="1800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85EC7E6-A23E-8CCA-211F-1077C4B1A2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37112"/>
            <a:ext cx="3302493" cy="185711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7252FD-EEB0-0D4D-7256-7179345BDF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078085"/>
            <a:ext cx="3369310" cy="575165"/>
          </a:xfrm>
          <a:prstGeom prst="rect">
            <a:avLst/>
          </a:prstGeom>
        </p:spPr>
      </p:pic>
      <p:sp>
        <p:nvSpPr>
          <p:cNvPr id="10" name="矢印: 右 9">
            <a:extLst>
              <a:ext uri="{FF2B5EF4-FFF2-40B4-BE49-F238E27FC236}">
                <a16:creationId xmlns:a16="http://schemas.microsoft.com/office/drawing/2014/main" id="{07F535C2-6B8B-8AC6-E5A5-4CD03F83EF7D}"/>
              </a:ext>
            </a:extLst>
          </p:cNvPr>
          <p:cNvSpPr/>
          <p:nvPr/>
        </p:nvSpPr>
        <p:spPr>
          <a:xfrm>
            <a:off x="4418109" y="5183105"/>
            <a:ext cx="504056" cy="365125"/>
          </a:xfrm>
          <a:prstGeom prst="right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0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6282216" cy="5526616"/>
          </a:xfrm>
        </p:spPr>
        <p:txBody>
          <a:bodyPr/>
          <a:lstStyle/>
          <a:p>
            <a:r>
              <a:rPr lang="ja-JP" altLang="en-US" dirty="0"/>
              <a:t>改めて「計測開始」</a:t>
            </a:r>
            <a:endParaRPr lang="en-US" altLang="ja-JP" dirty="0"/>
          </a:p>
          <a:p>
            <a:pPr lvl="1"/>
            <a:r>
              <a:rPr lang="en-US" altLang="ja-JP" dirty="0"/>
              <a:t>10</a:t>
            </a:r>
            <a:r>
              <a:rPr lang="ja-JP" altLang="en-US" dirty="0"/>
              <a:t>秒毎に計測が行われます</a:t>
            </a:r>
            <a:endParaRPr lang="en-US" altLang="ja-JP" dirty="0"/>
          </a:p>
          <a:p>
            <a:pPr lvl="2"/>
            <a:r>
              <a:rPr lang="ja-JP" altLang="en-US" dirty="0"/>
              <a:t>計測のたびにデータベースに記録が行われます。</a:t>
            </a:r>
            <a:endParaRPr lang="en-US" altLang="ja-JP" dirty="0"/>
          </a:p>
          <a:p>
            <a:pPr lvl="2"/>
            <a:r>
              <a:rPr lang="ja-JP" altLang="en-US" dirty="0"/>
              <a:t>記録と共に取得も行われ、最新の記録が最大</a:t>
            </a:r>
            <a:r>
              <a:rPr lang="en-US" altLang="ja-JP" dirty="0"/>
              <a:t>10</a:t>
            </a:r>
            <a:r>
              <a:rPr lang="ja-JP" altLang="en-US" dirty="0"/>
              <a:t>件、表示されます。</a:t>
            </a:r>
            <a:endParaRPr lang="en-US" altLang="ja-JP" dirty="0"/>
          </a:p>
          <a:p>
            <a:pPr lvl="1"/>
            <a:r>
              <a:rPr lang="ja-JP" altLang="en-US" dirty="0"/>
              <a:t>「計測終了」で停止も可能です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1D3D41-A1CE-F9EC-2975-1E8119967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01969"/>
            <a:ext cx="1440160" cy="115920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5BB4477-2A0A-2197-7130-854EB69412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697102"/>
            <a:ext cx="1440160" cy="1159201"/>
          </a:xfrm>
          <a:prstGeom prst="rect">
            <a:avLst/>
          </a:prstGeom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8B7DBDF5-C1D5-2AE0-69F4-E97127915E8A}"/>
              </a:ext>
            </a:extLst>
          </p:cNvPr>
          <p:cNvSpPr/>
          <p:nvPr/>
        </p:nvSpPr>
        <p:spPr>
          <a:xfrm>
            <a:off x="7200292" y="2991104"/>
            <a:ext cx="504056" cy="576063"/>
          </a:xfrm>
          <a:prstGeom prst="downArrow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81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実習：自分で指定した文字列を一緒に記録する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352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370448" cy="5526616"/>
          </a:xfrm>
        </p:spPr>
        <p:txBody>
          <a:bodyPr/>
          <a:lstStyle/>
          <a:p>
            <a:r>
              <a:rPr lang="ja-JP" altLang="en-US" dirty="0"/>
              <a:t>計測した値はどこに記録されている？</a:t>
            </a:r>
            <a:endParaRPr lang="en-US" altLang="ja-JP" dirty="0"/>
          </a:p>
          <a:p>
            <a:pPr lvl="1"/>
            <a:r>
              <a:rPr lang="ja-JP" altLang="en-US" dirty="0"/>
              <a:t>データベースの列「</a:t>
            </a:r>
            <a:r>
              <a:rPr lang="en-US" altLang="ja-JP" dirty="0"/>
              <a:t>text0</a:t>
            </a:r>
            <a:r>
              <a:rPr lang="ja-JP" altLang="en-US" dirty="0"/>
              <a:t>」に記録されています。</a:t>
            </a:r>
            <a:endParaRPr lang="en-US" altLang="ja-JP" dirty="0"/>
          </a:p>
          <a:p>
            <a:pPr lvl="1"/>
            <a:r>
              <a:rPr lang="ja-JP" altLang="en-US" dirty="0"/>
              <a:t>ソースコード上でも</a:t>
            </a:r>
            <a:r>
              <a:rPr lang="en-US" altLang="ja-JP" dirty="0"/>
              <a:t>text0</a:t>
            </a:r>
            <a:r>
              <a:rPr lang="ja-JP" altLang="en-US" dirty="0"/>
              <a:t>に対してパラメーターを設定することで記録を試みています。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pic>
        <p:nvPicPr>
          <p:cNvPr id="7" name="図 6" descr="テーブル&#10;&#10;自動的に生成された説明">
            <a:extLst>
              <a:ext uri="{FF2B5EF4-FFF2-40B4-BE49-F238E27FC236}">
                <a16:creationId xmlns:a16="http://schemas.microsoft.com/office/drawing/2014/main" id="{668B7412-E775-64D8-BD9B-C609BEC6F1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410" y="3429000"/>
            <a:ext cx="4338000" cy="179366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2F00BC3-8105-A22F-50C5-3F71850555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58" y="3522116"/>
            <a:ext cx="3456384" cy="144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DCF0BF-ED6F-469B-A41C-BE3F04E0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4BF9BA-11B6-46F1-8295-D1566A59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00" y="782704"/>
            <a:ext cx="8370448" cy="5526616"/>
          </a:xfrm>
        </p:spPr>
        <p:txBody>
          <a:bodyPr/>
          <a:lstStyle/>
          <a:p>
            <a:r>
              <a:rPr lang="en-US" altLang="ja-JP" dirty="0"/>
              <a:t>text1</a:t>
            </a:r>
            <a:r>
              <a:rPr lang="ja-JP" altLang="en-US" dirty="0"/>
              <a:t>に任意の文字を記録してみよう</a:t>
            </a:r>
            <a:endParaRPr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text1</a:t>
            </a:r>
            <a:r>
              <a:rPr lang="ja-JP" altLang="en-US" dirty="0"/>
              <a:t>」に例として「乱数」という文字を記録してみましょう。</a:t>
            </a:r>
            <a:endParaRPr lang="en-US" altLang="ja-JP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BC809A9E-4999-4F3A-B222-E7F3125003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/>
              <a:t>アプリ紹介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4B91DAE-319B-4D48-BB57-48B77A6B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98-421E-4926-815D-31B4285E3528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87F30A-DE57-8699-2F97-05AA707A01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67" y="3429000"/>
            <a:ext cx="3388101" cy="1535888"/>
          </a:xfrm>
          <a:prstGeom prst="rect">
            <a:avLst/>
          </a:prstGeom>
        </p:spPr>
      </p:pic>
      <p:pic>
        <p:nvPicPr>
          <p:cNvPr id="5" name="図 4" descr="散布図 が含まれている画像&#10;&#10;自動的に生成された説明">
            <a:extLst>
              <a:ext uri="{FF2B5EF4-FFF2-40B4-BE49-F238E27FC236}">
                <a16:creationId xmlns:a16="http://schemas.microsoft.com/office/drawing/2014/main" id="{17685C95-4FE1-723D-2F21-891E1A9FC8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013" y="3429000"/>
            <a:ext cx="3369310" cy="95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43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882749-4B70-4D3C-AFD1-A979C7BF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コマ目：緯度経度を記録する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30CAC9-2729-4F67-A8FE-2356CDF5C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E0D9298-421E-4926-815D-31B4285E3528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6308942"/>
      </p:ext>
    </p:extLst>
  </p:cSld>
  <p:clrMapOvr>
    <a:masterClrMapping/>
  </p:clrMapOvr>
</p:sld>
</file>

<file path=ppt/theme/theme1.xml><?xml version="1.0" encoding="utf-8"?>
<a:theme xmlns:a="http://schemas.openxmlformats.org/drawingml/2006/main" name="2020岡本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/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画面に合わせる (4:3)</PresentationFormat>
  <Paragraphs>60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Monacakomi</vt:lpstr>
      <vt:lpstr>MonacakomiRegular</vt:lpstr>
      <vt:lpstr>UD デジタル 教科書体 N-B</vt:lpstr>
      <vt:lpstr>UD デジタル 教科書体 NK-B</vt:lpstr>
      <vt:lpstr>UD デジタル 教科書体 N-R</vt:lpstr>
      <vt:lpstr>Arial</vt:lpstr>
      <vt:lpstr>Calibri</vt:lpstr>
      <vt:lpstr>Century Gothic</vt:lpstr>
      <vt:lpstr>Wingdings</vt:lpstr>
      <vt:lpstr>2020岡本</vt:lpstr>
      <vt:lpstr>GPSデータロガー編  　～データロガーを通じて情報システムについて学ぼう～</vt:lpstr>
      <vt:lpstr>実習：GPSデータロガーアプリの初期設定  ※クラウドデータベース機能を利用するため実習にはスタンダードプラン以上が必要です</vt:lpstr>
      <vt:lpstr>PowerPoint プレゼンテーション</vt:lpstr>
      <vt:lpstr>PowerPoint プレゼンテーション</vt:lpstr>
      <vt:lpstr>PowerPoint プレゼンテーション</vt:lpstr>
      <vt:lpstr>実習：自分で指定した文字列を一緒に記録する</vt:lpstr>
      <vt:lpstr>PowerPoint プレゼンテーション</vt:lpstr>
      <vt:lpstr>PowerPoint プレゼンテーション</vt:lpstr>
      <vt:lpstr>2コマ目：緯度経度を記録する</vt:lpstr>
      <vt:lpstr>PowerPoint プレゼンテーション</vt:lpstr>
      <vt:lpstr>実習：位置情報を記録するように改造する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2019-04-01T02:19:52Z</dcterms:created>
  <dcterms:modified xsi:type="dcterms:W3CDTF">2022-12-19T03:33:59Z</dcterms:modified>
</cp:coreProperties>
</file>