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8"/>
  </p:notesMasterIdLst>
  <p:sldIdLst>
    <p:sldId id="843" r:id="rId2"/>
    <p:sldId id="514" r:id="rId3"/>
    <p:sldId id="512" r:id="rId4"/>
    <p:sldId id="513" r:id="rId5"/>
    <p:sldId id="515" r:id="rId6"/>
    <p:sldId id="51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8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B16CA-6E84-944D-A731-0F99D557CA61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D5621-901E-0E4E-9D59-6E4936CBC9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90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20750" y="746125"/>
            <a:ext cx="4965700" cy="37258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B85AA-7511-8545-942A-E7FA4F62E62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9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表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9140691" cy="6858000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-3312" y="6238"/>
            <a:ext cx="9144002" cy="6880733"/>
          </a:xfrm>
          <a:prstGeom prst="rect">
            <a:avLst/>
          </a:prstGeom>
          <a:solidFill>
            <a:srgbClr val="000000">
              <a:alpha val="50196"/>
            </a:srgbClr>
          </a:solidFill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1509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7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2632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3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5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9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1422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0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1058DC-F5DD-41FE-95C3-79789001C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F7BC5C2-8BB1-46B4-BCD7-3DEDCB53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9874454-FD7C-492D-89FE-F0B26026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3369AA8-DB65-4878-BF1E-3AAA4AA7C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2A3DC-0C25-46EC-8745-FC2F447F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8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D1C955-6C22-4059-84E6-950DC5D40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235260-8297-4EDF-B712-C858AFE2FA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4AB4908-C620-4ADB-B11C-02E16AD28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A729325-D383-4E66-AEB4-AF2B9CAE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41CDB4-296C-466D-BEA9-7291ABC7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9DD8628-A3D1-4867-89D1-D84BCFCEB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744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1D51DA-D0E0-4A66-995A-41A99E8DE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907C-036D-4EF0-BB8F-06D021D8AB62}" type="datetimeFigureOut">
              <a:rPr kumimoji="1" lang="ja-JP" altLang="en-US" smtClean="0"/>
              <a:t>2022/2/28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0BC0CB-EAA0-4C49-9D9B-11A82F69F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0AC6F1A-519E-47AA-8734-2E6DEFF1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8C093B-CE40-4D1A-9C47-A7DA56DDB0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274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カラ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9592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sz="half" idx="13"/>
          </p:nvPr>
        </p:nvSpPr>
        <p:spPr>
          <a:xfrm>
            <a:off x="4824001" y="1728000"/>
            <a:ext cx="3420000" cy="3744416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sz="21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buFontTx/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3pPr>
            <a:lvl4pPr marL="10287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4pPr>
            <a:lvl5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sp>
        <p:nvSpPr>
          <p:cNvPr id="11" name="タイトル 1"/>
          <p:cNvSpPr>
            <a:spLocks noGrp="1"/>
          </p:cNvSpPr>
          <p:nvPr>
            <p:ph type="title" hasCustomPrompt="1"/>
          </p:nvPr>
        </p:nvSpPr>
        <p:spPr>
          <a:xfrm>
            <a:off x="90000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5" y="1188000"/>
            <a:ext cx="734874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35119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ノーマ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821171" y="0"/>
            <a:ext cx="7344000" cy="1188000"/>
          </a:xfrm>
          <a:prstGeom prst="rect">
            <a:avLst/>
          </a:prstGeom>
          <a:blipFill dpi="0" rotWithShape="1">
            <a:blip r:embed="rId2"/>
            <a:srcRect/>
            <a:stretch/>
          </a:blipFill>
        </p:spPr>
        <p:txBody>
          <a:bodyPr anchor="ctr" anchorCtr="0">
            <a:normAutofit/>
          </a:bodyPr>
          <a:lstStyle>
            <a:lvl1pPr>
              <a:defRPr b="1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 dirty="0"/>
              <a:t>マスタータイトル書式設定</a:t>
            </a:r>
          </a:p>
        </p:txBody>
      </p:sp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728000"/>
            <a:ext cx="7344816" cy="3501208"/>
          </a:xfrm>
          <a:prstGeom prst="rect">
            <a:avLst/>
          </a:prstGeom>
        </p:spPr>
        <p:txBody>
          <a:bodyPr lIns="0" tIns="0" rIns="0" bIns="0" spcCol="0" anchor="t" anchorCtr="0">
            <a:normAutofit/>
          </a:bodyPr>
          <a:lstStyle>
            <a:lvl1pPr>
              <a:spcBef>
                <a:spcPts val="450"/>
              </a:spcBef>
              <a:spcAft>
                <a:spcPts val="450"/>
              </a:spcAft>
              <a:defRPr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1pPr>
            <a:lvl2pPr marL="0">
              <a:lnSpc>
                <a:spcPct val="150000"/>
              </a:lnSpc>
              <a:spcBef>
                <a:spcPts val="0"/>
              </a:spcBef>
              <a:defRPr sz="1800" kern="1200" baseline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UD デジタル 教科書体 NK-B" panose="02020700000000000000" pitchFamily="18" charset="-128"/>
              </a:defRPr>
            </a:lvl2pPr>
            <a:lvl3pPr marL="6858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3pPr>
            <a:lvl4pPr marL="1028700" indent="0">
              <a:lnSpc>
                <a:spcPct val="150000"/>
              </a:lnSpc>
              <a:spcBef>
                <a:spcPts val="0"/>
              </a:spcBef>
              <a:buNone/>
              <a:defRPr sz="1800" kern="1200"/>
            </a:lvl4pPr>
            <a:lvl5pPr>
              <a:defRPr sz="180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887106" y="1173707"/>
            <a:ext cx="7383439" cy="0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297157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59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プレビュ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51520" y="515813"/>
            <a:ext cx="4104456" cy="5505475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└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図プレースホルダー 5">
            <a:extLst>
              <a:ext uri="{FF2B5EF4-FFF2-40B4-BE49-F238E27FC236}">
                <a16:creationId xmlns:a16="http://schemas.microsoft.com/office/drawing/2014/main" id="{743CB34E-FE3F-460C-8470-8A22E04DFE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88024" y="516892"/>
            <a:ext cx="4104456" cy="5504395"/>
          </a:xfrm>
          <a:ln>
            <a:solidFill>
              <a:schemeClr val="accent5"/>
            </a:solidFill>
          </a:ln>
        </p:spPr>
        <p:txBody>
          <a:bodyPr/>
          <a:lstStyle/>
          <a:p>
            <a:r>
              <a:rPr kumimoji="1" lang="ja-JP" altLang="en-US"/>
              <a:t>アイコンをクリックして図を追加</a:t>
            </a:r>
          </a:p>
        </p:txBody>
      </p:sp>
    </p:spTree>
    <p:extLst>
      <p:ext uri="{BB962C8B-B14F-4D97-AF65-F5344CB8AC3E}">
        <p14:creationId xmlns:p14="http://schemas.microsoft.com/office/powerpoint/2010/main" val="4094596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タイトル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234000" y="515813"/>
            <a:ext cx="8658480" cy="5505475"/>
          </a:xfrm>
        </p:spPr>
        <p:txBody>
          <a:bodyPr>
            <a:noAutofit/>
          </a:bodyPr>
          <a:lstStyle>
            <a:lvl1pPr marL="3429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Char char="n"/>
              <a:defRPr sz="28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en-US" altLang="ja-JP"/>
              <a:t>Lv1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9E0D9298-421E-4926-815D-31B4285E352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A57BC2AE-4E44-AB49-8304-908CC7837B0D}"/>
              </a:ext>
            </a:extLst>
          </p:cNvPr>
          <p:cNvSpPr/>
          <p:nvPr userDrawn="1"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8239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章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2816932"/>
            <a:ext cx="9036496" cy="1224136"/>
          </a:xfrm>
        </p:spPr>
        <p:txBody>
          <a:bodyPr>
            <a:normAutofit/>
          </a:bodyPr>
          <a:lstStyle>
            <a:lvl1pPr algn="l">
              <a:defRPr sz="2800" b="1" spc="170" baseline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871167C-E917-7B4C-A325-35D48A2E213B}"/>
              </a:ext>
            </a:extLst>
          </p:cNvPr>
          <p:cNvSpPr/>
          <p:nvPr userDrawn="1"/>
        </p:nvSpPr>
        <p:spPr>
          <a:xfrm>
            <a:off x="0" y="2817000"/>
            <a:ext cx="9144000" cy="1224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32333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節の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016" y="3284984"/>
            <a:ext cx="9036496" cy="468052"/>
          </a:xfrm>
        </p:spPr>
        <p:txBody>
          <a:bodyPr>
            <a:normAutofit/>
          </a:bodyPr>
          <a:lstStyle>
            <a:lvl1pPr algn="l">
              <a:defRPr sz="2400" b="1" spc="170" baseline="0"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/>
          <p:cNvCxnSpPr/>
          <p:nvPr/>
        </p:nvCxnSpPr>
        <p:spPr>
          <a:xfrm>
            <a:off x="0" y="3789040"/>
            <a:ext cx="9144000" cy="0"/>
          </a:xfrm>
          <a:prstGeom prst="line">
            <a:avLst/>
          </a:prstGeom>
          <a:ln w="38100">
            <a:solidFill>
              <a:srgbClr val="007B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コンテンツ プレースホルダー 5"/>
          <p:cNvSpPr>
            <a:spLocks noGrp="1"/>
          </p:cNvSpPr>
          <p:nvPr>
            <p:ph sz="quarter" idx="17"/>
          </p:nvPr>
        </p:nvSpPr>
        <p:spPr>
          <a:xfrm>
            <a:off x="144016" y="2708920"/>
            <a:ext cx="9036495" cy="554360"/>
          </a:xfrm>
        </p:spPr>
        <p:txBody>
          <a:bodyPr anchor="ctr"/>
          <a:lstStyle>
            <a:lvl1pPr marL="0" indent="0">
              <a:buNone/>
              <a:defRPr>
                <a:solidFill>
                  <a:srgbClr val="007BFF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6576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515813"/>
            <a:ext cx="8820472" cy="5505475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6842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ソースコード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5647A0A-1835-48D8-8585-A096A35938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C6376A69-B14F-420C-BA7E-28D9A04A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29A4A0C-44DA-4DFF-B2AA-EB1F67B43671}"/>
              </a:ext>
            </a:extLst>
          </p:cNvPr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CA10F8BA-A160-4FEB-A137-B74BB02B8EB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F13DF4A-FD23-4375-A8FE-E2A147465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820472" cy="4032448"/>
          </a:xfrm>
          <a:ln w="15875">
            <a:solidFill>
              <a:srgbClr val="646464"/>
            </a:solidFill>
          </a:ln>
        </p:spPr>
        <p:txBody>
          <a:bodyPr>
            <a:noAutofit/>
          </a:bodyPr>
          <a:lstStyle>
            <a:lvl1pPr marL="0" indent="0" algn="l" eaLnBrk="0" hangingPunct="0">
              <a:lnSpc>
                <a:spcPct val="90000"/>
              </a:lnSpc>
              <a:spcBef>
                <a:spcPts val="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1200">
                <a:solidFill>
                  <a:schemeClr val="tx1"/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MonacakomiRegular" panose="020B0509020204020204" pitchFamily="49" charset="-128"/>
                <a:ea typeface="MonacakomiRegular" panose="020B0509020204020204" pitchFamily="49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2" name="コンテンツ プレースホルダー 2">
            <a:extLst>
              <a:ext uri="{FF2B5EF4-FFF2-40B4-BE49-F238E27FC236}">
                <a16:creationId xmlns:a16="http://schemas.microsoft.com/office/drawing/2014/main" id="{0117494B-F873-4237-956E-805FB6A5A835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251520" y="515813"/>
            <a:ext cx="8640960" cy="1401019"/>
          </a:xfrm>
        </p:spPr>
        <p:txBody>
          <a:bodyPr>
            <a:noAutofit/>
          </a:bodyPr>
          <a:lstStyle>
            <a:lvl1pPr marL="0" indent="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742950" indent="-384175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85200" algn="just">
              <a:lnSpc>
                <a:spcPct val="120000"/>
              </a:lnSpc>
              <a:spcBef>
                <a:spcPts val="1200"/>
              </a:spcBef>
              <a:buClr>
                <a:srgbClr val="007BFF"/>
              </a:buClr>
              <a:buFont typeface="UD デジタル 教科書体 N-R" panose="02020400000000000000" pitchFamily="17" charset="-128"/>
              <a:buChar char="・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タイトル</a:t>
            </a:r>
            <a:r>
              <a:rPr kumimoji="1" lang="en-US" altLang="ja-JP"/>
              <a:t>(Lv1)</a:t>
            </a:r>
          </a:p>
          <a:p>
            <a:pPr lvl="1"/>
            <a:r>
              <a:rPr kumimoji="1" lang="en-US" altLang="ja-JP"/>
              <a:t>Lv2</a:t>
            </a:r>
          </a:p>
          <a:p>
            <a:pPr lvl="2"/>
            <a:r>
              <a:rPr kumimoji="1" lang="en-US" altLang="ja-JP"/>
              <a:t>Lv3</a:t>
            </a:r>
          </a:p>
          <a:p>
            <a:pPr lvl="3"/>
            <a:r>
              <a:rPr kumimoji="1" lang="en-US" altLang="ja-JP"/>
              <a:t>Lv4</a:t>
            </a:r>
          </a:p>
        </p:txBody>
      </p:sp>
    </p:spTree>
    <p:extLst>
      <p:ext uri="{BB962C8B-B14F-4D97-AF65-F5344CB8AC3E}">
        <p14:creationId xmlns:p14="http://schemas.microsoft.com/office/powerpoint/2010/main" val="3475318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箇条書き・ベー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44624"/>
            <a:ext cx="7272808" cy="393138"/>
          </a:xfrm>
        </p:spPr>
        <p:txBody>
          <a:bodyPr anchor="ctr">
            <a:noAutofit/>
          </a:bodyPr>
          <a:lstStyle>
            <a:lvl1pPr algn="l">
              <a:defRPr sz="1400" b="0" spc="170" baseline="0">
                <a:solidFill>
                  <a:srgbClr val="646464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515813"/>
            <a:ext cx="8229600" cy="5505475"/>
          </a:xfrm>
        </p:spPr>
        <p:txBody>
          <a:bodyPr>
            <a:noAutofit/>
          </a:bodyPr>
          <a:lstStyle>
            <a:lvl1pPr marL="0" indent="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None/>
              <a:defRPr sz="240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  <a:lvl2pPr marL="914400" indent="-4572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n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2pPr>
            <a:lvl3pPr marL="1257300" indent="-342900" algn="just">
              <a:lnSpc>
                <a:spcPct val="150000"/>
              </a:lnSpc>
              <a:buClr>
                <a:srgbClr val="007BFF"/>
              </a:buClr>
              <a:buFontTx/>
              <a:buChar char="└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3pPr>
            <a:lvl4pPr marL="1714500" indent="-342900" algn="just">
              <a:lnSpc>
                <a:spcPct val="150000"/>
              </a:lnSpc>
              <a:buClr>
                <a:srgbClr val="007BFF"/>
              </a:buClr>
              <a:buFont typeface="Arial" panose="020B0604020202020204" pitchFamily="34" charset="0"/>
              <a:buChar char="•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4pPr>
            <a:lvl5pPr marL="2171700" indent="-342900" algn="just">
              <a:lnSpc>
                <a:spcPct val="150000"/>
              </a:lnSpc>
              <a:buClr>
                <a:srgbClr val="007BFF"/>
              </a:buClr>
              <a:buFont typeface="Wingdings" panose="05000000000000000000" pitchFamily="2" charset="2"/>
              <a:buChar char="l"/>
              <a:defRPr sz="1800">
                <a:solidFill>
                  <a:srgbClr val="333333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234000" y="404664"/>
            <a:ext cx="8910000" cy="18000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0"/>
          </p:nvPr>
        </p:nvSpPr>
        <p:spPr>
          <a:xfrm>
            <a:off x="4283968" y="44624"/>
            <a:ext cx="4716016" cy="393138"/>
          </a:xfrm>
        </p:spPr>
        <p:txBody>
          <a:bodyPr vert="horz" anchor="ctr">
            <a:normAutofit/>
          </a:bodyPr>
          <a:lstStyle>
            <a:lvl1pPr marL="0" indent="0" algn="r">
              <a:buNone/>
              <a:defRPr sz="1400" b="0" spc="170" baseline="0">
                <a:solidFill>
                  <a:srgbClr val="007BFF"/>
                </a:solidFill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1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0" y="6599045"/>
            <a:ext cx="9144000" cy="260647"/>
          </a:xfrm>
          <a:prstGeom prst="rect">
            <a:avLst/>
          </a:prstGeom>
          <a:solidFill>
            <a:srgbClr val="007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メイリオ" panose="020B0604030504040204" pitchFamily="50" charset="-128"/>
            </a:endParaRPr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79512" y="6545112"/>
            <a:ext cx="3419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9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Copyright ©  </a:t>
            </a:r>
            <a:r>
              <a:rPr lang="en-US" altLang="ja-JP" dirty="0" err="1"/>
              <a:t>Asial</a:t>
            </a:r>
            <a:r>
              <a:rPr lang="en-US" altLang="ja-JP" dirty="0"/>
              <a:t> Corporation. All Rights Reserved.</a:t>
            </a:r>
            <a:endParaRPr lang="ja-JP" altLang="en-US" dirty="0"/>
          </a:p>
        </p:txBody>
      </p:sp>
      <p:sp>
        <p:nvSpPr>
          <p:cNvPr id="13" name="スライド番号プレースホルダー 9"/>
          <p:cNvSpPr>
            <a:spLocks noGrp="1"/>
          </p:cNvSpPr>
          <p:nvPr>
            <p:ph type="sldNum" sz="quarter" idx="4"/>
          </p:nvPr>
        </p:nvSpPr>
        <p:spPr>
          <a:xfrm>
            <a:off x="3543300" y="6557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メイリオ" panose="020B0604030504040204" pitchFamily="50" charset="-128"/>
              </a:defRPr>
            </a:lvl1pPr>
          </a:lstStyle>
          <a:p>
            <a:fld id="{4ACCEED8-A175-464F-8B7A-A40355A8D4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0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5" r:id="rId10"/>
    <p:sldLayoutId id="2147483677" r:id="rId11"/>
    <p:sldLayoutId id="2147483688" r:id="rId12"/>
    <p:sldLayoutId id="2147483690" r:id="rId13"/>
    <p:sldLayoutId id="2147483691" r:id="rId14"/>
    <p:sldLayoutId id="2147483693" r:id="rId15"/>
    <p:sldLayoutId id="2147483694" r:id="rId16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400" kern="1200">
          <a:solidFill>
            <a:srgbClr val="333333"/>
          </a:solidFill>
          <a:latin typeface="UD デジタル 教科書体 NK-B" panose="02020700000000000000" pitchFamily="18" charset="-128"/>
          <a:ea typeface="UD デジタル 教科書体 NK-B" panose="02020700000000000000" pitchFamily="18" charset="-128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1pPr>
      <a:lvl2pPr marL="8001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2pPr>
      <a:lvl3pPr marL="1200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4pPr>
      <a:lvl5pPr marL="21145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rgbClr val="333333"/>
          </a:solidFill>
          <a:latin typeface="UD デジタル 教科書体 N-R" panose="02020400000000000000" pitchFamily="17" charset="-128"/>
          <a:ea typeface="UD デジタル 教科書体 N-R" panose="02020400000000000000" pitchFamily="1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第６章 繰り返し（反復）と</a:t>
            </a:r>
            <a:br>
              <a:rPr lang="ja-JP" altLang="en-US"/>
            </a:br>
            <a:r>
              <a:rPr lang="ja-JP" altLang="en-US"/>
              <a:t>選択（分岐）の組み合わせ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E0D9298-421E-4926-815D-31B4285E3528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147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BBCF58-530E-724B-84B2-13422DCA5897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3883232" y="1508691"/>
            <a:ext cx="4230139" cy="1920310"/>
          </a:xfrm>
          <a:ln>
            <a:solidFill>
              <a:schemeClr val="accent6">
                <a:shade val="50000"/>
              </a:schemeClr>
            </a:solidFill>
          </a:ln>
        </p:spPr>
        <p:txBody>
          <a:bodyPr lIns="108000" tIns="72000">
            <a:normAutofit/>
          </a:bodyPr>
          <a:lstStyle/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(let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=1;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&lt;=10;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++){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if ( i%2 == 0 ){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   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(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+ "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は偶数です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&lt;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br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&gt;");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} else {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    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(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+ "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は奇数です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&lt;</a:t>
            </a:r>
            <a:r>
              <a:rPr lang="en-US" altLang="ja-JP" sz="14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br</a:t>
            </a: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&gt;");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    }</a:t>
            </a:r>
            <a:endParaRPr lang="ja-JP" altLang="ja-JP" sz="1400">
              <a:latin typeface="Monacakomi" panose="020B0509020204020204" pitchFamily="49" charset="-128"/>
              <a:ea typeface="Monacakomi" panose="020B0509020204020204" pitchFamily="49" charset="-128"/>
            </a:endParaRPr>
          </a:p>
          <a:p>
            <a:pPr marL="0" indent="0">
              <a:buNone/>
            </a:pPr>
            <a:r>
              <a:rPr lang="en-US" altLang="ja-JP" sz="14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  <a:r>
              <a:rPr lang="ja-JP" altLang="ja-JP" sz="14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endParaRPr lang="en-US" altLang="ja-JP" sz="2400" dirty="0">
              <a:latin typeface="Monacakomi" panose="020B0509020204020204" pitchFamily="49" charset="-128"/>
              <a:ea typeface="Monacakomi" panose="020B0509020204020204" pitchFamily="49" charset="-128"/>
            </a:endParaRP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9ABF8491-E66F-8847-BEF0-3C21EA4E6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繰り返しと選択の組み合わせ</a:t>
            </a:r>
          </a:p>
        </p:txBody>
      </p:sp>
      <p:pic>
        <p:nvPicPr>
          <p:cNvPr id="8" name="コンテンツ プレースホルダー 7" descr="ダイアグラム&#10;&#10;自動的に生成された説明">
            <a:extLst>
              <a:ext uri="{FF2B5EF4-FFF2-40B4-BE49-F238E27FC236}">
                <a16:creationId xmlns:a16="http://schemas.microsoft.com/office/drawing/2014/main" id="{CD749ABE-A9C8-9F42-A56A-C545A9C6C9D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2169082"/>
            <a:ext cx="4795121" cy="3937660"/>
          </a:xfrm>
        </p:spPr>
      </p:pic>
    </p:spTree>
    <p:extLst>
      <p:ext uri="{BB962C8B-B14F-4D97-AF65-F5344CB8AC3E}">
        <p14:creationId xmlns:p14="http://schemas.microsoft.com/office/powerpoint/2010/main" val="173229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テキスト&#10;&#10;自動的に生成された説明">
            <a:extLst>
              <a:ext uri="{FF2B5EF4-FFF2-40B4-BE49-F238E27FC236}">
                <a16:creationId xmlns:a16="http://schemas.microsoft.com/office/drawing/2014/main" id="{F997629C-A566-9649-9F9F-4A84DD2A331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2012950"/>
            <a:ext cx="2159000" cy="3175000"/>
          </a:xfrm>
        </p:spPr>
      </p:pic>
      <p:sp>
        <p:nvSpPr>
          <p:cNvPr id="5" name="タイトル 4">
            <a:extLst>
              <a:ext uri="{FF2B5EF4-FFF2-40B4-BE49-F238E27FC236}">
                <a16:creationId xmlns:a16="http://schemas.microsoft.com/office/drawing/2014/main" id="{F1EB9EBA-CB11-0447-928B-0091DD323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九九を作る：「一の段」の繰り返し</a:t>
            </a:r>
          </a:p>
        </p:txBody>
      </p:sp>
      <p:sp>
        <p:nvSpPr>
          <p:cNvPr id="12" name="右矢印 11">
            <a:extLst>
              <a:ext uri="{FF2B5EF4-FFF2-40B4-BE49-F238E27FC236}">
                <a16:creationId xmlns:a16="http://schemas.microsoft.com/office/drawing/2014/main" id="{2CA962DB-58F8-184A-99FA-E135A4050374}"/>
              </a:ext>
            </a:extLst>
          </p:cNvPr>
          <p:cNvSpPr/>
          <p:nvPr/>
        </p:nvSpPr>
        <p:spPr>
          <a:xfrm>
            <a:off x="3985025" y="3086100"/>
            <a:ext cx="775252" cy="6858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7D208D4-E825-E24C-9CF4-E78D1DA3EFA1}"/>
              </a:ext>
            </a:extLst>
          </p:cNvPr>
          <p:cNvCxnSpPr>
            <a:cxnSpLocks/>
          </p:cNvCxnSpPr>
          <p:nvPr/>
        </p:nvCxnSpPr>
        <p:spPr>
          <a:xfrm>
            <a:off x="6316726" y="2255261"/>
            <a:ext cx="0" cy="28910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ローチャート: 代替処理 9">
            <a:extLst>
              <a:ext uri="{FF2B5EF4-FFF2-40B4-BE49-F238E27FC236}">
                <a16:creationId xmlns:a16="http://schemas.microsoft.com/office/drawing/2014/main" id="{5826939A-2AA9-DD4D-8533-7ECF9CC21AE6}"/>
              </a:ext>
            </a:extLst>
          </p:cNvPr>
          <p:cNvSpPr/>
          <p:nvPr/>
        </p:nvSpPr>
        <p:spPr>
          <a:xfrm>
            <a:off x="5831204" y="2012950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開始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3" name="フローチャート: 処理 12">
            <a:extLst>
              <a:ext uri="{FF2B5EF4-FFF2-40B4-BE49-F238E27FC236}">
                <a16:creationId xmlns:a16="http://schemas.microsoft.com/office/drawing/2014/main" id="{054B0393-B0BE-6345-B9FE-B76C355D74AD}"/>
              </a:ext>
            </a:extLst>
          </p:cNvPr>
          <p:cNvSpPr/>
          <p:nvPr/>
        </p:nvSpPr>
        <p:spPr>
          <a:xfrm>
            <a:off x="5118655" y="2399646"/>
            <a:ext cx="2396142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4" name="片側の 2 つの角を切り取った四角形 13">
            <a:extLst>
              <a:ext uri="{FF2B5EF4-FFF2-40B4-BE49-F238E27FC236}">
                <a16:creationId xmlns:a16="http://schemas.microsoft.com/office/drawing/2014/main" id="{D90C01DA-F97B-1347-966F-894F3D98B283}"/>
              </a:ext>
            </a:extLst>
          </p:cNvPr>
          <p:cNvSpPr/>
          <p:nvPr/>
        </p:nvSpPr>
        <p:spPr>
          <a:xfrm>
            <a:off x="5118655" y="2881004"/>
            <a:ext cx="2396142" cy="676836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 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10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より小さい間、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5" name="フローチャート: 処理 14">
            <a:extLst>
              <a:ext uri="{FF2B5EF4-FFF2-40B4-BE49-F238E27FC236}">
                <a16:creationId xmlns:a16="http://schemas.microsoft.com/office/drawing/2014/main" id="{F4627478-F2DE-154F-B83A-3432BD724240}"/>
              </a:ext>
            </a:extLst>
          </p:cNvPr>
          <p:cNvSpPr/>
          <p:nvPr/>
        </p:nvSpPr>
        <p:spPr>
          <a:xfrm>
            <a:off x="5118655" y="3702225"/>
            <a:ext cx="2396142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 × </a:t>
            </a:r>
            <a:r>
              <a:rPr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 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6" name="フローチャート: 処理 15">
            <a:extLst>
              <a:ext uri="{FF2B5EF4-FFF2-40B4-BE49-F238E27FC236}">
                <a16:creationId xmlns:a16="http://schemas.microsoft.com/office/drawing/2014/main" id="{80595539-83A0-3041-B506-578FD15B4AE7}"/>
              </a:ext>
            </a:extLst>
          </p:cNvPr>
          <p:cNvSpPr/>
          <p:nvPr/>
        </p:nvSpPr>
        <p:spPr>
          <a:xfrm>
            <a:off x="5118655" y="4183583"/>
            <a:ext cx="2396142" cy="336973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17" name="片側の 2 つの角を切り取った四角形 16">
            <a:extLst>
              <a:ext uri="{FF2B5EF4-FFF2-40B4-BE49-F238E27FC236}">
                <a16:creationId xmlns:a16="http://schemas.microsoft.com/office/drawing/2014/main" id="{18707153-94F2-DC45-9358-282A0071FEA8}"/>
              </a:ext>
            </a:extLst>
          </p:cNvPr>
          <p:cNvSpPr/>
          <p:nvPr/>
        </p:nvSpPr>
        <p:spPr>
          <a:xfrm flipV="1">
            <a:off x="5118655" y="4664941"/>
            <a:ext cx="2396142" cy="336972"/>
          </a:xfrm>
          <a:prstGeom prst="snip2SameRect">
            <a:avLst/>
          </a:prstGeom>
          <a:solidFill>
            <a:schemeClr val="tx2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8" name="フローチャート: 代替処理 17">
            <a:extLst>
              <a:ext uri="{FF2B5EF4-FFF2-40B4-BE49-F238E27FC236}">
                <a16:creationId xmlns:a16="http://schemas.microsoft.com/office/drawing/2014/main" id="{C53D260B-78EF-0E4B-9D9B-17DC5463C2E5}"/>
              </a:ext>
            </a:extLst>
          </p:cNvPr>
          <p:cNvSpPr/>
          <p:nvPr/>
        </p:nvSpPr>
        <p:spPr>
          <a:xfrm>
            <a:off x="5831204" y="5146297"/>
            <a:ext cx="971044" cy="242311"/>
          </a:xfrm>
          <a:prstGeom prst="flowChartAlternate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終了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193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5266D49-5B06-4F4D-8B81-69EBE59A3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「段」を繰り返す⇨九九にする</a:t>
            </a:r>
            <a:endParaRPr kumimoji="1" lang="ja-JP" altLang="en-US"/>
          </a:p>
        </p:txBody>
      </p:sp>
      <p:pic>
        <p:nvPicPr>
          <p:cNvPr id="10" name="コンテンツ プレースホルダー 9" descr="テキスト&#10;&#10;自動的に生成された説明">
            <a:extLst>
              <a:ext uri="{FF2B5EF4-FFF2-40B4-BE49-F238E27FC236}">
                <a16:creationId xmlns:a16="http://schemas.microsoft.com/office/drawing/2014/main" id="{600F765C-15CA-F04C-AD78-9E9C767BE5A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262" y="2025667"/>
            <a:ext cx="3419475" cy="2806665"/>
          </a:xfrm>
        </p:spPr>
      </p:pic>
    </p:spTree>
    <p:extLst>
      <p:ext uri="{BB962C8B-B14F-4D97-AF65-F5344CB8AC3E}">
        <p14:creationId xmlns:p14="http://schemas.microsoft.com/office/powerpoint/2010/main" val="3354057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C0FD97-2918-7B43-81D7-91AEAC13588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067324" y="1358010"/>
            <a:ext cx="4176677" cy="2520191"/>
          </a:xfrm>
        </p:spPr>
        <p:txBody>
          <a:bodyPr>
            <a:normAutofit/>
          </a:bodyPr>
          <a:lstStyle/>
          <a:p>
            <a:r>
              <a:rPr kumimoji="1" lang="ja-JP" altLang="en-US" sz="2000"/>
              <a:t>外側の繰り返し</a:t>
            </a:r>
            <a:endParaRPr kumimoji="1" lang="en-US" altLang="ja-JP" sz="20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 sz="1600"/>
              <a:t>「</a:t>
            </a:r>
            <a:r>
              <a:rPr lang="en-US" altLang="ja-JP" sz="1600" dirty="0"/>
              <a:t>n</a:t>
            </a:r>
            <a:r>
              <a:rPr lang="ja-JP" altLang="en-US" sz="1600"/>
              <a:t>の段」を表示</a:t>
            </a:r>
            <a:endParaRPr lang="en-US" altLang="ja-JP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kumimoji="1" lang="ja-JP" altLang="en-US" sz="1600"/>
              <a:t>内側の繰り返し</a:t>
            </a:r>
            <a:endParaRPr kumimoji="1" lang="en-US" altLang="ja-JP" sz="1600" dirty="0"/>
          </a:p>
          <a:p>
            <a:pPr marL="1028700" lvl="2" indent="-342900">
              <a:buFont typeface="Arial" panose="020B0604020202020204" pitchFamily="34" charset="0"/>
              <a:buChar char="•"/>
            </a:pPr>
            <a:r>
              <a:rPr lang="ja-JP" altLang="en-US" sz="1600"/>
              <a:t>改行</a:t>
            </a:r>
            <a:endParaRPr kumimoji="1" lang="en-US" altLang="ja-JP" sz="1600" dirty="0"/>
          </a:p>
          <a:p>
            <a:r>
              <a:rPr lang="ja-JP" altLang="en-US" sz="2000"/>
              <a:t>内側の繰り返し</a:t>
            </a:r>
            <a:endParaRPr lang="en-US" altLang="ja-JP" sz="2000" dirty="0"/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kumimoji="1" lang="en-US" altLang="ja-JP" sz="1600" dirty="0"/>
              <a:t>×1</a:t>
            </a:r>
            <a:r>
              <a:rPr kumimoji="1" lang="ja-JP" altLang="en-US" sz="1600"/>
              <a:t>から</a:t>
            </a:r>
            <a:r>
              <a:rPr kumimoji="1" lang="en-US" altLang="ja-JP" sz="1600" dirty="0"/>
              <a:t>×9</a:t>
            </a:r>
            <a:r>
              <a:rPr kumimoji="1" lang="ja-JP" altLang="en-US" sz="1600"/>
              <a:t>までの掛け算を表示</a:t>
            </a:r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9E4D0E8-EF82-DF49-B727-07161B117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二重の繰り返し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7E0B731-DD39-E649-A9B7-199EA787F629}"/>
              </a:ext>
            </a:extLst>
          </p:cNvPr>
          <p:cNvSpPr txBox="1"/>
          <p:nvPr/>
        </p:nvSpPr>
        <p:spPr>
          <a:xfrm>
            <a:off x="4223492" y="3972582"/>
            <a:ext cx="3939380" cy="252019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2000" tIns="72000" rIns="0" bIns="0" rtlCol="0"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let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 = 0;</a:t>
            </a:r>
          </a:p>
          <a:p>
            <a:pPr>
              <a:lnSpc>
                <a:spcPct val="170000"/>
              </a:lnSpc>
            </a:pP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( let n=1; n&lt;10; n++){</a:t>
            </a:r>
          </a:p>
          <a:p>
            <a:pPr lvl="1">
              <a:lnSpc>
                <a:spcPct val="170000"/>
              </a:lnSpc>
            </a:pP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( n + "</a:t>
            </a:r>
            <a:r>
              <a:rPr lang="ja-JP" altLang="en-US" sz="1200">
                <a:latin typeface="Monacakomi" panose="020B0509020204020204" pitchFamily="49" charset="-128"/>
                <a:ea typeface="Monacakomi" panose="020B0509020204020204" pitchFamily="49" charset="-128"/>
              </a:rPr>
              <a:t>の段</a:t>
            </a:r>
            <a:r>
              <a:rPr lang="en-US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:"</a:t>
            </a:r>
            <a:r>
              <a:rPr lang="ja-JP" altLang="en-US" sz="1200">
                <a:latin typeface="Monacakomi" panose="020B0509020204020204" pitchFamily="49" charset="-128"/>
                <a:ea typeface="Monacakomi" panose="020B0509020204020204" pitchFamily="49" charset="-128"/>
              </a:rPr>
              <a:t> </a:t>
            </a:r>
            <a:r>
              <a:rPr lang="en-US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);</a:t>
            </a:r>
          </a:p>
          <a:p>
            <a:pPr lvl="1">
              <a:lnSpc>
                <a:spcPct val="170000"/>
              </a:lnSpc>
            </a:pP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for ( let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=1;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&lt;10;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++){</a:t>
            </a:r>
          </a:p>
          <a:p>
            <a:pPr lvl="2">
              <a:lnSpc>
                <a:spcPct val="170000"/>
              </a:lnSpc>
            </a:pP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 = n *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i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;</a:t>
            </a:r>
          </a:p>
          <a:p>
            <a:pPr lvl="2">
              <a:lnSpc>
                <a:spcPct val="170000"/>
              </a:lnSpc>
            </a:pP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( 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kotae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 + " " );</a:t>
            </a:r>
          </a:p>
          <a:p>
            <a:pPr lvl="1">
              <a:lnSpc>
                <a:spcPct val="170000"/>
              </a:lnSpc>
            </a:pP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</a:p>
          <a:p>
            <a:pPr lvl="1">
              <a:lnSpc>
                <a:spcPct val="170000"/>
              </a:lnSpc>
            </a:pP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document.write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("&lt;</a:t>
            </a:r>
            <a:r>
              <a:rPr lang="en" altLang="ja-JP" sz="1200" dirty="0" err="1">
                <a:latin typeface="Monacakomi" panose="020B0509020204020204" pitchFamily="49" charset="-128"/>
                <a:ea typeface="Monacakomi" panose="020B0509020204020204" pitchFamily="49" charset="-128"/>
              </a:rPr>
              <a:t>br</a:t>
            </a: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&gt;");</a:t>
            </a:r>
          </a:p>
          <a:p>
            <a:pPr>
              <a:lnSpc>
                <a:spcPct val="170000"/>
              </a:lnSpc>
            </a:pPr>
            <a:r>
              <a:rPr lang="en" altLang="ja-JP" sz="1200" dirty="0">
                <a:latin typeface="Monacakomi" panose="020B0509020204020204" pitchFamily="49" charset="-128"/>
                <a:ea typeface="Monacakomi" panose="020B0509020204020204" pitchFamily="49" charset="-128"/>
              </a:rPr>
              <a:t>}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5101C45-992A-6346-9CAD-E587ADA38B60}"/>
              </a:ext>
            </a:extLst>
          </p:cNvPr>
          <p:cNvCxnSpPr>
            <a:cxnSpLocks/>
          </p:cNvCxnSpPr>
          <p:nvPr/>
        </p:nvCxnSpPr>
        <p:spPr>
          <a:xfrm>
            <a:off x="2407252" y="1841894"/>
            <a:ext cx="0" cy="4012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フローチャート: 処理 11">
            <a:extLst>
              <a:ext uri="{FF2B5EF4-FFF2-40B4-BE49-F238E27FC236}">
                <a16:creationId xmlns:a16="http://schemas.microsoft.com/office/drawing/2014/main" id="{1831A310-C2EF-E446-8596-732E4ECBCE34}"/>
              </a:ext>
            </a:extLst>
          </p:cNvPr>
          <p:cNvSpPr/>
          <p:nvPr/>
        </p:nvSpPr>
        <p:spPr>
          <a:xfrm>
            <a:off x="1067452" y="1504921"/>
            <a:ext cx="2679600" cy="336973"/>
          </a:xfrm>
          <a:prstGeom prst="flowChartProcess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n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代入</a:t>
            </a:r>
          </a:p>
        </p:txBody>
      </p:sp>
      <p:sp>
        <p:nvSpPr>
          <p:cNvPr id="13" name="片側の 2 つの角を切り取った四角形 12">
            <a:extLst>
              <a:ext uri="{FF2B5EF4-FFF2-40B4-BE49-F238E27FC236}">
                <a16:creationId xmlns:a16="http://schemas.microsoft.com/office/drawing/2014/main" id="{7813472A-24B7-2E4E-B6C1-3B61B114A806}"/>
              </a:ext>
            </a:extLst>
          </p:cNvPr>
          <p:cNvSpPr/>
          <p:nvPr/>
        </p:nvSpPr>
        <p:spPr>
          <a:xfrm>
            <a:off x="1067452" y="2005721"/>
            <a:ext cx="2679600" cy="508350"/>
          </a:xfrm>
          <a:prstGeom prst="snip2SameRect">
            <a:avLst/>
          </a:prstGeom>
          <a:solidFill>
            <a:schemeClr val="accent3">
              <a:lumMod val="40000"/>
              <a:lumOff val="6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 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n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10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より小さい間、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4" name="フローチャート: 処理 13">
            <a:extLst>
              <a:ext uri="{FF2B5EF4-FFF2-40B4-BE49-F238E27FC236}">
                <a16:creationId xmlns:a16="http://schemas.microsoft.com/office/drawing/2014/main" id="{5FCDB7FE-D78A-9241-AE94-11C093DA8527}"/>
              </a:ext>
            </a:extLst>
          </p:cNvPr>
          <p:cNvSpPr/>
          <p:nvPr/>
        </p:nvSpPr>
        <p:spPr>
          <a:xfrm>
            <a:off x="1067452" y="2677898"/>
            <a:ext cx="2679600" cy="336973"/>
          </a:xfrm>
          <a:prstGeom prst="flowChartProcess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を代入する</a:t>
            </a:r>
          </a:p>
        </p:txBody>
      </p:sp>
      <p:sp>
        <p:nvSpPr>
          <p:cNvPr id="15" name="フローチャート: 処理 14">
            <a:extLst>
              <a:ext uri="{FF2B5EF4-FFF2-40B4-BE49-F238E27FC236}">
                <a16:creationId xmlns:a16="http://schemas.microsoft.com/office/drawing/2014/main" id="{0A6F67F1-23A2-9145-BA4A-C73A9074893C}"/>
              </a:ext>
            </a:extLst>
          </p:cNvPr>
          <p:cNvSpPr/>
          <p:nvPr/>
        </p:nvSpPr>
        <p:spPr>
          <a:xfrm>
            <a:off x="1067452" y="5353274"/>
            <a:ext cx="2679600" cy="336973"/>
          </a:xfrm>
          <a:prstGeom prst="flowChartProcess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n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16" name="片側の 2 つの角を切り取った四角形 15">
            <a:extLst>
              <a:ext uri="{FF2B5EF4-FFF2-40B4-BE49-F238E27FC236}">
                <a16:creationId xmlns:a16="http://schemas.microsoft.com/office/drawing/2014/main" id="{6104381D-621C-624D-AA75-E85BC43AC791}"/>
              </a:ext>
            </a:extLst>
          </p:cNvPr>
          <p:cNvSpPr/>
          <p:nvPr/>
        </p:nvSpPr>
        <p:spPr>
          <a:xfrm flipV="1">
            <a:off x="1067452" y="5854077"/>
            <a:ext cx="2679600" cy="336972"/>
          </a:xfrm>
          <a:prstGeom prst="snip2SameRect">
            <a:avLst/>
          </a:prstGeom>
          <a:solidFill>
            <a:schemeClr val="accent3">
              <a:lumMod val="40000"/>
              <a:lumOff val="6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8" name="片側の 2 つの角を切り取った四角形 17">
            <a:extLst>
              <a:ext uri="{FF2B5EF4-FFF2-40B4-BE49-F238E27FC236}">
                <a16:creationId xmlns:a16="http://schemas.microsoft.com/office/drawing/2014/main" id="{B0FB6177-CC2B-8E43-A0D1-09ADC5A5F82A}"/>
              </a:ext>
            </a:extLst>
          </p:cNvPr>
          <p:cNvSpPr/>
          <p:nvPr/>
        </p:nvSpPr>
        <p:spPr>
          <a:xfrm>
            <a:off x="1209181" y="3178698"/>
            <a:ext cx="2396142" cy="508350"/>
          </a:xfrm>
          <a:prstGeom prst="snip2Same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 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が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10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より小さい間、</a:t>
            </a:r>
            <a:endParaRPr kumimoji="1" lang="en-US" altLang="ja-JP" sz="1400" dirty="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繰り返す</a:t>
            </a:r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  <p:sp>
        <p:nvSpPr>
          <p:cNvPr id="19" name="フローチャート: 処理 18">
            <a:extLst>
              <a:ext uri="{FF2B5EF4-FFF2-40B4-BE49-F238E27FC236}">
                <a16:creationId xmlns:a16="http://schemas.microsoft.com/office/drawing/2014/main" id="{2D43317D-F971-E544-A02F-DEA6A2976B93}"/>
              </a:ext>
            </a:extLst>
          </p:cNvPr>
          <p:cNvSpPr/>
          <p:nvPr/>
        </p:nvSpPr>
        <p:spPr>
          <a:xfrm>
            <a:off x="1209181" y="3850875"/>
            <a:ext cx="2396142" cy="336973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n × </a:t>
            </a:r>
            <a:r>
              <a:rPr kumimoji="1" lang="en-US" altLang="ja-JP" sz="1400" dirty="0" err="1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を表示する</a:t>
            </a:r>
          </a:p>
        </p:txBody>
      </p:sp>
      <p:sp>
        <p:nvSpPr>
          <p:cNvPr id="21" name="フローチャート: 処理 20">
            <a:extLst>
              <a:ext uri="{FF2B5EF4-FFF2-40B4-BE49-F238E27FC236}">
                <a16:creationId xmlns:a16="http://schemas.microsoft.com/office/drawing/2014/main" id="{54FCE7FE-672A-E94C-AA4A-094D76F2B3C9}"/>
              </a:ext>
            </a:extLst>
          </p:cNvPr>
          <p:cNvSpPr/>
          <p:nvPr/>
        </p:nvSpPr>
        <p:spPr>
          <a:xfrm>
            <a:off x="1209181" y="4351675"/>
            <a:ext cx="2396142" cy="336973"/>
          </a:xfrm>
          <a:prstGeom prst="flowChartProcess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変数</a:t>
            </a:r>
            <a:r>
              <a:rPr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i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に</a:t>
            </a:r>
            <a:r>
              <a:rPr kumimoji="1" lang="en-US" altLang="ja-JP" sz="1400" dirty="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1</a:t>
            </a:r>
            <a:r>
              <a:rPr kumimoji="1" lang="ja-JP" altLang="en-US" sz="1400">
                <a:latin typeface="UD Digi Kyokasho N-R" panose="02020400000000000000" pitchFamily="49" charset="-128"/>
                <a:ea typeface="UD Digi Kyokasho N-R" panose="02020400000000000000" pitchFamily="49" charset="-128"/>
              </a:rPr>
              <a:t>を足す</a:t>
            </a:r>
          </a:p>
        </p:txBody>
      </p:sp>
      <p:sp>
        <p:nvSpPr>
          <p:cNvPr id="22" name="片側の 2 つの角を切り取った四角形 21">
            <a:extLst>
              <a:ext uri="{FF2B5EF4-FFF2-40B4-BE49-F238E27FC236}">
                <a16:creationId xmlns:a16="http://schemas.microsoft.com/office/drawing/2014/main" id="{F00E5587-08AB-E247-8FB0-C0FCD699A8E5}"/>
              </a:ext>
            </a:extLst>
          </p:cNvPr>
          <p:cNvSpPr/>
          <p:nvPr/>
        </p:nvSpPr>
        <p:spPr>
          <a:xfrm flipV="1">
            <a:off x="1209181" y="4852475"/>
            <a:ext cx="2396142" cy="336972"/>
          </a:xfrm>
          <a:prstGeom prst="snip2SameRect">
            <a:avLst/>
          </a:prstGeom>
          <a:solidFill>
            <a:schemeClr val="accent1">
              <a:lumMod val="20000"/>
              <a:lumOff val="8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400">
              <a:latin typeface="UD Digi Kyokasho N-R" panose="02020400000000000000" pitchFamily="49" charset="-128"/>
              <a:ea typeface="UD Digi Kyokasho N-R" panose="02020400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8750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5AEB493E-EB13-A54B-B608-B55CB4BA2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繰り返しの終了・継続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62A7674B-AB39-6A4D-A082-D7B84D34BA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076513"/>
              </p:ext>
            </p:extLst>
          </p:nvPr>
        </p:nvGraphicFramePr>
        <p:xfrm>
          <a:off x="900113" y="1301406"/>
          <a:ext cx="7343774" cy="4664723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12052">
                  <a:extLst>
                    <a:ext uri="{9D8B030D-6E8A-4147-A177-3AD203B41FA5}">
                      <a16:colId xmlns:a16="http://schemas.microsoft.com/office/drawing/2014/main" val="459893262"/>
                    </a:ext>
                  </a:extLst>
                </a:gridCol>
                <a:gridCol w="5331722">
                  <a:extLst>
                    <a:ext uri="{9D8B030D-6E8A-4147-A177-3AD203B41FA5}">
                      <a16:colId xmlns:a16="http://schemas.microsoft.com/office/drawing/2014/main" val="1227700360"/>
                    </a:ext>
                  </a:extLst>
                </a:gridCol>
              </a:tblGrid>
              <a:tr h="428003"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キーワード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説明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287303"/>
                  </a:ext>
                </a:extLst>
              </a:tr>
              <a:tr h="1292294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break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for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while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の繰り返し処理を中断する。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キーワード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for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while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を使って、二重以上の繰り返しをしている場合、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break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が書かれているレベルの繰り返しを中断する。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外側にさらに繰り返しがある場合は、そのレベルの繰り返しは継続する。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124208"/>
                  </a:ext>
                </a:extLst>
              </a:tr>
              <a:tr h="1292294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continue</a:t>
                      </a:r>
                      <a:endParaRPr kumimoji="1" lang="ja-JP" altLang="en-US" sz="140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for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、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while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の繰り返し処理の中に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continue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キーワードがあると、繰り返し処理の中のそれ以降の処理を飛ばす。次の繰り返しの回に進む。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例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:</a:t>
                      </a:r>
                      <a:r>
                        <a:rPr kumimoji="1" lang="ja-JP" altLang="en-US" sz="140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　次のプログラムは、１、２を表示した後、３を飛ばし、４、５と表示する。</a:t>
                      </a:r>
                      <a:endParaRPr kumimoji="1" lang="en-US" altLang="ja-JP" sz="1400" dirty="0">
                        <a:latin typeface="UD Digi Kyokasho N-R" panose="02020400000000000000" pitchFamily="49" charset="-128"/>
                        <a:ea typeface="UD Digi Kyokasho N-R" panose="02020400000000000000" pitchFamily="49" charset="-128"/>
                      </a:endParaRPr>
                    </a:p>
                    <a:p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for (let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=1;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&lt;6;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++){</a:t>
                      </a:r>
                    </a:p>
                    <a:p>
                      <a:pPr lvl="1"/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if (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== 3){</a:t>
                      </a:r>
                    </a:p>
                    <a:p>
                      <a:pPr lvl="2"/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continue;</a:t>
                      </a:r>
                    </a:p>
                    <a:p>
                      <a:pPr lvl="1"/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} else {</a:t>
                      </a:r>
                    </a:p>
                    <a:p>
                      <a:pPr lvl="2"/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document.write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( 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i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 + "&lt;</a:t>
                      </a:r>
                      <a:r>
                        <a:rPr kumimoji="1" lang="en-US" altLang="ja-JP" sz="1400" dirty="0" err="1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br</a:t>
                      </a:r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&gt;");</a:t>
                      </a:r>
                    </a:p>
                    <a:p>
                      <a:pPr lvl="1"/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}</a:t>
                      </a:r>
                    </a:p>
                    <a:p>
                      <a:pPr lvl="0"/>
                      <a:r>
                        <a:rPr kumimoji="1" lang="en-US" altLang="ja-JP" sz="1400" dirty="0">
                          <a:latin typeface="UD Digi Kyokasho N-R" panose="02020400000000000000" pitchFamily="49" charset="-128"/>
                          <a:ea typeface="UD Digi Kyokasho N-R" panose="02020400000000000000" pitchFamily="49" charset="-128"/>
                        </a:rPr>
                        <a:t>}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835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83135"/>
      </p:ext>
    </p:extLst>
  </p:cSld>
  <p:clrMapOvr>
    <a:masterClrMapping/>
  </p:clrMapOvr>
</p:sld>
</file>

<file path=ppt/theme/theme1.xml><?xml version="1.0" encoding="utf-8"?>
<a:theme xmlns:a="http://schemas.openxmlformats.org/drawingml/2006/main" name="2020岡本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/>
      </a:spPr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コンピュータによる計算" id="{74F56FA4-01C7-6745-8003-8F6F73EA8DF7}" vid="{A8A0694B-FE15-3B48-B1B7-B6A6653A42A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2020岡本</Template>
  <TotalTime>38</TotalTime>
  <Words>427</Words>
  <Application>Microsoft Macintosh PowerPoint</Application>
  <PresentationFormat>画面に合わせる (4:3)</PresentationFormat>
  <Paragraphs>64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7" baseType="lpstr">
      <vt:lpstr>Monacakomi</vt:lpstr>
      <vt:lpstr>MonacakomiRegular</vt:lpstr>
      <vt:lpstr>UD Digi Kyokasho N-R</vt:lpstr>
      <vt:lpstr>UD Digi Kyokasho N-R</vt:lpstr>
      <vt:lpstr>UD デジタル 教科書体 NK-B</vt:lpstr>
      <vt:lpstr>メイリオ</vt:lpstr>
      <vt:lpstr>游ゴシック</vt:lpstr>
      <vt:lpstr>Arial</vt:lpstr>
      <vt:lpstr>Century Gothic</vt:lpstr>
      <vt:lpstr>Wingdings</vt:lpstr>
      <vt:lpstr>2020岡本</vt:lpstr>
      <vt:lpstr>第６章 繰り返し（反復）と 選択（分岐）の組み合わせ</vt:lpstr>
      <vt:lpstr>繰り返しと選択の組み合わせ</vt:lpstr>
      <vt:lpstr>九九を作る：「一の段」の繰り返し</vt:lpstr>
      <vt:lpstr>「段」を繰り返す⇨九九にする</vt:lpstr>
      <vt:lpstr>二重の繰り返し</vt:lpstr>
      <vt:lpstr>繰り返しの終了・継続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第６章 繰り返し（反復）と 選択（分岐）の組み合わせ</dc:title>
  <dc:creator>Tetsuya Izawa</dc:creator>
  <cp:lastModifiedBy>Tetsuya Izawa</cp:lastModifiedBy>
  <cp:revision>1</cp:revision>
  <dcterms:created xsi:type="dcterms:W3CDTF">2022-02-28T06:07:37Z</dcterms:created>
  <dcterms:modified xsi:type="dcterms:W3CDTF">2022-02-28T06:45:50Z</dcterms:modified>
</cp:coreProperties>
</file>