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5"/>
  </p:notesMasterIdLst>
  <p:sldIdLst>
    <p:sldId id="843" r:id="rId2"/>
    <p:sldId id="513" r:id="rId3"/>
    <p:sldId id="514" r:id="rId4"/>
    <p:sldId id="844" r:id="rId5"/>
    <p:sldId id="517" r:id="rId6"/>
    <p:sldId id="515" r:id="rId7"/>
    <p:sldId id="516" r:id="rId8"/>
    <p:sldId id="845" r:id="rId9"/>
    <p:sldId id="520" r:id="rId10"/>
    <p:sldId id="521" r:id="rId11"/>
    <p:sldId id="518" r:id="rId12"/>
    <p:sldId id="519" r:id="rId13"/>
    <p:sldId id="522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F5F818AB-3B56-4ED6-99C9-3C032CA2C295}">
          <p14:sldIdLst>
            <p14:sldId id="843"/>
          </p14:sldIdLst>
        </p14:section>
        <p14:section name="選択（分岐）" id="{A028F61C-9588-4FBE-A588-DF182A4EE9C3}">
          <p14:sldIdLst>
            <p14:sldId id="513"/>
          </p14:sldIdLst>
        </p14:section>
        <p14:section name="if/else" id="{7E5D75E5-C0C2-C646-B074-1F09D75FE321}">
          <p14:sldIdLst>
            <p14:sldId id="514"/>
            <p14:sldId id="844"/>
            <p14:sldId id="517"/>
            <p14:sldId id="515"/>
          </p14:sldIdLst>
        </p14:section>
        <p14:section name="if/elif/else" id="{57549423-6313-234A-A243-C5C76A7CE86C}">
          <p14:sldIdLst>
            <p14:sldId id="516"/>
            <p14:sldId id="845"/>
          </p14:sldIdLst>
        </p14:section>
        <p14:section name="乱数" id="{D229AFC3-74DE-BD40-96C0-6D0E0ED6C0F3}">
          <p14:sldIdLst>
            <p14:sldId id="520"/>
            <p14:sldId id="521"/>
          </p14:sldIdLst>
        </p14:section>
        <p14:section name="補足資料 if-elif-else" id="{4FC69784-153A-BC47-B866-C376A3C41748}">
          <p14:sldIdLst>
            <p14:sldId id="518"/>
          </p14:sldIdLst>
        </p14:section>
        <p14:section name="補足資料 比較演算子" id="{6636145E-C110-5F42-884B-801710A40846}">
          <p14:sldIdLst>
            <p14:sldId id="519"/>
            <p14:sldId id="5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67"/>
    <p:restoredTop sz="96327"/>
  </p:normalViewPr>
  <p:slideViewPr>
    <p:cSldViewPr snapToGrid="0" snapToObjects="1">
      <p:cViewPr varScale="1">
        <p:scale>
          <a:sx n="95" d="100"/>
          <a:sy n="95" d="100"/>
        </p:scale>
        <p:origin x="192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図の挿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2"/>
          <p:cNvSpPr>
            <a:spLocks noGrp="1"/>
          </p:cNvSpPr>
          <p:nvPr>
            <p:ph sz="half" idx="14" hasCustomPrompt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 dirty="0"/>
              <a:t>図</a:t>
            </a:r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92436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84960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6757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2</a:t>
            </a:r>
            <a:r>
              <a:rPr lang="ja-JP" altLang="en-US"/>
              <a:t>章 条件による選択（分岐）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 descr="ダイアグラム&#10;&#10;自動的に生成された説明">
            <a:extLst>
              <a:ext uri="{FF2B5EF4-FFF2-40B4-BE49-F238E27FC236}">
                <a16:creationId xmlns:a16="http://schemas.microsoft.com/office/drawing/2014/main" id="{7267689B-784A-044C-9737-30FC3D5BE1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1885780"/>
            <a:ext cx="4360688" cy="2767137"/>
          </a:xfrm>
        </p:spPr>
      </p:pic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F2D8F8-5175-AA40-8578-A32E6B5CD4D1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altLang="ja-JP" dirty="0"/>
              <a:t>JavaScript</a:t>
            </a:r>
            <a:r>
              <a:rPr lang="ja-JP" altLang="en-US"/>
              <a:t>プログラム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135DA4F7-2E53-F347-B298-CB5C59AE6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197584"/>
            <a:ext cx="7344000" cy="1188000"/>
          </a:xfrm>
        </p:spPr>
        <p:txBody>
          <a:bodyPr/>
          <a:lstStyle/>
          <a:p>
            <a:r>
              <a:rPr lang="ja-JP" altLang="en-US"/>
              <a:t>乱数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AA73A4D-5392-D643-829C-0CFC9D9E4CE4}"/>
              </a:ext>
            </a:extLst>
          </p:cNvPr>
          <p:cNvSpPr txBox="1"/>
          <p:nvPr/>
        </p:nvSpPr>
        <p:spPr>
          <a:xfrm>
            <a:off x="5148934" y="2130551"/>
            <a:ext cx="3064652" cy="263029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80000" tIns="0" rIns="0" bIns="0" rtlCol="0" anchor="ctr" anchorCtr="0"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Math.random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();</a:t>
            </a: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Math.floor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( a*3 );</a:t>
            </a:r>
          </a:p>
          <a:p>
            <a:pPr>
              <a:lnSpc>
                <a:spcPct val="150000"/>
              </a:lnSpc>
            </a:pP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if ( a == 0 ) {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alert("0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} else if ( a == 1 ) {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alert("1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} else {</a:t>
            </a: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alert("0,1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以外が入力されました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150000"/>
              </a:lnSpc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1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cxnSp>
        <p:nvCxnSpPr>
          <p:cNvPr id="16" name="カギ線コネクタ 15">
            <a:extLst>
              <a:ext uri="{FF2B5EF4-FFF2-40B4-BE49-F238E27FC236}">
                <a16:creationId xmlns:a16="http://schemas.microsoft.com/office/drawing/2014/main" id="{6D81BD0D-CCF6-AD45-9B94-E2EB7AE83F38}"/>
              </a:ext>
            </a:extLst>
          </p:cNvPr>
          <p:cNvCxnSpPr>
            <a:cxnSpLocks/>
          </p:cNvCxnSpPr>
          <p:nvPr/>
        </p:nvCxnSpPr>
        <p:spPr>
          <a:xfrm>
            <a:off x="2196035" y="2449690"/>
            <a:ext cx="2653875" cy="12700"/>
          </a:xfrm>
          <a:prstGeom prst="bentConnector3">
            <a:avLst/>
          </a:prstGeom>
          <a:ln w="28575">
            <a:solidFill>
              <a:srgbClr val="FFC000"/>
            </a:solidFill>
            <a:prstDash val="sys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左大かっこ 1">
            <a:extLst>
              <a:ext uri="{FF2B5EF4-FFF2-40B4-BE49-F238E27FC236}">
                <a16:creationId xmlns:a16="http://schemas.microsoft.com/office/drawing/2014/main" id="{309FFBE2-927C-1C43-BB89-63D8634161FF}"/>
              </a:ext>
            </a:extLst>
          </p:cNvPr>
          <p:cNvSpPr/>
          <p:nvPr/>
        </p:nvSpPr>
        <p:spPr>
          <a:xfrm>
            <a:off x="4879727" y="2184513"/>
            <a:ext cx="269207" cy="530353"/>
          </a:xfrm>
          <a:prstGeom prst="leftBracket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CD2300-302D-8240-A6D8-FF5D19AAB38C}"/>
              </a:ext>
            </a:extLst>
          </p:cNvPr>
          <p:cNvSpPr txBox="1"/>
          <p:nvPr/>
        </p:nvSpPr>
        <p:spPr>
          <a:xfrm>
            <a:off x="4978907" y="4810696"/>
            <a:ext cx="32650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※</a:t>
            </a:r>
            <a:r>
              <a:rPr kumimoji="1" lang="en-US" altLang="ja-JP" sz="16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Math.floor</a:t>
            </a:r>
            <a:r>
              <a:rPr kumimoji="1" lang="en-US" altLang="ja-JP" sz="16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JavaScript</a:t>
            </a:r>
            <a:r>
              <a:rPr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ライブラリの機能の一つ</a:t>
            </a:r>
            <a:endParaRPr lang="en-US" altLang="ja-JP" sz="16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6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渡された小数を含む値の、小数点以下の値を切り捨てる</a:t>
            </a:r>
          </a:p>
        </p:txBody>
      </p:sp>
    </p:spTree>
    <p:extLst>
      <p:ext uri="{BB962C8B-B14F-4D97-AF65-F5344CB8AC3E}">
        <p14:creationId xmlns:p14="http://schemas.microsoft.com/office/powerpoint/2010/main" val="872819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716177B8-4892-9246-8A06-5486AC4EB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if-else if-else</a:t>
            </a:r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861DC4F-46BF-E64C-B499-9D19182912B1}"/>
              </a:ext>
            </a:extLst>
          </p:cNvPr>
          <p:cNvSpPr txBox="1"/>
          <p:nvPr/>
        </p:nvSpPr>
        <p:spPr>
          <a:xfrm>
            <a:off x="821171" y="5161142"/>
            <a:ext cx="7344000" cy="1020202"/>
          </a:xfrm>
          <a:prstGeom prst="rect">
            <a:avLst/>
          </a:prstGeom>
        </p:spPr>
        <p:txBody>
          <a:bodyPr wrap="square" lIns="0" tIns="0" rIns="0" bIns="0" rtlCol="0">
            <a:normAutofit fontScale="55000" lnSpcReduction="20000"/>
          </a:bodyPr>
          <a:lstStyle/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+mn-lt"/>
              </a:rPr>
              <a:t>if</a:t>
            </a:r>
            <a:r>
              <a:rPr kumimoji="1" lang="ja-JP" altLang="en-US" sz="2400">
                <a:latin typeface="+mn-lt"/>
              </a:rPr>
              <a:t>の後に</a:t>
            </a:r>
            <a:r>
              <a:rPr kumimoji="1" lang="en-US" altLang="ja-JP" sz="2400" dirty="0">
                <a:latin typeface="+mn-lt"/>
              </a:rPr>
              <a:t>else if</a:t>
            </a:r>
            <a:r>
              <a:rPr kumimoji="1" lang="ja-JP" altLang="en-US" sz="2400">
                <a:latin typeface="+mn-lt"/>
              </a:rPr>
              <a:t>で条件を追加することができる</a:t>
            </a:r>
            <a:endParaRPr kumimoji="1" lang="en-US" altLang="ja-JP" sz="2400" dirty="0">
              <a:latin typeface="+mn-lt"/>
            </a:endParaRPr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altLang="ja-JP" sz="2400" dirty="0"/>
              <a:t>else if</a:t>
            </a:r>
            <a:r>
              <a:rPr lang="ja-JP" altLang="en-US" sz="2400"/>
              <a:t>を複数並べることができる</a:t>
            </a:r>
            <a:endParaRPr lang="en-US" altLang="ja-JP" sz="2400" dirty="0"/>
          </a:p>
          <a:p>
            <a:pPr marL="342900" indent="-34290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+mn-lt"/>
              </a:rPr>
              <a:t>else</a:t>
            </a:r>
            <a:r>
              <a:rPr kumimoji="1" lang="ja-JP" altLang="en-US" sz="2400">
                <a:latin typeface="+mn-lt"/>
              </a:rPr>
              <a:t>を最後に付けることで、すべての条件が偽であるときの処理を作ることができる</a:t>
            </a:r>
            <a:endParaRPr kumimoji="1" lang="en-US" altLang="ja-JP" sz="2400" dirty="0">
              <a:latin typeface="+mn-lt"/>
            </a:endParaRPr>
          </a:p>
        </p:txBody>
      </p:sp>
      <p:pic>
        <p:nvPicPr>
          <p:cNvPr id="6" name="コンテンツ プレースホルダー 5" descr="ダイアグラム&#10;&#10;自動的に生成された説明">
            <a:extLst>
              <a:ext uri="{FF2B5EF4-FFF2-40B4-BE49-F238E27FC236}">
                <a16:creationId xmlns:a16="http://schemas.microsoft.com/office/drawing/2014/main" id="{1C4589DF-2A33-6249-8457-A2462A87C3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046" y="1341501"/>
            <a:ext cx="6072250" cy="3819641"/>
          </a:xfrm>
        </p:spPr>
      </p:pic>
    </p:spTree>
    <p:extLst>
      <p:ext uri="{BB962C8B-B14F-4D97-AF65-F5344CB8AC3E}">
        <p14:creationId xmlns:p14="http://schemas.microsoft.com/office/powerpoint/2010/main" val="1306364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EF394-516A-4345-912F-30BD272B7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比較演算子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E54FF5F9-4801-DA4E-8A43-B88EA0F8E1B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21170" y="1645920"/>
          <a:ext cx="7343999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6378">
                  <a:extLst>
                    <a:ext uri="{9D8B030D-6E8A-4147-A177-3AD203B41FA5}">
                      <a16:colId xmlns:a16="http://schemas.microsoft.com/office/drawing/2014/main" val="1729277603"/>
                    </a:ext>
                  </a:extLst>
                </a:gridCol>
                <a:gridCol w="5877621">
                  <a:extLst>
                    <a:ext uri="{9D8B030D-6E8A-4147-A177-3AD203B41FA5}">
                      <a16:colId xmlns:a16="http://schemas.microsoft.com/office/drawing/2014/main" val="3396119294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演算子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動作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1516969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==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左辺と右辺が等しいか調べる。等しければ真（</a:t>
                      </a:r>
                      <a:r>
                        <a:rPr lang="en-US" sz="1600" kern="100" dirty="0">
                          <a:effectLst/>
                        </a:rPr>
                        <a:t>true</a:t>
                      </a:r>
                      <a:r>
                        <a:rPr lang="ja-JP" sz="1600" kern="100">
                          <a:effectLst/>
                        </a:rPr>
                        <a:t>）、等しくなければ偽（</a:t>
                      </a:r>
                      <a:r>
                        <a:rPr lang="en-US" sz="1600" kern="100" dirty="0">
                          <a:effectLst/>
                        </a:rPr>
                        <a:t>false</a:t>
                      </a:r>
                      <a:r>
                        <a:rPr lang="ja-JP" sz="1600" kern="100">
                          <a:effectLst/>
                        </a:rPr>
                        <a:t>）を返す。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4744715"/>
                  </a:ext>
                </a:extLst>
              </a:tr>
              <a:tr h="89408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!=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</a:rPr>
                        <a:t>左辺と右辺が等しくないか調べる。等しくなければ真（</a:t>
                      </a:r>
                      <a:r>
                        <a:rPr lang="en-US" sz="1600" kern="100" dirty="0">
                          <a:effectLst/>
                        </a:rPr>
                        <a:t>true</a:t>
                      </a:r>
                      <a:r>
                        <a:rPr lang="ja-JP" sz="1600" kern="100">
                          <a:effectLst/>
                        </a:rPr>
                        <a:t>）、等しければ偽（</a:t>
                      </a:r>
                      <a:r>
                        <a:rPr lang="en-US" sz="1600" kern="100" dirty="0">
                          <a:effectLst/>
                        </a:rPr>
                        <a:t>false</a:t>
                      </a:r>
                      <a:r>
                        <a:rPr lang="ja-JP" sz="1600" kern="100">
                          <a:effectLst/>
                        </a:rPr>
                        <a:t>）を返す。＝＝の反対の結果になる。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963890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&gt; 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>
                          <a:effectLst/>
                        </a:rPr>
                        <a:t>a &gt;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より大きければ真、そうでなければ偽を返す。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2739169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&gt;=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>
                          <a:effectLst/>
                        </a:rPr>
                        <a:t>a &gt;=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以上なら真、そうでなければ偽を返す。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119972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&lt; 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>
                          <a:effectLst/>
                        </a:rPr>
                        <a:t>a &lt;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より小さければ真、そうでなければ偽を返す。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9327425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en-US" sz="1600" kern="100" dirty="0">
                          <a:effectLst/>
                        </a:rPr>
                        <a:t>&lt;=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100" dirty="0">
                          <a:effectLst/>
                        </a:rPr>
                        <a:t>a &lt;= b </a:t>
                      </a:r>
                      <a:r>
                        <a:rPr lang="ja-JP" sz="1600" kern="100">
                          <a:effectLst/>
                        </a:rPr>
                        <a:t>で、</a:t>
                      </a:r>
                      <a:r>
                        <a:rPr lang="en-US" sz="1600" kern="100" dirty="0">
                          <a:effectLst/>
                        </a:rPr>
                        <a:t>a</a:t>
                      </a:r>
                      <a:r>
                        <a:rPr lang="ja-JP" sz="1600" kern="100">
                          <a:effectLst/>
                        </a:rPr>
                        <a:t>が</a:t>
                      </a:r>
                      <a:r>
                        <a:rPr lang="en-US" sz="1600" kern="100" dirty="0">
                          <a:effectLst/>
                        </a:rPr>
                        <a:t>b</a:t>
                      </a:r>
                      <a:r>
                        <a:rPr lang="ja-JP" sz="1600" kern="100">
                          <a:effectLst/>
                        </a:rPr>
                        <a:t>以下なら真、そうでなければ偽を返す。</a:t>
                      </a:r>
                      <a:endParaRPr lang="ja-JP" sz="160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0626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375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D41376-05FF-7A4B-9B2D-CF89BAE32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乱数の生成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49EDB92C-9A38-4949-8247-CA4423BD764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0835">
                  <a:extLst>
                    <a:ext uri="{9D8B030D-6E8A-4147-A177-3AD203B41FA5}">
                      <a16:colId xmlns:a16="http://schemas.microsoft.com/office/drawing/2014/main" val="2920177170"/>
                    </a:ext>
                  </a:extLst>
                </a:gridCol>
                <a:gridCol w="5132939">
                  <a:extLst>
                    <a:ext uri="{9D8B030D-6E8A-4147-A177-3AD203B41FA5}">
                      <a16:colId xmlns:a16="http://schemas.microsoft.com/office/drawing/2014/main" val="23538114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関数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1326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Math.random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</a:t>
                      </a:r>
                      <a:r>
                        <a:rPr lang="ja-JP" altLang="ja-JP" sz="1600">
                          <a:effectLst/>
                        </a:rPr>
                        <a:t> </a:t>
                      </a:r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より大きく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未満のランダムな小数点数を返す。</a:t>
                      </a:r>
                    </a:p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1" lang="ja-JP" altLang="ja-JP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整数の乱数が必要な場合には、計算を組み合わせる。</a:t>
                      </a:r>
                    </a:p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次の例では、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0, 1, 2</a:t>
                      </a:r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のいずれかの値がランダムに取得できる。</a:t>
                      </a:r>
                    </a:p>
                    <a:p>
                      <a:r>
                        <a:rPr kumimoji="1" lang="en-US" altLang="ja-JP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Math.floor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1" lang="en-US" altLang="ja-JP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Math.random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 * 3 ) </a:t>
                      </a:r>
                      <a:endParaRPr kumimoji="1" lang="ja-JP" altLang="ja-JP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1" lang="ja-JP" altLang="ja-JP" sz="16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１を足すと、１から３のいずれかの値がランダムに取得できる。</a:t>
                      </a:r>
                    </a:p>
                    <a:p>
                      <a:r>
                        <a:rPr kumimoji="1" lang="en-US" altLang="ja-JP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Math.floor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kumimoji="1" lang="en-US" altLang="ja-JP" sz="16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Math.random</a:t>
                      </a:r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 * 3 ) + 1</a:t>
                      </a:r>
                      <a:r>
                        <a:rPr lang="ja-JP" altLang="ja-JP" sz="1600">
                          <a:effectLst/>
                        </a:rPr>
                        <a:t> </a:t>
                      </a:r>
                      <a:endParaRPr kumimoji="1" lang="ja-JP" alt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502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85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1DDC1B-20EE-7C44-B7B5-FB1315E2425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460001" y="1654629"/>
            <a:ext cx="4784000" cy="4521071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000"/>
              <a:t>条件の評価の結果に応じて、処理が選択される</a:t>
            </a:r>
            <a:endParaRPr lang="en-US" altLang="ja-JP" sz="2000" dirty="0"/>
          </a:p>
          <a:p>
            <a:pPr>
              <a:lnSpc>
                <a:spcPct val="90000"/>
              </a:lnSpc>
            </a:pPr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000">
                <a:solidFill>
                  <a:srgbClr val="0061B1"/>
                </a:solidFill>
              </a:rPr>
              <a:t>プログラムのどの場所が実行されるか、コンピュータが判定して、分岐する</a:t>
            </a:r>
            <a:endParaRPr lang="en-US" altLang="ja-JP" sz="2000" dirty="0">
              <a:solidFill>
                <a:srgbClr val="0061B1"/>
              </a:solidFill>
            </a:endParaRP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2000"/>
              <a:t>３つの制御構造の組み合わせで、複雑なプログラムを作ることができる</a:t>
            </a:r>
            <a:endParaRPr lang="en-US" altLang="ja-JP" sz="20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700"/>
              <a:t>順次実行</a:t>
            </a:r>
            <a:r>
              <a:rPr lang="en-US" altLang="ja-JP" sz="1700" dirty="0"/>
              <a:t>		</a:t>
            </a:r>
            <a:r>
              <a:rPr lang="ja-JP" altLang="en-US" sz="1700"/>
              <a:t>（</a:t>
            </a:r>
            <a:r>
              <a:rPr lang="en-US" altLang="ja-JP" sz="1700" dirty="0"/>
              <a:t>※</a:t>
            </a:r>
            <a:r>
              <a:rPr lang="ja-JP" altLang="en-US" sz="1700"/>
              <a:t>第</a:t>
            </a:r>
            <a:r>
              <a:rPr lang="en-US" altLang="ja-JP" sz="1700" dirty="0"/>
              <a:t>1</a:t>
            </a:r>
            <a:r>
              <a:rPr lang="ja-JP" altLang="en-US" sz="1700"/>
              <a:t>章）</a:t>
            </a:r>
            <a:endParaRPr lang="en-US" altLang="ja-JP" sz="17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700"/>
              <a:t>選択（分岐）</a:t>
            </a:r>
            <a:endParaRPr lang="en-US" altLang="ja-JP" sz="17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700"/>
              <a:t>繰り返し</a:t>
            </a:r>
            <a:r>
              <a:rPr lang="en-US" altLang="ja-JP" sz="1700" dirty="0"/>
              <a:t>		</a:t>
            </a:r>
            <a:r>
              <a:rPr lang="ja-JP" altLang="en-US" sz="1700"/>
              <a:t>（</a:t>
            </a:r>
            <a:r>
              <a:rPr lang="en-US" altLang="ja-JP" sz="1700" dirty="0"/>
              <a:t>※</a:t>
            </a:r>
            <a:r>
              <a:rPr lang="ja-JP" altLang="en-US" sz="1700"/>
              <a:t>第</a:t>
            </a:r>
            <a:r>
              <a:rPr lang="en-US" altLang="ja-JP" sz="1700" dirty="0"/>
              <a:t>4</a:t>
            </a:r>
            <a:r>
              <a:rPr lang="ja-JP" altLang="en-US" sz="1700"/>
              <a:t>章）</a:t>
            </a:r>
            <a:endParaRPr lang="en-US" altLang="ja-JP" sz="1700" dirty="0"/>
          </a:p>
          <a:p>
            <a:pPr marL="8001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1700" dirty="0"/>
          </a:p>
        </p:txBody>
      </p:sp>
      <p:pic>
        <p:nvPicPr>
          <p:cNvPr id="3" name="図 2" descr="QR コード が含まれている画像&#10;&#10;自動的に生成された説明">
            <a:extLst>
              <a:ext uri="{FF2B5EF4-FFF2-40B4-BE49-F238E27FC236}">
                <a16:creationId xmlns:a16="http://schemas.microsoft.com/office/drawing/2014/main" id="{0140C7D0-DB43-374A-95E9-1F716DACE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1244324"/>
            <a:ext cx="2560002" cy="4711767"/>
          </a:xfrm>
          <a:prstGeom prst="rect">
            <a:avLst/>
          </a:prstGeom>
          <a:noFill/>
        </p:spPr>
      </p:pic>
      <p:sp>
        <p:nvSpPr>
          <p:cNvPr id="4" name="タイトル 3">
            <a:extLst>
              <a:ext uri="{FF2B5EF4-FFF2-40B4-BE49-F238E27FC236}">
                <a16:creationId xmlns:a16="http://schemas.microsoft.com/office/drawing/2014/main" id="{8636250A-E295-E941-AF0F-2F07AAD8F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0"/>
            <a:ext cx="7344000" cy="1188000"/>
          </a:xfrm>
        </p:spPr>
        <p:txBody>
          <a:bodyPr anchor="ctr">
            <a:normAutofit/>
          </a:bodyPr>
          <a:lstStyle/>
          <a:p>
            <a:r>
              <a:rPr lang="ja-JP" altLang="en-US"/>
              <a:t>選択（分岐）</a:t>
            </a:r>
          </a:p>
        </p:txBody>
      </p:sp>
    </p:spTree>
    <p:extLst>
      <p:ext uri="{BB962C8B-B14F-4D97-AF65-F5344CB8AC3E}">
        <p14:creationId xmlns:p14="http://schemas.microsoft.com/office/powerpoint/2010/main" val="99306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（もしも）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9616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値を評価して、結果が真（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true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）か偽（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false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）かにより、動作を変える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if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キーワードの後ろに、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( )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で囲って、条件を表す式を書く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条件を表す式では、比較演算子を使う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485900" lvl="3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== 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は比較演算子の一つ。左辺と右辺が等しいか調べる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1240967" y="3104578"/>
            <a:ext cx="5251215" cy="12586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</a:t>
            </a: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parseInt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 prompt("0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か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1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を入力してください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"))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if (a == 0) { 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</a:t>
            </a: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("0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endParaRPr lang="en-US" altLang="ja-JP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6" name="右矢印 5">
            <a:extLst>
              <a:ext uri="{FF2B5EF4-FFF2-40B4-BE49-F238E27FC236}">
                <a16:creationId xmlns:a16="http://schemas.microsoft.com/office/drawing/2014/main" id="{0B5F0EA1-B12A-0F43-95E2-2C2BA71DA97B}"/>
              </a:ext>
            </a:extLst>
          </p:cNvPr>
          <p:cNvSpPr/>
          <p:nvPr/>
        </p:nvSpPr>
        <p:spPr>
          <a:xfrm>
            <a:off x="5918080" y="3779367"/>
            <a:ext cx="574103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C5D4532D-11B7-EA4E-9004-7385E8806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9" y="3760000"/>
            <a:ext cx="1464945" cy="3143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444A705B-6201-E44E-BD88-4742605E46C5}"/>
              </a:ext>
            </a:extLst>
          </p:cNvPr>
          <p:cNvSpPr/>
          <p:nvPr/>
        </p:nvSpPr>
        <p:spPr>
          <a:xfrm>
            <a:off x="6193971" y="3145548"/>
            <a:ext cx="2050437" cy="528066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入力された値（</a:t>
            </a:r>
            <a:r>
              <a:rPr kumimoji="1" lang="en-US" altLang="ja-JP" sz="1400" dirty="0"/>
              <a:t>a</a:t>
            </a:r>
            <a:r>
              <a:rPr kumimoji="1" lang="ja-JP" altLang="en-US" sz="1400"/>
              <a:t>に代入された値）が０なら</a:t>
            </a:r>
          </a:p>
        </p:txBody>
      </p:sp>
    </p:spTree>
    <p:extLst>
      <p:ext uri="{BB962C8B-B14F-4D97-AF65-F5344CB8AC3E}">
        <p14:creationId xmlns:p14="http://schemas.microsoft.com/office/powerpoint/2010/main" val="3971740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636250A-E295-E941-AF0F-2F07AAD8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ja-JP" dirty="0"/>
              <a:t>if ( </a:t>
            </a:r>
            <a:r>
              <a:rPr lang="ja-JP" altLang="en-US"/>
              <a:t>条件式　</a:t>
            </a:r>
            <a:r>
              <a:rPr lang="en-US" altLang="ja-JP" dirty="0"/>
              <a:t>)</a:t>
            </a:r>
            <a:r>
              <a:rPr lang="ja-JP" altLang="en-US"/>
              <a:t>　</a:t>
            </a:r>
            <a:r>
              <a:rPr lang="en-US" altLang="ja-JP" dirty="0"/>
              <a:t>{ </a:t>
            </a:r>
            <a:r>
              <a:rPr lang="ja-JP" altLang="en-US"/>
              <a:t>処理</a:t>
            </a:r>
            <a:r>
              <a:rPr lang="en-US" altLang="ja-JP" dirty="0"/>
              <a:t>; … ; }</a:t>
            </a:r>
            <a:endParaRPr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1DDC1B-20EE-7C44-B7B5-FB1315E24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19" y="515813"/>
            <a:ext cx="5562872" cy="6073830"/>
          </a:xfrm>
        </p:spPr>
        <p:txBody>
          <a:bodyPr anchor="t">
            <a:normAutofit/>
          </a:bodyPr>
          <a:lstStyle/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ja-JP" sz="2300" dirty="0"/>
              <a:t>if</a:t>
            </a:r>
            <a:r>
              <a:rPr lang="ja-JP" altLang="en-US" sz="2300"/>
              <a:t>文の書き方</a:t>
            </a:r>
            <a:endParaRPr lang="en-US" altLang="ja-JP" sz="23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3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altLang="ja-JP" sz="2300" dirty="0"/>
          </a:p>
          <a:p>
            <a:pPr>
              <a:lnSpc>
                <a:spcPct val="90000"/>
              </a:lnSpc>
            </a:pPr>
            <a:endParaRPr lang="en-US" altLang="ja-JP" sz="23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ja-JP" sz="2300" dirty="0"/>
              <a:t>if</a:t>
            </a:r>
            <a:r>
              <a:rPr lang="ja-JP" altLang="en-US" sz="2300"/>
              <a:t>キーワード</a:t>
            </a:r>
            <a:endParaRPr lang="en-US" altLang="ja-JP" sz="23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全て小文字</a:t>
            </a:r>
            <a:endParaRPr lang="en-US" altLang="ja-JP" sz="19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ja-JP" sz="2300" dirty="0"/>
              <a:t>( ) </a:t>
            </a:r>
            <a:r>
              <a:rPr lang="ja-JP" altLang="en-US" sz="2300"/>
              <a:t>小かっこで、条件式を囲む</a:t>
            </a:r>
            <a:endParaRPr lang="en-US" altLang="ja-JP" sz="23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条件式とは「値を比較して、等しいか等しくないか調べる」などの式</a:t>
            </a:r>
            <a:endParaRPr lang="en-US" altLang="ja-JP" sz="1900" dirty="0"/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ja-JP" sz="2300" dirty="0"/>
              <a:t>{ } </a:t>
            </a:r>
            <a:r>
              <a:rPr lang="ja-JP" altLang="en-US" sz="2300"/>
              <a:t>中かっこ（波かっこ）の中の処理（</a:t>
            </a:r>
            <a:r>
              <a:rPr lang="en-US" altLang="ja-JP" sz="2300" dirty="0"/>
              <a:t>※</a:t>
            </a:r>
            <a:r>
              <a:rPr lang="ja-JP" altLang="en-US" sz="2300"/>
              <a:t>ブロック）</a:t>
            </a:r>
            <a:endParaRPr lang="en-US" altLang="ja-JP" sz="23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条件式が「真」（正しい）と判定されたときに実行する処理を書く</a:t>
            </a:r>
            <a:endParaRPr lang="en-US" altLang="ja-JP" sz="1900" dirty="0"/>
          </a:p>
          <a:p>
            <a:pPr marL="10858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ja-JP" altLang="en-US" sz="1900"/>
              <a:t>インデント（字下げ）すると読みやすくなる</a:t>
            </a:r>
            <a:endParaRPr lang="en-US" altLang="ja-JP" sz="1900" dirty="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27188F3-EB14-7E42-AF05-AFEA2DD602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3" name="図 2" descr="QR コード が含まれている画像&#10;&#10;自動的に生成された説明">
            <a:extLst>
              <a:ext uri="{FF2B5EF4-FFF2-40B4-BE49-F238E27FC236}">
                <a16:creationId xmlns:a16="http://schemas.microsoft.com/office/drawing/2014/main" id="{0140C7D0-DB43-374A-95E9-1F716DACE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208" y="1073116"/>
            <a:ext cx="2560002" cy="4711767"/>
          </a:xfrm>
          <a:prstGeom prst="rect">
            <a:avLst/>
          </a:prstGeom>
          <a:noFill/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7AF9A41-CA51-9A4B-A0B4-B06FEB2BA152}"/>
              </a:ext>
            </a:extLst>
          </p:cNvPr>
          <p:cNvSpPr txBox="1"/>
          <p:nvPr/>
        </p:nvSpPr>
        <p:spPr>
          <a:xfrm>
            <a:off x="684375" y="977605"/>
            <a:ext cx="3331033" cy="12586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if ( 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条件式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) { 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</a:t>
            </a:r>
            <a:r>
              <a:rPr lang="ja-JP" altLang="en-US">
                <a:latin typeface="Monacakomi" panose="020B0509020204020204" pitchFamily="49" charset="-128"/>
                <a:ea typeface="Monacakomi" panose="020B0509020204020204" pitchFamily="49" charset="-128"/>
              </a:rPr>
              <a:t>処理</a:t>
            </a:r>
            <a:endParaRPr lang="en-US" altLang="ja-JP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1320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9" descr="タイムライン&#10;&#10;自動的に生成された説明">
            <a:extLst>
              <a:ext uri="{FF2B5EF4-FFF2-40B4-BE49-F238E27FC236}">
                <a16:creationId xmlns:a16="http://schemas.microsoft.com/office/drawing/2014/main" id="{74A8AB58-95D0-004B-91FB-828FF6BF3D9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87" y="1544232"/>
            <a:ext cx="3647918" cy="4479611"/>
          </a:xfrm>
        </p:spPr>
      </p:pic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6C083798-F32B-F546-9A87-EA95EA18DC21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条件式を判定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真なら</a:t>
            </a:r>
            <a:r>
              <a:rPr lang="en-US" altLang="ja-JP" dirty="0"/>
              <a:t>A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条件判定が偽なら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altLang="ja-JP" dirty="0"/>
              <a:t>B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endParaRPr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259650F-4406-0541-9ADD-80F7B90F6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（もしも）</a:t>
            </a:r>
            <a:r>
              <a:rPr lang="en-US" altLang="ja-JP" dirty="0"/>
              <a:t>else</a:t>
            </a:r>
            <a:r>
              <a:rPr lang="ja-JP" altLang="en-US"/>
              <a:t>（でなければ）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3C63A2A-B5F1-6846-BC74-3AB6C4B53053}"/>
              </a:ext>
            </a:extLst>
          </p:cNvPr>
          <p:cNvSpPr txBox="1"/>
          <p:nvPr/>
        </p:nvSpPr>
        <p:spPr>
          <a:xfrm>
            <a:off x="2052948" y="4912035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kumimoji="1" lang="en-US" altLang="ja-JP" sz="2400" dirty="0">
                <a:latin typeface="+mn-lt"/>
              </a:rPr>
              <a:t>A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BCB3A06-EE78-0644-80CD-BB7294AAB18B}"/>
              </a:ext>
            </a:extLst>
          </p:cNvPr>
          <p:cNvSpPr txBox="1"/>
          <p:nvPr/>
        </p:nvSpPr>
        <p:spPr>
          <a:xfrm>
            <a:off x="3778051" y="4899678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lang="en-US" altLang="ja-JP" sz="2400" dirty="0"/>
              <a:t>B</a:t>
            </a:r>
            <a:endParaRPr kumimoji="1" lang="ja-JP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1899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（もしも）</a:t>
            </a:r>
            <a:r>
              <a:rPr lang="en-US" altLang="ja-JP" dirty="0"/>
              <a:t>else</a:t>
            </a:r>
            <a:r>
              <a:rPr lang="ja-JP" altLang="en-US"/>
              <a:t>（でなければ）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438019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if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の条件式が真でないときには、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else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以降の処理を実行する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else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キーワードの後ろに処理のブロックを書く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else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の後ろには</a:t>
            </a:r>
            <a:r>
              <a:rPr lang="ja-JP" altLang="en-US" u="sng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条件式は書かず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、処理のブロックを書く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1240967" y="3104578"/>
            <a:ext cx="5129351" cy="179541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 = </a:t>
            </a:r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parseInt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 prompt("0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か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1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を入力してください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"));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if (a == 0) { 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alert("0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else {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alert("1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150000"/>
              </a:lnSpc>
            </a:pPr>
            <a:r>
              <a:rPr kumimoji="1"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6" name="右矢印 5">
            <a:extLst>
              <a:ext uri="{FF2B5EF4-FFF2-40B4-BE49-F238E27FC236}">
                <a16:creationId xmlns:a16="http://schemas.microsoft.com/office/drawing/2014/main" id="{0B5F0EA1-B12A-0F43-95E2-2C2BA71DA97B}"/>
              </a:ext>
            </a:extLst>
          </p:cNvPr>
          <p:cNvSpPr/>
          <p:nvPr/>
        </p:nvSpPr>
        <p:spPr>
          <a:xfrm rot="18900000">
            <a:off x="5646462" y="3365465"/>
            <a:ext cx="574103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C5D4532D-11B7-EA4E-9004-7385E8806B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8" y="3547804"/>
            <a:ext cx="1464945" cy="3143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444A705B-6201-E44E-BD88-4742605E46C5}"/>
              </a:ext>
            </a:extLst>
          </p:cNvPr>
          <p:cNvSpPr/>
          <p:nvPr/>
        </p:nvSpPr>
        <p:spPr>
          <a:xfrm>
            <a:off x="6221896" y="3104579"/>
            <a:ext cx="2022512" cy="324421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入力された値が０なら</a:t>
            </a:r>
          </a:p>
        </p:txBody>
      </p:sp>
      <p:sp>
        <p:nvSpPr>
          <p:cNvPr id="10" name="角丸四角形吹き出し 9">
            <a:extLst>
              <a:ext uri="{FF2B5EF4-FFF2-40B4-BE49-F238E27FC236}">
                <a16:creationId xmlns:a16="http://schemas.microsoft.com/office/drawing/2014/main" id="{5A38AB61-696E-5E4C-9506-1C53BFD285FB}"/>
              </a:ext>
            </a:extLst>
          </p:cNvPr>
          <p:cNvSpPr/>
          <p:nvPr/>
        </p:nvSpPr>
        <p:spPr>
          <a:xfrm>
            <a:off x="6221896" y="4143980"/>
            <a:ext cx="2022512" cy="449109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入力された値が</a:t>
            </a:r>
            <a:r>
              <a:rPr kumimoji="1" lang="en-US" altLang="ja-JP" sz="1400" dirty="0"/>
              <a:t>0</a:t>
            </a:r>
            <a:r>
              <a:rPr kumimoji="1" lang="ja-JP" altLang="en-US" sz="1400"/>
              <a:t>で</a:t>
            </a:r>
            <a:endParaRPr kumimoji="1" lang="en-US" altLang="ja-JP" sz="1400" dirty="0"/>
          </a:p>
          <a:p>
            <a:pPr algn="ctr"/>
            <a:r>
              <a:rPr kumimoji="1" lang="ja-JP" altLang="en-US" sz="1400"/>
              <a:t>ないなら</a:t>
            </a:r>
          </a:p>
        </p:txBody>
      </p:sp>
      <p:sp>
        <p:nvSpPr>
          <p:cNvPr id="11" name="右矢印 10">
            <a:extLst>
              <a:ext uri="{FF2B5EF4-FFF2-40B4-BE49-F238E27FC236}">
                <a16:creationId xmlns:a16="http://schemas.microsoft.com/office/drawing/2014/main" id="{B9A039D5-9011-F044-AF58-23CFC5EFB8C6}"/>
              </a:ext>
            </a:extLst>
          </p:cNvPr>
          <p:cNvSpPr/>
          <p:nvPr/>
        </p:nvSpPr>
        <p:spPr>
          <a:xfrm rot="2700000">
            <a:off x="5646462" y="3996859"/>
            <a:ext cx="574103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9563822-DB77-1F4B-9980-DFB6E0F37E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938" y="4720633"/>
            <a:ext cx="1464945" cy="33736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10147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D7C85DD-936D-7149-9AB9-595BA01371E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5039139" y="1727999"/>
            <a:ext cx="3204862" cy="429511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一つめの条件式を判定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真なら</a:t>
            </a:r>
            <a:r>
              <a:rPr lang="en-US" altLang="ja-JP" dirty="0"/>
              <a:t>A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一つめの条件判定の結果が偽なら、二つめの条件式を判定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/>
              <a:t>真なら</a:t>
            </a:r>
            <a:r>
              <a:rPr lang="en-US" altLang="ja-JP" dirty="0"/>
              <a:t>B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二つの条件判定がどちらも偽なら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en-US" altLang="ja-JP" dirty="0"/>
              <a:t>C</a:t>
            </a:r>
            <a:r>
              <a:rPr lang="ja-JP" altLang="en-US"/>
              <a:t>の処理を実行</a:t>
            </a:r>
            <a:endParaRPr lang="en-US" altLang="ja-JP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574C557-AA43-AB44-A744-46F6E5A52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</a:t>
            </a:r>
            <a:r>
              <a:rPr lang="en-US" altLang="ja-JP" dirty="0"/>
              <a:t>A</a:t>
            </a:r>
            <a:r>
              <a:rPr lang="ja-JP" altLang="en-US"/>
              <a:t>なら）</a:t>
            </a:r>
            <a:r>
              <a:rPr lang="en-US" altLang="ja-JP" dirty="0"/>
              <a:t>…else if(B</a:t>
            </a:r>
            <a:r>
              <a:rPr lang="ja-JP" altLang="en-US"/>
              <a:t>なら）</a:t>
            </a:r>
            <a:r>
              <a:rPr lang="en-US" altLang="ja-JP" dirty="0"/>
              <a:t>…</a:t>
            </a:r>
            <a:br>
              <a:rPr lang="en-US" altLang="ja-JP" dirty="0"/>
            </a:br>
            <a:r>
              <a:rPr lang="en-US" altLang="ja-JP" dirty="0"/>
              <a:t>else</a:t>
            </a:r>
            <a:r>
              <a:rPr lang="ja-JP" altLang="en-US"/>
              <a:t>（どれでもなければ）</a:t>
            </a:r>
            <a:endParaRPr kumimoji="1" lang="ja-JP" altLang="en-US"/>
          </a:p>
        </p:txBody>
      </p:sp>
      <p:pic>
        <p:nvPicPr>
          <p:cNvPr id="11" name="コンテンツ プレースホルダー 10" descr="タイムライン&#10;&#10;中程度の精度で自動的に生成された説明">
            <a:extLst>
              <a:ext uri="{FF2B5EF4-FFF2-40B4-BE49-F238E27FC236}">
                <a16:creationId xmlns:a16="http://schemas.microsoft.com/office/drawing/2014/main" id="{8D184294-6EEA-F543-AECC-E93272B91A8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9" y="1907386"/>
            <a:ext cx="4594038" cy="3594848"/>
          </a:xfr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95467E4-2ECE-DD47-B981-A3C6FE201D74}"/>
              </a:ext>
            </a:extLst>
          </p:cNvPr>
          <p:cNvSpPr txBox="1"/>
          <p:nvPr/>
        </p:nvSpPr>
        <p:spPr>
          <a:xfrm>
            <a:off x="1889490" y="4138519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kumimoji="1" lang="en-US" altLang="ja-JP" sz="2400" dirty="0">
                <a:latin typeface="+mn-lt"/>
              </a:rPr>
              <a:t>A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5F831B8-A1DC-EA4F-B5FF-25D739F5DB0D}"/>
              </a:ext>
            </a:extLst>
          </p:cNvPr>
          <p:cNvSpPr txBox="1"/>
          <p:nvPr/>
        </p:nvSpPr>
        <p:spPr>
          <a:xfrm>
            <a:off x="3450037" y="4608219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lang="en-US" altLang="ja-JP" sz="2400" dirty="0"/>
              <a:t>B</a:t>
            </a:r>
            <a:endParaRPr kumimoji="1" lang="ja-JP" altLang="en-US" sz="2400" dirty="0">
              <a:latin typeface="+mn-lt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8575F97-500E-C146-BC6C-D04B9DC32C09}"/>
              </a:ext>
            </a:extLst>
          </p:cNvPr>
          <p:cNvSpPr txBox="1"/>
          <p:nvPr/>
        </p:nvSpPr>
        <p:spPr>
          <a:xfrm>
            <a:off x="4739459" y="4608219"/>
            <a:ext cx="299678" cy="276626"/>
          </a:xfrm>
          <a:prstGeom prst="rect">
            <a:avLst/>
          </a:prstGeom>
        </p:spPr>
        <p:txBody>
          <a:bodyPr wrap="none" lIns="0" tIns="0" rIns="0" bIns="0" rtlCol="0">
            <a:normAutofit fontScale="92500" lnSpcReduction="20000"/>
          </a:bodyPr>
          <a:lstStyle/>
          <a:p>
            <a:r>
              <a:rPr kumimoji="1" lang="en-US" altLang="ja-JP" sz="2400" dirty="0">
                <a:latin typeface="+mn-lt"/>
              </a:rPr>
              <a:t>C</a:t>
            </a:r>
            <a:endParaRPr kumimoji="1" lang="ja-JP" alt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612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62495A7C-5009-844B-A09B-82A8F5B94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（もしも</a:t>
            </a:r>
            <a:r>
              <a:rPr lang="en-US" altLang="ja-JP" dirty="0"/>
              <a:t>A</a:t>
            </a:r>
            <a:r>
              <a:rPr lang="ja-JP" altLang="en-US"/>
              <a:t>なら）</a:t>
            </a:r>
            <a:r>
              <a:rPr lang="en-US" altLang="ja-JP" dirty="0"/>
              <a:t>…else if(B</a:t>
            </a:r>
            <a:r>
              <a:rPr lang="ja-JP" altLang="en-US"/>
              <a:t>なら）</a:t>
            </a:r>
            <a:r>
              <a:rPr lang="en-US" altLang="ja-JP" dirty="0"/>
              <a:t>…</a:t>
            </a:r>
            <a:br>
              <a:rPr lang="en-US" altLang="ja-JP" dirty="0"/>
            </a:br>
            <a:r>
              <a:rPr lang="en-US" altLang="ja-JP" dirty="0"/>
              <a:t>else</a:t>
            </a:r>
            <a:r>
              <a:rPr lang="ja-JP" altLang="en-US"/>
              <a:t>（どれでもなければ）</a:t>
            </a:r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CFF6DEA-00F9-0641-B3C0-ACFBDC68C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if</a:t>
            </a:r>
            <a:r>
              <a:rPr lang="ja-JP" altLang="en-US"/>
              <a:t>の条件式を判定して、偽（正しくない）なら、</a:t>
            </a:r>
            <a:r>
              <a:rPr lang="en-US" altLang="ja-JP" dirty="0"/>
              <a:t>else if</a:t>
            </a:r>
            <a:r>
              <a:rPr lang="ja-JP" altLang="en-US"/>
              <a:t>の後の</a:t>
            </a:r>
            <a:r>
              <a:rPr lang="en-US" altLang="ja-JP" dirty="0"/>
              <a:t>2</a:t>
            </a:r>
            <a:r>
              <a:rPr lang="ja-JP" altLang="en-US"/>
              <a:t>つ目の条件式を判定する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B7C02B7-A689-304F-B028-F7BE44CF78D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54F84C7-9AEC-254A-A877-B394AE60C290}"/>
              </a:ext>
            </a:extLst>
          </p:cNvPr>
          <p:cNvSpPr txBox="1"/>
          <p:nvPr/>
        </p:nvSpPr>
        <p:spPr>
          <a:xfrm>
            <a:off x="1423525" y="2027582"/>
            <a:ext cx="6296949" cy="368741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</a:t>
            </a:r>
            <a:r>
              <a:rPr lang="en-US" altLang="ja-JP" sz="2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parseInt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( prompt("0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か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1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を入力してください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 );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if (a == 0) { 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alert("0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else if (a == 1) {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alert("1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} else {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 alert("0,1 </a:t>
            </a:r>
            <a:r>
              <a:rPr lang="ja-JP" altLang="en-US" sz="2400">
                <a:latin typeface="Monacakomi" panose="020B0509020204020204" pitchFamily="49" charset="-128"/>
                <a:ea typeface="Monacakomi" panose="020B0509020204020204" pitchFamily="49" charset="-128"/>
              </a:rPr>
              <a:t>以外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が入力されました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258615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FD926394-D4CA-C54A-BDC6-81BE33E6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乱数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51CFC26-047E-2B40-88EE-5FB84ABB3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4316184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/>
              <a:t>乱数</a:t>
            </a:r>
            <a:r>
              <a:rPr lang="en-US" altLang="ja-JP" dirty="0"/>
              <a:t>: </a:t>
            </a:r>
            <a:r>
              <a:rPr lang="ja-JP" altLang="en-US"/>
              <a:t>数字をランダムに並べたもの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規則性がなく、一つ一つの数字が現れる確率が等しい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コンピュータでは、擬似的な乱数を生成できる</a:t>
            </a: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altLang="ja-JP" dirty="0"/>
              <a:t>JavaScript</a:t>
            </a:r>
            <a:r>
              <a:rPr lang="ja-JP" altLang="en-US"/>
              <a:t>では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 err="1"/>
              <a:t>Math.random</a:t>
            </a:r>
            <a:r>
              <a:rPr lang="en-US" altLang="ja-JP" dirty="0"/>
              <a:t>()</a:t>
            </a:r>
            <a:r>
              <a:rPr lang="ja-JP" altLang="en-US"/>
              <a:t>関数で、</a:t>
            </a:r>
            <a:r>
              <a:rPr lang="en-US" altLang="ja-JP" dirty="0"/>
              <a:t>0</a:t>
            </a:r>
            <a:r>
              <a:rPr lang="ja-JP" altLang="en-US"/>
              <a:t>より大きく、１より小さいランダムな小数点数が取得できる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ja-JP" altLang="en-US"/>
              <a:t>ライブラリとは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/>
              <a:t>プログラムから利用できる、機能の集まり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en-US" altLang="ja-JP" dirty="0"/>
              <a:t>JavaScript</a:t>
            </a:r>
            <a:r>
              <a:rPr lang="ja-JP" altLang="en-US"/>
              <a:t>など現代のプログラム言語には多数のライブラリがある</a:t>
            </a:r>
            <a:endParaRPr lang="en-US" altLang="ja-JP" dirty="0"/>
          </a:p>
          <a:p>
            <a:pPr marL="1485900" lvl="3" indent="-457200">
              <a:buFont typeface="Arial" panose="020B0604020202020204" pitchFamily="34" charset="0"/>
              <a:buChar char="•"/>
            </a:pPr>
            <a:r>
              <a:rPr lang="en-US" altLang="ja-JP" dirty="0" err="1"/>
              <a:t>Math.random</a:t>
            </a:r>
            <a:r>
              <a:rPr lang="en-US" altLang="ja-JP" dirty="0"/>
              <a:t>()</a:t>
            </a:r>
            <a:r>
              <a:rPr lang="ja-JP" altLang="en-US"/>
              <a:t>は</a:t>
            </a:r>
            <a:r>
              <a:rPr lang="en-US" altLang="ja-JP" dirty="0"/>
              <a:t>JavaScript</a:t>
            </a:r>
            <a:r>
              <a:rPr lang="ja-JP" altLang="en-US"/>
              <a:t>言語のライブラリの機能の一つ</a:t>
            </a:r>
            <a:endParaRPr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0EF2E4-FE7D-4744-9226-382EBD1F83D8}"/>
              </a:ext>
            </a:extLst>
          </p:cNvPr>
          <p:cNvSpPr txBox="1"/>
          <p:nvPr/>
        </p:nvSpPr>
        <p:spPr>
          <a:xfrm>
            <a:off x="2000715" y="3780691"/>
            <a:ext cx="4538040" cy="57929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let </a:t>
            </a:r>
            <a:r>
              <a:rPr kumimoji="1"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a = </a:t>
            </a:r>
            <a:r>
              <a:rPr kumimoji="1"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Math.random</a:t>
            </a:r>
            <a:r>
              <a:rPr kumimoji="1"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();</a:t>
            </a:r>
            <a:endParaRPr kumimoji="1" lang="ja-JP" altLang="en-US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741AE86B-4C24-364E-A509-54AB1AF5D67B}"/>
              </a:ext>
            </a:extLst>
          </p:cNvPr>
          <p:cNvSpPr/>
          <p:nvPr/>
        </p:nvSpPr>
        <p:spPr>
          <a:xfrm>
            <a:off x="5945772" y="3641470"/>
            <a:ext cx="2100975" cy="857735"/>
          </a:xfrm>
          <a:prstGeom prst="wedgeRoundRectCallout">
            <a:avLst>
              <a:gd name="adj1" fmla="val -67665"/>
              <a:gd name="adj2" fmla="val 974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/>
              <a:t>0</a:t>
            </a:r>
            <a:r>
              <a:rPr lang="ja-JP" altLang="en-US" sz="1400"/>
              <a:t>から１の間の、</a:t>
            </a:r>
            <a:endParaRPr lang="en-US" altLang="ja-JP" sz="1400" dirty="0"/>
          </a:p>
          <a:p>
            <a:pPr algn="ctr"/>
            <a:r>
              <a:rPr lang="ja-JP" altLang="en-US" sz="1400"/>
              <a:t>どの値が代入されるかは、実行時に決まる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679811799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157</TotalTime>
  <Words>1115</Words>
  <Application>Microsoft Macintosh PowerPoint</Application>
  <PresentationFormat>画面に合わせる (4:3)</PresentationFormat>
  <Paragraphs>154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5" baseType="lpstr">
      <vt:lpstr>Monacakomi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游明朝</vt:lpstr>
      <vt:lpstr>Arial</vt:lpstr>
      <vt:lpstr>Century Gothic</vt:lpstr>
      <vt:lpstr>Wingdings</vt:lpstr>
      <vt:lpstr>2020岡本</vt:lpstr>
      <vt:lpstr>第2章 条件による選択（分岐）</vt:lpstr>
      <vt:lpstr>選択（分岐）</vt:lpstr>
      <vt:lpstr>if（もしも）</vt:lpstr>
      <vt:lpstr>if ( 条件式　)　{ 処理; … ; }</vt:lpstr>
      <vt:lpstr>if（もしも）else（でなければ）</vt:lpstr>
      <vt:lpstr>if（もしも）else（でなければ）</vt:lpstr>
      <vt:lpstr>if（もしもAなら）…else if(Bなら）… else（どれでもなければ）</vt:lpstr>
      <vt:lpstr>if（もしもAなら）…else if(Bなら）… else（どれでもなければ）</vt:lpstr>
      <vt:lpstr>乱数</vt:lpstr>
      <vt:lpstr>乱数</vt:lpstr>
      <vt:lpstr>if-else if-else</vt:lpstr>
      <vt:lpstr>比較演算子</vt:lpstr>
      <vt:lpstr>乱数の生成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第2章 条件による選択（分岐）</dc:title>
  <dc:creator>Tetsuya Izawa</dc:creator>
  <cp:lastModifiedBy>Tetsuya Izawa</cp:lastModifiedBy>
  <cp:revision>5</cp:revision>
  <dcterms:created xsi:type="dcterms:W3CDTF">2022-02-25T01:53:42Z</dcterms:created>
  <dcterms:modified xsi:type="dcterms:W3CDTF">2022-03-17T02:17:16Z</dcterms:modified>
</cp:coreProperties>
</file>