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1"/>
  </p:notesMasterIdLst>
  <p:sldIdLst>
    <p:sldId id="843" r:id="rId2"/>
    <p:sldId id="515" r:id="rId3"/>
    <p:sldId id="514" r:id="rId4"/>
    <p:sldId id="516" r:id="rId5"/>
    <p:sldId id="517" r:id="rId6"/>
    <p:sldId id="512" r:id="rId7"/>
    <p:sldId id="518" r:id="rId8"/>
    <p:sldId id="513" r:id="rId9"/>
    <p:sldId id="511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" id="{F5F818AB-3B56-4ED6-99C9-3C032CA2C295}">
          <p14:sldIdLst>
            <p14:sldId id="843"/>
          </p14:sldIdLst>
        </p14:section>
        <p14:section name="本文" id="{FD0F778E-CF67-43B9-BEC6-E3EEA6BF9EA0}">
          <p14:sldIdLst>
            <p14:sldId id="515"/>
            <p14:sldId id="514"/>
            <p14:sldId id="516"/>
            <p14:sldId id="517"/>
          </p14:sldIdLst>
        </p14:section>
        <p14:section name="補足資料" id="{A028F61C-9588-4FBE-A588-DF182A4EE9C3}">
          <p14:sldIdLst>
            <p14:sldId id="512"/>
            <p14:sldId id="518"/>
            <p14:sldId id="513"/>
            <p14:sldId id="51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0"/>
    <p:restoredTop sz="96327"/>
  </p:normalViewPr>
  <p:slideViewPr>
    <p:cSldViewPr snapToGrid="0" snapToObjects="1">
      <p:cViewPr>
        <p:scale>
          <a:sx n="179" d="100"/>
          <a:sy n="179" d="100"/>
        </p:scale>
        <p:origin x="-640" y="-10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B16CA-6E84-944D-A731-0F99D557CA61}" type="datetimeFigureOut">
              <a:rPr kumimoji="1" lang="ja-JP" altLang="en-US" smtClean="0"/>
              <a:t>2022/3/23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D5621-901E-0E4E-9D59-6E4936CBC9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59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5AA-7511-8545-942A-E7FA4F62E6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140691" cy="685800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-3312" y="6238"/>
            <a:ext cx="9144002" cy="6880733"/>
          </a:xfrm>
          <a:prstGeom prst="rect">
            <a:avLst/>
          </a:prstGeom>
          <a:solidFill>
            <a:srgbClr val="000000">
              <a:alpha val="50196"/>
            </a:srgbClr>
          </a:solidFill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1509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7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2632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3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5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9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1422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0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1058DC-F5DD-41FE-95C3-79789001C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7BC5C2-8BB1-46B4-BCD7-3DEDCB536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874454-FD7C-492D-89FE-F0B260267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369AA8-DB65-4878-BF1E-3AAA4AA7C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E2A3DC-0C25-46EC-8745-FC2F447FC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083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C955-6C22-4059-84E6-950DC5D40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235260-8297-4EDF-B712-C858AFE2F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AB4908-C620-4ADB-B11C-02E16AD28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729325-D383-4E66-AEB4-AF2B9CAE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41CDB4-296C-466D-BEA9-7291ABC7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DD8628-A3D1-4867-89D1-D84BCFCEB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744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1D51DA-D0E0-4A66-995A-41A99E8D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0BC0CB-EAA0-4C49-9D9B-11A82F69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0AC6F1A-519E-47AA-8734-2E6DEFF1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742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カラ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99592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sz="half" idx="13"/>
          </p:nvPr>
        </p:nvSpPr>
        <p:spPr>
          <a:xfrm>
            <a:off x="4824001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90000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5" y="1188000"/>
            <a:ext cx="7348743" cy="1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87838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ノーマ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2117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="1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sp useBgFill="1"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501208"/>
          </a:xfrm>
          <a:prstGeom prst="rect">
            <a:avLst/>
          </a:prstGeom>
        </p:spPr>
        <p:txBody>
          <a:bodyPr lIns="0" tIns="0" rIns="0" bIns="0" spcCol="0" anchor="t" anchorCtr="0">
            <a:norm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defRPr sz="1800"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3pPr>
            <a:lvl4pPr marL="10287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4pPr>
            <a:lvl5pPr>
              <a:defRPr sz="180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cxnSp>
        <p:nvCxnSpPr>
          <p:cNvPr id="5" name="直線コネクタ 4"/>
          <p:cNvCxnSpPr/>
          <p:nvPr userDrawn="1"/>
        </p:nvCxnSpPr>
        <p:spPr>
          <a:xfrm>
            <a:off x="887106" y="1173707"/>
            <a:ext cx="7383439" cy="0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413881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5949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プレビュ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51520" y="515813"/>
            <a:ext cx="4104456" cy="5505475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743CB34E-FE3F-460C-8470-8A22E04DFE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88024" y="516892"/>
            <a:ext cx="4104456" cy="5504395"/>
          </a:xfrm>
          <a:ln>
            <a:solidFill>
              <a:schemeClr val="accent5"/>
            </a:solidFill>
          </a:ln>
        </p:spPr>
        <p:txBody>
          <a:bodyPr/>
          <a:lstStyle/>
          <a:p>
            <a:r>
              <a:rPr kumimoji="1" lang="ja-JP" altLang="en-US"/>
              <a:t>アイコンをクリックして図を追加</a:t>
            </a:r>
          </a:p>
        </p:txBody>
      </p:sp>
    </p:spTree>
    <p:extLst>
      <p:ext uri="{BB962C8B-B14F-4D97-AF65-F5344CB8AC3E}">
        <p14:creationId xmlns:p14="http://schemas.microsoft.com/office/powerpoint/2010/main" val="4094596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7BC2AE-4E44-AB49-8304-908CC7837B0D}"/>
              </a:ext>
            </a:extLst>
          </p:cNvPr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823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71167C-E917-7B4C-A325-35D48A2E213B}"/>
              </a:ext>
            </a:extLst>
          </p:cNvPr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3233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節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</p:spPr>
        <p:txBody>
          <a:bodyPr>
            <a:normAutofit/>
          </a:bodyPr>
          <a:lstStyle>
            <a:lvl1pPr algn="l">
              <a:defRPr sz="2400" b="1" spc="170" baseline="0"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  <a:ln w="38100">
            <a:solidFill>
              <a:srgbClr val="007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コンテンツ プレースホルダー 5"/>
          <p:cNvSpPr>
            <a:spLocks noGrp="1"/>
          </p:cNvSpPr>
          <p:nvPr>
            <p:ph sz="quarter" idx="17"/>
          </p:nvPr>
        </p:nvSpPr>
        <p:spPr>
          <a:xfrm>
            <a:off x="144016" y="2708920"/>
            <a:ext cx="9036495" cy="554360"/>
          </a:xfrm>
        </p:spPr>
        <p:txBody>
          <a:bodyPr anchor="ctr"/>
          <a:lstStyle>
            <a:lvl1pPr marL="0" indent="0">
              <a:buNone/>
              <a:defRPr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6576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515813"/>
            <a:ext cx="8820472" cy="5505475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6842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88840"/>
            <a:ext cx="8820472" cy="4032448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0117494B-F873-4237-956E-805FB6A5A83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251520" y="515813"/>
            <a:ext cx="8640960" cy="1401019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</p:spTree>
    <p:extLst>
      <p:ext uri="{BB962C8B-B14F-4D97-AF65-F5344CB8AC3E}">
        <p14:creationId xmlns:p14="http://schemas.microsoft.com/office/powerpoint/2010/main" val="3475318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15813"/>
            <a:ext cx="8229600" cy="5505475"/>
          </a:xfrm>
        </p:spPr>
        <p:txBody>
          <a:bodyPr>
            <a:noAutofit/>
          </a:bodyPr>
          <a:lstStyle>
            <a:lvl1pPr marL="0" indent="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914400" indent="-4572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n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42900" algn="just">
              <a:lnSpc>
                <a:spcPct val="150000"/>
              </a:lnSpc>
              <a:buClr>
                <a:srgbClr val="007BFF"/>
              </a:buClr>
              <a:buFontTx/>
              <a:buChar char="└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l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1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0" y="6599045"/>
            <a:ext cx="9144000" cy="260647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</a:endParaRPr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79512" y="6545112"/>
            <a:ext cx="34196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9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Copyright ©  </a:t>
            </a:r>
            <a:r>
              <a:rPr lang="en-US" altLang="ja-JP" dirty="0" err="1"/>
              <a:t>Asial</a:t>
            </a:r>
            <a:r>
              <a:rPr lang="en-US" altLang="ja-JP" dirty="0"/>
              <a:t> Corporation. All Rights Reserved.</a:t>
            </a:r>
            <a:endParaRPr lang="ja-JP" altLang="en-US" dirty="0"/>
          </a:p>
        </p:txBody>
      </p:sp>
      <p:sp>
        <p:nvSpPr>
          <p:cNvPr id="13" name="スライド番号プレースホルダー 9"/>
          <p:cNvSpPr>
            <a:spLocks noGrp="1"/>
          </p:cNvSpPr>
          <p:nvPr>
            <p:ph type="sldNum" sz="quarter" idx="4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メイリオ" panose="020B0604030504040204" pitchFamily="50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80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75" r:id="rId10"/>
    <p:sldLayoutId id="2147483677" r:id="rId11"/>
    <p:sldLayoutId id="2147483688" r:id="rId12"/>
    <p:sldLayoutId id="2147483690" r:id="rId13"/>
    <p:sldLayoutId id="2147483691" r:id="rId14"/>
    <p:sldLayoutId id="2147483693" r:id="rId15"/>
    <p:sldLayoutId id="2147483694" r:id="rId16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400" kern="1200">
          <a:solidFill>
            <a:srgbClr val="333333"/>
          </a:solidFill>
          <a:latin typeface="UD デジタル 教科書体 NK-B" panose="02020700000000000000" pitchFamily="18" charset="-128"/>
          <a:ea typeface="UD デジタル 教科書体 NK-B" panose="02020700000000000000" pitchFamily="18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1pPr>
      <a:lvl2pPr marL="8001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2pPr>
      <a:lvl3pPr marL="12001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3pPr>
      <a:lvl4pPr marL="16573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4pPr>
      <a:lvl5pPr marL="21145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第</a:t>
            </a:r>
            <a:r>
              <a:rPr lang="en-US" altLang="ja-JP" dirty="0"/>
              <a:t>5</a:t>
            </a:r>
            <a:r>
              <a:rPr lang="ja-JP" altLang="en-US"/>
              <a:t>章 関数の定義と利用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1477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60A6A95-284F-A54D-9DC6-90DDCD4B43A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824001" y="2107141"/>
            <a:ext cx="3420000" cy="2788244"/>
          </a:xfrm>
        </p:spPr>
        <p:txBody>
          <a:bodyPr lIns="72000" tIns="72000">
            <a:normAutofit fontScale="92500"/>
          </a:bodyPr>
          <a:lstStyle/>
          <a:p>
            <a:r>
              <a:rPr lang="ja-JP" altLang="en-US"/>
              <a:t>プログラムの中で、</a:t>
            </a:r>
            <a:endParaRPr lang="en-US" altLang="ja-JP" dirty="0"/>
          </a:p>
          <a:p>
            <a:r>
              <a:rPr lang="ja-JP" altLang="en-US"/>
              <a:t>たびたび実行させたい機能を</a:t>
            </a:r>
            <a:endParaRPr lang="en-US" altLang="ja-JP" dirty="0"/>
          </a:p>
          <a:p>
            <a:r>
              <a:rPr lang="ja-JP" altLang="en-US"/>
              <a:t>関数にまとめておく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/>
              <a:t>定義した関数を、</a:t>
            </a:r>
            <a:endParaRPr lang="en-US" altLang="ja-JP" dirty="0"/>
          </a:p>
          <a:p>
            <a:r>
              <a:rPr lang="ja-JP" altLang="en-US"/>
              <a:t>プログラムの他の場所から</a:t>
            </a:r>
            <a:endParaRPr lang="en-US" altLang="ja-JP" dirty="0"/>
          </a:p>
          <a:p>
            <a:r>
              <a:rPr lang="ja-JP" altLang="en-US"/>
              <a:t>呼び出す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5A6EACB-9459-A143-BFF3-E992285A6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関数の呼び出し</a:t>
            </a:r>
          </a:p>
        </p:txBody>
      </p:sp>
      <p:sp>
        <p:nvSpPr>
          <p:cNvPr id="6" name="フローチャート: 処理 5">
            <a:extLst>
              <a:ext uri="{FF2B5EF4-FFF2-40B4-BE49-F238E27FC236}">
                <a16:creationId xmlns:a16="http://schemas.microsoft.com/office/drawing/2014/main" id="{51286425-70D4-E643-8677-122A11A629EB}"/>
              </a:ext>
            </a:extLst>
          </p:cNvPr>
          <p:cNvSpPr/>
          <p:nvPr/>
        </p:nvSpPr>
        <p:spPr>
          <a:xfrm>
            <a:off x="1003852" y="1878496"/>
            <a:ext cx="3707296" cy="3558208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5B8A0CC-E8EE-FF4F-8406-F35C25052E9B}"/>
              </a:ext>
            </a:extLst>
          </p:cNvPr>
          <p:cNvSpPr/>
          <p:nvPr/>
        </p:nvSpPr>
        <p:spPr>
          <a:xfrm>
            <a:off x="1182757" y="2107141"/>
            <a:ext cx="1679713" cy="795085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94DBC6F-2497-F543-9FC1-431648B079DE}"/>
              </a:ext>
            </a:extLst>
          </p:cNvPr>
          <p:cNvSpPr txBox="1"/>
          <p:nvPr/>
        </p:nvSpPr>
        <p:spPr>
          <a:xfrm>
            <a:off x="1182757" y="2107141"/>
            <a:ext cx="1311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販売プログラム</a:t>
            </a:r>
            <a:endParaRPr kumimoji="1" lang="ja-JP" altLang="en-US" sz="12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47C2822-E6A5-E848-97FE-A47AF0F9BD40}"/>
              </a:ext>
            </a:extLst>
          </p:cNvPr>
          <p:cNvSpPr/>
          <p:nvPr/>
        </p:nvSpPr>
        <p:spPr>
          <a:xfrm>
            <a:off x="1316934" y="2472393"/>
            <a:ext cx="1411357" cy="332938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9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消費税計算の呼び出し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078AC1D-09EB-CB48-BB4A-465633D7A3F3}"/>
              </a:ext>
            </a:extLst>
          </p:cNvPr>
          <p:cNvSpPr/>
          <p:nvPr/>
        </p:nvSpPr>
        <p:spPr>
          <a:xfrm>
            <a:off x="1182757" y="3251091"/>
            <a:ext cx="1679713" cy="795085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A58705E-4D16-3D43-BC85-007A5B0ED672}"/>
              </a:ext>
            </a:extLst>
          </p:cNvPr>
          <p:cNvSpPr txBox="1"/>
          <p:nvPr/>
        </p:nvSpPr>
        <p:spPr>
          <a:xfrm>
            <a:off x="1182757" y="3251091"/>
            <a:ext cx="1311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仕入プログラム</a:t>
            </a:r>
            <a:endParaRPr kumimoji="1" lang="ja-JP" altLang="en-US" sz="12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914638D-0C59-D642-AB5D-40CD704C92AD}"/>
              </a:ext>
            </a:extLst>
          </p:cNvPr>
          <p:cNvSpPr/>
          <p:nvPr/>
        </p:nvSpPr>
        <p:spPr>
          <a:xfrm>
            <a:off x="1316934" y="3616343"/>
            <a:ext cx="1411357" cy="332938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9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消費税計算の呼び出し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C5511ED-A7FB-A741-8C55-461B68B7A1E1}"/>
              </a:ext>
            </a:extLst>
          </p:cNvPr>
          <p:cNvSpPr/>
          <p:nvPr/>
        </p:nvSpPr>
        <p:spPr>
          <a:xfrm>
            <a:off x="1182757" y="4395041"/>
            <a:ext cx="1679713" cy="795085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D4F6939-309B-5141-97D4-7AE522969F49}"/>
              </a:ext>
            </a:extLst>
          </p:cNvPr>
          <p:cNvSpPr txBox="1"/>
          <p:nvPr/>
        </p:nvSpPr>
        <p:spPr>
          <a:xfrm>
            <a:off x="1182757" y="4395041"/>
            <a:ext cx="1411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その他プログラム</a:t>
            </a:r>
            <a:endParaRPr kumimoji="1" lang="ja-JP" altLang="en-US" sz="12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3A946180-3BDC-5740-A8C8-1A1CDC97B946}"/>
              </a:ext>
            </a:extLst>
          </p:cNvPr>
          <p:cNvSpPr/>
          <p:nvPr/>
        </p:nvSpPr>
        <p:spPr>
          <a:xfrm>
            <a:off x="1316934" y="4760293"/>
            <a:ext cx="1411357" cy="332938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9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消費税計算の呼び出し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767BF88B-745C-A241-83F9-B8583D3DEBF6}"/>
              </a:ext>
            </a:extLst>
          </p:cNvPr>
          <p:cNvSpPr/>
          <p:nvPr/>
        </p:nvSpPr>
        <p:spPr>
          <a:xfrm>
            <a:off x="3438939" y="3341360"/>
            <a:ext cx="1123122" cy="332938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9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消費税計算関数</a:t>
            </a:r>
            <a:r>
              <a:rPr kumimoji="1" lang="en-US" altLang="ja-JP" sz="9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()</a:t>
            </a:r>
            <a:endParaRPr kumimoji="1" lang="ja-JP" altLang="en-US" sz="9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E5D7903-56ED-AA41-9D8F-55AEF649EF38}"/>
              </a:ext>
            </a:extLst>
          </p:cNvPr>
          <p:cNvSpPr/>
          <p:nvPr/>
        </p:nvSpPr>
        <p:spPr>
          <a:xfrm>
            <a:off x="3438938" y="3648633"/>
            <a:ext cx="1123122" cy="332938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9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処理</a:t>
            </a:r>
            <a:endParaRPr kumimoji="1" lang="en-US" altLang="ja-JP" sz="9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lang="en-US" altLang="ja-JP" sz="9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…</a:t>
            </a:r>
            <a:endParaRPr kumimoji="1" lang="ja-JP" altLang="en-US" sz="9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0" name="右矢印 19">
            <a:extLst>
              <a:ext uri="{FF2B5EF4-FFF2-40B4-BE49-F238E27FC236}">
                <a16:creationId xmlns:a16="http://schemas.microsoft.com/office/drawing/2014/main" id="{32E28D64-7F8B-7A47-B2A8-B7A706069C34}"/>
              </a:ext>
            </a:extLst>
          </p:cNvPr>
          <p:cNvSpPr/>
          <p:nvPr/>
        </p:nvSpPr>
        <p:spPr>
          <a:xfrm rot="2408856">
            <a:off x="3002362" y="2868574"/>
            <a:ext cx="377687" cy="236043"/>
          </a:xfrm>
          <a:prstGeom prst="rightArrow">
            <a:avLst>
              <a:gd name="adj1" fmla="val 50000"/>
              <a:gd name="adj2" fmla="val 70897"/>
            </a:avLst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右矢印 20">
            <a:extLst>
              <a:ext uri="{FF2B5EF4-FFF2-40B4-BE49-F238E27FC236}">
                <a16:creationId xmlns:a16="http://schemas.microsoft.com/office/drawing/2014/main" id="{47A1E5CB-A500-0142-8FB1-B86FA9CE5951}"/>
              </a:ext>
            </a:extLst>
          </p:cNvPr>
          <p:cNvSpPr/>
          <p:nvPr/>
        </p:nvSpPr>
        <p:spPr>
          <a:xfrm rot="19200000">
            <a:off x="3002442" y="4161696"/>
            <a:ext cx="377687" cy="236043"/>
          </a:xfrm>
          <a:prstGeom prst="rightArrow">
            <a:avLst>
              <a:gd name="adj1" fmla="val 50000"/>
              <a:gd name="adj2" fmla="val 70897"/>
            </a:avLst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右矢印 21">
            <a:extLst>
              <a:ext uri="{FF2B5EF4-FFF2-40B4-BE49-F238E27FC236}">
                <a16:creationId xmlns:a16="http://schemas.microsoft.com/office/drawing/2014/main" id="{7AED5455-7B14-4349-AC2A-142B12DCBC45}"/>
              </a:ext>
            </a:extLst>
          </p:cNvPr>
          <p:cNvSpPr/>
          <p:nvPr/>
        </p:nvSpPr>
        <p:spPr>
          <a:xfrm>
            <a:off x="2978684" y="3539578"/>
            <a:ext cx="377687" cy="236043"/>
          </a:xfrm>
          <a:prstGeom prst="rightArrow">
            <a:avLst>
              <a:gd name="adj1" fmla="val 50000"/>
              <a:gd name="adj2" fmla="val 70897"/>
            </a:avLst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56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61B8A7DA-2C2E-B448-87CE-FDD3008A9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組み込み関数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C3C4608-1491-744D-848F-413E8725E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プログラム言語が標準で備えている関数</a:t>
            </a:r>
            <a:endParaRPr lang="en-US" altLang="ja-JP" dirty="0"/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ja-JP" altLang="en-US"/>
              <a:t>入力（</a:t>
            </a:r>
            <a:r>
              <a:rPr lang="en-US" altLang="ja-JP" dirty="0"/>
              <a:t> prompt()</a:t>
            </a:r>
            <a:r>
              <a:rPr lang="ja-JP" altLang="en-US"/>
              <a:t> ）、出力（ </a:t>
            </a:r>
            <a:r>
              <a:rPr lang="en-US" altLang="ja-JP" dirty="0"/>
              <a:t>alert(), </a:t>
            </a:r>
            <a:r>
              <a:rPr lang="en-US" altLang="ja-JP" dirty="0" err="1"/>
              <a:t>document.write</a:t>
            </a:r>
            <a:r>
              <a:rPr lang="en-US" altLang="ja-JP" dirty="0"/>
              <a:t>() </a:t>
            </a:r>
            <a:r>
              <a:rPr lang="ja-JP" altLang="en-US"/>
              <a:t>）</a:t>
            </a:r>
            <a:endParaRPr lang="en-US" altLang="ja-JP" dirty="0"/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ja-JP" altLang="en-US"/>
              <a:t>乱数（</a:t>
            </a:r>
            <a:r>
              <a:rPr lang="en-US" altLang="ja-JP" dirty="0"/>
              <a:t> </a:t>
            </a:r>
            <a:r>
              <a:rPr lang="en-US" altLang="ja-JP" dirty="0" err="1"/>
              <a:t>Math.random</a:t>
            </a:r>
            <a:r>
              <a:rPr lang="en-US" altLang="ja-JP" dirty="0"/>
              <a:t>() </a:t>
            </a:r>
            <a:r>
              <a:rPr lang="ja-JP" altLang="en-US"/>
              <a:t>）</a:t>
            </a:r>
            <a:endParaRPr lang="en-US" altLang="ja-JP" dirty="0"/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ja-JP" altLang="en-US"/>
              <a:t>日付・時刻を調べる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82099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C0F45F8-D818-FF43-A5DE-BB2669D99A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99591" y="1499403"/>
            <a:ext cx="3924821" cy="4573406"/>
          </a:xfrm>
        </p:spPr>
        <p:txBody>
          <a:bodyPr>
            <a:normAutofit fontScale="92500"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ja-JP" altLang="en-US"/>
              <a:t>関数定義のキーワード</a:t>
            </a:r>
            <a:r>
              <a:rPr lang="en-US" altLang="ja-JP" dirty="0"/>
              <a:t>: 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altLang="ja-JP" dirty="0"/>
              <a:t>function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ja-JP" altLang="en-US"/>
              <a:t>関数名</a:t>
            </a:r>
            <a:endParaRPr lang="en-US" altLang="ja-JP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ja-JP" altLang="en-US"/>
              <a:t>引数</a:t>
            </a:r>
            <a:endParaRPr lang="en-US" altLang="ja-JP" dirty="0"/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altLang="ja-JP" dirty="0"/>
              <a:t>( ) </a:t>
            </a:r>
            <a:r>
              <a:rPr lang="ja-JP" altLang="en-US"/>
              <a:t>で囲む</a:t>
            </a:r>
            <a:endParaRPr lang="en-US" altLang="ja-JP" dirty="0"/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ja-JP" altLang="en-US"/>
              <a:t>複数の引数を定義するときは</a:t>
            </a:r>
            <a:endParaRPr lang="en-US" altLang="ja-JP" dirty="0"/>
          </a:p>
          <a:p>
            <a:pPr lvl="2"/>
            <a:r>
              <a:rPr lang="en-US" altLang="ja-JP" dirty="0"/>
              <a:t>	 ", "</a:t>
            </a:r>
            <a:r>
              <a:rPr lang="ja-JP" altLang="en-US"/>
              <a:t>で区切る</a:t>
            </a:r>
            <a:endParaRPr lang="en-US" altLang="ja-JP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ja-JP" altLang="en-US"/>
              <a:t>戻り値</a:t>
            </a:r>
            <a:endParaRPr lang="en-US" altLang="ja-JP" dirty="0"/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altLang="ja-JP" dirty="0"/>
              <a:t>return </a:t>
            </a:r>
            <a:r>
              <a:rPr lang="ja-JP" altLang="en-US"/>
              <a:t>（値）</a:t>
            </a:r>
            <a:endParaRPr lang="en-US" altLang="ja-JP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ja-JP" altLang="en-US"/>
              <a:t>処理</a:t>
            </a:r>
            <a:endParaRPr lang="en-US" altLang="ja-JP" dirty="0"/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ja-JP" altLang="en-US"/>
              <a:t>一連の処理を</a:t>
            </a:r>
            <a:r>
              <a:rPr lang="en-US" altLang="ja-JP" dirty="0"/>
              <a:t> {  } </a:t>
            </a:r>
            <a:r>
              <a:rPr lang="ja-JP" altLang="en-US"/>
              <a:t>で囲む</a:t>
            </a:r>
            <a:endParaRPr lang="en-US" altLang="ja-JP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A526682-2892-0C4F-AD01-2572D8DBF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関数の定義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14DB641-6C42-2748-B2C0-F6A0C18D491D}"/>
              </a:ext>
            </a:extLst>
          </p:cNvPr>
          <p:cNvSpPr txBox="1"/>
          <p:nvPr/>
        </p:nvSpPr>
        <p:spPr>
          <a:xfrm>
            <a:off x="4824412" y="1728000"/>
            <a:ext cx="3350015" cy="18501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 lIns="72000" tIns="72000" rIns="0" bIns="0" rtlCol="0">
            <a:normAutofit lnSpcReduction="10000"/>
          </a:bodyPr>
          <a:lstStyle/>
          <a:p>
            <a:pPr>
              <a:lnSpc>
                <a:spcPct val="170000"/>
              </a:lnSpc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function </a:t>
            </a:r>
            <a:r>
              <a:rPr lang="ja-JP" altLang="ja-JP" sz="1400">
                <a:latin typeface="Monacakomi" panose="020B0509020204020204" pitchFamily="49" charset="-128"/>
                <a:ea typeface="Monacakomi" panose="020B0509020204020204" pitchFamily="49" charset="-128"/>
              </a:rPr>
              <a:t>関数名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(</a:t>
            </a:r>
            <a:r>
              <a:rPr lang="ja-JP" altLang="ja-JP" sz="1400">
                <a:latin typeface="Monacakomi" panose="020B0509020204020204" pitchFamily="49" charset="-128"/>
                <a:ea typeface="Monacakomi" panose="020B0509020204020204" pitchFamily="49" charset="-128"/>
              </a:rPr>
              <a:t>引数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1, </a:t>
            </a:r>
            <a:r>
              <a:rPr lang="ja-JP" altLang="ja-JP" sz="1400">
                <a:latin typeface="Monacakomi" panose="020B0509020204020204" pitchFamily="49" charset="-128"/>
                <a:ea typeface="Monacakomi" panose="020B0509020204020204" pitchFamily="49" charset="-128"/>
              </a:rPr>
              <a:t>引数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2, ...){</a:t>
            </a:r>
            <a:endParaRPr lang="ja-JP" altLang="ja-JP" sz="1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 lvl="1">
              <a:lnSpc>
                <a:spcPct val="170000"/>
              </a:lnSpc>
            </a:pPr>
            <a:r>
              <a:rPr lang="ja-JP" altLang="ja-JP" sz="1400">
                <a:latin typeface="Monacakomi" panose="020B0509020204020204" pitchFamily="49" charset="-128"/>
                <a:ea typeface="Monacakomi" panose="020B0509020204020204" pitchFamily="49" charset="-128"/>
              </a:rPr>
              <a:t>処理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1</a:t>
            </a:r>
            <a:endParaRPr lang="ja-JP" altLang="ja-JP" sz="1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 lvl="1">
              <a:lnSpc>
                <a:spcPct val="170000"/>
              </a:lnSpc>
            </a:pPr>
            <a:r>
              <a:rPr lang="ja-JP" altLang="ja-JP" sz="1400">
                <a:latin typeface="Monacakomi" panose="020B0509020204020204" pitchFamily="49" charset="-128"/>
                <a:ea typeface="Monacakomi" panose="020B0509020204020204" pitchFamily="49" charset="-128"/>
              </a:rPr>
              <a:t>処理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2</a:t>
            </a:r>
            <a:endParaRPr lang="ja-JP" altLang="ja-JP" sz="1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 lvl="1">
              <a:lnSpc>
                <a:spcPct val="170000"/>
              </a:lnSpc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return </a:t>
            </a:r>
            <a:r>
              <a:rPr lang="ja-JP" altLang="ja-JP" sz="1400">
                <a:latin typeface="Monacakomi" panose="020B0509020204020204" pitchFamily="49" charset="-128"/>
                <a:ea typeface="Monacakomi" panose="020B0509020204020204" pitchFamily="49" charset="-128"/>
              </a:rPr>
              <a:t>戻り値 </a:t>
            </a:r>
            <a:endParaRPr lang="en-US" altLang="ja-JP" sz="14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70000"/>
              </a:lnSpc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}</a:t>
            </a:r>
            <a:endParaRPr lang="ja-JP" altLang="en-US" sz="1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70000"/>
              </a:lnSpc>
            </a:pPr>
            <a:endParaRPr kumimoji="1" lang="ja-JP" altLang="en-US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8523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60A081FF-2FAF-4247-917E-62C9DC656F8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ja-JP" altLang="en-US"/>
              <a:t>戻り値なし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A9ABDD-0220-124D-A3A9-49E935E4C6FC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kumimoji="1" lang="ja-JP" altLang="en-US"/>
              <a:t>戻り値あり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F534B458-3D10-CE46-A133-3CE451FCE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関数の戻り値の利用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1467213-E301-7248-9987-424BA45EE9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911" y="3074378"/>
            <a:ext cx="3834089" cy="22698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E136467-DD08-EC4E-B0A9-E9C4183BB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4001" y="3029153"/>
            <a:ext cx="3689437" cy="236032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48633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A65B38-8F05-5D4A-B982-31ACA5BD2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組み込み関数の例</a:t>
            </a:r>
            <a:r>
              <a:rPr lang="en-US" altLang="ja-JP" dirty="0"/>
              <a:t>(1) </a:t>
            </a:r>
            <a:r>
              <a:rPr lang="ja-JP" altLang="en-US"/>
              <a:t>日付</a:t>
            </a:r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0E8E75E-6462-5C4B-9C2B-C4C55DFB84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6497672"/>
              </p:ext>
            </p:extLst>
          </p:nvPr>
        </p:nvGraphicFramePr>
        <p:xfrm>
          <a:off x="912837" y="1244256"/>
          <a:ext cx="7343774" cy="509524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65601">
                  <a:extLst>
                    <a:ext uri="{9D8B030D-6E8A-4147-A177-3AD203B41FA5}">
                      <a16:colId xmlns:a16="http://schemas.microsoft.com/office/drawing/2014/main" val="2775802515"/>
                    </a:ext>
                  </a:extLst>
                </a:gridCol>
                <a:gridCol w="4978173">
                  <a:extLst>
                    <a:ext uri="{9D8B030D-6E8A-4147-A177-3AD203B41FA5}">
                      <a16:colId xmlns:a16="http://schemas.microsoft.com/office/drawing/2014/main" val="14455870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組み込み関数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8522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new Date()</a:t>
                      </a:r>
                      <a:endParaRPr kumimoji="1" lang="ja-JP" altLang="en-US" sz="14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let today = new Date();</a:t>
                      </a:r>
                    </a:p>
                    <a:p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プログラムを実行した時点の日付・時刻を取得する。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557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today.getFullYear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()</a:t>
                      </a:r>
                      <a:endParaRPr kumimoji="1" lang="ja-JP" altLang="en-US" sz="14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Date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オブジェクトの持つ日付・時刻の「年」を返す。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let today = new Date();</a:t>
                      </a:r>
                    </a:p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let </a:t>
                      </a:r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fullYear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 = </a:t>
                      </a:r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today.getFullYear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();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158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today.getMonth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()</a:t>
                      </a:r>
                      <a:endParaRPr kumimoji="1" lang="ja-JP" altLang="en-US" sz="14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Date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オブジェクトの持つ日付・時刻の「月」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(0-11)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を返す。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let today = new Date();</a:t>
                      </a:r>
                    </a:p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let month = </a:t>
                      </a:r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today.getMonth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();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2270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today.getDate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()</a:t>
                      </a:r>
                      <a:endParaRPr kumimoji="1" lang="ja-JP" altLang="en-US" sz="14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Date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オブジェクトの持つ日付・時刻の「日」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(1-31)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を返す。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let today = new Date();</a:t>
                      </a:r>
                    </a:p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let date = </a:t>
                      </a:r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today.getDate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();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563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today.getDay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()</a:t>
                      </a:r>
                      <a:endParaRPr kumimoji="1" lang="ja-JP" altLang="en-US" sz="14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Date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オブジェクトの持つ日付・時刻の「曜日」を返す。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（０が日曜日、１が月曜日、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… 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６が土曜日）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let today = new Date();</a:t>
                      </a:r>
                    </a:p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let day = </a:t>
                      </a:r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today.getDay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();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2389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3236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14F405-CA0E-4746-83FC-57EAB3ADC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組み込み関数の例</a:t>
            </a:r>
            <a:r>
              <a:rPr lang="en-US" altLang="ja-JP" dirty="0"/>
              <a:t>(</a:t>
            </a:r>
            <a:r>
              <a:rPr lang="ja-JP" altLang="en-US"/>
              <a:t>２</a:t>
            </a:r>
            <a:r>
              <a:rPr lang="en-US" altLang="ja-JP" dirty="0"/>
              <a:t>) </a:t>
            </a:r>
            <a:r>
              <a:rPr lang="ja-JP" altLang="en-US"/>
              <a:t>時刻</a:t>
            </a:r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8662E711-3357-7947-AE10-848DC71BDEF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1225012"/>
              </p:ext>
            </p:extLst>
          </p:nvPr>
        </p:nvGraphicFramePr>
        <p:xfrm>
          <a:off x="912837" y="1244256"/>
          <a:ext cx="7343774" cy="341884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477344">
                  <a:extLst>
                    <a:ext uri="{9D8B030D-6E8A-4147-A177-3AD203B41FA5}">
                      <a16:colId xmlns:a16="http://schemas.microsoft.com/office/drawing/2014/main" val="2775802515"/>
                    </a:ext>
                  </a:extLst>
                </a:gridCol>
                <a:gridCol w="4866430">
                  <a:extLst>
                    <a:ext uri="{9D8B030D-6E8A-4147-A177-3AD203B41FA5}">
                      <a16:colId xmlns:a16="http://schemas.microsoft.com/office/drawing/2014/main" val="14455870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組み込み関数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8522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today.getHours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()</a:t>
                      </a:r>
                      <a:endParaRPr kumimoji="1" lang="ja-JP" altLang="en-US" sz="14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Date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オブジェクトの持つ日付・時刻の「時」（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0-23)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を返す。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let today = new Date();</a:t>
                      </a:r>
                    </a:p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let </a:t>
                      </a:r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fullYear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 = </a:t>
                      </a:r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today.getHours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();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5158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today.getMinutes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()</a:t>
                      </a:r>
                      <a:endParaRPr kumimoji="1" lang="ja-JP" altLang="en-US" sz="14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endParaRPr kumimoji="1" lang="ja-JP" altLang="en-US" sz="14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Date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オブジェクトの持つ日付・時刻の「分」を返す。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let today = new Date();</a:t>
                      </a:r>
                    </a:p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let month = </a:t>
                      </a:r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today.getMinutes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();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2270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today.getSeconds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()</a:t>
                      </a:r>
                      <a:endParaRPr kumimoji="1" lang="ja-JP" altLang="en-US" sz="14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Date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オブジェクトの持つ日付・時刻の「秒」を返す。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let today = new Date();</a:t>
                      </a:r>
                    </a:p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let date = </a:t>
                      </a:r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today.getSeconds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();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5632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053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A65B38-8F05-5D4A-B982-31ACA5BD2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組み込み関数の例</a:t>
            </a:r>
            <a:r>
              <a:rPr lang="en-US" altLang="ja-JP" dirty="0"/>
              <a:t>(2)</a:t>
            </a:r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0E8E75E-6462-5C4B-9C2B-C4C55DFB84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8101367"/>
              </p:ext>
            </p:extLst>
          </p:nvPr>
        </p:nvGraphicFramePr>
        <p:xfrm>
          <a:off x="900113" y="1728788"/>
          <a:ext cx="7343774" cy="23723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365601">
                  <a:extLst>
                    <a:ext uri="{9D8B030D-6E8A-4147-A177-3AD203B41FA5}">
                      <a16:colId xmlns:a16="http://schemas.microsoft.com/office/drawing/2014/main" val="2775802515"/>
                    </a:ext>
                  </a:extLst>
                </a:gridCol>
                <a:gridCol w="4978173">
                  <a:extLst>
                    <a:ext uri="{9D8B030D-6E8A-4147-A177-3AD203B41FA5}">
                      <a16:colId xmlns:a16="http://schemas.microsoft.com/office/drawing/2014/main" val="14455870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組み込み関数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8522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Math.floor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()</a:t>
                      </a:r>
                      <a:endParaRPr kumimoji="1" lang="ja-JP" altLang="en-US" sz="14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引数の値の小数点以下を切り捨てる。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104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Math.random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()</a:t>
                      </a:r>
                      <a:endParaRPr kumimoji="1" lang="ja-JP" altLang="en-US" sz="14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0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から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1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の範囲で、ランダムな浮動小数点数を返す。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引数は取らない。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5577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Math.sqrt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 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値 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)</a:t>
                      </a:r>
                      <a:endParaRPr kumimoji="1" lang="ja-JP" altLang="en-US" sz="14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引数の値の平方根を返す。</a:t>
                      </a:r>
                      <a:r>
                        <a:rPr kumimoji="1" lang="en-US" altLang="ja-JP" sz="1400" b="0" kern="1200" dirty="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square root</a:t>
                      </a:r>
                      <a:endParaRPr kumimoji="1" lang="ja-JP" altLang="en-US" sz="1400" b="0" kern="1200">
                        <a:solidFill>
                          <a:schemeClr val="dk1"/>
                        </a:solidFill>
                        <a:effectLst/>
                        <a:latin typeface="UD Digi Kyokasho N-R" panose="02020400000000000000" pitchFamily="49" charset="-128"/>
                        <a:ea typeface="UD Digi Kyokasho N-R" panose="02020400000000000000" pitchFamily="49" charset="-128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35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parseInt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 )</a:t>
                      </a:r>
                      <a:endParaRPr kumimoji="1" lang="ja-JP" altLang="en-US" sz="14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引数に渡した文字列から、整数のデータを作る。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563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parseFloat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 )</a:t>
                      </a:r>
                      <a:endParaRPr kumimoji="1" lang="ja-JP" altLang="en-US" sz="14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引数に渡した文字列から、浮動小数点数のデータを作る。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359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9384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B24DFB6E-5432-024F-B394-691891EA6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関数の定義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68752EF7-445A-8E47-AB3B-E5D5ED4C90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3230135"/>
              </p:ext>
            </p:extLst>
          </p:nvPr>
        </p:nvGraphicFramePr>
        <p:xfrm>
          <a:off x="900113" y="1728788"/>
          <a:ext cx="7343774" cy="280924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671887">
                  <a:extLst>
                    <a:ext uri="{9D8B030D-6E8A-4147-A177-3AD203B41FA5}">
                      <a16:colId xmlns:a16="http://schemas.microsoft.com/office/drawing/2014/main" val="639690077"/>
                    </a:ext>
                  </a:extLst>
                </a:gridCol>
                <a:gridCol w="3671887">
                  <a:extLst>
                    <a:ext uri="{9D8B030D-6E8A-4147-A177-3AD203B41FA5}">
                      <a16:colId xmlns:a16="http://schemas.microsoft.com/office/drawing/2014/main" val="7169257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構文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3455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function </a:t>
                      </a:r>
                      <a:r>
                        <a:rPr kumimoji="1" lang="ja-JP" altLang="ja-JP" sz="140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関数名</a:t>
                      </a: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(</a:t>
                      </a:r>
                      <a:r>
                        <a:rPr kumimoji="1" lang="ja-JP" altLang="ja-JP" sz="140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引数</a:t>
                      </a: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1, </a:t>
                      </a:r>
                      <a:r>
                        <a:rPr kumimoji="1" lang="ja-JP" altLang="ja-JP" sz="140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引数</a:t>
                      </a: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2, ...){</a:t>
                      </a:r>
                      <a:endParaRPr kumimoji="1" lang="ja-JP" altLang="ja-JP" sz="1400" kern="1200">
                        <a:solidFill>
                          <a:schemeClr val="dk1"/>
                        </a:solidFill>
                        <a:effectLst/>
                        <a:latin typeface="UD Digi Kyokasho N-R" panose="02020400000000000000" pitchFamily="49" charset="-128"/>
                        <a:ea typeface="UD Digi Kyokasho N-R" panose="02020400000000000000" pitchFamily="49" charset="-128"/>
                        <a:cs typeface="+mn-cs"/>
                      </a:endParaRPr>
                    </a:p>
                    <a:p>
                      <a:pPr lvl="1"/>
                      <a:r>
                        <a:rPr kumimoji="1" lang="ja-JP" altLang="ja-JP" sz="140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処理</a:t>
                      </a: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1;</a:t>
                      </a:r>
                    </a:p>
                    <a:p>
                      <a:pPr lvl="1"/>
                      <a:r>
                        <a:rPr kumimoji="1" lang="ja-JP" altLang="en-US" sz="140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処理</a:t>
                      </a: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2 ;</a:t>
                      </a:r>
                      <a:endParaRPr kumimoji="1" lang="ja-JP" altLang="ja-JP" sz="1400" kern="1200">
                        <a:solidFill>
                          <a:schemeClr val="dk1"/>
                        </a:solidFill>
                        <a:effectLst/>
                        <a:latin typeface="UD Digi Kyokasho N-R" panose="02020400000000000000" pitchFamily="49" charset="-128"/>
                        <a:ea typeface="UD Digi Kyokasho N-R" panose="02020400000000000000" pitchFamily="49" charset="-128"/>
                        <a:cs typeface="+mn-cs"/>
                      </a:endParaRPr>
                    </a:p>
                    <a:p>
                      <a:pPr lvl="1"/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return </a:t>
                      </a:r>
                      <a:r>
                        <a:rPr kumimoji="1" lang="ja-JP" altLang="ja-JP" sz="140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戻り値</a:t>
                      </a:r>
                      <a:r>
                        <a:rPr kumimoji="1" lang="en-US" altLang="ja-JP" sz="1400" kern="1200" dirty="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 ;</a:t>
                      </a:r>
                      <a:r>
                        <a:rPr lang="ja-JP" altLang="ja-JP" sz="14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 </a:t>
                      </a:r>
                      <a:endParaRPr lang="en-US" altLang="ja-JP" sz="1400" dirty="0">
                        <a:effectLst/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pPr lvl="0"/>
                      <a:r>
                        <a:rPr kumimoji="1" lang="en-US" altLang="ja-JP" sz="1400" dirty="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}</a:t>
                      </a:r>
                      <a:endParaRPr kumimoji="1" lang="ja-JP" altLang="en-US" sz="14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function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キーワードに続いて、関数名を書く。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関数名の後ろに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 )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を書き、引数を書く。複数の引数を定義する場合、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", "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で区切って並べる。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関数内の処理は、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{ }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のブロックの中に書く。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return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キーワードを使って、呼び出し元に返す値や変数を指定する。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5309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1793008"/>
      </p:ext>
    </p:extLst>
  </p:cSld>
  <p:clrMapOvr>
    <a:masterClrMapping/>
  </p:clrMapOvr>
</p:sld>
</file>

<file path=ppt/theme/theme1.xml><?xml version="1.0" encoding="utf-8"?>
<a:theme xmlns:a="http://schemas.openxmlformats.org/drawingml/2006/main" name="2020岡本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/>
      </a:spPr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コンピュータによる計算" id="{74F56FA4-01C7-6745-8003-8F6F73EA8DF7}" vid="{A8A0694B-FE15-3B48-B1B7-B6A6653A42A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2020岡本</Template>
  <TotalTime>376</TotalTime>
  <Words>643</Words>
  <Application>Microsoft Macintosh PowerPoint</Application>
  <PresentationFormat>画面に合わせる (4:3)</PresentationFormat>
  <Paragraphs>120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20" baseType="lpstr">
      <vt:lpstr>Monacakomi</vt:lpstr>
      <vt:lpstr>MonacakomiRegular</vt:lpstr>
      <vt:lpstr>UD デジタル 教科書体 N-R</vt:lpstr>
      <vt:lpstr>UD デジタル 教科書体 N-R</vt:lpstr>
      <vt:lpstr>UD デジタル 教科書体 NK-B</vt:lpstr>
      <vt:lpstr>メイリオ</vt:lpstr>
      <vt:lpstr>游ゴシック</vt:lpstr>
      <vt:lpstr>Arial</vt:lpstr>
      <vt:lpstr>Century Gothic</vt:lpstr>
      <vt:lpstr>Wingdings</vt:lpstr>
      <vt:lpstr>2020岡本</vt:lpstr>
      <vt:lpstr>第5章 関数の定義と利用</vt:lpstr>
      <vt:lpstr>関数の呼び出し</vt:lpstr>
      <vt:lpstr>組み込み関数</vt:lpstr>
      <vt:lpstr>関数の定義</vt:lpstr>
      <vt:lpstr>関数の戻り値の利用</vt:lpstr>
      <vt:lpstr>組み込み関数の例(1) 日付</vt:lpstr>
      <vt:lpstr>組み込み関数の例(２) 時刻</vt:lpstr>
      <vt:lpstr>組み込み関数の例(2)</vt:lpstr>
      <vt:lpstr>関数の定義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第5章 関数の定義と利用</dc:title>
  <dc:creator>Tetsuya Izawa</dc:creator>
  <cp:lastModifiedBy>Tetsuya Izawa</cp:lastModifiedBy>
  <cp:revision>2</cp:revision>
  <dcterms:created xsi:type="dcterms:W3CDTF">2022-02-28T05:46:28Z</dcterms:created>
  <dcterms:modified xsi:type="dcterms:W3CDTF">2022-03-23T06:22:09Z</dcterms:modified>
</cp:coreProperties>
</file>