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1"/>
  </p:notesMasterIdLst>
  <p:sldIdLst>
    <p:sldId id="843" r:id="rId2"/>
    <p:sldId id="520" r:id="rId3"/>
    <p:sldId id="521" r:id="rId4"/>
    <p:sldId id="525" r:id="rId5"/>
    <p:sldId id="522" r:id="rId6"/>
    <p:sldId id="523" r:id="rId7"/>
    <p:sldId id="524" r:id="rId8"/>
    <p:sldId id="518" r:id="rId9"/>
    <p:sldId id="519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/>
    <p:restoredTop sz="96327"/>
  </p:normalViewPr>
  <p:slideViewPr>
    <p:cSldViewPr snapToGrid="0" snapToObjects="1">
      <p:cViewPr varScale="1">
        <p:scale>
          <a:sx n="117" d="100"/>
          <a:sy n="117" d="100"/>
        </p:scale>
        <p:origin x="192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9508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76020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3</a:t>
            </a:r>
            <a:r>
              <a:rPr lang="ja-JP" altLang="en-US"/>
              <a:t>章 配列（リスト）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6C162E93-10F1-1845-AF97-F03D355A8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BD9D76-FDC5-4D42-826F-E8F9C1351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一つの変数に複数の値を入れる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96B691B-D52E-B842-86CB-782312B4876E}"/>
              </a:ext>
            </a:extLst>
          </p:cNvPr>
          <p:cNvSpPr txBox="1"/>
          <p:nvPr/>
        </p:nvSpPr>
        <p:spPr>
          <a:xfrm>
            <a:off x="892173" y="262984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youbiList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DFD6726-07FF-B24C-B76B-54525B12D8D0}"/>
              </a:ext>
            </a:extLst>
          </p:cNvPr>
          <p:cNvSpPr txBox="1"/>
          <p:nvPr/>
        </p:nvSpPr>
        <p:spPr>
          <a:xfrm>
            <a:off x="899592" y="3853752"/>
            <a:ext cx="5587975" cy="19805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youbiList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= ["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日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月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火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水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木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金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","</a:t>
            </a:r>
            <a:r>
              <a:rPr lang="ja-JP" altLang="en-US" sz="1600">
                <a:latin typeface="Monacakomi" panose="020B0509020204020204" pitchFamily="49" charset="-128"/>
                <a:ea typeface="Monacakomi" panose="020B0509020204020204" pitchFamily="49" charset="-128"/>
              </a:rPr>
              <a:t>土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"];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date = new Date();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youbi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=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date.getDay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();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youbi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 );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 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youbiList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[</a:t>
            </a:r>
            <a:r>
              <a:rPr lang="en-US" altLang="ja-JP" sz="16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youbi</a:t>
            </a:r>
            <a:r>
              <a:rPr lang="en-US" altLang="ja-JP" sz="1600" dirty="0">
                <a:latin typeface="Monacakomi" panose="020B0509020204020204" pitchFamily="49" charset="-128"/>
                <a:ea typeface="Monacakomi" panose="020B0509020204020204" pitchFamily="49" charset="-128"/>
              </a:rPr>
              <a:t>] );</a:t>
            </a:r>
          </a:p>
        </p:txBody>
      </p:sp>
      <p:sp>
        <p:nvSpPr>
          <p:cNvPr id="15" name="右矢印 14">
            <a:extLst>
              <a:ext uri="{FF2B5EF4-FFF2-40B4-BE49-F238E27FC236}">
                <a16:creationId xmlns:a16="http://schemas.microsoft.com/office/drawing/2014/main" id="{82D3D6B6-A94F-BF45-8DD3-E20BC5692ADD}"/>
              </a:ext>
            </a:extLst>
          </p:cNvPr>
          <p:cNvSpPr/>
          <p:nvPr/>
        </p:nvSpPr>
        <p:spPr>
          <a:xfrm>
            <a:off x="6204377" y="4861073"/>
            <a:ext cx="379942" cy="368135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1D72AF-D870-0D4D-8855-E3A4BF194554}"/>
              </a:ext>
            </a:extLst>
          </p:cNvPr>
          <p:cNvSpPr txBox="1"/>
          <p:nvPr/>
        </p:nvSpPr>
        <p:spPr>
          <a:xfrm>
            <a:off x="6646685" y="3844213"/>
            <a:ext cx="1518484" cy="1384995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プログラムを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実行した日が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月曜なら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火曜なら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…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日曜は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0</a:t>
            </a:r>
          </a:p>
        </p:txBody>
      </p:sp>
      <p:sp>
        <p:nvSpPr>
          <p:cNvPr id="17" name="直方体 16">
            <a:extLst>
              <a:ext uri="{FF2B5EF4-FFF2-40B4-BE49-F238E27FC236}">
                <a16:creationId xmlns:a16="http://schemas.microsoft.com/office/drawing/2014/main" id="{6A792A68-1ACC-BD48-9AD5-4666119FB346}"/>
              </a:ext>
            </a:extLst>
          </p:cNvPr>
          <p:cNvSpPr/>
          <p:nvPr/>
        </p:nvSpPr>
        <p:spPr>
          <a:xfrm>
            <a:off x="2123004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0</a:t>
            </a:r>
            <a:endParaRPr kumimoji="1" lang="ja-JP" altLang="en-US"/>
          </a:p>
        </p:txBody>
      </p:sp>
      <p:sp>
        <p:nvSpPr>
          <p:cNvPr id="18" name="直方体 17">
            <a:extLst>
              <a:ext uri="{FF2B5EF4-FFF2-40B4-BE49-F238E27FC236}">
                <a16:creationId xmlns:a16="http://schemas.microsoft.com/office/drawing/2014/main" id="{37CC5F49-1591-FB4F-B092-F23EFE6B7BC9}"/>
              </a:ext>
            </a:extLst>
          </p:cNvPr>
          <p:cNvSpPr/>
          <p:nvPr/>
        </p:nvSpPr>
        <p:spPr>
          <a:xfrm>
            <a:off x="2861802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/>
          </a:p>
        </p:txBody>
      </p:sp>
      <p:sp>
        <p:nvSpPr>
          <p:cNvPr id="19" name="直方体 18">
            <a:extLst>
              <a:ext uri="{FF2B5EF4-FFF2-40B4-BE49-F238E27FC236}">
                <a16:creationId xmlns:a16="http://schemas.microsoft.com/office/drawing/2014/main" id="{915B0F08-186C-894A-BB9B-DDB99313F4C9}"/>
              </a:ext>
            </a:extLst>
          </p:cNvPr>
          <p:cNvSpPr/>
          <p:nvPr/>
        </p:nvSpPr>
        <p:spPr>
          <a:xfrm>
            <a:off x="3600600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2</a:t>
            </a:r>
            <a:endParaRPr kumimoji="1" lang="ja-JP" altLang="en-US"/>
          </a:p>
        </p:txBody>
      </p:sp>
      <p:sp>
        <p:nvSpPr>
          <p:cNvPr id="20" name="直方体 19">
            <a:extLst>
              <a:ext uri="{FF2B5EF4-FFF2-40B4-BE49-F238E27FC236}">
                <a16:creationId xmlns:a16="http://schemas.microsoft.com/office/drawing/2014/main" id="{143B1FA0-2621-7848-9532-F27F3505E23E}"/>
              </a:ext>
            </a:extLst>
          </p:cNvPr>
          <p:cNvSpPr/>
          <p:nvPr/>
        </p:nvSpPr>
        <p:spPr>
          <a:xfrm>
            <a:off x="4339398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3</a:t>
            </a:r>
            <a:endParaRPr kumimoji="1" lang="ja-JP" altLang="en-US"/>
          </a:p>
        </p:txBody>
      </p:sp>
      <p:sp>
        <p:nvSpPr>
          <p:cNvPr id="21" name="直方体 20">
            <a:extLst>
              <a:ext uri="{FF2B5EF4-FFF2-40B4-BE49-F238E27FC236}">
                <a16:creationId xmlns:a16="http://schemas.microsoft.com/office/drawing/2014/main" id="{191BCDDB-2EAB-9643-99A9-390244A0850A}"/>
              </a:ext>
            </a:extLst>
          </p:cNvPr>
          <p:cNvSpPr/>
          <p:nvPr/>
        </p:nvSpPr>
        <p:spPr>
          <a:xfrm>
            <a:off x="5078196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4</a:t>
            </a:r>
            <a:endParaRPr kumimoji="1" lang="ja-JP" altLang="en-US"/>
          </a:p>
        </p:txBody>
      </p:sp>
      <p:sp>
        <p:nvSpPr>
          <p:cNvPr id="22" name="直方体 21">
            <a:extLst>
              <a:ext uri="{FF2B5EF4-FFF2-40B4-BE49-F238E27FC236}">
                <a16:creationId xmlns:a16="http://schemas.microsoft.com/office/drawing/2014/main" id="{3CF7702C-8B8E-3848-AC63-E447FBDF308E}"/>
              </a:ext>
            </a:extLst>
          </p:cNvPr>
          <p:cNvSpPr/>
          <p:nvPr/>
        </p:nvSpPr>
        <p:spPr>
          <a:xfrm>
            <a:off x="5816994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5</a:t>
            </a:r>
            <a:endParaRPr kumimoji="1" lang="ja-JP" altLang="en-US"/>
          </a:p>
        </p:txBody>
      </p:sp>
      <p:sp>
        <p:nvSpPr>
          <p:cNvPr id="23" name="直方体 22">
            <a:extLst>
              <a:ext uri="{FF2B5EF4-FFF2-40B4-BE49-F238E27FC236}">
                <a16:creationId xmlns:a16="http://schemas.microsoft.com/office/drawing/2014/main" id="{2335F677-BF75-0645-9F71-C704C573955F}"/>
              </a:ext>
            </a:extLst>
          </p:cNvPr>
          <p:cNvSpPr/>
          <p:nvPr/>
        </p:nvSpPr>
        <p:spPr>
          <a:xfrm>
            <a:off x="6555793" y="2519416"/>
            <a:ext cx="901911" cy="735932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6</a:t>
            </a:r>
            <a:endParaRPr kumimoji="1" lang="ja-JP" altLang="en-US"/>
          </a:p>
        </p:txBody>
      </p:sp>
      <p:sp>
        <p:nvSpPr>
          <p:cNvPr id="25" name="円/楕円 24">
            <a:extLst>
              <a:ext uri="{FF2B5EF4-FFF2-40B4-BE49-F238E27FC236}">
                <a16:creationId xmlns:a16="http://schemas.microsoft.com/office/drawing/2014/main" id="{B5060A98-D7C9-4741-94DC-90661C5661F0}"/>
              </a:ext>
            </a:extLst>
          </p:cNvPr>
          <p:cNvSpPr/>
          <p:nvPr/>
        </p:nvSpPr>
        <p:spPr>
          <a:xfrm>
            <a:off x="2395650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日</a:t>
            </a:r>
          </a:p>
        </p:txBody>
      </p:sp>
      <p:sp>
        <p:nvSpPr>
          <p:cNvPr id="26" name="円/楕円 25">
            <a:extLst>
              <a:ext uri="{FF2B5EF4-FFF2-40B4-BE49-F238E27FC236}">
                <a16:creationId xmlns:a16="http://schemas.microsoft.com/office/drawing/2014/main" id="{5B971BFE-1758-1B4E-B3F5-C4F86C2E828C}"/>
              </a:ext>
            </a:extLst>
          </p:cNvPr>
          <p:cNvSpPr/>
          <p:nvPr/>
        </p:nvSpPr>
        <p:spPr>
          <a:xfrm>
            <a:off x="3107389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月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27" name="円/楕円 26">
            <a:extLst>
              <a:ext uri="{FF2B5EF4-FFF2-40B4-BE49-F238E27FC236}">
                <a16:creationId xmlns:a16="http://schemas.microsoft.com/office/drawing/2014/main" id="{6D4DCBA8-B6C6-B14F-A921-DC40B53CCCAF}"/>
              </a:ext>
            </a:extLst>
          </p:cNvPr>
          <p:cNvSpPr/>
          <p:nvPr/>
        </p:nvSpPr>
        <p:spPr>
          <a:xfrm>
            <a:off x="3852256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火</a:t>
            </a:r>
          </a:p>
        </p:txBody>
      </p:sp>
      <p:sp>
        <p:nvSpPr>
          <p:cNvPr id="28" name="円/楕円 27">
            <a:extLst>
              <a:ext uri="{FF2B5EF4-FFF2-40B4-BE49-F238E27FC236}">
                <a16:creationId xmlns:a16="http://schemas.microsoft.com/office/drawing/2014/main" id="{C75E83A5-E450-564C-9E32-42D7C9F7A4AE}"/>
              </a:ext>
            </a:extLst>
          </p:cNvPr>
          <p:cNvSpPr/>
          <p:nvPr/>
        </p:nvSpPr>
        <p:spPr>
          <a:xfrm>
            <a:off x="4591054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水</a:t>
            </a:r>
          </a:p>
        </p:txBody>
      </p:sp>
      <p:sp>
        <p:nvSpPr>
          <p:cNvPr id="29" name="円/楕円 28">
            <a:extLst>
              <a:ext uri="{FF2B5EF4-FFF2-40B4-BE49-F238E27FC236}">
                <a16:creationId xmlns:a16="http://schemas.microsoft.com/office/drawing/2014/main" id="{17B75E18-7332-AB45-8E0E-B6D211B3C2F3}"/>
              </a:ext>
            </a:extLst>
          </p:cNvPr>
          <p:cNvSpPr/>
          <p:nvPr/>
        </p:nvSpPr>
        <p:spPr>
          <a:xfrm>
            <a:off x="5309533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木</a:t>
            </a:r>
          </a:p>
        </p:txBody>
      </p:sp>
      <p:sp>
        <p:nvSpPr>
          <p:cNvPr id="30" name="円/楕円 29">
            <a:extLst>
              <a:ext uri="{FF2B5EF4-FFF2-40B4-BE49-F238E27FC236}">
                <a16:creationId xmlns:a16="http://schemas.microsoft.com/office/drawing/2014/main" id="{27CF1FF1-111D-914D-BBF5-AC0DFAD49E31}"/>
              </a:ext>
            </a:extLst>
          </p:cNvPr>
          <p:cNvSpPr/>
          <p:nvPr/>
        </p:nvSpPr>
        <p:spPr>
          <a:xfrm>
            <a:off x="6048331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金</a:t>
            </a:r>
          </a:p>
        </p:txBody>
      </p:sp>
      <p:sp>
        <p:nvSpPr>
          <p:cNvPr id="31" name="円/楕円 30">
            <a:extLst>
              <a:ext uri="{FF2B5EF4-FFF2-40B4-BE49-F238E27FC236}">
                <a16:creationId xmlns:a16="http://schemas.microsoft.com/office/drawing/2014/main" id="{6554F923-100F-4942-8AFE-E7D6815ABDDB}"/>
              </a:ext>
            </a:extLst>
          </p:cNvPr>
          <p:cNvSpPr/>
          <p:nvPr/>
        </p:nvSpPr>
        <p:spPr>
          <a:xfrm>
            <a:off x="6805806" y="2262354"/>
            <a:ext cx="439236" cy="3918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土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7F5964C-8E20-B144-BC24-4047CDA1C481}"/>
              </a:ext>
            </a:extLst>
          </p:cNvPr>
          <p:cNvSpPr txBox="1"/>
          <p:nvPr/>
        </p:nvSpPr>
        <p:spPr>
          <a:xfrm>
            <a:off x="6646685" y="5271472"/>
            <a:ext cx="1518483" cy="954107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数字で指して、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youbiList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から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曜日の名前を</a:t>
            </a:r>
            <a:endParaRPr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取り出す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33" name="右矢印 32">
            <a:extLst>
              <a:ext uri="{FF2B5EF4-FFF2-40B4-BE49-F238E27FC236}">
                <a16:creationId xmlns:a16="http://schemas.microsoft.com/office/drawing/2014/main" id="{F23C58C0-CD6C-EB47-965B-397497A74006}"/>
              </a:ext>
            </a:extLst>
          </p:cNvPr>
          <p:cNvSpPr/>
          <p:nvPr/>
        </p:nvSpPr>
        <p:spPr>
          <a:xfrm>
            <a:off x="6187184" y="5395427"/>
            <a:ext cx="379942" cy="368135"/>
          </a:xfrm>
          <a:prstGeom prst="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F11B72-EAF3-4B49-9670-F829D4D40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</a:t>
            </a:r>
            <a:r>
              <a:rPr kumimoji="1" lang="ja-JP" altLang="en-US"/>
              <a:t>の操作</a:t>
            </a:r>
            <a:r>
              <a:rPr kumimoji="1" lang="en-US" altLang="ja-JP" dirty="0"/>
              <a:t>: </a:t>
            </a:r>
            <a:r>
              <a:rPr kumimoji="1" lang="ja-JP" altLang="en-US"/>
              <a:t>要素を置き換える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C90A85-C6DD-B648-8777-A1CBDB98C8D4}"/>
              </a:ext>
            </a:extLst>
          </p:cNvPr>
          <p:cNvSpPr txBox="1"/>
          <p:nvPr/>
        </p:nvSpPr>
        <p:spPr>
          <a:xfrm>
            <a:off x="978829" y="2924311"/>
            <a:ext cx="2970189" cy="14219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["A","B","C"];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a[1]="D";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alert(a[1]);</a:t>
            </a:r>
            <a:r>
              <a:rPr lang="ja-JP" altLang="ja-JP" sz="20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8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6" name="図 5" descr="テーブル&#10;&#10;自動的に生成された説明">
            <a:extLst>
              <a:ext uri="{FF2B5EF4-FFF2-40B4-BE49-F238E27FC236}">
                <a16:creationId xmlns:a16="http://schemas.microsoft.com/office/drawing/2014/main" id="{47C5F89C-C8CD-3142-AA9E-16B0EBE8FD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809" y="4502401"/>
            <a:ext cx="4070361" cy="1188000"/>
          </a:xfrm>
          <a:prstGeom prst="rect">
            <a:avLst/>
          </a:prstGeom>
        </p:spPr>
      </p:pic>
      <p:pic>
        <p:nvPicPr>
          <p:cNvPr id="8" name="図 7" descr="テーブル&#10;&#10;自動的に生成された説明">
            <a:extLst>
              <a:ext uri="{FF2B5EF4-FFF2-40B4-BE49-F238E27FC236}">
                <a16:creationId xmlns:a16="http://schemas.microsoft.com/office/drawing/2014/main" id="{D6057A9B-624A-034E-A920-36E7C502AB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810" y="1869778"/>
            <a:ext cx="4070361" cy="1188000"/>
          </a:xfrm>
          <a:prstGeom prst="rect">
            <a:avLst/>
          </a:prstGeom>
        </p:spPr>
      </p:pic>
      <p:sp>
        <p:nvSpPr>
          <p:cNvPr id="10" name="下矢印吹き出し 9">
            <a:extLst>
              <a:ext uri="{FF2B5EF4-FFF2-40B4-BE49-F238E27FC236}">
                <a16:creationId xmlns:a16="http://schemas.microsoft.com/office/drawing/2014/main" id="{965963A4-DA5E-8A47-A771-2EE2C6B98E49}"/>
              </a:ext>
            </a:extLst>
          </p:cNvPr>
          <p:cNvSpPr/>
          <p:nvPr/>
        </p:nvSpPr>
        <p:spPr>
          <a:xfrm>
            <a:off x="5508702" y="3836013"/>
            <a:ext cx="1516566" cy="844802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a[1] = "D"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317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9349C7-7ECF-9447-BE77-4C49364B5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補足</a:t>
            </a:r>
            <a:r>
              <a:rPr kumimoji="1" lang="en-US" altLang="ja-JP" dirty="0"/>
              <a:t>: </a:t>
            </a:r>
            <a:r>
              <a:rPr kumimoji="1" lang="ja-JP" altLang="en-US"/>
              <a:t>配列の全てを表示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C53F5B-3663-C24D-BD76-70474A109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alert( </a:t>
            </a:r>
            <a:r>
              <a:rPr lang="ja-JP" altLang="en-US"/>
              <a:t>配列</a:t>
            </a:r>
            <a:r>
              <a:rPr kumimoji="1" lang="en-US" altLang="ja-JP" dirty="0"/>
              <a:t> )</a:t>
            </a:r>
          </a:p>
          <a:p>
            <a:r>
              <a:rPr lang="en-US" altLang="ja-JP" dirty="0" err="1"/>
              <a:t>document.write</a:t>
            </a:r>
            <a:r>
              <a:rPr lang="en-US" altLang="ja-JP" dirty="0"/>
              <a:t>( </a:t>
            </a:r>
            <a:r>
              <a:rPr lang="ja-JP" altLang="en-US"/>
              <a:t>配列</a:t>
            </a:r>
            <a:r>
              <a:rPr lang="en-US" altLang="ja-JP" dirty="0"/>
              <a:t> )</a:t>
            </a:r>
            <a:endParaRPr kumimoji="1" lang="en-US" altLang="ja-JP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/>
              <a:t>配列の内容の</a:t>
            </a:r>
            <a:r>
              <a:rPr kumimoji="1" lang="ja-JP" altLang="en-US"/>
              <a:t>全てを表示する</a:t>
            </a:r>
            <a:endParaRPr kumimoji="1"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配列の全ての要素が</a:t>
            </a:r>
            <a:r>
              <a:rPr lang="en-US" altLang="ja-JP" dirty="0"/>
              <a:t> [ ] </a:t>
            </a:r>
            <a:r>
              <a:rPr lang="ja-JP" altLang="en-US"/>
              <a:t>で囲まれて表示される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F07F45-ED67-3443-B63F-7197BD4C9457}"/>
              </a:ext>
            </a:extLst>
          </p:cNvPr>
          <p:cNvSpPr txBox="1"/>
          <p:nvPr/>
        </p:nvSpPr>
        <p:spPr>
          <a:xfrm>
            <a:off x="1991246" y="3604994"/>
            <a:ext cx="2970189" cy="20603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["A","B","C"];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Monacakomi" panose="020B0509020204020204" pitchFamily="49" charset="-128"/>
                <a:ea typeface="Monacakomi" panose="020B0509020204020204" pitchFamily="49" charset="-128"/>
              </a:rPr>
              <a:t>a[1]="D";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alert(a[1]);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 a );</a:t>
            </a:r>
          </a:p>
        </p:txBody>
      </p:sp>
      <p:pic>
        <p:nvPicPr>
          <p:cNvPr id="6" name="図 5" descr="ロゴ&#10;&#10;自動的に生成された説明">
            <a:extLst>
              <a:ext uri="{FF2B5EF4-FFF2-40B4-BE49-F238E27FC236}">
                <a16:creationId xmlns:a16="http://schemas.microsoft.com/office/drawing/2014/main" id="{6DECAF7F-65CA-0047-A915-5D3A4C61A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849" y="4653862"/>
            <a:ext cx="1566390" cy="9137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右矢印 6">
            <a:extLst>
              <a:ext uri="{FF2B5EF4-FFF2-40B4-BE49-F238E27FC236}">
                <a16:creationId xmlns:a16="http://schemas.microsoft.com/office/drawing/2014/main" id="{171E0595-D90B-8245-8402-327B1BA17CD7}"/>
              </a:ext>
            </a:extLst>
          </p:cNvPr>
          <p:cNvSpPr/>
          <p:nvPr/>
        </p:nvSpPr>
        <p:spPr>
          <a:xfrm>
            <a:off x="4542866" y="4781451"/>
            <a:ext cx="904019" cy="21556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>
            <a:extLst>
              <a:ext uri="{FF2B5EF4-FFF2-40B4-BE49-F238E27FC236}">
                <a16:creationId xmlns:a16="http://schemas.microsoft.com/office/drawing/2014/main" id="{C0943E89-33F6-B144-BB85-27186525183D}"/>
              </a:ext>
            </a:extLst>
          </p:cNvPr>
          <p:cNvSpPr/>
          <p:nvPr/>
        </p:nvSpPr>
        <p:spPr>
          <a:xfrm>
            <a:off x="4542866" y="5205658"/>
            <a:ext cx="904019" cy="21556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255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58A38DE-0928-DE48-A35B-9DA10FB88B4B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 lIns="108000"/>
          <a:lstStyle/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ja-JP" dirty="0" err="1"/>
              <a:t>a.push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en-US" altLang="ja-JP" dirty="0"/>
              <a:t>a</a:t>
            </a:r>
            <a:r>
              <a:rPr lang="ja-JP" altLang="en-US"/>
              <a:t>の</a:t>
            </a:r>
            <a:r>
              <a:rPr lang="en-US" altLang="ja-JP" dirty="0"/>
              <a:t>2</a:t>
            </a:r>
            <a:r>
              <a:rPr lang="ja-JP" altLang="en-US"/>
              <a:t>番目を表示する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23151D6-0EB1-0244-A484-72A37202A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配列の操作</a:t>
            </a:r>
            <a:r>
              <a:rPr lang="en-US" altLang="ja-JP" dirty="0"/>
              <a:t>: </a:t>
            </a:r>
            <a:br>
              <a:rPr lang="en-US" altLang="ja-JP" dirty="0"/>
            </a:br>
            <a:r>
              <a:rPr lang="ja-JP" altLang="en-US"/>
              <a:t>空の配列を作り、要素を追加する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969B9B-D482-F045-A743-0424EFBF25F4}"/>
              </a:ext>
            </a:extLst>
          </p:cNvPr>
          <p:cNvSpPr txBox="1"/>
          <p:nvPr/>
        </p:nvSpPr>
        <p:spPr>
          <a:xfrm>
            <a:off x="1094819" y="1734846"/>
            <a:ext cx="3225181" cy="321367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[];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(10);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("A");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 a[2] )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8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0DE296AC-A875-F646-B930-C9CF63EC9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033" y="3755328"/>
            <a:ext cx="3193967" cy="11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5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C362EBE-06E6-864A-82E4-DB123D49D34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1326558"/>
            <a:ext cx="3420000" cy="3744416"/>
          </a:xfrm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a.push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a.splice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,0,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で挿入する</a:t>
            </a:r>
            <a:endParaRPr lang="en-US" altLang="ja-JP" dirty="0"/>
          </a:p>
          <a:p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3FB892-3EB7-E34E-9560-A9760D34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</a:t>
            </a:r>
            <a:r>
              <a:rPr kumimoji="1" lang="ja-JP" altLang="en-US"/>
              <a:t>の操作</a:t>
            </a:r>
            <a:r>
              <a:rPr kumimoji="1" lang="en-US" altLang="ja-JP" dirty="0"/>
              <a:t>:</a:t>
            </a:r>
            <a:r>
              <a:rPr kumimoji="1" lang="ja-JP" altLang="en-US"/>
              <a:t>要素を挿入する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1C0BB7-2EDA-8D4F-8DAF-EA4D2DD63E97}"/>
              </a:ext>
            </a:extLst>
          </p:cNvPr>
          <p:cNvSpPr txBox="1"/>
          <p:nvPr/>
        </p:nvSpPr>
        <p:spPr>
          <a:xfrm>
            <a:off x="1094819" y="1734846"/>
            <a:ext cx="3225181" cy="353968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[];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(10)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("A")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a.splice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(2, 0, "B")</a:t>
            </a:r>
          </a:p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 a[2] ) </a:t>
            </a:r>
            <a:endParaRPr kumimoji="1" lang="ja-JP" altLang="en-US" sz="28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10" name="図 9" descr="テーブル&#10;&#10;自動的に生成された説明">
            <a:extLst>
              <a:ext uri="{FF2B5EF4-FFF2-40B4-BE49-F238E27FC236}">
                <a16:creationId xmlns:a16="http://schemas.microsoft.com/office/drawing/2014/main" id="{B8473BCA-3F4D-2B45-B137-B83092A742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116" y="2695963"/>
            <a:ext cx="2885193" cy="1073151"/>
          </a:xfrm>
          <a:prstGeom prst="rect">
            <a:avLst/>
          </a:prstGeom>
        </p:spPr>
      </p:pic>
      <p:pic>
        <p:nvPicPr>
          <p:cNvPr id="12" name="図 11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8767E83-AC47-8140-88A2-08F4BC299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965" y="4884140"/>
            <a:ext cx="3543098" cy="1073150"/>
          </a:xfrm>
          <a:prstGeom prst="rect">
            <a:avLst/>
          </a:prstGeom>
        </p:spPr>
      </p:pic>
      <p:sp>
        <p:nvSpPr>
          <p:cNvPr id="13" name="下矢印吹き出し 12">
            <a:extLst>
              <a:ext uri="{FF2B5EF4-FFF2-40B4-BE49-F238E27FC236}">
                <a16:creationId xmlns:a16="http://schemas.microsoft.com/office/drawing/2014/main" id="{BCB82845-C32C-4145-9FB2-FF7AA66DB4B3}"/>
              </a:ext>
            </a:extLst>
          </p:cNvPr>
          <p:cNvSpPr/>
          <p:nvPr/>
        </p:nvSpPr>
        <p:spPr>
          <a:xfrm>
            <a:off x="6177578" y="4525157"/>
            <a:ext cx="2071243" cy="621131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a.</a:t>
            </a:r>
            <a:r>
              <a:rPr lang="en-US" altLang="ja-JP" dirty="0" err="1"/>
              <a:t>splice</a:t>
            </a:r>
            <a:r>
              <a:rPr kumimoji="1" lang="en-US" altLang="ja-JP" dirty="0"/>
              <a:t>(2,0,"B")</a:t>
            </a:r>
            <a:endParaRPr kumimoji="1" lang="ja-JP" altLang="en-US"/>
          </a:p>
        </p:txBody>
      </p:sp>
      <p:sp>
        <p:nvSpPr>
          <p:cNvPr id="14" name="角丸四角形吹き出し 13">
            <a:extLst>
              <a:ext uri="{FF2B5EF4-FFF2-40B4-BE49-F238E27FC236}">
                <a16:creationId xmlns:a16="http://schemas.microsoft.com/office/drawing/2014/main" id="{6BE9BA8C-F09B-1D40-AAA7-AD20258E8F24}"/>
              </a:ext>
            </a:extLst>
          </p:cNvPr>
          <p:cNvSpPr/>
          <p:nvPr/>
        </p:nvSpPr>
        <p:spPr>
          <a:xfrm>
            <a:off x="6238430" y="5902330"/>
            <a:ext cx="2189293" cy="297747"/>
          </a:xfrm>
          <a:prstGeom prst="wedgeRoundRectCallout">
            <a:avLst>
              <a:gd name="adj1" fmla="val 30060"/>
              <a:gd name="adj2" fmla="val -7865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後の要素は後ろにずれる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425819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C362EBE-06E6-864A-82E4-DB123D49D34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824001" y="1326558"/>
            <a:ext cx="3420000" cy="3744416"/>
          </a:xfrm>
        </p:spPr>
        <p:txBody>
          <a:bodyPr/>
          <a:lstStyle/>
          <a:p>
            <a:pPr marL="457200" indent="-457200">
              <a:buFont typeface="+mj-ea"/>
              <a:buAutoNum type="circleNumDbPlain"/>
            </a:pPr>
            <a:r>
              <a:rPr lang="ja-JP" altLang="en-US"/>
              <a:t>空の配列を作り、変数</a:t>
            </a:r>
            <a:r>
              <a:rPr lang="en-US" altLang="ja-JP" dirty="0"/>
              <a:t>a</a:t>
            </a:r>
            <a:r>
              <a:rPr lang="ja-JP" altLang="en-US"/>
              <a:t>に代入する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a.push</a:t>
            </a:r>
            <a:r>
              <a:rPr lang="en-US" altLang="ja-JP" dirty="0"/>
              <a:t>(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で追加する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r>
              <a:rPr lang="en-US" altLang="ja-JP" dirty="0" err="1"/>
              <a:t>a.splice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,0,</a:t>
            </a:r>
            <a:r>
              <a:rPr lang="ja-JP" altLang="en-US"/>
              <a:t>要素</a:t>
            </a:r>
            <a:r>
              <a:rPr lang="en-US" altLang="ja-JP" dirty="0"/>
              <a:t>)</a:t>
            </a:r>
            <a:r>
              <a:rPr lang="ja-JP" altLang="en-US"/>
              <a:t>で挿入する</a:t>
            </a:r>
            <a:endParaRPr lang="en-US" altLang="ja-JP" dirty="0"/>
          </a:p>
          <a:p>
            <a:pPr marL="457200" indent="-457200">
              <a:buFont typeface="+mj-ea"/>
              <a:buAutoNum type="circleNumDbPlain"/>
            </a:pPr>
            <a:endParaRPr lang="en-US" altLang="ja-JP" dirty="0"/>
          </a:p>
          <a:p>
            <a:endParaRPr lang="en-US" altLang="ja-JP" dirty="0"/>
          </a:p>
          <a:p>
            <a:pPr marL="457200" indent="-457200">
              <a:buFont typeface="+mj-ea"/>
              <a:buAutoNum type="circleNumDbPlain" startAt="4"/>
            </a:pPr>
            <a:r>
              <a:rPr lang="en-US" altLang="ja-JP" dirty="0" err="1"/>
              <a:t>a.splice</a:t>
            </a:r>
            <a:r>
              <a:rPr lang="en-US" altLang="ja-JP" dirty="0"/>
              <a:t>(</a:t>
            </a:r>
            <a:r>
              <a:rPr lang="ja-JP" altLang="en-US"/>
              <a:t>位置</a:t>
            </a:r>
            <a:r>
              <a:rPr lang="en-US" altLang="ja-JP" dirty="0"/>
              <a:t>,</a:t>
            </a:r>
            <a:r>
              <a:rPr lang="ja-JP" altLang="en-US"/>
              <a:t>要素数</a:t>
            </a:r>
            <a:r>
              <a:rPr lang="en-US" altLang="ja-JP" dirty="0"/>
              <a:t>)</a:t>
            </a:r>
            <a:r>
              <a:rPr lang="ja-JP" altLang="en-US"/>
              <a:t>で値を取り出し、削除する</a:t>
            </a:r>
            <a:endParaRPr lang="en-US" altLang="ja-JP" dirty="0"/>
          </a:p>
          <a:p>
            <a:endParaRPr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43FB892-3EB7-E34E-9560-A9760D34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</a:t>
            </a:r>
            <a:r>
              <a:rPr kumimoji="1" lang="ja-JP" altLang="en-US"/>
              <a:t>の操作</a:t>
            </a:r>
            <a:r>
              <a:rPr kumimoji="1" lang="en-US" altLang="ja-JP" dirty="0"/>
              <a:t>:</a:t>
            </a:r>
            <a:r>
              <a:rPr kumimoji="1" lang="ja-JP" altLang="en-US"/>
              <a:t>要素を削除する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21C0BB7-2EDA-8D4F-8DAF-EA4D2DD63E97}"/>
              </a:ext>
            </a:extLst>
          </p:cNvPr>
          <p:cNvSpPr txBox="1"/>
          <p:nvPr/>
        </p:nvSpPr>
        <p:spPr>
          <a:xfrm>
            <a:off x="1094819" y="1734846"/>
            <a:ext cx="3225181" cy="41195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8000" tIns="72000" rIns="0" bIns="0" rtlCol="0"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[];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(10);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("A");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a.push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a.splice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(2,0,"B");</a:t>
            </a:r>
          </a:p>
          <a:p>
            <a:pPr>
              <a:lnSpc>
                <a:spcPct val="200000"/>
              </a:lnSpc>
            </a:pP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a.splice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(0,1);</a:t>
            </a:r>
          </a:p>
          <a:p>
            <a:pPr>
              <a:lnSpc>
                <a:spcPct val="20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print( a[2] ) ;</a:t>
            </a:r>
            <a:endParaRPr kumimoji="1" lang="ja-JP" altLang="en-US" sz="28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12" name="図 11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58767E83-AC47-8140-88A2-08F4BC299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027" y="3429000"/>
            <a:ext cx="3009948" cy="911667"/>
          </a:xfrm>
          <a:prstGeom prst="rect">
            <a:avLst/>
          </a:prstGeom>
        </p:spPr>
      </p:pic>
      <p:pic>
        <p:nvPicPr>
          <p:cNvPr id="4" name="図 3" descr="テーブル&#10;&#10;低い精度で自動的に生成された説明">
            <a:extLst>
              <a:ext uri="{FF2B5EF4-FFF2-40B4-BE49-F238E27FC236}">
                <a16:creationId xmlns:a16="http://schemas.microsoft.com/office/drawing/2014/main" id="{7E57193D-9270-0543-84F3-9CECADA87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84" y="4780830"/>
            <a:ext cx="2660997" cy="105125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5D86BA-ED27-E14F-92C9-38F3550C1E39}"/>
              </a:ext>
            </a:extLst>
          </p:cNvPr>
          <p:cNvSpPr txBox="1"/>
          <p:nvPr/>
        </p:nvSpPr>
        <p:spPr>
          <a:xfrm>
            <a:off x="4886120" y="5719182"/>
            <a:ext cx="535432" cy="35683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0" tIns="72000" rIns="0" bIns="0" rtlCol="0" anchor="ctr" anchorCtr="0">
            <a:normAutofit fontScale="92500" lnSpcReduction="20000"/>
          </a:bodyPr>
          <a:lstStyle/>
          <a:p>
            <a:pPr algn="ctr"/>
            <a:r>
              <a:rPr kumimoji="1" lang="en-US" altLang="ja-JP" sz="2400" dirty="0">
                <a:ln>
                  <a:solidFill>
                    <a:schemeClr val="accent1"/>
                  </a:solidFill>
                </a:ln>
                <a:latin typeface="+mn-lt"/>
              </a:rPr>
              <a:t>10</a:t>
            </a:r>
            <a:endParaRPr kumimoji="1" lang="ja-JP" altLang="en-US" sz="2400" dirty="0">
              <a:ln>
                <a:solidFill>
                  <a:schemeClr val="accent1"/>
                </a:solidFill>
              </a:ln>
              <a:latin typeface="+mn-lt"/>
            </a:endParaRPr>
          </a:p>
        </p:txBody>
      </p:sp>
      <p:sp>
        <p:nvSpPr>
          <p:cNvPr id="8" name="曲折矢印 7">
            <a:extLst>
              <a:ext uri="{FF2B5EF4-FFF2-40B4-BE49-F238E27FC236}">
                <a16:creationId xmlns:a16="http://schemas.microsoft.com/office/drawing/2014/main" id="{1F06DD91-C253-F148-902D-E347C122F3C2}"/>
              </a:ext>
            </a:extLst>
          </p:cNvPr>
          <p:cNvSpPr/>
          <p:nvPr/>
        </p:nvSpPr>
        <p:spPr>
          <a:xfrm rot="10800000">
            <a:off x="5388183" y="5517066"/>
            <a:ext cx="399299" cy="480897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角丸四角形吹き出し 14">
            <a:extLst>
              <a:ext uri="{FF2B5EF4-FFF2-40B4-BE49-F238E27FC236}">
                <a16:creationId xmlns:a16="http://schemas.microsoft.com/office/drawing/2014/main" id="{775339C3-2723-624B-82E7-9B284C5B40AB}"/>
              </a:ext>
            </a:extLst>
          </p:cNvPr>
          <p:cNvSpPr/>
          <p:nvPr/>
        </p:nvSpPr>
        <p:spPr>
          <a:xfrm>
            <a:off x="5899776" y="5743897"/>
            <a:ext cx="2149406" cy="461446"/>
          </a:xfrm>
          <a:prstGeom prst="wedgeRoundRectCallout">
            <a:avLst>
              <a:gd name="adj1" fmla="val -33214"/>
              <a:gd name="adj2" fmla="val -7566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後の要素は前にずれる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650779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16177B8-4892-9246-8A06-5486AC4E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配列を利用・操作するための機能</a:t>
            </a:r>
            <a:r>
              <a:rPr lang="en-US" altLang="ja-JP" dirty="0"/>
              <a:t>(1)</a:t>
            </a:r>
            <a:endParaRPr lang="ja-JP" altLang="en-US"/>
          </a:p>
        </p:txBody>
      </p:sp>
      <p:graphicFrame>
        <p:nvGraphicFramePr>
          <p:cNvPr id="4" name="表 5">
            <a:extLst>
              <a:ext uri="{FF2B5EF4-FFF2-40B4-BE49-F238E27FC236}">
                <a16:creationId xmlns:a16="http://schemas.microsoft.com/office/drawing/2014/main" id="{D8A6795A-916D-6D43-828F-A54E6AC6D0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364794"/>
              </p:ext>
            </p:extLst>
          </p:nvPr>
        </p:nvGraphicFramePr>
        <p:xfrm>
          <a:off x="900113" y="1374830"/>
          <a:ext cx="7343774" cy="509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0842">
                  <a:extLst>
                    <a:ext uri="{9D8B030D-6E8A-4147-A177-3AD203B41FA5}">
                      <a16:colId xmlns:a16="http://schemas.microsoft.com/office/drawing/2014/main" val="1658658315"/>
                    </a:ext>
                  </a:extLst>
                </a:gridCol>
                <a:gridCol w="4782932">
                  <a:extLst>
                    <a:ext uri="{9D8B030D-6E8A-4147-A177-3AD203B41FA5}">
                      <a16:colId xmlns:a16="http://schemas.microsoft.com/office/drawing/2014/main" val="224779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7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 = []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空の配列を作成し、変数に代入する。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 = []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277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 = [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1,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2, … 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1</a:t>
                      </a:r>
                      <a:r>
                        <a:rPr kumimoji="1" lang="ja-JP" altLang="en-US" sz="1400"/>
                        <a:t>、要素</a:t>
                      </a:r>
                      <a:r>
                        <a:rPr kumimoji="1" lang="en-US" altLang="ja-JP" sz="1400" dirty="0"/>
                        <a:t>2</a:t>
                      </a:r>
                      <a:r>
                        <a:rPr kumimoji="1" lang="ja-JP" altLang="en-US" sz="1400"/>
                        <a:t>、・・・を持つ配列を作成し、変数に代入する。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 = [ 1, 2, 5 ]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238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[ 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 ]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配列の要素を指定する。配列の要素の値を取得したり、配列の要素に代入できる。添え字は０から始まる数値。つまり、</a:t>
                      </a:r>
                      <a:r>
                        <a:rPr kumimoji="1" lang="en-US" altLang="ja-JP" sz="1400" dirty="0"/>
                        <a:t>0</a:t>
                      </a:r>
                      <a:r>
                        <a:rPr kumimoji="1" lang="ja-JP" altLang="en-US" sz="1400"/>
                        <a:t>番目から数える。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a[1]   #</a:t>
                      </a:r>
                      <a:r>
                        <a:rPr kumimoji="1" lang="ja-JP" altLang="en-US" sz="1400"/>
                        <a:t> 上の例なら、２が得られる（０番目の次、</a:t>
                      </a:r>
                      <a:r>
                        <a:rPr kumimoji="1" lang="en-US" altLang="ja-JP" sz="1400" dirty="0"/>
                        <a:t>1</a:t>
                      </a:r>
                      <a:r>
                        <a:rPr kumimoji="1" lang="ja-JP" altLang="en-US" sz="1400"/>
                        <a:t>番目）</a:t>
                      </a:r>
                      <a:endParaRPr kumimoji="1" lang="en-US" altLang="ja-JP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2654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.length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配列の要素数を調べる。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a.length</a:t>
                      </a:r>
                      <a:r>
                        <a:rPr kumimoji="1" lang="en-US" altLang="ja-JP" sz="1400" dirty="0"/>
                        <a:t> # </a:t>
                      </a:r>
                      <a:r>
                        <a:rPr kumimoji="1" lang="ja-JP" altLang="en-US" sz="1400"/>
                        <a:t>上の例なら、３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275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.push(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 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配列に、指定している要素を付け足す。要素は配列の最後に追加される。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a.push</a:t>
                      </a:r>
                      <a:r>
                        <a:rPr kumimoji="1" lang="en-US" altLang="ja-JP" sz="1400" dirty="0"/>
                        <a:t>( 10 )  # </a:t>
                      </a:r>
                      <a:r>
                        <a:rPr kumimoji="1" lang="ja-JP" altLang="en-US" sz="1400"/>
                        <a:t>配列の中身は</a:t>
                      </a:r>
                      <a:r>
                        <a:rPr kumimoji="1" lang="en-US" altLang="ja-JP" sz="1400" dirty="0"/>
                        <a:t>[1,2,10]</a:t>
                      </a:r>
                      <a:r>
                        <a:rPr kumimoji="1" lang="ja-JP" altLang="en-US" sz="1400"/>
                        <a:t>になる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17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6364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A9499C-7D89-1945-9845-774B95CFD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配列を利用・操作するための機能</a:t>
            </a:r>
            <a:r>
              <a:rPr lang="en-US" altLang="ja-JP" dirty="0"/>
              <a:t>(2)</a:t>
            </a:r>
            <a:endParaRPr kumimoji="1" lang="ja-JP" altLang="en-US"/>
          </a:p>
        </p:txBody>
      </p:sp>
      <p:graphicFrame>
        <p:nvGraphicFramePr>
          <p:cNvPr id="7" name="表 5">
            <a:extLst>
              <a:ext uri="{FF2B5EF4-FFF2-40B4-BE49-F238E27FC236}">
                <a16:creationId xmlns:a16="http://schemas.microsoft.com/office/drawing/2014/main" id="{F71BD354-7DAD-B64E-9C1D-63CBC01B4BD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364996"/>
          <a:ext cx="7343774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87">
                  <a:extLst>
                    <a:ext uri="{9D8B030D-6E8A-4147-A177-3AD203B41FA5}">
                      <a16:colId xmlns:a16="http://schemas.microsoft.com/office/drawing/2014/main" val="1658658315"/>
                    </a:ext>
                  </a:extLst>
                </a:gridCol>
                <a:gridCol w="4586287">
                  <a:extLst>
                    <a:ext uri="{9D8B030D-6E8A-4147-A177-3AD203B41FA5}">
                      <a16:colId xmlns:a16="http://schemas.microsoft.com/office/drawing/2014/main" val="2247798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72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.pop( )</a:t>
                      </a:r>
                      <a:endParaRPr kumimoji="1" lang="ja-JP" altLang="en-US" sz="1400"/>
                    </a:p>
                    <a:p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添え字で指定した配列の要素を取り出す。添え字を指定しなかった場合、配列の最後の要素を取り出す。その要素は配列から取り除かれる。</a:t>
                      </a:r>
                      <a:endParaRPr kumimoji="1" lang="en-US" altLang="ja-JP" sz="1400" dirty="0"/>
                    </a:p>
                    <a:p>
                      <a:endParaRPr kumimoji="1" lang="en-US" altLang="ja-JP" sz="1400" dirty="0"/>
                    </a:p>
                    <a:p>
                      <a:r>
                        <a:rPr kumimoji="1" lang="ja-JP" altLang="en-US" sz="1400"/>
                        <a:t>例</a:t>
                      </a:r>
                      <a:r>
                        <a:rPr kumimoji="1" lang="en-US" altLang="ja-JP" sz="1400" dirty="0"/>
                        <a:t>: </a:t>
                      </a:r>
                      <a:r>
                        <a:rPr kumimoji="1" lang="en-US" altLang="ja-JP" sz="1400" dirty="0" err="1"/>
                        <a:t>a.pop</a:t>
                      </a:r>
                      <a:r>
                        <a:rPr kumimoji="1" lang="en-US" altLang="ja-JP" sz="1400" dirty="0"/>
                        <a:t>()  # </a:t>
                      </a:r>
                      <a:r>
                        <a:rPr kumimoji="1" lang="ja-JP" altLang="en-US" sz="1400"/>
                        <a:t>５が返され、配列の中身は</a:t>
                      </a:r>
                      <a:r>
                        <a:rPr kumimoji="1" lang="en-US" altLang="ja-JP" sz="1400" dirty="0"/>
                        <a:t>[1,2]</a:t>
                      </a:r>
                      <a:r>
                        <a:rPr kumimoji="1" lang="ja-JP" altLang="en-US" sz="1400"/>
                        <a:t>になる。</a:t>
                      </a:r>
                    </a:p>
                    <a:p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58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.splice(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添え字で指定した位置よりも後ろの要素全てを削除する。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2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.splice(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, </a:t>
                      </a:r>
                      <a:r>
                        <a:rPr kumimoji="1" lang="ja-JP" altLang="en-US" sz="1400"/>
                        <a:t>要素数</a:t>
                      </a:r>
                      <a:r>
                        <a:rPr kumimoji="1" lang="en-US" altLang="ja-JP" sz="1400" dirty="0"/>
                        <a:t>)</a:t>
                      </a:r>
                    </a:p>
                    <a:p>
                      <a:endParaRPr kumimoji="1" lang="en-US" altLang="ja-JP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添え字で指定した位置よりも後ろの要素について、二つ目の引数で指定した要素を削除する。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27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/>
                        <a:t>配列名</a:t>
                      </a:r>
                      <a:r>
                        <a:rPr kumimoji="1" lang="en-US" altLang="ja-JP" sz="1400" dirty="0"/>
                        <a:t>.splice(</a:t>
                      </a:r>
                      <a:r>
                        <a:rPr kumimoji="1" lang="ja-JP" altLang="en-US" sz="1400"/>
                        <a:t>添え字</a:t>
                      </a:r>
                      <a:r>
                        <a:rPr kumimoji="1" lang="en-US" altLang="ja-JP" sz="1400" dirty="0"/>
                        <a:t>, 0, </a:t>
                      </a:r>
                      <a:r>
                        <a:rPr kumimoji="1" lang="ja-JP" altLang="en-US" sz="1400"/>
                        <a:t>要素</a:t>
                      </a:r>
                      <a:r>
                        <a:rPr kumimoji="1" lang="en-US" altLang="ja-JP" sz="1400" dirty="0"/>
                        <a:t>)</a:t>
                      </a:r>
                    </a:p>
                    <a:p>
                      <a:endParaRPr kumimoji="1" lang="en-US" altLang="ja-JP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/>
                        <a:t>添え字で指定した位置に、三つ目の引数で指定した要素を挿入する。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780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47168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299</TotalTime>
  <Words>839</Words>
  <Application>Microsoft Macintosh PowerPoint</Application>
  <PresentationFormat>画面に合わせる (4:3)</PresentationFormat>
  <Paragraphs>127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20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第3章 配列（リスト）</vt:lpstr>
      <vt:lpstr>配列</vt:lpstr>
      <vt:lpstr>配列の操作: 要素を置き換える</vt:lpstr>
      <vt:lpstr>補足: 配列の全てを表示</vt:lpstr>
      <vt:lpstr>配列の操作:  空の配列を作り、要素を追加する</vt:lpstr>
      <vt:lpstr>配列の操作:要素を挿入する</vt:lpstr>
      <vt:lpstr>配列の操作:要素を削除する</vt:lpstr>
      <vt:lpstr>配列を利用・操作するための機能(1)</vt:lpstr>
      <vt:lpstr>配列を利用・操作するための機能(2)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第3章 配列（リスト）</dc:title>
  <dc:creator>Tetsuya Izawa</dc:creator>
  <cp:lastModifiedBy>Tetsuya Izawa</cp:lastModifiedBy>
  <cp:revision>4</cp:revision>
  <dcterms:created xsi:type="dcterms:W3CDTF">2022-02-28T00:45:02Z</dcterms:created>
  <dcterms:modified xsi:type="dcterms:W3CDTF">2022-03-17T08:49:19Z</dcterms:modified>
</cp:coreProperties>
</file>