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0"/>
  </p:notesMasterIdLst>
  <p:sldIdLst>
    <p:sldId id="843" r:id="rId2"/>
    <p:sldId id="844" r:id="rId3"/>
    <p:sldId id="516" r:id="rId4"/>
    <p:sldId id="517" r:id="rId5"/>
    <p:sldId id="845" r:id="rId6"/>
    <p:sldId id="846" r:id="rId7"/>
    <p:sldId id="511" r:id="rId8"/>
    <p:sldId id="512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E24A2331-82D5-894A-A2FA-4C3821EA5C83}">
          <p14:sldIdLst>
            <p14:sldId id="843"/>
          </p14:sldIdLst>
        </p14:section>
        <p14:section name="本文" id="{A028F61C-9588-4FBE-A588-DF182A4EE9C3}">
          <p14:sldIdLst>
            <p14:sldId id="844"/>
            <p14:sldId id="516"/>
            <p14:sldId id="517"/>
            <p14:sldId id="845"/>
            <p14:sldId id="846"/>
          </p14:sldIdLst>
        </p14:section>
        <p14:section name="補足資料" id="{F7BA1A90-250F-3C4F-AB8F-456A6C1B323B}">
          <p14:sldIdLst>
            <p14:sldId id="511"/>
            <p14:sldId id="5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19"/>
    <p:restoredTop sz="96327"/>
  </p:normalViewPr>
  <p:slideViewPr>
    <p:cSldViewPr snapToGrid="0" snapToObjects="1">
      <p:cViewPr varScale="1">
        <p:scale>
          <a:sx n="108" d="100"/>
          <a:sy n="108" d="100"/>
        </p:scale>
        <p:origin x="20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07522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87703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4</a:t>
            </a:r>
            <a:r>
              <a:rPr lang="ja-JP" altLang="en-US"/>
              <a:t>章　繰り返し（反復）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AEBA185-723D-2A48-9394-18D7E87B96F7}"/>
              </a:ext>
            </a:extLst>
          </p:cNvPr>
          <p:cNvCxnSpPr>
            <a:stCxn id="7" idx="2"/>
            <a:endCxn id="21" idx="0"/>
          </p:cNvCxnSpPr>
          <p:nvPr/>
        </p:nvCxnSpPr>
        <p:spPr>
          <a:xfrm>
            <a:off x="6871728" y="2035697"/>
            <a:ext cx="0" cy="35097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2ECE3B4B-A59F-BA40-B4E4-7F555D10D74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1162277" y="3313634"/>
            <a:ext cx="4228592" cy="2576464"/>
          </a:xfrm>
          <a:ln>
            <a:solidFill>
              <a:schemeClr val="accent1"/>
            </a:solidFill>
          </a:ln>
        </p:spPr>
        <p:txBody>
          <a:bodyPr lIns="72000" tIns="72000">
            <a:normAutofit lnSpcReduction="10000"/>
          </a:bodyPr>
          <a:lstStyle/>
          <a:p>
            <a:pPr marL="457200" lvl="0" indent="-457200">
              <a:buFont typeface="+mj-ea"/>
              <a:buAutoNum type="circleNumDbPlain"/>
            </a:pPr>
            <a:r>
              <a:rPr lang="ja-JP" altLang="en-US" sz="1600"/>
              <a:t>配列</a:t>
            </a:r>
            <a:r>
              <a:rPr lang="en-US" altLang="ja-JP" sz="1600" dirty="0"/>
              <a:t>h</a:t>
            </a:r>
            <a:r>
              <a:rPr lang="ja-JP" altLang="en-US" sz="1600"/>
              <a:t>に</a:t>
            </a:r>
            <a:r>
              <a:rPr lang="en-US" altLang="ja-JP" sz="1600" dirty="0"/>
              <a:t>1,2</a:t>
            </a:r>
            <a:r>
              <a:rPr lang="ja-JP" altLang="en-US" sz="1600"/>
              <a:t>を代入する</a:t>
            </a:r>
            <a:endParaRPr lang="en-US" altLang="ja-JP" sz="1600" dirty="0"/>
          </a:p>
          <a:p>
            <a:pPr marL="457200" lvl="0" indent="-457200">
              <a:buFont typeface="+mj-ea"/>
              <a:buAutoNum type="circleNumDbPlain"/>
            </a:pPr>
            <a:r>
              <a:rPr lang="ja-JP" altLang="en-US" sz="1600"/>
              <a:t>変数</a:t>
            </a:r>
            <a:r>
              <a:rPr lang="en-US" altLang="ja-JP" sz="1600" dirty="0" err="1"/>
              <a:t>i</a:t>
            </a:r>
            <a:r>
              <a:rPr lang="ja-JP" altLang="en-US" sz="1600"/>
              <a:t>に０を代入する</a:t>
            </a:r>
            <a:endParaRPr lang="en-US" altLang="ja-JP" sz="1600" dirty="0"/>
          </a:p>
          <a:p>
            <a:pPr marL="457200" lvl="0" indent="-457200">
              <a:buFont typeface="+mj-ea"/>
              <a:buAutoNum type="circleNumDbPlain"/>
            </a:pPr>
            <a:r>
              <a:rPr lang="ja-JP" altLang="en-US" sz="1600"/>
              <a:t>繰り返し処理</a:t>
            </a:r>
            <a:endParaRPr lang="en-US" altLang="ja-JP" sz="1600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sz="1300" dirty="0" err="1"/>
              <a:t>document.write</a:t>
            </a:r>
            <a:r>
              <a:rPr lang="en-US" altLang="ja-JP" sz="1300" dirty="0"/>
              <a:t>()</a:t>
            </a:r>
            <a:r>
              <a:rPr lang="ja-JP" altLang="en-US" sz="1300"/>
              <a:t>で、配列</a:t>
            </a:r>
            <a:r>
              <a:rPr lang="en-US" altLang="ja-JP" sz="1300" dirty="0"/>
              <a:t>h</a:t>
            </a:r>
            <a:r>
              <a:rPr lang="ja-JP" altLang="en-US" sz="1300"/>
              <a:t>の</a:t>
            </a:r>
            <a:r>
              <a:rPr lang="en-US" altLang="ja-JP" sz="1300" dirty="0" err="1"/>
              <a:t>i</a:t>
            </a:r>
            <a:r>
              <a:rPr lang="ja-JP" altLang="en-US" sz="1300"/>
              <a:t>番目の要素を表示する</a:t>
            </a:r>
            <a:endParaRPr lang="en-US" altLang="ja-JP" sz="1300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 sz="1300"/>
              <a:t>変数</a:t>
            </a:r>
            <a:r>
              <a:rPr lang="en-US" altLang="ja-JP" sz="1300" dirty="0" err="1"/>
              <a:t>i</a:t>
            </a:r>
            <a:r>
              <a:rPr lang="ja-JP" altLang="en-US" sz="1300"/>
              <a:t>の値に１を足す</a:t>
            </a:r>
            <a:endParaRPr lang="en-US" altLang="ja-JP" sz="1300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 sz="1300"/>
              <a:t>変数</a:t>
            </a:r>
            <a:r>
              <a:rPr lang="en-US" altLang="ja-JP" sz="1300" dirty="0" err="1"/>
              <a:t>i</a:t>
            </a:r>
            <a:r>
              <a:rPr lang="ja-JP" altLang="en-US" sz="1300"/>
              <a:t>の値が配列</a:t>
            </a:r>
            <a:r>
              <a:rPr lang="en-US" altLang="ja-JP" sz="1300" dirty="0"/>
              <a:t>h</a:t>
            </a:r>
            <a:r>
              <a:rPr lang="ja-JP" altLang="en-US" sz="1300"/>
              <a:t>の要素数と比べて小さければ繰り返しを続ける。要素数以上なら終了</a:t>
            </a:r>
            <a:endParaRPr lang="en-US" altLang="ja-JP" sz="1300" dirty="0"/>
          </a:p>
          <a:p>
            <a:pPr marL="457200" indent="-457200">
              <a:buFont typeface="+mj-ea"/>
              <a:buAutoNum type="circleNumDbPlain"/>
            </a:pPr>
            <a:endParaRPr lang="ja-JP" altLang="ja-JP" sz="1600"/>
          </a:p>
          <a:p>
            <a:endParaRPr lang="ja-JP" altLang="en-US" sz="160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409AA185-8119-7E47-B03E-C0AEEE549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for</a:t>
            </a:r>
            <a:r>
              <a:rPr lang="ja-JP" altLang="en-US"/>
              <a:t>文による繰り返し（反復）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A585024-D7A5-AA45-B507-9C99AC2ABBE0}"/>
              </a:ext>
            </a:extLst>
          </p:cNvPr>
          <p:cNvSpPr txBox="1"/>
          <p:nvPr/>
        </p:nvSpPr>
        <p:spPr>
          <a:xfrm>
            <a:off x="1175517" y="1421719"/>
            <a:ext cx="1799905" cy="242311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10000"/>
          </a:bodyPr>
          <a:lstStyle/>
          <a:p>
            <a:r>
              <a:rPr kumimoji="1" lang="ja-JP" altLang="en-US">
                <a:latin typeface="+mn-lt"/>
              </a:rPr>
              <a:t>プログラム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799C03F-8053-7B4B-A56C-D4E59EAFA692}"/>
              </a:ext>
            </a:extLst>
          </p:cNvPr>
          <p:cNvSpPr txBox="1"/>
          <p:nvPr/>
        </p:nvSpPr>
        <p:spPr>
          <a:xfrm>
            <a:off x="1162276" y="1705080"/>
            <a:ext cx="4228592" cy="149532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h = [1,2];</a:t>
            </a:r>
            <a:endParaRPr lang="ja-JP" altLang="ja-JP" sz="16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7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for (let i = 0;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&lt;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h.length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;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++){</a:t>
            </a:r>
            <a:endParaRPr lang="ja-JP" altLang="ja-JP" sz="16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7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(h[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] + "&lt;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br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&gt;");</a:t>
            </a:r>
          </a:p>
          <a:p>
            <a:pPr>
              <a:lnSpc>
                <a:spcPct val="17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6133AB4-B7C4-B94F-B205-343CD482D99D}"/>
              </a:ext>
            </a:extLst>
          </p:cNvPr>
          <p:cNvSpPr txBox="1"/>
          <p:nvPr/>
        </p:nvSpPr>
        <p:spPr>
          <a:xfrm>
            <a:off x="5971776" y="1382796"/>
            <a:ext cx="1799905" cy="242311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10000"/>
          </a:bodyPr>
          <a:lstStyle/>
          <a:p>
            <a:r>
              <a:rPr lang="ja-JP" altLang="en-US"/>
              <a:t>フローチャート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7" name="フローチャート: 代替処理 6">
            <a:extLst>
              <a:ext uri="{FF2B5EF4-FFF2-40B4-BE49-F238E27FC236}">
                <a16:creationId xmlns:a16="http://schemas.microsoft.com/office/drawing/2014/main" id="{BE9C7FC6-F9A6-3848-96AE-18DD5A85B4B9}"/>
              </a:ext>
            </a:extLst>
          </p:cNvPr>
          <p:cNvSpPr/>
          <p:nvPr/>
        </p:nvSpPr>
        <p:spPr>
          <a:xfrm>
            <a:off x="6386206" y="1793386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8" name="フローチャート: 処理 7">
            <a:extLst>
              <a:ext uri="{FF2B5EF4-FFF2-40B4-BE49-F238E27FC236}">
                <a16:creationId xmlns:a16="http://schemas.microsoft.com/office/drawing/2014/main" id="{307416CE-0E8F-7A48-961A-C75F49691B9E}"/>
              </a:ext>
            </a:extLst>
          </p:cNvPr>
          <p:cNvSpPr/>
          <p:nvPr/>
        </p:nvSpPr>
        <p:spPr>
          <a:xfrm>
            <a:off x="5871882" y="2183540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3" name="フローチャート: 処理 12">
            <a:extLst>
              <a:ext uri="{FF2B5EF4-FFF2-40B4-BE49-F238E27FC236}">
                <a16:creationId xmlns:a16="http://schemas.microsoft.com/office/drawing/2014/main" id="{3242BBA6-C6FF-7A47-A7EA-1A01D664B3B5}"/>
              </a:ext>
            </a:extLst>
          </p:cNvPr>
          <p:cNvSpPr/>
          <p:nvPr/>
        </p:nvSpPr>
        <p:spPr>
          <a:xfrm>
            <a:off x="5871882" y="2781505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0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9" name="片側の 2 つの角を切り取った四角形 8">
            <a:extLst>
              <a:ext uri="{FF2B5EF4-FFF2-40B4-BE49-F238E27FC236}">
                <a16:creationId xmlns:a16="http://schemas.microsoft.com/office/drawing/2014/main" id="{D73510E6-25BB-A34F-84F7-FD6B7E0960FD}"/>
              </a:ext>
            </a:extLst>
          </p:cNvPr>
          <p:cNvSpPr/>
          <p:nvPr/>
        </p:nvSpPr>
        <p:spPr>
          <a:xfrm>
            <a:off x="5871882" y="3266321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と配列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の要素数を比べ、要素数の方が大きい場合、繰り返す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5" name="フローチャート: 処理 14">
            <a:extLst>
              <a:ext uri="{FF2B5EF4-FFF2-40B4-BE49-F238E27FC236}">
                <a16:creationId xmlns:a16="http://schemas.microsoft.com/office/drawing/2014/main" id="{BB687636-A5E3-7940-A1A3-86BEE183E9EE}"/>
              </a:ext>
            </a:extLst>
          </p:cNvPr>
          <p:cNvSpPr/>
          <p:nvPr/>
        </p:nvSpPr>
        <p:spPr>
          <a:xfrm>
            <a:off x="5871882" y="4091000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番目を表示</a:t>
            </a:r>
          </a:p>
        </p:txBody>
      </p:sp>
      <p:sp>
        <p:nvSpPr>
          <p:cNvPr id="19" name="フローチャート: 処理 18">
            <a:extLst>
              <a:ext uri="{FF2B5EF4-FFF2-40B4-BE49-F238E27FC236}">
                <a16:creationId xmlns:a16="http://schemas.microsoft.com/office/drawing/2014/main" id="{A28E9966-0D24-3C45-A615-CDCE148BE56F}"/>
              </a:ext>
            </a:extLst>
          </p:cNvPr>
          <p:cNvSpPr/>
          <p:nvPr/>
        </p:nvSpPr>
        <p:spPr>
          <a:xfrm>
            <a:off x="5871882" y="4575816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20" name="片側の 2 つの角を切り取った四角形 19">
            <a:extLst>
              <a:ext uri="{FF2B5EF4-FFF2-40B4-BE49-F238E27FC236}">
                <a16:creationId xmlns:a16="http://schemas.microsoft.com/office/drawing/2014/main" id="{94CA4C26-68C7-994E-B3E2-02BB816A70AC}"/>
              </a:ext>
            </a:extLst>
          </p:cNvPr>
          <p:cNvSpPr/>
          <p:nvPr/>
        </p:nvSpPr>
        <p:spPr>
          <a:xfrm flipV="1">
            <a:off x="5871881" y="5060632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1" name="フローチャート: 代替処理 20">
            <a:extLst>
              <a:ext uri="{FF2B5EF4-FFF2-40B4-BE49-F238E27FC236}">
                <a16:creationId xmlns:a16="http://schemas.microsoft.com/office/drawing/2014/main" id="{81117BA9-797F-8945-9E65-9696EF3A8502}"/>
              </a:ext>
            </a:extLst>
          </p:cNvPr>
          <p:cNvSpPr/>
          <p:nvPr/>
        </p:nvSpPr>
        <p:spPr>
          <a:xfrm>
            <a:off x="6386206" y="55454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</p:spTree>
    <p:extLst>
      <p:ext uri="{BB962C8B-B14F-4D97-AF65-F5344CB8AC3E}">
        <p14:creationId xmlns:p14="http://schemas.microsoft.com/office/powerpoint/2010/main" val="135825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3256B9-00B6-7F4D-82A7-08563FB9451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558354" y="1728000"/>
            <a:ext cx="3178706" cy="3744416"/>
          </a:xfrm>
        </p:spPr>
        <p:txBody>
          <a:bodyPr>
            <a:normAutofit fontScale="92500"/>
          </a:bodyPr>
          <a:lstStyle/>
          <a:p>
            <a:r>
              <a:rPr kumimoji="1" lang="ja-JP" altLang="en-US"/>
              <a:t>左のフローチャート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次の２つの処理を繰り返す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配列の</a:t>
            </a:r>
            <a:r>
              <a:rPr lang="en-US" altLang="ja-JP" dirty="0" err="1"/>
              <a:t>i</a:t>
            </a:r>
            <a:r>
              <a:rPr lang="ja-JP" altLang="en-US"/>
              <a:t>番目を表示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"</a:t>
            </a:r>
            <a:r>
              <a:rPr lang="ja-JP" altLang="en-US"/>
              <a:t>お</a:t>
            </a:r>
            <a:r>
              <a:rPr kumimoji="1" lang="ja-JP" altLang="en-US"/>
              <a:t>わり</a:t>
            </a:r>
            <a:r>
              <a:rPr kumimoji="1" lang="en-US" altLang="ja-JP" dirty="0"/>
              <a:t>"</a:t>
            </a:r>
            <a:r>
              <a:rPr kumimoji="1" lang="ja-JP" altLang="en-US"/>
              <a:t>を表示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右のフローチャート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次の処理を繰り返す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配列の</a:t>
            </a:r>
            <a:r>
              <a:rPr lang="en-US" altLang="ja-JP" dirty="0" err="1"/>
              <a:t>i</a:t>
            </a:r>
            <a:r>
              <a:rPr lang="ja-JP" altLang="en-US"/>
              <a:t>番目を表示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/>
              <a:t>繰り返しの後に、</a:t>
            </a:r>
            <a:r>
              <a:rPr kumimoji="1" lang="en-US" altLang="ja-JP" dirty="0"/>
              <a:t>"</a:t>
            </a:r>
            <a:r>
              <a:rPr kumimoji="1" lang="ja-JP" altLang="en-US"/>
              <a:t>おわり</a:t>
            </a:r>
            <a:r>
              <a:rPr kumimoji="1" lang="en-US" altLang="ja-JP" dirty="0"/>
              <a:t>"</a:t>
            </a:r>
            <a:r>
              <a:rPr kumimoji="1" lang="ja-JP" altLang="en-US"/>
              <a:t>を表示する</a:t>
            </a:r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42C037D-8FD2-0048-8A4A-0F291FB4E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ブロック</a:t>
            </a:r>
            <a:r>
              <a:rPr kumimoji="1" lang="en-US" altLang="ja-JP" dirty="0"/>
              <a:t> </a:t>
            </a:r>
            <a:r>
              <a:rPr kumimoji="1" lang="ja-JP" altLang="en-US"/>
              <a:t>（フローチャート）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ECF249C-781A-454C-87C8-74E64A452170}"/>
              </a:ext>
            </a:extLst>
          </p:cNvPr>
          <p:cNvCxnSpPr>
            <a:stCxn id="9" idx="2"/>
            <a:endCxn id="16" idx="0"/>
          </p:cNvCxnSpPr>
          <p:nvPr/>
        </p:nvCxnSpPr>
        <p:spPr>
          <a:xfrm>
            <a:off x="1510834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E5E86BC-9107-DE42-B56F-65E3B7316C31}"/>
              </a:ext>
            </a:extLst>
          </p:cNvPr>
          <p:cNvSpPr/>
          <p:nvPr/>
        </p:nvSpPr>
        <p:spPr>
          <a:xfrm>
            <a:off x="1025312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0" name="フローチャート: 処理 9">
            <a:extLst>
              <a:ext uri="{FF2B5EF4-FFF2-40B4-BE49-F238E27FC236}">
                <a16:creationId xmlns:a16="http://schemas.microsoft.com/office/drawing/2014/main" id="{5326122B-78CE-F847-A71C-C964E0013CD6}"/>
              </a:ext>
            </a:extLst>
          </p:cNvPr>
          <p:cNvSpPr/>
          <p:nvPr/>
        </p:nvSpPr>
        <p:spPr>
          <a:xfrm>
            <a:off x="510988" y="1993990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41F3D47E-DDAF-7F40-B1A1-EB65A6922FF1}"/>
              </a:ext>
            </a:extLst>
          </p:cNvPr>
          <p:cNvSpPr/>
          <p:nvPr/>
        </p:nvSpPr>
        <p:spPr>
          <a:xfrm>
            <a:off x="510988" y="2588947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0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2" name="片側の 2 つの角を切り取った四角形 11">
            <a:extLst>
              <a:ext uri="{FF2B5EF4-FFF2-40B4-BE49-F238E27FC236}">
                <a16:creationId xmlns:a16="http://schemas.microsoft.com/office/drawing/2014/main" id="{FF253DCA-9985-0244-95B6-56A00C52C8ED}"/>
              </a:ext>
            </a:extLst>
          </p:cNvPr>
          <p:cNvSpPr/>
          <p:nvPr/>
        </p:nvSpPr>
        <p:spPr>
          <a:xfrm>
            <a:off x="510988" y="3070755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と配列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の要素数を比べ、要素数の方が大きい場合、繰り返す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3" name="フローチャート: 処理 12">
            <a:extLst>
              <a:ext uri="{FF2B5EF4-FFF2-40B4-BE49-F238E27FC236}">
                <a16:creationId xmlns:a16="http://schemas.microsoft.com/office/drawing/2014/main" id="{5EA57374-739E-714E-9A98-0763C4637C0E}"/>
              </a:ext>
            </a:extLst>
          </p:cNvPr>
          <p:cNvSpPr/>
          <p:nvPr/>
        </p:nvSpPr>
        <p:spPr>
          <a:xfrm>
            <a:off x="510988" y="3892426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番目を表示</a:t>
            </a:r>
          </a:p>
        </p:txBody>
      </p:sp>
      <p:sp>
        <p:nvSpPr>
          <p:cNvPr id="14" name="フローチャート: 処理 13">
            <a:extLst>
              <a:ext uri="{FF2B5EF4-FFF2-40B4-BE49-F238E27FC236}">
                <a16:creationId xmlns:a16="http://schemas.microsoft.com/office/drawing/2014/main" id="{A09B1072-F6C5-E64C-9DEC-C502B00DA6D0}"/>
              </a:ext>
            </a:extLst>
          </p:cNvPr>
          <p:cNvSpPr/>
          <p:nvPr/>
        </p:nvSpPr>
        <p:spPr>
          <a:xfrm>
            <a:off x="510988" y="4856042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15" name="片側の 2 つの角を切り取った四角形 14">
            <a:extLst>
              <a:ext uri="{FF2B5EF4-FFF2-40B4-BE49-F238E27FC236}">
                <a16:creationId xmlns:a16="http://schemas.microsoft.com/office/drawing/2014/main" id="{FE4565CB-D2C3-7147-AEFE-487D7D229198}"/>
              </a:ext>
            </a:extLst>
          </p:cNvPr>
          <p:cNvSpPr/>
          <p:nvPr/>
        </p:nvSpPr>
        <p:spPr>
          <a:xfrm flipV="1">
            <a:off x="510987" y="5337850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フローチャート: 代替処理 15">
            <a:extLst>
              <a:ext uri="{FF2B5EF4-FFF2-40B4-BE49-F238E27FC236}">
                <a16:creationId xmlns:a16="http://schemas.microsoft.com/office/drawing/2014/main" id="{61DD37B3-BBA4-6241-9675-A11E847A0CFC}"/>
              </a:ext>
            </a:extLst>
          </p:cNvPr>
          <p:cNvSpPr/>
          <p:nvPr/>
        </p:nvSpPr>
        <p:spPr>
          <a:xfrm>
            <a:off x="1025312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9D6BB85B-5ABD-754E-97ED-E7EDE5533F3D}"/>
              </a:ext>
            </a:extLst>
          </p:cNvPr>
          <p:cNvSpPr/>
          <p:nvPr/>
        </p:nvSpPr>
        <p:spPr>
          <a:xfrm>
            <a:off x="510987" y="437423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E8FA51C9-ACC4-844F-987B-1335655B8FCB}"/>
              </a:ext>
            </a:extLst>
          </p:cNvPr>
          <p:cNvCxnSpPr>
            <a:stCxn id="20" idx="2"/>
            <a:endCxn id="27" idx="0"/>
          </p:cNvCxnSpPr>
          <p:nvPr/>
        </p:nvCxnSpPr>
        <p:spPr>
          <a:xfrm>
            <a:off x="4047963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代替処理 19">
            <a:extLst>
              <a:ext uri="{FF2B5EF4-FFF2-40B4-BE49-F238E27FC236}">
                <a16:creationId xmlns:a16="http://schemas.microsoft.com/office/drawing/2014/main" id="{1A3948BE-C4BA-D84D-A166-FD5AFE8EFDE3}"/>
              </a:ext>
            </a:extLst>
          </p:cNvPr>
          <p:cNvSpPr/>
          <p:nvPr/>
        </p:nvSpPr>
        <p:spPr>
          <a:xfrm>
            <a:off x="3562441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1" name="フローチャート: 処理 20">
            <a:extLst>
              <a:ext uri="{FF2B5EF4-FFF2-40B4-BE49-F238E27FC236}">
                <a16:creationId xmlns:a16="http://schemas.microsoft.com/office/drawing/2014/main" id="{E52EF1DF-2E01-6E43-B99E-6DBD686578A6}"/>
              </a:ext>
            </a:extLst>
          </p:cNvPr>
          <p:cNvSpPr/>
          <p:nvPr/>
        </p:nvSpPr>
        <p:spPr>
          <a:xfrm>
            <a:off x="3048117" y="1993989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22" name="フローチャート: 処理 21">
            <a:extLst>
              <a:ext uri="{FF2B5EF4-FFF2-40B4-BE49-F238E27FC236}">
                <a16:creationId xmlns:a16="http://schemas.microsoft.com/office/drawing/2014/main" id="{3FA8DF51-BB3B-FB44-8655-49726B272F87}"/>
              </a:ext>
            </a:extLst>
          </p:cNvPr>
          <p:cNvSpPr/>
          <p:nvPr/>
        </p:nvSpPr>
        <p:spPr>
          <a:xfrm>
            <a:off x="3048117" y="2588945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0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23" name="片側の 2 つの角を切り取った四角形 22">
            <a:extLst>
              <a:ext uri="{FF2B5EF4-FFF2-40B4-BE49-F238E27FC236}">
                <a16:creationId xmlns:a16="http://schemas.microsoft.com/office/drawing/2014/main" id="{AA2DD246-2209-5743-9707-544DA6979317}"/>
              </a:ext>
            </a:extLst>
          </p:cNvPr>
          <p:cNvSpPr/>
          <p:nvPr/>
        </p:nvSpPr>
        <p:spPr>
          <a:xfrm>
            <a:off x="3048117" y="3070752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と配列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の要素数を比べ、要素数の方が大きい場合、繰り返す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8E277200-E48D-274B-9050-041F0EEB342E}"/>
              </a:ext>
            </a:extLst>
          </p:cNvPr>
          <p:cNvSpPr/>
          <p:nvPr/>
        </p:nvSpPr>
        <p:spPr>
          <a:xfrm>
            <a:off x="3048117" y="3892422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番目を表示</a:t>
            </a: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id="{3138313D-3A4F-B941-860C-3E13F27D5D70}"/>
              </a:ext>
            </a:extLst>
          </p:cNvPr>
          <p:cNvSpPr/>
          <p:nvPr/>
        </p:nvSpPr>
        <p:spPr>
          <a:xfrm>
            <a:off x="3048115" y="4374230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26" name="片側の 2 つの角を切り取った四角形 25">
            <a:extLst>
              <a:ext uri="{FF2B5EF4-FFF2-40B4-BE49-F238E27FC236}">
                <a16:creationId xmlns:a16="http://schemas.microsoft.com/office/drawing/2014/main" id="{0F8D7241-3236-8F4C-8EF0-76FA01C8BE74}"/>
              </a:ext>
            </a:extLst>
          </p:cNvPr>
          <p:cNvSpPr/>
          <p:nvPr/>
        </p:nvSpPr>
        <p:spPr>
          <a:xfrm flipV="1">
            <a:off x="3048114" y="4856038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7" name="フローチャート: 代替処理 26">
            <a:extLst>
              <a:ext uri="{FF2B5EF4-FFF2-40B4-BE49-F238E27FC236}">
                <a16:creationId xmlns:a16="http://schemas.microsoft.com/office/drawing/2014/main" id="{F924C9C3-B93A-884C-AF0C-8E912A6E46DD}"/>
              </a:ext>
            </a:extLst>
          </p:cNvPr>
          <p:cNvSpPr/>
          <p:nvPr/>
        </p:nvSpPr>
        <p:spPr>
          <a:xfrm>
            <a:off x="3562441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28" name="フローチャート: 処理 27">
            <a:extLst>
              <a:ext uri="{FF2B5EF4-FFF2-40B4-BE49-F238E27FC236}">
                <a16:creationId xmlns:a16="http://schemas.microsoft.com/office/drawing/2014/main" id="{8F1E9272-77FF-1E4A-8D08-61E0AD1B7F0B}"/>
              </a:ext>
            </a:extLst>
          </p:cNvPr>
          <p:cNvSpPr/>
          <p:nvPr/>
        </p:nvSpPr>
        <p:spPr>
          <a:xfrm>
            <a:off x="3060536" y="5337845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</p:spTree>
    <p:extLst>
      <p:ext uri="{BB962C8B-B14F-4D97-AF65-F5344CB8AC3E}">
        <p14:creationId xmlns:p14="http://schemas.microsoft.com/office/powerpoint/2010/main" val="971709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25CEC9-CBE5-0F43-A774-00770347C0A9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065060" y="1429828"/>
            <a:ext cx="3460369" cy="3744416"/>
          </a:xfrm>
        </p:spPr>
        <p:txBody>
          <a:bodyPr/>
          <a:lstStyle/>
          <a:p>
            <a:r>
              <a:rPr lang="ja-JP" altLang="en-US" sz="1800"/>
              <a:t>左のフローチャートのプログラム</a:t>
            </a:r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endParaRPr lang="en-US" altLang="ja-JP" sz="1800" dirty="0"/>
          </a:p>
          <a:p>
            <a:r>
              <a:rPr lang="ja-JP" altLang="en-US" sz="1800"/>
              <a:t>右のフローチャートのプログラム</a:t>
            </a:r>
            <a:endParaRPr lang="en-US" altLang="ja-JP" sz="1800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3BB25DE-77BA-E441-A134-BC074847D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ブロック（プログラム）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76C0E1-BD7A-7940-86C0-85606785027B}"/>
              </a:ext>
            </a:extLst>
          </p:cNvPr>
          <p:cNvSpPr txBox="1"/>
          <p:nvPr/>
        </p:nvSpPr>
        <p:spPr>
          <a:xfrm>
            <a:off x="5261089" y="1849155"/>
            <a:ext cx="3145254" cy="1650282"/>
          </a:xfrm>
          <a:prstGeom prst="rect">
            <a:avLst/>
          </a:prstGeom>
          <a:ln>
            <a:solidFill>
              <a:schemeClr val="accent6">
                <a:shade val="50000"/>
              </a:schemeClr>
            </a:solidFill>
          </a:ln>
        </p:spPr>
        <p:txBody>
          <a:bodyPr wrap="square" lIns="72000" tIns="72000" rIns="0" bIns="0" rtlCol="0"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/>
              <a:t>let h = [1,2];</a:t>
            </a:r>
            <a:endParaRPr lang="ja-JP" altLang="ja-JP" sz="1600"/>
          </a:p>
          <a:p>
            <a:pPr>
              <a:lnSpc>
                <a:spcPct val="150000"/>
              </a:lnSpc>
            </a:pPr>
            <a:r>
              <a:rPr lang="en-US" altLang="ja-JP" sz="1600" dirty="0"/>
              <a:t>for (let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=0;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&lt;</a:t>
            </a:r>
            <a:r>
              <a:rPr lang="en-US" altLang="ja-JP" sz="1600" dirty="0" err="1"/>
              <a:t>h.length</a:t>
            </a:r>
            <a:r>
              <a:rPr lang="en-US" altLang="ja-JP" sz="1600" dirty="0"/>
              <a:t>;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++){</a:t>
            </a:r>
          </a:p>
          <a:p>
            <a:pPr>
              <a:lnSpc>
                <a:spcPct val="150000"/>
              </a:lnSpc>
            </a:pPr>
            <a:r>
              <a:rPr lang="en-US" altLang="ja-JP" sz="1600" dirty="0"/>
              <a:t>    </a:t>
            </a:r>
            <a:r>
              <a:rPr lang="en-US" altLang="ja-JP" sz="1600" dirty="0" err="1"/>
              <a:t>document.write</a:t>
            </a:r>
            <a:r>
              <a:rPr lang="en-US" altLang="ja-JP" sz="1600" dirty="0"/>
              <a:t>(h[</a:t>
            </a:r>
            <a:r>
              <a:rPr lang="en-US" altLang="ja-JP" sz="1600" dirty="0" err="1"/>
              <a:t>i</a:t>
            </a:r>
            <a:r>
              <a:rPr lang="en-US" altLang="ja-JP" sz="1600" dirty="0"/>
              <a:t>] + "&lt;</a:t>
            </a:r>
            <a:r>
              <a:rPr lang="en-US" altLang="ja-JP" sz="1600" dirty="0" err="1"/>
              <a:t>br</a:t>
            </a:r>
            <a:r>
              <a:rPr lang="en-US" altLang="ja-JP" sz="1600" dirty="0"/>
              <a:t>&gt;");</a:t>
            </a:r>
            <a:endParaRPr lang="ja-JP" altLang="ja-JP" sz="1600"/>
          </a:p>
          <a:p>
            <a:pPr>
              <a:lnSpc>
                <a:spcPct val="150000"/>
              </a:lnSpc>
            </a:pPr>
            <a:r>
              <a:rPr lang="en-US" altLang="ja-JP" sz="1600" dirty="0"/>
              <a:t>    </a:t>
            </a:r>
            <a:r>
              <a:rPr lang="en-US" altLang="ja-JP" sz="1600" dirty="0" err="1"/>
              <a:t>document.write</a:t>
            </a:r>
            <a:r>
              <a:rPr lang="en-US" altLang="ja-JP" sz="1600" dirty="0"/>
              <a:t>("</a:t>
            </a:r>
            <a:r>
              <a:rPr lang="ja-JP" altLang="ja-JP" sz="1600"/>
              <a:t>おわり</a:t>
            </a:r>
            <a:r>
              <a:rPr lang="en-US" altLang="ja-JP" sz="1600" dirty="0"/>
              <a:t>&lt;</a:t>
            </a:r>
            <a:r>
              <a:rPr lang="en-US" altLang="ja-JP" sz="1600" dirty="0" err="1"/>
              <a:t>br</a:t>
            </a:r>
            <a:r>
              <a:rPr lang="en-US" altLang="ja-JP" sz="1600" dirty="0"/>
              <a:t>&gt;");</a:t>
            </a:r>
          </a:p>
          <a:p>
            <a:pPr>
              <a:lnSpc>
                <a:spcPct val="150000"/>
              </a:lnSpc>
            </a:pPr>
            <a:r>
              <a:rPr lang="en-US" altLang="ja-JP" sz="2000" dirty="0"/>
              <a:t>}</a:t>
            </a:r>
            <a:r>
              <a:rPr lang="ja-JP" altLang="ja-JP" sz="2000"/>
              <a:t> </a:t>
            </a:r>
            <a:endParaRPr kumimoji="1" lang="ja-JP" altLang="en-US" sz="2000" dirty="0">
              <a:latin typeface="+mn-lt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DDF6D2-742F-BC47-8A54-8F61CCDB9B99}"/>
              </a:ext>
            </a:extLst>
          </p:cNvPr>
          <p:cNvSpPr txBox="1"/>
          <p:nvPr/>
        </p:nvSpPr>
        <p:spPr>
          <a:xfrm>
            <a:off x="5269899" y="4126863"/>
            <a:ext cx="3145254" cy="1650282"/>
          </a:xfrm>
          <a:prstGeom prst="rect">
            <a:avLst/>
          </a:prstGeom>
          <a:ln>
            <a:solidFill>
              <a:schemeClr val="accent6">
                <a:shade val="50000"/>
              </a:schemeClr>
            </a:solidFill>
          </a:ln>
        </p:spPr>
        <p:txBody>
          <a:bodyPr wrap="square" lIns="72000" tIns="72000" rIns="0" bIns="0" rtlCol="0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/>
              <a:t>let h = [1,2];</a:t>
            </a:r>
            <a:endParaRPr lang="ja-JP" altLang="ja-JP" sz="1600"/>
          </a:p>
          <a:p>
            <a:pPr>
              <a:lnSpc>
                <a:spcPct val="150000"/>
              </a:lnSpc>
            </a:pPr>
            <a:r>
              <a:rPr lang="en-US" altLang="ja-JP" sz="1600" dirty="0"/>
              <a:t>for (let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=0;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&lt;</a:t>
            </a:r>
            <a:r>
              <a:rPr lang="en-US" altLang="ja-JP" sz="1600" dirty="0" err="1"/>
              <a:t>h.length</a:t>
            </a:r>
            <a:r>
              <a:rPr lang="en-US" altLang="ja-JP" sz="1600" dirty="0"/>
              <a:t>; </a:t>
            </a:r>
            <a:r>
              <a:rPr lang="en-US" altLang="ja-JP" sz="1600" dirty="0" err="1"/>
              <a:t>i</a:t>
            </a:r>
            <a:r>
              <a:rPr lang="en-US" altLang="ja-JP" sz="1600" dirty="0"/>
              <a:t>++){</a:t>
            </a:r>
          </a:p>
          <a:p>
            <a:pPr>
              <a:lnSpc>
                <a:spcPct val="150000"/>
              </a:lnSpc>
            </a:pPr>
            <a:r>
              <a:rPr lang="en-US" altLang="ja-JP" sz="1600" dirty="0"/>
              <a:t>    </a:t>
            </a:r>
            <a:r>
              <a:rPr lang="en-US" altLang="ja-JP" sz="1600" dirty="0" err="1"/>
              <a:t>document.write</a:t>
            </a:r>
            <a:r>
              <a:rPr lang="en-US" altLang="ja-JP" sz="1600" dirty="0"/>
              <a:t>(h[</a:t>
            </a:r>
            <a:r>
              <a:rPr lang="en-US" altLang="ja-JP" sz="1600" dirty="0" err="1"/>
              <a:t>i</a:t>
            </a:r>
            <a:r>
              <a:rPr lang="en-US" altLang="ja-JP" sz="1600" dirty="0"/>
              <a:t>] + "&lt;</a:t>
            </a:r>
            <a:r>
              <a:rPr lang="en-US" altLang="ja-JP" sz="1600" dirty="0" err="1"/>
              <a:t>br</a:t>
            </a:r>
            <a:r>
              <a:rPr lang="en-US" altLang="ja-JP" sz="1600" dirty="0"/>
              <a:t>&gt;");</a:t>
            </a:r>
            <a:endParaRPr lang="ja-JP" altLang="ja-JP" sz="1600"/>
          </a:p>
          <a:p>
            <a:pPr>
              <a:lnSpc>
                <a:spcPct val="150000"/>
              </a:lnSpc>
            </a:pPr>
            <a:r>
              <a:rPr lang="en-US" altLang="ja-JP" sz="1600" dirty="0"/>
              <a:t>}</a:t>
            </a:r>
          </a:p>
          <a:p>
            <a:pPr>
              <a:lnSpc>
                <a:spcPct val="150000"/>
              </a:lnSpc>
            </a:pPr>
            <a:r>
              <a:rPr lang="en-US" altLang="ja-JP" sz="1600" dirty="0"/>
              <a:t> </a:t>
            </a:r>
            <a:r>
              <a:rPr lang="en-US" altLang="ja-JP" sz="1600" dirty="0" err="1"/>
              <a:t>document.write</a:t>
            </a:r>
            <a:r>
              <a:rPr lang="en-US" altLang="ja-JP" sz="1600" dirty="0"/>
              <a:t>("</a:t>
            </a:r>
            <a:r>
              <a:rPr lang="ja-JP" altLang="ja-JP" sz="1600"/>
              <a:t>おわり</a:t>
            </a:r>
            <a:r>
              <a:rPr lang="en-US" altLang="ja-JP" sz="1600" dirty="0"/>
              <a:t>&lt;</a:t>
            </a:r>
            <a:r>
              <a:rPr lang="en-US" altLang="ja-JP" sz="1600" dirty="0" err="1"/>
              <a:t>br</a:t>
            </a:r>
            <a:r>
              <a:rPr lang="en-US" altLang="ja-JP" sz="1600" dirty="0"/>
              <a:t>&gt;");</a:t>
            </a:r>
            <a:r>
              <a:rPr lang="ja-JP" altLang="ja-JP" sz="1600"/>
              <a:t> </a:t>
            </a:r>
            <a:endParaRPr kumimoji="1" lang="ja-JP" altLang="en-US" sz="1600" dirty="0">
              <a:latin typeface="+mn-lt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AC077CC-56C3-0143-A1BA-2A0AC61FE385}"/>
              </a:ext>
            </a:extLst>
          </p:cNvPr>
          <p:cNvCxnSpPr>
            <a:stCxn id="10" idx="2"/>
            <a:endCxn id="19" idx="0"/>
          </p:cNvCxnSpPr>
          <p:nvPr/>
        </p:nvCxnSpPr>
        <p:spPr>
          <a:xfrm>
            <a:off x="1483939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フローチャート: 代替処理 9">
            <a:extLst>
              <a:ext uri="{FF2B5EF4-FFF2-40B4-BE49-F238E27FC236}">
                <a16:creationId xmlns:a16="http://schemas.microsoft.com/office/drawing/2014/main" id="{8B909C26-3E27-434E-9709-4F30237A0DE3}"/>
              </a:ext>
            </a:extLst>
          </p:cNvPr>
          <p:cNvSpPr/>
          <p:nvPr/>
        </p:nvSpPr>
        <p:spPr>
          <a:xfrm>
            <a:off x="998417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FBF4474B-8290-074F-A1E9-677702CE21A2}"/>
              </a:ext>
            </a:extLst>
          </p:cNvPr>
          <p:cNvSpPr/>
          <p:nvPr/>
        </p:nvSpPr>
        <p:spPr>
          <a:xfrm>
            <a:off x="484093" y="1993990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4" name="フローチャート: 処理 13">
            <a:extLst>
              <a:ext uri="{FF2B5EF4-FFF2-40B4-BE49-F238E27FC236}">
                <a16:creationId xmlns:a16="http://schemas.microsoft.com/office/drawing/2014/main" id="{A5A7AD47-78A5-334B-A9E8-EA2E0756EA38}"/>
              </a:ext>
            </a:extLst>
          </p:cNvPr>
          <p:cNvSpPr/>
          <p:nvPr/>
        </p:nvSpPr>
        <p:spPr>
          <a:xfrm>
            <a:off x="484093" y="2588947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0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5" name="片側の 2 つの角を切り取った四角形 14">
            <a:extLst>
              <a:ext uri="{FF2B5EF4-FFF2-40B4-BE49-F238E27FC236}">
                <a16:creationId xmlns:a16="http://schemas.microsoft.com/office/drawing/2014/main" id="{7F30DCE2-D9DD-C745-ABD9-F45FB8DE05C2}"/>
              </a:ext>
            </a:extLst>
          </p:cNvPr>
          <p:cNvSpPr/>
          <p:nvPr/>
        </p:nvSpPr>
        <p:spPr>
          <a:xfrm>
            <a:off x="484093" y="3070755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と配列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の要素数を比べ、要素数の方が大きい場合、繰り返す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フローチャート: 処理 15">
            <a:extLst>
              <a:ext uri="{FF2B5EF4-FFF2-40B4-BE49-F238E27FC236}">
                <a16:creationId xmlns:a16="http://schemas.microsoft.com/office/drawing/2014/main" id="{9AEBB888-A9F2-BF4B-9E60-D000CEBA5EAC}"/>
              </a:ext>
            </a:extLst>
          </p:cNvPr>
          <p:cNvSpPr/>
          <p:nvPr/>
        </p:nvSpPr>
        <p:spPr>
          <a:xfrm>
            <a:off x="484093" y="3892426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番目を表示</a:t>
            </a:r>
          </a:p>
        </p:txBody>
      </p:sp>
      <p:sp>
        <p:nvSpPr>
          <p:cNvPr id="17" name="フローチャート: 処理 16">
            <a:extLst>
              <a:ext uri="{FF2B5EF4-FFF2-40B4-BE49-F238E27FC236}">
                <a16:creationId xmlns:a16="http://schemas.microsoft.com/office/drawing/2014/main" id="{D3C88568-8603-D841-A95B-43150CF5EC08}"/>
              </a:ext>
            </a:extLst>
          </p:cNvPr>
          <p:cNvSpPr/>
          <p:nvPr/>
        </p:nvSpPr>
        <p:spPr>
          <a:xfrm>
            <a:off x="484093" y="4856042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18" name="片側の 2 つの角を切り取った四角形 17">
            <a:extLst>
              <a:ext uri="{FF2B5EF4-FFF2-40B4-BE49-F238E27FC236}">
                <a16:creationId xmlns:a16="http://schemas.microsoft.com/office/drawing/2014/main" id="{99DE082F-5251-194C-AB33-B5A673709A1F}"/>
              </a:ext>
            </a:extLst>
          </p:cNvPr>
          <p:cNvSpPr/>
          <p:nvPr/>
        </p:nvSpPr>
        <p:spPr>
          <a:xfrm flipV="1">
            <a:off x="484092" y="5337850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" name="フローチャート: 代替処理 18">
            <a:extLst>
              <a:ext uri="{FF2B5EF4-FFF2-40B4-BE49-F238E27FC236}">
                <a16:creationId xmlns:a16="http://schemas.microsoft.com/office/drawing/2014/main" id="{F1E82B08-7D66-8742-BA7A-C9D07D921603}"/>
              </a:ext>
            </a:extLst>
          </p:cNvPr>
          <p:cNvSpPr/>
          <p:nvPr/>
        </p:nvSpPr>
        <p:spPr>
          <a:xfrm>
            <a:off x="998417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20" name="フローチャート: 処理 19">
            <a:extLst>
              <a:ext uri="{FF2B5EF4-FFF2-40B4-BE49-F238E27FC236}">
                <a16:creationId xmlns:a16="http://schemas.microsoft.com/office/drawing/2014/main" id="{F6EFE34E-B13A-294B-90C7-CF4D6458F98C}"/>
              </a:ext>
            </a:extLst>
          </p:cNvPr>
          <p:cNvSpPr/>
          <p:nvPr/>
        </p:nvSpPr>
        <p:spPr>
          <a:xfrm>
            <a:off x="484092" y="4374234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83596E1-9CBA-424F-8856-7B10C8DA73C2}"/>
              </a:ext>
            </a:extLst>
          </p:cNvPr>
          <p:cNvCxnSpPr>
            <a:stCxn id="22" idx="2"/>
            <a:endCxn id="29" idx="0"/>
          </p:cNvCxnSpPr>
          <p:nvPr/>
        </p:nvCxnSpPr>
        <p:spPr>
          <a:xfrm>
            <a:off x="3796950" y="1849155"/>
            <a:ext cx="0" cy="3970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フローチャート: 代替処理 21">
            <a:extLst>
              <a:ext uri="{FF2B5EF4-FFF2-40B4-BE49-F238E27FC236}">
                <a16:creationId xmlns:a16="http://schemas.microsoft.com/office/drawing/2014/main" id="{5AA99EA2-2FCD-014B-BC6E-4B9B056321B4}"/>
              </a:ext>
            </a:extLst>
          </p:cNvPr>
          <p:cNvSpPr/>
          <p:nvPr/>
        </p:nvSpPr>
        <p:spPr>
          <a:xfrm>
            <a:off x="3311428" y="1606844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id="{D3CB9CEC-9522-354A-A9B8-992DD9730087}"/>
              </a:ext>
            </a:extLst>
          </p:cNvPr>
          <p:cNvSpPr/>
          <p:nvPr/>
        </p:nvSpPr>
        <p:spPr>
          <a:xfrm>
            <a:off x="2797104" y="1993989"/>
            <a:ext cx="2109841" cy="45012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[1,2]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id="{C4E3F14B-FD7B-CD4E-8841-573E2E181DEE}"/>
              </a:ext>
            </a:extLst>
          </p:cNvPr>
          <p:cNvSpPr/>
          <p:nvPr/>
        </p:nvSpPr>
        <p:spPr>
          <a:xfrm>
            <a:off x="2797104" y="2588945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0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25" name="片側の 2 つの角を切り取った四角形 24">
            <a:extLst>
              <a:ext uri="{FF2B5EF4-FFF2-40B4-BE49-F238E27FC236}">
                <a16:creationId xmlns:a16="http://schemas.microsoft.com/office/drawing/2014/main" id="{B55673C5-E68D-0B4D-AE19-60072BF40333}"/>
              </a:ext>
            </a:extLst>
          </p:cNvPr>
          <p:cNvSpPr/>
          <p:nvPr/>
        </p:nvSpPr>
        <p:spPr>
          <a:xfrm>
            <a:off x="2797104" y="3070752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要素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と配列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の要素数を比べ、要素数の方が大きい場合、繰り返す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6" name="フローチャート: 処理 25">
            <a:extLst>
              <a:ext uri="{FF2B5EF4-FFF2-40B4-BE49-F238E27FC236}">
                <a16:creationId xmlns:a16="http://schemas.microsoft.com/office/drawing/2014/main" id="{40AA7F9F-5714-DA4B-BE0A-900CBAAEA2C4}"/>
              </a:ext>
            </a:extLst>
          </p:cNvPr>
          <p:cNvSpPr/>
          <p:nvPr/>
        </p:nvSpPr>
        <p:spPr>
          <a:xfrm>
            <a:off x="2797104" y="3892422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配列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番目を表示</a:t>
            </a:r>
          </a:p>
        </p:txBody>
      </p:sp>
      <p:sp>
        <p:nvSpPr>
          <p:cNvPr id="27" name="フローチャート: 処理 26">
            <a:extLst>
              <a:ext uri="{FF2B5EF4-FFF2-40B4-BE49-F238E27FC236}">
                <a16:creationId xmlns:a16="http://schemas.microsoft.com/office/drawing/2014/main" id="{DF09C164-DF6D-4741-BA96-D28F962BB7DB}"/>
              </a:ext>
            </a:extLst>
          </p:cNvPr>
          <p:cNvSpPr/>
          <p:nvPr/>
        </p:nvSpPr>
        <p:spPr>
          <a:xfrm>
            <a:off x="2797102" y="4374230"/>
            <a:ext cx="2109841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28" name="片側の 2 つの角を切り取った四角形 27">
            <a:extLst>
              <a:ext uri="{FF2B5EF4-FFF2-40B4-BE49-F238E27FC236}">
                <a16:creationId xmlns:a16="http://schemas.microsoft.com/office/drawing/2014/main" id="{FBB11482-4D04-2246-BFD7-E3C2AB7098C7}"/>
              </a:ext>
            </a:extLst>
          </p:cNvPr>
          <p:cNvSpPr/>
          <p:nvPr/>
        </p:nvSpPr>
        <p:spPr>
          <a:xfrm flipV="1">
            <a:off x="2797101" y="4856038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9" name="フローチャート: 代替処理 28">
            <a:extLst>
              <a:ext uri="{FF2B5EF4-FFF2-40B4-BE49-F238E27FC236}">
                <a16:creationId xmlns:a16="http://schemas.microsoft.com/office/drawing/2014/main" id="{49A12533-2F33-654A-8B2E-D56098D7B3B1}"/>
              </a:ext>
            </a:extLst>
          </p:cNvPr>
          <p:cNvSpPr/>
          <p:nvPr/>
        </p:nvSpPr>
        <p:spPr>
          <a:xfrm>
            <a:off x="3311428" y="5819653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30" name="フローチャート: 処理 29">
            <a:extLst>
              <a:ext uri="{FF2B5EF4-FFF2-40B4-BE49-F238E27FC236}">
                <a16:creationId xmlns:a16="http://schemas.microsoft.com/office/drawing/2014/main" id="{BB1F8226-029F-954D-AD86-DFD51591972A}"/>
              </a:ext>
            </a:extLst>
          </p:cNvPr>
          <p:cNvSpPr/>
          <p:nvPr/>
        </p:nvSpPr>
        <p:spPr>
          <a:xfrm>
            <a:off x="2809523" y="5337845"/>
            <a:ext cx="2109841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「おわり」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</a:t>
            </a:r>
          </a:p>
        </p:txBody>
      </p:sp>
    </p:spTree>
    <p:extLst>
      <p:ext uri="{BB962C8B-B14F-4D97-AF65-F5344CB8AC3E}">
        <p14:creationId xmlns:p14="http://schemas.microsoft.com/office/powerpoint/2010/main" val="402176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F91A315-AD73-A444-A098-8674D43FC2A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スタート</a:t>
            </a:r>
            <a:r>
              <a:rPr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(start)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時点の値は２</a:t>
            </a:r>
            <a:endParaRPr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ゴール</a:t>
            </a:r>
            <a:r>
              <a:rPr kumimoji="1"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(goal)</a:t>
            </a:r>
            <a:r>
              <a:rPr kumimoji="1"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を１０００とする</a:t>
            </a:r>
            <a:endParaRPr kumimoji="1"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掛けた回数を数える</a:t>
            </a:r>
            <a:r>
              <a:rPr kumimoji="1"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(count)</a:t>
            </a:r>
          </a:p>
          <a:p>
            <a:r>
              <a:rPr kumimoji="1"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最初の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計算結果</a:t>
            </a:r>
            <a:r>
              <a:rPr lang="en-US" altLang="ja-JP" sz="18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(value)</a:t>
            </a:r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はスタート時点の値</a:t>
            </a:r>
            <a:endParaRPr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kumimoji="1"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 sz="18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掛けた値が、ゴールより小さければ繰り返す</a:t>
            </a:r>
            <a:endParaRPr lang="en-US" altLang="ja-JP" sz="18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以上になったら繰り返しを止める</a:t>
            </a:r>
            <a:endParaRPr lang="en-US" altLang="ja-JP" sz="16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繰り返しの後に、何回掛けたか表示する</a:t>
            </a:r>
            <a:endParaRPr lang="en-US" altLang="ja-JP" sz="16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C8A09334-B2CB-564E-9A74-81C7310BF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while</a:t>
            </a:r>
            <a:r>
              <a:rPr kumimoji="1" lang="ja-JP" altLang="en-US"/>
              <a:t>文による繰り返し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A14D2F7-A3C7-A747-B3AE-FBF8711B507B}"/>
              </a:ext>
            </a:extLst>
          </p:cNvPr>
          <p:cNvCxnSpPr>
            <a:stCxn id="6" idx="2"/>
            <a:endCxn id="13" idx="0"/>
          </p:cNvCxnSpPr>
          <p:nvPr/>
        </p:nvCxnSpPr>
        <p:spPr>
          <a:xfrm>
            <a:off x="6441420" y="1883412"/>
            <a:ext cx="1" cy="4037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フローチャート: 代替処理 5">
            <a:extLst>
              <a:ext uri="{FF2B5EF4-FFF2-40B4-BE49-F238E27FC236}">
                <a16:creationId xmlns:a16="http://schemas.microsoft.com/office/drawing/2014/main" id="{8E381524-2628-974D-A79B-B5F0AB22A6D5}"/>
              </a:ext>
            </a:extLst>
          </p:cNvPr>
          <p:cNvSpPr/>
          <p:nvPr/>
        </p:nvSpPr>
        <p:spPr>
          <a:xfrm>
            <a:off x="5955898" y="1641101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7" name="フローチャート: 処理 6">
            <a:extLst>
              <a:ext uri="{FF2B5EF4-FFF2-40B4-BE49-F238E27FC236}">
                <a16:creationId xmlns:a16="http://schemas.microsoft.com/office/drawing/2014/main" id="{F4E7383F-1D2B-C347-A251-02171A230429}"/>
              </a:ext>
            </a:extLst>
          </p:cNvPr>
          <p:cNvSpPr/>
          <p:nvPr/>
        </p:nvSpPr>
        <p:spPr>
          <a:xfrm>
            <a:off x="5441574" y="2067573"/>
            <a:ext cx="2109841" cy="96963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start = 2</a:t>
            </a:r>
          </a:p>
          <a:p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goal = 1000</a:t>
            </a:r>
          </a:p>
          <a:p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count = 0</a:t>
            </a:r>
          </a:p>
          <a:p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 = start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9" name="片側の 2 つの角を切り取った四角形 8">
            <a:extLst>
              <a:ext uri="{FF2B5EF4-FFF2-40B4-BE49-F238E27FC236}">
                <a16:creationId xmlns:a16="http://schemas.microsoft.com/office/drawing/2014/main" id="{97810F1C-5AEE-5E48-95FE-D72877541DA3}"/>
              </a:ext>
            </a:extLst>
          </p:cNvPr>
          <p:cNvSpPr/>
          <p:nvPr/>
        </p:nvSpPr>
        <p:spPr>
          <a:xfrm>
            <a:off x="5441575" y="3221366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が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goal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より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小さければ繰り返す</a:t>
            </a:r>
          </a:p>
        </p:txBody>
      </p:sp>
      <p:sp>
        <p:nvSpPr>
          <p:cNvPr id="10" name="フローチャート: 処理 9">
            <a:extLst>
              <a:ext uri="{FF2B5EF4-FFF2-40B4-BE49-F238E27FC236}">
                <a16:creationId xmlns:a16="http://schemas.microsoft.com/office/drawing/2014/main" id="{CE0EFAB8-70E2-284B-B850-F284B5FA5BDB}"/>
              </a:ext>
            </a:extLst>
          </p:cNvPr>
          <p:cNvSpPr/>
          <p:nvPr/>
        </p:nvSpPr>
        <p:spPr>
          <a:xfrm>
            <a:off x="5441575" y="4082363"/>
            <a:ext cx="2109841" cy="484816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2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を掛けた値を、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1" name="フローチャート: 処理 10">
            <a:extLst>
              <a:ext uri="{FF2B5EF4-FFF2-40B4-BE49-F238E27FC236}">
                <a16:creationId xmlns:a16="http://schemas.microsoft.com/office/drawing/2014/main" id="{8541360B-92AC-CE45-BD28-523C69DA2E2B}"/>
              </a:ext>
            </a:extLst>
          </p:cNvPr>
          <p:cNvSpPr/>
          <p:nvPr/>
        </p:nvSpPr>
        <p:spPr>
          <a:xfrm>
            <a:off x="5441574" y="4751340"/>
            <a:ext cx="2109841" cy="464075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count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を足した値を、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count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</a:p>
        </p:txBody>
      </p:sp>
      <p:sp>
        <p:nvSpPr>
          <p:cNvPr id="12" name="片側の 2 つの角を切り取った四角形 11">
            <a:extLst>
              <a:ext uri="{FF2B5EF4-FFF2-40B4-BE49-F238E27FC236}">
                <a16:creationId xmlns:a16="http://schemas.microsoft.com/office/drawing/2014/main" id="{3F24F89E-76F5-8449-862F-01597B9DB425}"/>
              </a:ext>
            </a:extLst>
          </p:cNvPr>
          <p:cNvSpPr/>
          <p:nvPr/>
        </p:nvSpPr>
        <p:spPr>
          <a:xfrm flipV="1">
            <a:off x="5441574" y="5399576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3" name="フローチャート: 代替処理 12">
            <a:extLst>
              <a:ext uri="{FF2B5EF4-FFF2-40B4-BE49-F238E27FC236}">
                <a16:creationId xmlns:a16="http://schemas.microsoft.com/office/drawing/2014/main" id="{7FC562A5-EDE1-EE46-BEA2-99BC84AF8BCA}"/>
              </a:ext>
            </a:extLst>
          </p:cNvPr>
          <p:cNvSpPr/>
          <p:nvPr/>
        </p:nvSpPr>
        <p:spPr>
          <a:xfrm>
            <a:off x="5955899" y="5920710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</p:spTree>
    <p:extLst>
      <p:ext uri="{BB962C8B-B14F-4D97-AF65-F5344CB8AC3E}">
        <p14:creationId xmlns:p14="http://schemas.microsoft.com/office/powerpoint/2010/main" val="2046563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5648F8A-5E86-8345-8C4C-8CE13A808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while</a:t>
            </a:r>
            <a:r>
              <a:rPr lang="ja-JP" altLang="en-US"/>
              <a:t>文による繰り返し</a:t>
            </a:r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7A34453-4715-304E-B880-4610FA537202}"/>
              </a:ext>
            </a:extLst>
          </p:cNvPr>
          <p:cNvCxnSpPr>
            <a:stCxn id="6" idx="2"/>
            <a:endCxn id="12" idx="0"/>
          </p:cNvCxnSpPr>
          <p:nvPr/>
        </p:nvCxnSpPr>
        <p:spPr>
          <a:xfrm>
            <a:off x="7063783" y="1856518"/>
            <a:ext cx="1" cy="4037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フローチャート: 代替処理 5">
            <a:extLst>
              <a:ext uri="{FF2B5EF4-FFF2-40B4-BE49-F238E27FC236}">
                <a16:creationId xmlns:a16="http://schemas.microsoft.com/office/drawing/2014/main" id="{CD55CCB3-B9D5-2349-AEF7-04A8939BADB4}"/>
              </a:ext>
            </a:extLst>
          </p:cNvPr>
          <p:cNvSpPr/>
          <p:nvPr/>
        </p:nvSpPr>
        <p:spPr>
          <a:xfrm>
            <a:off x="6578261" y="1614207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7" name="フローチャート: 処理 6">
            <a:extLst>
              <a:ext uri="{FF2B5EF4-FFF2-40B4-BE49-F238E27FC236}">
                <a16:creationId xmlns:a16="http://schemas.microsoft.com/office/drawing/2014/main" id="{7E35FE5E-3D76-8C40-B306-32DFB0CA7468}"/>
              </a:ext>
            </a:extLst>
          </p:cNvPr>
          <p:cNvSpPr/>
          <p:nvPr/>
        </p:nvSpPr>
        <p:spPr>
          <a:xfrm>
            <a:off x="6063937" y="2040679"/>
            <a:ext cx="2109841" cy="969632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start = 2</a:t>
            </a:r>
          </a:p>
          <a:p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goal = 1000</a:t>
            </a:r>
          </a:p>
          <a:p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count = 0</a:t>
            </a:r>
          </a:p>
          <a:p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 = start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8" name="片側の 2 つの角を切り取った四角形 7">
            <a:extLst>
              <a:ext uri="{FF2B5EF4-FFF2-40B4-BE49-F238E27FC236}">
                <a16:creationId xmlns:a16="http://schemas.microsoft.com/office/drawing/2014/main" id="{65EB06AF-0588-5949-A309-808E07DD8A0B}"/>
              </a:ext>
            </a:extLst>
          </p:cNvPr>
          <p:cNvSpPr/>
          <p:nvPr/>
        </p:nvSpPr>
        <p:spPr>
          <a:xfrm>
            <a:off x="6063938" y="3194472"/>
            <a:ext cx="2109841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が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goal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より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小さければ繰り返す</a:t>
            </a:r>
          </a:p>
        </p:txBody>
      </p:sp>
      <p:sp>
        <p:nvSpPr>
          <p:cNvPr id="9" name="フローチャート: 処理 8">
            <a:extLst>
              <a:ext uri="{FF2B5EF4-FFF2-40B4-BE49-F238E27FC236}">
                <a16:creationId xmlns:a16="http://schemas.microsoft.com/office/drawing/2014/main" id="{DCE965E1-909B-C14F-952D-DBC17801DABF}"/>
              </a:ext>
            </a:extLst>
          </p:cNvPr>
          <p:cNvSpPr/>
          <p:nvPr/>
        </p:nvSpPr>
        <p:spPr>
          <a:xfrm>
            <a:off x="6063938" y="4055469"/>
            <a:ext cx="2109841" cy="484816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2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を掛けた値を、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value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0" name="フローチャート: 処理 9">
            <a:extLst>
              <a:ext uri="{FF2B5EF4-FFF2-40B4-BE49-F238E27FC236}">
                <a16:creationId xmlns:a16="http://schemas.microsoft.com/office/drawing/2014/main" id="{3EF57E6D-CB53-1145-AD65-66F0E8DDF6FD}"/>
              </a:ext>
            </a:extLst>
          </p:cNvPr>
          <p:cNvSpPr/>
          <p:nvPr/>
        </p:nvSpPr>
        <p:spPr>
          <a:xfrm>
            <a:off x="6063937" y="4724446"/>
            <a:ext cx="2109841" cy="464075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count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を足した値を、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count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に代入する</a:t>
            </a:r>
          </a:p>
        </p:txBody>
      </p:sp>
      <p:sp>
        <p:nvSpPr>
          <p:cNvPr id="11" name="片側の 2 つの角を切り取った四角形 10">
            <a:extLst>
              <a:ext uri="{FF2B5EF4-FFF2-40B4-BE49-F238E27FC236}">
                <a16:creationId xmlns:a16="http://schemas.microsoft.com/office/drawing/2014/main" id="{8B468A23-1E23-824A-8DBF-50D952002073}"/>
              </a:ext>
            </a:extLst>
          </p:cNvPr>
          <p:cNvSpPr/>
          <p:nvPr/>
        </p:nvSpPr>
        <p:spPr>
          <a:xfrm flipV="1">
            <a:off x="6063937" y="5372682"/>
            <a:ext cx="2109841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2" name="フローチャート: 代替処理 11">
            <a:extLst>
              <a:ext uri="{FF2B5EF4-FFF2-40B4-BE49-F238E27FC236}">
                <a16:creationId xmlns:a16="http://schemas.microsoft.com/office/drawing/2014/main" id="{FBD7BEA1-232D-9D45-9DC2-8DC4E17E90C5}"/>
              </a:ext>
            </a:extLst>
          </p:cNvPr>
          <p:cNvSpPr/>
          <p:nvPr/>
        </p:nvSpPr>
        <p:spPr>
          <a:xfrm>
            <a:off x="6578262" y="5893816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5B0AC6C-E2DD-BF4B-BE82-C07DFF082FF7}"/>
              </a:ext>
            </a:extLst>
          </p:cNvPr>
          <p:cNvSpPr txBox="1"/>
          <p:nvPr/>
        </p:nvSpPr>
        <p:spPr>
          <a:xfrm>
            <a:off x="973313" y="1856518"/>
            <a:ext cx="4847863" cy="29257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start = 2;</a:t>
            </a:r>
          </a:p>
          <a:p>
            <a:pPr>
              <a:lnSpc>
                <a:spcPct val="170000"/>
              </a:lnSpc>
            </a:pPr>
            <a:r>
              <a:rPr kumimoji="1"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goal = 1000;</a:t>
            </a:r>
          </a:p>
          <a:p>
            <a:pPr>
              <a:lnSpc>
                <a:spcPct val="17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count = 0;</a:t>
            </a:r>
          </a:p>
          <a:p>
            <a:pPr>
              <a:lnSpc>
                <a:spcPct val="170000"/>
              </a:lnSpc>
            </a:pPr>
            <a:r>
              <a:rPr kumimoji="1"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value = start;</a:t>
            </a:r>
          </a:p>
          <a:p>
            <a:pPr>
              <a:lnSpc>
                <a:spcPct val="17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while ( value &lt; goal ) {</a:t>
            </a:r>
          </a:p>
          <a:p>
            <a:pPr>
              <a:lnSpc>
                <a:spcPct val="170000"/>
              </a:lnSpc>
            </a:pPr>
            <a:r>
              <a:rPr kumimoji="1"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value = value * 2;</a:t>
            </a:r>
          </a:p>
          <a:p>
            <a:pPr>
              <a:lnSpc>
                <a:spcPct val="17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count = count + 1;</a:t>
            </a:r>
          </a:p>
          <a:p>
            <a:pPr>
              <a:lnSpc>
                <a:spcPct val="170000"/>
              </a:lnSpc>
            </a:pPr>
            <a:r>
              <a:rPr kumimoji="1"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</a:p>
          <a:p>
            <a:pPr>
              <a:lnSpc>
                <a:spcPct val="17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ゴールを超えるまでに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 + count + </a:t>
            </a:r>
          </a:p>
          <a:p>
            <a:pPr>
              <a:lnSpc>
                <a:spcPct val="17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			"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回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２をかけた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");</a:t>
            </a:r>
            <a:endParaRPr kumimoji="1" lang="ja-JP" altLang="en-US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358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08792626-9F80-F144-BD4B-2D2473043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for</a:t>
            </a:r>
            <a:r>
              <a:rPr lang="ja-JP" altLang="en-US"/>
              <a:t>文による繰り返し（反復）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25508B22-858F-8442-BC3A-E7A49261D5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380918"/>
          <a:ext cx="7343774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1035">
                  <a:extLst>
                    <a:ext uri="{9D8B030D-6E8A-4147-A177-3AD203B41FA5}">
                      <a16:colId xmlns:a16="http://schemas.microsoft.com/office/drawing/2014/main" val="3812404392"/>
                    </a:ext>
                  </a:extLst>
                </a:gridCol>
                <a:gridCol w="3532739">
                  <a:extLst>
                    <a:ext uri="{9D8B030D-6E8A-4147-A177-3AD203B41FA5}">
                      <a16:colId xmlns:a16="http://schemas.microsoft.com/office/drawing/2014/main" val="38216038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775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/>
                        <a:t>for (</a:t>
                      </a:r>
                      <a:r>
                        <a:rPr lang="ja-JP" altLang="en-US" sz="1800"/>
                        <a:t>初期化式</a:t>
                      </a:r>
                      <a:r>
                        <a:rPr lang="en-US" altLang="ja-JP" sz="1800" dirty="0"/>
                        <a:t>; </a:t>
                      </a:r>
                      <a:r>
                        <a:rPr lang="ja-JP" altLang="en-US" sz="1800"/>
                        <a:t>条件式</a:t>
                      </a:r>
                      <a:r>
                        <a:rPr lang="en-US" altLang="ja-JP" sz="1800" dirty="0"/>
                        <a:t>; </a:t>
                      </a:r>
                      <a:r>
                        <a:rPr lang="ja-JP" altLang="en-US" sz="1800"/>
                        <a:t>更新式</a:t>
                      </a:r>
                      <a:r>
                        <a:rPr lang="en-US" altLang="ja-JP" sz="1800" dirty="0"/>
                        <a:t>) {</a:t>
                      </a:r>
                    </a:p>
                    <a:p>
                      <a:pPr lvl="1"/>
                      <a:r>
                        <a:rPr lang="ja-JP" altLang="en-US" sz="1800"/>
                        <a:t>処理</a:t>
                      </a:r>
                      <a:r>
                        <a:rPr lang="en-US" altLang="ja-JP" sz="1800" dirty="0"/>
                        <a:t>1</a:t>
                      </a:r>
                    </a:p>
                    <a:p>
                      <a:pPr lvl="1"/>
                      <a:r>
                        <a:rPr lang="ja-JP" altLang="en-US" sz="1800"/>
                        <a:t>処理</a:t>
                      </a:r>
                      <a:r>
                        <a:rPr lang="en-US" altLang="ja-JP" sz="1800" dirty="0"/>
                        <a:t>2</a:t>
                      </a:r>
                    </a:p>
                    <a:p>
                      <a:pPr lvl="1"/>
                      <a:r>
                        <a:rPr lang="en-US" altLang="ja-JP" sz="1800" dirty="0"/>
                        <a:t>…</a:t>
                      </a:r>
                    </a:p>
                    <a:p>
                      <a:pPr lvl="0"/>
                      <a:r>
                        <a:rPr lang="en-US" altLang="ja-JP" sz="1800" dirty="0"/>
                        <a:t>}</a:t>
                      </a:r>
                    </a:p>
                    <a:p>
                      <a:pPr lvl="0"/>
                      <a:r>
                        <a:rPr lang="ja-JP" altLang="en-US" sz="1800"/>
                        <a:t>処理</a:t>
                      </a:r>
                      <a:r>
                        <a:rPr lang="en-US" altLang="ja-JP" sz="1800" dirty="0"/>
                        <a:t>A</a:t>
                      </a:r>
                      <a:endParaRPr lang="ja-JP" altLang="en-US" sz="1800"/>
                    </a:p>
                    <a:p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初期化式を実行する（初回のみ）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条件式が真なら繰り返す。条件式が偽なら繰り返さない。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処理１、処理</a:t>
                      </a:r>
                      <a:r>
                        <a:rPr kumimoji="1" lang="en-US" altLang="ja-JP" sz="1800" dirty="0"/>
                        <a:t>2</a:t>
                      </a:r>
                      <a:r>
                        <a:rPr kumimoji="1" lang="ja-JP" altLang="en-US" sz="1800"/>
                        <a:t>を実行。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条件式が偽になり、繰り返しを終えた後、処理</a:t>
                      </a:r>
                      <a:r>
                        <a:rPr kumimoji="1" lang="en-US" altLang="ja-JP" sz="1800" dirty="0"/>
                        <a:t>A</a:t>
                      </a:r>
                      <a:r>
                        <a:rPr kumimoji="1" lang="ja-JP" altLang="en-US" sz="1800"/>
                        <a:t>を実行する。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652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3166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33DF6F-B60A-724D-9807-22475CBD4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while</a:t>
            </a:r>
            <a:r>
              <a:rPr kumimoji="1" lang="ja-JP" altLang="en-US"/>
              <a:t>文による繰り返し（反復）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BA267F97-0851-E441-9E7E-9E743D27A4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409">
                  <a:extLst>
                    <a:ext uri="{9D8B030D-6E8A-4147-A177-3AD203B41FA5}">
                      <a16:colId xmlns:a16="http://schemas.microsoft.com/office/drawing/2014/main" val="71476758"/>
                    </a:ext>
                  </a:extLst>
                </a:gridCol>
                <a:gridCol w="5063365">
                  <a:extLst>
                    <a:ext uri="{9D8B030D-6E8A-4147-A177-3AD203B41FA5}">
                      <a16:colId xmlns:a16="http://schemas.microsoft.com/office/drawing/2014/main" val="1180854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構文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/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5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while (</a:t>
                      </a:r>
                      <a:r>
                        <a:rPr kumimoji="1" lang="ja-JP" altLang="en-US" sz="1800"/>
                        <a:t>条件式</a:t>
                      </a:r>
                      <a:r>
                        <a:rPr kumimoji="1" lang="en-US" altLang="ja-JP" sz="1800" dirty="0"/>
                        <a:t>) {</a:t>
                      </a:r>
                    </a:p>
                    <a:p>
                      <a:pPr lvl="1"/>
                      <a:r>
                        <a:rPr kumimoji="1" lang="ja-JP" altLang="en-US" sz="1800"/>
                        <a:t>処理</a:t>
                      </a:r>
                      <a:r>
                        <a:rPr kumimoji="1" lang="en-US" altLang="ja-JP" sz="1800" dirty="0"/>
                        <a:t>1</a:t>
                      </a:r>
                    </a:p>
                    <a:p>
                      <a:pPr lvl="1"/>
                      <a:r>
                        <a:rPr kumimoji="1" lang="ja-JP" altLang="en-US" sz="1800"/>
                        <a:t>処理</a:t>
                      </a:r>
                      <a:r>
                        <a:rPr kumimoji="1" lang="en-US" altLang="ja-JP" sz="1800" dirty="0"/>
                        <a:t>2</a:t>
                      </a:r>
                    </a:p>
                    <a:p>
                      <a:pPr lvl="1"/>
                      <a:r>
                        <a:rPr kumimoji="1" lang="en-US" altLang="ja-JP" sz="1800" dirty="0"/>
                        <a:t>…</a:t>
                      </a:r>
                    </a:p>
                    <a:p>
                      <a:pPr lvl="0"/>
                      <a:r>
                        <a:rPr kumimoji="1" lang="en-US" altLang="ja-JP" sz="1800" dirty="0"/>
                        <a:t>}</a:t>
                      </a:r>
                    </a:p>
                    <a:p>
                      <a:pPr lvl="0"/>
                      <a:r>
                        <a:rPr kumimoji="1" lang="ja-JP" altLang="en-US" sz="1800"/>
                        <a:t>処理</a:t>
                      </a:r>
                      <a:r>
                        <a:rPr kumimoji="1" lang="en-US" altLang="ja-JP" sz="1800" dirty="0"/>
                        <a:t>A</a:t>
                      </a:r>
                      <a:endParaRPr kumimoji="1" lang="ja-JP" alt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/>
                        <a:t>「式」を実行・評価して、真（</a:t>
                      </a:r>
                      <a:r>
                        <a:rPr kumimoji="1" lang="en-US" altLang="ja-JP" sz="1800" dirty="0"/>
                        <a:t>true</a:t>
                      </a:r>
                      <a:r>
                        <a:rPr kumimoji="1" lang="ja-JP" altLang="en-US" sz="1800"/>
                        <a:t>）なら処理</a:t>
                      </a:r>
                      <a:r>
                        <a:rPr kumimoji="1" lang="en-US" altLang="ja-JP" sz="1800" dirty="0"/>
                        <a:t>1</a:t>
                      </a:r>
                      <a:r>
                        <a:rPr kumimoji="1" lang="ja-JP" altLang="en-US" sz="1800"/>
                        <a:t>に進む。処理</a:t>
                      </a:r>
                      <a:r>
                        <a:rPr kumimoji="1" lang="en-US" altLang="ja-JP" sz="1800" dirty="0"/>
                        <a:t>2</a:t>
                      </a:r>
                      <a:r>
                        <a:rPr kumimoji="1" lang="ja-JP" altLang="en-US" sz="1800"/>
                        <a:t>、</a:t>
                      </a:r>
                      <a:r>
                        <a:rPr kumimoji="1" lang="en-US" altLang="ja-JP" sz="1800" dirty="0"/>
                        <a:t>…</a:t>
                      </a:r>
                      <a:r>
                        <a:rPr kumimoji="1" lang="ja-JP" altLang="en-US" sz="1800"/>
                        <a:t>と進めて、字下げ（インデント）が揃っている一連の処理（ブロック）を実行する。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ブロックの処理が終わったら、ふたたび</a:t>
                      </a:r>
                      <a:r>
                        <a:rPr kumimoji="1" lang="en-US" altLang="ja-JP" sz="1800" dirty="0"/>
                        <a:t>while</a:t>
                      </a:r>
                      <a:r>
                        <a:rPr kumimoji="1" lang="ja-JP" altLang="en-US" sz="1800"/>
                        <a:t>に戻り、条件式を実行・評価する。真なら処理１に進み、偽（</a:t>
                      </a:r>
                      <a:r>
                        <a:rPr kumimoji="1" lang="en-US" altLang="ja-JP" sz="1800" dirty="0"/>
                        <a:t>false</a:t>
                      </a:r>
                      <a:r>
                        <a:rPr kumimoji="1" lang="ja-JP" altLang="en-US" sz="1800"/>
                        <a:t>）なら処理をせずに、次に進む。</a:t>
                      </a:r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左の例であれば、処理</a:t>
                      </a:r>
                      <a:r>
                        <a:rPr kumimoji="1" lang="en-US" altLang="ja-JP" sz="1800" dirty="0"/>
                        <a:t>A</a:t>
                      </a:r>
                      <a:r>
                        <a:rPr kumimoji="1" lang="ja-JP" altLang="en-US" sz="1800"/>
                        <a:t>に進む。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  <a:p>
                      <a:r>
                        <a:rPr kumimoji="1" lang="ja-JP" altLang="en-US" sz="1800"/>
                        <a:t>なお、最初に「式」を実行・評価したとき、偽であったら、ブロックは</a:t>
                      </a:r>
                      <a:r>
                        <a:rPr kumimoji="1" lang="en-US" altLang="ja-JP" sz="1800" dirty="0"/>
                        <a:t>1</a:t>
                      </a:r>
                      <a:r>
                        <a:rPr kumimoji="1" lang="ja-JP" altLang="en-US" sz="1800"/>
                        <a:t>回も実行されずに、処理</a:t>
                      </a:r>
                      <a:r>
                        <a:rPr kumimoji="1" lang="en-US" altLang="ja-JP" sz="1800" dirty="0"/>
                        <a:t>A</a:t>
                      </a:r>
                      <a:r>
                        <a:rPr kumimoji="1" lang="ja-JP" altLang="en-US" sz="1800"/>
                        <a:t>に進む。</a:t>
                      </a:r>
                      <a:endParaRPr kumimoji="1" lang="en-US" altLang="ja-JP" sz="1800" dirty="0"/>
                    </a:p>
                    <a:p>
                      <a:endParaRPr kumimoji="1" lang="en-US" altLang="ja-JP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916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1437287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221</TotalTime>
  <Words>963</Words>
  <Application>Microsoft Macintosh PowerPoint</Application>
  <PresentationFormat>画面に合わせる (4:3)</PresentationFormat>
  <Paragraphs>164</Paragraphs>
  <Slides>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9" baseType="lpstr">
      <vt:lpstr>Monacakomi</vt:lpstr>
      <vt:lpstr>MonacakomiRegular</vt:lpstr>
      <vt:lpstr>UD デジタル 教科書体 N-R</vt:lpstr>
      <vt:lpstr>UD デジタル 教科書体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第4章　繰り返し（反復）</vt:lpstr>
      <vt:lpstr>for文による繰り返し（反復）</vt:lpstr>
      <vt:lpstr>ブロック （フローチャート）</vt:lpstr>
      <vt:lpstr>ブロック（プログラム）</vt:lpstr>
      <vt:lpstr>while文による繰り返し</vt:lpstr>
      <vt:lpstr>while文による繰り返し</vt:lpstr>
      <vt:lpstr>for文による繰り返し（反復）</vt:lpstr>
      <vt:lpstr>while文による繰り返し（反復）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第4章　繰り返し（反復）</dc:title>
  <dc:creator>Tetsuya Izawa</dc:creator>
  <cp:lastModifiedBy>Tetsuya Izawa</cp:lastModifiedBy>
  <cp:revision>4</cp:revision>
  <dcterms:created xsi:type="dcterms:W3CDTF">2022-02-28T04:49:35Z</dcterms:created>
  <dcterms:modified xsi:type="dcterms:W3CDTF">2022-03-18T07:49:33Z</dcterms:modified>
</cp:coreProperties>
</file>