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3"/>
  </p:notesMasterIdLst>
  <p:sldIdLst>
    <p:sldId id="843" r:id="rId2"/>
    <p:sldId id="513" r:id="rId3"/>
    <p:sldId id="844" r:id="rId4"/>
    <p:sldId id="845" r:id="rId5"/>
    <p:sldId id="514" r:id="rId6"/>
    <p:sldId id="846" r:id="rId7"/>
    <p:sldId id="515" r:id="rId8"/>
    <p:sldId id="516" r:id="rId9"/>
    <p:sldId id="517" r:id="rId10"/>
    <p:sldId id="511" r:id="rId11"/>
    <p:sldId id="518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" id="{F5F818AB-3B56-4ED6-99C9-3C032CA2C295}">
          <p14:sldIdLst>
            <p14:sldId id="843"/>
          </p14:sldIdLst>
        </p14:section>
        <p14:section name="順次実行" id="{A028F61C-9588-4FBE-A588-DF182A4EE9C3}">
          <p14:sldIdLst>
            <p14:sldId id="513"/>
            <p14:sldId id="844"/>
            <p14:sldId id="845"/>
          </p14:sldIdLst>
        </p14:section>
        <p14:section name="変数" id="{7E5D75E5-C0C2-C646-B074-1F09D75FE321}">
          <p14:sldIdLst>
            <p14:sldId id="514"/>
            <p14:sldId id="846"/>
          </p14:sldIdLst>
        </p14:section>
        <p14:section name="数値と計算" id="{57549423-6313-234A-A243-C5C76A7CE86C}">
          <p14:sldIdLst>
            <p14:sldId id="515"/>
          </p14:sldIdLst>
        </p14:section>
        <p14:section name="入力を受け付ける" id="{A6479A63-770B-E14F-958A-57EA1A99BBB4}">
          <p14:sldIdLst>
            <p14:sldId id="516"/>
          </p14:sldIdLst>
        </p14:section>
        <p14:section name="補足資料" id="{4FC69784-153A-BC47-B866-C376A3C41748}">
          <p14:sldIdLst>
            <p14:sldId id="517"/>
            <p14:sldId id="511"/>
            <p14:sldId id="51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16"/>
    <p:restoredTop sz="96327"/>
  </p:normalViewPr>
  <p:slideViewPr>
    <p:cSldViewPr snapToGrid="0" snapToObjects="1">
      <p:cViewPr varScale="1">
        <p:scale>
          <a:sx n="108" d="100"/>
          <a:sy n="108" d="100"/>
        </p:scale>
        <p:origin x="2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19484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</a:t>
            </a:r>
            <a:r>
              <a:rPr lang="en-US" altLang="ja-JP" dirty="0"/>
              <a:t>1</a:t>
            </a:r>
            <a:r>
              <a:rPr lang="ja-JP" altLang="en-US"/>
              <a:t>章 順次実行と変数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C886725B-D09E-8A4F-A8FB-73D9854EA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値の型を変換する関数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5FC6AD04-F173-FE41-A72B-55F63F5F32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9543839"/>
              </p:ext>
            </p:extLst>
          </p:nvPr>
        </p:nvGraphicFramePr>
        <p:xfrm>
          <a:off x="900113" y="1728788"/>
          <a:ext cx="7343774" cy="39674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396540">
                  <a:extLst>
                    <a:ext uri="{9D8B030D-6E8A-4147-A177-3AD203B41FA5}">
                      <a16:colId xmlns:a16="http://schemas.microsoft.com/office/drawing/2014/main" val="1820750118"/>
                    </a:ext>
                  </a:extLst>
                </a:gridCol>
                <a:gridCol w="4947234">
                  <a:extLst>
                    <a:ext uri="{9D8B030D-6E8A-4147-A177-3AD203B41FA5}">
                      <a16:colId xmlns:a16="http://schemas.microsoft.com/office/drawing/2014/main" val="2023070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/>
                        <a:t>関数名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動作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0555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>
                          <a:latin typeface="Monacakomi" panose="020B0509020204020204" pitchFamily="49" charset="-128"/>
                          <a:ea typeface="Monacakomi" panose="020B0509020204020204" pitchFamily="49" charset="-128"/>
                        </a:rPr>
                        <a:t>parseInt</a:t>
                      </a:r>
                      <a:r>
                        <a:rPr kumimoji="1" lang="en-US" altLang="ja-JP" sz="1600" dirty="0">
                          <a:latin typeface="Monacakomi" panose="020B0509020204020204" pitchFamily="49" charset="-128"/>
                          <a:ea typeface="Monacakomi" panose="020B0509020204020204" pitchFamily="49" charset="-128"/>
                        </a:rPr>
                        <a:t>( )</a:t>
                      </a:r>
                      <a:endParaRPr kumimoji="1" lang="ja-JP" altLang="en-US" sz="1600">
                        <a:latin typeface="Monacakomi" panose="020B0509020204020204" pitchFamily="49" charset="-128"/>
                        <a:ea typeface="Monacakomi" panose="020B050902020402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/>
                        <a:t>parseInt</a:t>
                      </a:r>
                      <a:r>
                        <a:rPr kumimoji="1" lang="en-US" altLang="ja-JP" sz="1600" dirty="0"/>
                        <a:t>( "16" )</a:t>
                      </a:r>
                      <a:r>
                        <a:rPr kumimoji="1" lang="ja-JP" altLang="en-US" sz="1600"/>
                        <a:t>のように、整数として扱える文字列が渡されたとき、数値型の値に変換する。</a:t>
                      </a:r>
                      <a:endParaRPr kumimoji="1" lang="en-US" altLang="ja-JP" sz="1600" dirty="0"/>
                    </a:p>
                    <a:p>
                      <a:r>
                        <a:rPr kumimoji="1" lang="en-US" altLang="ja-JP" sz="1600" dirty="0"/>
                        <a:t>a = </a:t>
                      </a:r>
                      <a:r>
                        <a:rPr kumimoji="1" lang="en-US" altLang="ja-JP" sz="1600" dirty="0" err="1"/>
                        <a:t>parseInt</a:t>
                      </a:r>
                      <a:r>
                        <a:rPr kumimoji="1" lang="en-US" altLang="ja-JP" sz="1600" dirty="0"/>
                        <a:t>("16") </a:t>
                      </a:r>
                      <a:r>
                        <a:rPr kumimoji="1" lang="ja-JP" altLang="en-US" sz="1600"/>
                        <a:t>とすると、</a:t>
                      </a:r>
                      <a:r>
                        <a:rPr kumimoji="1" lang="en-US" altLang="ja-JP" sz="1600" dirty="0"/>
                        <a:t> </a:t>
                      </a:r>
                      <a:r>
                        <a:rPr kumimoji="1" lang="ja-JP" altLang="en-US" sz="1600"/>
                        <a:t>変数</a:t>
                      </a:r>
                      <a:r>
                        <a:rPr kumimoji="1" lang="en-US" altLang="ja-JP" sz="1600" dirty="0"/>
                        <a:t>a</a:t>
                      </a:r>
                      <a:r>
                        <a:rPr kumimoji="1" lang="ja-JP" altLang="en-US" sz="1600"/>
                        <a:t>には</a:t>
                      </a:r>
                      <a:r>
                        <a:rPr kumimoji="1" lang="en-US" altLang="ja-JP" sz="1600" dirty="0"/>
                        <a:t>16</a:t>
                      </a:r>
                      <a:r>
                        <a:rPr kumimoji="1" lang="ja-JP" altLang="en-US" sz="1600"/>
                        <a:t>という数値の型の値が（</a:t>
                      </a:r>
                      <a:r>
                        <a:rPr kumimoji="1" lang="en-US" altLang="ja-JP" sz="1600" dirty="0"/>
                        <a:t>"16"</a:t>
                      </a:r>
                      <a:r>
                        <a:rPr kumimoji="1" lang="ja-JP" altLang="en-US" sz="1600"/>
                        <a:t>という文字列の値ではなく）代入される。</a:t>
                      </a:r>
                      <a:endParaRPr kumimoji="1" lang="en-US" altLang="ja-JP" sz="1600" dirty="0"/>
                    </a:p>
                    <a:p>
                      <a:endParaRPr kumimoji="1" lang="en-US" altLang="ja-JP" sz="1600" dirty="0"/>
                    </a:p>
                    <a:p>
                      <a:r>
                        <a:rPr kumimoji="1" lang="ja-JP" altLang="en-US" sz="1600"/>
                        <a:t>整数として扱えない文字列が渡された場合、プログラムを実行した時にエラーになる。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301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>
                          <a:latin typeface="Monacakomi" panose="020B0509020204020204" pitchFamily="49" charset="-128"/>
                          <a:ea typeface="Monacakomi" panose="020B0509020204020204" pitchFamily="49" charset="-128"/>
                        </a:rPr>
                        <a:t>parseFloat</a:t>
                      </a:r>
                      <a:r>
                        <a:rPr kumimoji="1" lang="en-US" altLang="ja-JP" sz="1600" dirty="0">
                          <a:latin typeface="Monacakomi" panose="020B0509020204020204" pitchFamily="49" charset="-128"/>
                          <a:ea typeface="Monacakomi" panose="020B0509020204020204" pitchFamily="49" charset="-128"/>
                        </a:rPr>
                        <a:t>( )</a:t>
                      </a:r>
                      <a:endParaRPr kumimoji="1" lang="ja-JP" altLang="en-US" sz="1600">
                        <a:latin typeface="Monacakomi" panose="020B0509020204020204" pitchFamily="49" charset="-128"/>
                        <a:ea typeface="Monacakomi" panose="020B050902020402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/>
                        <a:t>parseFloat</a:t>
                      </a:r>
                      <a:r>
                        <a:rPr kumimoji="1" lang="en-US" altLang="ja-JP" sz="1600" dirty="0"/>
                        <a:t>("174.5")</a:t>
                      </a:r>
                      <a:r>
                        <a:rPr kumimoji="1" lang="ja-JP" altLang="en-US" sz="1600"/>
                        <a:t>のように、小数点を含む数値として扱える文字列が渡されたとき、数（浮動小数点数）に変換する。</a:t>
                      </a:r>
                      <a:endParaRPr kumimoji="1" lang="en-US" altLang="ja-JP" sz="1600" dirty="0"/>
                    </a:p>
                    <a:p>
                      <a:endParaRPr kumimoji="1" lang="en-US" altLang="ja-JP" sz="1600" dirty="0"/>
                    </a:p>
                    <a:p>
                      <a:r>
                        <a:rPr kumimoji="1" lang="ja-JP" altLang="en-US" sz="1600"/>
                        <a:t>浮動小数点数として扱えない文字列が渡された場合、プログラムを実行した時にエラーになる。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28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242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1CB27-9FAA-074A-A068-C04BFE450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算術演算子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EB367B6-DD2E-244A-BCE9-27064505A9B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0113" y="1728788"/>
          <a:ext cx="7343774" cy="3439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1316">
                  <a:extLst>
                    <a:ext uri="{9D8B030D-6E8A-4147-A177-3AD203B41FA5}">
                      <a16:colId xmlns:a16="http://schemas.microsoft.com/office/drawing/2014/main" val="481922989"/>
                    </a:ext>
                  </a:extLst>
                </a:gridCol>
                <a:gridCol w="5522458">
                  <a:extLst>
                    <a:ext uri="{9D8B030D-6E8A-4147-A177-3AD203B41FA5}">
                      <a16:colId xmlns:a16="http://schemas.microsoft.com/office/drawing/2014/main" val="197234090"/>
                    </a:ext>
                  </a:extLst>
                </a:gridCol>
              </a:tblGrid>
              <a:tr h="449082">
                <a:tc>
                  <a:txBody>
                    <a:bodyPr/>
                    <a:lstStyle/>
                    <a:p>
                      <a:r>
                        <a:rPr kumimoji="1" lang="ja-JP" altLang="en-US"/>
                        <a:t>演算子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動作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294110"/>
                  </a:ext>
                </a:extLst>
              </a:tr>
              <a:tr h="6090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/>
                        <a:t>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数値の足し算を行う。</a:t>
                      </a:r>
                    </a:p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※文字列に対して使うと、文字列をつなげることができる。</a:t>
                      </a:r>
                      <a:r>
                        <a:rPr lang="ja-JP" altLang="ja-JP" sz="16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</a:t>
                      </a:r>
                      <a:endParaRPr kumimoji="1" lang="ja-JP" altLang="en-US" sz="16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451635"/>
                  </a:ext>
                </a:extLst>
              </a:tr>
              <a:tr h="55366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-</a:t>
                      </a:r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数値の引き算を行う。</a:t>
                      </a:r>
                      <a:r>
                        <a:rPr lang="ja-JP" altLang="ja-JP" sz="16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</a:t>
                      </a:r>
                      <a:endParaRPr kumimoji="1" lang="ja-JP" altLang="en-US" sz="16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852962"/>
                  </a:ext>
                </a:extLst>
              </a:tr>
              <a:tr h="60902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*</a:t>
                      </a:r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数値の掛け算を行う。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673067"/>
                  </a:ext>
                </a:extLst>
              </a:tr>
              <a:tr h="48737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/</a:t>
                      </a:r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>
                          <a:solidFill>
                            <a:schemeClr val="dk1"/>
                          </a:solidFill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+mn-cs"/>
                        </a:rPr>
                        <a:t>数値の割り算を行う。</a:t>
                      </a:r>
                      <a:r>
                        <a:rPr lang="ja-JP" altLang="ja-JP" sz="16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</a:t>
                      </a:r>
                      <a:endParaRPr kumimoji="1" lang="ja-JP" altLang="en-US" sz="16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351028"/>
                  </a:ext>
                </a:extLst>
              </a:tr>
              <a:tr h="5813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%</a:t>
                      </a:r>
                      <a:endParaRPr kumimoji="1" lang="ja-JP" alt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数値の割り算を行い、余りを得る。剰余計算。</a:t>
                      </a:r>
                    </a:p>
                    <a:p>
                      <a:pPr algn="just"/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例</a:t>
                      </a:r>
                      <a:r>
                        <a:rPr lang="en-US" sz="1600" kern="100" dirty="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: 10 % 3 -&gt; 1  </a:t>
                      </a:r>
                      <a:endParaRPr lang="ja-JP" sz="1600" kern="100">
                        <a:effectLst/>
                        <a:latin typeface="UD Digi Kyokasho N-R" panose="02020400000000000000" pitchFamily="49" charset="-128"/>
                        <a:ea typeface="UD Digi Kyokasho N-R" panose="02020400000000000000" pitchFamily="49" charset="-128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sz="1600" kern="100" dirty="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割る</a:t>
                      </a:r>
                      <a:r>
                        <a:rPr lang="en-US" sz="1600" kern="100" dirty="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は</a:t>
                      </a:r>
                      <a:r>
                        <a:rPr lang="en-US" sz="1600" kern="100" dirty="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余り１。</a:t>
                      </a:r>
                      <a:r>
                        <a:rPr lang="en-US" sz="1600" kern="100" dirty="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%</a:t>
                      </a:r>
                      <a:r>
                        <a:rPr lang="ja-JP" sz="1600" kern="100">
                          <a:effectLst/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  <a:cs typeface="Times New Roman" panose="02020603050405020304" pitchFamily="18" charset="0"/>
                        </a:rPr>
                        <a:t>は余りを返す。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32021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928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8636250A-E295-E941-AF0F-2F07AAD8F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順次実行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1DDC1B-20EE-7C44-B7B5-FB1315E24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プログラムに書かれた順に、処理を実行する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コンピュータが、プログラムを上から下へ読み、書いてある順番通りに実行する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それぞれの処理を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回だけ実行する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1"/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※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これだけでは本格的なプログラムにならないが、だいじな基本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他に、「選択（分岐）」「繰り返し（反復）」がある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E81E640-7D74-0C45-A869-F27B5DB56D0B}"/>
              </a:ext>
            </a:extLst>
          </p:cNvPr>
          <p:cNvSpPr txBox="1"/>
          <p:nvPr/>
        </p:nvSpPr>
        <p:spPr>
          <a:xfrm>
            <a:off x="2643596" y="3435178"/>
            <a:ext cx="3856808" cy="77724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("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こんにちは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  <a:endParaRPr lang="ja-JP" altLang="ja-JP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("</a:t>
            </a:r>
            <a:r>
              <a:rPr lang="ja-JP" altLang="ja-JP">
                <a:latin typeface="Monacakomi" panose="020B0509020204020204" pitchFamily="49" charset="-128"/>
                <a:ea typeface="Monacakomi" panose="020B0509020204020204" pitchFamily="49" charset="-128"/>
              </a:rPr>
              <a:t>プログラミング</a:t>
            </a:r>
            <a:r>
              <a:rPr lang="en-US" altLang="ja-JP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24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7" name="下矢印 6">
            <a:extLst>
              <a:ext uri="{FF2B5EF4-FFF2-40B4-BE49-F238E27FC236}">
                <a16:creationId xmlns:a16="http://schemas.microsoft.com/office/drawing/2014/main" id="{B6C11F3A-4685-6848-8982-DC2386EC334F}"/>
              </a:ext>
            </a:extLst>
          </p:cNvPr>
          <p:cNvSpPr/>
          <p:nvPr/>
        </p:nvSpPr>
        <p:spPr>
          <a:xfrm>
            <a:off x="2275236" y="3554558"/>
            <a:ext cx="264160" cy="53848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06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24BC66-B88A-8F46-9734-8E45EA571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alert()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0AAEBA-1615-6645-A8BC-2EDBEE512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小さなウィンドウ（画面表示する部品）にメッセージを表示する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96EFAB-B19F-2041-BAC8-349F4BD236BF}"/>
              </a:ext>
            </a:extLst>
          </p:cNvPr>
          <p:cNvSpPr txBox="1"/>
          <p:nvPr/>
        </p:nvSpPr>
        <p:spPr>
          <a:xfrm>
            <a:off x="2020887" y="2706130"/>
            <a:ext cx="5102226" cy="144574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sz="28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alert("</a:t>
            </a:r>
            <a:r>
              <a:rPr lang="ja-JP" altLang="ja-JP" sz="2800">
                <a:latin typeface="Monacakomi" panose="020B0509020204020204" pitchFamily="49" charset="-128"/>
                <a:ea typeface="Monacakomi" panose="020B0509020204020204" pitchFamily="49" charset="-128"/>
              </a:rPr>
              <a:t>こんにちは</a:t>
            </a:r>
            <a:r>
              <a:rPr lang="en-US" altLang="ja-JP" sz="2800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  <a:endParaRPr lang="ja-JP" altLang="ja-JP" sz="28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8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alert("</a:t>
            </a:r>
            <a:r>
              <a:rPr lang="ja-JP" altLang="ja-JP" sz="2800">
                <a:latin typeface="Monacakomi" panose="020B0509020204020204" pitchFamily="49" charset="-128"/>
                <a:ea typeface="Monacakomi" panose="020B0509020204020204" pitchFamily="49" charset="-128"/>
              </a:rPr>
              <a:t>プログラミング</a:t>
            </a:r>
            <a:r>
              <a:rPr lang="en-US" altLang="ja-JP" sz="2800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  <a:r>
              <a:rPr lang="ja-JP" altLang="ja-JP" sz="40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40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8962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DCBB28-7BD2-0C47-A424-3BFF7C31C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&lt;</a:t>
            </a:r>
            <a:r>
              <a:rPr lang="en-US" altLang="ja-JP" dirty="0" err="1"/>
              <a:t>br</a:t>
            </a:r>
            <a:r>
              <a:rPr lang="en-US" altLang="ja-JP" dirty="0"/>
              <a:t>&gt;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A3675AB-9D1A-9E4D-B536-387926B46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HTML</a:t>
            </a:r>
            <a:r>
              <a:rPr lang="ja-JP" altLang="en-US"/>
              <a:t>の中で、改行する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5B3E5CC-9B13-1640-B54E-CD34D343FD3E}"/>
              </a:ext>
            </a:extLst>
          </p:cNvPr>
          <p:cNvSpPr txBox="1"/>
          <p:nvPr/>
        </p:nvSpPr>
        <p:spPr>
          <a:xfrm>
            <a:off x="1536072" y="3139104"/>
            <a:ext cx="6071856" cy="134626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sz="28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-US" altLang="ja-JP" sz="2800" dirty="0">
                <a:latin typeface="Monacakomi" panose="020B0509020204020204" pitchFamily="49" charset="-128"/>
                <a:ea typeface="Monacakomi" panose="020B0509020204020204" pitchFamily="49" charset="-128"/>
              </a:rPr>
              <a:t>("</a:t>
            </a:r>
            <a:r>
              <a:rPr lang="ja-JP" altLang="ja-JP" sz="2800">
                <a:latin typeface="Monacakomi" panose="020B0509020204020204" pitchFamily="49" charset="-128"/>
                <a:ea typeface="Monacakomi" panose="020B0509020204020204" pitchFamily="49" charset="-128"/>
              </a:rPr>
              <a:t>こんにちは</a:t>
            </a:r>
            <a:r>
              <a:rPr lang="en-US" altLang="ja-JP" sz="2800" dirty="0">
                <a:latin typeface="Monacakomi" panose="020B0509020204020204" pitchFamily="49" charset="-128"/>
                <a:ea typeface="Monacakomi" panose="020B0509020204020204" pitchFamily="49" charset="-128"/>
              </a:rPr>
              <a:t>&lt;</a:t>
            </a:r>
            <a:r>
              <a:rPr lang="en-US" altLang="ja-JP" sz="28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br</a:t>
            </a:r>
            <a:r>
              <a:rPr lang="en-US" altLang="ja-JP" sz="2800" dirty="0">
                <a:latin typeface="Monacakomi" panose="020B0509020204020204" pitchFamily="49" charset="-128"/>
                <a:ea typeface="Monacakomi" panose="020B0509020204020204" pitchFamily="49" charset="-128"/>
              </a:rPr>
              <a:t>&gt;");</a:t>
            </a:r>
            <a:endParaRPr lang="ja-JP" altLang="ja-JP" sz="28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8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-US" altLang="ja-JP" sz="2800" dirty="0">
                <a:latin typeface="Monacakomi" panose="020B0509020204020204" pitchFamily="49" charset="-128"/>
                <a:ea typeface="Monacakomi" panose="020B0509020204020204" pitchFamily="49" charset="-128"/>
              </a:rPr>
              <a:t>("</a:t>
            </a:r>
            <a:r>
              <a:rPr lang="ja-JP" altLang="ja-JP" sz="2800">
                <a:latin typeface="Monacakomi" panose="020B0509020204020204" pitchFamily="49" charset="-128"/>
                <a:ea typeface="Monacakomi" panose="020B0509020204020204" pitchFamily="49" charset="-128"/>
              </a:rPr>
              <a:t>プログラミング</a:t>
            </a:r>
            <a:r>
              <a:rPr lang="en-US" altLang="ja-JP" sz="2800" dirty="0">
                <a:latin typeface="Monacakomi" panose="020B0509020204020204" pitchFamily="49" charset="-128"/>
                <a:ea typeface="Monacakomi" panose="020B0509020204020204" pitchFamily="49" charset="-128"/>
              </a:rPr>
              <a:t>");</a:t>
            </a:r>
            <a:r>
              <a:rPr lang="ja-JP" altLang="ja-JP" sz="36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36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5" name="角丸四角形吹き出し 4">
            <a:extLst>
              <a:ext uri="{FF2B5EF4-FFF2-40B4-BE49-F238E27FC236}">
                <a16:creationId xmlns:a16="http://schemas.microsoft.com/office/drawing/2014/main" id="{2EBA3C68-3F77-084E-8F97-14805F0B61A5}"/>
              </a:ext>
            </a:extLst>
          </p:cNvPr>
          <p:cNvSpPr/>
          <p:nvPr/>
        </p:nvSpPr>
        <p:spPr>
          <a:xfrm>
            <a:off x="5041557" y="2211861"/>
            <a:ext cx="3123614" cy="753264"/>
          </a:xfrm>
          <a:prstGeom prst="wedgeRoundRectCallout">
            <a:avLst>
              <a:gd name="adj1" fmla="val -7002"/>
              <a:gd name="adj2" fmla="val 9876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"</a:t>
            </a:r>
            <a:r>
              <a:rPr kumimoji="1" lang="ja-JP" altLang="en-US"/>
              <a:t>　</a:t>
            </a:r>
            <a:r>
              <a:rPr lang="en-US" altLang="ja-JP" dirty="0"/>
              <a:t>"</a:t>
            </a:r>
            <a:r>
              <a:rPr lang="ja-JP" altLang="en-US"/>
              <a:t>（二重引用符）の</a:t>
            </a:r>
            <a:endParaRPr lang="en-US" altLang="ja-JP" dirty="0"/>
          </a:p>
          <a:p>
            <a:pPr algn="ctr"/>
            <a:r>
              <a:rPr kumimoji="1" lang="ja-JP" altLang="en-US">
                <a:solidFill>
                  <a:srgbClr val="FF0000"/>
                </a:solidFill>
              </a:rPr>
              <a:t>中</a:t>
            </a:r>
            <a:r>
              <a:rPr kumimoji="1" lang="ja-JP" altLang="en-US"/>
              <a:t>に</a:t>
            </a:r>
            <a:r>
              <a:rPr kumimoji="1" lang="en-US" altLang="ja-JP" dirty="0"/>
              <a:t> </a:t>
            </a:r>
            <a:r>
              <a:rPr kumimoji="1" lang="en-US" altLang="ja-JP" b="1" dirty="0">
                <a:solidFill>
                  <a:srgbClr val="FF0000"/>
                </a:solidFill>
              </a:rPr>
              <a:t>&lt;</a:t>
            </a:r>
            <a:r>
              <a:rPr kumimoji="1" lang="en-US" altLang="ja-JP" b="1" dirty="0" err="1">
                <a:solidFill>
                  <a:srgbClr val="FF0000"/>
                </a:solidFill>
              </a:rPr>
              <a:t>br</a:t>
            </a:r>
            <a:r>
              <a:rPr kumimoji="1" lang="en-US" altLang="ja-JP" b="1" dirty="0">
                <a:solidFill>
                  <a:srgbClr val="FF0000"/>
                </a:solidFill>
              </a:rPr>
              <a:t>&gt; </a:t>
            </a:r>
            <a:r>
              <a:rPr kumimoji="1" lang="ja-JP" altLang="en-US"/>
              <a:t>を入れる</a:t>
            </a:r>
          </a:p>
        </p:txBody>
      </p:sp>
    </p:spTree>
    <p:extLst>
      <p:ext uri="{BB962C8B-B14F-4D97-AF65-F5344CB8AC3E}">
        <p14:creationId xmlns:p14="http://schemas.microsoft.com/office/powerpoint/2010/main" val="926826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3FF24D-BB17-5E42-9321-3F5E21E3E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変数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F65A5A-C409-4E42-B59C-EDCFDF6F2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9616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値を代入できる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繰り返し代入できる。最後に代入した値だけ保持する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代入しておいた値を、後から参照できる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に入れておいた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“Hello"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alert(a)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で使っている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387F391-DB34-2741-92F0-F2D158CCD446}"/>
              </a:ext>
            </a:extLst>
          </p:cNvPr>
          <p:cNvSpPr txBox="1"/>
          <p:nvPr/>
        </p:nvSpPr>
        <p:spPr>
          <a:xfrm>
            <a:off x="1414282" y="2857500"/>
            <a:ext cx="3157717" cy="9247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a = "Hello";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alert(a);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32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0D24F66-ADE4-DD43-8D93-A850C047BA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854" y="3022969"/>
            <a:ext cx="1069340" cy="5899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右矢印 5">
            <a:extLst>
              <a:ext uri="{FF2B5EF4-FFF2-40B4-BE49-F238E27FC236}">
                <a16:creationId xmlns:a16="http://schemas.microsoft.com/office/drawing/2014/main" id="{0B5F0EA1-B12A-0F43-95E2-2C2BA71DA97B}"/>
              </a:ext>
            </a:extLst>
          </p:cNvPr>
          <p:cNvSpPr/>
          <p:nvPr/>
        </p:nvSpPr>
        <p:spPr>
          <a:xfrm>
            <a:off x="4304709" y="3170447"/>
            <a:ext cx="1563959" cy="29495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1740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3FF24D-BB17-5E42-9321-3F5E21E3E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変数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F65A5A-C409-4E42-B59C-EDCFDF6F2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9616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最後に代入した値だけ保持する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/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a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に、</a:t>
            </a:r>
            <a:r>
              <a:rPr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2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回代入している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457200" indent="-457200"/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実行結果はどうなるだろうか？</a:t>
            </a:r>
            <a:endParaRPr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2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「</a:t>
            </a:r>
            <a:r>
              <a:rPr kumimoji="1" lang="en-US" altLang="ja-JP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Hello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」と表示するだろうか？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lvl="2"/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それとも、「こんにちは</a:t>
            </a: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」</a:t>
            </a: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と表示するだろうか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387F391-DB34-2741-92F0-F2D158CCD446}"/>
              </a:ext>
            </a:extLst>
          </p:cNvPr>
          <p:cNvSpPr txBox="1"/>
          <p:nvPr/>
        </p:nvSpPr>
        <p:spPr>
          <a:xfrm>
            <a:off x="2914312" y="2127710"/>
            <a:ext cx="3157717" cy="120787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a = "Hello";</a:t>
            </a: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 = "</a:t>
            </a:r>
            <a:r>
              <a:rPr lang="ja-JP" altLang="en-US" sz="2400">
                <a:latin typeface="Monacakomi" panose="020B0509020204020204" pitchFamily="49" charset="-128"/>
                <a:ea typeface="Monacakomi" panose="020B0509020204020204" pitchFamily="49" charset="-128"/>
              </a:rPr>
              <a:t>こんにちは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";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alert(a);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32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0432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8E1DE5-6F31-8043-B7DA-04CF897DD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数値と計算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70F471-70E2-774D-92C0-21DF21A4E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/>
              <a:t>プログラムの中で、数値を扱う</a:t>
            </a:r>
            <a:endParaRPr kumimoji="1" lang="en-US" altLang="ja-JP" dirty="0"/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kumimoji="1" lang="ja-JP" altLang="en-US"/>
              <a:t>計算することもできる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2616A6-88D4-5B46-A149-F77D9F849CF8}"/>
              </a:ext>
            </a:extLst>
          </p:cNvPr>
          <p:cNvSpPr txBox="1"/>
          <p:nvPr/>
        </p:nvSpPr>
        <p:spPr>
          <a:xfrm>
            <a:off x="2040845" y="2631791"/>
            <a:ext cx="5114867" cy="285615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b = 10;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alert(b);</a:t>
            </a:r>
          </a:p>
          <a:p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c = b + 10;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alert(c);</a:t>
            </a:r>
          </a:p>
          <a:p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alert("b </a:t>
            </a:r>
            <a:r>
              <a:rPr lang="ja-JP" altLang="en-US" sz="2400">
                <a:latin typeface="Monacakomi" panose="020B0509020204020204" pitchFamily="49" charset="-128"/>
                <a:ea typeface="Monacakomi" panose="020B0509020204020204" pitchFamily="49" charset="-128"/>
              </a:rPr>
              <a:t>は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 + b + "c </a:t>
            </a:r>
            <a:r>
              <a:rPr lang="ja-JP" altLang="en-US" sz="2400">
                <a:latin typeface="Monacakomi" panose="020B0509020204020204" pitchFamily="49" charset="-128"/>
                <a:ea typeface="Monacakomi" panose="020B0509020204020204" pitchFamily="49" charset="-128"/>
              </a:rPr>
              <a:t>は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" + c);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32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5" name="角丸四角形吹き出し 4">
            <a:extLst>
              <a:ext uri="{FF2B5EF4-FFF2-40B4-BE49-F238E27FC236}">
                <a16:creationId xmlns:a16="http://schemas.microsoft.com/office/drawing/2014/main" id="{8F8953AA-B49E-C84A-8D89-E9B54E81C496}"/>
              </a:ext>
            </a:extLst>
          </p:cNvPr>
          <p:cNvSpPr/>
          <p:nvPr/>
        </p:nvSpPr>
        <p:spPr>
          <a:xfrm>
            <a:off x="5632709" y="3876419"/>
            <a:ext cx="2579620" cy="833120"/>
          </a:xfrm>
          <a:prstGeom prst="wedgeRoundRectCallout">
            <a:avLst>
              <a:gd name="adj1" fmla="val -69451"/>
              <a:gd name="adj2" fmla="val -2207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 + 10</a:t>
            </a:r>
            <a:r>
              <a:rPr lang="en-US" altLang="ja-JP" dirty="0"/>
              <a:t> </a:t>
            </a:r>
            <a:r>
              <a:rPr lang="ja-JP" altLang="en-US"/>
              <a:t>の計算結果を</a:t>
            </a:r>
            <a:endParaRPr lang="en-US" altLang="ja-JP" dirty="0"/>
          </a:p>
          <a:p>
            <a:pPr algn="ctr"/>
            <a:r>
              <a:rPr lang="en-US" altLang="ja-JP" dirty="0"/>
              <a:t>c</a:t>
            </a:r>
            <a:r>
              <a:rPr lang="ja-JP" altLang="en-US"/>
              <a:t>に代入している</a:t>
            </a:r>
            <a:endParaRPr kumimoji="1" lang="ja-JP" altLang="en-US"/>
          </a:p>
        </p:txBody>
      </p:sp>
      <p:sp>
        <p:nvSpPr>
          <p:cNvPr id="6" name="下矢印 5">
            <a:extLst>
              <a:ext uri="{FF2B5EF4-FFF2-40B4-BE49-F238E27FC236}">
                <a16:creationId xmlns:a16="http://schemas.microsoft.com/office/drawing/2014/main" id="{B873A63B-333F-9C4B-BDC0-231C3B512EC2}"/>
              </a:ext>
            </a:extLst>
          </p:cNvPr>
          <p:cNvSpPr/>
          <p:nvPr/>
        </p:nvSpPr>
        <p:spPr>
          <a:xfrm>
            <a:off x="1646648" y="2931626"/>
            <a:ext cx="264160" cy="83312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吹き出し 6">
            <a:extLst>
              <a:ext uri="{FF2B5EF4-FFF2-40B4-BE49-F238E27FC236}">
                <a16:creationId xmlns:a16="http://schemas.microsoft.com/office/drawing/2014/main" id="{8F2EADD2-595B-1144-9FDB-3477158E2331}"/>
              </a:ext>
            </a:extLst>
          </p:cNvPr>
          <p:cNvSpPr/>
          <p:nvPr/>
        </p:nvSpPr>
        <p:spPr>
          <a:xfrm>
            <a:off x="5632709" y="2465213"/>
            <a:ext cx="2579620" cy="1141206"/>
          </a:xfrm>
          <a:prstGeom prst="wedgeRoundRectCallout">
            <a:avLst>
              <a:gd name="adj1" fmla="val -69460"/>
              <a:gd name="adj2" fmla="val 2011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kumimoji="1" lang="ja-JP" altLang="en-US"/>
              <a:t>たくさん処理が</a:t>
            </a:r>
            <a:endParaRPr kumimoji="1" lang="en-US" altLang="ja-JP" dirty="0"/>
          </a:p>
          <a:p>
            <a:pPr algn="ctr"/>
            <a:r>
              <a:rPr kumimoji="1" lang="ja-JP" altLang="en-US"/>
              <a:t>並んでいる</a:t>
            </a:r>
            <a:endParaRPr kumimoji="1" lang="en-US" altLang="ja-JP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ja-JP" altLang="en-US"/>
              <a:t>順次実行している</a:t>
            </a:r>
            <a:endParaRPr kumimoji="1" lang="ja-JP" altLang="en-US"/>
          </a:p>
        </p:txBody>
      </p:sp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A525021B-E45E-A445-94E2-4BB91BA88BD1}"/>
              </a:ext>
            </a:extLst>
          </p:cNvPr>
          <p:cNvSpPr/>
          <p:nvPr/>
        </p:nvSpPr>
        <p:spPr>
          <a:xfrm>
            <a:off x="4158912" y="5615742"/>
            <a:ext cx="4053417" cy="701357"/>
          </a:xfrm>
          <a:prstGeom prst="wedgeRoundRectCallout">
            <a:avLst>
              <a:gd name="adj1" fmla="val -31315"/>
              <a:gd name="adj2" fmla="val -8589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/>
              <a:t>変数</a:t>
            </a:r>
            <a:r>
              <a:rPr kumimoji="1" lang="en-US" altLang="ja-JP" dirty="0"/>
              <a:t>b, c</a:t>
            </a:r>
            <a:r>
              <a:rPr lang="ja-JP" altLang="en-US"/>
              <a:t>を</a:t>
            </a:r>
            <a:r>
              <a:rPr kumimoji="1" lang="ja-JP" altLang="en-US"/>
              <a:t>もう一度参照している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/>
              <a:t>文字を結合している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42558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770196-456A-5046-96EC-BD515171A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ユーザーからの入力を受け付ける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5AFEE5-5CA8-E54B-96E6-B6DD455B5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ユーザー（プログラムを動かしている人）の操作、入力を受け付ける</a:t>
            </a:r>
            <a:endParaRPr kumimoji="1" lang="en-US" altLang="ja-JP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marL="1143000" lvl="2" indent="-457200">
              <a:buFont typeface="Arial" panose="020B0604020202020204" pitchFamily="34" charset="0"/>
              <a:buChar char="•"/>
            </a:pPr>
            <a:r>
              <a:rPr lang="ja-JP" altLang="en-US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入力の結果を使って、プログラムの動作を変える</a:t>
            </a:r>
            <a:endParaRPr kumimoji="1" lang="ja-JP" altLang="en-US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56383D3-2A37-A846-89E9-E4AF0363BF9C}"/>
              </a:ext>
            </a:extLst>
          </p:cNvPr>
          <p:cNvSpPr txBox="1"/>
          <p:nvPr/>
        </p:nvSpPr>
        <p:spPr>
          <a:xfrm>
            <a:off x="1162878" y="3357880"/>
            <a:ext cx="4740965" cy="270267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0" rIns="0" bIns="0" rtlCol="0" anchor="ctr" anchorCtr="0">
            <a:normAutofit/>
          </a:bodyPr>
          <a:lstStyle/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a = prompt("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名前は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?");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alert("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名前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:" + a);</a:t>
            </a:r>
          </a:p>
          <a:p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b = prompt("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年齢は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?");</a:t>
            </a: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b = </a:t>
            </a:r>
            <a:r>
              <a:rPr lang="en-US" altLang="ja-JP" sz="2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parseInt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(b);</a:t>
            </a:r>
            <a:endParaRPr lang="ja-JP" altLang="ja-JP" sz="2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alert("</a:t>
            </a:r>
            <a:r>
              <a:rPr lang="ja-JP" altLang="ja-JP" sz="2400">
                <a:latin typeface="Monacakomi" panose="020B0509020204020204" pitchFamily="49" charset="-128"/>
                <a:ea typeface="Monacakomi" panose="020B0509020204020204" pitchFamily="49" charset="-128"/>
              </a:rPr>
              <a:t>年齢</a:t>
            </a:r>
            <a:r>
              <a:rPr lang="en-US" altLang="ja-JP" sz="2400" dirty="0">
                <a:latin typeface="Monacakomi" panose="020B0509020204020204" pitchFamily="49" charset="-128"/>
                <a:ea typeface="Monacakomi" panose="020B0509020204020204" pitchFamily="49" charset="-128"/>
              </a:rPr>
              <a:t>:" + b);</a:t>
            </a:r>
            <a:r>
              <a:rPr lang="ja-JP" altLang="ja-JP" sz="40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kumimoji="1" lang="ja-JP" altLang="en-US" sz="40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7" name="角丸四角形吹き出し 6">
            <a:extLst>
              <a:ext uri="{FF2B5EF4-FFF2-40B4-BE49-F238E27FC236}">
                <a16:creationId xmlns:a16="http://schemas.microsoft.com/office/drawing/2014/main" id="{30724D1B-6730-E444-9D6D-621244D72294}"/>
              </a:ext>
            </a:extLst>
          </p:cNvPr>
          <p:cNvSpPr/>
          <p:nvPr/>
        </p:nvSpPr>
        <p:spPr>
          <a:xfrm>
            <a:off x="5443226" y="3069299"/>
            <a:ext cx="2750792" cy="1088864"/>
          </a:xfrm>
          <a:prstGeom prst="wedgeRoundRectCallout">
            <a:avLst>
              <a:gd name="adj1" fmla="val -55126"/>
              <a:gd name="adj2" fmla="val -2025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prompt( )</a:t>
            </a:r>
            <a:r>
              <a:rPr lang="ja-JP" altLang="en-US"/>
              <a:t>で入力を受け付ける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/>
              <a:t>入力された値は、変数</a:t>
            </a:r>
            <a:r>
              <a:rPr kumimoji="1" lang="en-US" altLang="ja-JP" dirty="0"/>
              <a:t>a</a:t>
            </a:r>
            <a:r>
              <a:rPr kumimoji="1" lang="ja-JP" altLang="en-US"/>
              <a:t>に代入される</a:t>
            </a:r>
          </a:p>
        </p:txBody>
      </p:sp>
      <p:sp>
        <p:nvSpPr>
          <p:cNvPr id="8" name="角丸四角形吹き出し 7">
            <a:extLst>
              <a:ext uri="{FF2B5EF4-FFF2-40B4-BE49-F238E27FC236}">
                <a16:creationId xmlns:a16="http://schemas.microsoft.com/office/drawing/2014/main" id="{E8EF8F61-8B7D-524D-9BD7-C61625A10AF0}"/>
              </a:ext>
            </a:extLst>
          </p:cNvPr>
          <p:cNvSpPr/>
          <p:nvPr/>
        </p:nvSpPr>
        <p:spPr>
          <a:xfrm>
            <a:off x="5443226" y="4262957"/>
            <a:ext cx="2750792" cy="892523"/>
          </a:xfrm>
          <a:prstGeom prst="wedgeRoundRectCallout">
            <a:avLst>
              <a:gd name="adj1" fmla="val -59606"/>
              <a:gd name="adj2" fmla="val -1816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prompt( )</a:t>
            </a:r>
            <a:r>
              <a:rPr lang="ja-JP" altLang="en-US"/>
              <a:t>で受け付けた値が</a:t>
            </a:r>
            <a:r>
              <a:rPr kumimoji="1" lang="ja-JP" altLang="en-US"/>
              <a:t>、変数</a:t>
            </a:r>
            <a:r>
              <a:rPr lang="en-US" altLang="ja-JP" dirty="0"/>
              <a:t>b</a:t>
            </a:r>
            <a:r>
              <a:rPr kumimoji="1" lang="ja-JP" altLang="en-US"/>
              <a:t>に代入される</a:t>
            </a:r>
          </a:p>
        </p:txBody>
      </p:sp>
      <p:sp>
        <p:nvSpPr>
          <p:cNvPr id="9" name="角丸四角形吹き出し 8">
            <a:extLst>
              <a:ext uri="{FF2B5EF4-FFF2-40B4-BE49-F238E27FC236}">
                <a16:creationId xmlns:a16="http://schemas.microsoft.com/office/drawing/2014/main" id="{E944FC47-72F5-3E4F-BC57-2127BB92C81E}"/>
              </a:ext>
            </a:extLst>
          </p:cNvPr>
          <p:cNvSpPr/>
          <p:nvPr/>
        </p:nvSpPr>
        <p:spPr>
          <a:xfrm>
            <a:off x="4759873" y="5260273"/>
            <a:ext cx="3434145" cy="1088865"/>
          </a:xfrm>
          <a:prstGeom prst="wedgeRoundRectCallout">
            <a:avLst>
              <a:gd name="adj1" fmla="val -69522"/>
              <a:gd name="adj2" fmla="val -44494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/>
              <a:t>変数</a:t>
            </a:r>
            <a:r>
              <a:rPr lang="en-US" altLang="ja-JP" dirty="0"/>
              <a:t>b</a:t>
            </a:r>
            <a:r>
              <a:rPr lang="ja-JP" altLang="en-US"/>
              <a:t>の中の文字列の値を数値に変換する。その値を再び変数</a:t>
            </a:r>
            <a:r>
              <a:rPr lang="en-US" altLang="ja-JP" dirty="0"/>
              <a:t>b</a:t>
            </a:r>
            <a:r>
              <a:rPr kumimoji="1" lang="ja-JP" altLang="en-US"/>
              <a:t>に代入する</a:t>
            </a:r>
          </a:p>
        </p:txBody>
      </p:sp>
    </p:spTree>
    <p:extLst>
      <p:ext uri="{BB962C8B-B14F-4D97-AF65-F5344CB8AC3E}">
        <p14:creationId xmlns:p14="http://schemas.microsoft.com/office/powerpoint/2010/main" val="1001959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C9B26-58F6-8E4F-888D-19BC62C48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表示（出力）と入力</a:t>
            </a:r>
          </a:p>
        </p:txBody>
      </p:sp>
      <p:graphicFrame>
        <p:nvGraphicFramePr>
          <p:cNvPr id="4" name="表 5">
            <a:extLst>
              <a:ext uri="{FF2B5EF4-FFF2-40B4-BE49-F238E27FC236}">
                <a16:creationId xmlns:a16="http://schemas.microsoft.com/office/drawing/2014/main" id="{ED813014-C0C0-8B49-8745-9C8187A1D0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6800798"/>
              </p:ext>
            </p:extLst>
          </p:nvPr>
        </p:nvGraphicFramePr>
        <p:xfrm>
          <a:off x="900113" y="1301406"/>
          <a:ext cx="7343774" cy="43027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396540">
                  <a:extLst>
                    <a:ext uri="{9D8B030D-6E8A-4147-A177-3AD203B41FA5}">
                      <a16:colId xmlns:a16="http://schemas.microsoft.com/office/drawing/2014/main" val="1820750118"/>
                    </a:ext>
                  </a:extLst>
                </a:gridCol>
                <a:gridCol w="4947234">
                  <a:extLst>
                    <a:ext uri="{9D8B030D-6E8A-4147-A177-3AD203B41FA5}">
                      <a16:colId xmlns:a16="http://schemas.microsoft.com/office/drawing/2014/main" val="2023070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/>
                        <a:t>関数名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動作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0555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onacakomi" panose="020B0509020204020204" pitchFamily="49" charset="-128"/>
                          <a:ea typeface="Monacakomi" panose="020B0509020204020204" pitchFamily="49" charset="-128"/>
                        </a:rPr>
                        <a:t>alert( )</a:t>
                      </a:r>
                      <a:endParaRPr kumimoji="1" lang="ja-JP" altLang="en-US" sz="1600">
                        <a:latin typeface="Monacakomi" panose="020B0509020204020204" pitchFamily="49" charset="-128"/>
                        <a:ea typeface="Monacakomi" panose="020B050902020402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カッコの中に入れられた値を、ポップアップする小さなウィンドウに表示する。</a:t>
                      </a:r>
                    </a:p>
                    <a:p>
                      <a:r>
                        <a:rPr kumimoji="1" lang="ja-JP" altLang="en-US" sz="1600"/>
                        <a:t>カッコの中には、値を入れてもよいし（</a:t>
                      </a:r>
                      <a:r>
                        <a:rPr kumimoji="1" lang="en-US" altLang="ja-JP" sz="1600" dirty="0"/>
                        <a:t>"</a:t>
                      </a:r>
                      <a:r>
                        <a:rPr kumimoji="1" lang="en" altLang="ja-JP" sz="1600" dirty="0"/>
                        <a:t>Hello"</a:t>
                      </a:r>
                      <a:r>
                        <a:rPr kumimoji="1" lang="ja-JP" altLang="en" sz="1600"/>
                        <a:t>、</a:t>
                      </a:r>
                      <a:r>
                        <a:rPr kumimoji="1" lang="en" altLang="ja-JP" sz="1600" dirty="0"/>
                        <a:t>16</a:t>
                      </a:r>
                      <a:r>
                        <a:rPr kumimoji="1" lang="ja-JP" altLang="en-US" sz="1600"/>
                        <a:t>など）、変数を入れてもよい（</a:t>
                      </a:r>
                      <a:r>
                        <a:rPr kumimoji="1" lang="en" altLang="ja-JP" sz="1600" dirty="0"/>
                        <a:t>a, b</a:t>
                      </a:r>
                      <a:r>
                        <a:rPr kumimoji="1" lang="ja-JP" altLang="en-US" sz="1600"/>
                        <a:t>など）。</a:t>
                      </a:r>
                    </a:p>
                    <a:p>
                      <a:r>
                        <a:rPr kumimoji="1" lang="ja-JP" altLang="en-US" sz="1600"/>
                        <a:t>カッコの中で計算をさせてもよい。計算結果がブラウザのポップアップウィンドウに表示される。 </a:t>
                      </a:r>
                      <a:endParaRPr kumimoji="1"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301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>
                          <a:latin typeface="Monacakomi" panose="020B0509020204020204" pitchFamily="49" charset="-128"/>
                          <a:ea typeface="Monacakomi" panose="020B0509020204020204" pitchFamily="49" charset="-128"/>
                        </a:rPr>
                        <a:t>document.write</a:t>
                      </a:r>
                      <a:r>
                        <a:rPr kumimoji="1" lang="en-US" altLang="ja-JP" sz="1600" dirty="0">
                          <a:latin typeface="Monacakomi" panose="020B0509020204020204" pitchFamily="49" charset="-128"/>
                          <a:ea typeface="Monacakomi" panose="020B0509020204020204" pitchFamily="49" charset="-128"/>
                        </a:rPr>
                        <a:t>()</a:t>
                      </a:r>
                      <a:endParaRPr kumimoji="1" lang="ja-JP" altLang="en-US" sz="1600">
                        <a:latin typeface="Monacakomi" panose="020B0509020204020204" pitchFamily="49" charset="-128"/>
                        <a:ea typeface="Monacakomi" panose="020B050902020402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カッコの中に入れられた値を、画面に表示する。</a:t>
                      </a:r>
                    </a:p>
                    <a:p>
                      <a:r>
                        <a:rPr kumimoji="1" lang="ja-JP" altLang="en-US" sz="1600"/>
                        <a:t>カッコの中には、値を入れてもよいし（</a:t>
                      </a:r>
                      <a:r>
                        <a:rPr kumimoji="1" lang="en-US" altLang="ja-JP" sz="1600" dirty="0"/>
                        <a:t>"</a:t>
                      </a:r>
                      <a:r>
                        <a:rPr kumimoji="1" lang="en" altLang="ja-JP" sz="1600" dirty="0"/>
                        <a:t>Hello"</a:t>
                      </a:r>
                      <a:r>
                        <a:rPr kumimoji="1" lang="ja-JP" altLang="en" sz="1600"/>
                        <a:t>、</a:t>
                      </a:r>
                      <a:r>
                        <a:rPr kumimoji="1" lang="en" altLang="ja-JP" sz="1600" dirty="0"/>
                        <a:t>16</a:t>
                      </a:r>
                      <a:r>
                        <a:rPr kumimoji="1" lang="ja-JP" altLang="en-US" sz="1600"/>
                        <a:t>など）、変数を入れてもよい（</a:t>
                      </a:r>
                      <a:r>
                        <a:rPr kumimoji="1" lang="en" altLang="ja-JP" sz="1600" dirty="0"/>
                        <a:t>a, b</a:t>
                      </a:r>
                      <a:r>
                        <a:rPr kumimoji="1" lang="ja-JP" altLang="en-US" sz="1600"/>
                        <a:t>など）。</a:t>
                      </a:r>
                    </a:p>
                    <a:p>
                      <a:r>
                        <a:rPr kumimoji="1" lang="ja-JP" altLang="en-US" sz="1600"/>
                        <a:t>カッコの中で計算をさせてもよい。計算結果が表示される。 </a:t>
                      </a:r>
                      <a:endParaRPr kumimoji="1"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6925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onacakomi" panose="020B0509020204020204" pitchFamily="49" charset="-128"/>
                          <a:ea typeface="Monacakomi" panose="020B0509020204020204" pitchFamily="49" charset="-128"/>
                        </a:rPr>
                        <a:t>prompt( )</a:t>
                      </a:r>
                      <a:endParaRPr kumimoji="1" lang="ja-JP" altLang="en-US" sz="1600">
                        <a:latin typeface="Monacakomi" panose="020B0509020204020204" pitchFamily="49" charset="-128"/>
                        <a:ea typeface="Monacakomi" panose="020B050902020402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/>
                        <a:t>ブラウザのポップアップウィンドウを表示し、ユーザーに値を入力するよう求める。</a:t>
                      </a:r>
                    </a:p>
                    <a:p>
                      <a:r>
                        <a:rPr kumimoji="1" lang="ja-JP" altLang="en-US" sz="1600"/>
                        <a:t>カッコの中に入れた文字列は、入力を求める画面に表示される（</a:t>
                      </a:r>
                      <a:r>
                        <a:rPr kumimoji="1" lang="en-US" altLang="ja-JP" sz="1600" dirty="0"/>
                        <a:t>"</a:t>
                      </a:r>
                      <a:r>
                        <a:rPr kumimoji="1" lang="ja-JP" altLang="en-US" sz="1600"/>
                        <a:t>名前は？</a:t>
                      </a:r>
                      <a:r>
                        <a:rPr kumimoji="1" lang="en-US" altLang="ja-JP" sz="1600" dirty="0"/>
                        <a:t>"</a:t>
                      </a:r>
                      <a:r>
                        <a:rPr kumimoji="1" lang="ja-JP" altLang="en-US" sz="1600"/>
                        <a:t>、</a:t>
                      </a:r>
                      <a:r>
                        <a:rPr kumimoji="1" lang="en-US" altLang="ja-JP" sz="1600" dirty="0"/>
                        <a:t>"</a:t>
                      </a:r>
                      <a:r>
                        <a:rPr kumimoji="1" lang="ja-JP" altLang="en-US" sz="1600"/>
                        <a:t>年齢は？</a:t>
                      </a:r>
                      <a:r>
                        <a:rPr kumimoji="1" lang="en-US" altLang="ja-JP" sz="1600" dirty="0"/>
                        <a:t>"</a:t>
                      </a:r>
                      <a:r>
                        <a:rPr kumimoji="1" lang="ja-JP" altLang="en-US" sz="1600"/>
                        <a:t>など） </a:t>
                      </a:r>
                      <a:endParaRPr kumimoji="1" lang="en-US" altLang="ja-JP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28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885864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49</TotalTime>
  <Words>904</Words>
  <Application>Microsoft Macintosh PowerPoint</Application>
  <PresentationFormat>画面に合わせる (4:3)</PresentationFormat>
  <Paragraphs>121</Paragraphs>
  <Slides>11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22" baseType="lpstr">
      <vt:lpstr>Monacakomi</vt:lpstr>
      <vt:lpstr>MonacakomiRegular</vt:lpstr>
      <vt:lpstr>UD Digi Kyokasho N-R</vt:lpstr>
      <vt:lpstr>UD Digi Kyokasho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第1章 順次実行と変数</vt:lpstr>
      <vt:lpstr>順次実行</vt:lpstr>
      <vt:lpstr>alert()</vt:lpstr>
      <vt:lpstr>&lt;br&gt;</vt:lpstr>
      <vt:lpstr>変数</vt:lpstr>
      <vt:lpstr>変数</vt:lpstr>
      <vt:lpstr>数値と計算</vt:lpstr>
      <vt:lpstr>ユーザーからの入力を受け付ける</vt:lpstr>
      <vt:lpstr>表示（出力）と入力</vt:lpstr>
      <vt:lpstr>値の型を変換する関数</vt:lpstr>
      <vt:lpstr>算術演算子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第1章 順次実行と変数</dc:title>
  <dc:creator>Tetsuya Izawa</dc:creator>
  <cp:lastModifiedBy>Tetsuya Izawa</cp:lastModifiedBy>
  <cp:revision>3</cp:revision>
  <dcterms:created xsi:type="dcterms:W3CDTF">2022-02-25T01:02:36Z</dcterms:created>
  <dcterms:modified xsi:type="dcterms:W3CDTF">2022-02-28T04:55:43Z</dcterms:modified>
</cp:coreProperties>
</file>