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20"/>
  </p:notesMasterIdLst>
  <p:sldIdLst>
    <p:sldId id="843" r:id="rId2"/>
    <p:sldId id="849" r:id="rId3"/>
    <p:sldId id="850" r:id="rId4"/>
    <p:sldId id="844" r:id="rId5"/>
    <p:sldId id="845" r:id="rId6"/>
    <p:sldId id="846" r:id="rId7"/>
    <p:sldId id="847" r:id="rId8"/>
    <p:sldId id="861" r:id="rId9"/>
    <p:sldId id="848" r:id="rId10"/>
    <p:sldId id="860" r:id="rId11"/>
    <p:sldId id="851" r:id="rId12"/>
    <p:sldId id="858" r:id="rId13"/>
    <p:sldId id="852" r:id="rId14"/>
    <p:sldId id="853" r:id="rId15"/>
    <p:sldId id="854" r:id="rId16"/>
    <p:sldId id="856" r:id="rId17"/>
    <p:sldId id="857" r:id="rId18"/>
    <p:sldId id="859" r:id="rId1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687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13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B16CA-6E84-944D-A731-0F99D557CA61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D5621-901E-0E4E-9D59-6E4936CBC9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59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5AA-7511-8545-942A-E7FA4F62E6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90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9140691" cy="6858000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-3312" y="6238"/>
            <a:ext cx="9144002" cy="6880733"/>
          </a:xfrm>
          <a:prstGeom prst="rect">
            <a:avLst/>
          </a:prstGeom>
          <a:solidFill>
            <a:srgbClr val="000000">
              <a:alpha val="50196"/>
            </a:srgbClr>
          </a:solidFill>
          <a:ln w="952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1509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7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2632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3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5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9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1422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0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1058DC-F5DD-41FE-95C3-79789001C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7BC5C2-8BB1-46B4-BCD7-3DEDCB536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874454-FD7C-492D-89FE-F0B260267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369AA8-DB65-4878-BF1E-3AAA4AA7C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E2A3DC-0C25-46EC-8745-FC2F447FC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083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D1C955-6C22-4059-84E6-950DC5D40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235260-8297-4EDF-B712-C858AFE2FA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4AB4908-C620-4ADB-B11C-02E16AD28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A729325-D383-4E66-AEB4-AF2B9CAE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A41CDB4-296C-466D-BEA9-7291ABC7E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DD8628-A3D1-4867-89D1-D84BCFCEB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744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31D51DA-D0E0-4A66-995A-41A99E8DE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40BC0CB-EAA0-4C49-9D9B-11A82F69F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0AC6F1A-519E-47AA-8734-2E6DEFF1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74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5949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プレビュ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51520" y="515813"/>
            <a:ext cx="4104456" cy="5505475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図プレースホルダー 5">
            <a:extLst>
              <a:ext uri="{FF2B5EF4-FFF2-40B4-BE49-F238E27FC236}">
                <a16:creationId xmlns:a16="http://schemas.microsoft.com/office/drawing/2014/main" id="{743CB34E-FE3F-460C-8470-8A22E04DFE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88024" y="516892"/>
            <a:ext cx="4104456" cy="5504395"/>
          </a:xfrm>
          <a:ln>
            <a:solidFill>
              <a:schemeClr val="accent5"/>
            </a:solidFill>
          </a:ln>
        </p:spPr>
        <p:txBody>
          <a:bodyPr/>
          <a:lstStyle/>
          <a:p>
            <a:r>
              <a:rPr kumimoji="1" lang="ja-JP" altLang="en-US"/>
              <a:t>アイコンをクリックして図を追加</a:t>
            </a:r>
          </a:p>
        </p:txBody>
      </p:sp>
    </p:spTree>
    <p:extLst>
      <p:ext uri="{BB962C8B-B14F-4D97-AF65-F5344CB8AC3E}">
        <p14:creationId xmlns:p14="http://schemas.microsoft.com/office/powerpoint/2010/main" val="4094596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57BC2AE-4E44-AB49-8304-908CC7837B0D}"/>
              </a:ext>
            </a:extLst>
          </p:cNvPr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28239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871167C-E917-7B4C-A325-35D48A2E213B}"/>
              </a:ext>
            </a:extLst>
          </p:cNvPr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3233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節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3284984"/>
            <a:ext cx="9036496" cy="468052"/>
          </a:xfrm>
        </p:spPr>
        <p:txBody>
          <a:bodyPr>
            <a:normAutofit/>
          </a:bodyPr>
          <a:lstStyle>
            <a:lvl1pPr algn="l">
              <a:defRPr sz="2400" b="1" spc="170" baseline="0"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0" y="3789040"/>
            <a:ext cx="9144000" cy="0"/>
          </a:xfrm>
          <a:prstGeom prst="line">
            <a:avLst/>
          </a:prstGeom>
          <a:ln w="38100">
            <a:solidFill>
              <a:srgbClr val="007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コンテンツ プレースホルダー 5"/>
          <p:cNvSpPr>
            <a:spLocks noGrp="1"/>
          </p:cNvSpPr>
          <p:nvPr>
            <p:ph sz="quarter" idx="17"/>
          </p:nvPr>
        </p:nvSpPr>
        <p:spPr>
          <a:xfrm>
            <a:off x="144016" y="2708920"/>
            <a:ext cx="9036495" cy="554360"/>
          </a:xfrm>
        </p:spPr>
        <p:txBody>
          <a:bodyPr anchor="ctr"/>
          <a:lstStyle>
            <a:lvl1pPr marL="0" indent="0">
              <a:buNone/>
              <a:defRPr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6576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515813"/>
            <a:ext cx="8820472" cy="5505475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6842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988840"/>
            <a:ext cx="8820472" cy="4032448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0117494B-F873-4237-956E-805FB6A5A835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251520" y="515813"/>
            <a:ext cx="8640960" cy="1401019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</p:spTree>
    <p:extLst>
      <p:ext uri="{BB962C8B-B14F-4D97-AF65-F5344CB8AC3E}">
        <p14:creationId xmlns:p14="http://schemas.microsoft.com/office/powerpoint/2010/main" val="3475318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ベー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15813"/>
            <a:ext cx="8229600" cy="5505475"/>
          </a:xfrm>
        </p:spPr>
        <p:txBody>
          <a:bodyPr>
            <a:noAutofit/>
          </a:bodyPr>
          <a:lstStyle>
            <a:lvl1pPr marL="0" indent="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914400" indent="-4572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n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42900" algn="just">
              <a:lnSpc>
                <a:spcPct val="150000"/>
              </a:lnSpc>
              <a:buClr>
                <a:srgbClr val="007BFF"/>
              </a:buClr>
              <a:buFontTx/>
              <a:buChar char="└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l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910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0" y="6599045"/>
            <a:ext cx="9144000" cy="260647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</a:endParaRPr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79512" y="6545112"/>
            <a:ext cx="34196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9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Copyright ©  </a:t>
            </a:r>
            <a:r>
              <a:rPr lang="en-US" altLang="ja-JP" dirty="0" err="1"/>
              <a:t>Asial</a:t>
            </a:r>
            <a:r>
              <a:rPr lang="en-US" altLang="ja-JP" dirty="0"/>
              <a:t> Corporation. All Rights Reserved.</a:t>
            </a:r>
            <a:endParaRPr lang="ja-JP" altLang="en-US" dirty="0"/>
          </a:p>
        </p:txBody>
      </p:sp>
      <p:sp>
        <p:nvSpPr>
          <p:cNvPr id="13" name="スライド番号プレースホルダー 9"/>
          <p:cNvSpPr>
            <a:spLocks noGrp="1"/>
          </p:cNvSpPr>
          <p:nvPr>
            <p:ph type="sldNum" sz="quarter" idx="4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メイリオ" panose="020B0604030504040204" pitchFamily="50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80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75" r:id="rId10"/>
    <p:sldLayoutId id="2147483677" r:id="rId11"/>
    <p:sldLayoutId id="2147483688" r:id="rId12"/>
    <p:sldLayoutId id="2147483690" r:id="rId13"/>
    <p:sldLayoutId id="2147483691" r:id="rId14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400" kern="1200">
          <a:solidFill>
            <a:srgbClr val="333333"/>
          </a:solidFill>
          <a:latin typeface="UD デジタル 教科書体 NK-B" panose="02020700000000000000" pitchFamily="18" charset="-128"/>
          <a:ea typeface="UD デジタル 教科書体 NK-B" panose="02020700000000000000" pitchFamily="18" charset="-128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1pPr>
      <a:lvl2pPr marL="8001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2pPr>
      <a:lvl3pPr marL="12001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3pPr>
      <a:lvl4pPr marL="16573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4pPr>
      <a:lvl5pPr marL="21145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文字のデジタル表現</a:t>
            </a:r>
            <a:r>
              <a:rPr kumimoji="1" lang="en-US" altLang="ja-JP" dirty="0"/>
              <a:t> / </a:t>
            </a:r>
            <a:r>
              <a:rPr kumimoji="1" lang="ja-JP" altLang="en-US"/>
              <a:t>画像のデジタル表現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  <p:pic>
        <p:nvPicPr>
          <p:cNvPr id="7" name="図 6" descr="アプリケーション が含まれている画像&#10;&#10;自動的に生成された説明">
            <a:extLst>
              <a:ext uri="{FF2B5EF4-FFF2-40B4-BE49-F238E27FC236}">
                <a16:creationId xmlns:a16="http://schemas.microsoft.com/office/drawing/2014/main" id="{BE949F76-E086-FBBF-F814-0E186A4159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784" y="1110858"/>
            <a:ext cx="4656069" cy="83680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図 5" descr="アイコン&#10;&#10;自動的に生成された説明">
            <a:extLst>
              <a:ext uri="{FF2B5EF4-FFF2-40B4-BE49-F238E27FC236}">
                <a16:creationId xmlns:a16="http://schemas.microsoft.com/office/drawing/2014/main" id="{1BC7C6FB-F0A1-579F-AFEF-03CF7DA7BB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4239" y="3919961"/>
            <a:ext cx="2607015" cy="237698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図 7" descr="図形, アイコン, 矢印&#10;&#10;自動的に生成された説明">
            <a:extLst>
              <a:ext uri="{FF2B5EF4-FFF2-40B4-BE49-F238E27FC236}">
                <a16:creationId xmlns:a16="http://schemas.microsoft.com/office/drawing/2014/main" id="{7B395DFD-D035-0FEF-01F5-4A2DCF90A8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9040" y="3919961"/>
            <a:ext cx="2463948" cy="237698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31477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4A9187-35EC-7C94-7BFC-DAFCECFEA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参考</a:t>
            </a:r>
            <a:r>
              <a:rPr kumimoji="1" lang="en-US" altLang="ja-JP" dirty="0"/>
              <a:t>:</a:t>
            </a:r>
            <a:r>
              <a:rPr kumimoji="1" lang="ja-JP" altLang="en-US"/>
              <a:t>テキストファイルとワープロソフトのファイルのデータの違い</a:t>
            </a:r>
            <a:r>
              <a:rPr kumimoji="1" lang="en-US" altLang="ja-JP" dirty="0"/>
              <a:t> 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69DF7F-95A5-2561-5F2B-0AAD64DE6D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テキストファイルのデータ</a:t>
            </a:r>
            <a:endParaRPr lang="en-US" altLang="ja-JP" dirty="0"/>
          </a:p>
          <a:p>
            <a:pPr lvl="1"/>
            <a:r>
              <a:rPr lang="ja-JP" altLang="en-US"/>
              <a:t>文字（</a:t>
            </a:r>
            <a:r>
              <a:rPr lang="en-US" altLang="ja-JP" dirty="0"/>
              <a:t>※</a:t>
            </a:r>
            <a:r>
              <a:rPr lang="ja-JP" altLang="en-US"/>
              <a:t>厳密には、文字コード）の並び</a:t>
            </a:r>
            <a:endParaRPr lang="en-US" altLang="ja-JP" dirty="0"/>
          </a:p>
          <a:p>
            <a:pPr lvl="1"/>
            <a:endParaRPr lang="en-US" altLang="ja-JP" dirty="0"/>
          </a:p>
          <a:p>
            <a:r>
              <a:rPr lang="ja-JP" altLang="en-US"/>
              <a:t>ワープロソフトのデータ</a:t>
            </a:r>
            <a:endParaRPr lang="en-US" altLang="ja-JP" dirty="0"/>
          </a:p>
          <a:p>
            <a:pPr lvl="1"/>
            <a:r>
              <a:rPr lang="ja-JP" altLang="en-US"/>
              <a:t>文字（</a:t>
            </a:r>
            <a:r>
              <a:rPr lang="en-US" altLang="ja-JP" dirty="0"/>
              <a:t>※</a:t>
            </a:r>
            <a:r>
              <a:rPr lang="ja-JP" altLang="en-US"/>
              <a:t>厳密には、文字コード）の並び</a:t>
            </a:r>
            <a:endParaRPr lang="en-US" altLang="ja-JP" dirty="0"/>
          </a:p>
          <a:p>
            <a:pPr lvl="1"/>
            <a:r>
              <a:rPr lang="ja-JP" altLang="en-US"/>
              <a:t>文字に対する修飾</a:t>
            </a:r>
            <a:endParaRPr lang="en-US" altLang="ja-JP" dirty="0"/>
          </a:p>
          <a:p>
            <a:pPr lvl="2"/>
            <a:r>
              <a:rPr lang="ja-JP" altLang="en-US"/>
              <a:t>フォントの種類、サイズ</a:t>
            </a:r>
            <a:endParaRPr lang="en-US" altLang="ja-JP" dirty="0"/>
          </a:p>
          <a:p>
            <a:pPr lvl="2"/>
            <a:r>
              <a:rPr lang="ja-JP" altLang="en-US"/>
              <a:t>色</a:t>
            </a:r>
            <a:endParaRPr lang="en-US" altLang="ja-JP" dirty="0"/>
          </a:p>
          <a:p>
            <a:pPr lvl="1"/>
            <a:r>
              <a:rPr lang="ja-JP" altLang="en-US"/>
              <a:t>その他のデータ</a:t>
            </a:r>
            <a:r>
              <a:rPr lang="en-US" altLang="ja-JP" dirty="0"/>
              <a:t>		</a:t>
            </a:r>
            <a:r>
              <a:rPr lang="ja-JP" altLang="en-US"/>
              <a:t>などを</a:t>
            </a:r>
            <a:r>
              <a:rPr lang="ja-JP" altLang="en-US" u="sng"/>
              <a:t>一まとめにしている</a:t>
            </a:r>
            <a:endParaRPr lang="en-US" altLang="ja-JP" u="sng" dirty="0"/>
          </a:p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123A099-476E-9821-14A3-315F350E87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7093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8BAC4271-3A0D-106B-87D4-81ADFF6B0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画像のデジタル表現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479DDE3-A6A4-B9A2-24DA-98825E235CB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ja-JP" altLang="en-US"/>
          </a:p>
        </p:txBody>
      </p:sp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8505A20F-3944-7927-6D81-42CCD8E54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4300" y="331935"/>
            <a:ext cx="2607015" cy="237698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図 7" descr="図形, アイコン, 矢印&#10;&#10;自動的に生成された説明">
            <a:extLst>
              <a:ext uri="{FF2B5EF4-FFF2-40B4-BE49-F238E27FC236}">
                <a16:creationId xmlns:a16="http://schemas.microsoft.com/office/drawing/2014/main" id="{0E857313-1B8C-3BA4-7B3F-A0B13C23E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9101" y="331935"/>
            <a:ext cx="2463948" cy="237698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349370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49429703-AE0C-4511-FD02-3CEC20608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ワープロソフトのデータ</a:t>
            </a:r>
            <a:r>
              <a:rPr lang="en-US" altLang="ja-JP" dirty="0"/>
              <a:t>/</a:t>
            </a:r>
            <a:r>
              <a:rPr lang="ja-JP" altLang="en-US"/>
              <a:t>画像のデータ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67545320-B9DB-BD85-E4EB-0F83452527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ワープロソフトのデータ</a:t>
            </a:r>
            <a:endParaRPr lang="en-US" altLang="ja-JP" dirty="0"/>
          </a:p>
          <a:p>
            <a:pPr lvl="1"/>
            <a:r>
              <a:rPr lang="ja-JP" altLang="en-US"/>
              <a:t>文字（</a:t>
            </a:r>
            <a:r>
              <a:rPr lang="en-US" altLang="ja-JP" dirty="0"/>
              <a:t>※</a:t>
            </a:r>
            <a:r>
              <a:rPr lang="ja-JP" altLang="en-US"/>
              <a:t>厳密には、文字コード）の並び</a:t>
            </a:r>
            <a:endParaRPr lang="en-US" altLang="ja-JP" dirty="0"/>
          </a:p>
          <a:p>
            <a:pPr lvl="1"/>
            <a:r>
              <a:rPr lang="ja-JP" altLang="en-US"/>
              <a:t>文字に対する修飾</a:t>
            </a:r>
            <a:endParaRPr lang="en-US" altLang="ja-JP" dirty="0"/>
          </a:p>
          <a:p>
            <a:pPr lvl="2"/>
            <a:r>
              <a:rPr lang="ja-JP" altLang="en-US"/>
              <a:t>フォントの種類、サイズ</a:t>
            </a:r>
            <a:endParaRPr lang="en-US" altLang="ja-JP" dirty="0"/>
          </a:p>
          <a:p>
            <a:pPr lvl="2"/>
            <a:r>
              <a:rPr lang="ja-JP" altLang="en-US"/>
              <a:t>色</a:t>
            </a:r>
            <a:endParaRPr lang="en-US" altLang="ja-JP" dirty="0"/>
          </a:p>
          <a:p>
            <a:pPr lvl="1"/>
            <a:r>
              <a:rPr lang="ja-JP" altLang="en-US"/>
              <a:t>その他のデータ</a:t>
            </a:r>
            <a:r>
              <a:rPr lang="en-US" altLang="ja-JP" dirty="0"/>
              <a:t>		</a:t>
            </a:r>
            <a:r>
              <a:rPr lang="ja-JP" altLang="en-US"/>
              <a:t>などを</a:t>
            </a:r>
            <a:r>
              <a:rPr lang="ja-JP" altLang="en-US" u="sng"/>
              <a:t>一まとめにしている</a:t>
            </a:r>
            <a:endParaRPr lang="en-US" altLang="ja-JP" u="sng" dirty="0"/>
          </a:p>
          <a:p>
            <a:endParaRPr lang="en-US" altLang="ja-JP" dirty="0"/>
          </a:p>
          <a:p>
            <a:r>
              <a:rPr lang="ja-JP" altLang="en-US"/>
              <a:t>画像のデータ</a:t>
            </a:r>
            <a:endParaRPr lang="en-US" altLang="ja-JP" dirty="0"/>
          </a:p>
          <a:p>
            <a:pPr lvl="1"/>
            <a:r>
              <a:rPr lang="ja-JP" altLang="en-US"/>
              <a:t>画像の面の中の全ての点についての色の情報</a:t>
            </a:r>
            <a:endParaRPr lang="en-US" altLang="ja-JP" dirty="0"/>
          </a:p>
          <a:p>
            <a:pPr lvl="1"/>
            <a:r>
              <a:rPr lang="ja-JP" altLang="en-US"/>
              <a:t>「文字の並び」の情報は無くなっている</a:t>
            </a:r>
            <a:endParaRPr lang="en-US" altLang="ja-JP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F2CFB136-51A7-2D0C-B790-A7D6CB1D8E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44100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1B11182D-4FB6-C118-B64F-A676C8D21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画像のデジタル表現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A08F47D-9C53-D51D-D4A4-9F61273764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ワープロソフトなどで、文字「あ」を表示する</a:t>
            </a:r>
            <a:r>
              <a:rPr lang="ja-JP" altLang="en-US" u="sng"/>
              <a:t>画像ファイル</a:t>
            </a:r>
            <a:r>
              <a:rPr lang="ja-JP" altLang="en-US"/>
              <a:t>を作ってみよう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/>
              <a:t>２つの方法で画像を作り、それぞれの方法の特徴を確認しよう</a:t>
            </a:r>
            <a:endParaRPr lang="en-US" altLang="ja-JP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BD9DF582-0FAD-DFFB-3516-833EC76107F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ja-JP" altLang="en-US"/>
          </a:p>
        </p:txBody>
      </p:sp>
      <p:pic>
        <p:nvPicPr>
          <p:cNvPr id="8" name="図 7" descr="アイコン&#10;&#10;自動的に生成された説明">
            <a:extLst>
              <a:ext uri="{FF2B5EF4-FFF2-40B4-BE49-F238E27FC236}">
                <a16:creationId xmlns:a16="http://schemas.microsoft.com/office/drawing/2014/main" id="{8CC25258-163E-73FE-81A3-8687FD1393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8706" y="3525462"/>
            <a:ext cx="3320744" cy="302773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図 9" descr="図形, アイコン, 矢印&#10;&#10;自動的に生成された説明">
            <a:extLst>
              <a:ext uri="{FF2B5EF4-FFF2-40B4-BE49-F238E27FC236}">
                <a16:creationId xmlns:a16="http://schemas.microsoft.com/office/drawing/2014/main" id="{3F1720F4-072D-5DF9-974F-939B624AE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59" y="3525462"/>
            <a:ext cx="3138509" cy="302773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9314896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31F035-9A02-25D9-8C94-068CC29FB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ワープロで画像ファイルを作る</a:t>
            </a:r>
            <a:r>
              <a:rPr lang="en-US" altLang="ja-JP" dirty="0"/>
              <a:t>:MS Word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8E6BEA5-9C5E-5F7D-0A0A-2C5958CE3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MS Word</a:t>
            </a:r>
            <a:r>
              <a:rPr kumimoji="1" lang="ja-JP" altLang="en-US"/>
              <a:t>で画像ファイルを作る</a:t>
            </a:r>
            <a:r>
              <a:rPr kumimoji="1" lang="en-US" altLang="ja-JP" dirty="0"/>
              <a:t>(1) PDF</a:t>
            </a:r>
            <a:r>
              <a:rPr kumimoji="1" lang="ja-JP" altLang="en-US"/>
              <a:t>形式</a:t>
            </a:r>
            <a:endParaRPr kumimoji="1" lang="en-US" altLang="ja-JP" dirty="0"/>
          </a:p>
          <a:p>
            <a:pPr marL="815975" lvl="1" indent="-457200">
              <a:buFont typeface="+mj-lt"/>
              <a:buAutoNum type="arabicPeriod"/>
            </a:pPr>
            <a:r>
              <a:rPr kumimoji="1" lang="ja-JP" altLang="en-US"/>
              <a:t>新しいファイルを作成する</a:t>
            </a:r>
            <a:endParaRPr kumimoji="1" lang="en-US" altLang="ja-JP" dirty="0"/>
          </a:p>
          <a:p>
            <a:pPr marL="815975" lvl="1" indent="-457200">
              <a:buFont typeface="+mj-lt"/>
              <a:buAutoNum type="arabicPeriod"/>
            </a:pPr>
            <a:r>
              <a:rPr lang="ja-JP" altLang="en-US"/>
              <a:t>ファイルの先頭に「あ」と入力する</a:t>
            </a:r>
            <a:endParaRPr lang="en-US" altLang="ja-JP" dirty="0"/>
          </a:p>
          <a:p>
            <a:pPr marL="815975" lvl="1" indent="-457200">
              <a:buFont typeface="+mj-lt"/>
              <a:buAutoNum type="arabicPeriod"/>
            </a:pPr>
            <a:r>
              <a:rPr lang="ja-JP" altLang="en-US"/>
              <a:t>入力した文字のフォントのサイズを</a:t>
            </a:r>
            <a:endParaRPr lang="en-US" altLang="ja-JP" dirty="0"/>
          </a:p>
          <a:p>
            <a:pPr marL="358775" lvl="1" indent="0">
              <a:buNone/>
            </a:pPr>
            <a:r>
              <a:rPr lang="en-US" altLang="ja-JP" dirty="0"/>
              <a:t>	</a:t>
            </a:r>
            <a:r>
              <a:rPr lang="ja-JP" altLang="en-US"/>
              <a:t>最大にする</a:t>
            </a:r>
            <a:endParaRPr lang="en-US" altLang="ja-JP" dirty="0"/>
          </a:p>
          <a:p>
            <a:pPr marL="358775" lvl="1" indent="0">
              <a:buNone/>
            </a:pPr>
            <a:endParaRPr lang="en-US" altLang="ja-JP" dirty="0"/>
          </a:p>
          <a:p>
            <a:pPr marL="815975" lvl="1" indent="-457200">
              <a:buFont typeface="+mj-lt"/>
              <a:buAutoNum type="arabicPeriod" startAt="4"/>
            </a:pPr>
            <a:r>
              <a:rPr lang="ja-JP" altLang="en-US"/>
              <a:t>ファイルに好きな名前をつけ、形式を「</a:t>
            </a:r>
            <a:r>
              <a:rPr lang="en-US" altLang="ja-JP" dirty="0"/>
              <a:t>PDF</a:t>
            </a:r>
            <a:r>
              <a:rPr lang="ja-JP" altLang="en-US"/>
              <a:t>」にして、保存する</a:t>
            </a:r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58AD0B-DF19-0CC7-3A7E-6504D76A3C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" name="図 5" descr="アイコン&#10;&#10;自動的に生成された説明">
            <a:extLst>
              <a:ext uri="{FF2B5EF4-FFF2-40B4-BE49-F238E27FC236}">
                <a16:creationId xmlns:a16="http://schemas.microsoft.com/office/drawing/2014/main" id="{B2BC359E-C526-D0BC-FD25-32D4452C8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778" y="1239128"/>
            <a:ext cx="2730591" cy="241792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図 7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6E7D50CC-C211-B0AC-CD16-3845F2CE10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4382" y="4675455"/>
            <a:ext cx="2495875" cy="188683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000825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F80ECD-7452-5885-9484-A59E3BF5D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ワープロで画像ファイルを作る</a:t>
            </a:r>
            <a:r>
              <a:rPr lang="en-US" altLang="ja-JP" dirty="0"/>
              <a:t>:MS Word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45C490-665C-7728-F37F-0280D4EA6A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MS Word</a:t>
            </a:r>
            <a:r>
              <a:rPr lang="ja-JP" altLang="en-US"/>
              <a:t>で画像ファイルを作る</a:t>
            </a:r>
            <a:r>
              <a:rPr lang="en-US" altLang="ja-JP" dirty="0"/>
              <a:t>(2) PNG</a:t>
            </a:r>
            <a:r>
              <a:rPr lang="ja-JP" altLang="en-US"/>
              <a:t>形式</a:t>
            </a:r>
            <a:endParaRPr lang="en-US" altLang="ja-JP" dirty="0"/>
          </a:p>
          <a:p>
            <a:pPr marL="815975" lvl="1" indent="-457200">
              <a:buFont typeface="+mj-lt"/>
              <a:buAutoNum type="arabicPeriod"/>
            </a:pPr>
            <a:r>
              <a:rPr lang="ja-JP" altLang="en-US"/>
              <a:t>ファイルの中に、図形を挿入する</a:t>
            </a:r>
            <a:endParaRPr lang="en-US" altLang="ja-JP" dirty="0"/>
          </a:p>
          <a:p>
            <a:pPr marL="815975" lvl="1" indent="-457200">
              <a:buFont typeface="+mj-lt"/>
              <a:buAutoNum type="arabicPeriod"/>
            </a:pPr>
            <a:r>
              <a:rPr lang="ja-JP" altLang="en-US"/>
              <a:t>図形の中に、テキストを追加する</a:t>
            </a:r>
            <a:endParaRPr lang="en-US" altLang="ja-JP" dirty="0"/>
          </a:p>
          <a:p>
            <a:pPr marL="1330325" lvl="2" indent="-457200"/>
            <a:r>
              <a:rPr lang="ja-JP" altLang="en-US"/>
              <a:t>後から比べやすくするため、図形の</a:t>
            </a:r>
            <a:endParaRPr lang="en-US" altLang="ja-JP" dirty="0"/>
          </a:p>
          <a:p>
            <a:pPr marL="873125" lvl="2" indent="0">
              <a:buNone/>
            </a:pPr>
            <a:r>
              <a:rPr lang="en-US" altLang="ja-JP" dirty="0"/>
              <a:t>		</a:t>
            </a:r>
            <a:r>
              <a:rPr lang="ja-JP" altLang="en-US"/>
              <a:t>塗りつぶしの色を白に、</a:t>
            </a:r>
            <a:endParaRPr lang="en-US" altLang="ja-JP" dirty="0"/>
          </a:p>
          <a:p>
            <a:pPr marL="873125" lvl="2" indent="0">
              <a:buNone/>
            </a:pPr>
            <a:r>
              <a:rPr lang="en-US" altLang="ja-JP" dirty="0"/>
              <a:t>		</a:t>
            </a:r>
            <a:r>
              <a:rPr lang="ja-JP" altLang="en-US"/>
              <a:t>文字の色を黒にする</a:t>
            </a:r>
            <a:endParaRPr lang="en-US" altLang="ja-JP" dirty="0"/>
          </a:p>
          <a:p>
            <a:pPr marL="1216025" lvl="2" indent="-342900"/>
            <a:r>
              <a:rPr lang="ja-JP" altLang="en-US"/>
              <a:t>文字のサイズを最大にする</a:t>
            </a:r>
            <a:endParaRPr lang="en-US" altLang="ja-JP" dirty="0"/>
          </a:p>
          <a:p>
            <a:pPr marL="815975" lvl="1" indent="-457200">
              <a:buFont typeface="+mj-lt"/>
              <a:buAutoNum type="arabicPeriod"/>
            </a:pPr>
            <a:r>
              <a:rPr lang="ja-JP" altLang="en-US"/>
              <a:t>図形を選び、右クリックして</a:t>
            </a:r>
            <a:endParaRPr lang="en-US" altLang="ja-JP" dirty="0"/>
          </a:p>
          <a:p>
            <a:pPr marL="358775" lvl="1" indent="0">
              <a:buNone/>
            </a:pPr>
            <a:r>
              <a:rPr lang="en-US" altLang="ja-JP" dirty="0"/>
              <a:t>	</a:t>
            </a:r>
            <a:r>
              <a:rPr lang="ja-JP" altLang="en-US"/>
              <a:t>「図として保存」を選ぶ</a:t>
            </a:r>
            <a:endParaRPr lang="en-US" altLang="ja-JP" dirty="0"/>
          </a:p>
          <a:p>
            <a:pPr marL="358775" lvl="1" indent="0">
              <a:buNone/>
            </a:pPr>
            <a:r>
              <a:rPr lang="en-US" altLang="ja-JP" dirty="0"/>
              <a:t>	PNG</a:t>
            </a:r>
            <a:r>
              <a:rPr lang="ja-JP" altLang="en-US"/>
              <a:t>形式を指定する</a:t>
            </a:r>
            <a:endParaRPr lang="en-US" altLang="ja-JP" dirty="0"/>
          </a:p>
          <a:p>
            <a:pPr marL="815975" lvl="1" indent="-457200">
              <a:buFont typeface="+mj-lt"/>
              <a:buAutoNum type="arabicPeriod"/>
            </a:pPr>
            <a:endParaRPr lang="en-US" altLang="ja-JP" dirty="0"/>
          </a:p>
          <a:p>
            <a:pPr marL="358775" lvl="1" indent="0">
              <a:buNone/>
            </a:pPr>
            <a:endParaRPr lang="en-US" altLang="ja-JP" dirty="0"/>
          </a:p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68AA7D-6D86-E90F-16D7-5DEA292FB1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" name="図 5" descr="正方形&#10;&#10;中程度の精度で自動的に生成された説明">
            <a:extLst>
              <a:ext uri="{FF2B5EF4-FFF2-40B4-BE49-F238E27FC236}">
                <a16:creationId xmlns:a16="http://schemas.microsoft.com/office/drawing/2014/main" id="{2F155ECC-0C31-5CE9-D82D-697F01A53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7627" y="1102648"/>
            <a:ext cx="1774130" cy="207787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図 7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CE5B9014-CBAB-6773-E5F8-8F6D87E0B0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9792" y="3268550"/>
            <a:ext cx="2581965" cy="317491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図 9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C688581F-250E-E682-38CF-DE147C4D8B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978" t="35868" b="12677"/>
          <a:stretch/>
        </p:blipFill>
        <p:spPr>
          <a:xfrm>
            <a:off x="3901221" y="5544463"/>
            <a:ext cx="1997540" cy="95365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649568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9D454E-D9B9-A422-F0BB-0B4E46C45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ワープロで画像ファイルを作る</a:t>
            </a:r>
            <a:r>
              <a:rPr lang="en-US" altLang="ja-JP" dirty="0"/>
              <a:t>:Google</a:t>
            </a:r>
            <a:r>
              <a:rPr lang="ja-JP" altLang="en-US"/>
              <a:t>図形描画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C46661A-5A42-1F1F-230B-44CEA06B7B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400" dirty="0"/>
              <a:t>Google</a:t>
            </a:r>
            <a:r>
              <a:rPr lang="ja-JP" altLang="en-US" sz="2400"/>
              <a:t>図形描画で画像ファイルを作る</a:t>
            </a:r>
            <a:r>
              <a:rPr lang="en-US" altLang="ja-JP" sz="2400" dirty="0"/>
              <a:t>: PNG</a:t>
            </a:r>
            <a:r>
              <a:rPr lang="ja-JP" altLang="en-US" sz="2400"/>
              <a:t>形式</a:t>
            </a:r>
            <a:endParaRPr lang="en-US" altLang="ja-JP" sz="2400" dirty="0"/>
          </a:p>
          <a:p>
            <a:pPr marL="815975" lvl="1" indent="-457200">
              <a:buFont typeface="+mj-lt"/>
              <a:buAutoNum type="arabicPeriod"/>
            </a:pPr>
            <a:r>
              <a:rPr lang="en-US" altLang="ja-JP" sz="2000" dirty="0"/>
              <a:t>Google</a:t>
            </a:r>
            <a:r>
              <a:rPr lang="ja-JP" altLang="en-US" sz="2000"/>
              <a:t>図形描画で、新しいファイルを作る</a:t>
            </a:r>
            <a:endParaRPr lang="en-US" altLang="ja-JP" sz="2000" dirty="0"/>
          </a:p>
          <a:p>
            <a:pPr marL="815975" lvl="1" indent="-457200">
              <a:buFont typeface="+mj-ea"/>
              <a:buAutoNum type="arabicPeriod"/>
            </a:pPr>
            <a:r>
              <a:rPr kumimoji="1" lang="ja-JP" altLang="en-US" sz="2000"/>
              <a:t>「テキストボックス」を追加する</a:t>
            </a:r>
            <a:endParaRPr kumimoji="1" lang="en-US" altLang="ja-JP" sz="2000" dirty="0"/>
          </a:p>
          <a:p>
            <a:pPr marL="1330325" lvl="2" indent="-457200">
              <a:buFont typeface="+mj-ea"/>
              <a:buAutoNum type="circleNumDbPlain"/>
            </a:pPr>
            <a:endParaRPr kumimoji="1" lang="en-US" altLang="ja-JP" sz="1800" dirty="0"/>
          </a:p>
          <a:p>
            <a:pPr marL="1330325" lvl="2" indent="-457200">
              <a:buFont typeface="+mj-ea"/>
              <a:buAutoNum type="circleNumDbPlain"/>
            </a:pPr>
            <a:endParaRPr kumimoji="1" lang="en-US" altLang="ja-JP" sz="1800" dirty="0"/>
          </a:p>
          <a:p>
            <a:pPr marL="815975" lvl="1" indent="-457200">
              <a:buFont typeface="+mj-ea"/>
              <a:buAutoNum type="arabicPeriod"/>
            </a:pPr>
            <a:r>
              <a:rPr lang="ja-JP" altLang="en-US" sz="2000"/>
              <a:t>表示された図形の中に「あ」と入力して、</a:t>
            </a:r>
            <a:endParaRPr lang="en-US" altLang="ja-JP" sz="2000" dirty="0"/>
          </a:p>
          <a:p>
            <a:pPr marL="358775" lvl="1" indent="0">
              <a:buNone/>
            </a:pPr>
            <a:r>
              <a:rPr lang="en-US" altLang="ja-JP" sz="2000" dirty="0"/>
              <a:t>	</a:t>
            </a:r>
            <a:r>
              <a:rPr lang="ja-JP" altLang="en-US" sz="2000"/>
              <a:t>フォントサイズを最大にする</a:t>
            </a:r>
            <a:endParaRPr lang="en-US" altLang="ja-JP" sz="2000" dirty="0"/>
          </a:p>
          <a:p>
            <a:pPr marL="358775" lvl="1" indent="0">
              <a:buNone/>
            </a:pPr>
            <a:endParaRPr lang="en-US" altLang="ja-JP" sz="2000" dirty="0"/>
          </a:p>
          <a:p>
            <a:pPr marL="815975" lvl="1" indent="-457200">
              <a:buFont typeface="+mj-lt"/>
              <a:buAutoNum type="arabicPeriod" startAt="4"/>
            </a:pPr>
            <a:r>
              <a:rPr lang="ja-JP" altLang="en-US" sz="2000"/>
              <a:t>「ファイル」のダウンロードメニューから２種類を選んで、それぞれダウンロードする</a:t>
            </a:r>
            <a:endParaRPr lang="en-US" altLang="ja-JP" sz="2000" dirty="0"/>
          </a:p>
          <a:p>
            <a:pPr marL="1330325" lvl="2" indent="-457200"/>
            <a:r>
              <a:rPr lang="en-US" altLang="ja-JP" sz="1600" dirty="0"/>
              <a:t>PNG</a:t>
            </a:r>
            <a:r>
              <a:rPr lang="ja-JP" altLang="en-US" sz="1600"/>
              <a:t>画像（</a:t>
            </a:r>
            <a:r>
              <a:rPr lang="en-US" altLang="ja-JP" sz="1600" dirty="0"/>
              <a:t>.</a:t>
            </a:r>
            <a:r>
              <a:rPr lang="en-US" altLang="ja-JP" sz="1600" dirty="0" err="1"/>
              <a:t>png</a:t>
            </a:r>
            <a:r>
              <a:rPr lang="ja-JP" altLang="en-US" sz="1600"/>
              <a:t>）</a:t>
            </a:r>
            <a:endParaRPr lang="en-US" altLang="ja-JP" sz="1600" dirty="0"/>
          </a:p>
          <a:p>
            <a:pPr marL="1330325" lvl="2" indent="-457200"/>
            <a:r>
              <a:rPr lang="en-US" altLang="ja-JP" sz="1600" dirty="0"/>
              <a:t>Scalable Vector Graphics</a:t>
            </a:r>
            <a:r>
              <a:rPr lang="ja-JP" altLang="en-US" sz="1600"/>
              <a:t>（</a:t>
            </a:r>
            <a:r>
              <a:rPr lang="en-US" altLang="ja-JP" sz="1600" dirty="0"/>
              <a:t>.</a:t>
            </a:r>
            <a:r>
              <a:rPr lang="en-US" altLang="ja-JP" sz="1600" dirty="0" err="1"/>
              <a:t>svg</a:t>
            </a:r>
            <a:r>
              <a:rPr lang="ja-JP" altLang="en-US" sz="1600"/>
              <a:t>）</a:t>
            </a:r>
            <a:endParaRPr lang="en-US" altLang="ja-JP" sz="1600" dirty="0"/>
          </a:p>
          <a:p>
            <a:pPr marL="1330325" lvl="2" indent="-457200"/>
            <a:endParaRPr kumimoji="1" lang="ja-JP" altLang="en-US" sz="160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C523EC3-F56B-98A5-B4D5-8C4A32BC7D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934CFAF-9FA0-F2BF-C91E-DDC908ABE4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5773" y="2097941"/>
            <a:ext cx="1156252" cy="88646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図 7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9FA01FDA-D4A8-BF48-5F03-B2508434E7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1976" y="1398177"/>
            <a:ext cx="2077075" cy="317244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図 9" descr="グラフィカル ユーザー インターフェイス, アプリケーション, Teams&#10;&#10;自動的に生成された説明">
            <a:extLst>
              <a:ext uri="{FF2B5EF4-FFF2-40B4-BE49-F238E27FC236}">
                <a16:creationId xmlns:a16="http://schemas.microsoft.com/office/drawing/2014/main" id="{DDD980D5-B012-3B10-DA60-B7BED34338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001" t="8837" b="4771"/>
          <a:stretch/>
        </p:blipFill>
        <p:spPr>
          <a:xfrm>
            <a:off x="5583757" y="5094006"/>
            <a:ext cx="3135294" cy="158303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4807068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0CE189-13F9-ECDB-F07B-302A82EF2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2456"/>
          </a:xfrm>
        </p:spPr>
        <p:txBody>
          <a:bodyPr/>
          <a:lstStyle/>
          <a:p>
            <a:r>
              <a:rPr lang="ja-JP" altLang="en-US"/>
              <a:t>２つの画像ファイルを拡大して見よう</a:t>
            </a:r>
            <a:endParaRPr kumimoji="1" lang="ja-JP" altLang="en-US"/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72EF3B6F-C6ED-1D1D-A2BB-B900E46232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07671"/>
            <a:ext cx="3886200" cy="4351338"/>
          </a:xfrm>
        </p:spPr>
        <p:txBody>
          <a:bodyPr/>
          <a:lstStyle/>
          <a:p>
            <a:r>
              <a:rPr lang="en-US" altLang="ja-JP" dirty="0"/>
              <a:t>PDF</a:t>
            </a:r>
            <a:r>
              <a:rPr lang="ja-JP" altLang="en-US"/>
              <a:t>形式</a:t>
            </a:r>
            <a:r>
              <a:rPr lang="en-US" altLang="ja-JP" dirty="0"/>
              <a:t> / SVG</a:t>
            </a:r>
            <a:r>
              <a:rPr lang="ja-JP" altLang="en-US"/>
              <a:t>形式</a:t>
            </a:r>
          </a:p>
        </p:txBody>
      </p:sp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7D66F92E-31E7-C89D-C5C6-20D00DDAF7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007671"/>
            <a:ext cx="3886200" cy="4351338"/>
          </a:xfrm>
        </p:spPr>
        <p:txBody>
          <a:bodyPr/>
          <a:lstStyle/>
          <a:p>
            <a:r>
              <a:rPr lang="en-US" altLang="ja-JP" dirty="0"/>
              <a:t>PNG</a:t>
            </a:r>
            <a:r>
              <a:rPr lang="ja-JP" altLang="en-US"/>
              <a:t>形式</a:t>
            </a:r>
          </a:p>
        </p:txBody>
      </p:sp>
      <p:pic>
        <p:nvPicPr>
          <p:cNvPr id="5" name="図 4" descr="アイコン&#10;&#10;自動的に生成された説明">
            <a:extLst>
              <a:ext uri="{FF2B5EF4-FFF2-40B4-BE49-F238E27FC236}">
                <a16:creationId xmlns:a16="http://schemas.microsoft.com/office/drawing/2014/main" id="{B4EE6D84-C08C-74BE-F749-528A48E370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1878" y="1498991"/>
            <a:ext cx="3320744" cy="302773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図 5" descr="図形, アイコン, 矢印&#10;&#10;自動的に生成された説明">
            <a:extLst>
              <a:ext uri="{FF2B5EF4-FFF2-40B4-BE49-F238E27FC236}">
                <a16:creationId xmlns:a16="http://schemas.microsoft.com/office/drawing/2014/main" id="{C3531F41-1FF5-3DA9-8ACB-5CEAECB59F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495" y="1498991"/>
            <a:ext cx="3138509" cy="302773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AFA1468-EFB5-BA05-E37E-4598D72B1A48}"/>
              </a:ext>
            </a:extLst>
          </p:cNvPr>
          <p:cNvSpPr txBox="1"/>
          <p:nvPr/>
        </p:nvSpPr>
        <p:spPr>
          <a:xfrm>
            <a:off x="628650" y="4908002"/>
            <a:ext cx="78867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画像を記録する方式には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2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種類ある。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ベクタデータ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: 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座標の情報と計算によって画像を作り出すデータ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ラスタデータ</a:t>
            </a:r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: </a:t>
            </a: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格子状に並んだ、各画素の色の情報を集めたデータ</a:t>
            </a:r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左右のどちらが、どの方式だろうか？</a:t>
            </a:r>
            <a:endPara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42134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DD3A7C41-DB1A-46CF-986D-20C27D596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まとめ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A053503-1CAE-6196-B6D5-BA4490013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000" y="515813"/>
            <a:ext cx="8658480" cy="5845230"/>
          </a:xfrm>
        </p:spPr>
        <p:txBody>
          <a:bodyPr/>
          <a:lstStyle/>
          <a:p>
            <a:r>
              <a:rPr lang="ja-JP" altLang="en-US"/>
              <a:t>文字のデジタル表現</a:t>
            </a:r>
            <a:endParaRPr lang="en-US" altLang="ja-JP" dirty="0"/>
          </a:p>
          <a:p>
            <a:pPr lvl="1"/>
            <a:r>
              <a:rPr lang="ja-JP" altLang="en-US"/>
              <a:t>文字</a:t>
            </a:r>
            <a:r>
              <a:rPr lang="en-US" altLang="ja-JP" dirty="0"/>
              <a:t> </a:t>
            </a:r>
            <a:r>
              <a:rPr lang="ja-JP" altLang="en-US"/>
              <a:t>⇨</a:t>
            </a:r>
            <a:r>
              <a:rPr lang="en-US" altLang="ja-JP" dirty="0"/>
              <a:t> </a:t>
            </a:r>
            <a:r>
              <a:rPr lang="ja-JP" altLang="en-US"/>
              <a:t>文字コード</a:t>
            </a:r>
            <a:endParaRPr lang="en-US" altLang="ja-JP" dirty="0"/>
          </a:p>
          <a:p>
            <a:pPr lvl="1"/>
            <a:r>
              <a:rPr lang="ja-JP" altLang="en-US"/>
              <a:t>文字コード</a:t>
            </a:r>
            <a:r>
              <a:rPr lang="en-US" altLang="ja-JP" dirty="0"/>
              <a:t> </a:t>
            </a:r>
            <a:r>
              <a:rPr lang="ja-JP" altLang="en-US"/>
              <a:t>⇨</a:t>
            </a:r>
            <a:r>
              <a:rPr lang="en-US" altLang="ja-JP" dirty="0"/>
              <a:t> </a:t>
            </a:r>
            <a:r>
              <a:rPr lang="ja-JP" altLang="en-US"/>
              <a:t>文字</a:t>
            </a:r>
            <a:endParaRPr lang="en-US" altLang="ja-JP" dirty="0"/>
          </a:p>
          <a:p>
            <a:pPr lvl="1"/>
            <a:endParaRPr lang="en-US" altLang="ja-JP" dirty="0"/>
          </a:p>
          <a:p>
            <a:pPr lvl="1"/>
            <a:r>
              <a:rPr lang="ja-JP" altLang="en-US"/>
              <a:t>ワープロソフトは、文字の情報＋修飾の情報</a:t>
            </a:r>
            <a:endParaRPr lang="en-US" altLang="ja-JP" dirty="0"/>
          </a:p>
          <a:p>
            <a:pPr marL="358775" lvl="1" indent="0">
              <a:buNone/>
            </a:pPr>
            <a:endParaRPr lang="en-US" altLang="ja-JP" dirty="0"/>
          </a:p>
          <a:p>
            <a:r>
              <a:rPr lang="ja-JP" altLang="en-US"/>
              <a:t>画像のデジタル表現</a:t>
            </a:r>
            <a:endParaRPr lang="en-US" altLang="ja-JP" dirty="0"/>
          </a:p>
          <a:p>
            <a:pPr lvl="1"/>
            <a:r>
              <a:rPr lang="ja-JP" altLang="en-US"/>
              <a:t>文字をデジタル画像にする</a:t>
            </a:r>
            <a:endParaRPr lang="en-US" altLang="ja-JP" dirty="0"/>
          </a:p>
          <a:p>
            <a:pPr lvl="2"/>
            <a:r>
              <a:rPr lang="ja-JP" altLang="en-US"/>
              <a:t>ラスタ形式の画像</a:t>
            </a:r>
            <a:endParaRPr lang="en-US" altLang="ja-JP" dirty="0"/>
          </a:p>
          <a:p>
            <a:pPr lvl="2"/>
            <a:r>
              <a:rPr lang="ja-JP" altLang="en-US"/>
              <a:t>ベクタ形式の画像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04F756D-FDA2-CE24-20C1-AAB3995DE69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4871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DD3A7C41-DB1A-46CF-986D-20C27D596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A053503-1CAE-6196-B6D5-BA4490013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000" y="515813"/>
            <a:ext cx="8658480" cy="5845230"/>
          </a:xfrm>
        </p:spPr>
        <p:txBody>
          <a:bodyPr/>
          <a:lstStyle/>
          <a:p>
            <a:r>
              <a:rPr lang="ja-JP" altLang="en-US" sz="2400"/>
              <a:t>コンピュータの中の、文字と画像の表現方法を知ろう</a:t>
            </a:r>
            <a:endParaRPr lang="en-US" altLang="ja-JP" sz="2400" dirty="0"/>
          </a:p>
          <a:p>
            <a:pPr lvl="1"/>
            <a:r>
              <a:rPr lang="ja-JP" altLang="en-US" sz="2000"/>
              <a:t>表現の特徴を理解して、使いこなせるようになろう</a:t>
            </a:r>
            <a:endParaRPr lang="en-US" altLang="ja-JP" sz="2000" dirty="0"/>
          </a:p>
          <a:p>
            <a:r>
              <a:rPr lang="ja-JP" altLang="en-US" sz="2400"/>
              <a:t>文字のデジタル表現</a:t>
            </a:r>
            <a:endParaRPr lang="en-US" altLang="ja-JP" sz="2400" dirty="0"/>
          </a:p>
          <a:p>
            <a:pPr lvl="1"/>
            <a:r>
              <a:rPr lang="ja-JP" altLang="en-US" sz="2000"/>
              <a:t>文字</a:t>
            </a:r>
            <a:r>
              <a:rPr lang="en-US" altLang="ja-JP" sz="2000" dirty="0"/>
              <a:t> </a:t>
            </a:r>
            <a:r>
              <a:rPr lang="ja-JP" altLang="en-US" sz="2000"/>
              <a:t>⇨</a:t>
            </a:r>
            <a:r>
              <a:rPr lang="en-US" altLang="ja-JP" sz="2000" dirty="0"/>
              <a:t> </a:t>
            </a:r>
            <a:r>
              <a:rPr lang="ja-JP" altLang="en-US" sz="2000"/>
              <a:t>文字コード</a:t>
            </a:r>
            <a:endParaRPr lang="en-US" altLang="ja-JP" sz="2000" dirty="0"/>
          </a:p>
          <a:p>
            <a:pPr lvl="2"/>
            <a:r>
              <a:rPr lang="ja-JP" altLang="en-US" sz="1800"/>
              <a:t>プログラムを使って、文字を表す文字コードを調べてみよう</a:t>
            </a:r>
            <a:endParaRPr lang="en-US" altLang="ja-JP" sz="1800" dirty="0"/>
          </a:p>
          <a:p>
            <a:pPr lvl="1"/>
            <a:r>
              <a:rPr lang="ja-JP" altLang="en-US" sz="2000"/>
              <a:t>文字コード</a:t>
            </a:r>
            <a:r>
              <a:rPr lang="en-US" altLang="ja-JP" sz="2000" dirty="0"/>
              <a:t> </a:t>
            </a:r>
            <a:r>
              <a:rPr lang="ja-JP" altLang="en-US" sz="2000"/>
              <a:t>⇨</a:t>
            </a:r>
            <a:r>
              <a:rPr lang="en-US" altLang="ja-JP" sz="2000" dirty="0"/>
              <a:t> </a:t>
            </a:r>
            <a:r>
              <a:rPr lang="ja-JP" altLang="en-US" sz="2000"/>
              <a:t>文字</a:t>
            </a:r>
            <a:endParaRPr lang="en-US" altLang="ja-JP" sz="2000" dirty="0"/>
          </a:p>
          <a:p>
            <a:pPr lvl="2"/>
            <a:r>
              <a:rPr lang="ja-JP" altLang="en-US" sz="1800"/>
              <a:t>プログラムを使って、文字コードから文字を表示させてみよう</a:t>
            </a:r>
            <a:endParaRPr lang="en-US" altLang="ja-JP" sz="1800" dirty="0"/>
          </a:p>
          <a:p>
            <a:pPr lvl="2"/>
            <a:endParaRPr lang="en-US" altLang="ja-JP" sz="1800" dirty="0"/>
          </a:p>
          <a:p>
            <a:r>
              <a:rPr lang="ja-JP" altLang="en-US" sz="2400"/>
              <a:t>画像のデジタル表現</a:t>
            </a:r>
            <a:endParaRPr lang="en-US" altLang="ja-JP" sz="2400" dirty="0"/>
          </a:p>
          <a:p>
            <a:pPr lvl="1"/>
            <a:r>
              <a:rPr lang="ja-JP" altLang="en-US" sz="2000"/>
              <a:t>文字をデジタル画像にする</a:t>
            </a:r>
            <a:endParaRPr lang="en-US" altLang="ja-JP" sz="2000" dirty="0"/>
          </a:p>
          <a:p>
            <a:pPr lvl="2"/>
            <a:r>
              <a:rPr lang="ja-JP" altLang="en-US" sz="1800"/>
              <a:t>ワープロソフトを使って、２つの形式の画像ファイルを作ってみよう</a:t>
            </a:r>
            <a:endParaRPr lang="en-US" altLang="ja-JP" sz="1800" dirty="0"/>
          </a:p>
          <a:p>
            <a:pPr lvl="3"/>
            <a:r>
              <a:rPr lang="ja-JP" altLang="en-US" sz="1400"/>
              <a:t>ラスタ形式の画像</a:t>
            </a:r>
            <a:endParaRPr lang="en-US" altLang="ja-JP" sz="1400" dirty="0"/>
          </a:p>
          <a:p>
            <a:pPr lvl="3"/>
            <a:r>
              <a:rPr lang="ja-JP" altLang="en-US" sz="1400"/>
              <a:t>ベクタ形式の画像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04F756D-FDA2-CE24-20C1-AAB3995DE69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ja-JP" altLang="en-US"/>
          </a:p>
        </p:txBody>
      </p:sp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82C336DE-3E49-BB53-6125-3A3372DAF5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4061" y="4425693"/>
            <a:ext cx="1439363" cy="131236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図 5" descr="図形, アイコン, 矢印&#10;&#10;自動的に生成された説明">
            <a:extLst>
              <a:ext uri="{FF2B5EF4-FFF2-40B4-BE49-F238E27FC236}">
                <a16:creationId xmlns:a16="http://schemas.microsoft.com/office/drawing/2014/main" id="{14582C9C-C693-7145-B9C4-F663BE0B41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4631" y="4425693"/>
            <a:ext cx="1360374" cy="131236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127697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C3C3F4EB-9CC3-0CE3-EDC5-52C4574DC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文字のデジタル表現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EC5AC71-CD3B-A048-7973-90E3D8CC0E9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3612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449EB32B-BD27-8BF2-8B53-3126AE53C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162"/>
          </a:xfrm>
        </p:spPr>
        <p:txBody>
          <a:bodyPr/>
          <a:lstStyle/>
          <a:p>
            <a:r>
              <a:rPr lang="ja-JP" altLang="en-US"/>
              <a:t>短いプログラムで、文字のコードを調べてみよう</a:t>
            </a:r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2D623BBB-F5E5-A719-E9C2-6DFFB22993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987424"/>
            <a:ext cx="4870175" cy="529907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&lt;!DOCTYPE HTML&gt;</a:t>
            </a:r>
          </a:p>
          <a:p>
            <a:pPr marL="0" indent="0">
              <a:buNone/>
            </a:pPr>
            <a:r>
              <a:rPr lang="en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&lt;html&gt;</a:t>
            </a:r>
          </a:p>
          <a:p>
            <a:pPr marL="0" indent="0">
              <a:buNone/>
            </a:pPr>
            <a:r>
              <a:rPr lang="en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&lt;head&gt;</a:t>
            </a:r>
          </a:p>
          <a:p>
            <a:pPr marL="0" indent="0">
              <a:buNone/>
            </a:pPr>
            <a:r>
              <a:rPr lang="en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&lt;title&gt;</a:t>
            </a:r>
            <a:r>
              <a:rPr lang="ja-JP" altLang="en-US" sz="1600">
                <a:latin typeface="Meiryo UI" panose="020B0604030504040204" pitchFamily="34" charset="-128"/>
                <a:ea typeface="Meiryo UI" panose="020B0604030504040204" pitchFamily="34" charset="-128"/>
              </a:rPr>
              <a:t>文字からコード</a:t>
            </a:r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&lt;/</a:t>
            </a:r>
            <a:r>
              <a:rPr lang="en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title&gt;</a:t>
            </a:r>
          </a:p>
          <a:p>
            <a:pPr marL="0" indent="0">
              <a:buNone/>
            </a:pPr>
            <a:r>
              <a:rPr lang="en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&lt;/head&gt;</a:t>
            </a:r>
          </a:p>
          <a:p>
            <a:pPr marL="0" indent="0">
              <a:buNone/>
            </a:pPr>
            <a:endParaRPr lang="en" altLang="ja-JP" sz="16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en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&lt;body&gt;</a:t>
            </a:r>
          </a:p>
          <a:p>
            <a:pPr marL="0" indent="0">
              <a:buNone/>
            </a:pPr>
            <a:endParaRPr lang="en" altLang="ja-JP" sz="16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en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&lt;script&gt;</a:t>
            </a:r>
          </a:p>
          <a:p>
            <a:pPr marL="0" indent="0">
              <a:buNone/>
            </a:pPr>
            <a:r>
              <a:rPr lang="en" altLang="ja-JP" sz="16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let</a:t>
            </a:r>
            <a:r>
              <a:rPr lang="en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 input = </a:t>
            </a:r>
            <a:r>
              <a:rPr lang="en" altLang="ja-JP" sz="1600" b="1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"</a:t>
            </a:r>
            <a:r>
              <a:rPr lang="ja-JP" altLang="en-US" sz="1600" b="1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あ</a:t>
            </a:r>
            <a:r>
              <a:rPr lang="en-US" altLang="ja-JP" sz="1600" b="1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"</a:t>
            </a:r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; </a:t>
            </a:r>
            <a:r>
              <a:rPr lang="en-US" altLang="ja-JP" sz="1600" i="1" dirty="0">
                <a:latin typeface="Meiryo UI" panose="020B0604030504040204" pitchFamily="34" charset="-128"/>
                <a:ea typeface="Meiryo UI" panose="020B0604030504040204" pitchFamily="34" charset="-128"/>
              </a:rPr>
              <a:t>// </a:t>
            </a:r>
            <a:r>
              <a:rPr lang="ja-JP" altLang="en-US" sz="1600" i="1">
                <a:latin typeface="Meiryo UI" panose="020B0604030504040204" pitchFamily="34" charset="-128"/>
                <a:ea typeface="Meiryo UI" panose="020B0604030504040204" pitchFamily="34" charset="-128"/>
              </a:rPr>
              <a:t>ここの </a:t>
            </a:r>
            <a:r>
              <a:rPr lang="en-US" altLang="ja-JP" sz="1600" i="1" dirty="0">
                <a:latin typeface="Meiryo UI" panose="020B0604030504040204" pitchFamily="34" charset="-128"/>
                <a:ea typeface="Meiryo UI" panose="020B0604030504040204" pitchFamily="34" charset="-128"/>
              </a:rPr>
              <a:t>" "</a:t>
            </a:r>
            <a:r>
              <a:rPr lang="ja-JP" altLang="en-US" sz="1600" i="1">
                <a:latin typeface="Meiryo UI" panose="020B0604030504040204" pitchFamily="34" charset="-128"/>
                <a:ea typeface="Meiryo UI" panose="020B0604030504040204" pitchFamily="34" charset="-128"/>
              </a:rPr>
              <a:t>の中に、文字を入れる</a:t>
            </a:r>
            <a:endParaRPr lang="ja-JP" altLang="en-US" sz="160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en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alert("</a:t>
            </a:r>
            <a:r>
              <a:rPr lang="ja-JP" altLang="en-US" sz="1600">
                <a:latin typeface="Meiryo UI" panose="020B0604030504040204" pitchFamily="34" charset="-128"/>
                <a:ea typeface="Meiryo UI" panose="020B0604030504040204" pitchFamily="34" charset="-128"/>
              </a:rPr>
              <a:t>入力された文字</a:t>
            </a:r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:"</a:t>
            </a:r>
            <a:r>
              <a:rPr lang="ja-JP" altLang="en-US" sz="160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+</a:t>
            </a:r>
            <a:r>
              <a:rPr lang="ja-JP" altLang="en-US" sz="160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r>
              <a:rPr lang="en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input + " </a:t>
            </a:r>
            <a:r>
              <a:rPr lang="ja-JP" altLang="en-US" sz="1600">
                <a:latin typeface="Meiryo UI" panose="020B0604030504040204" pitchFamily="34" charset="-128"/>
                <a:ea typeface="Meiryo UI" panose="020B0604030504040204" pitchFamily="34" charset="-128"/>
              </a:rPr>
              <a:t>コード</a:t>
            </a:r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:"</a:t>
            </a:r>
            <a:r>
              <a:rPr lang="ja-JP" altLang="en-US" sz="160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+</a:t>
            </a:r>
            <a:r>
              <a:rPr lang="ja-JP" altLang="en-US" sz="160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r>
              <a:rPr lang="en" altLang="ja-JP" sz="1600" dirty="0" err="1">
                <a:latin typeface="Meiryo UI" panose="020B0604030504040204" pitchFamily="34" charset="-128"/>
                <a:ea typeface="Meiryo UI" panose="020B0604030504040204" pitchFamily="34" charset="-128"/>
              </a:rPr>
              <a:t>input.codePointAt</a:t>
            </a:r>
            <a:r>
              <a:rPr lang="en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(0) );</a:t>
            </a:r>
          </a:p>
          <a:p>
            <a:pPr marL="0" indent="0">
              <a:buNone/>
            </a:pPr>
            <a:r>
              <a:rPr lang="en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&lt;/script&gt;</a:t>
            </a:r>
          </a:p>
          <a:p>
            <a:pPr marL="0" indent="0">
              <a:buNone/>
            </a:pPr>
            <a:endParaRPr lang="en" altLang="ja-JP" sz="16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marL="0" indent="0">
              <a:buNone/>
            </a:pPr>
            <a:r>
              <a:rPr lang="en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&lt;/body&gt;</a:t>
            </a:r>
          </a:p>
          <a:p>
            <a:pPr marL="0" indent="0">
              <a:buNone/>
            </a:pPr>
            <a:r>
              <a:rPr lang="en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&lt;/html&gt;</a:t>
            </a:r>
          </a:p>
          <a:p>
            <a:pPr marL="0" indent="0">
              <a:buNone/>
            </a:pPr>
            <a:endParaRPr lang="ja-JP" altLang="en-US"/>
          </a:p>
        </p:txBody>
      </p:sp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E99BC703-A84F-F8CF-6E49-6D10EE034F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96948" y="1004127"/>
            <a:ext cx="3187976" cy="528237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ja-JP" altLang="en-US" sz="1800"/>
              <a:t>エディタを起動して、新しいファイルを作る</a:t>
            </a:r>
            <a:endParaRPr lang="en-US" altLang="ja-JP" sz="1800" dirty="0"/>
          </a:p>
          <a:p>
            <a:pPr marL="457200" indent="-457200">
              <a:buFont typeface="+mj-lt"/>
              <a:buAutoNum type="arabicPeriod"/>
            </a:pPr>
            <a:endParaRPr lang="en-US" altLang="ja-JP" sz="1800" dirty="0"/>
          </a:p>
          <a:p>
            <a:pPr marL="457200" indent="-457200">
              <a:buFont typeface="+mj-lt"/>
              <a:buAutoNum type="arabicPeriod"/>
            </a:pPr>
            <a:r>
              <a:rPr lang="ja-JP" altLang="en-US" sz="1800"/>
              <a:t>ファイルに左のプログラム（</a:t>
            </a:r>
            <a:r>
              <a:rPr lang="en-US" altLang="ja-JP" sz="1800" dirty="0"/>
              <a:t>HTML</a:t>
            </a:r>
            <a:r>
              <a:rPr lang="ja-JP" altLang="en-US" sz="1800"/>
              <a:t>、</a:t>
            </a:r>
            <a:r>
              <a:rPr lang="en-US" altLang="ja-JP" sz="1800" dirty="0"/>
              <a:t>JavaScript</a:t>
            </a:r>
            <a:r>
              <a:rPr lang="ja-JP" altLang="en-US" sz="1800"/>
              <a:t>）を書き込む</a:t>
            </a:r>
            <a:endParaRPr lang="en-US" altLang="ja-JP" sz="1800" dirty="0"/>
          </a:p>
          <a:p>
            <a:pPr marL="457200" indent="-457200">
              <a:buFont typeface="+mj-lt"/>
              <a:buAutoNum type="arabicPeriod"/>
            </a:pPr>
            <a:endParaRPr lang="en-US" altLang="ja-JP" sz="1800" dirty="0"/>
          </a:p>
          <a:p>
            <a:pPr marL="457200" indent="-457200">
              <a:buFont typeface="+mj-lt"/>
              <a:buAutoNum type="arabicPeriod"/>
            </a:pPr>
            <a:r>
              <a:rPr lang="ja-JP" altLang="en-US" sz="1800"/>
              <a:t>名前を付けてファイルを保存する。最後に</a:t>
            </a:r>
            <a:r>
              <a:rPr lang="en-US" altLang="ja-JP" sz="1800" dirty="0"/>
              <a:t>.html</a:t>
            </a:r>
            <a:r>
              <a:rPr lang="ja-JP" altLang="en-US" sz="1800"/>
              <a:t>という拡張子を付ける</a:t>
            </a:r>
            <a:endParaRPr lang="en-US" altLang="ja-JP" sz="1800" dirty="0"/>
          </a:p>
          <a:p>
            <a:pPr marL="457200" indent="-457200">
              <a:buFont typeface="+mj-lt"/>
              <a:buAutoNum type="arabicPeriod"/>
            </a:pPr>
            <a:endParaRPr lang="en-US" altLang="ja-JP" sz="1800" dirty="0"/>
          </a:p>
          <a:p>
            <a:pPr marL="457200" indent="-457200">
              <a:buFont typeface="+mj-lt"/>
              <a:buAutoNum type="arabicPeriod"/>
            </a:pPr>
            <a:r>
              <a:rPr lang="ja-JP" altLang="en-US" sz="1800"/>
              <a:t>保存したファイルをダブルクリックして開く</a:t>
            </a:r>
            <a:endParaRPr lang="en-US" altLang="ja-JP" sz="1800" dirty="0"/>
          </a:p>
          <a:p>
            <a:pPr marL="457200" indent="-457200">
              <a:buFont typeface="+mj-lt"/>
              <a:buAutoNum type="arabicPeriod"/>
            </a:pPr>
            <a:endParaRPr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3666263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4BD824-F1AE-6229-299A-2A7DD7DC4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実行結果</a:t>
            </a:r>
            <a:r>
              <a:rPr kumimoji="1" lang="en-US" altLang="ja-JP" dirty="0"/>
              <a:t>/</a:t>
            </a:r>
            <a:r>
              <a:rPr kumimoji="1" lang="ja-JP" altLang="en-US"/>
              <a:t>試してみよう</a:t>
            </a:r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D68EA3C3-DC5D-5F3F-6828-A9DDCD6A9B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ja-JP" altLang="en-US"/>
          </a:p>
        </p:txBody>
      </p:sp>
      <p:pic>
        <p:nvPicPr>
          <p:cNvPr id="17" name="コンテンツ プレースホルダー 16" descr="アプリケーション が含まれている画像&#10;&#10;自動的に生成された説明">
            <a:extLst>
              <a:ext uri="{FF2B5EF4-FFF2-40B4-BE49-F238E27FC236}">
                <a16:creationId xmlns:a16="http://schemas.microsoft.com/office/drawing/2014/main" id="{FB86B2DE-0E19-9E75-90F4-F45C3120EC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2072" y="749379"/>
            <a:ext cx="7399855" cy="1329928"/>
          </a:xfrm>
          <a:ln>
            <a:solidFill>
              <a:schemeClr val="accent1"/>
            </a:solidFill>
          </a:ln>
        </p:spPr>
      </p:pic>
      <p:sp>
        <p:nvSpPr>
          <p:cNvPr id="18" name="コンテンツ プレースホルダー 7">
            <a:extLst>
              <a:ext uri="{FF2B5EF4-FFF2-40B4-BE49-F238E27FC236}">
                <a16:creationId xmlns:a16="http://schemas.microsoft.com/office/drawing/2014/main" id="{BA80FCB7-E3CD-CAF4-E751-92E479D54B2B}"/>
              </a:ext>
            </a:extLst>
          </p:cNvPr>
          <p:cNvSpPr txBox="1">
            <a:spLocks/>
          </p:cNvSpPr>
          <p:nvPr/>
        </p:nvSpPr>
        <p:spPr>
          <a:xfrm>
            <a:off x="288235" y="2266125"/>
            <a:ext cx="8587408" cy="374208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+mn-cs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+mn-cs"/>
              </a:defRPr>
            </a:lvl2pPr>
            <a:lvl3pPr marL="12001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+mn-cs"/>
              </a:defRPr>
            </a:lvl3pPr>
            <a:lvl4pPr marL="16573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+mn-cs"/>
              </a:defRPr>
            </a:lvl4pPr>
            <a:lvl5pPr marL="21145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このプログラムは、プログラムの中にある「</a:t>
            </a:r>
            <a:r>
              <a:rPr lang="en" altLang="ja-JP" sz="1800" dirty="0"/>
              <a:t>let input = "</a:t>
            </a:r>
            <a:r>
              <a:rPr lang="ja-JP" altLang="en-US" sz="1800"/>
              <a:t>あ</a:t>
            </a:r>
            <a:r>
              <a:rPr lang="en-US" altLang="ja-JP" sz="1800" dirty="0"/>
              <a:t>";</a:t>
            </a:r>
            <a:r>
              <a:rPr lang="ja-JP" altLang="en-US" sz="1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」で指定している、文字</a:t>
            </a:r>
            <a:r>
              <a:rPr lang="en-US" altLang="ja-JP" sz="18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"</a:t>
            </a:r>
            <a:r>
              <a:rPr lang="ja-JP" altLang="en-US" sz="1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あ</a:t>
            </a:r>
            <a:r>
              <a:rPr lang="en-US" altLang="ja-JP" sz="18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"</a:t>
            </a:r>
            <a:r>
              <a:rPr lang="ja-JP" altLang="en-US" sz="1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について、コードを調べて、表示している</a:t>
            </a:r>
            <a:endParaRPr lang="en-US" altLang="ja-JP" sz="18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r>
              <a:rPr lang="ja-JP" altLang="en-US" sz="1800" b="1" u="sng"/>
              <a:t>試してみよう</a:t>
            </a:r>
            <a:endParaRPr lang="en-US" altLang="ja-JP" sz="1800" b="1" u="sng" dirty="0"/>
          </a:p>
          <a:p>
            <a:pPr>
              <a:buFont typeface="+mj-ea"/>
              <a:buAutoNum type="circleNumDbPlain"/>
            </a:pPr>
            <a:r>
              <a:rPr lang="ja-JP" altLang="en-US" sz="1800"/>
              <a:t>プログラムの</a:t>
            </a:r>
            <a:r>
              <a:rPr lang="en-US" altLang="ja-JP" sz="1800" dirty="0"/>
              <a:t>"</a:t>
            </a:r>
            <a:r>
              <a:rPr lang="ja-JP" altLang="en-US" sz="1800"/>
              <a:t>あ</a:t>
            </a:r>
            <a:r>
              <a:rPr lang="en-US" altLang="ja-JP" sz="1800" dirty="0"/>
              <a:t>"</a:t>
            </a:r>
            <a:r>
              <a:rPr lang="ja-JP" altLang="en-US" sz="1800"/>
              <a:t>の部分を別の文字に書き換えて、ファイルを保存してみよう。</a:t>
            </a:r>
            <a:endParaRPr lang="en-US" altLang="ja-JP" sz="1800" dirty="0"/>
          </a:p>
          <a:p>
            <a:pPr>
              <a:buFont typeface="+mj-ea"/>
              <a:buAutoNum type="circleNumDbPlain"/>
            </a:pPr>
            <a:r>
              <a:rPr lang="en-US" altLang="ja-JP" sz="1800" dirty="0"/>
              <a:t>Web</a:t>
            </a:r>
            <a:r>
              <a:rPr lang="ja-JP" altLang="en-US" sz="1800"/>
              <a:t>ブラウザでファイルを開きなおすと、新たに指定した文字のコードがわかる。</a:t>
            </a:r>
            <a:endParaRPr lang="en-US" altLang="ja-JP" sz="1800" dirty="0"/>
          </a:p>
          <a:p>
            <a:pPr lvl="1">
              <a:buFont typeface="+mj-ea"/>
              <a:buAutoNum type="circleNumDbPlain"/>
            </a:pPr>
            <a:endParaRPr lang="en-US" altLang="ja-JP" sz="1400" dirty="0"/>
          </a:p>
          <a:p>
            <a:pPr marL="457200" lvl="1" indent="0">
              <a:buNone/>
            </a:pPr>
            <a:r>
              <a:rPr lang="ja-JP" altLang="en-US" sz="1800"/>
              <a:t>自分の名前の文字について、</a:t>
            </a:r>
            <a:endParaRPr lang="en-US" altLang="ja-JP" sz="1800" dirty="0"/>
          </a:p>
          <a:p>
            <a:pPr marL="457200" lvl="1" indent="0">
              <a:buNone/>
            </a:pPr>
            <a:r>
              <a:rPr lang="en-US" altLang="ja-JP" sz="1800" dirty="0"/>
              <a:t>	</a:t>
            </a:r>
            <a:r>
              <a:rPr lang="ja-JP" altLang="en-US" sz="1800"/>
              <a:t>コードを調べてみよう。</a:t>
            </a:r>
            <a:endParaRPr lang="en-US" altLang="ja-JP" sz="1800" dirty="0"/>
          </a:p>
          <a:p>
            <a:pPr marL="457200" lvl="1" indent="0">
              <a:buNone/>
            </a:pPr>
            <a:endParaRPr lang="ja-JP" altLang="en-US" sz="1400"/>
          </a:p>
        </p:txBody>
      </p:sp>
      <p:graphicFrame>
        <p:nvGraphicFramePr>
          <p:cNvPr id="19" name="表 19">
            <a:extLst>
              <a:ext uri="{FF2B5EF4-FFF2-40B4-BE49-F238E27FC236}">
                <a16:creationId xmlns:a16="http://schemas.microsoft.com/office/drawing/2014/main" id="{90616ED8-D403-9C0A-97D5-108E623ED9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225314"/>
              </p:ext>
            </p:extLst>
          </p:nvPr>
        </p:nvGraphicFramePr>
        <p:xfrm>
          <a:off x="4462672" y="4344504"/>
          <a:ext cx="4075043" cy="21590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411356">
                  <a:extLst>
                    <a:ext uri="{9D8B030D-6E8A-4147-A177-3AD203B41FA5}">
                      <a16:colId xmlns:a16="http://schemas.microsoft.com/office/drawing/2014/main" val="1955784509"/>
                    </a:ext>
                  </a:extLst>
                </a:gridCol>
                <a:gridCol w="2663687">
                  <a:extLst>
                    <a:ext uri="{9D8B030D-6E8A-4147-A177-3AD203B41FA5}">
                      <a16:colId xmlns:a16="http://schemas.microsoft.com/office/drawing/2014/main" val="40742145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/>
                        <a:t>調べた文字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/>
                        <a:t>コード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262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450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398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1914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167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8305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842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449EB32B-BD27-8BF2-8B53-3126AE53C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162"/>
          </a:xfrm>
        </p:spPr>
        <p:txBody>
          <a:bodyPr/>
          <a:lstStyle/>
          <a:p>
            <a:r>
              <a:rPr lang="ja-JP" altLang="en-US"/>
              <a:t>短いプログラムで、文字のコードから文字を表示させてみよう</a:t>
            </a:r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2D623BBB-F5E5-A719-E9C2-6DFFB22993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987424"/>
            <a:ext cx="4870175" cy="5299075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" altLang="ja-JP" dirty="0"/>
              <a:t>&lt;!DOCTYPE HTML&gt;</a:t>
            </a:r>
          </a:p>
          <a:p>
            <a:pPr marL="0" indent="0">
              <a:buNone/>
            </a:pPr>
            <a:r>
              <a:rPr lang="en" altLang="ja-JP" dirty="0"/>
              <a:t>&lt;html&gt;</a:t>
            </a:r>
          </a:p>
          <a:p>
            <a:pPr marL="0" indent="0">
              <a:buNone/>
            </a:pPr>
            <a:r>
              <a:rPr lang="en" altLang="ja-JP" dirty="0"/>
              <a:t>&lt;head&gt;</a:t>
            </a:r>
          </a:p>
          <a:p>
            <a:pPr marL="0" indent="0">
              <a:buNone/>
            </a:pPr>
            <a:r>
              <a:rPr lang="en" altLang="ja-JP" dirty="0"/>
              <a:t>&lt;title&gt;</a:t>
            </a:r>
            <a:r>
              <a:rPr lang="ja-JP" altLang="en-US"/>
              <a:t>コードから文字</a:t>
            </a:r>
            <a:r>
              <a:rPr lang="en-US" altLang="ja-JP" dirty="0"/>
              <a:t>&lt;/</a:t>
            </a:r>
            <a:r>
              <a:rPr lang="en" altLang="ja-JP" dirty="0"/>
              <a:t>title&gt;</a:t>
            </a:r>
          </a:p>
          <a:p>
            <a:pPr marL="0" indent="0">
              <a:buNone/>
            </a:pPr>
            <a:r>
              <a:rPr lang="en" altLang="ja-JP" dirty="0"/>
              <a:t>&lt;/head&gt;</a:t>
            </a:r>
          </a:p>
          <a:p>
            <a:pPr marL="0" indent="0">
              <a:buNone/>
            </a:pPr>
            <a:r>
              <a:rPr lang="en" altLang="ja-JP" dirty="0"/>
              <a:t>&lt;body&gt;</a:t>
            </a:r>
          </a:p>
          <a:p>
            <a:pPr marL="0" indent="0">
              <a:buNone/>
            </a:pPr>
            <a:endParaRPr lang="en" altLang="ja-JP" dirty="0"/>
          </a:p>
          <a:p>
            <a:pPr marL="0" indent="0">
              <a:buNone/>
            </a:pPr>
            <a:r>
              <a:rPr lang="en" altLang="ja-JP" dirty="0"/>
              <a:t>&lt;script&gt;</a:t>
            </a:r>
          </a:p>
          <a:p>
            <a:pPr marL="0" indent="0">
              <a:buNone/>
            </a:pPr>
            <a:r>
              <a:rPr lang="en" altLang="ja-JP" dirty="0"/>
              <a:t>let input = </a:t>
            </a:r>
            <a:r>
              <a:rPr lang="en" altLang="ja-JP" b="1" dirty="0">
                <a:solidFill>
                  <a:srgbClr val="FF0000"/>
                </a:solidFill>
              </a:rPr>
              <a:t>12354</a:t>
            </a:r>
            <a:r>
              <a:rPr lang="en" altLang="ja-JP" dirty="0"/>
              <a:t>; </a:t>
            </a:r>
            <a:endParaRPr lang="ja-JP" altLang="en-US"/>
          </a:p>
          <a:p>
            <a:pPr marL="0" indent="0">
              <a:buNone/>
            </a:pPr>
            <a:r>
              <a:rPr lang="en" altLang="ja-JP" dirty="0"/>
              <a:t>alert("</a:t>
            </a:r>
            <a:r>
              <a:rPr lang="ja-JP" altLang="en-US"/>
              <a:t>入力されたコード</a:t>
            </a:r>
            <a:r>
              <a:rPr lang="en-US" altLang="ja-JP" dirty="0"/>
              <a:t>:"+</a:t>
            </a:r>
            <a:r>
              <a:rPr lang="ja-JP" altLang="en-US"/>
              <a:t> </a:t>
            </a:r>
            <a:r>
              <a:rPr lang="en" altLang="ja-JP" dirty="0"/>
              <a:t>input +" </a:t>
            </a:r>
            <a:r>
              <a:rPr lang="ja-JP" altLang="en-US"/>
              <a:t>文字</a:t>
            </a:r>
            <a:r>
              <a:rPr lang="en-US" altLang="ja-JP" dirty="0"/>
              <a:t>:"</a:t>
            </a:r>
            <a:r>
              <a:rPr lang="ja-JP" altLang="en-US"/>
              <a:t> </a:t>
            </a:r>
            <a:r>
              <a:rPr lang="en-US" altLang="ja-JP" dirty="0"/>
              <a:t>+</a:t>
            </a:r>
            <a:r>
              <a:rPr lang="en" altLang="ja-JP" dirty="0" err="1"/>
              <a:t>String.fromCodePoint</a:t>
            </a:r>
            <a:r>
              <a:rPr lang="en" altLang="ja-JP" dirty="0"/>
              <a:t>(input) );</a:t>
            </a:r>
          </a:p>
          <a:p>
            <a:pPr marL="0" indent="0">
              <a:buNone/>
            </a:pPr>
            <a:r>
              <a:rPr lang="en" altLang="ja-JP" dirty="0"/>
              <a:t>&lt;/script&gt;</a:t>
            </a:r>
          </a:p>
          <a:p>
            <a:pPr marL="0" indent="0">
              <a:buNone/>
            </a:pPr>
            <a:endParaRPr lang="en" altLang="ja-JP" dirty="0"/>
          </a:p>
          <a:p>
            <a:pPr marL="0" indent="0">
              <a:buNone/>
            </a:pPr>
            <a:r>
              <a:rPr lang="en" altLang="ja-JP" dirty="0"/>
              <a:t>&lt;/body&gt;</a:t>
            </a:r>
          </a:p>
          <a:p>
            <a:pPr marL="0" indent="0">
              <a:buNone/>
            </a:pPr>
            <a:r>
              <a:rPr lang="en" altLang="ja-JP" dirty="0"/>
              <a:t>&lt;/html&gt;</a:t>
            </a:r>
          </a:p>
          <a:p>
            <a:pPr marL="0" indent="0">
              <a:buNone/>
            </a:pPr>
            <a:endParaRPr lang="ja-JP" altLang="en-US"/>
          </a:p>
        </p:txBody>
      </p:sp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E99BC703-A84F-F8CF-6E49-6D10EE034F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96948" y="1004127"/>
            <a:ext cx="3187976" cy="5282372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ja-JP" altLang="en-US" sz="1800"/>
              <a:t>エディタを起動して、新しいファイルを作る</a:t>
            </a:r>
            <a:endParaRPr lang="en-US" altLang="ja-JP" sz="1800" dirty="0"/>
          </a:p>
          <a:p>
            <a:pPr marL="457200" indent="-457200">
              <a:buFont typeface="+mj-lt"/>
              <a:buAutoNum type="arabicPeriod"/>
            </a:pPr>
            <a:endParaRPr lang="en-US" altLang="ja-JP" sz="1800" dirty="0"/>
          </a:p>
          <a:p>
            <a:pPr marL="457200" indent="-457200">
              <a:buFont typeface="+mj-lt"/>
              <a:buAutoNum type="arabicPeriod"/>
            </a:pPr>
            <a:r>
              <a:rPr lang="ja-JP" altLang="en-US" sz="1800"/>
              <a:t>ファイルに左のプログラム（</a:t>
            </a:r>
            <a:r>
              <a:rPr lang="en-US" altLang="ja-JP" sz="1800" dirty="0"/>
              <a:t>HTML</a:t>
            </a:r>
            <a:r>
              <a:rPr lang="ja-JP" altLang="en-US" sz="1800"/>
              <a:t>、</a:t>
            </a:r>
            <a:r>
              <a:rPr lang="en-US" altLang="ja-JP" sz="1800" dirty="0"/>
              <a:t>JavaScript</a:t>
            </a:r>
            <a:r>
              <a:rPr lang="ja-JP" altLang="en-US" sz="1800"/>
              <a:t>）を書き込む</a:t>
            </a:r>
            <a:endParaRPr lang="en-US" altLang="ja-JP" sz="1800" dirty="0"/>
          </a:p>
          <a:p>
            <a:pPr marL="457200" indent="-457200">
              <a:buFont typeface="+mj-lt"/>
              <a:buAutoNum type="arabicPeriod"/>
            </a:pPr>
            <a:endParaRPr lang="en-US" altLang="ja-JP" sz="1800" dirty="0"/>
          </a:p>
          <a:p>
            <a:pPr marL="457200" indent="-457200">
              <a:buFont typeface="+mj-lt"/>
              <a:buAutoNum type="arabicPeriod"/>
            </a:pPr>
            <a:r>
              <a:rPr lang="ja-JP" altLang="en-US" sz="1800"/>
              <a:t>名前を付けてファイルを保存する。最後に</a:t>
            </a:r>
            <a:r>
              <a:rPr lang="en-US" altLang="ja-JP" sz="1800" dirty="0"/>
              <a:t>.html</a:t>
            </a:r>
            <a:r>
              <a:rPr lang="ja-JP" altLang="en-US" sz="1800"/>
              <a:t>という拡張子を付ける</a:t>
            </a:r>
            <a:endParaRPr lang="en-US" altLang="ja-JP" sz="1800" dirty="0"/>
          </a:p>
          <a:p>
            <a:pPr marL="457200" indent="-457200">
              <a:buFont typeface="+mj-lt"/>
              <a:buAutoNum type="arabicPeriod"/>
            </a:pPr>
            <a:endParaRPr lang="en-US" altLang="ja-JP" sz="1800" dirty="0"/>
          </a:p>
          <a:p>
            <a:pPr marL="457200" indent="-457200">
              <a:buFont typeface="+mj-lt"/>
              <a:buAutoNum type="arabicPeriod"/>
            </a:pPr>
            <a:r>
              <a:rPr lang="ja-JP" altLang="en-US" sz="1800"/>
              <a:t>保存したファイルをダブルクリックして開く</a:t>
            </a:r>
            <a:endParaRPr lang="en-US" altLang="ja-JP" sz="1800" dirty="0"/>
          </a:p>
          <a:p>
            <a:pPr marL="457200" indent="-457200">
              <a:buFont typeface="+mj-lt"/>
              <a:buAutoNum type="arabicPeriod"/>
            </a:pPr>
            <a:endParaRPr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3740923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4BD824-F1AE-6229-299A-2A7DD7DC4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実行結果</a:t>
            </a:r>
            <a:r>
              <a:rPr kumimoji="1" lang="en-US" altLang="ja-JP" dirty="0"/>
              <a:t>/</a:t>
            </a:r>
            <a:r>
              <a:rPr kumimoji="1" lang="ja-JP" altLang="en-US"/>
              <a:t>試してみよう</a:t>
            </a:r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D68EA3C3-DC5D-5F3F-6828-A9DDCD6A9B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18" name="コンテンツ プレースホルダー 7">
            <a:extLst>
              <a:ext uri="{FF2B5EF4-FFF2-40B4-BE49-F238E27FC236}">
                <a16:creationId xmlns:a16="http://schemas.microsoft.com/office/drawing/2014/main" id="{BA80FCB7-E3CD-CAF4-E751-92E479D54B2B}"/>
              </a:ext>
            </a:extLst>
          </p:cNvPr>
          <p:cNvSpPr txBox="1">
            <a:spLocks/>
          </p:cNvSpPr>
          <p:nvPr/>
        </p:nvSpPr>
        <p:spPr>
          <a:xfrm>
            <a:off x="288235" y="2266125"/>
            <a:ext cx="8587408" cy="374208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+mn-cs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+mn-cs"/>
              </a:defRPr>
            </a:lvl2pPr>
            <a:lvl3pPr marL="12001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+mn-cs"/>
              </a:defRPr>
            </a:lvl3pPr>
            <a:lvl4pPr marL="16573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+mn-cs"/>
              </a:defRPr>
            </a:lvl4pPr>
            <a:lvl5pPr marL="21145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このプログラムは、プログラムの中にある「</a:t>
            </a:r>
            <a:r>
              <a:rPr lang="en" altLang="ja-JP" sz="1800" dirty="0"/>
              <a:t>let input = 12354;</a:t>
            </a:r>
            <a:r>
              <a:rPr lang="ja-JP" altLang="en-US" sz="1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」で指定している、コード</a:t>
            </a:r>
            <a:r>
              <a:rPr lang="en-US" altLang="ja-JP" sz="18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12354</a:t>
            </a:r>
            <a:r>
              <a:rPr lang="ja-JP" altLang="en-US" sz="1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について、対応する文字を表示している</a:t>
            </a:r>
            <a:endParaRPr lang="en-US" altLang="ja-JP" sz="18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r>
              <a:rPr lang="ja-JP" altLang="en-US" sz="1800" b="1" u="sng"/>
              <a:t>試してみよう</a:t>
            </a:r>
            <a:endParaRPr lang="en-US" altLang="ja-JP" sz="1800" b="1" u="sng" dirty="0"/>
          </a:p>
          <a:p>
            <a:pPr>
              <a:buFont typeface="+mj-ea"/>
              <a:buAutoNum type="circleNumDbPlain"/>
            </a:pPr>
            <a:r>
              <a:rPr lang="ja-JP" altLang="en-US" sz="1800"/>
              <a:t>プログラムのコード</a:t>
            </a:r>
            <a:r>
              <a:rPr lang="en-US" altLang="ja-JP" sz="1800" dirty="0"/>
              <a:t>12354</a:t>
            </a:r>
            <a:r>
              <a:rPr lang="ja-JP" altLang="en-US" sz="1800"/>
              <a:t>の部分を別のコードに書き換えて、ファイルを保存してみよう。</a:t>
            </a:r>
            <a:endParaRPr lang="en-US" altLang="ja-JP" sz="1800" dirty="0"/>
          </a:p>
          <a:p>
            <a:pPr>
              <a:buFont typeface="+mj-ea"/>
              <a:buAutoNum type="circleNumDbPlain"/>
            </a:pPr>
            <a:r>
              <a:rPr lang="en-US" altLang="ja-JP" sz="1800" dirty="0"/>
              <a:t>Web</a:t>
            </a:r>
            <a:r>
              <a:rPr lang="ja-JP" altLang="en-US" sz="1800"/>
              <a:t>ブラウザでファイルを開きなおすと、新たに指定したコードに対応する文字がわかる。</a:t>
            </a:r>
            <a:endParaRPr lang="en-US" altLang="ja-JP" sz="1800" dirty="0"/>
          </a:p>
          <a:p>
            <a:pPr lvl="1">
              <a:buFont typeface="+mj-ea"/>
              <a:buAutoNum type="circleNumDbPlain"/>
            </a:pPr>
            <a:endParaRPr lang="en-US" altLang="ja-JP" sz="1400" dirty="0"/>
          </a:p>
          <a:p>
            <a:pPr marL="457200" lvl="1" indent="0">
              <a:buNone/>
            </a:pPr>
            <a:r>
              <a:rPr lang="ja-JP" altLang="en-US" sz="1800"/>
              <a:t>自分の名前の文字のコードについて、</a:t>
            </a:r>
            <a:endParaRPr lang="en-US" altLang="ja-JP" sz="1800" dirty="0"/>
          </a:p>
          <a:p>
            <a:pPr marL="457200" lvl="1" indent="0">
              <a:buNone/>
            </a:pPr>
            <a:r>
              <a:rPr lang="en-US" altLang="ja-JP" sz="1800" dirty="0"/>
              <a:t>	</a:t>
            </a:r>
            <a:r>
              <a:rPr lang="ja-JP" altLang="en-US" sz="1800"/>
              <a:t>１を足し、</a:t>
            </a:r>
            <a:endParaRPr lang="en-US" altLang="ja-JP" sz="1800" dirty="0"/>
          </a:p>
          <a:p>
            <a:pPr marL="457200" lvl="1" indent="0">
              <a:buNone/>
            </a:pPr>
            <a:r>
              <a:rPr lang="ja-JP" altLang="en-US" sz="1800"/>
              <a:t>どの字か調べてみよう。</a:t>
            </a:r>
            <a:endParaRPr lang="en-US" altLang="ja-JP" sz="1800" dirty="0"/>
          </a:p>
          <a:p>
            <a:pPr marL="457200" lvl="1" indent="0">
              <a:buNone/>
            </a:pPr>
            <a:endParaRPr lang="ja-JP" altLang="en-US" sz="1400"/>
          </a:p>
        </p:txBody>
      </p:sp>
      <p:graphicFrame>
        <p:nvGraphicFramePr>
          <p:cNvPr id="19" name="表 19">
            <a:extLst>
              <a:ext uri="{FF2B5EF4-FFF2-40B4-BE49-F238E27FC236}">
                <a16:creationId xmlns:a16="http://schemas.microsoft.com/office/drawing/2014/main" id="{90616ED8-D403-9C0A-97D5-108E623ED9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030525"/>
              </p:ext>
            </p:extLst>
          </p:nvPr>
        </p:nvGraphicFramePr>
        <p:xfrm>
          <a:off x="4840357" y="5050178"/>
          <a:ext cx="3707297" cy="14173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037521">
                  <a:extLst>
                    <a:ext uri="{9D8B030D-6E8A-4147-A177-3AD203B41FA5}">
                      <a16:colId xmlns:a16="http://schemas.microsoft.com/office/drawing/2014/main" val="1955784509"/>
                    </a:ext>
                  </a:extLst>
                </a:gridCol>
                <a:gridCol w="1669776">
                  <a:extLst>
                    <a:ext uri="{9D8B030D-6E8A-4147-A177-3AD203B41FA5}">
                      <a16:colId xmlns:a16="http://schemas.microsoft.com/office/drawing/2014/main" val="40742145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/>
                        <a:t>コード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/>
                        <a:t>表示された文字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262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450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398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8305053"/>
                  </a:ext>
                </a:extLst>
              </a:tr>
            </a:tbl>
          </a:graphicData>
        </a:graphic>
      </p:graphicFrame>
      <p:pic>
        <p:nvPicPr>
          <p:cNvPr id="6" name="コンテンツ プレースホルダー 5" descr="黒い背景と白い文字&#10;&#10;自動的に生成された説明">
            <a:extLst>
              <a:ext uri="{FF2B5EF4-FFF2-40B4-BE49-F238E27FC236}">
                <a16:creationId xmlns:a16="http://schemas.microsoft.com/office/drawing/2014/main" id="{85A8C4A8-2EDC-1160-523B-FA689C3816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0462" y="660620"/>
            <a:ext cx="7003076" cy="1237753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70901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D4B190-6677-6DE0-AC62-23F66E630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参考</a:t>
            </a:r>
            <a:r>
              <a:rPr lang="en-US" altLang="ja-JP" dirty="0"/>
              <a:t>:Monaca Education</a:t>
            </a:r>
            <a:r>
              <a:rPr lang="ja-JP" altLang="en-US"/>
              <a:t>プロジェクト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B858FB-0885-A1EC-06F6-51695B752F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000" y="515813"/>
            <a:ext cx="8658480" cy="5859350"/>
          </a:xfrm>
        </p:spPr>
        <p:txBody>
          <a:bodyPr/>
          <a:lstStyle/>
          <a:p>
            <a:r>
              <a:rPr kumimoji="1" lang="ja-JP" altLang="en-US"/>
              <a:t>文字⇄文字コード変換アプリ</a:t>
            </a:r>
            <a:endParaRPr kumimoji="1" lang="en-US" altLang="ja-JP" dirty="0"/>
          </a:p>
          <a:p>
            <a:pPr marL="358775" lvl="1" indent="0">
              <a:buNone/>
            </a:pPr>
            <a:r>
              <a:rPr lang="en-US" altLang="ja-JP" sz="1800" dirty="0"/>
              <a:t>※</a:t>
            </a:r>
            <a:r>
              <a:rPr lang="ja-JP" altLang="en-US" sz="1800"/>
              <a:t>このアプリは</a:t>
            </a:r>
            <a:r>
              <a:rPr lang="en-US" altLang="ja-JP" sz="1800" dirty="0"/>
              <a:t>Monaca Education</a:t>
            </a:r>
            <a:r>
              <a:rPr lang="ja-JP" altLang="en-US" sz="1800"/>
              <a:t>向きのプロジェクトとして作られたもの</a:t>
            </a:r>
            <a:endParaRPr lang="en-US" altLang="ja-JP" sz="1800" dirty="0"/>
          </a:p>
          <a:p>
            <a:pPr marL="358775" lvl="1" indent="0">
              <a:buNone/>
            </a:pPr>
            <a:endParaRPr lang="en-US" altLang="ja-JP" dirty="0"/>
          </a:p>
          <a:p>
            <a:pPr lvl="1"/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BE6650B-B880-B2AB-02F4-45015A4127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" name="図 5" descr="グラフィカル ユーザー インターフェイス&#10;&#10;低い精度で自動的に生成された説明">
            <a:extLst>
              <a:ext uri="{FF2B5EF4-FFF2-40B4-BE49-F238E27FC236}">
                <a16:creationId xmlns:a16="http://schemas.microsoft.com/office/drawing/2014/main" id="{578B004E-F21C-40C4-9709-9313A56B3C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802" y="1912421"/>
            <a:ext cx="5740400" cy="3835400"/>
          </a:xfrm>
          <a:prstGeom prst="rect">
            <a:avLst/>
          </a:prstGeom>
        </p:spPr>
      </p:pic>
      <p:sp>
        <p:nvSpPr>
          <p:cNvPr id="8" name="左矢印 7">
            <a:extLst>
              <a:ext uri="{FF2B5EF4-FFF2-40B4-BE49-F238E27FC236}">
                <a16:creationId xmlns:a16="http://schemas.microsoft.com/office/drawing/2014/main" id="{8253EDE1-67F3-48D9-7592-28F40EA92569}"/>
              </a:ext>
            </a:extLst>
          </p:cNvPr>
          <p:cNvSpPr/>
          <p:nvPr/>
        </p:nvSpPr>
        <p:spPr>
          <a:xfrm>
            <a:off x="5888050" y="2300734"/>
            <a:ext cx="2621147" cy="549067"/>
          </a:xfrm>
          <a:prstGeom prst="leftArrow">
            <a:avLst>
              <a:gd name="adj1" fmla="val 62451"/>
              <a:gd name="adj2" fmla="val 50000"/>
            </a:avLst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r>
              <a:rPr lang="en-US" altLang="ja-JP" sz="1600" dirty="0"/>
              <a:t>①</a:t>
            </a:r>
            <a:r>
              <a:rPr lang="ja-JP" altLang="en-US" sz="1600"/>
              <a:t>１文字を入力する</a:t>
            </a:r>
            <a:endParaRPr kumimoji="1" lang="ja-JP" altLang="en-US" sz="1600"/>
          </a:p>
        </p:txBody>
      </p:sp>
      <p:sp>
        <p:nvSpPr>
          <p:cNvPr id="9" name="左矢印 8">
            <a:extLst>
              <a:ext uri="{FF2B5EF4-FFF2-40B4-BE49-F238E27FC236}">
                <a16:creationId xmlns:a16="http://schemas.microsoft.com/office/drawing/2014/main" id="{B14343C3-9638-A0B2-C1B5-4043A7C4BCF0}"/>
              </a:ext>
            </a:extLst>
          </p:cNvPr>
          <p:cNvSpPr/>
          <p:nvPr/>
        </p:nvSpPr>
        <p:spPr>
          <a:xfrm>
            <a:off x="5012694" y="2777754"/>
            <a:ext cx="2621147" cy="549067"/>
          </a:xfrm>
          <a:prstGeom prst="leftArrow">
            <a:avLst>
              <a:gd name="adj1" fmla="val 62451"/>
              <a:gd name="adj2" fmla="val 50000"/>
            </a:avLst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r>
              <a:rPr lang="en-US" altLang="ja-JP" sz="1600" dirty="0"/>
              <a:t>②</a:t>
            </a:r>
            <a:r>
              <a:rPr lang="ja-JP" altLang="en-US" sz="1600"/>
              <a:t>変換ボタンを押す</a:t>
            </a:r>
            <a:endParaRPr kumimoji="1" lang="ja-JP" altLang="en-US" sz="1600"/>
          </a:p>
        </p:txBody>
      </p:sp>
      <p:sp>
        <p:nvSpPr>
          <p:cNvPr id="10" name="左矢印 9">
            <a:extLst>
              <a:ext uri="{FF2B5EF4-FFF2-40B4-BE49-F238E27FC236}">
                <a16:creationId xmlns:a16="http://schemas.microsoft.com/office/drawing/2014/main" id="{05C02332-6504-04E3-26E9-C0C708BBFE8A}"/>
              </a:ext>
            </a:extLst>
          </p:cNvPr>
          <p:cNvSpPr/>
          <p:nvPr/>
        </p:nvSpPr>
        <p:spPr>
          <a:xfrm>
            <a:off x="4219892" y="3255206"/>
            <a:ext cx="2621147" cy="549067"/>
          </a:xfrm>
          <a:prstGeom prst="leftArrow">
            <a:avLst>
              <a:gd name="adj1" fmla="val 62451"/>
              <a:gd name="adj2" fmla="val 50000"/>
            </a:avLst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r>
              <a:rPr lang="en-US" altLang="ja-JP" sz="1600" dirty="0"/>
              <a:t>③</a:t>
            </a:r>
            <a:r>
              <a:rPr lang="ja-JP" altLang="en-US" sz="1600"/>
              <a:t>変換結果を確認する</a:t>
            </a:r>
            <a:endParaRPr kumimoji="1" lang="ja-JP" altLang="en-US" sz="1600"/>
          </a:p>
        </p:txBody>
      </p:sp>
      <p:sp>
        <p:nvSpPr>
          <p:cNvPr id="11" name="左矢印 10">
            <a:extLst>
              <a:ext uri="{FF2B5EF4-FFF2-40B4-BE49-F238E27FC236}">
                <a16:creationId xmlns:a16="http://schemas.microsoft.com/office/drawing/2014/main" id="{6CF66478-0472-3E6F-D29D-5CFF78319A0C}"/>
              </a:ext>
            </a:extLst>
          </p:cNvPr>
          <p:cNvSpPr/>
          <p:nvPr/>
        </p:nvSpPr>
        <p:spPr>
          <a:xfrm>
            <a:off x="5888050" y="4170570"/>
            <a:ext cx="2621147" cy="549067"/>
          </a:xfrm>
          <a:prstGeom prst="leftArrow">
            <a:avLst>
              <a:gd name="adj1" fmla="val 62451"/>
              <a:gd name="adj2" fmla="val 50000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r>
              <a:rPr lang="en-US" altLang="ja-JP" sz="1600" dirty="0"/>
              <a:t>①</a:t>
            </a:r>
            <a:r>
              <a:rPr lang="ja-JP" altLang="en-US" sz="1600"/>
              <a:t>コードを入力する</a:t>
            </a:r>
            <a:endParaRPr kumimoji="1" lang="ja-JP" altLang="en-US" sz="1600"/>
          </a:p>
        </p:txBody>
      </p:sp>
      <p:sp>
        <p:nvSpPr>
          <p:cNvPr id="12" name="左矢印 11">
            <a:extLst>
              <a:ext uri="{FF2B5EF4-FFF2-40B4-BE49-F238E27FC236}">
                <a16:creationId xmlns:a16="http://schemas.microsoft.com/office/drawing/2014/main" id="{4D55AFD3-AD59-4190-6EBE-2171F4FD4DE6}"/>
              </a:ext>
            </a:extLst>
          </p:cNvPr>
          <p:cNvSpPr/>
          <p:nvPr/>
        </p:nvSpPr>
        <p:spPr>
          <a:xfrm>
            <a:off x="5012694" y="4647590"/>
            <a:ext cx="2621147" cy="549067"/>
          </a:xfrm>
          <a:prstGeom prst="leftArrow">
            <a:avLst>
              <a:gd name="adj1" fmla="val 62451"/>
              <a:gd name="adj2" fmla="val 50000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r>
              <a:rPr lang="en-US" altLang="ja-JP" sz="1600" dirty="0"/>
              <a:t>②</a:t>
            </a:r>
            <a:r>
              <a:rPr lang="ja-JP" altLang="en-US" sz="1600"/>
              <a:t>変換ボタンを押す</a:t>
            </a:r>
            <a:endParaRPr kumimoji="1" lang="ja-JP" altLang="en-US" sz="1600"/>
          </a:p>
        </p:txBody>
      </p:sp>
      <p:sp>
        <p:nvSpPr>
          <p:cNvPr id="13" name="左矢印 12">
            <a:extLst>
              <a:ext uri="{FF2B5EF4-FFF2-40B4-BE49-F238E27FC236}">
                <a16:creationId xmlns:a16="http://schemas.microsoft.com/office/drawing/2014/main" id="{2C63D803-6B18-1B30-92EA-D7C0822C394A}"/>
              </a:ext>
            </a:extLst>
          </p:cNvPr>
          <p:cNvSpPr/>
          <p:nvPr/>
        </p:nvSpPr>
        <p:spPr>
          <a:xfrm>
            <a:off x="4219892" y="5125042"/>
            <a:ext cx="2621147" cy="549067"/>
          </a:xfrm>
          <a:prstGeom prst="leftArrow">
            <a:avLst>
              <a:gd name="adj1" fmla="val 62451"/>
              <a:gd name="adj2" fmla="val 50000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r>
              <a:rPr lang="en-US" altLang="ja-JP" sz="1600" dirty="0"/>
              <a:t>③</a:t>
            </a:r>
            <a:r>
              <a:rPr lang="ja-JP" altLang="en-US" sz="1600"/>
              <a:t>変換結果を確認する</a:t>
            </a:r>
            <a:endParaRPr kumimoji="1" lang="ja-JP" altLang="en-US" sz="160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A7138D2-B21E-CFBE-2966-1CA8E24A1603}"/>
              </a:ext>
            </a:extLst>
          </p:cNvPr>
          <p:cNvSpPr txBox="1"/>
          <p:nvPr/>
        </p:nvSpPr>
        <p:spPr>
          <a:xfrm>
            <a:off x="2469734" y="6171692"/>
            <a:ext cx="7084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※Monaca Education</a:t>
            </a: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へのインポート方法は、</a:t>
            </a:r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Web</a:t>
            </a: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サイトを参照</a:t>
            </a:r>
          </a:p>
        </p:txBody>
      </p:sp>
    </p:spTree>
    <p:extLst>
      <p:ext uri="{BB962C8B-B14F-4D97-AF65-F5344CB8AC3E}">
        <p14:creationId xmlns:p14="http://schemas.microsoft.com/office/powerpoint/2010/main" val="1503178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63E240-44ED-C154-A9DF-2F047C3C8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文字のコードとは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041393B-D43B-0EA8-6440-99863A30C2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z="2400"/>
              <a:t>コード</a:t>
            </a:r>
            <a:endParaRPr kumimoji="1" lang="en-US" altLang="ja-JP" sz="2400" dirty="0"/>
          </a:p>
          <a:p>
            <a:pPr lvl="1"/>
            <a:r>
              <a:rPr lang="ja-JP" altLang="en-US" sz="2000"/>
              <a:t>符号</a:t>
            </a:r>
            <a:endParaRPr lang="en-US" altLang="ja-JP" sz="2000" dirty="0"/>
          </a:p>
          <a:p>
            <a:pPr lvl="1"/>
            <a:r>
              <a:rPr kumimoji="1" lang="ja-JP" altLang="en-US" sz="2000"/>
              <a:t>コンピュータ内部では、一つ一つの字に、数値（コード）が割り当てられている</a:t>
            </a:r>
            <a:endParaRPr kumimoji="1" lang="en-US" altLang="ja-JP" sz="2000" dirty="0"/>
          </a:p>
          <a:p>
            <a:r>
              <a:rPr lang="ja-JP" altLang="en-US" sz="2400"/>
              <a:t>文字集合</a:t>
            </a:r>
            <a:endParaRPr kumimoji="1" lang="en-US" altLang="ja-JP" sz="2400" dirty="0"/>
          </a:p>
          <a:p>
            <a:pPr lvl="1"/>
            <a:r>
              <a:rPr kumimoji="1" lang="ja-JP" altLang="en-US" sz="2000"/>
              <a:t>多数の文字の集合（セット）</a:t>
            </a:r>
            <a:r>
              <a:rPr lang="ja-JP" altLang="en-US" sz="2000"/>
              <a:t>。集合の要素が多い＝表現できる字が多い</a:t>
            </a:r>
            <a:endParaRPr lang="en-US" altLang="ja-JP" sz="2000" dirty="0"/>
          </a:p>
          <a:p>
            <a:pPr lvl="1"/>
            <a:endParaRPr lang="en-US" altLang="ja-JP" sz="2000" dirty="0"/>
          </a:p>
          <a:p>
            <a:r>
              <a:rPr kumimoji="1" lang="ja-JP" altLang="en-US" sz="2400"/>
              <a:t>文字コード</a:t>
            </a:r>
            <a:endParaRPr kumimoji="1" lang="en-US" altLang="ja-JP" sz="2400" dirty="0"/>
          </a:p>
          <a:p>
            <a:pPr lvl="1"/>
            <a:r>
              <a:rPr lang="ja-JP" altLang="en-US" sz="2000"/>
              <a:t>集めた文字集合について、それぞれの字にどのように値を割り振るか仕組みを決めたもの</a:t>
            </a:r>
            <a:endParaRPr lang="en-US" altLang="ja-JP" sz="2000" dirty="0"/>
          </a:p>
          <a:p>
            <a:pPr lvl="2"/>
            <a:r>
              <a:rPr kumimoji="1" lang="ja-JP" altLang="en-US" sz="1600"/>
              <a:t>よく使われる文字コードの例</a:t>
            </a:r>
            <a:r>
              <a:rPr kumimoji="1" lang="en-US" altLang="ja-JP" sz="1600" dirty="0"/>
              <a:t>: Unicode</a:t>
            </a:r>
            <a:endParaRPr kumimoji="1" lang="ja-JP" altLang="en-US" sz="160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AA310A1-E64C-9A90-3658-0230CF426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6254209"/>
      </p:ext>
    </p:extLst>
  </p:cSld>
  <p:clrMapOvr>
    <a:masterClrMapping/>
  </p:clrMapOvr>
</p:sld>
</file>

<file path=ppt/theme/theme1.xml><?xml version="1.0" encoding="utf-8"?>
<a:theme xmlns:a="http://schemas.openxmlformats.org/drawingml/2006/main" name="2020岡本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/>
      </a:spPr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コンピュータによる計算" id="{74F56FA4-01C7-6745-8003-8F6F73EA8DF7}" vid="{A8A0694B-FE15-3B48-B1B7-B6A6653A42A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2020岡本</Template>
  <TotalTime>711</TotalTime>
  <Words>1224</Words>
  <Application>Microsoft Macintosh PowerPoint</Application>
  <PresentationFormat>画面に合わせる (4:3)</PresentationFormat>
  <Paragraphs>182</Paragraphs>
  <Slides>18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9" baseType="lpstr">
      <vt:lpstr>Meiryo UI</vt:lpstr>
      <vt:lpstr>MonacakomiRegular</vt:lpstr>
      <vt:lpstr>UD Digi Kyokasho N-R</vt:lpstr>
      <vt:lpstr>UD Digi Kyokasho N-R</vt:lpstr>
      <vt:lpstr>UD デジタル 教科書体 NK-B</vt:lpstr>
      <vt:lpstr>メイリオ</vt:lpstr>
      <vt:lpstr>游ゴシック</vt:lpstr>
      <vt:lpstr>Arial</vt:lpstr>
      <vt:lpstr>Century Gothic</vt:lpstr>
      <vt:lpstr>Wingdings</vt:lpstr>
      <vt:lpstr>2020岡本</vt:lpstr>
      <vt:lpstr>文字のデジタル表現 / 画像のデジタル表現</vt:lpstr>
      <vt:lpstr>PowerPoint プレゼンテーション</vt:lpstr>
      <vt:lpstr>文字のデジタル表現</vt:lpstr>
      <vt:lpstr>短いプログラムで、文字のコードを調べてみよう</vt:lpstr>
      <vt:lpstr>実行結果/試してみよう</vt:lpstr>
      <vt:lpstr>短いプログラムで、文字のコードから文字を表示させてみよう</vt:lpstr>
      <vt:lpstr>実行結果/試してみよう</vt:lpstr>
      <vt:lpstr>参考:Monaca Educationプロジェクト</vt:lpstr>
      <vt:lpstr>文字のコードとは</vt:lpstr>
      <vt:lpstr>参考:テキストファイルとワープロソフトのファイルのデータの違い </vt:lpstr>
      <vt:lpstr>画像のデジタル表現</vt:lpstr>
      <vt:lpstr>ワープロソフトのデータ/画像のデータ</vt:lpstr>
      <vt:lpstr>画像のデジタル表現</vt:lpstr>
      <vt:lpstr>ワープロで画像ファイルを作る:MS Word</vt:lpstr>
      <vt:lpstr>ワープロで画像ファイルを作る:MS Word</vt:lpstr>
      <vt:lpstr>ワープロで画像ファイルを作る:Google図形描画</vt:lpstr>
      <vt:lpstr>２つの画像ファイルを拡大して見よう</vt:lpstr>
      <vt:lpstr>まとめ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文字のデジタル表現</dc:title>
  <dc:creator>Tetsuya Izawa</dc:creator>
  <cp:lastModifiedBy>Tetsuya Izawa</cp:lastModifiedBy>
  <cp:revision>6</cp:revision>
  <dcterms:created xsi:type="dcterms:W3CDTF">2022-05-31T07:58:24Z</dcterms:created>
  <dcterms:modified xsi:type="dcterms:W3CDTF">2022-12-27T01:00:03Z</dcterms:modified>
</cp:coreProperties>
</file>