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13"/>
  </p:notesMasterIdLst>
  <p:sldIdLst>
    <p:sldId id="256" r:id="rId2"/>
    <p:sldId id="276" r:id="rId3"/>
    <p:sldId id="261" r:id="rId4"/>
    <p:sldId id="263" r:id="rId5"/>
    <p:sldId id="266" r:id="rId6"/>
    <p:sldId id="272" r:id="rId7"/>
    <p:sldId id="297" r:id="rId8"/>
    <p:sldId id="298" r:id="rId9"/>
    <p:sldId id="299" r:id="rId10"/>
    <p:sldId id="300" r:id="rId11"/>
    <p:sldId id="293" r:id="rId12"/>
  </p:sldIdLst>
  <p:sldSz cx="6858000" cy="9906000" type="A4"/>
  <p:notesSz cx="6858000" cy="9874250"/>
  <p:embeddedFontLst>
    <p:embeddedFont>
      <p:font typeface="UD デジタル 教科書体 N-B" panose="02020700000000000000" pitchFamily="17" charset="-128"/>
      <p:bold r:id="rId14"/>
    </p:embeddedFont>
    <p:embeddedFont>
      <p:font typeface="UD デジタル 教科書体 N-R" panose="02020400000000000000" pitchFamily="17" charset="-128"/>
      <p:regular r:id="rId15"/>
    </p:embeddedFont>
    <p:embeddedFont>
      <p:font typeface="UD デジタル 教科書体 N-R" panose="02020400000000000000" pitchFamily="17" charset="-128"/>
      <p:regular r:id="rId15"/>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268D488-4D31-41C3-8918-EFC40B7EE5AB}">
          <p14:sldIdLst>
            <p14:sldId id="256"/>
            <p14:sldId id="276"/>
            <p14:sldId id="261"/>
            <p14:sldId id="263"/>
            <p14:sldId id="266"/>
            <p14:sldId id="272"/>
            <p14:sldId id="297"/>
            <p14:sldId id="298"/>
            <p14:sldId id="299"/>
            <p14:sldId id="300"/>
            <p14:sldId id="293"/>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25" autoAdjust="0"/>
    <p:restoredTop sz="94660"/>
  </p:normalViewPr>
  <p:slideViewPr>
    <p:cSldViewPr snapToGrid="0">
      <p:cViewPr varScale="1">
        <p:scale>
          <a:sx n="118" d="100"/>
          <a:sy n="118" d="100"/>
        </p:scale>
        <p:origin x="1397" y="91"/>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atin typeface="UD デジタル 教科書体 N-R" panose="02020400000000000000" pitchFamily="17" charset="-128"/>
                <a:ea typeface="UD デジタル 教科書体 N-R" panose="02020400000000000000" pitchFamily="17" charset="-128"/>
              </a:defRPr>
            </a:lvl1pPr>
          </a:lstStyle>
          <a:p>
            <a:endParaRPr kumimoji="1" lang="ja-JP" altLang="en-US"/>
          </a:p>
        </p:txBody>
      </p:sp>
      <p:sp>
        <p:nvSpPr>
          <p:cNvPr id="3" name="日付プレースホルダー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atin typeface="UD デジタル 教科書体 N-R" panose="02020400000000000000" pitchFamily="17" charset="-128"/>
                <a:ea typeface="UD デジタル 教科書体 N-R" panose="02020400000000000000" pitchFamily="17" charset="-128"/>
              </a:defRPr>
            </a:lvl1pPr>
          </a:lstStyle>
          <a:p>
            <a:fld id="{B4C897DE-02DE-C748-94B5-361D38E5820E}" type="datetimeFigureOut">
              <a:rPr kumimoji="1" lang="ja-JP" altLang="en-US" smtClean="0"/>
              <a:pPr/>
              <a:t>2022/3/9</a:t>
            </a:fld>
            <a:endParaRPr kumimoji="1" lang="ja-JP" altLang="en-US"/>
          </a:p>
        </p:txBody>
      </p:sp>
      <p:sp>
        <p:nvSpPr>
          <p:cNvPr id="4" name="スライド イメージ プレースホルダー 3"/>
          <p:cNvSpPr>
            <a:spLocks noGrp="1" noRot="1" noChangeAspect="1"/>
          </p:cNvSpPr>
          <p:nvPr>
            <p:ph type="sldImg" idx="2"/>
          </p:nvPr>
        </p:nvSpPr>
        <p:spPr>
          <a:xfrm>
            <a:off x="2274888" y="1235075"/>
            <a:ext cx="2308225" cy="33321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388"/>
            <a:ext cx="5486400" cy="38893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8950"/>
            <a:ext cx="2971800" cy="495300"/>
          </a:xfrm>
          <a:prstGeom prst="rect">
            <a:avLst/>
          </a:prstGeom>
        </p:spPr>
        <p:txBody>
          <a:bodyPr vert="horz" lIns="91440" tIns="45720" rIns="91440" bIns="45720" rtlCol="0" anchor="b"/>
          <a:lstStyle>
            <a:lvl1pPr algn="l">
              <a:defRPr sz="1200">
                <a:latin typeface="UD デジタル 教科書体 N-R" panose="02020400000000000000" pitchFamily="17" charset="-128"/>
                <a:ea typeface="UD デジタル 教科書体 N-R" panose="02020400000000000000" pitchFamily="17" charset="-128"/>
              </a:defRPr>
            </a:lvl1pPr>
          </a:lstStyle>
          <a:p>
            <a:endParaRPr kumimoji="1" lang="ja-JP" altLang="en-US"/>
          </a:p>
        </p:txBody>
      </p:sp>
      <p:sp>
        <p:nvSpPr>
          <p:cNvPr id="7" name="スライド番号プレースホルダー 6"/>
          <p:cNvSpPr>
            <a:spLocks noGrp="1"/>
          </p:cNvSpPr>
          <p:nvPr>
            <p:ph type="sldNum" sz="quarter" idx="5"/>
          </p:nvPr>
        </p:nvSpPr>
        <p:spPr>
          <a:xfrm>
            <a:off x="3884613" y="9378950"/>
            <a:ext cx="2971800" cy="495300"/>
          </a:xfrm>
          <a:prstGeom prst="rect">
            <a:avLst/>
          </a:prstGeom>
        </p:spPr>
        <p:txBody>
          <a:bodyPr vert="horz" lIns="91440" tIns="45720" rIns="91440" bIns="45720" rtlCol="0" anchor="b"/>
          <a:lstStyle>
            <a:lvl1pPr algn="r">
              <a:defRPr sz="1200">
                <a:latin typeface="UD デジタル 教科書体 N-R" panose="02020400000000000000" pitchFamily="17" charset="-128"/>
                <a:ea typeface="UD デジタル 教科書体 N-R" panose="02020400000000000000" pitchFamily="17" charset="-128"/>
              </a:defRPr>
            </a:lvl1pPr>
          </a:lstStyle>
          <a:p>
            <a:fld id="{8E44F87A-DC02-9E42-820A-5F82B2B9594E}" type="slidenum">
              <a:rPr kumimoji="1" lang="ja-JP" altLang="en-US" smtClean="0"/>
              <a:pPr/>
              <a:t>‹#›</a:t>
            </a:fld>
            <a:endParaRPr kumimoji="1" lang="ja-JP" altLang="en-US"/>
          </a:p>
        </p:txBody>
      </p:sp>
    </p:spTree>
    <p:extLst>
      <p:ext uri="{BB962C8B-B14F-4D97-AF65-F5344CB8AC3E}">
        <p14:creationId xmlns:p14="http://schemas.microsoft.com/office/powerpoint/2010/main" val="39234047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1pPr>
    <a:lvl2pPr marL="4572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2pPr>
    <a:lvl3pPr marL="9144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3pPr>
    <a:lvl4pPr marL="13716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4pPr>
    <a:lvl5pPr marL="18288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05641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5448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99696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17111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958932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69593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633835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165021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458582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277481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2022/3/9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656830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latin typeface="UD デジタル 教科書体 N-R" panose="02020400000000000000" pitchFamily="17" charset="-128"/>
                <a:ea typeface="UD デジタル 教科書体 N-R" panose="02020400000000000000" pitchFamily="17" charset="-128"/>
              </a:defRPr>
            </a:lvl1pPr>
          </a:lstStyle>
          <a:p>
            <a:fld id="{B876EB8B-730E-48F8-A319-050F7B496244}" type="datetimeFigureOut">
              <a:rPr kumimoji="1" lang="ja-JP" altLang="en-US" smtClean="0"/>
              <a:pPr/>
              <a:t>2022/3/9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latin typeface="UD デジタル 教科書体 N-R" panose="02020400000000000000" pitchFamily="17" charset="-128"/>
                <a:ea typeface="UD デジタル 教科書体 N-R" panose="02020400000000000000" pitchFamily="17" charset="-128"/>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latin typeface="UD デジタル 教科書体 N-R" panose="02020400000000000000" pitchFamily="17" charset="-128"/>
                <a:ea typeface="UD デジタル 教科書体 N-R" panose="02020400000000000000" pitchFamily="17" charset="-128"/>
              </a:defRPr>
            </a:lvl1pPr>
          </a:lstStyle>
          <a:p>
            <a:fld id="{ADF15CAD-E777-460C-BF62-ACF87853F993}" type="slidenum">
              <a:rPr kumimoji="1" lang="ja-JP" altLang="en-US" smtClean="0"/>
              <a:pPr/>
              <a:t>‹#›</a:t>
            </a:fld>
            <a:endParaRPr kumimoji="1" lang="ja-JP" altLang="en-US"/>
          </a:p>
        </p:txBody>
      </p:sp>
    </p:spTree>
    <p:extLst>
      <p:ext uri="{BB962C8B-B14F-4D97-AF65-F5344CB8AC3E}">
        <p14:creationId xmlns:p14="http://schemas.microsoft.com/office/powerpoint/2010/main" val="2553510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UD デジタル 教科書体 N-R" panose="02020400000000000000" pitchFamily="17" charset="-128"/>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UD デジタル 教科書体 N-R" panose="02020400000000000000" pitchFamily="17" charset="-128"/>
          <a:ea typeface="UD デジタル 教科書体 N-R" panose="02020400000000000000" pitchFamily="17" charset="-128"/>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UD デジタル 教科書体 N-R" panose="02020400000000000000" pitchFamily="17" charset="-128"/>
          <a:ea typeface="UD デジタル 教科書体 N-R" panose="02020400000000000000" pitchFamily="17" charset="-128"/>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UD デジタル 教科書体 N-R" panose="02020400000000000000" pitchFamily="17" charset="-128"/>
          <a:ea typeface="UD デジタル 教科書体 N-R" panose="02020400000000000000" pitchFamily="17" charset="-128"/>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UD デジタル 教科書体 N-R" panose="02020400000000000000" pitchFamily="17" charset="-128"/>
          <a:ea typeface="UD デジタル 教科書体 N-R" panose="02020400000000000000" pitchFamily="17" charset="-128"/>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UD デジタル 教科書体 N-R" panose="02020400000000000000" pitchFamily="17" charset="-128"/>
          <a:ea typeface="UD デジタル 教科書体 N-R" panose="02020400000000000000" pitchFamily="17"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114301" y="649705"/>
            <a:ext cx="6640829" cy="1212246"/>
          </a:xfrm>
        </p:spPr>
        <p:style>
          <a:lnRef idx="2">
            <a:schemeClr val="dk1"/>
          </a:lnRef>
          <a:fillRef idx="1">
            <a:schemeClr val="lt1"/>
          </a:fillRef>
          <a:effectRef idx="0">
            <a:schemeClr val="dk1"/>
          </a:effectRef>
          <a:fontRef idx="minor">
            <a:schemeClr val="dk1"/>
          </a:fontRef>
        </p:style>
        <p:txBody>
          <a:bodyPr>
            <a:normAutofit/>
          </a:bodyPr>
          <a:lstStyle/>
          <a:p>
            <a:r>
              <a:rPr lang="ja-JP" altLang="en-US" sz="4000">
                <a:latin typeface="UD デジタル 教科書体 N-R" panose="02020400000000000000" pitchFamily="17" charset="-128"/>
                <a:ea typeface="UD デジタル 教科書体 N-R" panose="02020400000000000000" pitchFamily="17" charset="-128"/>
              </a:rPr>
              <a:t>アプリ</a:t>
            </a:r>
            <a:br>
              <a:rPr lang="en-US" altLang="ja-JP" sz="4000" dirty="0">
                <a:latin typeface="UD デジタル 教科書体 N-R" panose="02020400000000000000" pitchFamily="17" charset="-128"/>
                <a:ea typeface="UD デジタル 教科書体 N-R" panose="02020400000000000000" pitchFamily="17" charset="-128"/>
              </a:rPr>
            </a:br>
            <a:r>
              <a:rPr lang="ja-JP" altLang="en-US" sz="4000">
                <a:latin typeface="UD デジタル 教科書体 N-R" panose="02020400000000000000" pitchFamily="17" charset="-128"/>
                <a:ea typeface="UD デジタル 教科書体 N-R" panose="02020400000000000000" pitchFamily="17" charset="-128"/>
              </a:rPr>
              <a:t>プログラミングシート</a:t>
            </a:r>
          </a:p>
        </p:txBody>
      </p:sp>
      <p:sp>
        <p:nvSpPr>
          <p:cNvPr id="5" name="字幕 4">
            <a:extLst>
              <a:ext uri="{FF2B5EF4-FFF2-40B4-BE49-F238E27FC236}">
                <a16:creationId xmlns:a16="http://schemas.microsoft.com/office/drawing/2014/main" id="{13A46BEA-C938-4ADA-A3CF-6AE556751F17}"/>
              </a:ext>
            </a:extLst>
          </p:cNvPr>
          <p:cNvSpPr>
            <a:spLocks noGrp="1"/>
          </p:cNvSpPr>
          <p:nvPr>
            <p:ph type="subTitle" idx="1"/>
          </p:nvPr>
        </p:nvSpPr>
        <p:spPr>
          <a:xfrm>
            <a:off x="0" y="4621774"/>
            <a:ext cx="6858000" cy="662451"/>
          </a:xfrm>
        </p:spPr>
        <p:txBody>
          <a:bodyPr>
            <a:noAutofit/>
          </a:bodyPr>
          <a:lstStyle/>
          <a:p>
            <a:r>
              <a:rPr lang="ja-JP" altLang="en-US" sz="2800">
                <a:latin typeface="UD デジタル 教科書体 N-B" panose="02020700000000000000" pitchFamily="17" charset="-128"/>
                <a:ea typeface="UD デジタル 教科書体 N-B" panose="02020700000000000000" pitchFamily="17" charset="-128"/>
              </a:rPr>
              <a:t>手書き文字認識アプリ</a:t>
            </a:r>
            <a:endParaRPr lang="en-US" altLang="ja-JP" sz="2800">
              <a:latin typeface="UD デジタル 教科書体 N-B" panose="02020700000000000000" pitchFamily="17" charset="-128"/>
              <a:ea typeface="UD デジタル 教科書体 N-B" panose="02020700000000000000" pitchFamily="17" charset="-128"/>
            </a:endParaRPr>
          </a:p>
          <a:p>
            <a:r>
              <a:rPr lang="ja-JP" altLang="en-US" sz="2800">
                <a:latin typeface="UD デジタル 教科書体 N-B" panose="02020700000000000000" pitchFamily="17" charset="-128"/>
                <a:ea typeface="UD デジタル 教科書体 N-B" panose="02020700000000000000" pitchFamily="17" charset="-128"/>
              </a:rPr>
              <a:t>（機械学習モデルの利用と作成）</a:t>
            </a:r>
            <a:r>
              <a:rPr lang="en-US" altLang="ja-JP" sz="2800">
                <a:latin typeface="UD デジタル 教科書体 N-B" panose="02020700000000000000" pitchFamily="17" charset="-128"/>
                <a:ea typeface="UD デジタル 教科書体 N-B" panose="02020700000000000000" pitchFamily="17" charset="-128"/>
              </a:rPr>
              <a:t> </a:t>
            </a:r>
            <a:r>
              <a:rPr lang="ja-JP" altLang="en-US" sz="2800">
                <a:latin typeface="UD デジタル 教科書体 N-B" panose="02020700000000000000" pitchFamily="17" charset="-128"/>
                <a:ea typeface="UD デジタル 教科書体 N-B" panose="02020700000000000000" pitchFamily="17" charset="-128"/>
              </a:rPr>
              <a:t>編</a:t>
            </a:r>
            <a:endParaRPr lang="en-US" altLang="ja-JP" sz="2800">
              <a:latin typeface="UD デジタル 教科書体 N-B" panose="02020700000000000000" pitchFamily="17" charset="-128"/>
              <a:ea typeface="UD デジタル 教科書体 N-B" panose="02020700000000000000" pitchFamily="17" charset="-128"/>
            </a:endParaRPr>
          </a:p>
          <a:p>
            <a:endParaRPr lang="en-US" altLang="ja-JP" sz="280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551440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テキスト ボックス 72">
            <a:extLst>
              <a:ext uri="{FF2B5EF4-FFF2-40B4-BE49-F238E27FC236}">
                <a16:creationId xmlns:a16="http://schemas.microsoft.com/office/drawing/2014/main" id="{092272B1-815D-4961-913B-7F0D8F210920}"/>
              </a:ext>
            </a:extLst>
          </p:cNvPr>
          <p:cNvSpPr txBox="1"/>
          <p:nvPr/>
        </p:nvSpPr>
        <p:spPr>
          <a:xfrm>
            <a:off x="0" y="180650"/>
            <a:ext cx="6858000" cy="338554"/>
          </a:xfrm>
          <a:prstGeom prst="rect">
            <a:avLst/>
          </a:prstGeom>
          <a:noFill/>
        </p:spPr>
        <p:txBody>
          <a:bodyPr wrap="square">
            <a:spAutoFit/>
          </a:bodyPr>
          <a:lstStyle/>
          <a:p>
            <a:pPr algn="ctr"/>
            <a:r>
              <a:rPr kumimoji="1" lang="ja-JP" altLang="en-US" sz="1600">
                <a:latin typeface="UD デジタル 教科書体 N-B" panose="02020700000000000000" pitchFamily="17" charset="-128"/>
                <a:ea typeface="UD デジタル 教科書体 N-B" panose="02020700000000000000" pitchFamily="17" charset="-128"/>
              </a:rPr>
              <a:t>手書き文字認識アプリ（機械学習モデルの作成）を動かしてみよう</a:t>
            </a:r>
            <a:endParaRPr kumimoji="1" lang="ja-JP" altLang="en-US" sz="16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28" name="正方形/長方形 27">
            <a:extLst>
              <a:ext uri="{FF2B5EF4-FFF2-40B4-BE49-F238E27FC236}">
                <a16:creationId xmlns:a16="http://schemas.microsoft.com/office/drawing/2014/main" id="{422F5F4A-A8AF-42AE-98BC-9D146CFBE251}"/>
              </a:ext>
            </a:extLst>
          </p:cNvPr>
          <p:cNvSpPr/>
          <p:nvPr/>
        </p:nvSpPr>
        <p:spPr>
          <a:xfrm>
            <a:off x="3442138" y="1312385"/>
            <a:ext cx="2152356" cy="72128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サポートページから</a:t>
            </a:r>
            <a:endParaRPr kumimoji="1" lang="en-US" altLang="ja-JP" sz="90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手書き文字認識アプリ</a:t>
            </a:r>
            <a:endParaRPr kumimoji="1" lang="en-US" altLang="ja-JP" sz="90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（機械学習モデルの作成</a:t>
            </a:r>
            <a:r>
              <a:rPr kumimoji="1" lang="en-US" altLang="ja-JP" sz="900">
                <a:latin typeface="UD デジタル 教科書体 N-R" panose="02020400000000000000" pitchFamily="17" charset="-128"/>
                <a:ea typeface="UD デジタル 教科書体 N-R" panose="02020400000000000000" pitchFamily="17" charset="-128"/>
              </a:rPr>
              <a:t>)</a:t>
            </a:r>
            <a:r>
              <a:rPr kumimoji="1" lang="ja-JP" altLang="en-US" sz="900">
                <a:latin typeface="UD デジタル 教科書体 N-R" panose="02020400000000000000" pitchFamily="17" charset="-128"/>
                <a:ea typeface="UD デジタル 教科書体 N-R" panose="02020400000000000000" pitchFamily="17" charset="-128"/>
              </a:rPr>
              <a:t>をクリック</a:t>
            </a:r>
          </a:p>
        </p:txBody>
      </p:sp>
      <p:sp>
        <p:nvSpPr>
          <p:cNvPr id="46" name="テキスト ボックス 45">
            <a:extLst>
              <a:ext uri="{FF2B5EF4-FFF2-40B4-BE49-F238E27FC236}">
                <a16:creationId xmlns:a16="http://schemas.microsoft.com/office/drawing/2014/main" id="{3C751261-3EB8-4DC2-86E8-71A53CA31A78}"/>
              </a:ext>
            </a:extLst>
          </p:cNvPr>
          <p:cNvSpPr txBox="1"/>
          <p:nvPr/>
        </p:nvSpPr>
        <p:spPr>
          <a:xfrm>
            <a:off x="8593" y="614466"/>
            <a:ext cx="6858000" cy="338554"/>
          </a:xfrm>
          <a:prstGeom prst="rect">
            <a:avLst/>
          </a:prstGeom>
          <a:noFill/>
        </p:spPr>
        <p:txBody>
          <a:bodyPr wrap="square">
            <a:spAutoFit/>
          </a:bodyPr>
          <a:lstStyle/>
          <a:p>
            <a:pPr algn="ctr"/>
            <a:r>
              <a:rPr kumimoji="1" lang="ja-JP" altLang="en-US" sz="1600">
                <a:solidFill>
                  <a:schemeClr val="tx1"/>
                </a:solidFill>
                <a:latin typeface="UD デジタル 教科書体 N-B" panose="02020700000000000000" pitchFamily="17" charset="-128"/>
                <a:ea typeface="UD デジタル 教科書体 N-B" panose="02020700000000000000" pitchFamily="17" charset="-128"/>
              </a:rPr>
              <a:t>機械学習実施</a:t>
            </a:r>
          </a:p>
        </p:txBody>
      </p:sp>
      <p:sp>
        <p:nvSpPr>
          <p:cNvPr id="53" name="右矢印 14">
            <a:extLst>
              <a:ext uri="{FF2B5EF4-FFF2-40B4-BE49-F238E27FC236}">
                <a16:creationId xmlns:a16="http://schemas.microsoft.com/office/drawing/2014/main" id="{E27C741A-ACEC-418C-9C29-AA44AFA2A592}"/>
              </a:ext>
            </a:extLst>
          </p:cNvPr>
          <p:cNvSpPr/>
          <p:nvPr/>
        </p:nvSpPr>
        <p:spPr>
          <a:xfrm rot="5400000">
            <a:off x="1277335" y="3080757"/>
            <a:ext cx="245421" cy="184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pic>
        <p:nvPicPr>
          <p:cNvPr id="21" name="図 20">
            <a:extLst>
              <a:ext uri="{FF2B5EF4-FFF2-40B4-BE49-F238E27FC236}">
                <a16:creationId xmlns:a16="http://schemas.microsoft.com/office/drawing/2014/main" id="{0C4F1373-EFE1-4298-9D47-90C3D2AA79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405" y="1305184"/>
            <a:ext cx="1879281" cy="1577174"/>
          </a:xfrm>
          <a:prstGeom prst="rect">
            <a:avLst/>
          </a:prstGeom>
          <a:ln>
            <a:solidFill>
              <a:schemeClr val="accent1"/>
            </a:solidFill>
          </a:ln>
        </p:spPr>
      </p:pic>
      <p:pic>
        <p:nvPicPr>
          <p:cNvPr id="22" name="Picture 2">
            <a:extLst>
              <a:ext uri="{FF2B5EF4-FFF2-40B4-BE49-F238E27FC236}">
                <a16:creationId xmlns:a16="http://schemas.microsoft.com/office/drawing/2014/main" id="{4665A6BD-BB86-4E2D-9B92-90AD4487F7C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48638"/>
          <a:stretch/>
        </p:blipFill>
        <p:spPr bwMode="auto">
          <a:xfrm>
            <a:off x="531858" y="3427431"/>
            <a:ext cx="1736374" cy="1384126"/>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23" name="正方形/長方形 22">
            <a:extLst>
              <a:ext uri="{FF2B5EF4-FFF2-40B4-BE49-F238E27FC236}">
                <a16:creationId xmlns:a16="http://schemas.microsoft.com/office/drawing/2014/main" id="{16AC3BFA-3EA6-4BB2-9CCA-97997EDA5DF8}"/>
              </a:ext>
            </a:extLst>
          </p:cNvPr>
          <p:cNvSpPr/>
          <p:nvPr/>
        </p:nvSpPr>
        <p:spPr>
          <a:xfrm>
            <a:off x="3437593" y="3427431"/>
            <a:ext cx="2158201" cy="6116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ファイルの選択を押下し、手書き文字の画像フォルダを選択</a:t>
            </a:r>
            <a:endParaRPr kumimoji="1" lang="en-US" altLang="ja-JP" sz="90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成功すると一覧表示される</a:t>
            </a:r>
            <a:endParaRPr kumimoji="1" lang="en-US" altLang="ja-JP" sz="900">
              <a:latin typeface="UD デジタル 教科書体 N-R" panose="02020400000000000000" pitchFamily="17" charset="-128"/>
              <a:ea typeface="UD デジタル 教科書体 N-R" panose="02020400000000000000" pitchFamily="17" charset="-128"/>
            </a:endParaRPr>
          </a:p>
        </p:txBody>
      </p:sp>
      <p:pic>
        <p:nvPicPr>
          <p:cNvPr id="24" name="Picture 2">
            <a:extLst>
              <a:ext uri="{FF2B5EF4-FFF2-40B4-BE49-F238E27FC236}">
                <a16:creationId xmlns:a16="http://schemas.microsoft.com/office/drawing/2014/main" id="{501F9C1A-3A9F-47F7-AA15-3637FF5079F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0179" b="17066"/>
          <a:stretch/>
        </p:blipFill>
        <p:spPr bwMode="auto">
          <a:xfrm>
            <a:off x="531858" y="5275526"/>
            <a:ext cx="1736374" cy="882689"/>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25" name="正方形/長方形 24">
            <a:extLst>
              <a:ext uri="{FF2B5EF4-FFF2-40B4-BE49-F238E27FC236}">
                <a16:creationId xmlns:a16="http://schemas.microsoft.com/office/drawing/2014/main" id="{A39C3901-37D1-4987-B5ED-EE101FED3D68}"/>
              </a:ext>
            </a:extLst>
          </p:cNvPr>
          <p:cNvSpPr/>
          <p:nvPr/>
        </p:nvSpPr>
        <p:spPr>
          <a:xfrm>
            <a:off x="3437592" y="5299875"/>
            <a:ext cx="2152355" cy="6116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学習の開始を押下</a:t>
            </a:r>
            <a:endParaRPr kumimoji="1" lang="en-US" altLang="ja-JP" sz="90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学習完了まで待機</a:t>
            </a:r>
            <a:endParaRPr kumimoji="1" lang="en-US" altLang="ja-JP" sz="90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学習状況は逐次表示される</a:t>
            </a:r>
            <a:endParaRPr kumimoji="1" lang="en-US" altLang="ja-JP" sz="900">
              <a:latin typeface="UD デジタル 教科書体 N-R" panose="02020400000000000000" pitchFamily="17" charset="-128"/>
              <a:ea typeface="UD デジタル 教科書体 N-R" panose="02020400000000000000" pitchFamily="17" charset="-128"/>
            </a:endParaRPr>
          </a:p>
        </p:txBody>
      </p:sp>
      <p:pic>
        <p:nvPicPr>
          <p:cNvPr id="26" name="Picture 2">
            <a:extLst>
              <a:ext uri="{FF2B5EF4-FFF2-40B4-BE49-F238E27FC236}">
                <a16:creationId xmlns:a16="http://schemas.microsoft.com/office/drawing/2014/main" id="{9AA59D7E-0EBF-4798-8E6F-26DB9C60611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2527"/>
          <a:stretch/>
        </p:blipFill>
        <p:spPr bwMode="auto">
          <a:xfrm>
            <a:off x="531858" y="6887093"/>
            <a:ext cx="1736374" cy="4708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27" name="正方形/長方形 26">
            <a:extLst>
              <a:ext uri="{FF2B5EF4-FFF2-40B4-BE49-F238E27FC236}">
                <a16:creationId xmlns:a16="http://schemas.microsoft.com/office/drawing/2014/main" id="{53DE503C-AE97-44FA-9FA8-9A5C6E3C0DC9}"/>
              </a:ext>
            </a:extLst>
          </p:cNvPr>
          <p:cNvSpPr/>
          <p:nvPr/>
        </p:nvSpPr>
        <p:spPr>
          <a:xfrm>
            <a:off x="3428999" y="6866472"/>
            <a:ext cx="2160948" cy="6116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モデルのダウンロードを押下</a:t>
            </a:r>
          </a:p>
        </p:txBody>
      </p:sp>
      <p:sp>
        <p:nvSpPr>
          <p:cNvPr id="29" name="右矢印 14">
            <a:extLst>
              <a:ext uri="{FF2B5EF4-FFF2-40B4-BE49-F238E27FC236}">
                <a16:creationId xmlns:a16="http://schemas.microsoft.com/office/drawing/2014/main" id="{78164508-34CA-4A47-8EFE-41A9E0D08756}"/>
              </a:ext>
            </a:extLst>
          </p:cNvPr>
          <p:cNvSpPr/>
          <p:nvPr/>
        </p:nvSpPr>
        <p:spPr>
          <a:xfrm rot="5400000">
            <a:off x="1277335" y="4973749"/>
            <a:ext cx="245421" cy="184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30" name="右矢印 14">
            <a:extLst>
              <a:ext uri="{FF2B5EF4-FFF2-40B4-BE49-F238E27FC236}">
                <a16:creationId xmlns:a16="http://schemas.microsoft.com/office/drawing/2014/main" id="{3E6AF343-4318-40F2-94F8-5D1BD784E8BA}"/>
              </a:ext>
            </a:extLst>
          </p:cNvPr>
          <p:cNvSpPr/>
          <p:nvPr/>
        </p:nvSpPr>
        <p:spPr>
          <a:xfrm rot="5400000">
            <a:off x="1277335" y="6481538"/>
            <a:ext cx="245421" cy="184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cxnSp>
        <p:nvCxnSpPr>
          <p:cNvPr id="32" name="直線コネクタ 31">
            <a:extLst>
              <a:ext uri="{FF2B5EF4-FFF2-40B4-BE49-F238E27FC236}">
                <a16:creationId xmlns:a16="http://schemas.microsoft.com/office/drawing/2014/main" id="{AD96BC2A-CE9D-4DC4-AE55-00ECEF6A7694}"/>
              </a:ext>
            </a:extLst>
          </p:cNvPr>
          <p:cNvCxnSpPr>
            <a:cxnSpLocks/>
          </p:cNvCxnSpPr>
          <p:nvPr/>
        </p:nvCxnSpPr>
        <p:spPr>
          <a:xfrm>
            <a:off x="-48663" y="7585954"/>
            <a:ext cx="7218948"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角丸四角形 85">
            <a:extLst>
              <a:ext uri="{FF2B5EF4-FFF2-40B4-BE49-F238E27FC236}">
                <a16:creationId xmlns:a16="http://schemas.microsoft.com/office/drawing/2014/main" id="{3A6A30A9-4C54-4BB2-8682-DEBC83BBA2AB}"/>
              </a:ext>
            </a:extLst>
          </p:cNvPr>
          <p:cNvSpPr/>
          <p:nvPr/>
        </p:nvSpPr>
        <p:spPr>
          <a:xfrm>
            <a:off x="460405" y="8134162"/>
            <a:ext cx="5875544" cy="1217118"/>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ja-JP" altLang="en-US" sz="1400">
              <a:latin typeface="UD デジタル 教科書体 N-R" panose="02020400000000000000" pitchFamily="17" charset="-128"/>
              <a:ea typeface="UD デジタル 教科書体 N-R" panose="02020400000000000000" pitchFamily="17" charset="-128"/>
            </a:endParaRPr>
          </a:p>
        </p:txBody>
      </p:sp>
      <p:sp>
        <p:nvSpPr>
          <p:cNvPr id="35" name="テキスト ボックス 34">
            <a:extLst>
              <a:ext uri="{FF2B5EF4-FFF2-40B4-BE49-F238E27FC236}">
                <a16:creationId xmlns:a16="http://schemas.microsoft.com/office/drawing/2014/main" id="{4201784F-985F-48E0-952D-27AC6119BF48}"/>
              </a:ext>
            </a:extLst>
          </p:cNvPr>
          <p:cNvSpPr txBox="1"/>
          <p:nvPr/>
        </p:nvSpPr>
        <p:spPr>
          <a:xfrm>
            <a:off x="634164" y="8278231"/>
            <a:ext cx="5606853" cy="954107"/>
          </a:xfrm>
          <a:prstGeom prst="rect">
            <a:avLst/>
          </a:prstGeom>
          <a:noFill/>
        </p:spPr>
        <p:txBody>
          <a:bodyPr wrap="square" rtlCol="0">
            <a:spAutoFit/>
          </a:bodyPr>
          <a:lstStyle/>
          <a:p>
            <a:r>
              <a:rPr kumimoji="1" lang="ja-JP" altLang="en-US" sz="1400">
                <a:latin typeface="UD デジタル 教科書体 N-R" panose="02020400000000000000" pitchFamily="17" charset="-128"/>
                <a:ea typeface="UD デジタル 教科書体 N-R" panose="02020400000000000000" pitchFamily="17" charset="-128"/>
              </a:rPr>
              <a:t>ダウンロードしたモデルファイルは、</a:t>
            </a:r>
            <a:r>
              <a:rPr kumimoji="1" lang="en-US" altLang="ja-JP" sz="1400">
                <a:latin typeface="UD デジタル 教科書体 N-R" panose="02020400000000000000" pitchFamily="17" charset="-128"/>
                <a:ea typeface="UD デジタル 教科書体 N-R" panose="02020400000000000000" pitchFamily="17" charset="-128"/>
              </a:rPr>
              <a:t>『</a:t>
            </a:r>
            <a:r>
              <a:rPr kumimoji="1" lang="ja-JP" altLang="en-US" sz="1400">
                <a:latin typeface="UD デジタル 教科書体 N-R" panose="02020400000000000000" pitchFamily="17" charset="-128"/>
                <a:ea typeface="UD デジタル 教科書体 N-R" panose="02020400000000000000" pitchFamily="17" charset="-128"/>
              </a:rPr>
              <a:t>手書き文字認識アプリ（機械学習モデルの利用）</a:t>
            </a:r>
            <a:r>
              <a:rPr kumimoji="1" lang="en-US" altLang="ja-JP" sz="1400">
                <a:latin typeface="UD デジタル 教科書体 N-R" panose="02020400000000000000" pitchFamily="17" charset="-128"/>
                <a:ea typeface="UD デジタル 教科書体 N-R" panose="02020400000000000000" pitchFamily="17" charset="-128"/>
              </a:rPr>
              <a:t>』</a:t>
            </a:r>
            <a:r>
              <a:rPr kumimoji="1" lang="ja-JP" altLang="en-US" sz="1400">
                <a:latin typeface="UD デジタル 教科書体 N-R" panose="02020400000000000000" pitchFamily="17" charset="-128"/>
                <a:ea typeface="UD デジタル 教科書体 N-R" panose="02020400000000000000" pitchFamily="17" charset="-128"/>
              </a:rPr>
              <a:t>に移植して利用できます。元のモデルとの認識精度の違いを確認してみましょう。なお、元のモデルは</a:t>
            </a:r>
            <a:r>
              <a:rPr kumimoji="1" lang="en-US" altLang="ja-JP" sz="1400">
                <a:latin typeface="UD デジタル 教科書体 N-R" panose="02020400000000000000" pitchFamily="17" charset="-128"/>
                <a:ea typeface="UD デジタル 教科書体 N-R" panose="02020400000000000000" pitchFamily="17" charset="-128"/>
              </a:rPr>
              <a:t>6000</a:t>
            </a:r>
            <a:r>
              <a:rPr kumimoji="1" lang="ja-JP" altLang="en-US" sz="1400">
                <a:latin typeface="UD デジタル 教科書体 N-R" panose="02020400000000000000" pitchFamily="17" charset="-128"/>
                <a:ea typeface="UD デジタル 教科書体 N-R" panose="02020400000000000000" pitchFamily="17" charset="-128"/>
              </a:rPr>
              <a:t>枚の画像から作られたモデルを利用しています。</a:t>
            </a:r>
          </a:p>
        </p:txBody>
      </p:sp>
    </p:spTree>
    <p:extLst>
      <p:ext uri="{BB962C8B-B14F-4D97-AF65-F5344CB8AC3E}">
        <p14:creationId xmlns:p14="http://schemas.microsoft.com/office/powerpoint/2010/main" val="2783120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確認テスト</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2068306323"/>
              </p:ext>
            </p:extLst>
          </p:nvPr>
        </p:nvGraphicFramePr>
        <p:xfrm>
          <a:off x="165945" y="800100"/>
          <a:ext cx="6527382" cy="7520254"/>
        </p:xfrm>
        <a:graphic>
          <a:graphicData uri="http://schemas.openxmlformats.org/drawingml/2006/table">
            <a:tbl>
              <a:tblPr firstRow="1" bandRow="1">
                <a:tableStyleId>{7E9639D4-E3E2-4D34-9284-5A2195B3D0D7}</a:tableStyleId>
              </a:tblPr>
              <a:tblGrid>
                <a:gridCol w="3253911">
                  <a:extLst>
                    <a:ext uri="{9D8B030D-6E8A-4147-A177-3AD203B41FA5}">
                      <a16:colId xmlns:a16="http://schemas.microsoft.com/office/drawing/2014/main" val="953771404"/>
                    </a:ext>
                  </a:extLst>
                </a:gridCol>
                <a:gridCol w="3273471">
                  <a:extLst>
                    <a:ext uri="{9D8B030D-6E8A-4147-A177-3AD203B41FA5}">
                      <a16:colId xmlns:a16="http://schemas.microsoft.com/office/drawing/2014/main" val="2232448268"/>
                    </a:ext>
                  </a:extLst>
                </a:gridCol>
              </a:tblGrid>
              <a:tr h="36423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問題</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回答</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837565">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今回のアプリの</a:t>
                      </a:r>
                      <a:r>
                        <a:rPr kumimoji="1" lang="en-US" altLang="ja-JP" sz="1200">
                          <a:latin typeface="UD デジタル 教科書体 N-R" panose="02020400000000000000" pitchFamily="17" charset="-128"/>
                          <a:ea typeface="UD デジタル 教科書体 N-R" panose="02020400000000000000" pitchFamily="17" charset="-128"/>
                        </a:rPr>
                        <a:t>AI</a:t>
                      </a:r>
                      <a:r>
                        <a:rPr kumimoji="1" lang="ja-JP" altLang="en-US" sz="1200">
                          <a:latin typeface="UD デジタル 教科書体 N-R" panose="02020400000000000000" pitchFamily="17" charset="-128"/>
                          <a:ea typeface="UD デジタル 教科書体 N-R" panose="02020400000000000000" pitchFamily="17" charset="-128"/>
                        </a:rPr>
                        <a:t>はどのような技術で実現されていたか？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例：機械学習モデル、</a:t>
                      </a:r>
                      <a:r>
                        <a:rPr kumimoji="1" lang="en-US" altLang="ja-JP" sz="1200">
                          <a:latin typeface="UD デジタル 教科書体 N-R" panose="02020400000000000000" pitchFamily="17" charset="-128"/>
                          <a:ea typeface="UD デジタル 教科書体 N-R" panose="02020400000000000000" pitchFamily="17" charset="-128"/>
                        </a:rPr>
                        <a:t>Tensorflow</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837565">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手書き文字を書くための領域を何と呼んでいたか？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キャンバス</a:t>
                      </a:r>
                      <a:r>
                        <a:rPr kumimoji="1" lang="en-US" altLang="ja-JP" sz="1200">
                          <a:latin typeface="UD デジタル 教科書体 N-R" panose="02020400000000000000" pitchFamily="17" charset="-128"/>
                          <a:ea typeface="UD デジタル 教科書体 N-R" panose="02020400000000000000" pitchFamily="17" charset="-128"/>
                        </a:rPr>
                        <a:t>(Canvas)</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r h="1370222">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今回の手書き文字の元となっているデータセットは何か？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en-US" altLang="ja-JP" sz="1200">
                          <a:latin typeface="UD デジタル 教科書体 N-R" panose="02020400000000000000" pitchFamily="17" charset="-128"/>
                          <a:ea typeface="UD デジタル 教科書体 N-R" panose="02020400000000000000" pitchFamily="17" charset="-128"/>
                        </a:rPr>
                        <a:t>MNIST</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7579276"/>
                  </a:ext>
                </a:extLst>
              </a:tr>
              <a:tr h="1370222">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複数のファイルやフォルダを一つのファイルにまとめるために使われていた技術は何か？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例：</a:t>
                      </a:r>
                      <a:r>
                        <a:rPr kumimoji="1" lang="en-US" altLang="ja-JP" sz="1200">
                          <a:latin typeface="UD デジタル 教科書体 N-R" panose="02020400000000000000" pitchFamily="17" charset="-128"/>
                          <a:ea typeface="UD デジタル 教科書体 N-R" panose="02020400000000000000" pitchFamily="17" charset="-128"/>
                        </a:rPr>
                        <a:t>zip</a:t>
                      </a:r>
                      <a:r>
                        <a:rPr kumimoji="1" lang="ja-JP" altLang="en-US" sz="1200">
                          <a:latin typeface="UD デジタル 教科書体 N-R" panose="02020400000000000000" pitchFamily="17" charset="-128"/>
                          <a:ea typeface="UD デジタル 教科書体 N-R" panose="02020400000000000000" pitchFamily="17" charset="-128"/>
                        </a:rPr>
                        <a:t>、アーカイブ</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3969451"/>
                  </a:ext>
                </a:extLst>
              </a:tr>
              <a:tr h="1370222">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一般に、コンピューターで処理を行う時に時間が掛かるのは、モデルを作成するときとモデルを利用するときのどちらか？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モデルを作成するときの方が時間が掛かる。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3544566"/>
                  </a:ext>
                </a:extLst>
              </a:tr>
              <a:tr h="1370222">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機械学習モデルのモデルを利用するときに、元となっている画像はアプリの中に含める必要があるか否か？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モデルが完成したら元の画像は不要。</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4101381"/>
                  </a:ext>
                </a:extLst>
              </a:tr>
            </a:tbl>
          </a:graphicData>
        </a:graphic>
      </p:graphicFrame>
    </p:spTree>
    <p:extLst>
      <p:ext uri="{BB962C8B-B14F-4D97-AF65-F5344CB8AC3E}">
        <p14:creationId xmlns:p14="http://schemas.microsoft.com/office/powerpoint/2010/main" val="410914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学習目標</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741943606"/>
              </p:ext>
            </p:extLst>
          </p:nvPr>
        </p:nvGraphicFramePr>
        <p:xfrm>
          <a:off x="164671" y="1341519"/>
          <a:ext cx="6527382" cy="6629128"/>
        </p:xfrm>
        <a:graphic>
          <a:graphicData uri="http://schemas.openxmlformats.org/drawingml/2006/table">
            <a:tbl>
              <a:tblPr firstRow="1" bandRow="1">
                <a:tableStyleId>{7E9639D4-E3E2-4D34-9284-5A2195B3D0D7}</a:tableStyleId>
              </a:tblPr>
              <a:tblGrid>
                <a:gridCol w="2016929">
                  <a:extLst>
                    <a:ext uri="{9D8B030D-6E8A-4147-A177-3AD203B41FA5}">
                      <a16:colId xmlns:a16="http://schemas.microsoft.com/office/drawing/2014/main" val="953771404"/>
                    </a:ext>
                  </a:extLst>
                </a:gridCol>
                <a:gridCol w="4510453">
                  <a:extLst>
                    <a:ext uri="{9D8B030D-6E8A-4147-A177-3AD203B41FA5}">
                      <a16:colId xmlns:a16="http://schemas.microsoft.com/office/drawing/2014/main" val="2232448268"/>
                    </a:ext>
                  </a:extLst>
                </a:gridCol>
              </a:tblGrid>
              <a:tr h="691179">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観点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学習目標</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2562451">
                <a:tc>
                  <a:txBody>
                    <a:bodyPr/>
                    <a:lstStyle/>
                    <a:p>
                      <a:pPr algn="ctr"/>
                      <a:r>
                        <a:rPr kumimoji="1" lang="ja-JP" altLang="en-US" sz="1400">
                          <a:latin typeface="UD デジタル 教科書体 N-R" panose="02020400000000000000" pitchFamily="17" charset="-128"/>
                          <a:ea typeface="UD デジタル 教科書体 N-R" panose="02020400000000000000" pitchFamily="17" charset="-128"/>
                        </a:rPr>
                        <a:t>知識・技能</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US" altLang="ja-JP" sz="1400">
                          <a:latin typeface="UD デジタル 教科書体 N-R" panose="02020400000000000000" pitchFamily="17" charset="-128"/>
                          <a:ea typeface="UD デジタル 教科書体 N-R" panose="02020400000000000000" pitchFamily="17" charset="-128"/>
                        </a:rPr>
                        <a:t>AI</a:t>
                      </a:r>
                      <a:r>
                        <a:rPr kumimoji="1" lang="ja-JP" altLang="en-US" sz="1400">
                          <a:latin typeface="UD デジタル 教科書体 N-R" panose="02020400000000000000" pitchFamily="17" charset="-128"/>
                          <a:ea typeface="UD デジタル 教科書体 N-R" panose="02020400000000000000" pitchFamily="17" charset="-128"/>
                        </a:rPr>
                        <a:t>に対する理解</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機械学習モデルの利用を通じて、</a:t>
                      </a:r>
                      <a:r>
                        <a:rPr kumimoji="1" lang="en-US" altLang="ja-JP" sz="1400">
                          <a:latin typeface="UD デジタル 教科書体 N-R" panose="02020400000000000000" pitchFamily="17" charset="-128"/>
                          <a:ea typeface="UD デジタル 教科書体 N-R" panose="02020400000000000000" pitchFamily="17" charset="-128"/>
                        </a:rPr>
                        <a:t>AI</a:t>
                      </a:r>
                      <a:r>
                        <a:rPr kumimoji="1" lang="ja-JP" altLang="en-US" sz="1400">
                          <a:latin typeface="UD デジタル 教科書体 N-R" panose="02020400000000000000" pitchFamily="17" charset="-128"/>
                          <a:ea typeface="UD デジタル 教科書体 N-R" panose="02020400000000000000" pitchFamily="17" charset="-128"/>
                        </a:rPr>
                        <a:t>の概念や</a:t>
                      </a:r>
                      <a:r>
                        <a:rPr kumimoji="1" lang="en-US" altLang="ja-JP" sz="1400">
                          <a:latin typeface="UD デジタル 教科書体 N-R" panose="02020400000000000000" pitchFamily="17" charset="-128"/>
                          <a:ea typeface="UD デジタル 教科書体 N-R" panose="02020400000000000000" pitchFamily="17" charset="-128"/>
                        </a:rPr>
                        <a:t>AI</a:t>
                      </a:r>
                      <a:r>
                        <a:rPr kumimoji="1" lang="ja-JP" altLang="en-US" sz="1400">
                          <a:latin typeface="UD デジタル 教科書体 N-R" panose="02020400000000000000" pitchFamily="17" charset="-128"/>
                          <a:ea typeface="UD デジタル 教科書体 N-R" panose="02020400000000000000" pitchFamily="17" charset="-128"/>
                        </a:rPr>
                        <a:t>で行えることを理解する。</a:t>
                      </a:r>
                      <a:endParaRPr kumimoji="1" lang="en-US" altLang="ja-JP" sz="140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機械学習モデルの作成を通じて、画像などのデータを元にモデルを作成する流れを理解する。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ファイル操作</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r>
                        <a:rPr kumimoji="1" lang="en-US" altLang="ja-JP" sz="1400">
                          <a:latin typeface="UD デジタル 教科書体 N-R" panose="02020400000000000000" pitchFamily="17" charset="-128"/>
                          <a:ea typeface="UD デジタル 教科書体 N-R" panose="02020400000000000000" pitchFamily="17" charset="-128"/>
                        </a:rPr>
                        <a:t>zip</a:t>
                      </a:r>
                      <a:r>
                        <a:rPr kumimoji="1" lang="ja-JP" altLang="en-US" sz="1400">
                          <a:latin typeface="UD デジタル 教科書体 N-R" panose="02020400000000000000" pitchFamily="17" charset="-128"/>
                          <a:ea typeface="UD デジタル 教科書体 N-R" panose="02020400000000000000" pitchFamily="17" charset="-128"/>
                        </a:rPr>
                        <a:t>を展開してファイルやフォルダを取り出す方法を理解する。</a:t>
                      </a:r>
                      <a:endParaRPr kumimoji="1" lang="en-US" altLang="ja-JP" sz="1400">
                        <a:latin typeface="UD デジタル 教科書体 N-R" panose="02020400000000000000" pitchFamily="17" charset="-128"/>
                        <a:ea typeface="UD デジタル 教科書体 N-R" panose="02020400000000000000" pitchFamily="17" charset="-128"/>
                      </a:endParaRPr>
                    </a:p>
                    <a:p>
                      <a:pPr marL="514350" lvl="1"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ブラウザ上から複数のファイルをアップロードしたりダウンロードする方法を理解する。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1750802">
                <a:tc>
                  <a:txBody>
                    <a:bodyPr/>
                    <a:lstStyle/>
                    <a:p>
                      <a:pPr algn="ctr"/>
                      <a:r>
                        <a:rPr kumimoji="1" lang="ja-JP" altLang="en-US" sz="1400">
                          <a:latin typeface="UD デジタル 教科書体 N-R" panose="02020400000000000000" pitchFamily="17" charset="-128"/>
                          <a:ea typeface="UD デジタル 教科書体 N-R" panose="02020400000000000000" pitchFamily="17" charset="-128"/>
                        </a:rPr>
                        <a:t>思考力・判断力・表現力</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a:latin typeface="UD デジタル 教科書体 N-R" panose="02020400000000000000" pitchFamily="17" charset="-128"/>
                          <a:ea typeface="UD デジタル 教科書体 N-R" panose="02020400000000000000" pitchFamily="17" charset="-128"/>
                        </a:rPr>
                        <a:t>一言で</a:t>
                      </a:r>
                      <a:r>
                        <a:rPr kumimoji="1" lang="en-US" altLang="ja-JP" sz="1400">
                          <a:latin typeface="UD デジタル 教科書体 N-R" panose="02020400000000000000" pitchFamily="17" charset="-128"/>
                          <a:ea typeface="UD デジタル 教科書体 N-R" panose="02020400000000000000" pitchFamily="17" charset="-128"/>
                        </a:rPr>
                        <a:t>AI</a:t>
                      </a:r>
                      <a:r>
                        <a:rPr kumimoji="1" lang="ja-JP" altLang="en-US" sz="1400">
                          <a:latin typeface="UD デジタル 教科書体 N-R" panose="02020400000000000000" pitchFamily="17" charset="-128"/>
                          <a:ea typeface="UD デジタル 教科書体 N-R" panose="02020400000000000000" pitchFamily="17" charset="-128"/>
                        </a:rPr>
                        <a:t>と言っても、認識精度の差や限界があることを判断できる。</a:t>
                      </a:r>
                      <a:endParaRPr kumimoji="1" lang="en-US" altLang="ja-JP" sz="140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a:latin typeface="UD デジタル 教科書体 N-R" panose="02020400000000000000" pitchFamily="17" charset="-128"/>
                          <a:ea typeface="UD デジタル 教科書体 N-R" panose="02020400000000000000" pitchFamily="17" charset="-128"/>
                        </a:rPr>
                        <a:t>学習データの量によって</a:t>
                      </a:r>
                      <a:r>
                        <a:rPr kumimoji="1" lang="en-US" altLang="ja-JP" sz="1400">
                          <a:latin typeface="UD デジタル 教科書体 N-R" panose="02020400000000000000" pitchFamily="17" charset="-128"/>
                          <a:ea typeface="UD デジタル 教科書体 N-R" panose="02020400000000000000" pitchFamily="17" charset="-128"/>
                        </a:rPr>
                        <a:t>AI</a:t>
                      </a:r>
                      <a:r>
                        <a:rPr kumimoji="1" lang="ja-JP" altLang="en-US" sz="1400">
                          <a:latin typeface="UD デジタル 教科書体 N-R" panose="02020400000000000000" pitchFamily="17" charset="-128"/>
                          <a:ea typeface="UD デジタル 教科書体 N-R" panose="02020400000000000000" pitchFamily="17" charset="-128"/>
                        </a:rPr>
                        <a:t>の認識精度に差が出ることを思考できる。</a:t>
                      </a:r>
                      <a:endParaRPr kumimoji="1" lang="en-US" altLang="ja-JP" sz="14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1609650">
                <a:tc>
                  <a:txBody>
                    <a:bodyPr/>
                    <a:lstStyle/>
                    <a:p>
                      <a:pPr algn="ctr"/>
                      <a:r>
                        <a:rPr kumimoji="1" lang="ja-JP" altLang="en-US" sz="1400">
                          <a:latin typeface="UD デジタル 教科書体 N-R" panose="02020400000000000000" pitchFamily="17" charset="-128"/>
                          <a:ea typeface="UD デジタル 教科書体 N-R" panose="02020400000000000000" pitchFamily="17" charset="-128"/>
                        </a:rPr>
                        <a:t>学びに向かう力</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オリジナルの機械学習モデルを作成するために、素材集めやツールの検討を行い、作成計画を立てることができる。</a:t>
                      </a:r>
                      <a:endParaRPr kumimoji="1" lang="en-US" altLang="ja-JP" sz="140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自分たちでオリジナルの手書き文字の画像を用意してモデルを作成することができる。</a:t>
                      </a:r>
                      <a:endParaRPr kumimoji="1" lang="en-US" altLang="ja-JP" sz="140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en-US" altLang="ja-JP" sz="1400">
                          <a:latin typeface="UD デジタル 教科書体 N-R" panose="02020400000000000000" pitchFamily="17" charset="-128"/>
                          <a:ea typeface="UD デジタル 教科書体 N-R" panose="02020400000000000000" pitchFamily="17" charset="-128"/>
                        </a:rPr>
                        <a:t>AI</a:t>
                      </a:r>
                      <a:r>
                        <a:rPr kumimoji="1" lang="ja-JP" altLang="en-US" sz="1400">
                          <a:latin typeface="UD デジタル 教科書体 N-R" panose="02020400000000000000" pitchFamily="17" charset="-128"/>
                          <a:ea typeface="UD デジタル 教科書体 N-R" panose="02020400000000000000" pitchFamily="17" charset="-128"/>
                        </a:rPr>
                        <a:t>を活用した問題解決について検討することができる。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bl>
          </a:graphicData>
        </a:graphic>
      </p:graphicFrame>
    </p:spTree>
    <p:extLst>
      <p:ext uri="{BB962C8B-B14F-4D97-AF65-F5344CB8AC3E}">
        <p14:creationId xmlns:p14="http://schemas.microsoft.com/office/powerpoint/2010/main" val="128824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単元の流れ</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3192198117"/>
              </p:ext>
            </p:extLst>
          </p:nvPr>
        </p:nvGraphicFramePr>
        <p:xfrm>
          <a:off x="164672" y="1341521"/>
          <a:ext cx="6528655" cy="5680394"/>
        </p:xfrm>
        <a:graphic>
          <a:graphicData uri="http://schemas.openxmlformats.org/drawingml/2006/table">
            <a:tbl>
              <a:tblPr firstRow="1" bandRow="1">
                <a:tableStyleId>{7E9639D4-E3E2-4D34-9284-5A2195B3D0D7}</a:tableStyleId>
              </a:tblPr>
              <a:tblGrid>
                <a:gridCol w="633183">
                  <a:extLst>
                    <a:ext uri="{9D8B030D-6E8A-4147-A177-3AD203B41FA5}">
                      <a16:colId xmlns:a16="http://schemas.microsoft.com/office/drawing/2014/main" val="953771404"/>
                    </a:ext>
                  </a:extLst>
                </a:gridCol>
                <a:gridCol w="2644208">
                  <a:extLst>
                    <a:ext uri="{9D8B030D-6E8A-4147-A177-3AD203B41FA5}">
                      <a16:colId xmlns:a16="http://schemas.microsoft.com/office/drawing/2014/main" val="2232448268"/>
                    </a:ext>
                  </a:extLst>
                </a:gridCol>
                <a:gridCol w="3251264">
                  <a:extLst>
                    <a:ext uri="{9D8B030D-6E8A-4147-A177-3AD203B41FA5}">
                      <a16:colId xmlns:a16="http://schemas.microsoft.com/office/drawing/2014/main" val="1405033761"/>
                    </a:ext>
                  </a:extLst>
                </a:gridCol>
              </a:tblGrid>
              <a:tr h="53198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コマ</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狙い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005672">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機械学習モデルが組み込まれたアプリ</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手書き文字認識アプリ</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の動作確認を通じて、</a:t>
                      </a:r>
                      <a:r>
                        <a:rPr kumimoji="1" lang="en-US" altLang="ja-JP" sz="1200">
                          <a:latin typeface="UD デジタル 教科書体 N-R" panose="02020400000000000000" pitchFamily="17" charset="-128"/>
                          <a:ea typeface="UD デジタル 教科書体 N-R" panose="02020400000000000000" pitchFamily="17" charset="-128"/>
                        </a:rPr>
                        <a:t>AI</a:t>
                      </a:r>
                      <a:r>
                        <a:rPr kumimoji="1" lang="ja-JP" altLang="en-US" sz="1200">
                          <a:latin typeface="UD デジタル 教科書体 N-R" panose="02020400000000000000" pitchFamily="17" charset="-128"/>
                          <a:ea typeface="UD デジタル 教科書体 N-R" panose="02020400000000000000" pitchFamily="17" charset="-128"/>
                        </a:rPr>
                        <a:t>について学ぶ。</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アプリ内で様々な数字を記述し、認識精度を確認する。</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最後に指導者から本アプリのモデルについて可能な範囲で説明する。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アプリに与えたデータによって機械学習モデル（</a:t>
                      </a:r>
                      <a:r>
                        <a:rPr kumimoji="1" lang="en-US" altLang="ja-JP" sz="1200">
                          <a:latin typeface="UD デジタル 教科書体 N-R" panose="02020400000000000000" pitchFamily="17" charset="-128"/>
                          <a:ea typeface="UD デジタル 教科書体 N-R" panose="02020400000000000000" pitchFamily="17" charset="-128"/>
                        </a:rPr>
                        <a:t>AI</a:t>
                      </a:r>
                      <a:r>
                        <a:rPr kumimoji="1" lang="ja-JP" altLang="en-US" sz="1200">
                          <a:latin typeface="UD デジタル 教科書体 N-R" panose="02020400000000000000" pitchFamily="17" charset="-128"/>
                          <a:ea typeface="UD デジタル 教科書体 N-R" panose="02020400000000000000" pitchFamily="17" charset="-128"/>
                        </a:rPr>
                        <a:t>）が判定を行い結果を返すことを通じて、</a:t>
                      </a:r>
                      <a:r>
                        <a:rPr kumimoji="1" lang="en-US" altLang="ja-JP" sz="1200">
                          <a:latin typeface="UD デジタル 教科書体 N-R" panose="02020400000000000000" pitchFamily="17" charset="-128"/>
                          <a:ea typeface="UD デジタル 教科書体 N-R" panose="02020400000000000000" pitchFamily="17" charset="-128"/>
                        </a:rPr>
                        <a:t>AI</a:t>
                      </a:r>
                      <a:r>
                        <a:rPr kumimoji="1" lang="ja-JP" altLang="en-US" sz="1200">
                          <a:latin typeface="UD デジタル 教科書体 N-R" panose="02020400000000000000" pitchFamily="17" charset="-128"/>
                          <a:ea typeface="UD デジタル 教科書体 N-R" panose="02020400000000000000" pitchFamily="17" charset="-128"/>
                        </a:rPr>
                        <a:t>活用の概念を確認する。</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本アプリのモデルでは、必ずしも正しい結果が返ってこないこと、また、学習させていないことを判定させても正しい結果が得られないことを確認する。</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本アプリのモデルについて説明し、生徒の学びに向かう力に繋げる。</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714174">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機械学習モデルを作成する。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latin typeface="UD デジタル 教科書体 N-R" panose="02020400000000000000" pitchFamily="17" charset="-128"/>
                          <a:ea typeface="UD デジタル 教科書体 N-R" panose="02020400000000000000" pitchFamily="17" charset="-128"/>
                        </a:rPr>
                        <a:t>機械学習モデルの作成を通じて、</a:t>
                      </a:r>
                      <a:r>
                        <a:rPr kumimoji="1" lang="en-US" altLang="ja-JP" sz="1200">
                          <a:solidFill>
                            <a:schemeClr val="tx1"/>
                          </a:solidFill>
                          <a:latin typeface="UD デジタル 教科書体 N-R" panose="02020400000000000000" pitchFamily="17" charset="-128"/>
                          <a:ea typeface="UD デジタル 教科書体 N-R" panose="02020400000000000000" pitchFamily="17" charset="-128"/>
                        </a:rPr>
                        <a:t>AI</a:t>
                      </a:r>
                      <a:r>
                        <a:rPr kumimoji="1" lang="ja-JP" altLang="en-US" sz="1200">
                          <a:solidFill>
                            <a:schemeClr val="tx1"/>
                          </a:solidFill>
                          <a:latin typeface="UD デジタル 教科書体 N-R" panose="02020400000000000000" pitchFamily="17" charset="-128"/>
                          <a:ea typeface="UD デジタル 教科書体 N-R" panose="02020400000000000000" pitchFamily="17" charset="-128"/>
                        </a:rPr>
                        <a:t>を作るためには大量に素材が必要になることや処理に一定のコンピューターリソースが必要になることなど、</a:t>
                      </a:r>
                      <a:r>
                        <a:rPr kumimoji="1" lang="en-US" altLang="ja-JP" sz="1200">
                          <a:solidFill>
                            <a:schemeClr val="tx1"/>
                          </a:solidFill>
                          <a:latin typeface="UD デジタル 教科書体 N-R" panose="02020400000000000000" pitchFamily="17" charset="-128"/>
                          <a:ea typeface="UD デジタル 教科書体 N-R" panose="02020400000000000000" pitchFamily="17" charset="-128"/>
                        </a:rPr>
                        <a:t>AI</a:t>
                      </a:r>
                      <a:r>
                        <a:rPr kumimoji="1" lang="ja-JP" altLang="en-US" sz="1200">
                          <a:solidFill>
                            <a:schemeClr val="tx1"/>
                          </a:solidFill>
                          <a:latin typeface="UD デジタル 教科書体 N-R" panose="02020400000000000000" pitchFamily="17" charset="-128"/>
                          <a:ea typeface="UD デジタル 教科書体 N-R" panose="02020400000000000000" pitchFamily="17" charset="-128"/>
                        </a:rPr>
                        <a:t>作成の概念を理解する。</a:t>
                      </a:r>
                      <a:endParaRPr kumimoji="1" lang="en-US" altLang="ja-JP" sz="1200" dirty="0">
                        <a:solidFill>
                          <a:srgbClr val="FF0000"/>
                        </a:solidFill>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71417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補足</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kumimoji="1" lang="en-US" altLang="ja-JP" sz="1200">
                          <a:latin typeface="UD デジタル 教科書体 N-R" panose="02020400000000000000" pitchFamily="17" charset="-128"/>
                          <a:ea typeface="UD デジタル 教科書体 N-R" panose="02020400000000000000" pitchFamily="17" charset="-128"/>
                        </a:rPr>
                        <a:t>2</a:t>
                      </a:r>
                      <a:r>
                        <a:rPr kumimoji="1" lang="ja-JP" altLang="en-US" sz="1200">
                          <a:latin typeface="UD デジタル 教科書体 N-R" panose="02020400000000000000" pitchFamily="17" charset="-128"/>
                          <a:ea typeface="UD デジタル 教科書体 N-R" panose="02020400000000000000" pitchFamily="17" charset="-128"/>
                        </a:rPr>
                        <a:t>コマ目の機械学習モデル作成は、指導者が</a:t>
                      </a:r>
                      <a:r>
                        <a:rPr kumimoji="1" lang="en-US" altLang="ja-JP" sz="1200">
                          <a:latin typeface="UD デジタル 教科書体 N-R" panose="02020400000000000000" pitchFamily="17" charset="-128"/>
                          <a:ea typeface="UD デジタル 教科書体 N-R" panose="02020400000000000000" pitchFamily="17" charset="-128"/>
                        </a:rPr>
                        <a:t>1</a:t>
                      </a:r>
                      <a:r>
                        <a:rPr kumimoji="1" lang="ja-JP" altLang="en-US" sz="1200">
                          <a:latin typeface="UD デジタル 教科書体 N-R" panose="02020400000000000000" pitchFamily="17" charset="-128"/>
                          <a:ea typeface="UD デジタル 教科書体 N-R" panose="02020400000000000000" pitchFamily="17" charset="-128"/>
                        </a:rPr>
                        <a:t>コマ目の話をする際に役立つため、本</a:t>
                      </a:r>
                      <a:r>
                        <a:rPr kumimoji="1" lang="en-US" altLang="ja-JP" sz="1200">
                          <a:latin typeface="UD デジタル 教科書体 N-R" panose="02020400000000000000" pitchFamily="17" charset="-128"/>
                          <a:ea typeface="UD デジタル 教科書体 N-R" panose="02020400000000000000" pitchFamily="17" charset="-128"/>
                        </a:rPr>
                        <a:t>APS</a:t>
                      </a:r>
                      <a:r>
                        <a:rPr kumimoji="1" lang="ja-JP" altLang="en-US" sz="1200">
                          <a:latin typeface="UD デジタル 教科書体 N-R" panose="02020400000000000000" pitchFamily="17" charset="-128"/>
                          <a:ea typeface="UD デジタル 教科書体 N-R" panose="02020400000000000000" pitchFamily="17" charset="-128"/>
                        </a:rPr>
                        <a:t>の授業前に試しておかれることをお勧めする。</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en-US" altLang="ja-JP" sz="1200">
                          <a:latin typeface="UD デジタル 教科書体 N-R" panose="02020400000000000000" pitchFamily="17" charset="-128"/>
                          <a:ea typeface="UD デジタル 教科書体 N-R" panose="02020400000000000000" pitchFamily="17" charset="-128"/>
                        </a:rPr>
                        <a:t>2</a:t>
                      </a:r>
                      <a:r>
                        <a:rPr kumimoji="1" lang="ja-JP" altLang="en-US" sz="1200">
                          <a:latin typeface="UD デジタル 教科書体 N-R" panose="02020400000000000000" pitchFamily="17" charset="-128"/>
                          <a:ea typeface="UD デジタル 教科書体 N-R" panose="02020400000000000000" pitchFamily="17" charset="-128"/>
                        </a:rPr>
                        <a:t>コマ目のモデル作成は大量の画像を扱う関係上、端末の</a:t>
                      </a:r>
                      <a:r>
                        <a:rPr kumimoji="1" lang="en-US" altLang="ja-JP" sz="1200">
                          <a:latin typeface="UD デジタル 教科書体 N-R" panose="02020400000000000000" pitchFamily="17" charset="-128"/>
                          <a:ea typeface="UD デジタル 教科書体 N-R" panose="02020400000000000000" pitchFamily="17" charset="-128"/>
                        </a:rPr>
                        <a:t>OS</a:t>
                      </a:r>
                      <a:r>
                        <a:rPr kumimoji="1" lang="ja-JP" altLang="en-US" sz="1200">
                          <a:latin typeface="UD デジタル 教科書体 N-R" panose="02020400000000000000" pitchFamily="17" charset="-128"/>
                          <a:ea typeface="UD デジタル 教科書体 N-R" panose="02020400000000000000" pitchFamily="17" charset="-128"/>
                        </a:rPr>
                        <a:t>やスペックによっては行えない可能性がある。事前に確認を行い、生徒端末での実習が難しい場合は指導者によるデモンストレーションで代替する。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rgbClr val="FF0000"/>
                        </a:solidFill>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2938644"/>
                  </a:ext>
                </a:extLst>
              </a:tr>
            </a:tbl>
          </a:graphicData>
        </a:graphic>
      </p:graphicFrame>
    </p:spTree>
    <p:extLst>
      <p:ext uri="{BB962C8B-B14F-4D97-AF65-F5344CB8AC3E}">
        <p14:creationId xmlns:p14="http://schemas.microsoft.com/office/powerpoint/2010/main" val="265978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a:latin typeface="UD デジタル 教科書体 N-B" panose="02020700000000000000" pitchFamily="17" charset="-128"/>
                <a:ea typeface="UD デジタル 教科書体 N-B" panose="02020700000000000000" pitchFamily="17" charset="-128"/>
              </a:rPr>
              <a:t>1</a:t>
            </a:r>
            <a:r>
              <a:rPr lang="ja-JP" altLang="en-US" sz="4000">
                <a:latin typeface="UD デジタル 教科書体 N-B" panose="02020700000000000000" pitchFamily="17" charset="-128"/>
                <a:ea typeface="UD デジタル 教科書体 N-B" panose="02020700000000000000" pitchFamily="17" charset="-128"/>
              </a:rPr>
              <a:t>コマ目の指導</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2468070659"/>
              </p:ext>
            </p:extLst>
          </p:nvPr>
        </p:nvGraphicFramePr>
        <p:xfrm>
          <a:off x="167679" y="1145815"/>
          <a:ext cx="6522641" cy="5083752"/>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44366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97232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手書き文字認識アプリ</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機械学習モデルの利用</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をインポートさせる。</a:t>
                      </a:r>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アプリのキャンバス領域に数字を描かせたのち、判定ボタンを押下させて機械学習モデルに判定させる。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97626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判定制度を確認させる。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どのような数字を記述したときに高い認識精度になるかを確認する。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数字以外のもじを書いた場合にどのような結果になるかを確認する。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030663"/>
                  </a:ext>
                </a:extLst>
              </a:tr>
              <a:tr h="80225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p>
                      <a:pPr algn="ct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本アプリのモデルについて説明する。</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◆機械学習モデル</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本アプリには大量の手書き文字画像を元に作成した</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機械学習モデル</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が組み込まれており、それを利用して数字の認識を行っている。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◆機械学習モデルの利用：本アプリでは利用者が手書きした文字を</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機械学習モデル</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に渡すことで判定を行っている。</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◆機械学習モデルの作成：大量の手書き文字画像を元にモデルは作成されている。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a:latin typeface="UD デジタル 教科書体 N-R" panose="02020400000000000000" pitchFamily="17" charset="-128"/>
                          <a:ea typeface="UD デジタル 教科書体 N-R" panose="02020400000000000000" pitchFamily="17" charset="-128"/>
                        </a:rPr>
                        <a:t>※ 2</a:t>
                      </a:r>
                      <a:r>
                        <a:rPr kumimoji="1" lang="ja-JP" altLang="en-US" sz="1200">
                          <a:latin typeface="UD デジタル 教科書体 N-R" panose="02020400000000000000" pitchFamily="17" charset="-128"/>
                          <a:ea typeface="UD デジタル 教科書体 N-R" panose="02020400000000000000" pitchFamily="17" charset="-128"/>
                        </a:rPr>
                        <a:t>コマ目の授業を行う場合は、次回モデル作成を行うことを予告する。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7486044"/>
                  </a:ext>
                </a:extLst>
              </a:tr>
            </a:tbl>
          </a:graphicData>
        </a:graphic>
      </p:graphicFrame>
    </p:spTree>
    <p:extLst>
      <p:ext uri="{BB962C8B-B14F-4D97-AF65-F5344CB8AC3E}">
        <p14:creationId xmlns:p14="http://schemas.microsoft.com/office/powerpoint/2010/main" val="402708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dirty="0">
                <a:latin typeface="UD デジタル 教科書体 N-B" panose="02020700000000000000" pitchFamily="17" charset="-128"/>
                <a:ea typeface="UD デジタル 教科書体 N-B" panose="02020700000000000000" pitchFamily="17" charset="-128"/>
              </a:rPr>
              <a:t>2</a:t>
            </a:r>
            <a:r>
              <a:rPr lang="ja-JP" altLang="en-US" sz="4000">
                <a:latin typeface="UD デジタル 教科書体 N-B" panose="02020700000000000000" pitchFamily="17" charset="-128"/>
                <a:ea typeface="UD デジタル 教科書体 N-B" panose="02020700000000000000" pitchFamily="17" charset="-128"/>
              </a:rPr>
              <a:t>コマ目の指導</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2022598097"/>
              </p:ext>
            </p:extLst>
          </p:nvPr>
        </p:nvGraphicFramePr>
        <p:xfrm>
          <a:off x="167679" y="1366053"/>
          <a:ext cx="6522641" cy="8375824"/>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224577">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15835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手書き文字認識アプリ（機械学習モデルの作成）をインポートさせる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前回の振り返りとして、機械学習で作られたモデルによって手書き文字認識を行ったことを確認する。また、本コマでは実際に画像素材を使って機械学習のモデルを作成することを伝える。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なお、モデル作成にはマシンパワーが必要なため、時間が掛かることや端末によっては失敗する可能性があることも伝える。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681532">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dirty="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画像素材を配付する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画像が収まっているフォルダとファイル群を、以下のいずれかの方法で生徒に配付する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a:latin typeface="UD デジタル 教科書体 N-R" panose="02020400000000000000" pitchFamily="17" charset="-128"/>
                          <a:ea typeface="UD デジタル 教科書体 N-R" panose="02020400000000000000" pitchFamily="17" charset="-128"/>
                        </a:rPr>
                        <a:t>Web</a:t>
                      </a:r>
                      <a:r>
                        <a:rPr kumimoji="1" lang="ja-JP" altLang="en-US" sz="1200">
                          <a:latin typeface="UD デジタル 教科書体 N-R" panose="02020400000000000000" pitchFamily="17" charset="-128"/>
                          <a:ea typeface="UD デジタル 教科書体 N-R" panose="02020400000000000000" pitchFamily="17" charset="-128"/>
                        </a:rPr>
                        <a:t>上の</a:t>
                      </a:r>
                      <a:r>
                        <a:rPr kumimoji="1" lang="en-US" altLang="ja-JP" sz="1200">
                          <a:latin typeface="UD デジタル 教科書体 N-R" panose="02020400000000000000" pitchFamily="17" charset="-128"/>
                          <a:ea typeface="UD デジタル 教科書体 N-R" panose="02020400000000000000" pitchFamily="17" charset="-128"/>
                        </a:rPr>
                        <a:t>zip</a:t>
                      </a:r>
                      <a:r>
                        <a:rPr kumimoji="1" lang="ja-JP" altLang="en-US" sz="1200">
                          <a:latin typeface="UD デジタル 教科書体 N-R" panose="02020400000000000000" pitchFamily="17" charset="-128"/>
                          <a:ea typeface="UD デジタル 教科書体 N-R" panose="02020400000000000000" pitchFamily="17" charset="-128"/>
                        </a:rPr>
                        <a:t>ファイルの</a:t>
                      </a:r>
                      <a:r>
                        <a:rPr kumimoji="1" lang="en-US" altLang="ja-JP" sz="1200">
                          <a:latin typeface="UD デジタル 教科書体 N-R" panose="02020400000000000000" pitchFamily="17" charset="-128"/>
                          <a:ea typeface="UD デジタル 教科書体 N-R" panose="02020400000000000000" pitchFamily="17" charset="-128"/>
                        </a:rPr>
                        <a:t>URL</a:t>
                      </a:r>
                      <a:r>
                        <a:rPr kumimoji="1" lang="ja-JP" altLang="en-US" sz="1200">
                          <a:latin typeface="UD デジタル 教科書体 N-R" panose="02020400000000000000" pitchFamily="17" charset="-128"/>
                          <a:ea typeface="UD デジタル 教科書体 N-R" panose="02020400000000000000" pitchFamily="17" charset="-128"/>
                        </a:rPr>
                        <a:t>を生徒に伝え、生徒が自身で</a:t>
                      </a:r>
                      <a:r>
                        <a:rPr kumimoji="1" lang="en-US" altLang="ja-JP" sz="1200">
                          <a:latin typeface="UD デジタル 教科書体 N-R" panose="02020400000000000000" pitchFamily="17" charset="-128"/>
                          <a:ea typeface="UD デジタル 教科書体 N-R" panose="02020400000000000000" pitchFamily="17" charset="-128"/>
                        </a:rPr>
                        <a:t>zip</a:t>
                      </a:r>
                      <a:r>
                        <a:rPr kumimoji="1" lang="ja-JP" altLang="en-US" sz="1200">
                          <a:latin typeface="UD デジタル 教科書体 N-R" panose="02020400000000000000" pitchFamily="17" charset="-128"/>
                          <a:ea typeface="UD デジタル 教科書体 N-R" panose="02020400000000000000" pitchFamily="17" charset="-128"/>
                        </a:rPr>
                        <a:t>ファイルを展開して画像を取得する。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共有ドライブなどを経由して生徒にフォルダごと配付する。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2124463">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アプリ内で機械学習を実行させる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画像をアップロード</a:t>
                      </a:r>
                      <a:endParaRPr kumimoji="1" lang="en-US" altLang="ja-JP" sz="120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ファイルを選択</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でフォルダごとアップロードさせる。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342900" marR="0" lvl="1"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画像は端末のブラウザ内にアップロードされるだけで外部のサーバーにはアップロードされません。</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学習の開始</a:t>
                      </a:r>
                      <a:endParaRPr kumimoji="1" lang="en-US" altLang="ja-JP" sz="120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学習の開始</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を選択しブラウザ内で学習させる。</a:t>
                      </a:r>
                      <a:endParaRPr kumimoji="1" lang="en-US" altLang="ja-JP" sz="120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モデルのダウンロード</a:t>
                      </a:r>
                      <a:endParaRPr kumimoji="1" lang="en-US" altLang="ja-JP" sz="1200">
                        <a:latin typeface="UD デジタル 教科書体 N-R" panose="02020400000000000000" pitchFamily="17" charset="-128"/>
                        <a:ea typeface="UD デジタル 教科書体 N-R" panose="02020400000000000000" pitchFamily="17" charset="-128"/>
                      </a:endParaRPr>
                    </a:p>
                    <a:p>
                      <a:pPr marL="514350"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latin typeface="UD デジタル 教科書体 N-R" panose="02020400000000000000" pitchFamily="17" charset="-128"/>
                          <a:ea typeface="UD デジタル 教科書体 N-R" panose="02020400000000000000" pitchFamily="17" charset="-128"/>
                        </a:rPr>
                        <a:t>学習完了後に</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モデルのダウンロード</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を選択させる。これにより、モデルファイルと設定用の</a:t>
                      </a:r>
                      <a:r>
                        <a:rPr kumimoji="1" lang="en-US" altLang="ja-JP" sz="1200">
                          <a:latin typeface="UD デジタル 教科書体 N-R" panose="02020400000000000000" pitchFamily="17" charset="-128"/>
                          <a:ea typeface="UD デジタル 教科書体 N-R" panose="02020400000000000000" pitchFamily="17" charset="-128"/>
                        </a:rPr>
                        <a:t>JSON</a:t>
                      </a:r>
                      <a:r>
                        <a:rPr kumimoji="1" lang="ja-JP" altLang="en-US" sz="1200">
                          <a:latin typeface="UD デジタル 教科書体 N-R" panose="02020400000000000000" pitchFamily="17" charset="-128"/>
                          <a:ea typeface="UD デジタル 教科書体 N-R" panose="02020400000000000000" pitchFamily="17" charset="-128"/>
                        </a:rPr>
                        <a:t>ファイルがダウンロードできる。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0532767"/>
                  </a:ext>
                </a:extLst>
              </a:tr>
              <a:tr h="122249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3</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可能な場合、</a:t>
                      </a:r>
                      <a:r>
                        <a:rPr kumimoji="1" lang="en-US" altLang="ja-JP" sz="1200">
                          <a:latin typeface="UD デジタル 教科書体 N-R" panose="02020400000000000000" pitchFamily="17" charset="-128"/>
                          <a:ea typeface="UD デジタル 教科書体 N-R" panose="02020400000000000000" pitchFamily="17" charset="-128"/>
                        </a:rPr>
                        <a:t>1</a:t>
                      </a:r>
                      <a:r>
                        <a:rPr kumimoji="1" lang="ja-JP" altLang="en-US" sz="1200">
                          <a:latin typeface="UD デジタル 教科書体 N-R" panose="02020400000000000000" pitchFamily="17" charset="-128"/>
                          <a:ea typeface="UD デジタル 教科書体 N-R" panose="02020400000000000000" pitchFamily="17" charset="-128"/>
                        </a:rPr>
                        <a:t>コマ目のアプリ</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手書き文字認識アプリ（機械学習モデルの作成）</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を</a:t>
                      </a:r>
                      <a:r>
                        <a:rPr kumimoji="1" lang="en-US" altLang="ja-JP" sz="1200">
                          <a:latin typeface="UD デジタル 教科書体 N-R" panose="02020400000000000000" pitchFamily="17" charset="-128"/>
                          <a:ea typeface="UD デジタル 教科書体 N-R" panose="02020400000000000000" pitchFamily="17" charset="-128"/>
                        </a:rPr>
                        <a:t>Monaca</a:t>
                      </a:r>
                      <a:r>
                        <a:rPr kumimoji="1" lang="ja-JP" altLang="en-US" sz="1200">
                          <a:latin typeface="UD デジタル 教科書体 N-R" panose="02020400000000000000" pitchFamily="17" charset="-128"/>
                          <a:ea typeface="UD デジタル 教科書体 N-R" panose="02020400000000000000" pitchFamily="17" charset="-128"/>
                        </a:rPr>
                        <a:t>で開き、今回作成したモデルに差し替えさせる。また、自身で作成したモデルで手書き文字認識を行わせ、元のモデルと精度に違いがあるかを確認させる。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4345336"/>
                  </a:ext>
                </a:extLst>
              </a:tr>
              <a:tr h="166038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まとめ</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今回利用した学習データは</a:t>
                      </a:r>
                      <a:r>
                        <a:rPr kumimoji="1" lang="en-US" altLang="ja-JP" sz="1200">
                          <a:latin typeface="UD デジタル 教科書体 N-R" panose="02020400000000000000" pitchFamily="17" charset="-128"/>
                          <a:ea typeface="UD デジタル 教科書体 N-R" panose="02020400000000000000" pitchFamily="17" charset="-128"/>
                        </a:rPr>
                        <a:t>『MNIST</a:t>
                      </a:r>
                      <a:r>
                        <a:rPr kumimoji="1" lang="ja-JP" altLang="en-US" sz="1200">
                          <a:latin typeface="UD デジタル 教科書体 N-R" panose="02020400000000000000" pitchFamily="17" charset="-128"/>
                          <a:ea typeface="UD デジタル 教科書体 N-R" panose="02020400000000000000" pitchFamily="17" charset="-128"/>
                        </a:rPr>
                        <a:t>データベース</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を利用している。</a:t>
                      </a:r>
                      <a:r>
                        <a:rPr kumimoji="1" lang="en-US" altLang="ja-JP" sz="1200">
                          <a:latin typeface="UD デジタル 教科書体 N-R" panose="02020400000000000000" pitchFamily="17" charset="-128"/>
                          <a:ea typeface="UD デジタル 教科書体 N-R" panose="02020400000000000000" pitchFamily="17" charset="-128"/>
                        </a:rPr>
                        <a:t>MNIST</a:t>
                      </a:r>
                      <a:r>
                        <a:rPr kumimoji="1" lang="ja-JP" altLang="en-US" sz="1200">
                          <a:latin typeface="UD デジタル 教科書体 N-R" panose="02020400000000000000" pitchFamily="17" charset="-128"/>
                          <a:ea typeface="UD デジタル 教科書体 N-R" panose="02020400000000000000" pitchFamily="17" charset="-128"/>
                        </a:rPr>
                        <a:t>を利用したモデルの作成は機械学習を学ぶ上では一般的な方法のため、興味があれば調べて欲しい。</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a:latin typeface="UD デジタル 教科書体 N-R" panose="02020400000000000000" pitchFamily="17" charset="-128"/>
                          <a:ea typeface="UD デジタル 教科書体 N-R" panose="02020400000000000000" pitchFamily="17" charset="-128"/>
                        </a:rPr>
                        <a:t>なお、本アプリではブラウザで学習を行う関係上、扱う学習データの数を大幅に減らした上で実習している。</a:t>
                      </a:r>
                      <a:r>
                        <a:rPr kumimoji="1" lang="en-US" altLang="ja-JP" sz="1200">
                          <a:latin typeface="UD デジタル 教科書体 N-R" panose="02020400000000000000" pitchFamily="17" charset="-128"/>
                          <a:ea typeface="UD デジタル 教科書体 N-R" panose="02020400000000000000" pitchFamily="17" charset="-128"/>
                        </a:rPr>
                        <a:t>MNIST</a:t>
                      </a:r>
                      <a:r>
                        <a:rPr kumimoji="1" lang="ja-JP" altLang="en-US" sz="1200">
                          <a:latin typeface="UD デジタル 教科書体 N-R" panose="02020400000000000000" pitchFamily="17" charset="-128"/>
                          <a:ea typeface="UD デジタル 教科書体 N-R" panose="02020400000000000000" pitchFamily="17" charset="-128"/>
                        </a:rPr>
                        <a:t>には元々</a:t>
                      </a:r>
                      <a:r>
                        <a:rPr kumimoji="1" lang="en-US" altLang="ja-JP" sz="1200">
                          <a:latin typeface="UD デジタル 教科書体 N-R" panose="02020400000000000000" pitchFamily="17" charset="-128"/>
                          <a:ea typeface="UD デジタル 教科書体 N-R" panose="02020400000000000000" pitchFamily="17" charset="-128"/>
                        </a:rPr>
                        <a:t>7</a:t>
                      </a:r>
                      <a:r>
                        <a:rPr kumimoji="1" lang="ja-JP" altLang="en-US" sz="1200">
                          <a:latin typeface="UD デジタル 教科書体 N-R" panose="02020400000000000000" pitchFamily="17" charset="-128"/>
                          <a:ea typeface="UD デジタル 教科書体 N-R" panose="02020400000000000000" pitchFamily="17" charset="-128"/>
                        </a:rPr>
                        <a:t>万枚の画像が含まれているため、それを全て利用すれば更に精度の高いモデルを作ることができる。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7932487"/>
                  </a:ext>
                </a:extLst>
              </a:tr>
            </a:tbl>
          </a:graphicData>
        </a:graphic>
      </p:graphicFrame>
    </p:spTree>
    <p:extLst>
      <p:ext uri="{BB962C8B-B14F-4D97-AF65-F5344CB8AC3E}">
        <p14:creationId xmlns:p14="http://schemas.microsoft.com/office/powerpoint/2010/main" val="422323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直線コネクタ 53">
            <a:extLst>
              <a:ext uri="{FF2B5EF4-FFF2-40B4-BE49-F238E27FC236}">
                <a16:creationId xmlns:a16="http://schemas.microsoft.com/office/drawing/2014/main" id="{BB0C2F51-29F6-494E-9C5A-AA580E511AE8}"/>
              </a:ext>
            </a:extLst>
          </p:cNvPr>
          <p:cNvCxnSpPr/>
          <p:nvPr/>
        </p:nvCxnSpPr>
        <p:spPr>
          <a:xfrm>
            <a:off x="0" y="4953000"/>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5364B177-53D7-4114-A650-2ECF41EEC4B4}"/>
              </a:ext>
            </a:extLst>
          </p:cNvPr>
          <p:cNvSpPr txBox="1"/>
          <p:nvPr/>
        </p:nvSpPr>
        <p:spPr>
          <a:xfrm>
            <a:off x="1749741" y="5012214"/>
            <a:ext cx="3433368" cy="369332"/>
          </a:xfrm>
          <a:prstGeom prst="rect">
            <a:avLst/>
          </a:prstGeom>
          <a:noFill/>
        </p:spPr>
        <p:txBody>
          <a:bodyPr wrap="square">
            <a:spAutoFit/>
          </a:bodyPr>
          <a:lstStyle/>
          <a:p>
            <a:pPr algn="ctr"/>
            <a:r>
              <a:rPr kumimoji="1" lang="ja-JP" altLang="en-US" sz="1800">
                <a:solidFill>
                  <a:schemeClr val="tx1"/>
                </a:solidFill>
                <a:latin typeface="UD デジタル 教科書体 N-B" panose="02020700000000000000" pitchFamily="17" charset="-128"/>
                <a:ea typeface="UD デジタル 教科書体 N-B" panose="02020700000000000000" pitchFamily="17" charset="-128"/>
              </a:rPr>
              <a:t>学習内容</a:t>
            </a:r>
            <a:endParaRPr kumimoji="1" lang="en-US" altLang="ja-JP" sz="18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73" name="テキスト ボックス 72">
            <a:extLst>
              <a:ext uri="{FF2B5EF4-FFF2-40B4-BE49-F238E27FC236}">
                <a16:creationId xmlns:a16="http://schemas.microsoft.com/office/drawing/2014/main" id="{092272B1-815D-4961-913B-7F0D8F210920}"/>
              </a:ext>
            </a:extLst>
          </p:cNvPr>
          <p:cNvSpPr txBox="1"/>
          <p:nvPr/>
        </p:nvSpPr>
        <p:spPr>
          <a:xfrm>
            <a:off x="542544" y="180650"/>
            <a:ext cx="5748528" cy="338554"/>
          </a:xfrm>
          <a:prstGeom prst="rect">
            <a:avLst/>
          </a:prstGeom>
          <a:noFill/>
        </p:spPr>
        <p:txBody>
          <a:bodyPr wrap="square">
            <a:spAutoFit/>
          </a:bodyPr>
          <a:lstStyle/>
          <a:p>
            <a:pPr algn="ctr"/>
            <a:r>
              <a:rPr kumimoji="1" lang="ja-JP" altLang="en-US" sz="1600">
                <a:latin typeface="UD デジタル 教科書体 N-B" panose="02020700000000000000" pitchFamily="17" charset="-128"/>
                <a:ea typeface="UD デジタル 教科書体 N-B" panose="02020700000000000000" pitchFamily="17" charset="-128"/>
              </a:rPr>
              <a:t>手書き文字認識アプリ（機械学習モデルの利用）</a:t>
            </a:r>
            <a:endParaRPr kumimoji="1" lang="ja-JP" altLang="en-US" sz="160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60" name="表 2">
            <a:extLst>
              <a:ext uri="{FF2B5EF4-FFF2-40B4-BE49-F238E27FC236}">
                <a16:creationId xmlns:a16="http://schemas.microsoft.com/office/drawing/2014/main" id="{09783C2B-CD76-49E7-9C8A-5BEC86BF066B}"/>
              </a:ext>
            </a:extLst>
          </p:cNvPr>
          <p:cNvGraphicFramePr>
            <a:graphicFrameLocks noGrp="1"/>
          </p:cNvGraphicFramePr>
          <p:nvPr>
            <p:extLst>
              <p:ext uri="{D42A27DB-BD31-4B8C-83A1-F6EECF244321}">
                <p14:modId xmlns:p14="http://schemas.microsoft.com/office/powerpoint/2010/main" val="3728926395"/>
              </p:ext>
            </p:extLst>
          </p:nvPr>
        </p:nvGraphicFramePr>
        <p:xfrm>
          <a:off x="205105" y="5381546"/>
          <a:ext cx="6522641" cy="4031367"/>
        </p:xfrm>
        <a:graphic>
          <a:graphicData uri="http://schemas.openxmlformats.org/drawingml/2006/table">
            <a:tbl>
              <a:tblPr firstRow="1" bandRow="1">
                <a:tableStyleId>{7E9639D4-E3E2-4D34-9284-5A2195B3D0D7}</a:tableStyleId>
              </a:tblPr>
              <a:tblGrid>
                <a:gridCol w="2336213">
                  <a:extLst>
                    <a:ext uri="{9D8B030D-6E8A-4147-A177-3AD203B41FA5}">
                      <a16:colId xmlns:a16="http://schemas.microsoft.com/office/drawing/2014/main" val="953771404"/>
                    </a:ext>
                  </a:extLst>
                </a:gridCol>
                <a:gridCol w="4186428">
                  <a:extLst>
                    <a:ext uri="{9D8B030D-6E8A-4147-A177-3AD203B41FA5}">
                      <a16:colId xmlns:a16="http://schemas.microsoft.com/office/drawing/2014/main" val="2232448268"/>
                    </a:ext>
                  </a:extLst>
                </a:gridCol>
              </a:tblGrid>
              <a:tr h="449407">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項目</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6541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キャンバス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写真やイラストと異なり、後からプログラムなどで描画することを想定した、専用のエリアのこと。</a:t>
                      </a:r>
                      <a:r>
                        <a:rPr kumimoji="1" lang="en-US" altLang="ja-JP" sz="120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の標準仕様で用意されている。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6541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手書き文字</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人が手で書いた文字のこと。形や太さが人によって異なるため、コンピューターで判定させるのは簡単ではない。（コンピューターにとっては、バーコードやマークシートの方が読み取りやすい。）</a:t>
                      </a:r>
                      <a:endParaRPr kumimoji="1" lang="en-US" altLang="ja-JP" sz="120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947894"/>
                  </a:ext>
                </a:extLst>
              </a:tr>
              <a:tr h="36541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手書き文字認識</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コンピューターで処理するのが難しい</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手書き文字の認識</a:t>
                      </a:r>
                      <a:r>
                        <a:rPr kumimoji="1" lang="en-US" altLang="ja-JP"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を</a:t>
                      </a:r>
                      <a:r>
                        <a:rPr kumimoji="1" lang="en-US" altLang="ja-JP" sz="1200">
                          <a:latin typeface="UD デジタル 教科書体 N-R" panose="02020400000000000000" pitchFamily="17" charset="-128"/>
                          <a:ea typeface="UD デジタル 教科書体 N-R" panose="02020400000000000000" pitchFamily="17" charset="-128"/>
                        </a:rPr>
                        <a:t>AI</a:t>
                      </a:r>
                      <a:r>
                        <a:rPr kumimoji="1" lang="ja-JP" altLang="en-US" sz="1200">
                          <a:latin typeface="UD デジタル 教科書体 N-R" panose="02020400000000000000" pitchFamily="17" charset="-128"/>
                          <a:ea typeface="UD デジタル 教科書体 N-R" panose="02020400000000000000" pitchFamily="17" charset="-128"/>
                        </a:rPr>
                        <a:t>で実現する。というのが本アプリのポイント。</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7389489"/>
                  </a:ext>
                </a:extLst>
              </a:tr>
              <a:tr h="39174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機械学習モデルの利用</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a:latin typeface="UD デジタル 教科書体 N-R" panose="02020400000000000000" pitchFamily="17" charset="-128"/>
                          <a:ea typeface="UD デジタル 教科書体 N-R" panose="02020400000000000000" pitchFamily="17" charset="-128"/>
                        </a:rPr>
                        <a:t>AI</a:t>
                      </a:r>
                      <a:r>
                        <a:rPr kumimoji="1" lang="ja-JP" altLang="en-US" sz="1200">
                          <a:latin typeface="UD デジタル 教科書体 N-R" panose="02020400000000000000" pitchFamily="17" charset="-128"/>
                          <a:ea typeface="UD デジタル 教科書体 N-R" panose="02020400000000000000" pitchFamily="17" charset="-128"/>
                        </a:rPr>
                        <a:t>アプリを実現する方法の一つとして、機械学習モデルを利用する。モデルの作成は大変だが、学習済みのモデルがあれば手書き文字認識をブラウザ上だけで簡単かつ現実的な処理時間で実現できる。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542459"/>
                  </a:ext>
                </a:extLst>
              </a:tr>
              <a:tr h="39174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判定結果</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このアプリでは判定結果として、</a:t>
                      </a:r>
                      <a:r>
                        <a:rPr kumimoji="1" lang="en-US" altLang="ja-JP" sz="1200">
                          <a:latin typeface="UD デジタル 教科書体 N-R" panose="02020400000000000000" pitchFamily="17" charset="-128"/>
                          <a:ea typeface="UD デジタル 教科書体 N-R" panose="02020400000000000000" pitchFamily="17" charset="-128"/>
                        </a:rPr>
                        <a:t>0</a:t>
                      </a: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9</a:t>
                      </a:r>
                      <a:r>
                        <a:rPr kumimoji="1" lang="ja-JP" altLang="en-US" sz="1200">
                          <a:latin typeface="UD デジタル 教科書体 N-R" panose="02020400000000000000" pitchFamily="17" charset="-128"/>
                          <a:ea typeface="UD デジタル 教科書体 N-R" panose="02020400000000000000" pitchFamily="17" charset="-128"/>
                        </a:rPr>
                        <a:t>の各数字と一致する確率が表示される。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223969"/>
                  </a:ext>
                </a:extLst>
              </a:tr>
            </a:tbl>
          </a:graphicData>
        </a:graphic>
      </p:graphicFrame>
      <p:sp>
        <p:nvSpPr>
          <p:cNvPr id="15" name="角丸四角形 85">
            <a:extLst>
              <a:ext uri="{FF2B5EF4-FFF2-40B4-BE49-F238E27FC236}">
                <a16:creationId xmlns:a16="http://schemas.microsoft.com/office/drawing/2014/main" id="{E68B3B9A-BEB8-409D-9BD8-30455CDE82AB}"/>
              </a:ext>
            </a:extLst>
          </p:cNvPr>
          <p:cNvSpPr/>
          <p:nvPr/>
        </p:nvSpPr>
        <p:spPr>
          <a:xfrm>
            <a:off x="266065" y="782912"/>
            <a:ext cx="6370479" cy="393946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ja-JP" altLang="en-US" sz="1400">
              <a:latin typeface="UD デジタル 教科書体 N-R" panose="02020400000000000000" pitchFamily="17" charset="-128"/>
              <a:ea typeface="UD デジタル 教科書体 N-R" panose="02020400000000000000" pitchFamily="17" charset="-128"/>
            </a:endParaRPr>
          </a:p>
        </p:txBody>
      </p:sp>
      <p:sp>
        <p:nvSpPr>
          <p:cNvPr id="6" name="テキスト ボックス 5">
            <a:extLst>
              <a:ext uri="{FF2B5EF4-FFF2-40B4-BE49-F238E27FC236}">
                <a16:creationId xmlns:a16="http://schemas.microsoft.com/office/drawing/2014/main" id="{955D9E27-1699-44E3-B379-6E6994C5495F}"/>
              </a:ext>
            </a:extLst>
          </p:cNvPr>
          <p:cNvSpPr txBox="1"/>
          <p:nvPr/>
        </p:nvSpPr>
        <p:spPr>
          <a:xfrm>
            <a:off x="3188755" y="1026852"/>
            <a:ext cx="3041357" cy="1384995"/>
          </a:xfrm>
          <a:prstGeom prst="rect">
            <a:avLst/>
          </a:prstGeom>
          <a:noFill/>
        </p:spPr>
        <p:txBody>
          <a:bodyPr wrap="square" rtlCol="0">
            <a:spAutoFit/>
          </a:bodyPr>
          <a:lstStyle/>
          <a:p>
            <a:r>
              <a:rPr kumimoji="1" lang="ja-JP" altLang="en-US" sz="1400">
                <a:latin typeface="UD デジタル 教科書体 N-R" panose="02020400000000000000" pitchFamily="17" charset="-128"/>
                <a:ea typeface="UD デジタル 教科書体 N-R" panose="02020400000000000000" pitchFamily="17" charset="-128"/>
              </a:rPr>
              <a:t>①キャンバスに手書き文字を書ける</a:t>
            </a:r>
            <a:endParaRPr kumimoji="1" lang="en-US" altLang="ja-JP" sz="1400">
              <a:latin typeface="UD デジタル 教科書体 N-R" panose="02020400000000000000" pitchFamily="17" charset="-128"/>
              <a:ea typeface="UD デジタル 教科書体 N-R" panose="02020400000000000000" pitchFamily="17" charset="-128"/>
            </a:endParaRPr>
          </a:p>
          <a:p>
            <a:endParaRPr kumimoji="1" lang="en-US" altLang="ja-JP" sz="1400">
              <a:latin typeface="UD デジタル 教科書体 N-R" panose="02020400000000000000" pitchFamily="17" charset="-128"/>
              <a:ea typeface="UD デジタル 教科書体 N-R" panose="02020400000000000000" pitchFamily="17" charset="-128"/>
            </a:endParaRPr>
          </a:p>
          <a:p>
            <a:r>
              <a:rPr kumimoji="1" lang="ja-JP" altLang="en-US" sz="1400">
                <a:latin typeface="UD デジタル 教科書体 N-R" panose="02020400000000000000" pitchFamily="17" charset="-128"/>
                <a:ea typeface="UD デジタル 教科書体 N-R" panose="02020400000000000000" pitchFamily="17" charset="-128"/>
              </a:rPr>
              <a:t>②</a:t>
            </a:r>
            <a:r>
              <a:rPr kumimoji="1" lang="en-US" altLang="ja-JP" sz="1400">
                <a:latin typeface="UD デジタル 教科書体 N-R" panose="02020400000000000000" pitchFamily="17" charset="-128"/>
                <a:ea typeface="UD デジタル 教科書体 N-R" panose="02020400000000000000" pitchFamily="17" charset="-128"/>
              </a:rPr>
              <a:t>AI</a:t>
            </a:r>
            <a:r>
              <a:rPr kumimoji="1" lang="ja-JP" altLang="en-US" sz="1400">
                <a:latin typeface="UD デジタル 教科書体 N-R" panose="02020400000000000000" pitchFamily="17" charset="-128"/>
                <a:ea typeface="UD デジタル 教科書体 N-R" panose="02020400000000000000" pitchFamily="17" charset="-128"/>
              </a:rPr>
              <a:t>に判定させることができる</a:t>
            </a:r>
            <a:endParaRPr kumimoji="1" lang="en-US" altLang="ja-JP" sz="1400">
              <a:latin typeface="UD デジタル 教科書体 N-R" panose="02020400000000000000" pitchFamily="17" charset="-128"/>
              <a:ea typeface="UD デジタル 教科書体 N-R" panose="02020400000000000000" pitchFamily="17" charset="-128"/>
            </a:endParaRPr>
          </a:p>
          <a:p>
            <a:endParaRPr kumimoji="1" lang="en-US" altLang="ja-JP" sz="1400">
              <a:latin typeface="UD デジタル 教科書体 N-R" panose="02020400000000000000" pitchFamily="17" charset="-128"/>
              <a:ea typeface="UD デジタル 教科書体 N-R" panose="02020400000000000000" pitchFamily="17" charset="-128"/>
            </a:endParaRPr>
          </a:p>
          <a:p>
            <a:r>
              <a:rPr kumimoji="1" lang="ja-JP" altLang="en-US" sz="1400">
                <a:latin typeface="UD デジタル 教科書体 N-R" panose="02020400000000000000" pitchFamily="17" charset="-128"/>
                <a:ea typeface="UD デジタル 教科書体 N-R" panose="02020400000000000000" pitchFamily="17" charset="-128"/>
              </a:rPr>
              <a:t>③判定結果を確認できる</a:t>
            </a:r>
          </a:p>
          <a:p>
            <a:endParaRPr kumimoji="1" lang="ja-JP" altLang="en-US" sz="1400">
              <a:latin typeface="UD デジタル 教科書体 N-R" panose="02020400000000000000" pitchFamily="17" charset="-128"/>
              <a:ea typeface="UD デジタル 教科書体 N-R" panose="02020400000000000000" pitchFamily="17" charset="-128"/>
            </a:endParaRPr>
          </a:p>
        </p:txBody>
      </p:sp>
      <p:pic>
        <p:nvPicPr>
          <p:cNvPr id="9" name="図 8">
            <a:extLst>
              <a:ext uri="{FF2B5EF4-FFF2-40B4-BE49-F238E27FC236}">
                <a16:creationId xmlns:a16="http://schemas.microsoft.com/office/drawing/2014/main" id="{8E78AF90-9A1D-4AFA-B1BF-38AC2C3B41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793" y="980847"/>
            <a:ext cx="1733555" cy="3548850"/>
          </a:xfrm>
          <a:prstGeom prst="rect">
            <a:avLst/>
          </a:prstGeom>
        </p:spPr>
      </p:pic>
    </p:spTree>
    <p:extLst>
      <p:ext uri="{BB962C8B-B14F-4D97-AF65-F5344CB8AC3E}">
        <p14:creationId xmlns:p14="http://schemas.microsoft.com/office/powerpoint/2010/main" val="3972775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直線コネクタ 53">
            <a:extLst>
              <a:ext uri="{FF2B5EF4-FFF2-40B4-BE49-F238E27FC236}">
                <a16:creationId xmlns:a16="http://schemas.microsoft.com/office/drawing/2014/main" id="{BB0C2F51-29F6-494E-9C5A-AA580E511AE8}"/>
              </a:ext>
            </a:extLst>
          </p:cNvPr>
          <p:cNvCxnSpPr/>
          <p:nvPr/>
        </p:nvCxnSpPr>
        <p:spPr>
          <a:xfrm>
            <a:off x="0" y="4953000"/>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5364B177-53D7-4114-A650-2ECF41EEC4B4}"/>
              </a:ext>
            </a:extLst>
          </p:cNvPr>
          <p:cNvSpPr txBox="1"/>
          <p:nvPr/>
        </p:nvSpPr>
        <p:spPr>
          <a:xfrm>
            <a:off x="1749741" y="5012214"/>
            <a:ext cx="3433368" cy="369332"/>
          </a:xfrm>
          <a:prstGeom prst="rect">
            <a:avLst/>
          </a:prstGeom>
          <a:noFill/>
        </p:spPr>
        <p:txBody>
          <a:bodyPr wrap="square">
            <a:spAutoFit/>
          </a:bodyPr>
          <a:lstStyle/>
          <a:p>
            <a:pPr algn="ctr"/>
            <a:r>
              <a:rPr kumimoji="1" lang="ja-JP" altLang="en-US" sz="1800">
                <a:solidFill>
                  <a:schemeClr val="tx1"/>
                </a:solidFill>
                <a:latin typeface="UD デジタル 教科書体 N-B" panose="02020700000000000000" pitchFamily="17" charset="-128"/>
                <a:ea typeface="UD デジタル 教科書体 N-B" panose="02020700000000000000" pitchFamily="17" charset="-128"/>
              </a:rPr>
              <a:t>学習内容</a:t>
            </a:r>
            <a:endParaRPr kumimoji="1" lang="en-US" altLang="ja-JP" sz="18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73" name="テキスト ボックス 72">
            <a:extLst>
              <a:ext uri="{FF2B5EF4-FFF2-40B4-BE49-F238E27FC236}">
                <a16:creationId xmlns:a16="http://schemas.microsoft.com/office/drawing/2014/main" id="{092272B1-815D-4961-913B-7F0D8F210920}"/>
              </a:ext>
            </a:extLst>
          </p:cNvPr>
          <p:cNvSpPr txBox="1"/>
          <p:nvPr/>
        </p:nvSpPr>
        <p:spPr>
          <a:xfrm>
            <a:off x="542544" y="180650"/>
            <a:ext cx="5748528" cy="338554"/>
          </a:xfrm>
          <a:prstGeom prst="rect">
            <a:avLst/>
          </a:prstGeom>
          <a:noFill/>
        </p:spPr>
        <p:txBody>
          <a:bodyPr wrap="square">
            <a:spAutoFit/>
          </a:bodyPr>
          <a:lstStyle/>
          <a:p>
            <a:pPr algn="ctr"/>
            <a:r>
              <a:rPr kumimoji="1" lang="ja-JP" altLang="en-US" sz="1600">
                <a:latin typeface="UD デジタル 教科書体 N-B" panose="02020700000000000000" pitchFamily="17" charset="-128"/>
                <a:ea typeface="UD デジタル 教科書体 N-B" panose="02020700000000000000" pitchFamily="17" charset="-128"/>
              </a:rPr>
              <a:t>手書き文字認識アプリ（機械学習モデルの作成）</a:t>
            </a:r>
            <a:endParaRPr kumimoji="1" lang="ja-JP" altLang="en-US" sz="160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60" name="表 2">
            <a:extLst>
              <a:ext uri="{FF2B5EF4-FFF2-40B4-BE49-F238E27FC236}">
                <a16:creationId xmlns:a16="http://schemas.microsoft.com/office/drawing/2014/main" id="{09783C2B-CD76-49E7-9C8A-5BEC86BF066B}"/>
              </a:ext>
            </a:extLst>
          </p:cNvPr>
          <p:cNvGraphicFramePr>
            <a:graphicFrameLocks noGrp="1"/>
          </p:cNvGraphicFramePr>
          <p:nvPr>
            <p:extLst>
              <p:ext uri="{D42A27DB-BD31-4B8C-83A1-F6EECF244321}">
                <p14:modId xmlns:p14="http://schemas.microsoft.com/office/powerpoint/2010/main" val="825396898"/>
              </p:ext>
            </p:extLst>
          </p:nvPr>
        </p:nvGraphicFramePr>
        <p:xfrm>
          <a:off x="205105" y="5381546"/>
          <a:ext cx="6522641" cy="4397127"/>
        </p:xfrm>
        <a:graphic>
          <a:graphicData uri="http://schemas.openxmlformats.org/drawingml/2006/table">
            <a:tbl>
              <a:tblPr firstRow="1" bandRow="1">
                <a:tableStyleId>{7E9639D4-E3E2-4D34-9284-5A2195B3D0D7}</a:tableStyleId>
              </a:tblPr>
              <a:tblGrid>
                <a:gridCol w="2336213">
                  <a:extLst>
                    <a:ext uri="{9D8B030D-6E8A-4147-A177-3AD203B41FA5}">
                      <a16:colId xmlns:a16="http://schemas.microsoft.com/office/drawing/2014/main" val="953771404"/>
                    </a:ext>
                  </a:extLst>
                </a:gridCol>
                <a:gridCol w="4186428">
                  <a:extLst>
                    <a:ext uri="{9D8B030D-6E8A-4147-A177-3AD203B41FA5}">
                      <a16:colId xmlns:a16="http://schemas.microsoft.com/office/drawing/2014/main" val="2232448268"/>
                    </a:ext>
                  </a:extLst>
                </a:gridCol>
              </a:tblGrid>
              <a:tr h="449407">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項目</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6541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画像の入手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モデルの作成には大量の画像が必要になる。画像は</a:t>
                      </a:r>
                      <a:r>
                        <a:rPr kumimoji="1" lang="en-US" altLang="ja-JP" sz="1200">
                          <a:latin typeface="UD デジタル 教科書体 N-R" panose="02020400000000000000" pitchFamily="17" charset="-128"/>
                          <a:ea typeface="UD デジタル 教科書体 N-R" panose="02020400000000000000" pitchFamily="17" charset="-128"/>
                        </a:rPr>
                        <a:t>0</a:t>
                      </a:r>
                      <a:r>
                        <a:rPr kumimoji="1" lang="ja-JP" altLang="en-US" sz="1200">
                          <a:latin typeface="UD デジタル 教科書体 N-R" panose="02020400000000000000" pitchFamily="17" charset="-128"/>
                          <a:ea typeface="UD デジタル 教科書体 N-R" panose="02020400000000000000" pitchFamily="17" charset="-128"/>
                        </a:rPr>
                        <a:t>～</a:t>
                      </a:r>
                      <a:r>
                        <a:rPr kumimoji="1" lang="en-US" altLang="ja-JP" sz="1200">
                          <a:latin typeface="UD デジタル 教科書体 N-R" panose="02020400000000000000" pitchFamily="17" charset="-128"/>
                          <a:ea typeface="UD デジタル 教科書体 N-R" panose="02020400000000000000" pitchFamily="17" charset="-128"/>
                        </a:rPr>
                        <a:t>9</a:t>
                      </a:r>
                      <a:r>
                        <a:rPr kumimoji="1" lang="ja-JP" altLang="en-US" sz="1200">
                          <a:latin typeface="UD デジタル 教科書体 N-R" panose="02020400000000000000" pitchFamily="17" charset="-128"/>
                          <a:ea typeface="UD デジタル 教科書体 N-R" panose="02020400000000000000" pitchFamily="17" charset="-128"/>
                        </a:rPr>
                        <a:t>のフォルダに分けた状態で</a:t>
                      </a:r>
                      <a:r>
                        <a:rPr kumimoji="1" lang="en-US" altLang="ja-JP" sz="1200">
                          <a:latin typeface="UD デジタル 教科書体 N-R" panose="02020400000000000000" pitchFamily="17" charset="-128"/>
                          <a:ea typeface="UD デジタル 教科書体 N-R" panose="02020400000000000000" pitchFamily="17" charset="-128"/>
                        </a:rPr>
                        <a:t>zip</a:t>
                      </a:r>
                      <a:r>
                        <a:rPr kumimoji="1" lang="ja-JP" altLang="en-US" sz="1200">
                          <a:latin typeface="UD デジタル 教科書体 N-R" panose="02020400000000000000" pitchFamily="17" charset="-128"/>
                          <a:ea typeface="UD デジタル 教科書体 N-R" panose="02020400000000000000" pitchFamily="17" charset="-128"/>
                        </a:rPr>
                        <a:t>にアーカイブした状態で配付されている。</a:t>
                      </a:r>
                      <a:endParaRPr kumimoji="1" lang="en-US" altLang="ja-JP"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65415">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zip</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一般的なアーカイブ形式。ファイルやフォルダを</a:t>
                      </a:r>
                      <a:r>
                        <a:rPr kumimoji="1" lang="en-US" altLang="ja-JP" sz="1200">
                          <a:latin typeface="UD デジタル 教科書体 N-R" panose="02020400000000000000" pitchFamily="17" charset="-128"/>
                          <a:ea typeface="UD デジタル 教科書体 N-R" panose="02020400000000000000" pitchFamily="17" charset="-128"/>
                        </a:rPr>
                        <a:t>1</a:t>
                      </a:r>
                      <a:r>
                        <a:rPr kumimoji="1" lang="ja-JP" altLang="en-US" sz="1200">
                          <a:latin typeface="UD デジタル 教科書体 N-R" panose="02020400000000000000" pitchFamily="17" charset="-128"/>
                          <a:ea typeface="UD デジタル 教科書体 N-R" panose="02020400000000000000" pitchFamily="17" charset="-128"/>
                        </a:rPr>
                        <a:t>つのファイルに纏めることができる。また、データの圧縮や暗号化も行える。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947894"/>
                  </a:ext>
                </a:extLst>
              </a:tr>
              <a:tr h="36541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アップロード</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パソコンやスマートフォンなどの端末内にあるデータをインターネット上などに送信すること。</a:t>
                      </a:r>
                      <a:endParaRPr kumimoji="1" lang="en-US" altLang="ja-JP" sz="120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ja-JP" altLang="en-US" sz="1200">
                          <a:latin typeface="UD デジタル 教科書体 N-R" panose="02020400000000000000" pitchFamily="17" charset="-128"/>
                          <a:ea typeface="UD デジタル 教科書体 N-R" panose="02020400000000000000" pitchFamily="17" charset="-128"/>
                        </a:rPr>
                        <a:t>本アプリではブラウザまではアップロードされるが、特定のサーバーに画像をアップロードしているわけではない。</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7389489"/>
                  </a:ext>
                </a:extLst>
              </a:tr>
              <a:tr h="39174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ダウンロード</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インターネットなどからファイルを受信すること。</a:t>
                      </a:r>
                      <a:endParaRPr kumimoji="1" lang="en-US" altLang="ja-JP"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本アプリではブラウザ内で生成したモデルをダウンロードしているため、特定のサーバーからモデルをダウンロードしているわけではない。</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542459"/>
                  </a:ext>
                </a:extLst>
              </a:tr>
              <a:tr h="39174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モデル</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入力に対して判断を行い出力を返す、</a:t>
                      </a:r>
                      <a:r>
                        <a:rPr kumimoji="1" lang="en-US" altLang="ja-JP" sz="1200">
                          <a:latin typeface="UD デジタル 教科書体 N-R" panose="02020400000000000000" pitchFamily="17" charset="-128"/>
                          <a:ea typeface="UD デジタル 教科書体 N-R" panose="02020400000000000000" pitchFamily="17" charset="-128"/>
                        </a:rPr>
                        <a:t>AI</a:t>
                      </a:r>
                      <a:r>
                        <a:rPr kumimoji="1" lang="ja-JP" altLang="en-US" sz="1200">
                          <a:latin typeface="UD デジタル 教科書体 N-R" panose="02020400000000000000" pitchFamily="17" charset="-128"/>
                          <a:ea typeface="UD デジタル 教科書体 N-R" panose="02020400000000000000" pitchFamily="17" charset="-128"/>
                        </a:rPr>
                        <a:t>の核となる部分。精度の高いモデルを作るためには、大量の素材データが必要になる。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223969"/>
                  </a:ext>
                </a:extLst>
              </a:tr>
            </a:tbl>
          </a:graphicData>
        </a:graphic>
      </p:graphicFrame>
      <p:sp>
        <p:nvSpPr>
          <p:cNvPr id="15" name="角丸四角形 85">
            <a:extLst>
              <a:ext uri="{FF2B5EF4-FFF2-40B4-BE49-F238E27FC236}">
                <a16:creationId xmlns:a16="http://schemas.microsoft.com/office/drawing/2014/main" id="{E68B3B9A-BEB8-409D-9BD8-30455CDE82AB}"/>
              </a:ext>
            </a:extLst>
          </p:cNvPr>
          <p:cNvSpPr/>
          <p:nvPr/>
        </p:nvSpPr>
        <p:spPr>
          <a:xfrm>
            <a:off x="266065" y="782912"/>
            <a:ext cx="6370479" cy="393946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ja-JP" altLang="en-US" sz="1400">
              <a:latin typeface="UD デジタル 教科書体 N-R" panose="02020400000000000000" pitchFamily="17" charset="-128"/>
              <a:ea typeface="UD デジタル 教科書体 N-R" panose="02020400000000000000" pitchFamily="17" charset="-128"/>
            </a:endParaRPr>
          </a:p>
        </p:txBody>
      </p:sp>
      <p:sp>
        <p:nvSpPr>
          <p:cNvPr id="6" name="テキスト ボックス 5">
            <a:extLst>
              <a:ext uri="{FF2B5EF4-FFF2-40B4-BE49-F238E27FC236}">
                <a16:creationId xmlns:a16="http://schemas.microsoft.com/office/drawing/2014/main" id="{955D9E27-1699-44E3-B379-6E6994C5495F}"/>
              </a:ext>
            </a:extLst>
          </p:cNvPr>
          <p:cNvSpPr txBox="1"/>
          <p:nvPr/>
        </p:nvSpPr>
        <p:spPr>
          <a:xfrm>
            <a:off x="3188755" y="1026852"/>
            <a:ext cx="3041357" cy="2462213"/>
          </a:xfrm>
          <a:prstGeom prst="rect">
            <a:avLst/>
          </a:prstGeom>
          <a:noFill/>
        </p:spPr>
        <p:txBody>
          <a:bodyPr wrap="square" rtlCol="0">
            <a:spAutoFit/>
          </a:bodyPr>
          <a:lstStyle/>
          <a:p>
            <a:r>
              <a:rPr kumimoji="1" lang="ja-JP" altLang="en-US" sz="1400">
                <a:latin typeface="UD デジタル 教科書体 N-R" panose="02020400000000000000" pitchFamily="17" charset="-128"/>
                <a:ea typeface="UD デジタル 教科書体 N-R" panose="02020400000000000000" pitchFamily="17" charset="-128"/>
              </a:rPr>
              <a:t>⓪画像を入手する</a:t>
            </a:r>
            <a:endParaRPr kumimoji="1" lang="en-US" altLang="ja-JP" sz="1400">
              <a:latin typeface="UD デジタル 教科書体 N-R" panose="02020400000000000000" pitchFamily="17" charset="-128"/>
              <a:ea typeface="UD デジタル 教科書体 N-R" panose="02020400000000000000" pitchFamily="17" charset="-128"/>
            </a:endParaRPr>
          </a:p>
          <a:p>
            <a:endParaRPr kumimoji="1" lang="en-US" altLang="ja-JP" sz="1400">
              <a:latin typeface="UD デジタル 教科書体 N-R" panose="02020400000000000000" pitchFamily="17" charset="-128"/>
              <a:ea typeface="UD デジタル 教科書体 N-R" panose="02020400000000000000" pitchFamily="17" charset="-128"/>
            </a:endParaRPr>
          </a:p>
          <a:p>
            <a:r>
              <a:rPr kumimoji="1" lang="ja-JP" altLang="en-US" sz="1400">
                <a:latin typeface="UD デジタル 教科書体 N-R" panose="02020400000000000000" pitchFamily="17" charset="-128"/>
                <a:ea typeface="UD デジタル 教科書体 N-R" panose="02020400000000000000" pitchFamily="17" charset="-128"/>
              </a:rPr>
              <a:t>①画像をアップロードする</a:t>
            </a:r>
            <a:endParaRPr kumimoji="1" lang="en-US" altLang="ja-JP" sz="1400">
              <a:latin typeface="UD デジタル 教科書体 N-R" panose="02020400000000000000" pitchFamily="17" charset="-128"/>
              <a:ea typeface="UD デジタル 教科書体 N-R" panose="02020400000000000000" pitchFamily="17" charset="-128"/>
            </a:endParaRPr>
          </a:p>
          <a:p>
            <a:endParaRPr kumimoji="1" lang="en-US" altLang="ja-JP" sz="1400">
              <a:latin typeface="UD デジタル 教科書体 N-R" panose="02020400000000000000" pitchFamily="17" charset="-128"/>
              <a:ea typeface="UD デジタル 教科書体 N-R" panose="02020400000000000000" pitchFamily="17" charset="-128"/>
            </a:endParaRPr>
          </a:p>
          <a:p>
            <a:r>
              <a:rPr kumimoji="1" lang="ja-JP" altLang="en-US" sz="1400">
                <a:latin typeface="UD デジタル 教科書体 N-R" panose="02020400000000000000" pitchFamily="17" charset="-128"/>
                <a:ea typeface="UD デジタル 教科書体 N-R" panose="02020400000000000000" pitchFamily="17" charset="-128"/>
              </a:rPr>
              <a:t>②画像で学習させる</a:t>
            </a:r>
            <a:endParaRPr kumimoji="1" lang="en-US" altLang="ja-JP" sz="1400">
              <a:latin typeface="UD デジタル 教科書体 N-R" panose="02020400000000000000" pitchFamily="17" charset="-128"/>
              <a:ea typeface="UD デジタル 教科書体 N-R" panose="02020400000000000000" pitchFamily="17" charset="-128"/>
            </a:endParaRPr>
          </a:p>
          <a:p>
            <a:endParaRPr kumimoji="1" lang="en-US" altLang="ja-JP" sz="1400">
              <a:latin typeface="UD デジタル 教科書体 N-R" panose="02020400000000000000" pitchFamily="17" charset="-128"/>
              <a:ea typeface="UD デジタル 教科書体 N-R" panose="02020400000000000000" pitchFamily="17" charset="-128"/>
            </a:endParaRPr>
          </a:p>
          <a:p>
            <a:r>
              <a:rPr kumimoji="1" lang="ja-JP" altLang="en-US" sz="1400">
                <a:latin typeface="UD デジタル 教科書体 N-R" panose="02020400000000000000" pitchFamily="17" charset="-128"/>
                <a:ea typeface="UD デジタル 教科書体 N-R" panose="02020400000000000000" pitchFamily="17" charset="-128"/>
              </a:rPr>
              <a:t>③モデルをダウンロードする</a:t>
            </a:r>
            <a:endParaRPr kumimoji="1" lang="en-US" altLang="ja-JP" sz="1400">
              <a:latin typeface="UD デジタル 教科書体 N-R" panose="02020400000000000000" pitchFamily="17" charset="-128"/>
              <a:ea typeface="UD デジタル 教科書体 N-R" panose="02020400000000000000" pitchFamily="17" charset="-128"/>
            </a:endParaRPr>
          </a:p>
          <a:p>
            <a:endParaRPr kumimoji="1" lang="en-US" altLang="ja-JP" sz="1400">
              <a:latin typeface="UD デジタル 教科書体 N-R" panose="02020400000000000000" pitchFamily="17" charset="-128"/>
              <a:ea typeface="UD デジタル 教科書体 N-R" panose="02020400000000000000" pitchFamily="17" charset="-128"/>
            </a:endParaRPr>
          </a:p>
          <a:p>
            <a:r>
              <a:rPr kumimoji="1" lang="ja-JP" altLang="en-US" sz="1400">
                <a:latin typeface="UD デジタル 教科書体 N-R" panose="02020400000000000000" pitchFamily="17" charset="-128"/>
                <a:ea typeface="UD デジタル 教科書体 N-R" panose="02020400000000000000" pitchFamily="17" charset="-128"/>
              </a:rPr>
              <a:t>④ダウンロードしたモデルを機械学習モデルの利用に移植する</a:t>
            </a:r>
          </a:p>
          <a:p>
            <a:endParaRPr kumimoji="1" lang="ja-JP" altLang="en-US" sz="1400">
              <a:latin typeface="UD デジタル 教科書体 N-R" panose="02020400000000000000" pitchFamily="17" charset="-128"/>
              <a:ea typeface="UD デジタル 教科書体 N-R" panose="02020400000000000000" pitchFamily="17" charset="-128"/>
            </a:endParaRPr>
          </a:p>
        </p:txBody>
      </p:sp>
      <p:pic>
        <p:nvPicPr>
          <p:cNvPr id="1026" name="Picture 2">
            <a:extLst>
              <a:ext uri="{FF2B5EF4-FFF2-40B4-BE49-F238E27FC236}">
                <a16:creationId xmlns:a16="http://schemas.microsoft.com/office/drawing/2014/main" id="{4413F44B-6C72-4A27-898F-7EA952A7AD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737" y="1026852"/>
            <a:ext cx="2177440" cy="3379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248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C922BABC-73B6-4873-8938-24C7D1897F5B}"/>
              </a:ext>
            </a:extLst>
          </p:cNvPr>
          <p:cNvPicPr>
            <a:picLocks noChangeAspect="1"/>
          </p:cNvPicPr>
          <p:nvPr/>
        </p:nvPicPr>
        <p:blipFill rotWithShape="1">
          <a:blip r:embed="rId2">
            <a:extLst>
              <a:ext uri="{28A0092B-C50C-407E-A947-70E740481C1C}">
                <a14:useLocalDpi xmlns:a14="http://schemas.microsoft.com/office/drawing/2010/main" val="0"/>
              </a:ext>
            </a:extLst>
          </a:blip>
          <a:srcRect r="490" b="34968"/>
          <a:stretch/>
        </p:blipFill>
        <p:spPr>
          <a:xfrm>
            <a:off x="2810319" y="1421225"/>
            <a:ext cx="1048995" cy="1403404"/>
          </a:xfrm>
          <a:prstGeom prst="rect">
            <a:avLst/>
          </a:prstGeom>
          <a:ln>
            <a:solidFill>
              <a:schemeClr val="accent1"/>
            </a:solidFill>
          </a:ln>
        </p:spPr>
      </p:pic>
      <p:pic>
        <p:nvPicPr>
          <p:cNvPr id="31" name="図 30">
            <a:extLst>
              <a:ext uri="{FF2B5EF4-FFF2-40B4-BE49-F238E27FC236}">
                <a16:creationId xmlns:a16="http://schemas.microsoft.com/office/drawing/2014/main" id="{BEAB30D8-3482-40B0-B7AA-44B6AD41DAD3}"/>
              </a:ext>
            </a:extLst>
          </p:cNvPr>
          <p:cNvPicPr>
            <a:picLocks noChangeAspect="1"/>
          </p:cNvPicPr>
          <p:nvPr/>
        </p:nvPicPr>
        <p:blipFill rotWithShape="1">
          <a:blip r:embed="rId2">
            <a:extLst>
              <a:ext uri="{28A0092B-C50C-407E-A947-70E740481C1C}">
                <a14:useLocalDpi xmlns:a14="http://schemas.microsoft.com/office/drawing/2010/main" val="0"/>
              </a:ext>
            </a:extLst>
          </a:blip>
          <a:srcRect t="65463" r="490" b="-572"/>
          <a:stretch/>
        </p:blipFill>
        <p:spPr>
          <a:xfrm>
            <a:off x="4875914" y="1741010"/>
            <a:ext cx="1498946" cy="1082656"/>
          </a:xfrm>
          <a:prstGeom prst="rect">
            <a:avLst/>
          </a:prstGeom>
          <a:ln>
            <a:solidFill>
              <a:schemeClr val="accent1"/>
            </a:solidFill>
          </a:ln>
        </p:spPr>
      </p:pic>
      <p:pic>
        <p:nvPicPr>
          <p:cNvPr id="7" name="図 6">
            <a:extLst>
              <a:ext uri="{FF2B5EF4-FFF2-40B4-BE49-F238E27FC236}">
                <a16:creationId xmlns:a16="http://schemas.microsoft.com/office/drawing/2014/main" id="{21DBE5AC-1E64-4D77-8E86-07C155182D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622" y="4953000"/>
            <a:ext cx="3330229" cy="3673158"/>
          </a:xfrm>
          <a:prstGeom prst="rect">
            <a:avLst/>
          </a:prstGeom>
        </p:spPr>
      </p:pic>
      <p:cxnSp>
        <p:nvCxnSpPr>
          <p:cNvPr id="54" name="直線コネクタ 53">
            <a:extLst>
              <a:ext uri="{FF2B5EF4-FFF2-40B4-BE49-F238E27FC236}">
                <a16:creationId xmlns:a16="http://schemas.microsoft.com/office/drawing/2014/main" id="{BB0C2F51-29F6-494E-9C5A-AA580E511AE8}"/>
              </a:ext>
            </a:extLst>
          </p:cNvPr>
          <p:cNvCxnSpPr/>
          <p:nvPr/>
        </p:nvCxnSpPr>
        <p:spPr>
          <a:xfrm>
            <a:off x="37425" y="3726650"/>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73" name="テキスト ボックス 72">
            <a:extLst>
              <a:ext uri="{FF2B5EF4-FFF2-40B4-BE49-F238E27FC236}">
                <a16:creationId xmlns:a16="http://schemas.microsoft.com/office/drawing/2014/main" id="{092272B1-815D-4961-913B-7F0D8F210920}"/>
              </a:ext>
            </a:extLst>
          </p:cNvPr>
          <p:cNvSpPr txBox="1"/>
          <p:nvPr/>
        </p:nvSpPr>
        <p:spPr>
          <a:xfrm>
            <a:off x="0" y="180650"/>
            <a:ext cx="6858000" cy="338554"/>
          </a:xfrm>
          <a:prstGeom prst="rect">
            <a:avLst/>
          </a:prstGeom>
          <a:noFill/>
        </p:spPr>
        <p:txBody>
          <a:bodyPr wrap="square">
            <a:spAutoFit/>
          </a:bodyPr>
          <a:lstStyle/>
          <a:p>
            <a:pPr algn="ctr"/>
            <a:r>
              <a:rPr kumimoji="1" lang="ja-JP" altLang="en-US" sz="1600">
                <a:latin typeface="UD デジタル 教科書体 N-B" panose="02020700000000000000" pitchFamily="17" charset="-128"/>
                <a:ea typeface="UD デジタル 教科書体 N-B" panose="02020700000000000000" pitchFamily="17" charset="-128"/>
              </a:rPr>
              <a:t>手書き文字認識アプリ（機械学習モデルの作成）を動かしてみよう</a:t>
            </a:r>
            <a:endParaRPr kumimoji="1" lang="ja-JP" altLang="en-US" sz="16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6" name="角丸四角形吹き出し 5">
            <a:extLst>
              <a:ext uri="{FF2B5EF4-FFF2-40B4-BE49-F238E27FC236}">
                <a16:creationId xmlns:a16="http://schemas.microsoft.com/office/drawing/2014/main" id="{52803665-5773-1348-B32D-8CFC18797CF4}"/>
              </a:ext>
            </a:extLst>
          </p:cNvPr>
          <p:cNvSpPr/>
          <p:nvPr/>
        </p:nvSpPr>
        <p:spPr>
          <a:xfrm>
            <a:off x="2908825" y="800783"/>
            <a:ext cx="1691296" cy="491016"/>
          </a:xfrm>
          <a:prstGeom prst="wedgeRoundRectCallout">
            <a:avLst>
              <a:gd name="adj1" fmla="val -30920"/>
              <a:gd name="adj2" fmla="val 8303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a:latin typeface="UD Digi Kyokasho N-R" panose="02020400000000000000" pitchFamily="49" charset="-128"/>
                <a:ea typeface="UD Digi Kyokasho N-R" panose="02020400000000000000" pitchFamily="49" charset="-128"/>
              </a:rPr>
              <a:t>数字を書く</a:t>
            </a:r>
          </a:p>
        </p:txBody>
      </p:sp>
      <p:sp>
        <p:nvSpPr>
          <p:cNvPr id="14" name="角丸四角形吹き出し 13">
            <a:extLst>
              <a:ext uri="{FF2B5EF4-FFF2-40B4-BE49-F238E27FC236}">
                <a16:creationId xmlns:a16="http://schemas.microsoft.com/office/drawing/2014/main" id="{BC66E339-13E2-2F4F-9FA9-A541F11723D1}"/>
              </a:ext>
            </a:extLst>
          </p:cNvPr>
          <p:cNvSpPr/>
          <p:nvPr/>
        </p:nvSpPr>
        <p:spPr>
          <a:xfrm>
            <a:off x="5268842" y="1404115"/>
            <a:ext cx="1196927" cy="310556"/>
          </a:xfrm>
          <a:prstGeom prst="wedgeRoundRectCallout">
            <a:avLst>
              <a:gd name="adj1" fmla="val -33191"/>
              <a:gd name="adj2" fmla="val 7350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a:latin typeface="UD Digi Kyokasho N-R" panose="02020400000000000000" pitchFamily="49" charset="-128"/>
                <a:ea typeface="UD Digi Kyokasho N-R" panose="02020400000000000000" pitchFamily="49" charset="-128"/>
              </a:rPr>
              <a:t>確率表示</a:t>
            </a:r>
          </a:p>
        </p:txBody>
      </p:sp>
      <p:sp>
        <p:nvSpPr>
          <p:cNvPr id="15" name="右矢印 14">
            <a:extLst>
              <a:ext uri="{FF2B5EF4-FFF2-40B4-BE49-F238E27FC236}">
                <a16:creationId xmlns:a16="http://schemas.microsoft.com/office/drawing/2014/main" id="{8C5BD777-2BF5-0540-ADF8-8001BB6195F4}"/>
              </a:ext>
            </a:extLst>
          </p:cNvPr>
          <p:cNvSpPr/>
          <p:nvPr/>
        </p:nvSpPr>
        <p:spPr>
          <a:xfrm>
            <a:off x="4091032" y="1996767"/>
            <a:ext cx="387074" cy="1769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6" name="正方形/長方形 15">
            <a:extLst>
              <a:ext uri="{FF2B5EF4-FFF2-40B4-BE49-F238E27FC236}">
                <a16:creationId xmlns:a16="http://schemas.microsoft.com/office/drawing/2014/main" id="{91E27DD4-5BC3-1D4E-A7E8-01BFC0F9AED9}"/>
              </a:ext>
            </a:extLst>
          </p:cNvPr>
          <p:cNvSpPr/>
          <p:nvPr/>
        </p:nvSpPr>
        <p:spPr>
          <a:xfrm>
            <a:off x="94332" y="3009594"/>
            <a:ext cx="2071351" cy="6116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サポートページから</a:t>
            </a:r>
            <a:endParaRPr kumimoji="1" lang="en-US" altLang="ja-JP" sz="900" dirty="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手書き文字認識アプリ</a:t>
            </a:r>
            <a:endParaRPr kumimoji="1" lang="en-US" altLang="ja-JP" sz="90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（機械学習モデルの利用</a:t>
            </a:r>
            <a:r>
              <a:rPr kumimoji="1" lang="en-US" altLang="ja-JP" sz="900">
                <a:latin typeface="UD デジタル 教科書体 N-R" panose="02020400000000000000" pitchFamily="17" charset="-128"/>
                <a:ea typeface="UD デジタル 教科書体 N-R" panose="02020400000000000000" pitchFamily="17" charset="-128"/>
              </a:rPr>
              <a:t>)</a:t>
            </a:r>
            <a:r>
              <a:rPr kumimoji="1" lang="ja-JP" altLang="en-US" sz="900">
                <a:latin typeface="UD デジタル 教科書体 N-R" panose="02020400000000000000" pitchFamily="17" charset="-128"/>
                <a:ea typeface="UD デジタル 教科書体 N-R" panose="02020400000000000000" pitchFamily="17" charset="-128"/>
              </a:rPr>
              <a:t>をクリック</a:t>
            </a:r>
          </a:p>
        </p:txBody>
      </p:sp>
      <p:sp>
        <p:nvSpPr>
          <p:cNvPr id="18" name="正方形/長方形 17">
            <a:extLst>
              <a:ext uri="{FF2B5EF4-FFF2-40B4-BE49-F238E27FC236}">
                <a16:creationId xmlns:a16="http://schemas.microsoft.com/office/drawing/2014/main" id="{07E3E3BD-8A66-3649-8D4A-4BB2F1EEB2F2}"/>
              </a:ext>
            </a:extLst>
          </p:cNvPr>
          <p:cNvSpPr/>
          <p:nvPr/>
        </p:nvSpPr>
        <p:spPr>
          <a:xfrm>
            <a:off x="2442362" y="3009594"/>
            <a:ext cx="1721601" cy="4690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インポートして</a:t>
            </a:r>
            <a:r>
              <a:rPr kumimoji="1" lang="en-US" altLang="ja-JP" sz="900" dirty="0">
                <a:latin typeface="UD デジタル 教科書体 N-R" panose="02020400000000000000" pitchFamily="17" charset="-128"/>
                <a:ea typeface="UD デジタル 教科書体 N-R" panose="02020400000000000000" pitchFamily="17" charset="-128"/>
              </a:rPr>
              <a:t>IDE</a:t>
            </a:r>
            <a:r>
              <a:rPr kumimoji="1" lang="ja-JP" altLang="en-US" sz="900">
                <a:latin typeface="UD デジタル 教科書体 N-R" panose="02020400000000000000" pitchFamily="17" charset="-128"/>
                <a:ea typeface="UD デジタル 教科書体 N-R" panose="02020400000000000000" pitchFamily="17" charset="-128"/>
              </a:rPr>
              <a:t>で開く</a:t>
            </a:r>
            <a:endParaRPr kumimoji="1" lang="en-US" altLang="ja-JP" sz="90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数字を書いて</a:t>
            </a:r>
            <a:r>
              <a:rPr kumimoji="1" lang="en-US" altLang="ja-JP" sz="900">
                <a:latin typeface="UD デジタル 教科書体 N-R" panose="02020400000000000000" pitchFamily="17" charset="-128"/>
                <a:ea typeface="UD デジタル 教科書体 N-R" panose="02020400000000000000" pitchFamily="17" charset="-128"/>
              </a:rPr>
              <a:t>AI</a:t>
            </a:r>
            <a:r>
              <a:rPr kumimoji="1" lang="ja-JP" altLang="en-US" sz="900">
                <a:latin typeface="UD デジタル 教科書体 N-R" panose="02020400000000000000" pitchFamily="17" charset="-128"/>
                <a:ea typeface="UD デジタル 教科書体 N-R" panose="02020400000000000000" pitchFamily="17" charset="-128"/>
              </a:rPr>
              <a:t>で判定</a:t>
            </a:r>
            <a:endParaRPr kumimoji="1" lang="en-US" altLang="ja-JP" sz="900">
              <a:latin typeface="UD デジタル 教科書体 N-R" panose="02020400000000000000" pitchFamily="17" charset="-128"/>
              <a:ea typeface="UD デジタル 教科書体 N-R" panose="02020400000000000000" pitchFamily="17" charset="-128"/>
            </a:endParaRPr>
          </a:p>
        </p:txBody>
      </p:sp>
      <p:sp>
        <p:nvSpPr>
          <p:cNvPr id="20" name="正方形/長方形 19">
            <a:extLst>
              <a:ext uri="{FF2B5EF4-FFF2-40B4-BE49-F238E27FC236}">
                <a16:creationId xmlns:a16="http://schemas.microsoft.com/office/drawing/2014/main" id="{B8A21CAA-B1D6-44AE-B8D4-1E871C4DC057}"/>
              </a:ext>
            </a:extLst>
          </p:cNvPr>
          <p:cNvSpPr/>
          <p:nvPr/>
        </p:nvSpPr>
        <p:spPr>
          <a:xfrm>
            <a:off x="5014909" y="3020789"/>
            <a:ext cx="1078558" cy="4639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結果を確認する</a:t>
            </a:r>
          </a:p>
        </p:txBody>
      </p:sp>
      <p:sp>
        <p:nvSpPr>
          <p:cNvPr id="41" name="テキスト ボックス 40">
            <a:extLst>
              <a:ext uri="{FF2B5EF4-FFF2-40B4-BE49-F238E27FC236}">
                <a16:creationId xmlns:a16="http://schemas.microsoft.com/office/drawing/2014/main" id="{56AB5A2E-E7E1-4ECF-9CC9-0A3BB5DDA6A6}"/>
              </a:ext>
            </a:extLst>
          </p:cNvPr>
          <p:cNvSpPr txBox="1"/>
          <p:nvPr/>
        </p:nvSpPr>
        <p:spPr>
          <a:xfrm>
            <a:off x="565456" y="3869561"/>
            <a:ext cx="5727088" cy="400110"/>
          </a:xfrm>
          <a:prstGeom prst="rect">
            <a:avLst/>
          </a:prstGeom>
          <a:noFill/>
        </p:spPr>
        <p:txBody>
          <a:bodyPr wrap="square">
            <a:spAutoFit/>
          </a:bodyPr>
          <a:lstStyle/>
          <a:p>
            <a:pPr algn="ctr"/>
            <a:r>
              <a:rPr kumimoji="1" lang="ja-JP" altLang="en-US" sz="2000">
                <a:latin typeface="UD デジタル 教科書体 N-B" panose="02020700000000000000" pitchFamily="17" charset="-128"/>
                <a:ea typeface="UD デジタル 教科書体 N-B" panose="02020700000000000000" pitchFamily="17" charset="-128"/>
              </a:rPr>
              <a:t>モデルはどこにあるのか？</a:t>
            </a:r>
            <a:endParaRPr kumimoji="1" lang="ja-JP" altLang="en-US" sz="20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24" name="右矢印 14">
            <a:extLst>
              <a:ext uri="{FF2B5EF4-FFF2-40B4-BE49-F238E27FC236}">
                <a16:creationId xmlns:a16="http://schemas.microsoft.com/office/drawing/2014/main" id="{1962B265-18EC-4A8C-8BD4-4EA04681874E}"/>
              </a:ext>
            </a:extLst>
          </p:cNvPr>
          <p:cNvSpPr/>
          <p:nvPr/>
        </p:nvSpPr>
        <p:spPr>
          <a:xfrm>
            <a:off x="1892737" y="1996766"/>
            <a:ext cx="387074" cy="1769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23" name="角丸四角形吹き出し 13">
            <a:extLst>
              <a:ext uri="{FF2B5EF4-FFF2-40B4-BE49-F238E27FC236}">
                <a16:creationId xmlns:a16="http://schemas.microsoft.com/office/drawing/2014/main" id="{9EA40BFC-C0F8-4E05-B72F-9D2FA9C2D328}"/>
              </a:ext>
            </a:extLst>
          </p:cNvPr>
          <p:cNvSpPr/>
          <p:nvPr/>
        </p:nvSpPr>
        <p:spPr>
          <a:xfrm>
            <a:off x="2442362" y="7897575"/>
            <a:ext cx="4308753" cy="1077312"/>
          </a:xfrm>
          <a:prstGeom prst="wedgeRoundRectCallout">
            <a:avLst>
              <a:gd name="adj1" fmla="val -76504"/>
              <a:gd name="adj2" fmla="val -78545"/>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1100">
                <a:latin typeface="UD Digi Kyokasho N-R" panose="02020400000000000000" pitchFamily="49" charset="-128"/>
                <a:ea typeface="UD Digi Kyokasho N-R" panose="02020400000000000000" pitchFamily="49" charset="-128"/>
              </a:rPr>
              <a:t>model</a:t>
            </a:r>
            <a:r>
              <a:rPr kumimoji="1" lang="ja-JP" altLang="en-US" sz="1100">
                <a:latin typeface="UD Digi Kyokasho N-R" panose="02020400000000000000" pitchFamily="49" charset="-128"/>
                <a:ea typeface="UD Digi Kyokasho N-R" panose="02020400000000000000" pitchFamily="49" charset="-128"/>
              </a:rPr>
              <a:t>フォルダ内の</a:t>
            </a:r>
            <a:r>
              <a:rPr kumimoji="1" lang="en-US" altLang="ja-JP" sz="1100">
                <a:latin typeface="UD Digi Kyokasho N-R" panose="02020400000000000000" pitchFamily="49" charset="-128"/>
                <a:ea typeface="UD Digi Kyokasho N-R" panose="02020400000000000000" pitchFamily="49" charset="-128"/>
              </a:rPr>
              <a:t>***.bin</a:t>
            </a:r>
            <a:r>
              <a:rPr kumimoji="1" lang="ja-JP" altLang="en-US" sz="1100">
                <a:latin typeface="UD Digi Kyokasho N-R" panose="02020400000000000000" pitchFamily="49" charset="-128"/>
                <a:ea typeface="UD Digi Kyokasho N-R" panose="02020400000000000000" pitchFamily="49" charset="-128"/>
              </a:rPr>
              <a:t>ファイルがモデルの本体です。</a:t>
            </a:r>
            <a:endParaRPr kumimoji="1" lang="en-US" altLang="ja-JP" sz="1100">
              <a:latin typeface="UD Digi Kyokasho N-R" panose="02020400000000000000" pitchFamily="49" charset="-128"/>
              <a:ea typeface="UD Digi Kyokasho N-R" panose="02020400000000000000" pitchFamily="49" charset="-128"/>
            </a:endParaRPr>
          </a:p>
          <a:p>
            <a:pPr algn="ctr"/>
            <a:r>
              <a:rPr kumimoji="1" lang="ja-JP" altLang="en-US" sz="1100">
                <a:latin typeface="UD Digi Kyokasho N-R" panose="02020400000000000000" pitchFamily="49" charset="-128"/>
                <a:ea typeface="UD Digi Kyokasho N-R" panose="02020400000000000000" pitchFamily="49" charset="-128"/>
              </a:rPr>
              <a:t>モデルを作成するためには大量の画像を必要としますが、モデルが完成したら元の画像は不要のため、このアプリには画像は含まれていません。</a:t>
            </a:r>
            <a:endParaRPr kumimoji="1" lang="en-US" altLang="ja-JP" sz="1100">
              <a:latin typeface="UD Digi Kyokasho N-R" panose="02020400000000000000" pitchFamily="49" charset="-128"/>
              <a:ea typeface="UD Digi Kyokasho N-R" panose="02020400000000000000" pitchFamily="49" charset="-128"/>
            </a:endParaRPr>
          </a:p>
          <a:p>
            <a:pPr algn="ctr"/>
            <a:r>
              <a:rPr kumimoji="1" lang="ja-JP" altLang="en-US" sz="1100">
                <a:latin typeface="UD Digi Kyokasho N-R" panose="02020400000000000000" pitchFamily="49" charset="-128"/>
                <a:ea typeface="UD Digi Kyokasho N-R" panose="02020400000000000000" pitchFamily="49" charset="-128"/>
              </a:rPr>
              <a:t>なお、</a:t>
            </a:r>
            <a:r>
              <a:rPr kumimoji="1" lang="en-US" altLang="ja-JP" sz="1100">
                <a:latin typeface="UD Digi Kyokasho N-R" panose="02020400000000000000" pitchFamily="49" charset="-128"/>
                <a:ea typeface="UD Digi Kyokasho N-R" panose="02020400000000000000" pitchFamily="49" charset="-128"/>
              </a:rPr>
              <a:t>***.json</a:t>
            </a:r>
            <a:r>
              <a:rPr kumimoji="1" lang="ja-JP" altLang="en-US" sz="1100">
                <a:latin typeface="UD Digi Kyokasho N-R" panose="02020400000000000000" pitchFamily="49" charset="-128"/>
                <a:ea typeface="UD Digi Kyokasho N-R" panose="02020400000000000000" pitchFamily="49" charset="-128"/>
              </a:rPr>
              <a:t>ファイルには設定が書かれています。</a:t>
            </a:r>
          </a:p>
        </p:txBody>
      </p:sp>
      <p:sp>
        <p:nvSpPr>
          <p:cNvPr id="26" name="角丸四角形吹き出し 13">
            <a:extLst>
              <a:ext uri="{FF2B5EF4-FFF2-40B4-BE49-F238E27FC236}">
                <a16:creationId xmlns:a16="http://schemas.microsoft.com/office/drawing/2014/main" id="{AD4025C3-3950-4051-B1CC-9EBA8E1AE3B8}"/>
              </a:ext>
            </a:extLst>
          </p:cNvPr>
          <p:cNvSpPr/>
          <p:nvPr/>
        </p:nvSpPr>
        <p:spPr>
          <a:xfrm>
            <a:off x="2540498" y="6474201"/>
            <a:ext cx="4210618" cy="994888"/>
          </a:xfrm>
          <a:prstGeom prst="wedgeRoundRectCallout">
            <a:avLst>
              <a:gd name="adj1" fmla="val -83668"/>
              <a:gd name="adj2" fmla="val -512"/>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1100">
                <a:latin typeface="UD Digi Kyokasho N-R" panose="02020400000000000000" pitchFamily="49" charset="-128"/>
                <a:ea typeface="UD Digi Kyokasho N-R" panose="02020400000000000000" pitchFamily="49" charset="-128"/>
              </a:rPr>
              <a:t>js</a:t>
            </a:r>
            <a:r>
              <a:rPr kumimoji="1" lang="ja-JP" altLang="en-US" sz="1100">
                <a:latin typeface="UD Digi Kyokasho N-R" panose="02020400000000000000" pitchFamily="49" charset="-128"/>
                <a:ea typeface="UD Digi Kyokasho N-R" panose="02020400000000000000" pitchFamily="49" charset="-128"/>
              </a:rPr>
              <a:t>フォルダには機械学習用のプログラムの一つである</a:t>
            </a:r>
            <a:r>
              <a:rPr kumimoji="1" lang="en-US" altLang="ja-JP" sz="1100">
                <a:latin typeface="UD Digi Kyokasho N-R" panose="02020400000000000000" pitchFamily="49" charset="-128"/>
                <a:ea typeface="UD Digi Kyokasho N-R" panose="02020400000000000000" pitchFamily="49" charset="-128"/>
              </a:rPr>
              <a:t>Tensorflow</a:t>
            </a:r>
            <a:r>
              <a:rPr kumimoji="1" lang="ja-JP" altLang="en-US" sz="1100">
                <a:latin typeface="UD Digi Kyokasho N-R" panose="02020400000000000000" pitchFamily="49" charset="-128"/>
                <a:ea typeface="UD Digi Kyokasho N-R" panose="02020400000000000000" pitchFamily="49" charset="-128"/>
              </a:rPr>
              <a:t>が入っています。</a:t>
            </a:r>
            <a:r>
              <a:rPr kumimoji="1" lang="en-US" altLang="ja-JP" sz="1100">
                <a:latin typeface="UD Digi Kyokasho N-R" panose="02020400000000000000" pitchFamily="49" charset="-128"/>
                <a:ea typeface="UD Digi Kyokasho N-R" panose="02020400000000000000" pitchFamily="49" charset="-128"/>
              </a:rPr>
              <a:t>Tensorlofw</a:t>
            </a:r>
            <a:r>
              <a:rPr kumimoji="1" lang="ja-JP" altLang="en-US" sz="1100">
                <a:latin typeface="UD Digi Kyokasho N-R" panose="02020400000000000000" pitchFamily="49" charset="-128"/>
                <a:ea typeface="UD Digi Kyokasho N-R" panose="02020400000000000000" pitchFamily="49" charset="-128"/>
              </a:rPr>
              <a:t>はモデルの利用や作成を行えます。</a:t>
            </a:r>
          </a:p>
        </p:txBody>
      </p:sp>
      <p:pic>
        <p:nvPicPr>
          <p:cNvPr id="9" name="図 8">
            <a:extLst>
              <a:ext uri="{FF2B5EF4-FFF2-40B4-BE49-F238E27FC236}">
                <a16:creationId xmlns:a16="http://schemas.microsoft.com/office/drawing/2014/main" id="{D3090979-4308-4B70-B379-FBBFEB4F711A}"/>
              </a:ext>
            </a:extLst>
          </p:cNvPr>
          <p:cNvPicPr>
            <a:picLocks noChangeAspect="1"/>
          </p:cNvPicPr>
          <p:nvPr/>
        </p:nvPicPr>
        <p:blipFill rotWithShape="1">
          <a:blip r:embed="rId4">
            <a:extLst>
              <a:ext uri="{28A0092B-C50C-407E-A947-70E740481C1C}">
                <a14:useLocalDpi xmlns:a14="http://schemas.microsoft.com/office/drawing/2010/main" val="0"/>
              </a:ext>
            </a:extLst>
          </a:blip>
          <a:srcRect b="15497"/>
          <a:stretch/>
        </p:blipFill>
        <p:spPr>
          <a:xfrm>
            <a:off x="268317" y="1580287"/>
            <a:ext cx="1525402" cy="1243379"/>
          </a:xfrm>
          <a:prstGeom prst="rect">
            <a:avLst/>
          </a:prstGeom>
          <a:ln>
            <a:solidFill>
              <a:schemeClr val="accent1"/>
            </a:solidFill>
          </a:ln>
        </p:spPr>
      </p:pic>
    </p:spTree>
    <p:extLst>
      <p:ext uri="{BB962C8B-B14F-4D97-AF65-F5344CB8AC3E}">
        <p14:creationId xmlns:p14="http://schemas.microsoft.com/office/powerpoint/2010/main" val="1864537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テキスト ボックス 72">
            <a:extLst>
              <a:ext uri="{FF2B5EF4-FFF2-40B4-BE49-F238E27FC236}">
                <a16:creationId xmlns:a16="http://schemas.microsoft.com/office/drawing/2014/main" id="{092272B1-815D-4961-913B-7F0D8F210920}"/>
              </a:ext>
            </a:extLst>
          </p:cNvPr>
          <p:cNvSpPr txBox="1"/>
          <p:nvPr/>
        </p:nvSpPr>
        <p:spPr>
          <a:xfrm>
            <a:off x="0" y="180650"/>
            <a:ext cx="6858000" cy="338554"/>
          </a:xfrm>
          <a:prstGeom prst="rect">
            <a:avLst/>
          </a:prstGeom>
          <a:noFill/>
        </p:spPr>
        <p:txBody>
          <a:bodyPr wrap="square">
            <a:spAutoFit/>
          </a:bodyPr>
          <a:lstStyle/>
          <a:p>
            <a:pPr algn="ctr"/>
            <a:r>
              <a:rPr kumimoji="1" lang="ja-JP" altLang="en-US" sz="1600">
                <a:latin typeface="UD デジタル 教科書体 N-B" panose="02020700000000000000" pitchFamily="17" charset="-128"/>
                <a:ea typeface="UD デジタル 教科書体 N-B" panose="02020700000000000000" pitchFamily="17" charset="-128"/>
              </a:rPr>
              <a:t>手書き文字認識アプリ（機械学習モデルの利用）を動かしてみよう</a:t>
            </a:r>
            <a:endParaRPr kumimoji="1" lang="ja-JP" altLang="en-US" sz="16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6" name="正方形/長方形 15">
            <a:extLst>
              <a:ext uri="{FF2B5EF4-FFF2-40B4-BE49-F238E27FC236}">
                <a16:creationId xmlns:a16="http://schemas.microsoft.com/office/drawing/2014/main" id="{91E27DD4-5BC3-1D4E-A7E8-01BFC0F9AED9}"/>
              </a:ext>
            </a:extLst>
          </p:cNvPr>
          <p:cNvSpPr/>
          <p:nvPr/>
        </p:nvSpPr>
        <p:spPr>
          <a:xfrm>
            <a:off x="4148798" y="2278904"/>
            <a:ext cx="2152356" cy="6116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900">
                <a:latin typeface="UD デジタル 教科書体 N-R" panose="02020400000000000000" pitchFamily="17" charset="-128"/>
                <a:ea typeface="UD デジタル 教科書体 N-R" panose="02020400000000000000" pitchFamily="17" charset="-128"/>
              </a:rPr>
              <a:t>パソコン上で</a:t>
            </a:r>
            <a:r>
              <a:rPr kumimoji="1" lang="en-US" altLang="ja-JP" sz="900">
                <a:latin typeface="UD デジタル 教科書体 N-R" panose="02020400000000000000" pitchFamily="17" charset="-128"/>
                <a:ea typeface="UD デジタル 教科書体 N-R" panose="02020400000000000000" pitchFamily="17" charset="-128"/>
              </a:rPr>
              <a:t>zip</a:t>
            </a:r>
            <a:r>
              <a:rPr kumimoji="1" lang="ja-JP" altLang="en-US" sz="900">
                <a:latin typeface="UD デジタル 教科書体 N-R" panose="02020400000000000000" pitchFamily="17" charset="-128"/>
                <a:ea typeface="UD デジタル 教科書体 N-R" panose="02020400000000000000" pitchFamily="17" charset="-128"/>
              </a:rPr>
              <a:t>を展開</a:t>
            </a:r>
          </a:p>
        </p:txBody>
      </p:sp>
      <p:sp>
        <p:nvSpPr>
          <p:cNvPr id="28" name="正方形/長方形 27">
            <a:extLst>
              <a:ext uri="{FF2B5EF4-FFF2-40B4-BE49-F238E27FC236}">
                <a16:creationId xmlns:a16="http://schemas.microsoft.com/office/drawing/2014/main" id="{422F5F4A-A8AF-42AE-98BC-9D146CFBE251}"/>
              </a:ext>
            </a:extLst>
          </p:cNvPr>
          <p:cNvSpPr/>
          <p:nvPr/>
        </p:nvSpPr>
        <p:spPr>
          <a:xfrm>
            <a:off x="4134792" y="1353948"/>
            <a:ext cx="2152356" cy="5149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900">
                <a:latin typeface="UD デジタル 教科書体 N-R" panose="02020400000000000000" pitchFamily="17" charset="-128"/>
                <a:ea typeface="UD デジタル 教科書体 N-R" panose="02020400000000000000" pitchFamily="17" charset="-128"/>
              </a:rPr>
              <a:t>サポートページから手書き文字画像の</a:t>
            </a:r>
            <a:r>
              <a:rPr kumimoji="1" lang="en-US" altLang="ja-JP" sz="900">
                <a:latin typeface="UD デジタル 教科書体 N-R" panose="02020400000000000000" pitchFamily="17" charset="-128"/>
                <a:ea typeface="UD デジタル 教科書体 N-R" panose="02020400000000000000" pitchFamily="17" charset="-128"/>
              </a:rPr>
              <a:t>zip</a:t>
            </a:r>
            <a:r>
              <a:rPr kumimoji="1" lang="ja-JP" altLang="en-US" sz="900">
                <a:latin typeface="UD デジタル 教科書体 N-R" panose="02020400000000000000" pitchFamily="17" charset="-128"/>
                <a:ea typeface="UD デジタル 教科書体 N-R" panose="02020400000000000000" pitchFamily="17" charset="-128"/>
              </a:rPr>
              <a:t>を入手する、枚数が多いと時間が掛かるため</a:t>
            </a:r>
            <a:r>
              <a:rPr kumimoji="1" lang="en-US" altLang="ja-JP" sz="900">
                <a:latin typeface="UD デジタル 教科書体 N-R" panose="02020400000000000000" pitchFamily="17" charset="-128"/>
                <a:ea typeface="UD デジタル 教科書体 N-R" panose="02020400000000000000" pitchFamily="17" charset="-128"/>
              </a:rPr>
              <a:t>600</a:t>
            </a:r>
            <a:r>
              <a:rPr kumimoji="1" lang="ja-JP" altLang="en-US" sz="900">
                <a:latin typeface="UD デジタル 教科書体 N-R" panose="02020400000000000000" pitchFamily="17" charset="-128"/>
                <a:ea typeface="UD デジタル 教科書体 N-R" panose="02020400000000000000" pitchFamily="17" charset="-128"/>
              </a:rPr>
              <a:t>か</a:t>
            </a:r>
            <a:r>
              <a:rPr kumimoji="1" lang="en-US" altLang="ja-JP" sz="900">
                <a:latin typeface="UD デジタル 教科書体 N-R" panose="02020400000000000000" pitchFamily="17" charset="-128"/>
                <a:ea typeface="UD デジタル 教科書体 N-R" panose="02020400000000000000" pitchFamily="17" charset="-128"/>
              </a:rPr>
              <a:t>60</a:t>
            </a:r>
            <a:r>
              <a:rPr kumimoji="1" lang="ja-JP" altLang="en-US" sz="900">
                <a:latin typeface="UD デジタル 教科書体 N-R" panose="02020400000000000000" pitchFamily="17" charset="-128"/>
                <a:ea typeface="UD デジタル 教科書体 N-R" panose="02020400000000000000" pitchFamily="17" charset="-128"/>
              </a:rPr>
              <a:t>が無難</a:t>
            </a:r>
            <a:endParaRPr kumimoji="1" lang="en-US" altLang="ja-JP" sz="900">
              <a:latin typeface="UD デジタル 教科書体 N-R" panose="02020400000000000000" pitchFamily="17" charset="-128"/>
              <a:ea typeface="UD デジタル 教科書体 N-R" panose="02020400000000000000" pitchFamily="17" charset="-128"/>
            </a:endParaRPr>
          </a:p>
        </p:txBody>
      </p:sp>
      <p:sp>
        <p:nvSpPr>
          <p:cNvPr id="33" name="正方形/長方形 32">
            <a:extLst>
              <a:ext uri="{FF2B5EF4-FFF2-40B4-BE49-F238E27FC236}">
                <a16:creationId xmlns:a16="http://schemas.microsoft.com/office/drawing/2014/main" id="{C9628D6A-9AD8-4207-9084-DB487E0A8C20}"/>
              </a:ext>
            </a:extLst>
          </p:cNvPr>
          <p:cNvSpPr/>
          <p:nvPr/>
        </p:nvSpPr>
        <p:spPr>
          <a:xfrm>
            <a:off x="4148798" y="3638773"/>
            <a:ext cx="2138350" cy="6116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900">
                <a:latin typeface="UD デジタル 教科書体 N-R" panose="02020400000000000000" pitchFamily="17" charset="-128"/>
                <a:ea typeface="UD デジタル 教科書体 N-R" panose="02020400000000000000" pitchFamily="17" charset="-128"/>
              </a:rPr>
              <a:t>適当な場所に保存</a:t>
            </a:r>
            <a:endParaRPr kumimoji="1" lang="en-US" altLang="ja-JP" sz="900">
              <a:latin typeface="UD デジタル 教科書体 N-R" panose="02020400000000000000" pitchFamily="17" charset="-128"/>
              <a:ea typeface="UD デジタル 教科書体 N-R" panose="02020400000000000000" pitchFamily="17" charset="-128"/>
            </a:endParaRPr>
          </a:p>
          <a:p>
            <a:r>
              <a:rPr kumimoji="1" lang="ja-JP" altLang="en-US" sz="900">
                <a:latin typeface="UD デジタル 教科書体 N-R" panose="02020400000000000000" pitchFamily="17" charset="-128"/>
                <a:ea typeface="UD デジタル 教科書体 N-R" panose="02020400000000000000" pitchFamily="17" charset="-128"/>
              </a:rPr>
              <a:t>これで画像の準備は完了</a:t>
            </a:r>
            <a:endParaRPr kumimoji="1" lang="en-US" altLang="ja-JP" sz="900">
              <a:latin typeface="UD デジタル 教科書体 N-R" panose="02020400000000000000" pitchFamily="17" charset="-128"/>
              <a:ea typeface="UD デジタル 教科書体 N-R" panose="02020400000000000000" pitchFamily="17" charset="-128"/>
            </a:endParaRPr>
          </a:p>
        </p:txBody>
      </p:sp>
      <p:sp>
        <p:nvSpPr>
          <p:cNvPr id="46" name="テキスト ボックス 45">
            <a:extLst>
              <a:ext uri="{FF2B5EF4-FFF2-40B4-BE49-F238E27FC236}">
                <a16:creationId xmlns:a16="http://schemas.microsoft.com/office/drawing/2014/main" id="{3C751261-3EB8-4DC2-86E8-71A53CA31A78}"/>
              </a:ext>
            </a:extLst>
          </p:cNvPr>
          <p:cNvSpPr txBox="1"/>
          <p:nvPr/>
        </p:nvSpPr>
        <p:spPr>
          <a:xfrm>
            <a:off x="8593" y="614466"/>
            <a:ext cx="6858000" cy="338554"/>
          </a:xfrm>
          <a:prstGeom prst="rect">
            <a:avLst/>
          </a:prstGeom>
          <a:noFill/>
        </p:spPr>
        <p:txBody>
          <a:bodyPr wrap="square">
            <a:spAutoFit/>
          </a:bodyPr>
          <a:lstStyle/>
          <a:p>
            <a:pPr algn="ctr"/>
            <a:r>
              <a:rPr kumimoji="1" lang="ja-JP" altLang="en-US" sz="1600">
                <a:latin typeface="UD デジタル 教科書体 N-B" panose="02020700000000000000" pitchFamily="17" charset="-128"/>
                <a:ea typeface="UD デジタル 教科書体 N-B" panose="02020700000000000000" pitchFamily="17" charset="-128"/>
              </a:rPr>
              <a:t>事前準備</a:t>
            </a:r>
            <a:endParaRPr kumimoji="1" lang="ja-JP" altLang="en-US" sz="1600">
              <a:solidFill>
                <a:schemeClr val="tx1"/>
              </a:solidFill>
              <a:latin typeface="UD デジタル 教科書体 N-B" panose="02020700000000000000" pitchFamily="17" charset="-128"/>
              <a:ea typeface="UD デジタル 教科書体 N-B" panose="02020700000000000000" pitchFamily="17" charset="-128"/>
            </a:endParaRPr>
          </a:p>
        </p:txBody>
      </p:sp>
      <p:pic>
        <p:nvPicPr>
          <p:cNvPr id="4" name="図 3">
            <a:extLst>
              <a:ext uri="{FF2B5EF4-FFF2-40B4-BE49-F238E27FC236}">
                <a16:creationId xmlns:a16="http://schemas.microsoft.com/office/drawing/2014/main" id="{7796BED1-F6A2-40E6-9B5A-8266C6AB99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049" y="1342716"/>
            <a:ext cx="3242113" cy="526154"/>
          </a:xfrm>
          <a:prstGeom prst="rect">
            <a:avLst/>
          </a:prstGeom>
          <a:ln>
            <a:solidFill>
              <a:schemeClr val="accent1"/>
            </a:solidFill>
          </a:ln>
        </p:spPr>
      </p:pic>
      <p:pic>
        <p:nvPicPr>
          <p:cNvPr id="6" name="図 5">
            <a:extLst>
              <a:ext uri="{FF2B5EF4-FFF2-40B4-BE49-F238E27FC236}">
                <a16:creationId xmlns:a16="http://schemas.microsoft.com/office/drawing/2014/main" id="{302A728A-D39D-4BF3-B7B3-FDF1A65984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049" y="3638773"/>
            <a:ext cx="1992810" cy="1563763"/>
          </a:xfrm>
          <a:prstGeom prst="rect">
            <a:avLst/>
          </a:prstGeom>
          <a:ln>
            <a:solidFill>
              <a:schemeClr val="accent1"/>
            </a:solidFill>
          </a:ln>
        </p:spPr>
      </p:pic>
      <p:pic>
        <p:nvPicPr>
          <p:cNvPr id="8" name="図 7">
            <a:extLst>
              <a:ext uri="{FF2B5EF4-FFF2-40B4-BE49-F238E27FC236}">
                <a16:creationId xmlns:a16="http://schemas.microsoft.com/office/drawing/2014/main" id="{AC3BC93A-6EE3-4430-91E0-67A7687207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049" y="2257581"/>
            <a:ext cx="3206921" cy="992481"/>
          </a:xfrm>
          <a:prstGeom prst="rect">
            <a:avLst/>
          </a:prstGeom>
          <a:ln>
            <a:solidFill>
              <a:schemeClr val="accent1"/>
            </a:solidFill>
          </a:ln>
        </p:spPr>
      </p:pic>
      <p:pic>
        <p:nvPicPr>
          <p:cNvPr id="12" name="図 11">
            <a:extLst>
              <a:ext uri="{FF2B5EF4-FFF2-40B4-BE49-F238E27FC236}">
                <a16:creationId xmlns:a16="http://schemas.microsoft.com/office/drawing/2014/main" id="{59B89908-6CED-42F6-A620-48931B6D2E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0049" y="5591247"/>
            <a:ext cx="3308951" cy="609869"/>
          </a:xfrm>
          <a:prstGeom prst="rect">
            <a:avLst/>
          </a:prstGeom>
          <a:ln>
            <a:solidFill>
              <a:schemeClr val="accent1"/>
            </a:solidFill>
          </a:ln>
        </p:spPr>
      </p:pic>
      <p:pic>
        <p:nvPicPr>
          <p:cNvPr id="14" name="図 13">
            <a:extLst>
              <a:ext uri="{FF2B5EF4-FFF2-40B4-BE49-F238E27FC236}">
                <a16:creationId xmlns:a16="http://schemas.microsoft.com/office/drawing/2014/main" id="{2F6420A0-1847-438E-AAD5-B808E092259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0049" y="6589827"/>
            <a:ext cx="3235501" cy="1434241"/>
          </a:xfrm>
          <a:prstGeom prst="rect">
            <a:avLst/>
          </a:prstGeom>
          <a:ln>
            <a:solidFill>
              <a:schemeClr val="accent1"/>
            </a:solidFill>
          </a:ln>
        </p:spPr>
      </p:pic>
      <p:pic>
        <p:nvPicPr>
          <p:cNvPr id="17" name="図 16">
            <a:extLst>
              <a:ext uri="{FF2B5EF4-FFF2-40B4-BE49-F238E27FC236}">
                <a16:creationId xmlns:a16="http://schemas.microsoft.com/office/drawing/2014/main" id="{A4CD2388-C516-4F51-AF33-175AF295926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0049" y="8412777"/>
            <a:ext cx="3248184" cy="1367656"/>
          </a:xfrm>
          <a:prstGeom prst="rect">
            <a:avLst/>
          </a:prstGeom>
          <a:ln>
            <a:solidFill>
              <a:schemeClr val="accent1"/>
            </a:solidFill>
          </a:ln>
        </p:spPr>
      </p:pic>
      <p:sp>
        <p:nvSpPr>
          <p:cNvPr id="41" name="正方形/長方形 40">
            <a:extLst>
              <a:ext uri="{FF2B5EF4-FFF2-40B4-BE49-F238E27FC236}">
                <a16:creationId xmlns:a16="http://schemas.microsoft.com/office/drawing/2014/main" id="{CB1DC175-1CE9-4870-8053-DE4015C59164}"/>
              </a:ext>
            </a:extLst>
          </p:cNvPr>
          <p:cNvSpPr/>
          <p:nvPr/>
        </p:nvSpPr>
        <p:spPr>
          <a:xfrm>
            <a:off x="4148798" y="5590334"/>
            <a:ext cx="2138350" cy="6098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900">
                <a:latin typeface="UD デジタル 教科書体 N-R" panose="02020400000000000000" pitchFamily="17" charset="-128"/>
                <a:ea typeface="UD デジタル 教科書体 N-R" panose="02020400000000000000" pitchFamily="17" charset="-128"/>
              </a:rPr>
              <a:t>モデル作成とは直接関係しないが、念のためフォルダを確認</a:t>
            </a:r>
          </a:p>
        </p:txBody>
      </p:sp>
      <p:sp>
        <p:nvSpPr>
          <p:cNvPr id="50" name="正方形/長方形 49">
            <a:extLst>
              <a:ext uri="{FF2B5EF4-FFF2-40B4-BE49-F238E27FC236}">
                <a16:creationId xmlns:a16="http://schemas.microsoft.com/office/drawing/2014/main" id="{5556BD90-5EDA-4A16-A3CD-903E4F550CE6}"/>
              </a:ext>
            </a:extLst>
          </p:cNvPr>
          <p:cNvSpPr/>
          <p:nvPr/>
        </p:nvSpPr>
        <p:spPr>
          <a:xfrm>
            <a:off x="4148798" y="6585644"/>
            <a:ext cx="2138350" cy="6098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sz="900">
                <a:latin typeface="UD デジタル 教科書体 N-R" panose="02020400000000000000" pitchFamily="17" charset="-128"/>
                <a:ea typeface="UD デジタル 教科書体 N-R" panose="02020400000000000000" pitchFamily="17" charset="-128"/>
              </a:rPr>
              <a:t>0</a:t>
            </a:r>
            <a:r>
              <a:rPr kumimoji="1" lang="ja-JP" altLang="en-US" sz="900">
                <a:latin typeface="UD デジタル 教科書体 N-R" panose="02020400000000000000" pitchFamily="17" charset="-128"/>
                <a:ea typeface="UD デジタル 教科書体 N-R" panose="02020400000000000000" pitchFamily="17" charset="-128"/>
              </a:rPr>
              <a:t>～</a:t>
            </a:r>
            <a:r>
              <a:rPr kumimoji="1" lang="en-US" altLang="ja-JP" sz="900">
                <a:latin typeface="UD デジタル 教科書体 N-R" panose="02020400000000000000" pitchFamily="17" charset="-128"/>
                <a:ea typeface="UD デジタル 教科書体 N-R" panose="02020400000000000000" pitchFamily="17" charset="-128"/>
              </a:rPr>
              <a:t>9</a:t>
            </a:r>
            <a:r>
              <a:rPr kumimoji="1" lang="ja-JP" altLang="en-US" sz="900">
                <a:latin typeface="UD デジタル 教科書体 N-R" panose="02020400000000000000" pitchFamily="17" charset="-128"/>
                <a:ea typeface="UD デジタル 教科書体 N-R" panose="02020400000000000000" pitchFamily="17" charset="-128"/>
              </a:rPr>
              <a:t>のフォルダが展開されている</a:t>
            </a:r>
          </a:p>
        </p:txBody>
      </p:sp>
      <p:sp>
        <p:nvSpPr>
          <p:cNvPr id="51" name="正方形/長方形 50">
            <a:extLst>
              <a:ext uri="{FF2B5EF4-FFF2-40B4-BE49-F238E27FC236}">
                <a16:creationId xmlns:a16="http://schemas.microsoft.com/office/drawing/2014/main" id="{27EA6CA6-0058-4E4E-8959-3C138D297665}"/>
              </a:ext>
            </a:extLst>
          </p:cNvPr>
          <p:cNvSpPr/>
          <p:nvPr/>
        </p:nvSpPr>
        <p:spPr>
          <a:xfrm>
            <a:off x="4148798" y="8414589"/>
            <a:ext cx="2138350" cy="6098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900">
                <a:latin typeface="UD デジタル 教科書体 N-R" panose="02020400000000000000" pitchFamily="17" charset="-128"/>
                <a:ea typeface="UD デジタル 教科書体 N-R" panose="02020400000000000000" pitchFamily="17" charset="-128"/>
              </a:rPr>
              <a:t>フォルダの名前毎に画像が入っている</a:t>
            </a:r>
            <a:endParaRPr kumimoji="1" lang="en-US" altLang="ja-JP" sz="900">
              <a:latin typeface="UD デジタル 教科書体 N-R" panose="02020400000000000000" pitchFamily="17" charset="-128"/>
              <a:ea typeface="UD デジタル 教科書体 N-R" panose="02020400000000000000" pitchFamily="17" charset="-128"/>
            </a:endParaRPr>
          </a:p>
        </p:txBody>
      </p:sp>
      <p:sp>
        <p:nvSpPr>
          <p:cNvPr id="52" name="右矢印 14">
            <a:extLst>
              <a:ext uri="{FF2B5EF4-FFF2-40B4-BE49-F238E27FC236}">
                <a16:creationId xmlns:a16="http://schemas.microsoft.com/office/drawing/2014/main" id="{710589B3-3FF8-4A38-B81D-944B5F7476C6}"/>
              </a:ext>
            </a:extLst>
          </p:cNvPr>
          <p:cNvSpPr/>
          <p:nvPr/>
        </p:nvSpPr>
        <p:spPr>
          <a:xfrm rot="5400000">
            <a:off x="1564771" y="1972584"/>
            <a:ext cx="245421" cy="184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53" name="右矢印 14">
            <a:extLst>
              <a:ext uri="{FF2B5EF4-FFF2-40B4-BE49-F238E27FC236}">
                <a16:creationId xmlns:a16="http://schemas.microsoft.com/office/drawing/2014/main" id="{E27C741A-ACEC-418C-9C29-AA44AFA2A592}"/>
              </a:ext>
            </a:extLst>
          </p:cNvPr>
          <p:cNvSpPr/>
          <p:nvPr/>
        </p:nvSpPr>
        <p:spPr>
          <a:xfrm rot="5400000">
            <a:off x="1559572" y="3346644"/>
            <a:ext cx="245421" cy="184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55" name="右矢印 14">
            <a:extLst>
              <a:ext uri="{FF2B5EF4-FFF2-40B4-BE49-F238E27FC236}">
                <a16:creationId xmlns:a16="http://schemas.microsoft.com/office/drawing/2014/main" id="{9C58C907-CEE6-45EF-9AAE-9A51D4C35859}"/>
              </a:ext>
            </a:extLst>
          </p:cNvPr>
          <p:cNvSpPr/>
          <p:nvPr/>
        </p:nvSpPr>
        <p:spPr>
          <a:xfrm rot="5400000">
            <a:off x="1559571" y="5342934"/>
            <a:ext cx="245421" cy="184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56" name="右矢印 14">
            <a:extLst>
              <a:ext uri="{FF2B5EF4-FFF2-40B4-BE49-F238E27FC236}">
                <a16:creationId xmlns:a16="http://schemas.microsoft.com/office/drawing/2014/main" id="{1C4AB133-69F9-4166-ABE8-7CCD3E702151}"/>
              </a:ext>
            </a:extLst>
          </p:cNvPr>
          <p:cNvSpPr/>
          <p:nvPr/>
        </p:nvSpPr>
        <p:spPr>
          <a:xfrm rot="5400000">
            <a:off x="1559571" y="6301812"/>
            <a:ext cx="245421" cy="184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57" name="右矢印 14">
            <a:extLst>
              <a:ext uri="{FF2B5EF4-FFF2-40B4-BE49-F238E27FC236}">
                <a16:creationId xmlns:a16="http://schemas.microsoft.com/office/drawing/2014/main" id="{DC2EFB71-3914-4626-9BF7-28FDFCE8E903}"/>
              </a:ext>
            </a:extLst>
          </p:cNvPr>
          <p:cNvSpPr/>
          <p:nvPr/>
        </p:nvSpPr>
        <p:spPr>
          <a:xfrm rot="5400000">
            <a:off x="1559570" y="8152431"/>
            <a:ext cx="245421" cy="184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19038985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smtClean="0">
            <a:latin typeface="UD デジタル 教科書体 N-R" panose="02020400000000000000" pitchFamily="17" charset="-128"/>
            <a:ea typeface="UD デジタル 教科書体 N-R" panose="02020400000000000000" pitchFamily="17"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kumimoji="1" smtClean="0">
            <a:latin typeface="UD デジタル 教科書体 N-R" panose="02020400000000000000" pitchFamily="17" charset="-128"/>
            <a:ea typeface="UD デジタル 教科書体 N-R" panose="02020400000000000000" pitchFamily="17"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10568</TotalTime>
  <Words>2092</Words>
  <Application>Microsoft Office PowerPoint</Application>
  <PresentationFormat>A4 210 x 297 mm</PresentationFormat>
  <Paragraphs>192</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Arial</vt:lpstr>
      <vt:lpstr>UD デジタル 教科書体 N-B</vt:lpstr>
      <vt:lpstr>UD デジタル 教科書体 N-R</vt:lpstr>
      <vt:lpstr>UD デジタル 教科書体 N-R</vt:lpstr>
      <vt:lpstr>Office テーマ</vt:lpstr>
      <vt:lpstr>アプリ プログラミングシート</vt:lpstr>
      <vt:lpstr>学習目標</vt:lpstr>
      <vt:lpstr>単元の流れ</vt:lpstr>
      <vt:lpstr>1コマ目の指導</vt:lpstr>
      <vt:lpstr>2コマ目の指導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確認テスト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アプリ・プログラミング シート</dc:title>
  <dc:creator>Yuki Okamoto</dc:creator>
  <cp:lastModifiedBy>Yuki Okamoto</cp:lastModifiedBy>
  <cp:revision>108</cp:revision>
  <cp:lastPrinted>2022-03-04T05:36:27Z</cp:lastPrinted>
  <dcterms:created xsi:type="dcterms:W3CDTF">2021-06-10T03:42:30Z</dcterms:created>
  <dcterms:modified xsi:type="dcterms:W3CDTF">2022-03-10T03:51:13Z</dcterms:modified>
</cp:coreProperties>
</file>