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5" r:id="rId1"/>
  </p:sldMasterIdLst>
  <p:notesMasterIdLst>
    <p:notesMasterId r:id="rId27"/>
  </p:notesMasterIdLst>
  <p:handoutMasterIdLst>
    <p:handoutMasterId r:id="rId28"/>
  </p:handoutMasterIdLst>
  <p:sldIdLst>
    <p:sldId id="541" r:id="rId2"/>
    <p:sldId id="782" r:id="rId3"/>
    <p:sldId id="859" r:id="rId4"/>
    <p:sldId id="790" r:id="rId5"/>
    <p:sldId id="833" r:id="rId6"/>
    <p:sldId id="834" r:id="rId7"/>
    <p:sldId id="877" r:id="rId8"/>
    <p:sldId id="836" r:id="rId9"/>
    <p:sldId id="837" r:id="rId10"/>
    <p:sldId id="888" r:id="rId11"/>
    <p:sldId id="879" r:id="rId12"/>
    <p:sldId id="880" r:id="rId13"/>
    <p:sldId id="889" r:id="rId14"/>
    <p:sldId id="881" r:id="rId15"/>
    <p:sldId id="887" r:id="rId16"/>
    <p:sldId id="875" r:id="rId17"/>
    <p:sldId id="876" r:id="rId18"/>
    <p:sldId id="890" r:id="rId19"/>
    <p:sldId id="885" r:id="rId20"/>
    <p:sldId id="886" r:id="rId21"/>
    <p:sldId id="869" r:id="rId22"/>
    <p:sldId id="882" r:id="rId23"/>
    <p:sldId id="868" r:id="rId24"/>
    <p:sldId id="883" r:id="rId25"/>
    <p:sldId id="884" r:id="rId26"/>
  </p:sldIdLst>
  <p:sldSz cx="9144000" cy="6858000" type="screen4x3"/>
  <p:notesSz cx="6858000" cy="987425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UD デジタル 教科書体 N-B" panose="02020700000000000000" pitchFamily="49" charset="-128"/>
      <p:bold r:id="rId37"/>
    </p:embeddedFont>
    <p:embeddedFont>
      <p:font typeface="UD デジタル 教科書体 N-R" panose="02020400000000000000" pitchFamily="49" charset="-128"/>
      <p:regular r:id="rId38"/>
    </p:embeddedFont>
    <p:embeddedFont>
      <p:font typeface="UD デジタル 教科書体 N-R" panose="02020400000000000000" pitchFamily="49" charset="-128"/>
      <p:regular r:id="rId38"/>
    </p:embeddedFont>
    <p:embeddedFont>
      <p:font typeface="UD デジタル 教科書体 NK-B" panose="02020700000000000000" pitchFamily="18" charset="-128"/>
      <p:bold r:id="rId39"/>
    </p:embeddedFont>
    <p:embeddedFont>
      <p:font typeface="メイリオ" panose="020B0604030504040204" pitchFamily="34" charset="-128"/>
      <p:regular r:id="rId40"/>
      <p:bold r:id="rId41"/>
      <p:italic r:id="rId42"/>
      <p:boldItalic r:id="rId43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PSくだもの図鑑 HTMLとCSSによる情報デザイン" id="{963C48AA-D261-44B8-8606-196D15D1F1F3}">
          <p14:sldIdLst>
            <p14:sldId id="541"/>
            <p14:sldId id="782"/>
            <p14:sldId id="859"/>
            <p14:sldId id="790"/>
            <p14:sldId id="833"/>
            <p14:sldId id="834"/>
            <p14:sldId id="877"/>
            <p14:sldId id="836"/>
            <p14:sldId id="837"/>
            <p14:sldId id="888"/>
            <p14:sldId id="879"/>
            <p14:sldId id="880"/>
            <p14:sldId id="889"/>
            <p14:sldId id="881"/>
            <p14:sldId id="887"/>
            <p14:sldId id="875"/>
            <p14:sldId id="876"/>
            <p14:sldId id="890"/>
            <p14:sldId id="885"/>
            <p14:sldId id="886"/>
            <p14:sldId id="869"/>
            <p14:sldId id="882"/>
            <p14:sldId id="868"/>
            <p14:sldId id="883"/>
            <p14:sldId id="8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4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805"/>
    <a:srgbClr val="FF5050"/>
    <a:srgbClr val="000000"/>
    <a:srgbClr val="BEE2FA"/>
    <a:srgbClr val="DBEFFD"/>
    <a:srgbClr val="62AEF4"/>
    <a:srgbClr val="7CAEF8"/>
    <a:srgbClr val="EA7B00"/>
    <a:srgbClr val="646464"/>
    <a:srgbClr val="007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10" autoAdjust="0"/>
    <p:restoredTop sz="84234" autoAdjust="0"/>
  </p:normalViewPr>
  <p:slideViewPr>
    <p:cSldViewPr>
      <p:cViewPr varScale="1">
        <p:scale>
          <a:sx n="147" d="100"/>
          <a:sy n="147" d="100"/>
        </p:scale>
        <p:origin x="216" y="488"/>
      </p:cViewPr>
      <p:guideLst>
        <p:guide orient="horz" pos="424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24" y="84"/>
      </p:cViewPr>
      <p:guideLst>
        <p:guide orient="horz" pos="311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3713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l">
              <a:defRPr sz="1200"/>
            </a:lvl1pPr>
          </a:lstStyle>
          <a:p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5" y="1"/>
            <a:ext cx="2971800" cy="493713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r">
              <a:defRPr sz="1200"/>
            </a:lvl1pPr>
          </a:lstStyle>
          <a:p>
            <a:fld id="{C667AC03-8C51-475D-B622-96A1C8F5E7CF}" type="datetimeFigureOut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pPr/>
              <a:t>2023/9/7</a:t>
            </a:fld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9378825"/>
            <a:ext cx="2971800" cy="493713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l">
              <a:defRPr sz="1200"/>
            </a:lvl1pPr>
          </a:lstStyle>
          <a:p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5" y="9378825"/>
            <a:ext cx="2971800" cy="493713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r">
              <a:defRPr sz="1200"/>
            </a:lvl1pPr>
          </a:lstStyle>
          <a:p>
            <a:fld id="{5C22AC06-8FF0-402A-A8D4-EC443B2B51A3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pPr/>
              <a:t>‹#›</a:t>
            </a:fld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2172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587" cy="493634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815" y="0"/>
            <a:ext cx="2971587" cy="493634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r">
              <a:defRPr sz="1200"/>
            </a:lvl1pPr>
          </a:lstStyle>
          <a:p>
            <a:fld id="{03DBDFE6-349D-475F-88FD-2EE4F300759D}" type="datetimeFigureOut">
              <a:rPr kumimoji="1" lang="ja-JP" altLang="en-US" smtClean="0"/>
              <a:pPr/>
              <a:t>2023/9/7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7" tIns="45719" rIns="91437" bIns="4571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6121" y="4690308"/>
            <a:ext cx="5485760" cy="4442703"/>
          </a:xfrm>
          <a:prstGeom prst="rect">
            <a:avLst/>
          </a:prstGeom>
        </p:spPr>
        <p:txBody>
          <a:bodyPr vert="horz" lIns="91437" tIns="45719" rIns="91437" bIns="4571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9041"/>
            <a:ext cx="2971587" cy="493633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815" y="9379041"/>
            <a:ext cx="2971587" cy="493633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r">
              <a:defRPr sz="1200"/>
            </a:lvl1pPr>
          </a:lstStyle>
          <a:p>
            <a:fld id="{8B3B45EC-A74E-44C4-8A52-02885151506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195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60438" y="741363"/>
            <a:ext cx="4937125" cy="3702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B85AA-7511-8545-942A-E7FA4F62E62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8490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/>
              <a:t>資料作成時の注意：</a:t>
            </a:r>
            <a:endParaRPr kumimoji="1" lang="en-US" altLang="ja-JP" dirty="0"/>
          </a:p>
          <a:p>
            <a:r>
              <a:rPr kumimoji="1" lang="en-US" altLang="ja-JP" dirty="0"/>
              <a:t>APS</a:t>
            </a:r>
            <a:r>
              <a:rPr kumimoji="1" lang="ja-JP" altLang="en-US"/>
              <a:t>上にある、コードやフローチャートの補足説明や、補助の図・表を書く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B45EC-A74E-44C4-8A52-028851515061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1665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/>
              <a:t>資料作成時の注意：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コマごとのタイトルスライド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このスライド以下をコマごとに作成する</a:t>
            </a:r>
            <a:endParaRPr kumimoji="1" lang="en-US" altLang="ja-JP" dirty="0"/>
          </a:p>
          <a:p>
            <a:r>
              <a:rPr kumimoji="1" lang="ja-JP" altLang="en-US"/>
              <a:t>・学習目標・前回までの振り返り</a:t>
            </a:r>
            <a:endParaRPr kumimoji="1" lang="en-US" altLang="ja-JP" dirty="0"/>
          </a:p>
          <a:p>
            <a:r>
              <a:rPr kumimoji="1" lang="ja-JP" altLang="en-US"/>
              <a:t>・コードの説明</a:t>
            </a:r>
            <a:endParaRPr kumimoji="1" lang="en-US" altLang="ja-JP" dirty="0"/>
          </a:p>
          <a:p>
            <a:r>
              <a:rPr kumimoji="1" lang="ja-JP" altLang="en-US"/>
              <a:t>・カスタマイズの説明</a:t>
            </a:r>
            <a:endParaRPr kumimoji="1" lang="en-US" altLang="ja-JP" dirty="0"/>
          </a:p>
          <a:p>
            <a:r>
              <a:rPr kumimoji="1" lang="ja-JP" altLang="en-US"/>
              <a:t>・補足図・説明</a:t>
            </a:r>
            <a:endParaRPr kumimoji="1" lang="en-US" altLang="ja-JP" dirty="0"/>
          </a:p>
          <a:p>
            <a:r>
              <a:rPr kumimoji="1" lang="ja-JP" altLang="en-US"/>
              <a:t>・参考資料</a:t>
            </a:r>
            <a:endParaRPr kumimoji="1" lang="en-US" altLang="ja-JP" dirty="0"/>
          </a:p>
          <a:p>
            <a:r>
              <a:rPr kumimoji="1" lang="ja-JP" altLang="en-US"/>
              <a:t>・まとめ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B45EC-A74E-44C4-8A52-028851515061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195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B45EC-A74E-44C4-8A52-028851515061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065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資料作成時の注意：</a:t>
            </a:r>
            <a:endParaRPr kumimoji="1" lang="en-US" altLang="ja-JP" dirty="0"/>
          </a:p>
          <a:p>
            <a:r>
              <a:rPr kumimoji="1" lang="ja-JP" altLang="en-US"/>
              <a:t>本ページは、</a:t>
            </a:r>
            <a:r>
              <a:rPr kumimoji="1" lang="en-US" altLang="ja-JP" dirty="0"/>
              <a:t>APS</a:t>
            </a:r>
            <a:r>
              <a:rPr kumimoji="1" lang="ja-JP" altLang="en-US"/>
              <a:t>本体からコピーできる。ただし、文字サイズなど、レイアウトを調整する</a:t>
            </a:r>
          </a:p>
          <a:p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B45EC-A74E-44C4-8A52-028851515061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9228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/>
              <a:t>資料作成時の注意：</a:t>
            </a:r>
            <a:endParaRPr kumimoji="1" lang="en-US" altLang="ja-JP" dirty="0"/>
          </a:p>
          <a:p>
            <a:r>
              <a:rPr kumimoji="1" lang="en-US" altLang="ja-JP" dirty="0"/>
              <a:t>APS</a:t>
            </a:r>
            <a:r>
              <a:rPr kumimoji="1" lang="ja-JP" altLang="en-US"/>
              <a:t>上にある、コードやフローチャートの補足説明や、補助の図・表を書く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B45EC-A74E-44C4-8A52-028851515061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7926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B45EC-A74E-44C4-8A52-028851515061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8960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資料作成時の注意：</a:t>
            </a:r>
            <a:endParaRPr kumimoji="1" lang="en-US" altLang="ja-JP" dirty="0"/>
          </a:p>
          <a:p>
            <a:r>
              <a:rPr kumimoji="1" lang="ja-JP" altLang="en-US"/>
              <a:t>本ページは、</a:t>
            </a:r>
            <a:r>
              <a:rPr kumimoji="1" lang="en-US" altLang="ja-JP" dirty="0"/>
              <a:t>APS</a:t>
            </a:r>
            <a:r>
              <a:rPr kumimoji="1" lang="ja-JP" altLang="en-US"/>
              <a:t>本体からコピーできる。ただし、文字サイズなど、レイアウトを調整する</a:t>
            </a:r>
          </a:p>
          <a:p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B45EC-A74E-44C4-8A52-028851515061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2510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/>
              <a:t>資料作成時の注意：</a:t>
            </a:r>
            <a:endParaRPr kumimoji="1" lang="en-US" altLang="ja-JP" dirty="0"/>
          </a:p>
          <a:p>
            <a:r>
              <a:rPr kumimoji="1" lang="en-US" altLang="ja-JP" dirty="0"/>
              <a:t>APS</a:t>
            </a:r>
            <a:r>
              <a:rPr kumimoji="1" lang="ja-JP" altLang="en-US"/>
              <a:t>上にある、コードやフローチャートの補足説明や、補助の図・表を書く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B45EC-A74E-44C4-8A52-028851515061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9402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/>
              <a:t>資料作成時の注意：</a:t>
            </a:r>
            <a:endParaRPr kumimoji="1" lang="en-US" altLang="ja-JP" dirty="0"/>
          </a:p>
          <a:p>
            <a:r>
              <a:rPr kumimoji="1" lang="ja-JP" altLang="en-US"/>
              <a:t>各コマないし全体のまとめ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※</a:t>
            </a:r>
            <a:r>
              <a:rPr kumimoji="1" lang="ja-JP" altLang="en-US"/>
              <a:t>先生が授業をまとめやすくする資料をつける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B45EC-A74E-44C4-8A52-028851515061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4408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/>
              <a:t>資料作成時の注意：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コマごとのタイトルスライド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このスライド以下をコマごとに作成する</a:t>
            </a:r>
            <a:endParaRPr kumimoji="1" lang="en-US" altLang="ja-JP" dirty="0"/>
          </a:p>
          <a:p>
            <a:r>
              <a:rPr kumimoji="1" lang="ja-JP" altLang="en-US"/>
              <a:t>・学習目標・前回までの振り返り</a:t>
            </a:r>
            <a:endParaRPr kumimoji="1" lang="en-US" altLang="ja-JP" dirty="0"/>
          </a:p>
          <a:p>
            <a:r>
              <a:rPr kumimoji="1" lang="ja-JP" altLang="en-US"/>
              <a:t>・コードの説明</a:t>
            </a:r>
            <a:endParaRPr kumimoji="1" lang="en-US" altLang="ja-JP" dirty="0"/>
          </a:p>
          <a:p>
            <a:r>
              <a:rPr kumimoji="1" lang="ja-JP" altLang="en-US"/>
              <a:t>・カスタマイズの説明</a:t>
            </a:r>
            <a:endParaRPr kumimoji="1" lang="en-US" altLang="ja-JP" dirty="0"/>
          </a:p>
          <a:p>
            <a:r>
              <a:rPr kumimoji="1" lang="ja-JP" altLang="en-US"/>
              <a:t>・補足図・説明</a:t>
            </a:r>
            <a:endParaRPr kumimoji="1" lang="en-US" altLang="ja-JP" dirty="0"/>
          </a:p>
          <a:p>
            <a:r>
              <a:rPr kumimoji="1" lang="ja-JP" altLang="en-US"/>
              <a:t>・参考資料</a:t>
            </a:r>
            <a:endParaRPr kumimoji="1" lang="en-US" altLang="ja-JP" dirty="0"/>
          </a:p>
          <a:p>
            <a:r>
              <a:rPr kumimoji="1" lang="ja-JP" altLang="en-US"/>
              <a:t>・まとめ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B45EC-A74E-44C4-8A52-028851515061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885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資料作成時の注意：</a:t>
            </a:r>
            <a:endParaRPr kumimoji="1" lang="en-US" altLang="ja-JP" dirty="0"/>
          </a:p>
          <a:p>
            <a:r>
              <a:rPr kumimoji="1" lang="ja-JP" altLang="en-US"/>
              <a:t>本ページは、</a:t>
            </a:r>
            <a:r>
              <a:rPr kumimoji="1" lang="en-US" altLang="ja-JP" dirty="0"/>
              <a:t>APS</a:t>
            </a:r>
            <a:r>
              <a:rPr kumimoji="1" lang="ja-JP" altLang="en-US"/>
              <a:t>本体からコピーできる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B45EC-A74E-44C4-8A52-028851515061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7070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/>
              <a:t>資料作成時の注意：</a:t>
            </a:r>
            <a:endParaRPr kumimoji="1" lang="en-US" altLang="ja-JP" dirty="0"/>
          </a:p>
          <a:p>
            <a:r>
              <a:rPr kumimoji="1" lang="ja-JP" altLang="en-US"/>
              <a:t>参考資料・補足資料を添えてもよい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B45EC-A74E-44C4-8A52-028851515061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1686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資料作成時の注意：</a:t>
            </a:r>
            <a:endParaRPr kumimoji="1" lang="en-US" altLang="ja-JP" dirty="0"/>
          </a:p>
          <a:p>
            <a:r>
              <a:rPr kumimoji="1" lang="ja-JP" altLang="en-US"/>
              <a:t>本ページは、</a:t>
            </a:r>
            <a:r>
              <a:rPr kumimoji="1" lang="en-US" altLang="ja-JP" dirty="0"/>
              <a:t>APS</a:t>
            </a:r>
            <a:r>
              <a:rPr kumimoji="1" lang="ja-JP" altLang="en-US"/>
              <a:t>本体からコピーできる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B45EC-A74E-44C4-8A52-028851515061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1686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/>
              <a:t>資料作成時の注意：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コマごとのタイトルスライド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このスライド以下をコマごとに作成する</a:t>
            </a:r>
            <a:endParaRPr kumimoji="1" lang="en-US" altLang="ja-JP" dirty="0"/>
          </a:p>
          <a:p>
            <a:r>
              <a:rPr kumimoji="1" lang="ja-JP" altLang="en-US"/>
              <a:t>・学習目標・前回までの振り返り</a:t>
            </a:r>
            <a:endParaRPr kumimoji="1" lang="en-US" altLang="ja-JP" dirty="0"/>
          </a:p>
          <a:p>
            <a:r>
              <a:rPr kumimoji="1" lang="ja-JP" altLang="en-US"/>
              <a:t>・コードの説明</a:t>
            </a:r>
            <a:endParaRPr kumimoji="1" lang="en-US" altLang="ja-JP" dirty="0"/>
          </a:p>
          <a:p>
            <a:r>
              <a:rPr kumimoji="1" lang="ja-JP" altLang="en-US"/>
              <a:t>・カスタマイズの説明</a:t>
            </a:r>
            <a:endParaRPr kumimoji="1" lang="en-US" altLang="ja-JP" dirty="0"/>
          </a:p>
          <a:p>
            <a:r>
              <a:rPr kumimoji="1" lang="ja-JP" altLang="en-US"/>
              <a:t>・補足図・説明</a:t>
            </a:r>
            <a:endParaRPr kumimoji="1" lang="en-US" altLang="ja-JP" dirty="0"/>
          </a:p>
          <a:p>
            <a:r>
              <a:rPr kumimoji="1" lang="ja-JP" altLang="en-US"/>
              <a:t>・参考資料</a:t>
            </a:r>
            <a:endParaRPr kumimoji="1" lang="en-US" altLang="ja-JP" dirty="0"/>
          </a:p>
          <a:p>
            <a:r>
              <a:rPr kumimoji="1" lang="ja-JP" altLang="en-US"/>
              <a:t>・まとめ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B45EC-A74E-44C4-8A52-028851515061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3479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資料作成時の注意：</a:t>
            </a:r>
            <a:endParaRPr kumimoji="1" lang="en-US" altLang="ja-JP" dirty="0"/>
          </a:p>
          <a:p>
            <a:r>
              <a:rPr kumimoji="1" lang="ja-JP" altLang="en-US"/>
              <a:t>本ページは、</a:t>
            </a:r>
            <a:r>
              <a:rPr kumimoji="1" lang="en-US" altLang="ja-JP" dirty="0"/>
              <a:t>APS</a:t>
            </a:r>
            <a:r>
              <a:rPr kumimoji="1" lang="ja-JP" altLang="en-US"/>
              <a:t>本体からコピーできる。ただし、文字サイズなど、レイアウトを調整する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B45EC-A74E-44C4-8A52-028851515061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8055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/>
              <a:t>資料作成時の注意：</a:t>
            </a:r>
            <a:endParaRPr kumimoji="1" lang="en-US" altLang="ja-JP" dirty="0"/>
          </a:p>
          <a:p>
            <a:r>
              <a:rPr kumimoji="1" lang="ja-JP" altLang="en-US"/>
              <a:t>アプリケーション名の部分の画像を置き換えること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B45EC-A74E-44C4-8A52-028851515061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116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資料作成時の注意：</a:t>
            </a:r>
            <a:endParaRPr kumimoji="1" lang="en-US" altLang="ja-JP" dirty="0"/>
          </a:p>
          <a:p>
            <a:r>
              <a:rPr kumimoji="1" lang="ja-JP" altLang="en-US"/>
              <a:t>本ページは、</a:t>
            </a:r>
            <a:r>
              <a:rPr kumimoji="1" lang="en-US" altLang="ja-JP" dirty="0"/>
              <a:t>APS</a:t>
            </a:r>
            <a:r>
              <a:rPr kumimoji="1" lang="ja-JP" altLang="en-US"/>
              <a:t>本体からコピーできる。ただし、文字サイズなど、レイアウトを調整する</a:t>
            </a:r>
          </a:p>
          <a:p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B45EC-A74E-44C4-8A52-028851515061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2976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/>
              <a:t>資料作成時の注意：</a:t>
            </a:r>
            <a:endParaRPr kumimoji="1" lang="en-US" altLang="ja-JP" dirty="0"/>
          </a:p>
          <a:p>
            <a:r>
              <a:rPr kumimoji="1" lang="en-US" altLang="ja-JP" dirty="0"/>
              <a:t>APS</a:t>
            </a:r>
            <a:r>
              <a:rPr kumimoji="1" lang="ja-JP" altLang="en-US"/>
              <a:t>上にある、コードやフローチャートの補足説明や、補助の図・表を書く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B45EC-A74E-44C4-8A52-028851515061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4704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/>
              <a:t>資料作成時の注意：</a:t>
            </a:r>
            <a:endParaRPr kumimoji="1" lang="en-US" altLang="ja-JP" dirty="0"/>
          </a:p>
          <a:p>
            <a:r>
              <a:rPr kumimoji="1" lang="en-US" altLang="ja-JP" dirty="0"/>
              <a:t>APS</a:t>
            </a:r>
            <a:r>
              <a:rPr kumimoji="1" lang="ja-JP" altLang="en-US"/>
              <a:t>上にある、コードやフローチャートの補足説明や、補助の図・表を書く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B45EC-A74E-44C4-8A52-028851515061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631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0691" cy="6858000"/>
          </a:xfrm>
          <a:prstGeom prst="rect">
            <a:avLst/>
          </a:prstGeom>
        </p:spPr>
      </p:pic>
      <p:sp>
        <p:nvSpPr>
          <p:cNvPr id="15" name="正方形/長方形 14"/>
          <p:cNvSpPr/>
          <p:nvPr userDrawn="1"/>
        </p:nvSpPr>
        <p:spPr>
          <a:xfrm>
            <a:off x="-3312" y="6238"/>
            <a:ext cx="9144002" cy="6880733"/>
          </a:xfrm>
          <a:prstGeom prst="rect">
            <a:avLst/>
          </a:prstGeom>
          <a:solidFill>
            <a:srgbClr val="000000">
              <a:alpha val="50196"/>
            </a:srgbClr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5837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箇条書き・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272808" cy="393138"/>
          </a:xfrm>
        </p:spPr>
        <p:txBody>
          <a:bodyPr anchor="ctr">
            <a:noAutofit/>
          </a:bodyPr>
          <a:lstStyle>
            <a:lvl1pPr algn="l">
              <a:defRPr sz="1400" b="0" spc="170" baseline="0">
                <a:solidFill>
                  <a:srgbClr val="64646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</a:lstStyle>
          <a:p>
            <a:r>
              <a:rPr kumimoji="1" lang="ja-JP" altLang="en-US"/>
              <a:t>タイトル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 hasCustomPrompt="1"/>
          </p:nvPr>
        </p:nvSpPr>
        <p:spPr>
          <a:xfrm>
            <a:off x="234000" y="515813"/>
            <a:ext cx="8658480" cy="5505475"/>
          </a:xfrm>
        </p:spPr>
        <p:txBody>
          <a:bodyPr>
            <a:noAutofit/>
          </a:bodyPr>
          <a:lstStyle>
            <a:lvl1pPr marL="342900" indent="-385200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Wingdings" panose="05000000000000000000" pitchFamily="2" charset="2"/>
              <a:buChar char="n"/>
              <a:defRPr sz="2800">
                <a:solidFill>
                  <a:srgbClr val="007BFF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  <a:lvl2pPr marL="742950" indent="-384175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UD デジタル 教科書体 N-R" panose="02020400000000000000" pitchFamily="17" charset="-128"/>
              <a:buChar char="└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2pPr>
            <a:lvl3pPr marL="1257300" indent="-385200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UD デジタル 教科書体 N-R" panose="02020400000000000000" pitchFamily="17" charset="-128"/>
              <a:buChar char="└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3pPr>
            <a:lvl4pPr marL="1714500" indent="-385200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UD デジタル 教科書体 N-R" panose="02020400000000000000" pitchFamily="17" charset="-128"/>
              <a:buChar char="└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4pPr>
            <a:lvl5pPr marL="2171700" indent="-342900" algn="just">
              <a:lnSpc>
                <a:spcPct val="150000"/>
              </a:lnSpc>
              <a:buClr>
                <a:srgbClr val="007BFF"/>
              </a:buClr>
              <a:buFont typeface="Arial" panose="020B0604020202020204" pitchFamily="34" charset="0"/>
              <a:buChar char="•"/>
              <a:defRPr sz="180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5pPr>
          </a:lstStyle>
          <a:p>
            <a:pPr lvl="0"/>
            <a:r>
              <a:rPr kumimoji="1" lang="en-US" altLang="ja-JP"/>
              <a:t>Lv1</a:t>
            </a:r>
          </a:p>
          <a:p>
            <a:pPr lvl="1"/>
            <a:r>
              <a:rPr kumimoji="1" lang="en-US" altLang="ja-JP"/>
              <a:t>Lv2</a:t>
            </a:r>
          </a:p>
          <a:p>
            <a:pPr lvl="2"/>
            <a:r>
              <a:rPr kumimoji="1" lang="en-US" altLang="ja-JP"/>
              <a:t>Lv3</a:t>
            </a:r>
          </a:p>
          <a:p>
            <a:pPr lvl="3"/>
            <a:r>
              <a:rPr kumimoji="1" lang="en-US" altLang="ja-JP"/>
              <a:t>Lv4</a:t>
            </a:r>
          </a:p>
        </p:txBody>
      </p:sp>
      <p:sp>
        <p:nvSpPr>
          <p:cNvPr id="5" name="正方形/長方形 4"/>
          <p:cNvSpPr/>
          <p:nvPr userDrawn="1"/>
        </p:nvSpPr>
        <p:spPr>
          <a:xfrm>
            <a:off x="234000" y="404664"/>
            <a:ext cx="8910000" cy="18000"/>
          </a:xfrm>
          <a:prstGeom prst="rect">
            <a:avLst/>
          </a:prstGeom>
          <a:solidFill>
            <a:srgbClr val="00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0"/>
          </p:nvPr>
        </p:nvSpPr>
        <p:spPr>
          <a:xfrm>
            <a:off x="4283968" y="44624"/>
            <a:ext cx="4716016" cy="393138"/>
          </a:xfrm>
        </p:spPr>
        <p:txBody>
          <a:bodyPr vert="horz" anchor="ctr">
            <a:normAutofit/>
          </a:bodyPr>
          <a:lstStyle>
            <a:lvl1pPr marL="0" indent="0" algn="r">
              <a:buNone/>
              <a:defRPr sz="1400" b="0" spc="170" baseline="0">
                <a:solidFill>
                  <a:srgbClr val="007BFF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20" name="スライド番号プレースホルダー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</a:lstStyle>
          <a:p>
            <a:fld id="{9E0D9298-421E-4926-815D-31B4285E352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9875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プレビュ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272808" cy="393138"/>
          </a:xfrm>
        </p:spPr>
        <p:txBody>
          <a:bodyPr anchor="ctr">
            <a:noAutofit/>
          </a:bodyPr>
          <a:lstStyle>
            <a:lvl1pPr algn="l">
              <a:defRPr sz="1400" b="0" spc="170" baseline="0">
                <a:solidFill>
                  <a:srgbClr val="64646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</a:lstStyle>
          <a:p>
            <a:r>
              <a:rPr kumimoji="1" lang="ja-JP" altLang="en-US"/>
              <a:t>タイトル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 hasCustomPrompt="1"/>
          </p:nvPr>
        </p:nvSpPr>
        <p:spPr>
          <a:xfrm>
            <a:off x="251520" y="515813"/>
            <a:ext cx="4104456" cy="5505475"/>
          </a:xfrm>
        </p:spPr>
        <p:txBody>
          <a:bodyPr>
            <a:noAutofit/>
          </a:bodyPr>
          <a:lstStyle>
            <a:lvl1pPr marL="0" indent="0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Wingdings" panose="05000000000000000000" pitchFamily="2" charset="2"/>
              <a:buNone/>
              <a:defRPr sz="2400">
                <a:solidFill>
                  <a:srgbClr val="007BFF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  <a:lvl2pPr marL="742950" indent="-384175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2pPr>
            <a:lvl3pPr marL="1257300" indent="-385200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UD デジタル 教科書体 N-R" panose="02020400000000000000" pitchFamily="17" charset="-128"/>
              <a:buChar char="└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3pPr>
            <a:lvl4pPr marL="1714500" indent="-385200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UD デジタル 教科書体 N-R" panose="02020400000000000000" pitchFamily="17" charset="-128"/>
              <a:buChar char="└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4pPr>
            <a:lvl5pPr marL="2171700" indent="-342900" algn="just">
              <a:lnSpc>
                <a:spcPct val="150000"/>
              </a:lnSpc>
              <a:buClr>
                <a:srgbClr val="007BFF"/>
              </a:buClr>
              <a:buFont typeface="Arial" panose="020B0604020202020204" pitchFamily="34" charset="0"/>
              <a:buChar char="•"/>
              <a:defRPr sz="180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5pPr>
          </a:lstStyle>
          <a:p>
            <a:pPr lvl="0"/>
            <a:r>
              <a:rPr kumimoji="1" lang="ja-JP" altLang="en-US"/>
              <a:t>タイトル</a:t>
            </a:r>
            <a:r>
              <a:rPr kumimoji="1" lang="en-US" altLang="ja-JP"/>
              <a:t>(Lv1)</a:t>
            </a:r>
          </a:p>
          <a:p>
            <a:pPr lvl="1"/>
            <a:r>
              <a:rPr kumimoji="1" lang="en-US" altLang="ja-JP"/>
              <a:t>Lv2</a:t>
            </a:r>
          </a:p>
          <a:p>
            <a:pPr lvl="2"/>
            <a:r>
              <a:rPr kumimoji="1" lang="en-US" altLang="ja-JP"/>
              <a:t>Lv3</a:t>
            </a:r>
          </a:p>
          <a:p>
            <a:pPr lvl="3"/>
            <a:r>
              <a:rPr kumimoji="1" lang="en-US" altLang="ja-JP"/>
              <a:t>Lv4</a:t>
            </a:r>
          </a:p>
        </p:txBody>
      </p:sp>
      <p:sp>
        <p:nvSpPr>
          <p:cNvPr id="5" name="正方形/長方形 4"/>
          <p:cNvSpPr/>
          <p:nvPr userDrawn="1"/>
        </p:nvSpPr>
        <p:spPr>
          <a:xfrm>
            <a:off x="234000" y="404664"/>
            <a:ext cx="8910000" cy="18000"/>
          </a:xfrm>
          <a:prstGeom prst="rect">
            <a:avLst/>
          </a:prstGeom>
          <a:solidFill>
            <a:srgbClr val="00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0"/>
          </p:nvPr>
        </p:nvSpPr>
        <p:spPr>
          <a:xfrm>
            <a:off x="4283968" y="44624"/>
            <a:ext cx="4716016" cy="393138"/>
          </a:xfrm>
        </p:spPr>
        <p:txBody>
          <a:bodyPr vert="horz" anchor="ctr">
            <a:normAutofit/>
          </a:bodyPr>
          <a:lstStyle>
            <a:lvl1pPr marL="0" indent="0" algn="r">
              <a:buNone/>
              <a:defRPr sz="1400" b="0" spc="170" baseline="0">
                <a:solidFill>
                  <a:srgbClr val="007BFF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20" name="スライド番号プレースホルダー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</a:lstStyle>
          <a:p>
            <a:fld id="{9E0D9298-421E-4926-815D-31B4285E352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図プレースホルダー 5">
            <a:extLst>
              <a:ext uri="{FF2B5EF4-FFF2-40B4-BE49-F238E27FC236}">
                <a16:creationId xmlns:a16="http://schemas.microsoft.com/office/drawing/2014/main" id="{743CB34E-FE3F-460C-8470-8A22E04DF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8024" y="516892"/>
            <a:ext cx="4104456" cy="5504395"/>
          </a:xfrm>
          <a:ln>
            <a:solidFill>
              <a:schemeClr val="accent5"/>
            </a:solidFill>
          </a:ln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3893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0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箇条書き・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79512" y="44624"/>
            <a:ext cx="7272808" cy="393138"/>
          </a:xfrm>
        </p:spPr>
        <p:txBody>
          <a:bodyPr anchor="ctr">
            <a:noAutofit/>
          </a:bodyPr>
          <a:lstStyle>
            <a:lvl1pPr algn="l">
              <a:defRPr sz="1400" b="0" spc="170" baseline="0">
                <a:solidFill>
                  <a:srgbClr val="64646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</a:lstStyle>
          <a:p>
            <a:r>
              <a:rPr kumimoji="1" lang="ja-JP" altLang="en-US"/>
              <a:t>タイトル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 hasCustomPrompt="1"/>
          </p:nvPr>
        </p:nvSpPr>
        <p:spPr>
          <a:xfrm>
            <a:off x="234000" y="515813"/>
            <a:ext cx="8658480" cy="5505475"/>
          </a:xfrm>
        </p:spPr>
        <p:txBody>
          <a:bodyPr>
            <a:noAutofit/>
          </a:bodyPr>
          <a:lstStyle>
            <a:lvl1pPr marL="342900" indent="-385200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Wingdings" panose="05000000000000000000" pitchFamily="2" charset="2"/>
              <a:buChar char="n"/>
              <a:defRPr sz="2800">
                <a:solidFill>
                  <a:srgbClr val="007BFF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  <a:lvl2pPr marL="742950" indent="-384175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UD デジタル 教科書体 N-R" panose="02020400000000000000" pitchFamily="17" charset="-128"/>
              <a:buChar char="・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2pPr>
            <a:lvl3pPr marL="1257300" indent="-385200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UD デジタル 教科書体 N-R" panose="02020400000000000000" pitchFamily="17" charset="-128"/>
              <a:buChar char="・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3pPr>
            <a:lvl4pPr marL="1714500" indent="-385200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UD デジタル 教科書体 N-R" panose="02020400000000000000" pitchFamily="17" charset="-128"/>
              <a:buChar char="・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4pPr>
            <a:lvl5pPr marL="2171700" indent="-342900" algn="just">
              <a:lnSpc>
                <a:spcPct val="150000"/>
              </a:lnSpc>
              <a:buClr>
                <a:srgbClr val="007BFF"/>
              </a:buClr>
              <a:buFont typeface="Arial" panose="020B0604020202020204" pitchFamily="34" charset="0"/>
              <a:buChar char="•"/>
              <a:defRPr sz="180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5pPr>
          </a:lstStyle>
          <a:p>
            <a:pPr lvl="0"/>
            <a:r>
              <a:rPr kumimoji="1" lang="en-US" altLang="ja-JP"/>
              <a:t>Lv1</a:t>
            </a:r>
          </a:p>
          <a:p>
            <a:pPr lvl="1"/>
            <a:r>
              <a:rPr kumimoji="1" lang="en-US" altLang="ja-JP"/>
              <a:t>Lv2</a:t>
            </a:r>
          </a:p>
          <a:p>
            <a:pPr lvl="2"/>
            <a:r>
              <a:rPr kumimoji="1" lang="en-US" altLang="ja-JP"/>
              <a:t>Lv3</a:t>
            </a:r>
          </a:p>
          <a:p>
            <a:pPr lvl="3"/>
            <a:r>
              <a:rPr kumimoji="1" lang="en-US" altLang="ja-JP"/>
              <a:t>Lv4</a:t>
            </a:r>
          </a:p>
        </p:txBody>
      </p:sp>
      <p:sp>
        <p:nvSpPr>
          <p:cNvPr id="5" name="正方形/長方形 4"/>
          <p:cNvSpPr/>
          <p:nvPr userDrawn="1"/>
        </p:nvSpPr>
        <p:spPr>
          <a:xfrm>
            <a:off x="234000" y="404664"/>
            <a:ext cx="8910000" cy="18000"/>
          </a:xfrm>
          <a:prstGeom prst="rect">
            <a:avLst/>
          </a:prstGeom>
          <a:solidFill>
            <a:srgbClr val="00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0"/>
          </p:nvPr>
        </p:nvSpPr>
        <p:spPr>
          <a:xfrm>
            <a:off x="4283968" y="44624"/>
            <a:ext cx="4716016" cy="393138"/>
          </a:xfrm>
        </p:spPr>
        <p:txBody>
          <a:bodyPr vert="horz" anchor="ctr">
            <a:normAutofit/>
          </a:bodyPr>
          <a:lstStyle>
            <a:lvl1pPr marL="0" indent="0" algn="r">
              <a:buNone/>
              <a:defRPr sz="1400" b="0" spc="170" baseline="0">
                <a:solidFill>
                  <a:srgbClr val="007BFF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20" name="スライド番号プレースホルダー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</a:lstStyle>
          <a:p>
            <a:fld id="{9E0D9298-421E-4926-815D-31B4285E352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2423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0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の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2817000"/>
            <a:ext cx="9144000" cy="1224000"/>
          </a:xfrm>
          <a:prstGeom prst="rect">
            <a:avLst/>
          </a:prstGeom>
          <a:solidFill>
            <a:srgbClr val="00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016" y="2816932"/>
            <a:ext cx="9036496" cy="1224136"/>
          </a:xfrm>
        </p:spPr>
        <p:txBody>
          <a:bodyPr>
            <a:normAutofit/>
          </a:bodyPr>
          <a:lstStyle>
            <a:lvl1pPr algn="l">
              <a:defRPr sz="2800" b="1" spc="170" baseline="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0D9298-421E-4926-815D-31B4285E352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714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節の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016" y="3284984"/>
            <a:ext cx="9036496" cy="468052"/>
          </a:xfrm>
        </p:spPr>
        <p:txBody>
          <a:bodyPr>
            <a:normAutofit/>
          </a:bodyPr>
          <a:lstStyle>
            <a:lvl1pPr algn="l">
              <a:defRPr sz="2400" b="1" spc="170" baseline="0">
                <a:solidFill>
                  <a:srgbClr val="007BFF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0D9298-421E-4926-815D-31B4285E352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4" name="直線コネクタ 3"/>
          <p:cNvCxnSpPr/>
          <p:nvPr userDrawn="1"/>
        </p:nvCxnSpPr>
        <p:spPr>
          <a:xfrm>
            <a:off x="0" y="3789040"/>
            <a:ext cx="9144000" cy="0"/>
          </a:xfrm>
          <a:prstGeom prst="line">
            <a:avLst/>
          </a:prstGeom>
          <a:ln w="38100">
            <a:solidFill>
              <a:srgbClr val="007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ー 5"/>
          <p:cNvSpPr>
            <a:spLocks noGrp="1"/>
          </p:cNvSpPr>
          <p:nvPr>
            <p:ph sz="quarter" idx="17"/>
          </p:nvPr>
        </p:nvSpPr>
        <p:spPr>
          <a:xfrm>
            <a:off x="144016" y="2708920"/>
            <a:ext cx="9036495" cy="554360"/>
          </a:xfrm>
        </p:spPr>
        <p:txBody>
          <a:bodyPr anchor="ctr"/>
          <a:lstStyle>
            <a:lvl1pPr marL="0" indent="0">
              <a:buNone/>
              <a:defRPr>
                <a:solidFill>
                  <a:srgbClr val="007BFF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51059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ソースコード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5647A0A-1835-48D8-8585-A096A35938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D9298-421E-4926-815D-31B4285E352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C6376A69-B14F-420C-BA7E-28D9A04AE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7272808" cy="393138"/>
          </a:xfrm>
        </p:spPr>
        <p:txBody>
          <a:bodyPr anchor="ctr">
            <a:noAutofit/>
          </a:bodyPr>
          <a:lstStyle>
            <a:lvl1pPr algn="l">
              <a:defRPr sz="1400" b="0" spc="170" baseline="0">
                <a:solidFill>
                  <a:srgbClr val="64646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</a:lstStyle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29A4A0C-44DA-4DFF-B2AA-EB1F67B43671}"/>
              </a:ext>
            </a:extLst>
          </p:cNvPr>
          <p:cNvSpPr/>
          <p:nvPr userDrawn="1"/>
        </p:nvSpPr>
        <p:spPr>
          <a:xfrm>
            <a:off x="234000" y="404664"/>
            <a:ext cx="8910000" cy="18000"/>
          </a:xfrm>
          <a:prstGeom prst="rect">
            <a:avLst/>
          </a:prstGeom>
          <a:solidFill>
            <a:srgbClr val="00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0" name="テキスト プレースホルダー 12">
            <a:extLst>
              <a:ext uri="{FF2B5EF4-FFF2-40B4-BE49-F238E27FC236}">
                <a16:creationId xmlns:a16="http://schemas.microsoft.com/office/drawing/2014/main" id="{CA10F8BA-A160-4FEB-A137-B74BB02B8E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3968" y="44624"/>
            <a:ext cx="4716016" cy="393138"/>
          </a:xfrm>
        </p:spPr>
        <p:txBody>
          <a:bodyPr vert="horz" anchor="ctr">
            <a:normAutofit/>
          </a:bodyPr>
          <a:lstStyle>
            <a:lvl1pPr marL="0" indent="0" algn="r">
              <a:buNone/>
              <a:defRPr sz="1400" b="0" spc="170" baseline="0">
                <a:solidFill>
                  <a:srgbClr val="007BFF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CF13DF4A-FD23-4375-A8FE-E2A147465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515813"/>
            <a:ext cx="8820472" cy="5505475"/>
          </a:xfrm>
          <a:ln w="15875">
            <a:solidFill>
              <a:srgbClr val="646464"/>
            </a:solidFill>
          </a:ln>
        </p:spPr>
        <p:txBody>
          <a:bodyPr>
            <a:noAutofit/>
          </a:bodyPr>
          <a:lstStyle>
            <a:lvl1pPr marL="0" indent="0" algn="l" eaLnBrk="0" hangingPunct="0">
              <a:lnSpc>
                <a:spcPct val="90000"/>
              </a:lnSpc>
              <a:spcBef>
                <a:spcPts val="0"/>
              </a:spcBef>
              <a:buClr>
                <a:srgbClr val="007BFF"/>
              </a:buClr>
              <a:buFont typeface="Wingdings" panose="05000000000000000000" pitchFamily="2" charset="2"/>
              <a:buNone/>
              <a:defRPr sz="1200">
                <a:solidFill>
                  <a:schemeClr val="tx1"/>
                </a:solidFill>
                <a:latin typeface="MonacakomiRegular" panose="020B0509020204020204" pitchFamily="49" charset="-128"/>
                <a:ea typeface="MonacakomiRegular" panose="020B0509020204020204" pitchFamily="49" charset="-128"/>
              </a:defRPr>
            </a:lvl1pPr>
            <a:lvl2pPr marL="742950" indent="-384175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UD デジタル 教科書体 N-R" panose="02020400000000000000" pitchFamily="17" charset="-128"/>
              <a:buChar char="・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MonacakomiRegular" panose="020B0509020204020204" pitchFamily="49" charset="-128"/>
                <a:ea typeface="MonacakomiRegular" panose="020B0509020204020204" pitchFamily="49" charset="-128"/>
              </a:defRPr>
            </a:lvl2pPr>
            <a:lvl3pPr marL="1257300" indent="-385200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UD デジタル 教科書体 N-R" panose="02020400000000000000" pitchFamily="17" charset="-128"/>
              <a:buChar char="・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MonacakomiRegular" panose="020B0509020204020204" pitchFamily="49" charset="-128"/>
                <a:ea typeface="MonacakomiRegular" panose="020B0509020204020204" pitchFamily="49" charset="-128"/>
              </a:defRPr>
            </a:lvl3pPr>
            <a:lvl4pPr marL="1714500" indent="-385200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UD デジタル 教科書体 N-R" panose="02020400000000000000" pitchFamily="17" charset="-128"/>
              <a:buChar char="・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MonacakomiRegular" panose="020B0509020204020204" pitchFamily="49" charset="-128"/>
                <a:ea typeface="MonacakomiRegular" panose="020B0509020204020204" pitchFamily="49" charset="-128"/>
              </a:defRPr>
            </a:lvl4pPr>
            <a:lvl5pPr marL="2171700" indent="-342900" algn="just">
              <a:lnSpc>
                <a:spcPct val="150000"/>
              </a:lnSpc>
              <a:buClr>
                <a:srgbClr val="007BFF"/>
              </a:buClr>
              <a:buFont typeface="Arial" panose="020B0604020202020204" pitchFamily="34" charset="0"/>
              <a:buChar char="•"/>
              <a:defRPr sz="180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5pPr>
          </a:lstStyle>
          <a:p>
            <a:pPr lvl="0"/>
            <a:endParaRPr kumimoji="1" lang="en-US" altLang="ja-JP"/>
          </a:p>
        </p:txBody>
      </p:sp>
    </p:spTree>
    <p:extLst>
      <p:ext uri="{BB962C8B-B14F-4D97-AF65-F5344CB8AC3E}">
        <p14:creationId xmlns:p14="http://schemas.microsoft.com/office/powerpoint/2010/main" val="4239670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ソースコード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5647A0A-1835-48D8-8585-A096A35938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D9298-421E-4926-815D-31B4285E352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C6376A69-B14F-420C-BA7E-28D9A04AE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7272808" cy="393138"/>
          </a:xfrm>
        </p:spPr>
        <p:txBody>
          <a:bodyPr anchor="ctr">
            <a:noAutofit/>
          </a:bodyPr>
          <a:lstStyle>
            <a:lvl1pPr algn="l">
              <a:defRPr sz="1400" b="0" spc="170" baseline="0">
                <a:solidFill>
                  <a:srgbClr val="64646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</a:lstStyle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29A4A0C-44DA-4DFF-B2AA-EB1F67B43671}"/>
              </a:ext>
            </a:extLst>
          </p:cNvPr>
          <p:cNvSpPr/>
          <p:nvPr userDrawn="1"/>
        </p:nvSpPr>
        <p:spPr>
          <a:xfrm>
            <a:off x="234000" y="404664"/>
            <a:ext cx="8910000" cy="18000"/>
          </a:xfrm>
          <a:prstGeom prst="rect">
            <a:avLst/>
          </a:prstGeom>
          <a:solidFill>
            <a:srgbClr val="00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0" name="テキスト プレースホルダー 12">
            <a:extLst>
              <a:ext uri="{FF2B5EF4-FFF2-40B4-BE49-F238E27FC236}">
                <a16:creationId xmlns:a16="http://schemas.microsoft.com/office/drawing/2014/main" id="{CA10F8BA-A160-4FEB-A137-B74BB02B8E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3968" y="44624"/>
            <a:ext cx="4716016" cy="393138"/>
          </a:xfrm>
        </p:spPr>
        <p:txBody>
          <a:bodyPr vert="horz" anchor="ctr">
            <a:normAutofit/>
          </a:bodyPr>
          <a:lstStyle>
            <a:lvl1pPr marL="0" indent="0" algn="r">
              <a:buNone/>
              <a:defRPr sz="1400" b="0" spc="170" baseline="0">
                <a:solidFill>
                  <a:srgbClr val="007BFF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CF13DF4A-FD23-4375-A8FE-E2A147465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988840"/>
            <a:ext cx="8820472" cy="4032448"/>
          </a:xfrm>
          <a:ln w="15875">
            <a:solidFill>
              <a:srgbClr val="646464"/>
            </a:solidFill>
          </a:ln>
        </p:spPr>
        <p:txBody>
          <a:bodyPr>
            <a:noAutofit/>
          </a:bodyPr>
          <a:lstStyle>
            <a:lvl1pPr marL="0" indent="0" algn="l" eaLnBrk="0" hangingPunct="0">
              <a:lnSpc>
                <a:spcPct val="90000"/>
              </a:lnSpc>
              <a:spcBef>
                <a:spcPts val="0"/>
              </a:spcBef>
              <a:buClr>
                <a:srgbClr val="007BFF"/>
              </a:buClr>
              <a:buFont typeface="Wingdings" panose="05000000000000000000" pitchFamily="2" charset="2"/>
              <a:buNone/>
              <a:defRPr sz="1200">
                <a:solidFill>
                  <a:schemeClr val="tx1"/>
                </a:solidFill>
                <a:latin typeface="MonacakomiRegular" panose="020B0509020204020204" pitchFamily="49" charset="-128"/>
                <a:ea typeface="MonacakomiRegular" panose="020B0509020204020204" pitchFamily="49" charset="-128"/>
              </a:defRPr>
            </a:lvl1pPr>
            <a:lvl2pPr marL="742950" indent="-384175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UD デジタル 教科書体 N-R" panose="02020400000000000000" pitchFamily="17" charset="-128"/>
              <a:buChar char="・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MonacakomiRegular" panose="020B0509020204020204" pitchFamily="49" charset="-128"/>
                <a:ea typeface="MonacakomiRegular" panose="020B0509020204020204" pitchFamily="49" charset="-128"/>
              </a:defRPr>
            </a:lvl2pPr>
            <a:lvl3pPr marL="1257300" indent="-385200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UD デジタル 教科書体 N-R" panose="02020400000000000000" pitchFamily="17" charset="-128"/>
              <a:buChar char="・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MonacakomiRegular" panose="020B0509020204020204" pitchFamily="49" charset="-128"/>
                <a:ea typeface="MonacakomiRegular" panose="020B0509020204020204" pitchFamily="49" charset="-128"/>
              </a:defRPr>
            </a:lvl3pPr>
            <a:lvl4pPr marL="1714500" indent="-385200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UD デジタル 教科書体 N-R" panose="02020400000000000000" pitchFamily="17" charset="-128"/>
              <a:buChar char="・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MonacakomiRegular" panose="020B0509020204020204" pitchFamily="49" charset="-128"/>
                <a:ea typeface="MonacakomiRegular" panose="020B0509020204020204" pitchFamily="49" charset="-128"/>
              </a:defRPr>
            </a:lvl4pPr>
            <a:lvl5pPr marL="2171700" indent="-342900" algn="just">
              <a:lnSpc>
                <a:spcPct val="150000"/>
              </a:lnSpc>
              <a:buClr>
                <a:srgbClr val="007BFF"/>
              </a:buClr>
              <a:buFont typeface="Arial" panose="020B0604020202020204" pitchFamily="34" charset="0"/>
              <a:buChar char="•"/>
              <a:defRPr sz="180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5pPr>
          </a:lstStyle>
          <a:p>
            <a:pPr lvl="0"/>
            <a:endParaRPr kumimoji="1" lang="en-US" altLang="ja-JP"/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0117494B-F873-4237-956E-805FB6A5A83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51520" y="515813"/>
            <a:ext cx="8640960" cy="1401019"/>
          </a:xfrm>
        </p:spPr>
        <p:txBody>
          <a:bodyPr>
            <a:noAutofit/>
          </a:bodyPr>
          <a:lstStyle>
            <a:lvl1pPr marL="0" indent="0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Wingdings" panose="05000000000000000000" pitchFamily="2" charset="2"/>
              <a:buNone/>
              <a:defRPr sz="2400">
                <a:solidFill>
                  <a:srgbClr val="007BFF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  <a:lvl2pPr marL="742950" indent="-384175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2pPr>
            <a:lvl3pPr marL="1257300" indent="-385200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UD デジタル 教科書体 N-R" panose="02020400000000000000" pitchFamily="17" charset="-128"/>
              <a:buChar char="・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3pPr>
            <a:lvl4pPr marL="1714500" indent="-385200" algn="just">
              <a:lnSpc>
                <a:spcPct val="120000"/>
              </a:lnSpc>
              <a:spcBef>
                <a:spcPts val="1200"/>
              </a:spcBef>
              <a:buClr>
                <a:srgbClr val="007BFF"/>
              </a:buClr>
              <a:buFont typeface="UD デジタル 教科書体 N-R" panose="02020400000000000000" pitchFamily="17" charset="-128"/>
              <a:buChar char="・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4pPr>
            <a:lvl5pPr marL="2171700" indent="-342900" algn="just">
              <a:lnSpc>
                <a:spcPct val="150000"/>
              </a:lnSpc>
              <a:buClr>
                <a:srgbClr val="007BFF"/>
              </a:buClr>
              <a:buFont typeface="Arial" panose="020B0604020202020204" pitchFamily="34" charset="0"/>
              <a:buChar char="•"/>
              <a:defRPr sz="180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5pPr>
          </a:lstStyle>
          <a:p>
            <a:pPr lvl="0"/>
            <a:r>
              <a:rPr kumimoji="1" lang="ja-JP" altLang="en-US"/>
              <a:t>タイトル</a:t>
            </a:r>
            <a:r>
              <a:rPr kumimoji="1" lang="en-US" altLang="ja-JP"/>
              <a:t>(Lv1)</a:t>
            </a:r>
          </a:p>
          <a:p>
            <a:pPr lvl="1"/>
            <a:r>
              <a:rPr kumimoji="1" lang="en-US" altLang="ja-JP"/>
              <a:t>Lv2</a:t>
            </a:r>
          </a:p>
          <a:p>
            <a:pPr lvl="2"/>
            <a:r>
              <a:rPr kumimoji="1" lang="en-US" altLang="ja-JP"/>
              <a:t>Lv3</a:t>
            </a:r>
          </a:p>
          <a:p>
            <a:pPr lvl="3"/>
            <a:r>
              <a:rPr kumimoji="1" lang="en-US" altLang="ja-JP"/>
              <a:t>Lv4</a:t>
            </a:r>
          </a:p>
        </p:txBody>
      </p:sp>
    </p:spTree>
    <p:extLst>
      <p:ext uri="{BB962C8B-B14F-4D97-AF65-F5344CB8AC3E}">
        <p14:creationId xmlns:p14="http://schemas.microsoft.com/office/powerpoint/2010/main" val="207810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箇条書き・ベー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44624"/>
            <a:ext cx="7272808" cy="393138"/>
          </a:xfrm>
        </p:spPr>
        <p:txBody>
          <a:bodyPr anchor="ctr">
            <a:noAutofit/>
          </a:bodyPr>
          <a:lstStyle>
            <a:lvl1pPr algn="l">
              <a:defRPr sz="1400" b="0" spc="170" baseline="0">
                <a:solidFill>
                  <a:srgbClr val="64646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</a:lstStyle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515813"/>
            <a:ext cx="8229600" cy="5505475"/>
          </a:xfrm>
        </p:spPr>
        <p:txBody>
          <a:bodyPr>
            <a:noAutofit/>
          </a:bodyPr>
          <a:lstStyle>
            <a:lvl1pPr marL="0" indent="0" algn="just">
              <a:lnSpc>
                <a:spcPct val="150000"/>
              </a:lnSpc>
              <a:buClr>
                <a:srgbClr val="007BFF"/>
              </a:buClr>
              <a:buFont typeface="Wingdings" panose="05000000000000000000" pitchFamily="2" charset="2"/>
              <a:buNone/>
              <a:defRPr sz="2400">
                <a:solidFill>
                  <a:srgbClr val="007BFF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  <a:lvl2pPr marL="914400" indent="-457200" algn="just">
              <a:lnSpc>
                <a:spcPct val="150000"/>
              </a:lnSpc>
              <a:buClr>
                <a:srgbClr val="007BFF"/>
              </a:buClr>
              <a:buFont typeface="Wingdings" panose="05000000000000000000" pitchFamily="2" charset="2"/>
              <a:buChar char="n"/>
              <a:defRPr sz="180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2pPr>
            <a:lvl3pPr marL="1257300" indent="-342900" algn="just">
              <a:lnSpc>
                <a:spcPct val="150000"/>
              </a:lnSpc>
              <a:buClr>
                <a:srgbClr val="007BFF"/>
              </a:buClr>
              <a:buFontTx/>
              <a:buChar char="└"/>
              <a:defRPr sz="180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3pPr>
            <a:lvl4pPr marL="1714500" indent="-342900" algn="just">
              <a:lnSpc>
                <a:spcPct val="150000"/>
              </a:lnSpc>
              <a:buClr>
                <a:srgbClr val="007BFF"/>
              </a:buClr>
              <a:buFont typeface="Arial" panose="020B0604020202020204" pitchFamily="34" charset="0"/>
              <a:buChar char="•"/>
              <a:defRPr sz="180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4pPr>
            <a:lvl5pPr marL="2171700" indent="-342900" algn="just">
              <a:lnSpc>
                <a:spcPct val="150000"/>
              </a:lnSpc>
              <a:buClr>
                <a:srgbClr val="007BFF"/>
              </a:buClr>
              <a:buFont typeface="Wingdings" panose="05000000000000000000" pitchFamily="2" charset="2"/>
              <a:buChar char="l"/>
              <a:defRPr sz="180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5pPr>
          </a:lstStyle>
          <a:p>
            <a:pPr lvl="0"/>
            <a:r>
              <a:rPr kumimoji="1" lang="ja-JP" altLang="en-US" dirty="0"/>
              <a:t>マスタ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5" name="正方形/長方形 4"/>
          <p:cNvSpPr/>
          <p:nvPr userDrawn="1"/>
        </p:nvSpPr>
        <p:spPr>
          <a:xfrm>
            <a:off x="234000" y="404664"/>
            <a:ext cx="8910000" cy="18000"/>
          </a:xfrm>
          <a:prstGeom prst="rect">
            <a:avLst/>
          </a:prstGeom>
          <a:solidFill>
            <a:srgbClr val="00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0"/>
          </p:nvPr>
        </p:nvSpPr>
        <p:spPr>
          <a:xfrm>
            <a:off x="4283968" y="44624"/>
            <a:ext cx="4716016" cy="393138"/>
          </a:xfrm>
        </p:spPr>
        <p:txBody>
          <a:bodyPr vert="horz" anchor="ctr">
            <a:normAutofit/>
          </a:bodyPr>
          <a:lstStyle>
            <a:lvl1pPr marL="0" indent="0" algn="r">
              <a:buNone/>
              <a:defRPr sz="1400" b="0" spc="170" baseline="0">
                <a:solidFill>
                  <a:srgbClr val="007BFF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20" name="スライド番号プレースホルダー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</a:lstStyle>
          <a:p>
            <a:fld id="{9E0D9298-421E-4926-815D-31B4285E352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75506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0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10" name="正方形/長方形 9"/>
          <p:cNvSpPr/>
          <p:nvPr userDrawn="1"/>
        </p:nvSpPr>
        <p:spPr>
          <a:xfrm>
            <a:off x="0" y="6599045"/>
            <a:ext cx="9144000" cy="260647"/>
          </a:xfrm>
          <a:prstGeom prst="rect">
            <a:avLst/>
          </a:prstGeom>
          <a:solidFill>
            <a:srgbClr val="00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</a:endParaRPr>
          </a:p>
        </p:txBody>
      </p:sp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179512" y="6545112"/>
            <a:ext cx="34196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900" kern="12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Copyright ©  </a:t>
            </a:r>
            <a:r>
              <a:rPr lang="en-US" altLang="ja-JP" dirty="0" err="1"/>
              <a:t>Asial</a:t>
            </a:r>
            <a:r>
              <a:rPr lang="en-US" altLang="ja-JP" dirty="0"/>
              <a:t> Corporation. All Rights Reserved.</a:t>
            </a:r>
            <a:endParaRPr lang="ja-JP" altLang="en-US" dirty="0"/>
          </a:p>
        </p:txBody>
      </p:sp>
      <p:sp>
        <p:nvSpPr>
          <p:cNvPr id="13" name="スライド番号プレースホルダー 9"/>
          <p:cNvSpPr>
            <a:spLocks noGrp="1"/>
          </p:cNvSpPr>
          <p:nvPr>
            <p:ph type="sldNum" sz="quarter" idx="4"/>
          </p:nvPr>
        </p:nvSpPr>
        <p:spPr>
          <a:xfrm>
            <a:off x="3543300" y="65576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メイリオ" panose="020B0604030504040204" pitchFamily="50" charset="-128"/>
              </a:defRPr>
            </a:lvl1pPr>
          </a:lstStyle>
          <a:p>
            <a:fld id="{9E0D9298-421E-4926-815D-31B4285E352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8499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6" r:id="rId2"/>
    <p:sldLayoutId id="2147483679" r:id="rId3"/>
    <p:sldLayoutId id="2147483677" r:id="rId4"/>
    <p:sldLayoutId id="2147483673" r:id="rId5"/>
    <p:sldLayoutId id="2147483674" r:id="rId6"/>
    <p:sldLayoutId id="2147483678" r:id="rId7"/>
    <p:sldLayoutId id="2147483680" r:id="rId8"/>
    <p:sldLayoutId id="2147483667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1" sz="2400" kern="1200">
          <a:solidFill>
            <a:srgbClr val="333333"/>
          </a:solidFill>
          <a:latin typeface="UD デジタル 教科書体 NK-B" panose="02020700000000000000" pitchFamily="18" charset="-128"/>
          <a:ea typeface="UD デジタル 教科書体 NK-B" panose="02020700000000000000" pitchFamily="18" charset="-128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rgbClr val="333333"/>
          </a:solidFill>
          <a:latin typeface="UD デジタル 教科書体 N-R" panose="02020400000000000000" pitchFamily="17" charset="-128"/>
          <a:ea typeface="UD デジタル 教科書体 N-R" panose="02020400000000000000" pitchFamily="17" charset="-128"/>
          <a:cs typeface="+mn-cs"/>
        </a:defRPr>
      </a:lvl1pPr>
      <a:lvl2pPr marL="8001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rgbClr val="333333"/>
          </a:solidFill>
          <a:latin typeface="UD デジタル 教科書体 N-R" panose="02020400000000000000" pitchFamily="17" charset="-128"/>
          <a:ea typeface="UD デジタル 教科書体 N-R" panose="02020400000000000000" pitchFamily="17" charset="-128"/>
          <a:cs typeface="+mn-cs"/>
        </a:defRPr>
      </a:lvl2pPr>
      <a:lvl3pPr marL="12001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rgbClr val="333333"/>
          </a:solidFill>
          <a:latin typeface="UD デジタル 教科書体 N-R" panose="02020400000000000000" pitchFamily="17" charset="-128"/>
          <a:ea typeface="UD デジタル 教科書体 N-R" panose="02020400000000000000" pitchFamily="17" charset="-128"/>
          <a:cs typeface="+mn-cs"/>
        </a:defRPr>
      </a:lvl3pPr>
      <a:lvl4pPr marL="16573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600" kern="1200">
          <a:solidFill>
            <a:srgbClr val="333333"/>
          </a:solidFill>
          <a:latin typeface="UD デジタル 教科書体 N-R" panose="02020400000000000000" pitchFamily="17" charset="-128"/>
          <a:ea typeface="UD デジタル 教科書体 N-R" panose="02020400000000000000" pitchFamily="17" charset="-128"/>
          <a:cs typeface="+mn-cs"/>
        </a:defRPr>
      </a:lvl4pPr>
      <a:lvl5pPr marL="21145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600" kern="1200">
          <a:solidFill>
            <a:srgbClr val="333333"/>
          </a:solidFill>
          <a:latin typeface="UD デジタル 教科書体 N-R" panose="02020400000000000000" pitchFamily="17" charset="-128"/>
          <a:ea typeface="UD デジタル 教科書体 N-R" panose="02020400000000000000" pitchFamily="17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du.monaca.io/studen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u.monaca.io/template/ap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APS</a:t>
            </a:r>
            <a:r>
              <a:rPr kumimoji="1" lang="ja-JP" altLang="en-US"/>
              <a:t>旅行先チャート</a:t>
            </a:r>
            <a:r>
              <a:rPr kumimoji="1" lang="en-US" altLang="ja-JP" dirty="0"/>
              <a:t> </a:t>
            </a:r>
            <a:r>
              <a:rPr kumimoji="1" lang="en-US" altLang="ja-JP" sz="2000" dirty="0"/>
              <a:t>JavaScript</a:t>
            </a:r>
            <a:r>
              <a:rPr kumimoji="1" lang="ja-JP" altLang="en-US" sz="2000"/>
              <a:t>版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kumimoji="1" lang="ja-JP" altLang="en-US"/>
              <a:t>プログラミング領域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0D9298-421E-4926-815D-31B4285E3528}" type="slidenum">
              <a:rPr kumimoji="1" lang="ja-JP" altLang="en-US" smtClean="0"/>
              <a:pPr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4667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804591E6-406F-F94C-B322-7AA8FF280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カスタマイズ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4CE6938-2B04-9548-8ACF-D0E115D0C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000" y="371797"/>
            <a:ext cx="8658480" cy="5865515"/>
          </a:xfrm>
        </p:spPr>
        <p:txBody>
          <a:bodyPr/>
          <a:lstStyle/>
          <a:p>
            <a:r>
              <a:rPr lang="ja-JP" altLang="en-US"/>
              <a:t>変数の仕組みを使おう</a:t>
            </a:r>
            <a:endParaRPr lang="en-US" altLang="ja-JP" dirty="0"/>
          </a:p>
          <a:p>
            <a:pPr lvl="1"/>
            <a:r>
              <a:rPr lang="ja-JP" altLang="en-US"/>
              <a:t>表示する質問を、あらかじめ変数に代入している</a:t>
            </a: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r>
              <a:rPr lang="ja-JP" altLang="en-US"/>
              <a:t>変数名を指定して、変数の値を表示している</a:t>
            </a:r>
            <a:endParaRPr lang="en-US" altLang="ja-JP" dirty="0"/>
          </a:p>
          <a:p>
            <a:pPr lvl="1"/>
            <a:r>
              <a:rPr lang="ja-JP" altLang="en-US"/>
              <a:t>変数に代入する文字列（質問文）を書き換えて、動作が変わる（表示される値が変わる）のを確認しよう</a:t>
            </a:r>
            <a:endParaRPr lang="en-US" altLang="ja-JP" dirty="0"/>
          </a:p>
          <a:p>
            <a:r>
              <a:rPr lang="ja-JP" altLang="en-US"/>
              <a:t>条件分岐の中の条件式を変えてみよう</a:t>
            </a:r>
            <a:endParaRPr lang="en-US" altLang="ja-JP" dirty="0"/>
          </a:p>
          <a:p>
            <a:pPr lvl="1"/>
            <a:r>
              <a:rPr lang="en-US" altLang="ja-JP" dirty="0"/>
              <a:t>if</a:t>
            </a:r>
            <a:r>
              <a:rPr lang="ja-JP" altLang="en-US"/>
              <a:t>や</a:t>
            </a:r>
            <a:r>
              <a:rPr lang="en-US" altLang="ja-JP" dirty="0"/>
              <a:t>else if</a:t>
            </a:r>
            <a:r>
              <a:rPr lang="ja-JP" altLang="en-US"/>
              <a:t>の後に「条件式」を書く</a:t>
            </a:r>
            <a:endParaRPr lang="en-US" altLang="ja-JP" dirty="0"/>
          </a:p>
          <a:p>
            <a:pPr lvl="1"/>
            <a:r>
              <a:rPr lang="ja-JP" altLang="en-US"/>
              <a:t>条件式は、実行すると真（</a:t>
            </a:r>
            <a:r>
              <a:rPr lang="en-US" altLang="ja-JP" dirty="0"/>
              <a:t>True</a:t>
            </a:r>
            <a:r>
              <a:rPr lang="ja-JP" altLang="en-US"/>
              <a:t>）か偽（</a:t>
            </a:r>
            <a:r>
              <a:rPr lang="en-US" altLang="ja-JP" dirty="0"/>
              <a:t>False</a:t>
            </a:r>
            <a:r>
              <a:rPr lang="ja-JP" altLang="en-US"/>
              <a:t>）が返される式。（二つの値を比較する式など）</a:t>
            </a:r>
            <a:endParaRPr lang="en-US" altLang="ja-JP" dirty="0"/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B2845EAD-49B5-0FDD-23DA-19F8931AAC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31BFAD8-4D2A-CC14-3909-FA9B79721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kumimoji="1" lang="ja-JP" altLang="en-US" smtClean="0"/>
              <a:pPr/>
              <a:t>10</a:t>
            </a:fld>
            <a:endParaRPr kumimoji="1" lang="ja-JP" altLang="en-US" dirty="0"/>
          </a:p>
        </p:txBody>
      </p:sp>
      <p:sp>
        <p:nvSpPr>
          <p:cNvPr id="2" name="直方体 1">
            <a:extLst>
              <a:ext uri="{FF2B5EF4-FFF2-40B4-BE49-F238E27FC236}">
                <a16:creationId xmlns:a16="http://schemas.microsoft.com/office/drawing/2014/main" id="{195DE3DD-025E-F06D-E37A-9D9032FC9D86}"/>
              </a:ext>
            </a:extLst>
          </p:cNvPr>
          <p:cNvSpPr/>
          <p:nvPr/>
        </p:nvSpPr>
        <p:spPr>
          <a:xfrm>
            <a:off x="2411760" y="1700808"/>
            <a:ext cx="2016224" cy="1008112"/>
          </a:xfrm>
          <a:prstGeom prst="cube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q1</a:t>
            </a:r>
            <a:endParaRPr kumimoji="1" lang="ja-JP" altLang="en-US"/>
          </a:p>
        </p:txBody>
      </p:sp>
      <p:sp>
        <p:nvSpPr>
          <p:cNvPr id="4" name="左矢印 3">
            <a:extLst>
              <a:ext uri="{FF2B5EF4-FFF2-40B4-BE49-F238E27FC236}">
                <a16:creationId xmlns:a16="http://schemas.microsoft.com/office/drawing/2014/main" id="{16F7E1AE-422F-D740-78A6-00DA9B4D0770}"/>
              </a:ext>
            </a:extLst>
          </p:cNvPr>
          <p:cNvSpPr/>
          <p:nvPr/>
        </p:nvSpPr>
        <p:spPr>
          <a:xfrm>
            <a:off x="3635896" y="2033826"/>
            <a:ext cx="4104456" cy="576064"/>
          </a:xfrm>
          <a:prstGeom prst="leftArrow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altLang="ja-JP" sz="16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600" b="0">
                <a:solidFill>
                  <a:srgbClr val="A31515"/>
                </a:solidFill>
                <a:effectLst/>
                <a:latin typeface="MonacakomiRegular"/>
              </a:rPr>
              <a:t>旅行先。興味があるのは、</a:t>
            </a:r>
            <a:r>
              <a:rPr lang="en-US" altLang="ja-JP" sz="1600" b="0" dirty="0">
                <a:solidFill>
                  <a:srgbClr val="A31515"/>
                </a:solidFill>
                <a:effectLst/>
                <a:latin typeface="MonacakomiRegular"/>
              </a:rPr>
              <a:t>…"</a:t>
            </a:r>
            <a:endParaRPr kumimoji="1" lang="ja-JP" altLang="en-US" sz="1600" b="1"/>
          </a:p>
        </p:txBody>
      </p:sp>
    </p:spTree>
    <p:extLst>
      <p:ext uri="{BB962C8B-B14F-4D97-AF65-F5344CB8AC3E}">
        <p14:creationId xmlns:p14="http://schemas.microsoft.com/office/powerpoint/2010/main" val="907010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0EBB8B-4F6A-42AF-993B-722EFF70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511169-E54B-4493-B599-D361F0048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カスタマイズ①質問文や応答文を変えてみよう</a:t>
            </a:r>
            <a:endParaRPr kumimoji="1" lang="ja-JP" altLang="en-US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lvl="1"/>
            <a:endParaRPr kumimoji="1" lang="ja-JP" altLang="en-US" sz="280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lvl="1"/>
            <a:endParaRPr kumimoji="1" lang="ja-JP" altLang="en-US" sz="320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AA3D9A3-8AB6-4670-BCCE-42A6619734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/>
              <a:t>1</a:t>
            </a:r>
            <a:r>
              <a:rPr lang="ja-JP" altLang="en-US"/>
              <a:t>コマ目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56044E0-3F45-46C7-B6F7-4C4A9A0F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4FE567F-4D35-0ED9-2251-495FA76C36DF}"/>
              </a:ext>
            </a:extLst>
          </p:cNvPr>
          <p:cNvSpPr txBox="1"/>
          <p:nvPr/>
        </p:nvSpPr>
        <p:spPr>
          <a:xfrm>
            <a:off x="1251504" y="1675790"/>
            <a:ext cx="677687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let q1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旅行先。興味があるのは、どんなところ？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1: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自然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2: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文化財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3: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食事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";</a:t>
            </a:r>
            <a:endParaRPr lang="ja-JP" altLang="en-US" sz="1400" b="0">
              <a:solidFill>
                <a:srgbClr val="000000"/>
              </a:solidFill>
              <a:effectLst/>
              <a:latin typeface="MonacakomiRegular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0291064-B1CC-FD36-A60F-1FC9C6F9D68E}"/>
              </a:ext>
            </a:extLst>
          </p:cNvPr>
          <p:cNvSpPr txBox="1"/>
          <p:nvPr/>
        </p:nvSpPr>
        <p:spPr>
          <a:xfrm>
            <a:off x="1251505" y="3715404"/>
            <a:ext cx="677687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let q1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旅行の楽しみは何？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1: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自然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2: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文化財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3: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食事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";</a:t>
            </a:r>
            <a:endParaRPr lang="ja-JP" altLang="en-US" sz="1400" b="0">
              <a:solidFill>
                <a:srgbClr val="000000"/>
              </a:solidFill>
              <a:effectLst/>
              <a:latin typeface="MonacakomiRegular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EEE50E0-185C-C9B8-EF16-F53618090764}"/>
              </a:ext>
            </a:extLst>
          </p:cNvPr>
          <p:cNvSpPr txBox="1"/>
          <p:nvPr/>
        </p:nvSpPr>
        <p:spPr>
          <a:xfrm>
            <a:off x="1251505" y="1317378"/>
            <a:ext cx="78624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修正前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471B44D-AC2A-3C0D-91F0-A81F70022760}"/>
              </a:ext>
            </a:extLst>
          </p:cNvPr>
          <p:cNvSpPr txBox="1"/>
          <p:nvPr/>
        </p:nvSpPr>
        <p:spPr>
          <a:xfrm>
            <a:off x="1251505" y="3356992"/>
            <a:ext cx="78624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修正後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E0F19E3-A2E1-0B17-9429-6F014CFA0601}"/>
              </a:ext>
            </a:extLst>
          </p:cNvPr>
          <p:cNvSpPr txBox="1"/>
          <p:nvPr/>
        </p:nvSpPr>
        <p:spPr>
          <a:xfrm>
            <a:off x="1251504" y="5427688"/>
            <a:ext cx="663286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実際に、この文字列が画面表示に使われているのは次の行</a:t>
            </a:r>
            <a:r>
              <a:rPr kumimoji="1" lang="en-US" altLang="ja-JP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en-US" altLang="ja-JP" sz="1400" dirty="0" err="1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main.js</a:t>
            </a:r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r>
              <a:rPr kumimoji="1" lang="en-US" altLang="ja-JP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37</a:t>
            </a:r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行目</a:t>
            </a:r>
            <a:r>
              <a:rPr kumimoji="1" lang="en-US" altLang="ja-JP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C48259C-C996-1C99-181A-E12DA43A9C4A}"/>
              </a:ext>
            </a:extLst>
          </p:cNvPr>
          <p:cNvSpPr txBox="1"/>
          <p:nvPr/>
        </p:nvSpPr>
        <p:spPr>
          <a:xfrm>
            <a:off x="1251504" y="5786100"/>
            <a:ext cx="677687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b="0" dirty="0">
                <a:solidFill>
                  <a:srgbClr val="008000"/>
                </a:solidFill>
                <a:effectLst/>
                <a:latin typeface="MonacakomiRegular"/>
              </a:rPr>
              <a:t>// </a:t>
            </a:r>
            <a:r>
              <a:rPr lang="ja-JP" altLang="en-US" sz="1400" b="0">
                <a:solidFill>
                  <a:srgbClr val="008000"/>
                </a:solidFill>
                <a:effectLst/>
                <a:latin typeface="MonacakomiRegular"/>
              </a:rPr>
              <a:t>最初の質問</a:t>
            </a:r>
            <a:endParaRPr lang="ja-JP" altLang="en-US" sz="1400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a1 = prompt( q1 );</a:t>
            </a:r>
          </a:p>
        </p:txBody>
      </p:sp>
      <p:sp>
        <p:nvSpPr>
          <p:cNvPr id="6" name="直方体 5">
            <a:extLst>
              <a:ext uri="{FF2B5EF4-FFF2-40B4-BE49-F238E27FC236}">
                <a16:creationId xmlns:a16="http://schemas.microsoft.com/office/drawing/2014/main" id="{01972A3E-AC43-BA24-B041-A695CBDEE3EB}"/>
              </a:ext>
            </a:extLst>
          </p:cNvPr>
          <p:cNvSpPr/>
          <p:nvPr/>
        </p:nvSpPr>
        <p:spPr>
          <a:xfrm>
            <a:off x="2037745" y="4094155"/>
            <a:ext cx="2016224" cy="1008112"/>
          </a:xfrm>
          <a:prstGeom prst="cube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q1</a:t>
            </a:r>
            <a:endParaRPr kumimoji="1" lang="ja-JP" altLang="en-US"/>
          </a:p>
        </p:txBody>
      </p:sp>
      <p:sp>
        <p:nvSpPr>
          <p:cNvPr id="7" name="左矢印 6">
            <a:extLst>
              <a:ext uri="{FF2B5EF4-FFF2-40B4-BE49-F238E27FC236}">
                <a16:creationId xmlns:a16="http://schemas.microsoft.com/office/drawing/2014/main" id="{872B0137-52AE-09FC-23C9-266C7AF6247F}"/>
              </a:ext>
            </a:extLst>
          </p:cNvPr>
          <p:cNvSpPr/>
          <p:nvPr/>
        </p:nvSpPr>
        <p:spPr>
          <a:xfrm>
            <a:off x="3261881" y="4427173"/>
            <a:ext cx="4104456" cy="576064"/>
          </a:xfrm>
          <a:prstGeom prst="leftArrow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altLang="ja-JP" sz="16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600" b="0">
                <a:solidFill>
                  <a:srgbClr val="A31515"/>
                </a:solidFill>
                <a:effectLst/>
                <a:latin typeface="MonacakomiRegular"/>
              </a:rPr>
              <a:t>旅行</a:t>
            </a:r>
            <a:r>
              <a:rPr lang="ja-JP" altLang="en-US" sz="1600">
                <a:solidFill>
                  <a:srgbClr val="A31515"/>
                </a:solidFill>
                <a:latin typeface="MonacakomiRegular"/>
              </a:rPr>
              <a:t>の楽しみは何？</a:t>
            </a:r>
            <a:r>
              <a:rPr lang="en-US" altLang="ja-JP" sz="1600" b="0" dirty="0">
                <a:solidFill>
                  <a:srgbClr val="A31515"/>
                </a:solidFill>
                <a:effectLst/>
                <a:latin typeface="MonacakomiRegular"/>
              </a:rPr>
              <a:t>…"</a:t>
            </a:r>
            <a:endParaRPr kumimoji="1" lang="ja-JP" altLang="en-US" sz="1600" b="1"/>
          </a:p>
        </p:txBody>
      </p:sp>
      <p:sp>
        <p:nvSpPr>
          <p:cNvPr id="8" name="直方体 7">
            <a:extLst>
              <a:ext uri="{FF2B5EF4-FFF2-40B4-BE49-F238E27FC236}">
                <a16:creationId xmlns:a16="http://schemas.microsoft.com/office/drawing/2014/main" id="{E94366C1-1144-1C95-7660-42E1AB581C79}"/>
              </a:ext>
            </a:extLst>
          </p:cNvPr>
          <p:cNvSpPr/>
          <p:nvPr/>
        </p:nvSpPr>
        <p:spPr>
          <a:xfrm>
            <a:off x="2037745" y="2060848"/>
            <a:ext cx="2016224" cy="1008112"/>
          </a:xfrm>
          <a:prstGeom prst="cube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q1</a:t>
            </a:r>
            <a:endParaRPr kumimoji="1" lang="ja-JP" altLang="en-US"/>
          </a:p>
        </p:txBody>
      </p:sp>
      <p:sp>
        <p:nvSpPr>
          <p:cNvPr id="15" name="左矢印 14">
            <a:extLst>
              <a:ext uri="{FF2B5EF4-FFF2-40B4-BE49-F238E27FC236}">
                <a16:creationId xmlns:a16="http://schemas.microsoft.com/office/drawing/2014/main" id="{DBB2F158-CA73-5643-5C4C-B320E967E7C0}"/>
              </a:ext>
            </a:extLst>
          </p:cNvPr>
          <p:cNvSpPr/>
          <p:nvPr/>
        </p:nvSpPr>
        <p:spPr>
          <a:xfrm>
            <a:off x="3261881" y="2393866"/>
            <a:ext cx="4104456" cy="576064"/>
          </a:xfrm>
          <a:prstGeom prst="leftArrow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altLang="ja-JP" sz="16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600" b="0">
                <a:solidFill>
                  <a:srgbClr val="A31515"/>
                </a:solidFill>
                <a:effectLst/>
                <a:latin typeface="MonacakomiRegular"/>
              </a:rPr>
              <a:t>旅行</a:t>
            </a:r>
            <a:r>
              <a:rPr lang="ja-JP" altLang="en-US" sz="1600">
                <a:solidFill>
                  <a:srgbClr val="A31515"/>
                </a:solidFill>
                <a:latin typeface="MonacakomiRegular"/>
              </a:rPr>
              <a:t>先。興味があるのは、</a:t>
            </a:r>
            <a:r>
              <a:rPr lang="en-US" altLang="ja-JP" sz="1600" b="0" dirty="0">
                <a:solidFill>
                  <a:srgbClr val="A31515"/>
                </a:solidFill>
                <a:effectLst/>
                <a:latin typeface="MonacakomiRegular"/>
              </a:rPr>
              <a:t>…"</a:t>
            </a:r>
            <a:endParaRPr kumimoji="1" lang="ja-JP" altLang="en-US" sz="1600" b="1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4FCFE8C-8E4D-7FE2-E2AA-14D273CA65B3}"/>
              </a:ext>
            </a:extLst>
          </p:cNvPr>
          <p:cNvSpPr txBox="1"/>
          <p:nvPr/>
        </p:nvSpPr>
        <p:spPr>
          <a:xfrm>
            <a:off x="2030927" y="1287524"/>
            <a:ext cx="2289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main.js</a:t>
            </a:r>
            <a:r>
              <a:rPr kumimoji="1" lang="en-US" altLang="ja-JP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 13</a:t>
            </a:r>
            <a:r>
              <a:rPr kumimoji="1" lang="ja-JP" altLang="en-US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行目</a:t>
            </a:r>
          </a:p>
        </p:txBody>
      </p:sp>
    </p:spTree>
    <p:extLst>
      <p:ext uri="{BB962C8B-B14F-4D97-AF65-F5344CB8AC3E}">
        <p14:creationId xmlns:p14="http://schemas.microsoft.com/office/powerpoint/2010/main" val="3860873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0EBB8B-4F6A-42AF-993B-722EFF70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511169-E54B-4493-B599-D361F0048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カスタマイズ②条件を変えてみよう</a:t>
            </a:r>
            <a:endParaRPr kumimoji="1" lang="ja-JP" altLang="en-US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lvl="1"/>
            <a:endParaRPr kumimoji="1" lang="ja-JP" altLang="en-US" sz="280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lvl="1"/>
            <a:endParaRPr kumimoji="1" lang="ja-JP" altLang="en-US" sz="320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AA3D9A3-8AB6-4670-BCCE-42A6619734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/>
              <a:t>1</a:t>
            </a:r>
            <a:r>
              <a:rPr lang="ja-JP" altLang="en-US"/>
              <a:t>コマ目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56044E0-3F45-46C7-B6F7-4C4A9A0F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5E9EAB8-C229-971F-E197-89E26DF0A0ED}"/>
              </a:ext>
            </a:extLst>
          </p:cNvPr>
          <p:cNvSpPr txBox="1"/>
          <p:nvPr/>
        </p:nvSpPr>
        <p:spPr>
          <a:xfrm>
            <a:off x="1045775" y="2508118"/>
            <a:ext cx="513098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" altLang="ja-JP" sz="1600" b="0" dirty="0">
                <a:solidFill>
                  <a:srgbClr val="0000FF"/>
                </a:solidFill>
                <a:effectLst/>
                <a:latin typeface="MonacakomiRegular"/>
              </a:rPr>
              <a:t>if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( a1 == </a:t>
            </a:r>
            <a:r>
              <a:rPr lang="en" altLang="ja-JP" sz="1600" b="0" dirty="0">
                <a:solidFill>
                  <a:srgbClr val="A31515"/>
                </a:solidFill>
                <a:effectLst/>
                <a:latin typeface="MonacakomiRegular"/>
              </a:rPr>
              <a:t>"1" )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{     </a:t>
            </a:r>
            <a:r>
              <a:rPr lang="en" altLang="ja-JP" sz="1600" dirty="0">
                <a:solidFill>
                  <a:srgbClr val="008000"/>
                </a:solidFill>
                <a:latin typeface="MonacakomiRegular"/>
              </a:rPr>
              <a:t>//</a:t>
            </a:r>
            <a:r>
              <a:rPr lang="en" altLang="ja-JP" sz="1600" b="0" dirty="0">
                <a:solidFill>
                  <a:srgbClr val="008000"/>
                </a:solidFill>
                <a:effectLst/>
                <a:latin typeface="MonacakomiRegular"/>
              </a:rPr>
              <a:t> 1:</a:t>
            </a:r>
            <a:r>
              <a:rPr lang="ja-JP" altLang="en-US" sz="1600" b="0">
                <a:solidFill>
                  <a:srgbClr val="008000"/>
                </a:solidFill>
                <a:effectLst/>
                <a:latin typeface="MonacakomiRegular"/>
              </a:rPr>
              <a:t>自然</a:t>
            </a:r>
            <a:endParaRPr lang="ja-JP" altLang="en-US" sz="1600" b="0">
              <a:solidFill>
                <a:srgbClr val="000000"/>
              </a:solidFill>
              <a:effectLst/>
              <a:latin typeface="MonacakomiRegular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D05B051-B844-D5C3-F6C9-A38C7F6A0D72}"/>
              </a:ext>
            </a:extLst>
          </p:cNvPr>
          <p:cNvSpPr txBox="1"/>
          <p:nvPr/>
        </p:nvSpPr>
        <p:spPr>
          <a:xfrm>
            <a:off x="1045775" y="3389734"/>
            <a:ext cx="513098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" altLang="ja-JP" sz="1600" b="0" dirty="0">
                <a:solidFill>
                  <a:srgbClr val="0000FF"/>
                </a:solidFill>
                <a:effectLst/>
                <a:latin typeface="MonacakomiRegular"/>
              </a:rPr>
              <a:t>if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( a1 == </a:t>
            </a:r>
            <a:r>
              <a:rPr lang="en" altLang="ja-JP" sz="1600" b="0" dirty="0">
                <a:solidFill>
                  <a:srgbClr val="A31515"/>
                </a:solidFill>
                <a:effectLst/>
                <a:latin typeface="MonacakomiRegular"/>
              </a:rPr>
              <a:t>"s"</a:t>
            </a:r>
            <a:r>
              <a:rPr lang="en" altLang="ja-JP" sz="1600" dirty="0">
                <a:solidFill>
                  <a:srgbClr val="000000"/>
                </a:solidFill>
                <a:latin typeface="MonacakomiRegular"/>
              </a:rPr>
              <a:t> )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{     </a:t>
            </a:r>
            <a:r>
              <a:rPr lang="en" altLang="ja-JP" sz="1600" b="0" dirty="0">
                <a:solidFill>
                  <a:srgbClr val="008000"/>
                </a:solidFill>
                <a:effectLst/>
                <a:latin typeface="MonacakomiRegular"/>
              </a:rPr>
              <a:t>// 1:</a:t>
            </a:r>
            <a:r>
              <a:rPr lang="ja-JP" altLang="en-US" sz="1600" b="0">
                <a:solidFill>
                  <a:srgbClr val="008000"/>
                </a:solidFill>
                <a:effectLst/>
                <a:latin typeface="MonacakomiRegular"/>
              </a:rPr>
              <a:t>自然</a:t>
            </a:r>
            <a:endParaRPr lang="ja-JP" altLang="en-US" sz="1600" b="0">
              <a:solidFill>
                <a:srgbClr val="000000"/>
              </a:solidFill>
              <a:effectLst/>
              <a:latin typeface="MonacakomiRegular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77A8BBA-82B2-19C0-72B6-E49847F4CCC4}"/>
              </a:ext>
            </a:extLst>
          </p:cNvPr>
          <p:cNvSpPr txBox="1"/>
          <p:nvPr/>
        </p:nvSpPr>
        <p:spPr>
          <a:xfrm>
            <a:off x="1045776" y="2087672"/>
            <a:ext cx="107751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修正前</a:t>
            </a:r>
            <a:endParaRPr kumimoji="1"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56FD0C6-BA94-6E2B-38F3-9EB7E5D6E9D7}"/>
              </a:ext>
            </a:extLst>
          </p:cNvPr>
          <p:cNvSpPr txBox="1"/>
          <p:nvPr/>
        </p:nvSpPr>
        <p:spPr>
          <a:xfrm>
            <a:off x="1045775" y="2969288"/>
            <a:ext cx="1077513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修正後</a:t>
            </a:r>
            <a:endParaRPr kumimoji="1"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D430FC5-741B-1CE7-1738-78E3F4896C07}"/>
              </a:ext>
            </a:extLst>
          </p:cNvPr>
          <p:cNvSpPr/>
          <p:nvPr/>
        </p:nvSpPr>
        <p:spPr>
          <a:xfrm>
            <a:off x="6320780" y="1288209"/>
            <a:ext cx="1851620" cy="5053978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9671BEA0-A110-1CD0-24AE-1209C1ACC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432225"/>
            <a:ext cx="1584176" cy="490996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B3BF62D-ECB9-0E75-9F7A-73B09D7AF98E}"/>
              </a:ext>
            </a:extLst>
          </p:cNvPr>
          <p:cNvSpPr txBox="1"/>
          <p:nvPr/>
        </p:nvSpPr>
        <p:spPr>
          <a:xfrm>
            <a:off x="2316079" y="2072283"/>
            <a:ext cx="2289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main.js</a:t>
            </a:r>
            <a:r>
              <a:rPr kumimoji="1" lang="en-US" altLang="ja-JP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 </a:t>
            </a:r>
            <a:r>
              <a:rPr lang="en-US" altLang="ja-JP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41</a:t>
            </a:r>
            <a:r>
              <a:rPr kumimoji="1" lang="ja-JP" altLang="en-US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行目</a:t>
            </a:r>
          </a:p>
        </p:txBody>
      </p:sp>
    </p:spTree>
    <p:extLst>
      <p:ext uri="{BB962C8B-B14F-4D97-AF65-F5344CB8AC3E}">
        <p14:creationId xmlns:p14="http://schemas.microsoft.com/office/powerpoint/2010/main" val="2705612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8CD182-FCA2-287D-6010-6E16AF3A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33C61EE-0DB8-B2CA-AC63-D9C52A66D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56CE5E8-3B9C-66A5-C871-9065238C8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6" name="図 5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46839A94-ADEE-AECA-D1E5-F1D09EC7E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7454235" cy="4615856"/>
          </a:xfrm>
          <a:prstGeom prst="rect">
            <a:avLst/>
          </a:prstGeom>
        </p:spPr>
      </p:pic>
      <p:sp>
        <p:nvSpPr>
          <p:cNvPr id="7" name="上矢印 6">
            <a:extLst>
              <a:ext uri="{FF2B5EF4-FFF2-40B4-BE49-F238E27FC236}">
                <a16:creationId xmlns:a16="http://schemas.microsoft.com/office/drawing/2014/main" id="{7FC0CB91-7143-4922-F939-ABC453F60520}"/>
              </a:ext>
            </a:extLst>
          </p:cNvPr>
          <p:cNvSpPr/>
          <p:nvPr/>
        </p:nvSpPr>
        <p:spPr>
          <a:xfrm>
            <a:off x="1904389" y="4941296"/>
            <a:ext cx="305992" cy="7199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21D68907-4593-69A7-24C5-0CFF521A2C0C}"/>
              </a:ext>
            </a:extLst>
          </p:cNvPr>
          <p:cNvSpPr/>
          <p:nvPr/>
        </p:nvSpPr>
        <p:spPr>
          <a:xfrm>
            <a:off x="899592" y="3501370"/>
            <a:ext cx="2557351" cy="1457556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90FD6F0-4D91-B86A-9706-8392CEE83285}"/>
              </a:ext>
            </a:extLst>
          </p:cNvPr>
          <p:cNvSpPr txBox="1"/>
          <p:nvPr/>
        </p:nvSpPr>
        <p:spPr>
          <a:xfrm>
            <a:off x="899592" y="5714672"/>
            <a:ext cx="4006504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分岐した先で、</a:t>
            </a:r>
            <a:r>
              <a:rPr kumimoji="1" lang="en-US" altLang="ja-JP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つ目の質問（</a:t>
            </a:r>
            <a:r>
              <a:rPr kumimoji="1" lang="en-US" altLang="ja-JP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q2</a:t>
            </a:r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）がされる。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その答え（</a:t>
            </a:r>
            <a:r>
              <a:rPr kumimoji="1" lang="en-US" altLang="ja-JP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a2</a:t>
            </a:r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）の値によって、さらに条件分岐する（</a:t>
            </a:r>
            <a:r>
              <a:rPr kumimoji="1" lang="en-US" altLang="ja-JP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※</a:t>
            </a:r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この図では省略されている）。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4454B7B-99DC-2FB0-E2E5-5A6BE4EF189C}"/>
              </a:ext>
            </a:extLst>
          </p:cNvPr>
          <p:cNvSpPr txBox="1"/>
          <p:nvPr/>
        </p:nvSpPr>
        <p:spPr>
          <a:xfrm>
            <a:off x="4330977" y="1106741"/>
            <a:ext cx="400650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最初の質問（</a:t>
            </a:r>
            <a:r>
              <a:rPr kumimoji="1" lang="en-US" altLang="ja-JP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q1</a:t>
            </a:r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）の答え（</a:t>
            </a:r>
            <a:r>
              <a:rPr kumimoji="1" lang="en-US" altLang="ja-JP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a1</a:t>
            </a:r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）の値によって、条件分岐する。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答えの値によって、そのあとは異なった命令が実行される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99939256-963F-7BE5-03D2-79F011FB4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000" y="515813"/>
            <a:ext cx="8658480" cy="5505475"/>
          </a:xfrm>
        </p:spPr>
        <p:txBody>
          <a:bodyPr/>
          <a:lstStyle/>
          <a:p>
            <a:r>
              <a:rPr lang="ja-JP" altLang="en-US"/>
              <a:t>条件分岐が二重になっている</a:t>
            </a:r>
            <a:endParaRPr kumimoji="1" lang="ja-JP" altLang="en-US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lvl="1"/>
            <a:endParaRPr kumimoji="1" lang="ja-JP" altLang="en-US" sz="280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lvl="1"/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2589381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D84B0198-80EF-4846-9E1A-965E4B7F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選択肢</a:t>
            </a:r>
            <a:r>
              <a:rPr kumimoji="1" lang="ja-JP" altLang="en-US" sz="2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を増やしてみよう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3354876-A8C5-0D47-977D-84852B853B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0D9298-421E-4926-815D-31B4285E3528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12C845DE-8040-E648-B100-01E22CAB43B5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4281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804591E6-406F-F94C-B322-7AA8FF280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4CE6938-2B04-9548-8ACF-D0E115D0C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選択肢を増やしてみよう</a:t>
            </a:r>
            <a:endParaRPr lang="en-US" altLang="ja-JP" dirty="0"/>
          </a:p>
          <a:p>
            <a:pPr lvl="1"/>
            <a:r>
              <a:rPr lang="ja-JP" altLang="en-US"/>
              <a:t>既に動作している</a:t>
            </a:r>
            <a:r>
              <a:rPr lang="en-US" altLang="ja-JP" dirty="0"/>
              <a:t>if-else if-else</a:t>
            </a:r>
            <a:r>
              <a:rPr lang="ja-JP" altLang="en-US"/>
              <a:t>の構造の中に、</a:t>
            </a:r>
            <a:r>
              <a:rPr lang="en-US" altLang="ja-JP" dirty="0"/>
              <a:t>else if</a:t>
            </a:r>
            <a:r>
              <a:rPr lang="ja-JP" altLang="en-US"/>
              <a:t>を追加して、選択肢を増やす</a:t>
            </a:r>
            <a:endParaRPr lang="en-US" altLang="ja-JP" dirty="0"/>
          </a:p>
          <a:p>
            <a:r>
              <a:rPr lang="ja-JP" altLang="en-US"/>
              <a:t>条件分岐の中で条件分岐をしよう</a:t>
            </a:r>
            <a:endParaRPr lang="en-US" altLang="ja-JP" dirty="0"/>
          </a:p>
          <a:p>
            <a:pPr lvl="1"/>
            <a:r>
              <a:rPr lang="en-US" altLang="ja-JP" dirty="0"/>
              <a:t>if-else if-else</a:t>
            </a:r>
            <a:r>
              <a:rPr lang="ja-JP" altLang="en-US"/>
              <a:t>の中に、</a:t>
            </a:r>
            <a:r>
              <a:rPr lang="en-US" altLang="ja-JP" dirty="0"/>
              <a:t>if-else if-else</a:t>
            </a:r>
            <a:r>
              <a:rPr lang="ja-JP" altLang="en-US"/>
              <a:t>を入れる</a:t>
            </a:r>
          </a:p>
          <a:p>
            <a:pPr lvl="1"/>
            <a:r>
              <a:rPr lang="ja-JP" altLang="en-US"/>
              <a:t>ある構造の中に構造を入れた構造を「入れ子構造」と呼ぶ</a:t>
            </a:r>
            <a:endParaRPr lang="en-US" altLang="ja-JP" dirty="0"/>
          </a:p>
          <a:p>
            <a:pPr lvl="1"/>
            <a:r>
              <a:rPr lang="ja-JP" altLang="en-US"/>
              <a:t>複雑な条件分岐を作れる</a:t>
            </a:r>
            <a:endParaRPr lang="en-US" altLang="ja-JP" dirty="0"/>
          </a:p>
          <a:p>
            <a:r>
              <a:rPr lang="ja-JP" altLang="en-US"/>
              <a:t>文法上の注意</a:t>
            </a:r>
            <a:endParaRPr lang="en-US" altLang="ja-JP" dirty="0"/>
          </a:p>
          <a:p>
            <a:pPr lvl="1"/>
            <a:r>
              <a:rPr lang="en-US" altLang="ja-JP" dirty="0"/>
              <a:t>if</a:t>
            </a:r>
            <a:r>
              <a:rPr lang="ja-JP" altLang="en-US"/>
              <a:t>や</a:t>
            </a:r>
            <a:r>
              <a:rPr lang="en-US" altLang="ja-JP" dirty="0"/>
              <a:t>else if</a:t>
            </a:r>
            <a:r>
              <a:rPr lang="ja-JP" altLang="en-US"/>
              <a:t>、</a:t>
            </a:r>
            <a:r>
              <a:rPr lang="en-US" altLang="ja-JP" dirty="0"/>
              <a:t>else</a:t>
            </a:r>
            <a:r>
              <a:rPr lang="ja-JP" altLang="en-US"/>
              <a:t>の後の、条件に当てはまるときに実行する行は、中カッコ </a:t>
            </a:r>
            <a:r>
              <a:rPr lang="en-US" altLang="ja-JP" dirty="0"/>
              <a:t>{ } </a:t>
            </a:r>
            <a:r>
              <a:rPr lang="ja-JP" altLang="en-US"/>
              <a:t>で囲んで、まとまりにする</a:t>
            </a:r>
            <a:endParaRPr lang="en-US" altLang="ja-JP" dirty="0"/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B2845EAD-49B5-0FDD-23DA-19F8931AAC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31BFAD8-4D2A-CC14-3909-FA9B79721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kumimoji="1" lang="ja-JP" altLang="en-US" smtClean="0"/>
              <a:pPr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2895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DF648CD0-1164-43C6-A578-3F189372F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66CC73A-B7D2-4744-AB38-25A55BBBA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520" y="477457"/>
            <a:ext cx="8658480" cy="5505475"/>
          </a:xfrm>
        </p:spPr>
        <p:txBody>
          <a:bodyPr/>
          <a:lstStyle/>
          <a:p>
            <a:r>
              <a:rPr lang="ja-JP" altLang="en-US"/>
              <a:t>カスタマイズ③選択肢を増やしてみよう</a:t>
            </a:r>
            <a:endParaRPr lang="en-US" altLang="ja-JP" dirty="0"/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C32C2628-8153-40EB-B251-BB3D20AFBB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 dirty="0"/>
              <a:t>2</a:t>
            </a:r>
            <a:r>
              <a:rPr lang="ja-JP" altLang="en-US"/>
              <a:t>コマ目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1F60051-D61F-4F02-9888-A44DAA38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kumimoji="1" lang="ja-JP" altLang="en-US" smtClean="0"/>
              <a:pPr/>
              <a:t>16</a:t>
            </a:fld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A6610F-35A0-3C7A-BCD3-9840CC59AC0F}"/>
              </a:ext>
            </a:extLst>
          </p:cNvPr>
          <p:cNvSpPr txBox="1"/>
          <p:nvPr/>
        </p:nvSpPr>
        <p:spPr>
          <a:xfrm>
            <a:off x="1251505" y="2985333"/>
            <a:ext cx="6640990" cy="35394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8000"/>
                </a:solidFill>
                <a:latin typeface="MonacakomiRegular"/>
              </a:rPr>
              <a:t>    </a:t>
            </a:r>
            <a:r>
              <a:rPr lang="en-US" altLang="ja-JP" sz="1400" b="0" dirty="0">
                <a:solidFill>
                  <a:srgbClr val="008000"/>
                </a:solidFill>
                <a:effectLst/>
                <a:latin typeface="MonacakomiRegular"/>
              </a:rPr>
              <a:t>// 2</a:t>
            </a:r>
            <a:r>
              <a:rPr lang="ja-JP" altLang="en-US" sz="1400" b="0">
                <a:solidFill>
                  <a:srgbClr val="008000"/>
                </a:solidFill>
                <a:effectLst/>
                <a:latin typeface="MonacakomiRegular"/>
              </a:rPr>
              <a:t>つ目の質問</a:t>
            </a:r>
            <a:endParaRPr lang="ja-JP" altLang="en-US" sz="1400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-US" altLang="ja-JP" sz="1400" dirty="0">
                <a:solidFill>
                  <a:srgbClr val="008000"/>
                </a:solidFill>
                <a:latin typeface="MonacakomiRegular"/>
              </a:rPr>
              <a:t>    </a:t>
            </a:r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a2 = prompt( q1_1 );</a:t>
            </a:r>
          </a:p>
          <a:p>
            <a:r>
              <a:rPr lang="en-US" altLang="ja-JP" sz="1400" dirty="0">
                <a:solidFill>
                  <a:srgbClr val="008000"/>
                </a:solidFill>
                <a:latin typeface="MonacakomiRegular"/>
              </a:rPr>
              <a:t>    </a:t>
            </a:r>
            <a:r>
              <a:rPr lang="en" altLang="ja-JP" sz="1400" b="0" dirty="0">
                <a:solidFill>
                  <a:srgbClr val="008000"/>
                </a:solidFill>
                <a:effectLst/>
                <a:latin typeface="MonacakomiRegular"/>
              </a:rPr>
              <a:t>// </a:t>
            </a:r>
            <a:r>
              <a:rPr lang="ja-JP" altLang="en-US" sz="1400" b="0">
                <a:solidFill>
                  <a:srgbClr val="008000"/>
                </a:solidFill>
                <a:effectLst/>
                <a:latin typeface="MonacakomiRegular"/>
              </a:rPr>
              <a:t>結果画面に質問を表示する</a:t>
            </a:r>
            <a:endParaRPr lang="ja-JP" altLang="en-US" sz="1400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   </a:t>
            </a:r>
            <a:r>
              <a:rPr lang="en" altLang="ja-JP" sz="1400" b="0" dirty="0" err="1">
                <a:solidFill>
                  <a:srgbClr val="000000"/>
                </a:solidFill>
                <a:effectLst/>
                <a:latin typeface="MonacakomiRegular"/>
              </a:rPr>
              <a:t>document.write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( q1_1 );</a:t>
            </a:r>
          </a:p>
          <a:p>
            <a:r>
              <a:rPr lang="en" altLang="ja-JP" sz="1400" b="0" dirty="0">
                <a:solidFill>
                  <a:srgbClr val="008000"/>
                </a:solidFill>
                <a:effectLst/>
                <a:latin typeface="MonacakomiRegular"/>
              </a:rPr>
              <a:t>    // 2</a:t>
            </a:r>
            <a:r>
              <a:rPr lang="ja-JP" altLang="en-US" sz="1400" b="0">
                <a:solidFill>
                  <a:srgbClr val="008000"/>
                </a:solidFill>
                <a:effectLst/>
                <a:latin typeface="MonacakomiRegular"/>
              </a:rPr>
              <a:t>つ目の質問の答えによる条件分岐</a:t>
            </a:r>
            <a:endParaRPr lang="ja-JP" altLang="en-US" sz="1400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    if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( a2 ==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"1"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){</a:t>
            </a:r>
          </a:p>
          <a:p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       </a:t>
            </a:r>
            <a:r>
              <a:rPr lang="en" altLang="ja-JP" sz="1400" b="0" dirty="0" err="1">
                <a:solidFill>
                  <a:srgbClr val="000000"/>
                </a:solidFill>
                <a:effectLst/>
                <a:latin typeface="MonacakomiRegular"/>
              </a:rPr>
              <a:t>showMessage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( a2 +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":"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+ a1_1_1 );</a:t>
            </a:r>
          </a:p>
          <a:p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   } </a:t>
            </a:r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else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</a:t>
            </a:r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if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( a2 ==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"2"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) {</a:t>
            </a:r>
          </a:p>
          <a:p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       </a:t>
            </a:r>
            <a:r>
              <a:rPr lang="en" altLang="ja-JP" sz="1400" b="0" dirty="0" err="1">
                <a:solidFill>
                  <a:srgbClr val="000000"/>
                </a:solidFill>
                <a:effectLst/>
                <a:latin typeface="MonacakomiRegular"/>
              </a:rPr>
              <a:t>showMessage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( a2 +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":"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+ a1_1_2 );</a:t>
            </a:r>
          </a:p>
          <a:p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   } </a:t>
            </a:r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else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</a:t>
            </a:r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if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( a2 ==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"3"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) {</a:t>
            </a:r>
          </a:p>
          <a:p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       </a:t>
            </a:r>
            <a:r>
              <a:rPr lang="en" altLang="ja-JP" sz="1400" b="0" dirty="0" err="1">
                <a:solidFill>
                  <a:srgbClr val="000000"/>
                </a:solidFill>
                <a:effectLst/>
                <a:latin typeface="MonacakomiRegular"/>
              </a:rPr>
              <a:t>showMessage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( a2 +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":"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+ a1_1_3 );</a:t>
            </a:r>
          </a:p>
          <a:p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   } </a:t>
            </a:r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else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</a:t>
            </a:r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if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( a2 ==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"4"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) {</a:t>
            </a:r>
          </a:p>
          <a:p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       </a:t>
            </a:r>
            <a:r>
              <a:rPr lang="en" altLang="ja-JP" sz="1400" b="0" dirty="0" err="1">
                <a:solidFill>
                  <a:srgbClr val="000000"/>
                </a:solidFill>
                <a:effectLst/>
                <a:latin typeface="MonacakomiRegular"/>
              </a:rPr>
              <a:t>showMessage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( a2 +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":"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+ a1_1_4 );</a:t>
            </a:r>
          </a:p>
          <a:p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   }    } </a:t>
            </a:r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else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{</a:t>
            </a:r>
          </a:p>
          <a:p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       </a:t>
            </a:r>
            <a:r>
              <a:rPr lang="en" altLang="ja-JP" sz="1400" b="0" dirty="0" err="1">
                <a:solidFill>
                  <a:srgbClr val="000000"/>
                </a:solidFill>
                <a:effectLst/>
                <a:latin typeface="MonacakomiRegular"/>
              </a:rPr>
              <a:t>showMessage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( a1_1_o );</a:t>
            </a:r>
          </a:p>
          <a:p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   }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C3B659B-2C09-AD29-399F-FEAA4CB1AFF6}"/>
              </a:ext>
            </a:extLst>
          </p:cNvPr>
          <p:cNvSpPr txBox="1"/>
          <p:nvPr/>
        </p:nvSpPr>
        <p:spPr>
          <a:xfrm>
            <a:off x="1238265" y="1130024"/>
            <a:ext cx="664099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let q1_1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出かけるなら、どこ？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1: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山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2: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湖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3: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海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4: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川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";</a:t>
            </a:r>
            <a:endParaRPr lang="ja-JP" altLang="en-US" sz="1400" b="0">
              <a:solidFill>
                <a:srgbClr val="000000"/>
              </a:solidFill>
              <a:effectLst/>
              <a:latin typeface="MonacakomiRegular"/>
            </a:endParaRPr>
          </a:p>
        </p:txBody>
      </p:sp>
      <p:sp>
        <p:nvSpPr>
          <p:cNvPr id="8" name="角丸四角形 85">
            <a:extLst>
              <a:ext uri="{FF2B5EF4-FFF2-40B4-BE49-F238E27FC236}">
                <a16:creationId xmlns:a16="http://schemas.microsoft.com/office/drawing/2014/main" id="{B0A452DC-C081-59C8-CDAD-87A7F1F5F670}"/>
              </a:ext>
            </a:extLst>
          </p:cNvPr>
          <p:cNvSpPr/>
          <p:nvPr/>
        </p:nvSpPr>
        <p:spPr>
          <a:xfrm>
            <a:off x="5541796" y="1132114"/>
            <a:ext cx="2472700" cy="659345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選択肢に「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4: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川」を追加する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52429BE-0036-A315-B233-FABC595A60AA}"/>
              </a:ext>
            </a:extLst>
          </p:cNvPr>
          <p:cNvSpPr txBox="1"/>
          <p:nvPr/>
        </p:nvSpPr>
        <p:spPr>
          <a:xfrm>
            <a:off x="1238265" y="2111918"/>
            <a:ext cx="664099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let a1_1_4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川に行って渓流下りを楽しもう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";</a:t>
            </a:r>
          </a:p>
          <a:p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let a1_1_o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山、湖、海、川以外のどこかへ行こう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";</a:t>
            </a:r>
            <a:endParaRPr lang="ja-JP" altLang="en-US" sz="1400" b="0">
              <a:solidFill>
                <a:srgbClr val="000000"/>
              </a:solidFill>
              <a:effectLst/>
              <a:latin typeface="MonacakomiRegular"/>
            </a:endParaRPr>
          </a:p>
        </p:txBody>
      </p:sp>
      <p:sp>
        <p:nvSpPr>
          <p:cNvPr id="18" name="角丸四角形 85">
            <a:extLst>
              <a:ext uri="{FF2B5EF4-FFF2-40B4-BE49-F238E27FC236}">
                <a16:creationId xmlns:a16="http://schemas.microsoft.com/office/drawing/2014/main" id="{107FA65F-DA7F-51AA-8E76-64B9667188E6}"/>
              </a:ext>
            </a:extLst>
          </p:cNvPr>
          <p:cNvSpPr/>
          <p:nvPr/>
        </p:nvSpPr>
        <p:spPr>
          <a:xfrm>
            <a:off x="5690471" y="2128743"/>
            <a:ext cx="2175351" cy="508169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4: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川」が選ばれた時の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r"/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メッセージを追加する</a:t>
            </a:r>
          </a:p>
        </p:txBody>
      </p:sp>
      <p:sp>
        <p:nvSpPr>
          <p:cNvPr id="19" name="角丸四角形 85">
            <a:extLst>
              <a:ext uri="{FF2B5EF4-FFF2-40B4-BE49-F238E27FC236}">
                <a16:creationId xmlns:a16="http://schemas.microsoft.com/office/drawing/2014/main" id="{896ADB1A-8B1F-28B6-2525-D0EC77CB0CC6}"/>
              </a:ext>
            </a:extLst>
          </p:cNvPr>
          <p:cNvSpPr/>
          <p:nvPr/>
        </p:nvSpPr>
        <p:spPr>
          <a:xfrm>
            <a:off x="1457138" y="5392396"/>
            <a:ext cx="6340950" cy="42612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変数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a2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の値が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"4"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だったときの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r"/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else if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と条件式、処理を追加する</a:t>
            </a:r>
          </a:p>
        </p:txBody>
      </p:sp>
      <p:sp>
        <p:nvSpPr>
          <p:cNvPr id="9" name="角丸四角形 85">
            <a:extLst>
              <a:ext uri="{FF2B5EF4-FFF2-40B4-BE49-F238E27FC236}">
                <a16:creationId xmlns:a16="http://schemas.microsoft.com/office/drawing/2014/main" id="{5BE259AF-97A1-EEF8-1BEE-96D2E0E4A53C}"/>
              </a:ext>
            </a:extLst>
          </p:cNvPr>
          <p:cNvSpPr/>
          <p:nvPr/>
        </p:nvSpPr>
        <p:spPr>
          <a:xfrm>
            <a:off x="1251505" y="1477496"/>
            <a:ext cx="1676847" cy="370991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↑ </a:t>
            </a:r>
            <a:r>
              <a:rPr kumimoji="1" lang="en-US" altLang="ja-JP" sz="1200" dirty="0" err="1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main.js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18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行目</a:t>
            </a:r>
          </a:p>
        </p:txBody>
      </p:sp>
      <p:sp>
        <p:nvSpPr>
          <p:cNvPr id="10" name="角丸四角形 85">
            <a:extLst>
              <a:ext uri="{FF2B5EF4-FFF2-40B4-BE49-F238E27FC236}">
                <a16:creationId xmlns:a16="http://schemas.microsoft.com/office/drawing/2014/main" id="{4A42FF89-B8B1-B809-11E5-9A83C9836AC2}"/>
              </a:ext>
            </a:extLst>
          </p:cNvPr>
          <p:cNvSpPr/>
          <p:nvPr/>
        </p:nvSpPr>
        <p:spPr>
          <a:xfrm>
            <a:off x="2949025" y="1689857"/>
            <a:ext cx="2592771" cy="370991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↓ </a:t>
            </a:r>
            <a:r>
              <a:rPr kumimoji="1" lang="en-US" altLang="ja-JP" sz="1200" dirty="0" err="1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main.js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22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行目の上に追加する</a:t>
            </a:r>
          </a:p>
        </p:txBody>
      </p:sp>
      <p:sp>
        <p:nvSpPr>
          <p:cNvPr id="11" name="角丸四角形 85">
            <a:extLst>
              <a:ext uri="{FF2B5EF4-FFF2-40B4-BE49-F238E27FC236}">
                <a16:creationId xmlns:a16="http://schemas.microsoft.com/office/drawing/2014/main" id="{7B551D30-CD9D-8B7F-9333-F0C252744A93}"/>
              </a:ext>
            </a:extLst>
          </p:cNvPr>
          <p:cNvSpPr/>
          <p:nvPr/>
        </p:nvSpPr>
        <p:spPr>
          <a:xfrm>
            <a:off x="6156176" y="3094364"/>
            <a:ext cx="1641912" cy="370991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kumimoji="1" lang="en-US" altLang="ja-JP" sz="1200" dirty="0" err="1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main.js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50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行目前後</a:t>
            </a:r>
          </a:p>
        </p:txBody>
      </p:sp>
    </p:spTree>
    <p:extLst>
      <p:ext uri="{BB962C8B-B14F-4D97-AF65-F5344CB8AC3E}">
        <p14:creationId xmlns:p14="http://schemas.microsoft.com/office/powerpoint/2010/main" val="1030278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0EBB8B-4F6A-42AF-993B-722EFF70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511169-E54B-4493-B599-D361F0048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92696"/>
            <a:ext cx="8658480" cy="5505475"/>
          </a:xfrm>
        </p:spPr>
        <p:txBody>
          <a:bodyPr/>
          <a:lstStyle/>
          <a:p>
            <a:endParaRPr kumimoji="1" lang="ja-JP" altLang="en-US" sz="200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lvl="1"/>
            <a:endParaRPr kumimoji="1" lang="ja-JP" altLang="en-US" sz="200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lvl="1"/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AA3D9A3-8AB6-4670-BCCE-42A6619734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 dirty="0"/>
              <a:t>2</a:t>
            </a:r>
            <a:r>
              <a:rPr lang="ja-JP" altLang="en-US"/>
              <a:t>コマ目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56044E0-3F45-46C7-B6F7-4C4A9A0F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6" name="図 5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0BC54BB2-3FCA-DA5A-6483-5ABA04D8A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6" y="853662"/>
            <a:ext cx="7654614" cy="5504442"/>
          </a:xfrm>
          <a:prstGeom prst="rect">
            <a:avLst/>
          </a:prstGeom>
        </p:spPr>
      </p:pic>
      <p:sp>
        <p:nvSpPr>
          <p:cNvPr id="7" name="角丸四角形 6">
            <a:extLst>
              <a:ext uri="{FF2B5EF4-FFF2-40B4-BE49-F238E27FC236}">
                <a16:creationId xmlns:a16="http://schemas.microsoft.com/office/drawing/2014/main" id="{3298BE2D-7F2A-6269-9AA6-6A03FBA077BE}"/>
              </a:ext>
            </a:extLst>
          </p:cNvPr>
          <p:cNvSpPr/>
          <p:nvPr/>
        </p:nvSpPr>
        <p:spPr>
          <a:xfrm>
            <a:off x="5309600" y="3439199"/>
            <a:ext cx="1656184" cy="1822868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1016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9B92B8-E307-EE6E-781D-77F0D017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629C431-08DC-0F59-913C-66029546A6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A85965F-D056-E402-2E08-A6955BA61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FBEF7EF-BA80-05DE-7C35-A9D5082D3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カスタマイズ④選択肢を増やしてみよう</a:t>
            </a:r>
            <a:endParaRPr lang="en-US" altLang="ja-JP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EC31620-1742-A795-10F4-B3782DA9AC90}"/>
              </a:ext>
            </a:extLst>
          </p:cNvPr>
          <p:cNvSpPr txBox="1"/>
          <p:nvPr/>
        </p:nvSpPr>
        <p:spPr>
          <a:xfrm>
            <a:off x="384559" y="2162760"/>
            <a:ext cx="83887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" altLang="ja-JP" b="0" dirty="0">
                <a:solidFill>
                  <a:srgbClr val="000000"/>
                </a:solidFill>
                <a:effectLst/>
                <a:latin typeface="MonacakomiRegular"/>
              </a:rPr>
              <a:t>let q1 = </a:t>
            </a:r>
            <a:r>
              <a:rPr lang="en" altLang="ja-JP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b="0">
                <a:solidFill>
                  <a:srgbClr val="A31515"/>
                </a:solidFill>
                <a:effectLst/>
                <a:latin typeface="MonacakomiRegular"/>
              </a:rPr>
              <a:t>旅行の楽しみは何？ </a:t>
            </a:r>
            <a:r>
              <a:rPr lang="en-US" altLang="ja-JP" b="0" dirty="0">
                <a:solidFill>
                  <a:srgbClr val="A31515"/>
                </a:solidFill>
                <a:effectLst/>
                <a:latin typeface="MonacakomiRegular"/>
              </a:rPr>
              <a:t>1:</a:t>
            </a:r>
            <a:r>
              <a:rPr lang="ja-JP" altLang="en-US" b="0">
                <a:solidFill>
                  <a:srgbClr val="A31515"/>
                </a:solidFill>
                <a:effectLst/>
                <a:latin typeface="MonacakomiRegular"/>
              </a:rPr>
              <a:t>自然 </a:t>
            </a:r>
            <a:r>
              <a:rPr lang="en-US" altLang="ja-JP" b="0" dirty="0">
                <a:solidFill>
                  <a:srgbClr val="A31515"/>
                </a:solidFill>
                <a:effectLst/>
                <a:latin typeface="MonacakomiRegular"/>
              </a:rPr>
              <a:t>2:</a:t>
            </a:r>
            <a:r>
              <a:rPr lang="ja-JP" altLang="en-US" b="0">
                <a:solidFill>
                  <a:srgbClr val="A31515"/>
                </a:solidFill>
                <a:effectLst/>
                <a:latin typeface="MonacakomiRegular"/>
              </a:rPr>
              <a:t>文化財 </a:t>
            </a:r>
            <a:r>
              <a:rPr lang="en-US" altLang="ja-JP" b="0" dirty="0">
                <a:solidFill>
                  <a:srgbClr val="A31515"/>
                </a:solidFill>
                <a:effectLst/>
                <a:latin typeface="MonacakomiRegular"/>
              </a:rPr>
              <a:t>3:</a:t>
            </a:r>
            <a:r>
              <a:rPr lang="ja-JP" altLang="en-US" b="0">
                <a:solidFill>
                  <a:srgbClr val="A31515"/>
                </a:solidFill>
                <a:effectLst/>
                <a:latin typeface="MonacakomiRegular"/>
              </a:rPr>
              <a:t>食事 </a:t>
            </a:r>
            <a:r>
              <a:rPr lang="en-US" altLang="ja-JP" b="0" dirty="0">
                <a:solidFill>
                  <a:srgbClr val="A31515"/>
                </a:solidFill>
                <a:effectLst/>
                <a:latin typeface="MonacakomiRegular"/>
              </a:rPr>
              <a:t>4:</a:t>
            </a:r>
            <a:r>
              <a:rPr lang="ja-JP" altLang="en-US" b="0">
                <a:solidFill>
                  <a:srgbClr val="A31515"/>
                </a:solidFill>
                <a:effectLst/>
                <a:latin typeface="MonacakomiRegular"/>
              </a:rPr>
              <a:t>フォトスポット</a:t>
            </a:r>
            <a:r>
              <a:rPr lang="en-US" altLang="ja-JP" b="0" dirty="0">
                <a:solidFill>
                  <a:srgbClr val="A31515"/>
                </a:solidFill>
                <a:effectLst/>
                <a:latin typeface="MonacakomiRegular"/>
              </a:rPr>
              <a:t>";</a:t>
            </a:r>
            <a:endParaRPr lang="ja-JP" altLang="en-US" b="0">
              <a:solidFill>
                <a:srgbClr val="000000"/>
              </a:solidFill>
              <a:effectLst/>
              <a:latin typeface="MonacakomiRegular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42CBF40-708F-3D50-3D41-F5A370C123EE}"/>
              </a:ext>
            </a:extLst>
          </p:cNvPr>
          <p:cNvSpPr txBox="1"/>
          <p:nvPr/>
        </p:nvSpPr>
        <p:spPr>
          <a:xfrm>
            <a:off x="523432" y="3275692"/>
            <a:ext cx="81635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" altLang="ja-JP" b="0" dirty="0">
                <a:solidFill>
                  <a:srgbClr val="000000"/>
                </a:solidFill>
                <a:effectLst/>
                <a:latin typeface="MonacakomiRegular"/>
              </a:rPr>
              <a:t>let a1_4 = </a:t>
            </a:r>
            <a:r>
              <a:rPr lang="en" altLang="ja-JP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b="0">
                <a:solidFill>
                  <a:srgbClr val="A31515"/>
                </a:solidFill>
                <a:effectLst/>
                <a:latin typeface="MonacakomiRegular"/>
              </a:rPr>
              <a:t>素敵な写真を撮りに行こう</a:t>
            </a:r>
            <a:r>
              <a:rPr lang="en-US" altLang="ja-JP" b="0" dirty="0">
                <a:solidFill>
                  <a:srgbClr val="A31515"/>
                </a:solidFill>
                <a:effectLst/>
                <a:latin typeface="MonacakomiRegular"/>
              </a:rPr>
              <a:t>";</a:t>
            </a:r>
            <a:endParaRPr lang="ja-JP" altLang="en-US" b="0">
              <a:solidFill>
                <a:srgbClr val="000000"/>
              </a:solidFill>
              <a:effectLst/>
              <a:latin typeface="MonacakomiRegular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DB18299-BF2B-6894-AAA7-BBFBAD5D9AFE}"/>
              </a:ext>
            </a:extLst>
          </p:cNvPr>
          <p:cNvSpPr txBox="1"/>
          <p:nvPr/>
        </p:nvSpPr>
        <p:spPr>
          <a:xfrm>
            <a:off x="523432" y="4172887"/>
            <a:ext cx="815020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" altLang="ja-JP" b="0" dirty="0">
                <a:solidFill>
                  <a:srgbClr val="000000"/>
                </a:solidFill>
                <a:effectLst/>
                <a:latin typeface="MonacakomiRegular"/>
              </a:rPr>
              <a:t>let q1_4 = </a:t>
            </a:r>
            <a:r>
              <a:rPr lang="en" altLang="ja-JP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b="0">
                <a:solidFill>
                  <a:srgbClr val="A31515"/>
                </a:solidFill>
                <a:effectLst/>
                <a:latin typeface="MonacakomiRegular"/>
              </a:rPr>
              <a:t>どんな写真を撮る？ </a:t>
            </a:r>
            <a:r>
              <a:rPr lang="en-US" altLang="ja-JP" b="0" dirty="0">
                <a:solidFill>
                  <a:srgbClr val="A31515"/>
                </a:solidFill>
                <a:effectLst/>
                <a:latin typeface="MonacakomiRegular"/>
              </a:rPr>
              <a:t>1:</a:t>
            </a:r>
            <a:r>
              <a:rPr lang="ja-JP" altLang="en-US" b="0">
                <a:solidFill>
                  <a:srgbClr val="A31515"/>
                </a:solidFill>
                <a:effectLst/>
                <a:latin typeface="MonacakomiRegular"/>
              </a:rPr>
              <a:t>良い景色 </a:t>
            </a:r>
            <a:r>
              <a:rPr lang="en-US" altLang="ja-JP" b="0" dirty="0">
                <a:solidFill>
                  <a:srgbClr val="A31515"/>
                </a:solidFill>
                <a:effectLst/>
                <a:latin typeface="MonacakomiRegular"/>
              </a:rPr>
              <a:t>2:</a:t>
            </a:r>
            <a:r>
              <a:rPr lang="ja-JP" altLang="en-US" b="0">
                <a:solidFill>
                  <a:srgbClr val="A31515"/>
                </a:solidFill>
                <a:effectLst/>
                <a:latin typeface="MonacakomiRegular"/>
              </a:rPr>
              <a:t>友達とポーズ</a:t>
            </a:r>
            <a:r>
              <a:rPr lang="en-US" altLang="ja-JP" b="0" dirty="0">
                <a:solidFill>
                  <a:srgbClr val="A31515"/>
                </a:solidFill>
                <a:effectLst/>
                <a:latin typeface="MonacakomiRegular"/>
              </a:rPr>
              <a:t>";</a:t>
            </a:r>
            <a:endParaRPr lang="ja-JP" altLang="en-US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" altLang="ja-JP" b="0" dirty="0">
                <a:solidFill>
                  <a:srgbClr val="000000"/>
                </a:solidFill>
                <a:effectLst/>
                <a:latin typeface="MonacakomiRegular"/>
              </a:rPr>
              <a:t>let a1_4_1 = </a:t>
            </a:r>
            <a:r>
              <a:rPr lang="en" altLang="ja-JP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b="0">
                <a:solidFill>
                  <a:srgbClr val="A31515"/>
                </a:solidFill>
                <a:effectLst/>
                <a:latin typeface="MonacakomiRegular"/>
              </a:rPr>
              <a:t>日本百景の</a:t>
            </a:r>
            <a:r>
              <a:rPr lang="en-US" altLang="ja-JP" b="0" dirty="0">
                <a:solidFill>
                  <a:srgbClr val="A31515"/>
                </a:solidFill>
                <a:effectLst/>
                <a:latin typeface="MonacakomiRegular"/>
              </a:rPr>
              <a:t>1</a:t>
            </a:r>
            <a:r>
              <a:rPr lang="ja-JP" altLang="en-US" b="0">
                <a:solidFill>
                  <a:srgbClr val="A31515"/>
                </a:solidFill>
                <a:effectLst/>
                <a:latin typeface="MonacakomiRegular"/>
              </a:rPr>
              <a:t>つに行こう</a:t>
            </a:r>
            <a:r>
              <a:rPr lang="en-US" altLang="ja-JP" b="0" dirty="0">
                <a:solidFill>
                  <a:srgbClr val="A31515"/>
                </a:solidFill>
                <a:effectLst/>
                <a:latin typeface="MonacakomiRegular"/>
              </a:rPr>
              <a:t>";</a:t>
            </a:r>
            <a:endParaRPr lang="ja-JP" altLang="en-US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" altLang="ja-JP" b="0" dirty="0">
                <a:solidFill>
                  <a:srgbClr val="000000"/>
                </a:solidFill>
                <a:effectLst/>
                <a:latin typeface="MonacakomiRegular"/>
              </a:rPr>
              <a:t>let a1_4_2 = </a:t>
            </a:r>
            <a:r>
              <a:rPr lang="en" altLang="ja-JP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b="0">
                <a:solidFill>
                  <a:srgbClr val="A31515"/>
                </a:solidFill>
                <a:effectLst/>
                <a:latin typeface="MonacakomiRegular"/>
              </a:rPr>
              <a:t>砂浜など、広い場所へ行こう</a:t>
            </a:r>
            <a:r>
              <a:rPr lang="en-US" altLang="ja-JP" b="0" dirty="0">
                <a:solidFill>
                  <a:srgbClr val="A31515"/>
                </a:solidFill>
                <a:effectLst/>
                <a:latin typeface="MonacakomiRegular"/>
              </a:rPr>
              <a:t>";</a:t>
            </a:r>
            <a:endParaRPr lang="ja-JP" altLang="en-US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" altLang="ja-JP" b="0" dirty="0">
                <a:solidFill>
                  <a:srgbClr val="000000"/>
                </a:solidFill>
                <a:effectLst/>
                <a:latin typeface="MonacakomiRegular"/>
              </a:rPr>
              <a:t>let a1_4_o = </a:t>
            </a:r>
            <a:r>
              <a:rPr lang="en" altLang="ja-JP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b="0">
                <a:solidFill>
                  <a:srgbClr val="A31515"/>
                </a:solidFill>
                <a:effectLst/>
                <a:latin typeface="MonacakomiRegular"/>
              </a:rPr>
              <a:t>何でも写真に撮ろう</a:t>
            </a:r>
            <a:r>
              <a:rPr lang="en-US" altLang="ja-JP" b="0" dirty="0">
                <a:solidFill>
                  <a:srgbClr val="A31515"/>
                </a:solidFill>
                <a:effectLst/>
                <a:latin typeface="MonacakomiRegular"/>
              </a:rPr>
              <a:t>";</a:t>
            </a:r>
            <a:endParaRPr lang="ja-JP" altLang="en-US" b="0">
              <a:solidFill>
                <a:srgbClr val="000000"/>
              </a:solidFill>
              <a:effectLst/>
              <a:latin typeface="MonacakomiRegular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AFAA115-3251-38FA-10EA-98B060AA7DF5}"/>
              </a:ext>
            </a:extLst>
          </p:cNvPr>
          <p:cNvSpPr txBox="1"/>
          <p:nvPr/>
        </p:nvSpPr>
        <p:spPr>
          <a:xfrm>
            <a:off x="404183" y="1194941"/>
            <a:ext cx="837889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変数名に注意しながら、質問、応答メッセージを編集・追加する</a:t>
            </a:r>
            <a:endParaRPr kumimoji="1" lang="en-US" altLang="ja-JP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1" name="角丸四角形 85">
            <a:extLst>
              <a:ext uri="{FF2B5EF4-FFF2-40B4-BE49-F238E27FC236}">
                <a16:creationId xmlns:a16="http://schemas.microsoft.com/office/drawing/2014/main" id="{C7215DC8-FBD9-04F0-6447-C5DE9AF4C46D}"/>
              </a:ext>
            </a:extLst>
          </p:cNvPr>
          <p:cNvSpPr/>
          <p:nvPr/>
        </p:nvSpPr>
        <p:spPr>
          <a:xfrm>
            <a:off x="380546" y="2814119"/>
            <a:ext cx="8402531" cy="2631105"/>
          </a:xfrm>
          <a:prstGeom prst="roundRect">
            <a:avLst>
              <a:gd name="adj" fmla="val 5473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r>
              <a:rPr kumimoji="1" lang="ja-JP" altLang="en-US" sz="1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分かりやすい場所</a:t>
            </a:r>
            <a:endParaRPr kumimoji="1"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r"/>
            <a:r>
              <a:rPr kumimoji="1" lang="ja-JP" altLang="en-US" sz="1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（同じ役割の変数に代入している場所）</a:t>
            </a:r>
            <a:endParaRPr kumimoji="1"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r"/>
            <a:r>
              <a:rPr kumimoji="1" lang="ja-JP" altLang="en-US" sz="1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に追加する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9992887-7188-7443-8C65-0874664FC642}"/>
              </a:ext>
            </a:extLst>
          </p:cNvPr>
          <p:cNvSpPr txBox="1"/>
          <p:nvPr/>
        </p:nvSpPr>
        <p:spPr>
          <a:xfrm>
            <a:off x="394370" y="6084004"/>
            <a:ext cx="83887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" altLang="ja-JP" b="0" dirty="0">
                <a:solidFill>
                  <a:srgbClr val="000000"/>
                </a:solidFill>
                <a:effectLst/>
                <a:latin typeface="MonacakomiRegular"/>
              </a:rPr>
              <a:t>a1_o = </a:t>
            </a:r>
            <a:r>
              <a:rPr lang="en" altLang="ja-JP" b="0" dirty="0">
                <a:solidFill>
                  <a:srgbClr val="A31515"/>
                </a:solidFill>
                <a:effectLst/>
                <a:latin typeface="MonacakomiRegular"/>
              </a:rPr>
              <a:t>"1,2,3,4</a:t>
            </a:r>
            <a:r>
              <a:rPr lang="ja-JP" altLang="en-US" b="0">
                <a:solidFill>
                  <a:srgbClr val="A31515"/>
                </a:solidFill>
                <a:effectLst/>
                <a:latin typeface="MonacakomiRegular"/>
              </a:rPr>
              <a:t>以外が入力されました。終了します。</a:t>
            </a:r>
            <a:r>
              <a:rPr lang="en-US" altLang="ja-JP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endParaRPr lang="ja-JP" altLang="en-US" b="0">
              <a:solidFill>
                <a:srgbClr val="000000"/>
              </a:solidFill>
              <a:effectLst/>
              <a:latin typeface="MonacakomiRegular"/>
            </a:endParaRPr>
          </a:p>
        </p:txBody>
      </p:sp>
      <p:sp>
        <p:nvSpPr>
          <p:cNvPr id="3" name="角丸四角形 85">
            <a:extLst>
              <a:ext uri="{FF2B5EF4-FFF2-40B4-BE49-F238E27FC236}">
                <a16:creationId xmlns:a16="http://schemas.microsoft.com/office/drawing/2014/main" id="{0EA7F321-8985-DFDF-9D4C-44B45B36F312}"/>
              </a:ext>
            </a:extLst>
          </p:cNvPr>
          <p:cNvSpPr/>
          <p:nvPr/>
        </p:nvSpPr>
        <p:spPr>
          <a:xfrm>
            <a:off x="394371" y="1791769"/>
            <a:ext cx="2193584" cy="370991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↓ </a:t>
            </a:r>
            <a:r>
              <a:rPr kumimoji="1" lang="en-US" altLang="ja-JP" sz="1200" dirty="0" err="1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main.js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13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行目</a:t>
            </a:r>
          </a:p>
        </p:txBody>
      </p:sp>
      <p:sp>
        <p:nvSpPr>
          <p:cNvPr id="13" name="角丸四角形 85">
            <a:extLst>
              <a:ext uri="{FF2B5EF4-FFF2-40B4-BE49-F238E27FC236}">
                <a16:creationId xmlns:a16="http://schemas.microsoft.com/office/drawing/2014/main" id="{9CB57ABD-0A7D-963A-DE9A-7F52DA3A431A}"/>
              </a:ext>
            </a:extLst>
          </p:cNvPr>
          <p:cNvSpPr/>
          <p:nvPr/>
        </p:nvSpPr>
        <p:spPr>
          <a:xfrm>
            <a:off x="523432" y="2885136"/>
            <a:ext cx="2190057" cy="370991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↓ </a:t>
            </a:r>
            <a:r>
              <a:rPr kumimoji="1" lang="en-US" altLang="ja-JP" sz="1200" dirty="0" err="1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main.js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17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行目前後</a:t>
            </a:r>
          </a:p>
        </p:txBody>
      </p:sp>
      <p:sp>
        <p:nvSpPr>
          <p:cNvPr id="14" name="角丸四角形 85">
            <a:extLst>
              <a:ext uri="{FF2B5EF4-FFF2-40B4-BE49-F238E27FC236}">
                <a16:creationId xmlns:a16="http://schemas.microsoft.com/office/drawing/2014/main" id="{8FBACE0D-E0E3-D546-3177-45C97D2EA25C}"/>
              </a:ext>
            </a:extLst>
          </p:cNvPr>
          <p:cNvSpPr/>
          <p:nvPr/>
        </p:nvSpPr>
        <p:spPr>
          <a:xfrm>
            <a:off x="397897" y="5705855"/>
            <a:ext cx="2190057" cy="370991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↓ </a:t>
            </a:r>
            <a:r>
              <a:rPr kumimoji="1" lang="en-US" altLang="ja-JP" sz="1200" dirty="0" err="1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main.js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40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行目前後</a:t>
            </a:r>
          </a:p>
        </p:txBody>
      </p:sp>
      <p:sp>
        <p:nvSpPr>
          <p:cNvPr id="15" name="角丸四角形 85">
            <a:extLst>
              <a:ext uri="{FF2B5EF4-FFF2-40B4-BE49-F238E27FC236}">
                <a16:creationId xmlns:a16="http://schemas.microsoft.com/office/drawing/2014/main" id="{337756F5-BDBD-9CCA-B8F3-B01232D54DAB}"/>
              </a:ext>
            </a:extLst>
          </p:cNvPr>
          <p:cNvSpPr/>
          <p:nvPr/>
        </p:nvSpPr>
        <p:spPr>
          <a:xfrm>
            <a:off x="523432" y="3794738"/>
            <a:ext cx="2190057" cy="370991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↓ </a:t>
            </a:r>
            <a:r>
              <a:rPr kumimoji="1" lang="en-US" altLang="ja-JP" sz="1200" dirty="0" err="1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main.js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35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行目前後</a:t>
            </a:r>
          </a:p>
        </p:txBody>
      </p:sp>
    </p:spTree>
    <p:extLst>
      <p:ext uri="{BB962C8B-B14F-4D97-AF65-F5344CB8AC3E}">
        <p14:creationId xmlns:p14="http://schemas.microsoft.com/office/powerpoint/2010/main" val="2126201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DF648CD0-1164-43C6-A578-3F189372F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66CC73A-B7D2-4744-AB38-25A55BBBA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520" y="477457"/>
            <a:ext cx="8658480" cy="5505475"/>
          </a:xfrm>
        </p:spPr>
        <p:txBody>
          <a:bodyPr/>
          <a:lstStyle/>
          <a:p>
            <a:r>
              <a:rPr lang="ja-JP" altLang="en-US"/>
              <a:t>カスタマイズ④選択肢を増やしてみよう</a:t>
            </a:r>
            <a:r>
              <a:rPr lang="en-US" altLang="ja-JP" dirty="0"/>
              <a:t>(2)</a:t>
            </a:r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C32C2628-8153-40EB-B251-BB3D20AFBB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 dirty="0"/>
              <a:t>2</a:t>
            </a:r>
            <a:r>
              <a:rPr lang="ja-JP" altLang="en-US"/>
              <a:t>コマ目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1F60051-D61F-4F02-9888-A44DAA38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kumimoji="1" lang="ja-JP" altLang="en-US" smtClean="0"/>
              <a:pPr/>
              <a:t>19</a:t>
            </a:fld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7B24116-0728-AF18-C058-355FCF68A2E3}"/>
              </a:ext>
            </a:extLst>
          </p:cNvPr>
          <p:cNvSpPr txBox="1"/>
          <p:nvPr/>
        </p:nvSpPr>
        <p:spPr>
          <a:xfrm>
            <a:off x="1251505" y="1436578"/>
            <a:ext cx="6640990" cy="50167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b="0" dirty="0">
                <a:solidFill>
                  <a:srgbClr val="008000"/>
                </a:solidFill>
                <a:effectLst/>
                <a:latin typeface="MonacakomiRegular"/>
              </a:rPr>
              <a:t>// </a:t>
            </a:r>
            <a:r>
              <a:rPr lang="ja-JP" altLang="en-US" sz="1600" b="0">
                <a:solidFill>
                  <a:srgbClr val="008000"/>
                </a:solidFill>
                <a:effectLst/>
                <a:latin typeface="MonacakomiRegular"/>
              </a:rPr>
              <a:t>最初の質問の答えによる条件分岐 答えが</a:t>
            </a:r>
            <a:r>
              <a:rPr lang="en-US" altLang="ja-JP" sz="1600" b="0" dirty="0">
                <a:solidFill>
                  <a:srgbClr val="008000"/>
                </a:solidFill>
                <a:effectLst/>
                <a:latin typeface="MonacakomiRegular"/>
              </a:rPr>
              <a:t>"4"</a:t>
            </a:r>
            <a:r>
              <a:rPr lang="ja-JP" altLang="en-US" sz="1600" b="0">
                <a:solidFill>
                  <a:srgbClr val="008000"/>
                </a:solidFill>
                <a:effectLst/>
                <a:latin typeface="MonacakomiRegular"/>
              </a:rPr>
              <a:t>のとき</a:t>
            </a:r>
            <a:endParaRPr lang="ja-JP" altLang="en-US" sz="1600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-US" altLang="ja-JP" sz="1600" b="0" dirty="0">
                <a:solidFill>
                  <a:srgbClr val="000000"/>
                </a:solidFill>
                <a:effectLst/>
                <a:latin typeface="MonacakomiRegular"/>
              </a:rPr>
              <a:t>} </a:t>
            </a:r>
            <a:r>
              <a:rPr lang="en" altLang="ja-JP" sz="1600" b="0" dirty="0">
                <a:solidFill>
                  <a:srgbClr val="0000FF"/>
                </a:solidFill>
                <a:effectLst/>
                <a:latin typeface="MonacakomiRegular"/>
              </a:rPr>
              <a:t>else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</a:t>
            </a:r>
            <a:r>
              <a:rPr lang="en" altLang="ja-JP" sz="1600" b="0" dirty="0">
                <a:solidFill>
                  <a:srgbClr val="0000FF"/>
                </a:solidFill>
                <a:effectLst/>
                <a:latin typeface="MonacakomiRegular"/>
              </a:rPr>
              <a:t>if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( a1 == </a:t>
            </a:r>
            <a:r>
              <a:rPr lang="en" altLang="ja-JP" sz="1600" b="0" dirty="0">
                <a:solidFill>
                  <a:srgbClr val="A31515"/>
                </a:solidFill>
                <a:effectLst/>
                <a:latin typeface="MonacakomiRegular"/>
              </a:rPr>
              <a:t>"4"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) { </a:t>
            </a:r>
            <a:r>
              <a:rPr lang="en" altLang="ja-JP" sz="1600" b="0" dirty="0">
                <a:solidFill>
                  <a:srgbClr val="008000"/>
                </a:solidFill>
                <a:effectLst/>
                <a:latin typeface="MonacakomiRegular"/>
              </a:rPr>
              <a:t>// 4:</a:t>
            </a:r>
            <a:r>
              <a:rPr lang="ja-JP" altLang="en-US" sz="1600" b="0">
                <a:solidFill>
                  <a:srgbClr val="008000"/>
                </a:solidFill>
                <a:effectLst/>
                <a:latin typeface="MonacakomiRegular"/>
              </a:rPr>
              <a:t>写真</a:t>
            </a:r>
            <a:endParaRPr lang="ja-JP" altLang="en-US" sz="1600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-US" altLang="ja-JP" sz="1600" dirty="0">
                <a:solidFill>
                  <a:srgbClr val="008000"/>
                </a:solidFill>
                <a:latin typeface="MonacakomiRegular"/>
              </a:rPr>
              <a:t>    </a:t>
            </a:r>
            <a:r>
              <a:rPr lang="en-US" altLang="ja-JP" sz="1600" b="0" dirty="0">
                <a:solidFill>
                  <a:srgbClr val="008000"/>
                </a:solidFill>
                <a:effectLst/>
                <a:latin typeface="MonacakomiRegular"/>
              </a:rPr>
              <a:t>// 1</a:t>
            </a:r>
            <a:r>
              <a:rPr lang="ja-JP" altLang="en-US" sz="1600" b="0">
                <a:solidFill>
                  <a:srgbClr val="008000"/>
                </a:solidFill>
                <a:effectLst/>
                <a:latin typeface="MonacakomiRegular"/>
              </a:rPr>
              <a:t>つ目の回答の応答メッセージ</a:t>
            </a:r>
            <a:endParaRPr lang="ja-JP" altLang="en-US" sz="1600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-US" altLang="ja-JP" sz="1600" dirty="0">
                <a:solidFill>
                  <a:srgbClr val="008000"/>
                </a:solidFill>
                <a:latin typeface="MonacakomiRegular"/>
              </a:rPr>
              <a:t>    </a:t>
            </a:r>
            <a:r>
              <a:rPr lang="en" altLang="ja-JP" sz="1600" b="0" dirty="0" err="1">
                <a:solidFill>
                  <a:srgbClr val="000000"/>
                </a:solidFill>
                <a:effectLst/>
                <a:latin typeface="MonacakomiRegular"/>
              </a:rPr>
              <a:t>showMessage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( a1 + </a:t>
            </a:r>
            <a:r>
              <a:rPr lang="en" altLang="ja-JP" sz="1600" b="0" dirty="0">
                <a:solidFill>
                  <a:srgbClr val="A31515"/>
                </a:solidFill>
                <a:effectLst/>
                <a:latin typeface="MonacakomiRegular"/>
              </a:rPr>
              <a:t>":"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+ a1_4 );</a:t>
            </a:r>
          </a:p>
          <a:p>
            <a:r>
              <a:rPr lang="en" altLang="ja-JP" sz="1600" b="0" dirty="0">
                <a:solidFill>
                  <a:srgbClr val="008000"/>
                </a:solidFill>
                <a:effectLst/>
                <a:latin typeface="MonacakomiRegular"/>
              </a:rPr>
              <a:t>    // 2</a:t>
            </a:r>
            <a:r>
              <a:rPr lang="ja-JP" altLang="en-US" sz="1600" b="0">
                <a:solidFill>
                  <a:srgbClr val="008000"/>
                </a:solidFill>
                <a:effectLst/>
                <a:latin typeface="MonacakomiRegular"/>
              </a:rPr>
              <a:t>つ目の質問</a:t>
            </a:r>
            <a:endParaRPr lang="ja-JP" altLang="en-US" sz="1600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" altLang="ja-JP" sz="1600" b="0" dirty="0">
                <a:solidFill>
                  <a:srgbClr val="0000FF"/>
                </a:solidFill>
                <a:effectLst/>
                <a:latin typeface="MonacakomiRegular"/>
              </a:rPr>
              <a:t>    let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a2 = prompt( q1_4 );</a:t>
            </a:r>
          </a:p>
          <a:p>
            <a:r>
              <a:rPr lang="en" altLang="ja-JP" sz="1600" b="0" dirty="0">
                <a:solidFill>
                  <a:srgbClr val="008000"/>
                </a:solidFill>
                <a:effectLst/>
                <a:latin typeface="MonacakomiRegular"/>
              </a:rPr>
              <a:t>    // </a:t>
            </a:r>
            <a:r>
              <a:rPr lang="ja-JP" altLang="en-US" sz="1600" b="0">
                <a:solidFill>
                  <a:srgbClr val="008000"/>
                </a:solidFill>
                <a:effectLst/>
                <a:latin typeface="MonacakomiRegular"/>
              </a:rPr>
              <a:t>結果画面に質問を表示する</a:t>
            </a:r>
            <a:endParaRPr lang="ja-JP" altLang="en-US" sz="1600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   </a:t>
            </a:r>
            <a:r>
              <a:rPr lang="en" altLang="ja-JP" sz="1600" b="0" dirty="0" err="1">
                <a:solidFill>
                  <a:srgbClr val="000000"/>
                </a:solidFill>
                <a:effectLst/>
                <a:latin typeface="MonacakomiRegular"/>
              </a:rPr>
              <a:t>writeContent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(</a:t>
            </a:r>
            <a:r>
              <a:rPr lang="en" altLang="ja-JP" sz="1600" b="0" dirty="0">
                <a:solidFill>
                  <a:srgbClr val="A31515"/>
                </a:solidFill>
                <a:effectLst/>
                <a:latin typeface="MonacakomiRegular"/>
              </a:rPr>
              <a:t>"&lt;p class='question'&gt;"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+ q1_4 + </a:t>
            </a:r>
            <a:r>
              <a:rPr lang="en" altLang="ja-JP" sz="1600" b="0" dirty="0">
                <a:solidFill>
                  <a:srgbClr val="A31515"/>
                </a:solidFill>
                <a:effectLst/>
                <a:latin typeface="MonacakomiRegular"/>
              </a:rPr>
              <a:t>"&lt;/p&gt;"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);</a:t>
            </a:r>
          </a:p>
          <a:p>
            <a:r>
              <a:rPr lang="en" altLang="ja-JP" sz="1600" b="0" dirty="0">
                <a:solidFill>
                  <a:srgbClr val="008000"/>
                </a:solidFill>
                <a:effectLst/>
                <a:latin typeface="MonacakomiRegular"/>
              </a:rPr>
              <a:t>    // 2</a:t>
            </a:r>
            <a:r>
              <a:rPr lang="ja-JP" altLang="en-US" sz="1600" b="0">
                <a:solidFill>
                  <a:srgbClr val="008000"/>
                </a:solidFill>
                <a:effectLst/>
                <a:latin typeface="MonacakomiRegular"/>
              </a:rPr>
              <a:t>つ目の質問の答えによる条件分岐</a:t>
            </a:r>
            <a:endParaRPr lang="ja-JP" altLang="en-US" sz="1600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" altLang="ja-JP" sz="1600" b="0" dirty="0">
                <a:solidFill>
                  <a:srgbClr val="0000FF"/>
                </a:solidFill>
                <a:effectLst/>
                <a:latin typeface="MonacakomiRegular"/>
              </a:rPr>
              <a:t>    if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( a2 == </a:t>
            </a:r>
            <a:r>
              <a:rPr lang="en" altLang="ja-JP" sz="1600" b="0" dirty="0">
                <a:solidFill>
                  <a:srgbClr val="A31515"/>
                </a:solidFill>
                <a:effectLst/>
                <a:latin typeface="MonacakomiRegular"/>
              </a:rPr>
              <a:t>"1"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) {</a:t>
            </a:r>
          </a:p>
          <a:p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       </a:t>
            </a:r>
            <a:r>
              <a:rPr lang="en" altLang="ja-JP" sz="1600" b="0" dirty="0" err="1">
                <a:solidFill>
                  <a:srgbClr val="000000"/>
                </a:solidFill>
                <a:effectLst/>
                <a:latin typeface="MonacakomiRegular"/>
              </a:rPr>
              <a:t>showMessage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( a2 + </a:t>
            </a:r>
            <a:r>
              <a:rPr lang="en" altLang="ja-JP" sz="1600" b="0" dirty="0">
                <a:solidFill>
                  <a:srgbClr val="A31515"/>
                </a:solidFill>
                <a:effectLst/>
                <a:latin typeface="MonacakomiRegular"/>
              </a:rPr>
              <a:t>":"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+ a1_4_1 );</a:t>
            </a:r>
          </a:p>
          <a:p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   } </a:t>
            </a:r>
            <a:r>
              <a:rPr lang="en" altLang="ja-JP" sz="1600" b="0" dirty="0">
                <a:solidFill>
                  <a:srgbClr val="0000FF"/>
                </a:solidFill>
                <a:effectLst/>
                <a:latin typeface="MonacakomiRegular"/>
              </a:rPr>
              <a:t>else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</a:t>
            </a:r>
            <a:r>
              <a:rPr lang="en" altLang="ja-JP" sz="1600" b="0" dirty="0">
                <a:solidFill>
                  <a:srgbClr val="0000FF"/>
                </a:solidFill>
                <a:effectLst/>
                <a:latin typeface="MonacakomiRegular"/>
              </a:rPr>
              <a:t>if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( a2 == </a:t>
            </a:r>
            <a:r>
              <a:rPr lang="en" altLang="ja-JP" sz="1600" b="0" dirty="0">
                <a:solidFill>
                  <a:srgbClr val="A31515"/>
                </a:solidFill>
                <a:effectLst/>
                <a:latin typeface="MonacakomiRegular"/>
              </a:rPr>
              <a:t>"2"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) {</a:t>
            </a:r>
          </a:p>
          <a:p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       </a:t>
            </a:r>
            <a:r>
              <a:rPr lang="en" altLang="ja-JP" sz="1600" b="0" dirty="0" err="1">
                <a:solidFill>
                  <a:srgbClr val="000000"/>
                </a:solidFill>
                <a:effectLst/>
                <a:latin typeface="MonacakomiRegular"/>
              </a:rPr>
              <a:t>showMessage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( a2 + </a:t>
            </a:r>
            <a:r>
              <a:rPr lang="en" altLang="ja-JP" sz="1600" b="0" dirty="0">
                <a:solidFill>
                  <a:srgbClr val="A31515"/>
                </a:solidFill>
                <a:effectLst/>
                <a:latin typeface="MonacakomiRegular"/>
              </a:rPr>
              <a:t>":"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+ a1_4_2 );</a:t>
            </a:r>
          </a:p>
          <a:p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   } </a:t>
            </a:r>
            <a:r>
              <a:rPr lang="en" altLang="ja-JP" sz="1600" b="0" dirty="0">
                <a:solidFill>
                  <a:srgbClr val="0000FF"/>
                </a:solidFill>
                <a:effectLst/>
                <a:latin typeface="MonacakomiRegular"/>
              </a:rPr>
              <a:t>else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{</a:t>
            </a:r>
          </a:p>
          <a:p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       </a:t>
            </a:r>
            <a:r>
              <a:rPr lang="en" altLang="ja-JP" sz="1600" b="0" dirty="0" err="1">
                <a:solidFill>
                  <a:srgbClr val="000000"/>
                </a:solidFill>
                <a:effectLst/>
                <a:latin typeface="MonacakomiRegular"/>
              </a:rPr>
              <a:t>showMessage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( a2 + </a:t>
            </a:r>
            <a:r>
              <a:rPr lang="en" altLang="ja-JP" sz="1600" b="0" dirty="0">
                <a:solidFill>
                  <a:srgbClr val="A31515"/>
                </a:solidFill>
                <a:effectLst/>
                <a:latin typeface="MonacakomiRegular"/>
              </a:rPr>
              <a:t>":"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+ a1_4_o );</a:t>
            </a:r>
          </a:p>
          <a:p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   }</a:t>
            </a:r>
          </a:p>
          <a:p>
            <a:b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</a:b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} </a:t>
            </a:r>
            <a:r>
              <a:rPr lang="en" altLang="ja-JP" sz="1600" b="0" dirty="0">
                <a:solidFill>
                  <a:srgbClr val="0000FF"/>
                </a:solidFill>
                <a:effectLst/>
                <a:latin typeface="MonacakomiRegular"/>
              </a:rPr>
              <a:t>else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{ </a:t>
            </a:r>
            <a:r>
              <a:rPr lang="en" altLang="ja-JP" sz="1600" b="0" dirty="0">
                <a:solidFill>
                  <a:srgbClr val="008000"/>
                </a:solidFill>
                <a:effectLst/>
                <a:latin typeface="MonacakomiRegular"/>
              </a:rPr>
              <a:t>// </a:t>
            </a:r>
            <a:r>
              <a:rPr lang="ja-JP" altLang="en-US" sz="1600" b="0">
                <a:solidFill>
                  <a:srgbClr val="008000"/>
                </a:solidFill>
                <a:effectLst/>
                <a:latin typeface="MonacakomiRegular"/>
              </a:rPr>
              <a:t>その他</a:t>
            </a:r>
            <a:endParaRPr lang="ja-JP" altLang="en-US" sz="1600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   </a:t>
            </a:r>
            <a:r>
              <a:rPr lang="en" altLang="ja-JP" sz="1600" b="0" dirty="0" err="1">
                <a:solidFill>
                  <a:srgbClr val="000000"/>
                </a:solidFill>
                <a:effectLst/>
                <a:latin typeface="MonacakomiRegular"/>
              </a:rPr>
              <a:t>showMessage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( a1_o );</a:t>
            </a:r>
          </a:p>
          <a:p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}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282A260-5A30-161A-F72A-887D1C8AD277}"/>
              </a:ext>
            </a:extLst>
          </p:cNvPr>
          <p:cNvSpPr txBox="1"/>
          <p:nvPr/>
        </p:nvSpPr>
        <p:spPr>
          <a:xfrm>
            <a:off x="3815916" y="5418504"/>
            <a:ext cx="394856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else</a:t>
            </a:r>
            <a:r>
              <a:rPr kumimoji="1" lang="ja-JP" altLang="en-US" sz="1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より上に</a:t>
            </a:r>
            <a:r>
              <a:rPr kumimoji="1" lang="en-US" altLang="ja-JP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else if</a:t>
            </a:r>
            <a:r>
              <a:rPr kumimoji="1" lang="ja-JP" altLang="en-US" sz="16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を追加する</a:t>
            </a:r>
            <a:endParaRPr kumimoji="1"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1" name="角丸四角形 85">
            <a:extLst>
              <a:ext uri="{FF2B5EF4-FFF2-40B4-BE49-F238E27FC236}">
                <a16:creationId xmlns:a16="http://schemas.microsoft.com/office/drawing/2014/main" id="{00BB651F-3EE6-0FA1-2C71-BE6F0E57FDF7}"/>
              </a:ext>
            </a:extLst>
          </p:cNvPr>
          <p:cNvSpPr/>
          <p:nvPr/>
        </p:nvSpPr>
        <p:spPr>
          <a:xfrm>
            <a:off x="1619671" y="3452802"/>
            <a:ext cx="6272823" cy="1914572"/>
          </a:xfrm>
          <a:prstGeom prst="roundRect">
            <a:avLst>
              <a:gd name="adj" fmla="val 4167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r"/>
            <a:r>
              <a:rPr kumimoji="1" lang="en-US" altLang="ja-JP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el</a:t>
            </a:r>
            <a:r>
              <a:rPr lang="en-US" altLang="ja-JP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se </a:t>
            </a:r>
            <a:r>
              <a:rPr kumimoji="1" lang="en-US" altLang="ja-JP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if</a:t>
            </a:r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の中に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r"/>
            <a:r>
              <a:rPr kumimoji="1" lang="en-US" altLang="ja-JP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if-else if-else</a:t>
            </a:r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r"/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含めている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r"/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r"/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r"/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追加した変数を使って、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r"/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応答メッセージを表示する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3578D5E-698F-0080-2F77-2AE3B2F509B2}"/>
              </a:ext>
            </a:extLst>
          </p:cNvPr>
          <p:cNvSpPr txBox="1"/>
          <p:nvPr/>
        </p:nvSpPr>
        <p:spPr>
          <a:xfrm>
            <a:off x="5212068" y="1826262"/>
            <a:ext cx="2660576" cy="11695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つ目の質問の選択肢を増やし、</a:t>
            </a:r>
            <a:r>
              <a:rPr kumimoji="1" lang="en-US" altLang="ja-JP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つ目の質問を追加しよう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関連するメッセージも追加しよう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角丸四角形 85">
            <a:extLst>
              <a:ext uri="{FF2B5EF4-FFF2-40B4-BE49-F238E27FC236}">
                <a16:creationId xmlns:a16="http://schemas.microsoft.com/office/drawing/2014/main" id="{FDB8AF7C-E29F-3B06-4824-FE15D6D4EAE7}"/>
              </a:ext>
            </a:extLst>
          </p:cNvPr>
          <p:cNvSpPr/>
          <p:nvPr/>
        </p:nvSpPr>
        <p:spPr>
          <a:xfrm>
            <a:off x="1251504" y="1067182"/>
            <a:ext cx="4349195" cy="370991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↓ </a:t>
            </a:r>
            <a:r>
              <a:rPr kumimoji="1" lang="en-US" altLang="ja-JP" sz="1200" dirty="0" err="1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main.js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プログラムの</a:t>
            </a:r>
            <a:r>
              <a:rPr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最後の</a:t>
            </a:r>
            <a:r>
              <a:rPr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else</a:t>
            </a:r>
            <a:r>
              <a:rPr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の前に追加・編集</a:t>
            </a:r>
            <a:endParaRPr kumimoji="1" lang="ja-JP" altLang="en-US" sz="120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1636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B3B362-B061-4417-AB80-60389223E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学習目標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8A25FB0-1CD5-2144-B087-BB20EE671D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1AB3C00-7033-48D5-B822-0D8025508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graphicFrame>
        <p:nvGraphicFramePr>
          <p:cNvPr id="4" name="表 2">
            <a:extLst>
              <a:ext uri="{FF2B5EF4-FFF2-40B4-BE49-F238E27FC236}">
                <a16:creationId xmlns:a16="http://schemas.microsoft.com/office/drawing/2014/main" id="{4CA90F7F-452E-FCC0-1753-572249802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34460"/>
              </p:ext>
            </p:extLst>
          </p:nvPr>
        </p:nvGraphicFramePr>
        <p:xfrm>
          <a:off x="251520" y="764704"/>
          <a:ext cx="8640959" cy="575215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670014">
                  <a:extLst>
                    <a:ext uri="{9D8B030D-6E8A-4147-A177-3AD203B41FA5}">
                      <a16:colId xmlns:a16="http://schemas.microsoft.com/office/drawing/2014/main" val="953771404"/>
                    </a:ext>
                  </a:extLst>
                </a:gridCol>
                <a:gridCol w="5970945">
                  <a:extLst>
                    <a:ext uri="{9D8B030D-6E8A-4147-A177-3AD203B41FA5}">
                      <a16:colId xmlns:a16="http://schemas.microsoft.com/office/drawing/2014/main" val="2232448268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>
                          <a:latin typeface="UD デジタル 教科書体 N-B" panose="02020700000000000000" pitchFamily="17" charset="-128"/>
                          <a:ea typeface="UD デジタル 教科書体 N-B" panose="02020700000000000000" pitchFamily="17" charset="-128"/>
                        </a:rPr>
                        <a:t>観点</a:t>
                      </a: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0">
                          <a:latin typeface="UD デジタル 教科書体 N-B" panose="02020700000000000000" pitchFamily="17" charset="-128"/>
                          <a:ea typeface="UD デジタル 教科書体 N-B" panose="02020700000000000000" pitchFamily="17" charset="-128"/>
                        </a:rPr>
                        <a:t>学習目標</a:t>
                      </a: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071850"/>
                  </a:ext>
                </a:extLst>
              </a:tr>
              <a:tr h="164399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知識・技能</a:t>
                      </a: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1" lang="ja-JP" altLang="en-US" sz="16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プログラムの中で、変数を用いる方法を理解する。適切な名前をつけた変数に値を代入し、後でその変数の値を利用できる。</a:t>
                      </a:r>
                      <a:endParaRPr kumimoji="1" lang="en-US" altLang="ja-JP" sz="16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1" lang="ja-JP" altLang="en-US" sz="16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プログラムの中で、条件分岐構造を用いる方法を理解する。入力された値に応じて、条件式の結果が変わり、実行する行が変わる仕組みを利用できる。</a:t>
                      </a:r>
                      <a:endParaRPr kumimoji="1" lang="en-US" altLang="ja-JP" sz="16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1" lang="ja-JP" altLang="en-US" sz="16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条件判定に用いる比較演算子を理解し、利用できる。</a:t>
                      </a: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368689"/>
                  </a:ext>
                </a:extLst>
              </a:tr>
              <a:tr h="164399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思考力・判断力・表現力</a:t>
                      </a: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1" lang="ja-JP" altLang="en-US" sz="16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複数回の質問と、その回答に応じて回答を変える手続きをフローチャートやプログラムにして表現できる。</a:t>
                      </a:r>
                      <a:endParaRPr kumimoji="1" lang="en-US" altLang="ja-JP" sz="16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1" lang="ja-JP" altLang="en-US" sz="16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条件分岐構造を入れ子にした構造を用いて、複数回の質問をし、その答えを得た上で、回答に応じた回答を提示するプログラムを実現できる。</a:t>
                      </a:r>
                      <a:endParaRPr kumimoji="1" lang="en-US" altLang="ja-JP" sz="16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1" lang="ja-JP" altLang="en-US" sz="16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ユーザーが回答しやすいように、適切な質問を考え、表現している。</a:t>
                      </a:r>
                      <a:endParaRPr kumimoji="1" lang="en-US" altLang="ja-JP" sz="16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5820021"/>
                  </a:ext>
                </a:extLst>
              </a:tr>
              <a:tr h="164399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態度</a:t>
                      </a: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ja-JP" altLang="en-US" sz="16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構想した通りに制御を実現するために、複雑な条件分岐構造を粘り強く検討・整理している。</a:t>
                      </a:r>
                      <a:endParaRPr kumimoji="1" lang="en-US" altLang="ja-JP" sz="16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kumimoji="1" lang="ja-JP" altLang="en-US" sz="160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6026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6074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0EBB8B-4F6A-42AF-993B-722EFF70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511169-E54B-4493-B599-D361F0048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92696"/>
            <a:ext cx="8658480" cy="5505475"/>
          </a:xfrm>
        </p:spPr>
        <p:txBody>
          <a:bodyPr/>
          <a:lstStyle/>
          <a:p>
            <a:endParaRPr kumimoji="1" lang="ja-JP" altLang="en-US" sz="200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lvl="1"/>
            <a:endParaRPr kumimoji="1" lang="ja-JP" altLang="en-US" sz="200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lvl="1"/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AA3D9A3-8AB6-4670-BCCE-42A6619734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 dirty="0"/>
              <a:t>2</a:t>
            </a:r>
            <a:r>
              <a:rPr lang="ja-JP" altLang="en-US"/>
              <a:t>コマ目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56044E0-3F45-46C7-B6F7-4C4A9A0F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8" name="図 7" descr="多角形&#10;&#10;中程度の精度で自動的に生成された説明">
            <a:extLst>
              <a:ext uri="{FF2B5EF4-FFF2-40B4-BE49-F238E27FC236}">
                <a16:creationId xmlns:a16="http://schemas.microsoft.com/office/drawing/2014/main" id="{60B1C9FD-2281-BB96-FF75-3790C06A7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220" y="353511"/>
            <a:ext cx="5321559" cy="645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16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>
            <a:extLst>
              <a:ext uri="{FF2B5EF4-FFF2-40B4-BE49-F238E27FC236}">
                <a16:creationId xmlns:a16="http://schemas.microsoft.com/office/drawing/2014/main" id="{3D8525BB-C908-7449-BA4F-19A70E540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A32652-E35A-24D0-B2B2-85CACEB29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まとめ</a:t>
            </a:r>
            <a:endParaRPr kumimoji="1" lang="en-US" altLang="ja-JP" dirty="0"/>
          </a:p>
          <a:p>
            <a:pPr lvl="1"/>
            <a:r>
              <a:rPr lang="ja-JP" altLang="en-US"/>
              <a:t>変数を利用した</a:t>
            </a:r>
            <a:endParaRPr lang="en-US" altLang="ja-JP" dirty="0"/>
          </a:p>
          <a:p>
            <a:pPr lvl="1"/>
            <a:r>
              <a:rPr kumimoji="1" lang="en-US" altLang="ja-JP" sz="2400" dirty="0"/>
              <a:t>if-else if-else</a:t>
            </a:r>
            <a:r>
              <a:rPr kumimoji="1" lang="ja-JP" altLang="en-US" sz="2400"/>
              <a:t>を使った条件分岐構造を作った</a:t>
            </a:r>
            <a:endParaRPr kumimoji="1" lang="en-US" altLang="ja-JP" sz="2400" dirty="0"/>
          </a:p>
          <a:p>
            <a:pPr lvl="2"/>
            <a:r>
              <a:rPr kumimoji="1" lang="ja-JP" altLang="en-US"/>
              <a:t>条件式を変更して、条件分岐の振る舞いを変えた</a:t>
            </a:r>
            <a:endParaRPr kumimoji="1" lang="en-US" altLang="ja-JP" dirty="0"/>
          </a:p>
          <a:p>
            <a:pPr lvl="2"/>
            <a:r>
              <a:rPr lang="en-US" altLang="ja-JP" dirty="0"/>
              <a:t>else if</a:t>
            </a:r>
            <a:r>
              <a:rPr lang="ja-JP" altLang="en-US"/>
              <a:t>を追加した</a:t>
            </a:r>
            <a:endParaRPr lang="en-US" altLang="ja-JP" dirty="0"/>
          </a:p>
          <a:p>
            <a:pPr lvl="1"/>
            <a:r>
              <a:rPr kumimoji="1" lang="ja-JP" altLang="en-US"/>
              <a:t>条件分岐構造の中に条件分岐構造を入れると（入れ子構造）、複雑な条件分岐を作れる</a:t>
            </a:r>
            <a:endParaRPr kumimoji="1" lang="en-US" altLang="ja-JP" dirty="0"/>
          </a:p>
          <a:p>
            <a:pPr lvl="2"/>
            <a:r>
              <a:rPr kumimoji="1" lang="en-US" altLang="ja-JP" dirty="0"/>
              <a:t>if</a:t>
            </a:r>
          </a:p>
          <a:p>
            <a:pPr lvl="3"/>
            <a:r>
              <a:rPr lang="en-US" altLang="ja-JP" dirty="0"/>
              <a:t>if</a:t>
            </a:r>
          </a:p>
          <a:p>
            <a:pPr lvl="2"/>
            <a:r>
              <a:rPr kumimoji="1" lang="en-US" altLang="ja-JP" dirty="0"/>
              <a:t>else if</a:t>
            </a:r>
          </a:p>
          <a:p>
            <a:pPr lvl="3"/>
            <a:r>
              <a:rPr lang="en-US" altLang="ja-JP" dirty="0"/>
              <a:t>if …</a:t>
            </a:r>
            <a:endParaRPr kumimoji="1" lang="ja-JP" altLang="en-US"/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E91E1F60-2AF8-3AA4-3468-25AA2A861E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E046B43-A89D-0265-458D-5E8CAD395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lang="ja-JP" altLang="en-US" smtClean="0"/>
              <a:pPr/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906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D84B0198-80EF-4846-9E1A-965E4B7F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参考資料</a:t>
            </a:r>
            <a:r>
              <a:rPr lang="en-US" altLang="ja-JP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:</a:t>
            </a:r>
            <a:r>
              <a:rPr lang="ja-JP" altLang="en-US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条件分岐の文法・構造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3354876-A8C5-0D47-977D-84852B853B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0D9298-421E-4926-815D-31B4285E3528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12C845DE-8040-E648-B100-01E22CAB43B5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2060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B65CD5-EC73-49CC-5C57-049EC7C8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D9B0A42-76B9-A253-0271-210FAA840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60D98EC-6727-FE98-2068-6A4A71910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07965922-5B9E-171B-386E-70D94247F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63" y="633197"/>
            <a:ext cx="7080220" cy="559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17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996123-E0FE-B7B1-4A56-571996D68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EE9365F-DEDA-BF9B-67F8-E13243AD02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0F22F2A-67BF-8AB5-CD41-F111F638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5388DE0-04CD-54D0-05AC-C7F06579EA38}"/>
              </a:ext>
            </a:extLst>
          </p:cNvPr>
          <p:cNvSpPr txBox="1"/>
          <p:nvPr/>
        </p:nvSpPr>
        <p:spPr>
          <a:xfrm>
            <a:off x="683822" y="989311"/>
            <a:ext cx="7776356" cy="50167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if</a:t>
            </a:r>
            <a:r>
              <a:rPr kumimoji="1" lang="ja-JP" altLang="en-US" sz="20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　</a:t>
            </a:r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( </a:t>
            </a:r>
            <a:r>
              <a:rPr kumimoji="1" lang="ja-JP" altLang="en-US" sz="20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条件式</a:t>
            </a:r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1 ) {</a:t>
            </a:r>
          </a:p>
          <a:p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  </a:t>
            </a:r>
            <a:r>
              <a:rPr kumimoji="1" lang="ja-JP" altLang="en-US" sz="20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条件式</a:t>
            </a:r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1</a:t>
            </a:r>
            <a:r>
              <a:rPr kumimoji="1" lang="ja-JP" altLang="en-US" sz="20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が真の時の処理</a:t>
            </a:r>
            <a:endParaRPr kumimoji="1" lang="en-US" altLang="ja-JP" sz="20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r>
              <a:rPr kumimoji="1" lang="ja-JP" altLang="en-US" sz="20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　</a:t>
            </a:r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…</a:t>
            </a:r>
          </a:p>
          <a:p>
            <a:endParaRPr kumimoji="1" lang="en-US" altLang="ja-JP" sz="20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} else if ( </a:t>
            </a:r>
            <a:r>
              <a:rPr kumimoji="1" lang="ja-JP" altLang="en-US" sz="20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条件式</a:t>
            </a:r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2 ) {</a:t>
            </a:r>
          </a:p>
          <a:p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  </a:t>
            </a:r>
            <a:r>
              <a:rPr kumimoji="1" lang="ja-JP" altLang="en-US" sz="20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条件式</a:t>
            </a:r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2</a:t>
            </a:r>
            <a:r>
              <a:rPr kumimoji="1" lang="ja-JP" altLang="en-US" sz="20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が真の時の処理</a:t>
            </a:r>
            <a:endParaRPr kumimoji="1" lang="en-US" altLang="ja-JP" sz="20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  …</a:t>
            </a:r>
          </a:p>
          <a:p>
            <a:endParaRPr kumimoji="1" lang="en-US" altLang="ja-JP" sz="20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} else if  ( </a:t>
            </a:r>
            <a:r>
              <a:rPr kumimoji="1" lang="ja-JP" altLang="en-US" sz="20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条件式</a:t>
            </a:r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3 ) { ※</a:t>
            </a:r>
            <a:r>
              <a:rPr kumimoji="1" lang="ja-JP" altLang="en-US" sz="20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条件式が必要なだけ繰り返す</a:t>
            </a:r>
            <a:endParaRPr kumimoji="1" lang="en-US" altLang="ja-JP" sz="20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endParaRPr kumimoji="1" lang="en-US" altLang="ja-JP" sz="20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} else {</a:t>
            </a:r>
          </a:p>
          <a:p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  </a:t>
            </a:r>
            <a:r>
              <a:rPr kumimoji="1" lang="ja-JP" altLang="en-US" sz="20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条件式</a:t>
            </a:r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1</a:t>
            </a:r>
            <a:r>
              <a:rPr kumimoji="1" lang="ja-JP" altLang="en-US" sz="20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も条件式</a:t>
            </a:r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2</a:t>
            </a:r>
            <a:r>
              <a:rPr kumimoji="1" lang="ja-JP" altLang="en-US" sz="20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も</a:t>
            </a:r>
            <a:endParaRPr kumimoji="1" lang="en-US" altLang="ja-JP" sz="20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r>
              <a:rPr kumimoji="1" lang="ja-JP" altLang="en-US" sz="20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　（</a:t>
            </a:r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※ </a:t>
            </a:r>
            <a:r>
              <a:rPr kumimoji="1" lang="en-US" altLang="ja-JP" sz="2000" dirty="0" err="1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elif</a:t>
            </a:r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 </a:t>
            </a:r>
            <a:r>
              <a:rPr kumimoji="1" lang="ja-JP" altLang="en-US" sz="20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件式</a:t>
            </a:r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3, </a:t>
            </a:r>
            <a:r>
              <a:rPr kumimoji="1" lang="en-US" altLang="ja-JP" sz="2000" dirty="0" err="1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elif</a:t>
            </a:r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 </a:t>
            </a:r>
            <a:r>
              <a:rPr kumimoji="1" lang="ja-JP" altLang="en-US" sz="20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条件式</a:t>
            </a:r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4…</a:t>
            </a:r>
            <a:r>
              <a:rPr kumimoji="1" lang="ja-JP" altLang="en-US" sz="20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がある場合は、その全てが）</a:t>
            </a:r>
            <a:endParaRPr kumimoji="1" lang="en-US" altLang="ja-JP" sz="20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r>
              <a:rPr kumimoji="1" lang="ja-JP" altLang="en-US" sz="20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　　真でない（偽である）時の処理</a:t>
            </a:r>
            <a:endParaRPr kumimoji="1" lang="en-US" altLang="ja-JP" sz="20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  …</a:t>
            </a:r>
          </a:p>
          <a:p>
            <a:r>
              <a:rPr kumimoji="1" lang="en-US" altLang="ja-JP" sz="20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}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37CDA10-469B-B46B-57B5-9F1933496260}"/>
              </a:ext>
            </a:extLst>
          </p:cNvPr>
          <p:cNvSpPr txBox="1"/>
          <p:nvPr/>
        </p:nvSpPr>
        <p:spPr>
          <a:xfrm>
            <a:off x="4644008" y="1484784"/>
            <a:ext cx="3581277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if</a:t>
            </a:r>
            <a:r>
              <a:rPr kumimoji="1" lang="ja-JP" altLang="en-US" sz="14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や</a:t>
            </a:r>
            <a:r>
              <a:rPr kumimoji="1" lang="en-US" altLang="ja-JP" sz="1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else if</a:t>
            </a:r>
            <a:r>
              <a:rPr kumimoji="1" lang="ja-JP" altLang="en-US" sz="14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、</a:t>
            </a:r>
            <a:r>
              <a:rPr kumimoji="1" lang="en-US" altLang="ja-JP" sz="1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else</a:t>
            </a:r>
            <a:r>
              <a:rPr kumimoji="1" lang="ja-JP" altLang="en-US" sz="14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の後の、実行させる処理の部分は、中カッコ </a:t>
            </a:r>
            <a:r>
              <a:rPr kumimoji="1" lang="en-US" altLang="ja-JP" sz="1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{ } </a:t>
            </a:r>
            <a:r>
              <a:rPr kumimoji="1" lang="ja-JP" altLang="en-US" sz="14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でまとめる</a:t>
            </a:r>
            <a:endParaRPr kumimoji="1" lang="en-US" altLang="ja-JP" sz="14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1083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4C4EA4-3C9F-7A2B-4AD5-1AE3CE5C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D8B9C1B-A1F0-D20A-EE57-40261CCA8C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72720D2-70C2-39BE-E3A7-74B83929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graphicFrame>
        <p:nvGraphicFramePr>
          <p:cNvPr id="6" name="表 3">
            <a:extLst>
              <a:ext uri="{FF2B5EF4-FFF2-40B4-BE49-F238E27FC236}">
                <a16:creationId xmlns:a16="http://schemas.microsoft.com/office/drawing/2014/main" id="{EEA7A1F6-ED4A-DC97-6124-411F61B5B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419757"/>
              </p:ext>
            </p:extLst>
          </p:nvPr>
        </p:nvGraphicFramePr>
        <p:xfrm>
          <a:off x="475023" y="2126448"/>
          <a:ext cx="8193953" cy="410746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20815">
                  <a:extLst>
                    <a:ext uri="{9D8B030D-6E8A-4147-A177-3AD203B41FA5}">
                      <a16:colId xmlns:a16="http://schemas.microsoft.com/office/drawing/2014/main" val="3212156580"/>
                    </a:ext>
                  </a:extLst>
                </a:gridCol>
                <a:gridCol w="1329754">
                  <a:extLst>
                    <a:ext uri="{9D8B030D-6E8A-4147-A177-3AD203B41FA5}">
                      <a16:colId xmlns:a16="http://schemas.microsoft.com/office/drawing/2014/main" val="3142885445"/>
                    </a:ext>
                  </a:extLst>
                </a:gridCol>
                <a:gridCol w="5843384">
                  <a:extLst>
                    <a:ext uri="{9D8B030D-6E8A-4147-A177-3AD203B41FA5}">
                      <a16:colId xmlns:a16="http://schemas.microsoft.com/office/drawing/2014/main" val="1347943138"/>
                    </a:ext>
                  </a:extLst>
                </a:gridCol>
              </a:tblGrid>
              <a:tr h="3614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演算子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使用例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比較演算の意味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654604"/>
                  </a:ext>
                </a:extLst>
              </a:tr>
              <a:tr h="6243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&lt; </a:t>
                      </a:r>
                      <a:endParaRPr kumimoji="1" lang="ja-JP" altLang="en-US" sz="1600">
                        <a:latin typeface="UD Digi Kyokasho N-R" panose="02020400000000000000" pitchFamily="49" charset="-128"/>
                        <a:ea typeface="UD Digi Kyokasho N-R" panose="0202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a &lt; b</a:t>
                      </a:r>
                      <a:endParaRPr kumimoji="1" lang="ja-JP" altLang="en-US" sz="1600">
                        <a:latin typeface="UD Digi Kyokasho N-R" panose="02020400000000000000" pitchFamily="49" charset="-128"/>
                        <a:ea typeface="UD Digi Kyokasho N-R" panose="0202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a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は</a:t>
                      </a: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b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より小さいか。小さければ真（</a:t>
                      </a: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True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）で、等しいか大きい場合は偽（</a:t>
                      </a: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False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）。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152618"/>
                  </a:ext>
                </a:extLst>
              </a:tr>
              <a:tr h="6243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&lt;=</a:t>
                      </a:r>
                      <a:endParaRPr kumimoji="1" lang="ja-JP" altLang="en-US" sz="1600">
                        <a:latin typeface="UD Digi Kyokasho N-R" panose="02020400000000000000" pitchFamily="49" charset="-128"/>
                        <a:ea typeface="UD Digi Kyokasho N-R" panose="0202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a &lt;= b</a:t>
                      </a:r>
                      <a:endParaRPr kumimoji="1" lang="ja-JP" altLang="en-US" sz="1600">
                        <a:latin typeface="UD Digi Kyokasho N-R" panose="02020400000000000000" pitchFamily="49" charset="-128"/>
                        <a:ea typeface="UD Digi Kyokasho N-R" panose="0202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a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は</a:t>
                      </a: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b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以下か。以下ならば真（</a:t>
                      </a: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True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）で、大きい場合は偽（</a:t>
                      </a: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False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）。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713076"/>
                  </a:ext>
                </a:extLst>
              </a:tr>
              <a:tr h="6243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&gt;</a:t>
                      </a:r>
                      <a:endParaRPr kumimoji="1" lang="ja-JP" altLang="en-US" sz="1600">
                        <a:latin typeface="UD Digi Kyokasho N-R" panose="02020400000000000000" pitchFamily="49" charset="-128"/>
                        <a:ea typeface="UD Digi Kyokasho N-R" panose="0202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a &gt; b</a:t>
                      </a:r>
                      <a:endParaRPr kumimoji="1" lang="ja-JP" altLang="en-US" sz="1600">
                        <a:latin typeface="UD Digi Kyokasho N-R" panose="02020400000000000000" pitchFamily="49" charset="-128"/>
                        <a:ea typeface="UD Digi Kyokasho N-R" panose="0202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a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は</a:t>
                      </a: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b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より大きいか。大きければ真（</a:t>
                      </a: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True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）で、等しいか小さい場合は偽（</a:t>
                      </a: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False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）。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947749"/>
                  </a:ext>
                </a:extLst>
              </a:tr>
              <a:tr h="6243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&gt;=</a:t>
                      </a:r>
                      <a:endParaRPr kumimoji="1" lang="ja-JP" altLang="en-US" sz="1600">
                        <a:latin typeface="UD Digi Kyokasho N-R" panose="02020400000000000000" pitchFamily="49" charset="-128"/>
                        <a:ea typeface="UD Digi Kyokasho N-R" panose="0202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a &gt;= b</a:t>
                      </a:r>
                      <a:endParaRPr kumimoji="1" lang="ja-JP" altLang="en-US" sz="1600">
                        <a:latin typeface="UD Digi Kyokasho N-R" panose="02020400000000000000" pitchFamily="49" charset="-128"/>
                        <a:ea typeface="UD Digi Kyokasho N-R" panose="0202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a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は</a:t>
                      </a: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b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以上か。以上ならば真（</a:t>
                      </a: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True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）で、小さい場合は偽（</a:t>
                      </a: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False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）。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736198"/>
                  </a:ext>
                </a:extLst>
              </a:tr>
              <a:tr h="6243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==</a:t>
                      </a:r>
                      <a:endParaRPr kumimoji="1" lang="ja-JP" altLang="en-US" sz="1600">
                        <a:latin typeface="UD Digi Kyokasho N-R" panose="02020400000000000000" pitchFamily="49" charset="-128"/>
                        <a:ea typeface="UD Digi Kyokasho N-R" panose="0202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a == b</a:t>
                      </a:r>
                      <a:endParaRPr kumimoji="1" lang="ja-JP" altLang="en-US" sz="1600">
                        <a:latin typeface="UD Digi Kyokasho N-R" panose="02020400000000000000" pitchFamily="49" charset="-128"/>
                        <a:ea typeface="UD Digi Kyokasho N-R" panose="0202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a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は</a:t>
                      </a: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b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と等しいか。等しければ真（</a:t>
                      </a: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True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）で、等しくなければ偽（</a:t>
                      </a: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False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）。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744825"/>
                  </a:ext>
                </a:extLst>
              </a:tr>
              <a:tr h="6243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!=</a:t>
                      </a:r>
                      <a:endParaRPr kumimoji="1" lang="ja-JP" altLang="en-US" sz="1600">
                        <a:latin typeface="UD Digi Kyokasho N-R" panose="02020400000000000000" pitchFamily="49" charset="-128"/>
                        <a:ea typeface="UD Digi Kyokasho N-R" panose="0202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a != b</a:t>
                      </a:r>
                      <a:endParaRPr kumimoji="1" lang="ja-JP" altLang="en-US" sz="1600">
                        <a:latin typeface="UD Digi Kyokasho N-R" panose="02020400000000000000" pitchFamily="49" charset="-128"/>
                        <a:ea typeface="UD Digi Kyokasho N-R" panose="0202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a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は</a:t>
                      </a: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b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と等しくないか。等しくなければ真（</a:t>
                      </a: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True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）で、等しければ偽（</a:t>
                      </a:r>
                      <a:r>
                        <a:rPr kumimoji="1" lang="en-US" altLang="ja-JP" sz="1600" dirty="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False</a:t>
                      </a:r>
                      <a:r>
                        <a:rPr kumimoji="1" lang="ja-JP" altLang="en-US" sz="1600">
                          <a:latin typeface="UD Digi Kyokasho N-R" panose="02020400000000000000" pitchFamily="49" charset="-128"/>
                          <a:ea typeface="UD Digi Kyokasho N-R" panose="02020400000000000000" pitchFamily="49" charset="-128"/>
                        </a:rPr>
                        <a:t>）。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476984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4A3C87-DAA0-751E-5315-FB2ED0C86A8E}"/>
              </a:ext>
            </a:extLst>
          </p:cNvPr>
          <p:cNvSpPr txBox="1"/>
          <p:nvPr/>
        </p:nvSpPr>
        <p:spPr>
          <a:xfrm>
            <a:off x="442759" y="697329"/>
            <a:ext cx="8258480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条件分岐の構造の中で、条件を判定するために使う式を条件式と呼ぶ。</a:t>
            </a:r>
            <a:endParaRPr kumimoji="1" lang="en-US" altLang="ja-JP" sz="14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endParaRPr kumimoji="1" lang="en-US" altLang="ja-JP" sz="14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r>
              <a:rPr kumimoji="1" lang="ja-JP" altLang="en-US" sz="14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結果が真（</a:t>
            </a:r>
            <a:r>
              <a:rPr kumimoji="1" lang="en-US" altLang="ja-JP" sz="1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True</a:t>
            </a:r>
            <a:r>
              <a:rPr kumimoji="1" lang="ja-JP" altLang="en-US" sz="14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）か偽（</a:t>
            </a:r>
            <a:r>
              <a:rPr kumimoji="1" lang="en-US" altLang="ja-JP" sz="1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False</a:t>
            </a:r>
            <a:r>
              <a:rPr kumimoji="1" lang="ja-JP" altLang="en-US" sz="14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）になる計算を、条件式にすることができる。</a:t>
            </a:r>
            <a:endParaRPr kumimoji="1" lang="en-US" altLang="ja-JP" sz="14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r>
              <a:rPr kumimoji="1" lang="ja-JP" altLang="en-US" sz="14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二つの値を比較する演算子を使って、値を比較する計算は、結果が真（</a:t>
            </a:r>
            <a:r>
              <a:rPr kumimoji="1" lang="en-US" altLang="ja-JP" sz="1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True</a:t>
            </a:r>
            <a:r>
              <a:rPr kumimoji="1" lang="ja-JP" altLang="en-US" sz="14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）か偽（</a:t>
            </a:r>
            <a:r>
              <a:rPr kumimoji="1" lang="en-US" altLang="ja-JP" sz="1400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False</a:t>
            </a:r>
            <a:r>
              <a:rPr kumimoji="1" lang="ja-JP" altLang="en-US" sz="14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）になるので、条件式にすることができる。</a:t>
            </a:r>
            <a:endParaRPr kumimoji="1" lang="en-US" altLang="ja-JP" sz="14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587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13EBE-22F0-C629-02AB-19901863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単元の流れ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2E6CBC3-7B02-ABDE-AC47-BBB1A6771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07B27EB-274F-2934-B58B-5D26CD560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graphicFrame>
        <p:nvGraphicFramePr>
          <p:cNvPr id="6" name="表 2">
            <a:extLst>
              <a:ext uri="{FF2B5EF4-FFF2-40B4-BE49-F238E27FC236}">
                <a16:creationId xmlns:a16="http://schemas.microsoft.com/office/drawing/2014/main" id="{9DE559C2-DB3C-5269-0DEE-F9018BFB67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152726"/>
              </p:ext>
            </p:extLst>
          </p:nvPr>
        </p:nvGraphicFramePr>
        <p:xfrm>
          <a:off x="244100" y="588802"/>
          <a:ext cx="8655800" cy="572875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39485">
                  <a:extLst>
                    <a:ext uri="{9D8B030D-6E8A-4147-A177-3AD203B41FA5}">
                      <a16:colId xmlns:a16="http://schemas.microsoft.com/office/drawing/2014/main" val="953771404"/>
                    </a:ext>
                  </a:extLst>
                </a:gridCol>
                <a:gridCol w="3505735">
                  <a:extLst>
                    <a:ext uri="{9D8B030D-6E8A-4147-A177-3AD203B41FA5}">
                      <a16:colId xmlns:a16="http://schemas.microsoft.com/office/drawing/2014/main" val="2232448268"/>
                    </a:ext>
                  </a:extLst>
                </a:gridCol>
                <a:gridCol w="4310580">
                  <a:extLst>
                    <a:ext uri="{9D8B030D-6E8A-4147-A177-3AD203B41FA5}">
                      <a16:colId xmlns:a16="http://schemas.microsoft.com/office/drawing/2014/main" val="1405033761"/>
                    </a:ext>
                  </a:extLst>
                </a:gridCol>
              </a:tblGrid>
              <a:tr h="41393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>
                          <a:latin typeface="UD デジタル 教科書体 N-B" panose="02020700000000000000" pitchFamily="17" charset="-128"/>
                          <a:ea typeface="UD デジタル 教科書体 N-B" panose="02020700000000000000" pitchFamily="17" charset="-128"/>
                        </a:rPr>
                        <a:t>コマ</a:t>
                      </a: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>
                          <a:latin typeface="UD デジタル 教科書体 N-B" panose="02020700000000000000" pitchFamily="17" charset="-128"/>
                          <a:ea typeface="UD デジタル 教科書体 N-B" panose="02020700000000000000" pitchFamily="17" charset="-128"/>
                        </a:rPr>
                        <a:t>内容</a:t>
                      </a: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0">
                          <a:latin typeface="UD デジタル 教科書体 N-B" panose="02020700000000000000" pitchFamily="17" charset="-128"/>
                          <a:ea typeface="UD デジタル 教科書体 N-B" panose="02020700000000000000" pitchFamily="17" charset="-128"/>
                        </a:rPr>
                        <a:t>狙い</a:t>
                      </a: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071850"/>
                  </a:ext>
                </a:extLst>
              </a:tr>
              <a:tr h="17688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1</a:t>
                      </a:r>
                      <a:endParaRPr kumimoji="1" lang="ja-JP" altLang="en-US" sz="120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旅行先チャートの仕組みを理解する</a:t>
                      </a: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質問に答えていくと、回答（旅行先の提案）が得られるアプリケーションの動作を見る。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12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メッセージとして表示する文字列を扱うにあたり、変数が利用されていることと、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en-US" altLang="ja-JP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if</a:t>
                      </a:r>
                      <a:r>
                        <a:rPr kumimoji="1" lang="ja-JP" altLang="en-US" sz="12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文を用いた条件分岐構造が入れ子になっていることを確認する。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12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最初のカスタマイズとして、質問のメッセージと、回答のメッセージを変更する。実行結果をテストすることを通じて、変数と条件分岐の動作を学ぶ。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368689"/>
                  </a:ext>
                </a:extLst>
              </a:tr>
              <a:tr h="17688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2</a:t>
                      </a:r>
                      <a:endParaRPr kumimoji="1" lang="ja-JP" altLang="en-US" sz="120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条件分岐を追加する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質問とその回答の組み合わせを考えて、条件分岐を追加する。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12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質問と条件分岐の関係は、フローチャートとして作図する。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12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追加した質問と回答に関わるメッセージは、変数を用いて管理するように実装する。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r>
                        <a:rPr kumimoji="1" lang="ja-JP" altLang="en-US" sz="12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実行結果をテストすることを通じて、変数と条件分岐の動作、特に</a:t>
                      </a:r>
                      <a:r>
                        <a:rPr kumimoji="1" lang="en-US" altLang="ja-JP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else if</a:t>
                      </a:r>
                      <a:r>
                        <a:rPr kumimoji="1" lang="ja-JP" altLang="en-US" sz="12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と</a:t>
                      </a:r>
                      <a:r>
                        <a:rPr kumimoji="1" lang="en-US" altLang="ja-JP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else</a:t>
                      </a:r>
                      <a:r>
                        <a:rPr kumimoji="1" lang="ja-JP" altLang="en-US" sz="12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の関係を学ぶ。</a:t>
                      </a: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5820021"/>
                  </a:ext>
                </a:extLst>
              </a:tr>
              <a:tr h="17688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3</a:t>
                      </a:r>
                      <a:endParaRPr kumimoji="1" lang="ja-JP" altLang="en-US" sz="120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（オプション）作品制作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条件分岐構造を利用して、「チャート」アプリケーションを作る。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企画して、設計（質問と回答の作成、フローチャートの作成）を行った後、プログラムを作成する。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marL="131175" marR="131175" marT="65588" marB="655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6026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4966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D84B0198-80EF-4846-9E1A-965E4B7F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旅行先チャートを動かして、仕組みを理解しよう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3354876-A8C5-0D47-977D-84852B853B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0D9298-421E-4926-815D-31B4285E3528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12C845DE-8040-E648-B100-01E22CAB43B5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00283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DF648CD0-1164-43C6-A578-3F189372F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66CC73A-B7D2-4744-AB38-25A55BBBA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kumimoji="1" lang="ja-JP" altLang="en-US" sz="280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旅行先チャートを動かしてみよう</a:t>
            </a:r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C32C2628-8153-40EB-B251-BB3D20AFBB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/>
              <a:t>1</a:t>
            </a:r>
            <a:r>
              <a:rPr lang="ja-JP" altLang="en-US"/>
              <a:t>コマ目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1F60051-D61F-4F02-9888-A44DAA38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11C873C-E586-966D-15B0-7D6B4BFCE90C}"/>
              </a:ext>
            </a:extLst>
          </p:cNvPr>
          <p:cNvSpPr/>
          <p:nvPr/>
        </p:nvSpPr>
        <p:spPr>
          <a:xfrm>
            <a:off x="6230239" y="1924099"/>
            <a:ext cx="2508847" cy="7076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1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サポートページから</a:t>
            </a:r>
            <a:br>
              <a:rPr kumimoji="1" lang="en-US" altLang="ja-JP" sz="11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kumimoji="1" lang="ja-JP" altLang="en-US" sz="11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旅行先チャート（</a:t>
            </a:r>
            <a:r>
              <a:rPr kumimoji="1" lang="en-US" altLang="ja-JP" sz="11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JavaScript</a:t>
            </a:r>
            <a:r>
              <a:rPr kumimoji="1" lang="ja-JP" altLang="en-US" sz="11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版）</a:t>
            </a:r>
            <a:endParaRPr kumimoji="1" lang="en-US" altLang="ja-JP" sz="11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11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のボタンをクリック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90B0E3C-148A-354E-207B-F7706C224023}"/>
              </a:ext>
            </a:extLst>
          </p:cNvPr>
          <p:cNvSpPr/>
          <p:nvPr/>
        </p:nvSpPr>
        <p:spPr>
          <a:xfrm>
            <a:off x="3329367" y="4653136"/>
            <a:ext cx="2254035" cy="7076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Monaca</a:t>
            </a:r>
            <a:r>
              <a:rPr kumimoji="1" lang="ja-JP" altLang="en-US" sz="11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プロジェクトとして</a:t>
            </a:r>
            <a:endParaRPr kumimoji="1" lang="en-US" altLang="ja-JP" sz="11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11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インポートして、</a:t>
            </a:r>
            <a:r>
              <a:rPr kumimoji="1" lang="en-US" altLang="ja-JP" sz="11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IDE</a:t>
            </a:r>
            <a:r>
              <a:rPr kumimoji="1" lang="ja-JP" altLang="en-US" sz="11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で開く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8720EE8-DBEB-D298-4959-39A45D43C624}"/>
              </a:ext>
            </a:extLst>
          </p:cNvPr>
          <p:cNvSpPr/>
          <p:nvPr/>
        </p:nvSpPr>
        <p:spPr>
          <a:xfrm>
            <a:off x="6444208" y="4653136"/>
            <a:ext cx="2254035" cy="7076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1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アプリ旅行先チャートが起動。</a:t>
            </a:r>
            <a:endParaRPr kumimoji="1" lang="en-US" altLang="ja-JP" sz="11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sz="11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質問が始まる</a:t>
            </a:r>
          </a:p>
        </p:txBody>
      </p:sp>
      <p:pic>
        <p:nvPicPr>
          <p:cNvPr id="2" name="図 1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8BCB6692-97A2-F218-612F-B2B1987D9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80" y="3431330"/>
            <a:ext cx="2384823" cy="943992"/>
          </a:xfrm>
          <a:prstGeom prst="rect">
            <a:avLst/>
          </a:prstGeom>
        </p:spPr>
      </p:pic>
      <p:pic>
        <p:nvPicPr>
          <p:cNvPr id="10" name="図 9" descr="テキスト&#10;&#10;自動的に生成された説明">
            <a:extLst>
              <a:ext uri="{FF2B5EF4-FFF2-40B4-BE49-F238E27FC236}">
                <a16:creationId xmlns:a16="http://schemas.microsoft.com/office/drawing/2014/main" id="{B51C480B-6945-7A5E-023B-69FE6E678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393" y="3549505"/>
            <a:ext cx="2519515" cy="7076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矢印: 右 11">
            <a:extLst>
              <a:ext uri="{FF2B5EF4-FFF2-40B4-BE49-F238E27FC236}">
                <a16:creationId xmlns:a16="http://schemas.microsoft.com/office/drawing/2014/main" id="{40E20EFF-7600-8B80-5D21-2196671A84AA}"/>
              </a:ext>
            </a:extLst>
          </p:cNvPr>
          <p:cNvSpPr/>
          <p:nvPr/>
        </p:nvSpPr>
        <p:spPr>
          <a:xfrm rot="5400000">
            <a:off x="4249640" y="2736138"/>
            <a:ext cx="592602" cy="7237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右 11">
            <a:extLst>
              <a:ext uri="{FF2B5EF4-FFF2-40B4-BE49-F238E27FC236}">
                <a16:creationId xmlns:a16="http://schemas.microsoft.com/office/drawing/2014/main" id="{1A2C2923-97C6-AE3A-1898-B9E2FA04AE20}"/>
              </a:ext>
            </a:extLst>
          </p:cNvPr>
          <p:cNvSpPr/>
          <p:nvPr/>
        </p:nvSpPr>
        <p:spPr>
          <a:xfrm>
            <a:off x="5736296" y="3485986"/>
            <a:ext cx="592602" cy="7237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 descr="グラフィカル ユーザー インターフェイス, アプリケーション&#10;&#10;中程度の精度で自動的に生成された説明">
            <a:extLst>
              <a:ext uri="{FF2B5EF4-FFF2-40B4-BE49-F238E27FC236}">
                <a16:creationId xmlns:a16="http://schemas.microsoft.com/office/drawing/2014/main" id="{8425A406-D3CE-7892-6816-81D83562F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7" y="1893683"/>
            <a:ext cx="5600147" cy="7684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3604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DF648CD0-1164-43C6-A578-3F189372F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実習（インポート）</a:t>
            </a:r>
            <a:endParaRPr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66CC73A-B7D2-4744-AB38-25A55BBBA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学習者用・サポートページについて</a:t>
            </a:r>
            <a:endParaRPr lang="en-US" altLang="ja-JP" dirty="0"/>
          </a:p>
          <a:p>
            <a:pPr lvl="1"/>
            <a:r>
              <a:rPr lang="en-US" altLang="ja-JP" dirty="0">
                <a:hlinkClick r:id="rId3"/>
              </a:rPr>
              <a:t>https://edu.monaca.io/student</a:t>
            </a: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r>
              <a:rPr lang="en" altLang="ja-JP" dirty="0">
                <a:hlinkClick r:id="rId4"/>
              </a:rPr>
              <a:t>https://edu.monaca.io/template/aps</a:t>
            </a:r>
            <a:endParaRPr lang="en" altLang="ja-JP" dirty="0"/>
          </a:p>
          <a:p>
            <a:pPr lvl="1"/>
            <a:endParaRPr lang="ja-JP" altLang="en-US"/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C32C2628-8153-40EB-B251-BB3D20AFBB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/>
              <a:t>1</a:t>
            </a:r>
            <a:r>
              <a:rPr lang="ja-JP" altLang="en-US"/>
              <a:t>コマ目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1F60051-D61F-4F02-9888-A44DAA38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kumimoji="1" lang="ja-JP" altLang="en-US" smtClean="0"/>
              <a:pPr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099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FF1354-5268-6982-4564-8EF036229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6B7ADBA-F933-B96F-D10E-539628240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000" y="515813"/>
            <a:ext cx="4482016" cy="5793507"/>
          </a:xfrm>
        </p:spPr>
        <p:txBody>
          <a:bodyPr/>
          <a:lstStyle/>
          <a:p>
            <a:pPr marL="472050" indent="-514350">
              <a:buFont typeface="+mj-lt"/>
              <a:buAutoNum type="arabicPeriod"/>
            </a:pPr>
            <a:r>
              <a:rPr lang="ja-JP" altLang="en-US" sz="1800"/>
              <a:t>旅行先を決めるための質問が表示される（数字を選んで答える）</a:t>
            </a:r>
            <a:endParaRPr lang="en-US" altLang="ja-JP" sz="1800" dirty="0"/>
          </a:p>
          <a:p>
            <a:pPr marL="472050" indent="-514350">
              <a:buFont typeface="+mj-lt"/>
              <a:buAutoNum type="arabicPeriod"/>
            </a:pPr>
            <a:endParaRPr lang="en-US" altLang="ja-JP" sz="1800" dirty="0"/>
          </a:p>
          <a:p>
            <a:pPr marL="472050" indent="-514350">
              <a:buFont typeface="+mj-lt"/>
              <a:buAutoNum type="arabicPeriod"/>
            </a:pPr>
            <a:r>
              <a:rPr kumimoji="1" lang="ja-JP" altLang="en-US" sz="1800"/>
              <a:t>答えを入力して、</a:t>
            </a:r>
            <a:r>
              <a:rPr kumimoji="1" lang="en-US" altLang="ja-JP" sz="1800" dirty="0"/>
              <a:t>OK</a:t>
            </a:r>
            <a:r>
              <a:rPr kumimoji="1" lang="ja-JP" altLang="en-US" sz="1800"/>
              <a:t>ボタンを押す</a:t>
            </a:r>
            <a:endParaRPr kumimoji="1" lang="en-US" altLang="ja-JP" sz="1800" dirty="0"/>
          </a:p>
          <a:p>
            <a:pPr marL="472050" indent="-514350">
              <a:buFont typeface="+mj-lt"/>
              <a:buAutoNum type="arabicPeriod"/>
            </a:pPr>
            <a:endParaRPr kumimoji="1" lang="en-US" altLang="ja-JP" sz="1800" dirty="0"/>
          </a:p>
          <a:p>
            <a:pPr marL="472050" indent="-514350">
              <a:buFont typeface="+mj-lt"/>
              <a:buAutoNum type="arabicPeriod"/>
            </a:pPr>
            <a:r>
              <a:rPr kumimoji="1" lang="en-US" altLang="ja-JP" sz="1800" dirty="0"/>
              <a:t>2.</a:t>
            </a:r>
            <a:r>
              <a:rPr kumimoji="1" lang="ja-JP" altLang="en-US" sz="1800"/>
              <a:t>の答えに応じて、応答が表示され、</a:t>
            </a:r>
            <a:r>
              <a:rPr kumimoji="1" lang="en-US" altLang="ja-JP" sz="1800" dirty="0"/>
              <a:t>2</a:t>
            </a:r>
            <a:r>
              <a:rPr kumimoji="1" lang="ja-JP" altLang="en-US" sz="1800"/>
              <a:t>つ目の質問が表示される（数字を選んで答える）</a:t>
            </a:r>
            <a:endParaRPr kumimoji="1" lang="en-US" altLang="ja-JP" sz="1800" dirty="0"/>
          </a:p>
          <a:p>
            <a:pPr marL="472050" indent="-514350">
              <a:buFont typeface="+mj-lt"/>
              <a:buAutoNum type="arabicPeriod"/>
            </a:pPr>
            <a:endParaRPr kumimoji="1" lang="en-US" altLang="ja-JP" sz="1800" dirty="0"/>
          </a:p>
          <a:p>
            <a:pPr marL="472050" indent="-514350">
              <a:buFont typeface="+mj-lt"/>
              <a:buAutoNum type="arabicPeriod"/>
            </a:pPr>
            <a:r>
              <a:rPr kumimoji="1" lang="ja-JP" altLang="en-US" sz="1800"/>
              <a:t>答えを入力して、</a:t>
            </a:r>
            <a:r>
              <a:rPr kumimoji="1" lang="en-US" altLang="ja-JP" sz="1800" dirty="0"/>
              <a:t>OK</a:t>
            </a:r>
            <a:r>
              <a:rPr kumimoji="1" lang="ja-JP" altLang="en-US" sz="1800"/>
              <a:t>ボタンを押す</a:t>
            </a:r>
            <a:endParaRPr kumimoji="1" lang="en-US" altLang="ja-JP" sz="1800" dirty="0"/>
          </a:p>
          <a:p>
            <a:pPr marL="472050" indent="-514350">
              <a:buFont typeface="+mj-lt"/>
              <a:buAutoNum type="arabicPeriod"/>
            </a:pPr>
            <a:endParaRPr lang="en-US" altLang="ja-JP" sz="1800" dirty="0"/>
          </a:p>
          <a:p>
            <a:pPr marL="472050" indent="-514350">
              <a:buFont typeface="+mj-lt"/>
              <a:buAutoNum type="arabicPeriod"/>
            </a:pPr>
            <a:r>
              <a:rPr lang="en-US" altLang="ja-JP" sz="1800" dirty="0"/>
              <a:t>4.</a:t>
            </a:r>
            <a:r>
              <a:rPr lang="ja-JP" altLang="en-US" sz="1800"/>
              <a:t>の答えに応じて、旅行先を提案するメッセージが表示される</a:t>
            </a:r>
            <a:endParaRPr kumimoji="1" lang="ja-JP" altLang="en-US" sz="180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7E8997A-5F1D-2B53-F3ED-79741D28AF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746FBAE-464C-59B8-5246-B3FF7BCA5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7" name="図 6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3FEC0A24-C044-AC3F-E813-46B45DE79F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2"/>
          <a:stretch/>
        </p:blipFill>
        <p:spPr>
          <a:xfrm>
            <a:off x="4962817" y="670791"/>
            <a:ext cx="3977960" cy="12332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976FBA36-FB4A-019A-8216-04025F6BF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17361"/>
            <a:ext cx="4020017" cy="8660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図 10" descr="テキスト&#10;&#10;自動的に生成された説明">
            <a:extLst>
              <a:ext uri="{FF2B5EF4-FFF2-40B4-BE49-F238E27FC236}">
                <a16:creationId xmlns:a16="http://schemas.microsoft.com/office/drawing/2014/main" id="{BDF2F27B-302F-BD17-A804-33F67E29E0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7" r="1677" b="8358"/>
          <a:stretch/>
        </p:blipFill>
        <p:spPr>
          <a:xfrm>
            <a:off x="4855397" y="2840778"/>
            <a:ext cx="4097528" cy="7518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図 1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E62F35C7-B9A5-1232-2490-767CEC1D0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5"/>
          <a:stretch/>
        </p:blipFill>
        <p:spPr>
          <a:xfrm>
            <a:off x="5128951" y="3924270"/>
            <a:ext cx="3550420" cy="1102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図 14" descr="テキスト&#10;&#10;自動的に生成された説明">
            <a:extLst>
              <a:ext uri="{FF2B5EF4-FFF2-40B4-BE49-F238E27FC236}">
                <a16:creationId xmlns:a16="http://schemas.microsoft.com/office/drawing/2014/main" id="{2904E338-0F33-1623-9B97-BB06C0BF2C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3"/>
          <a:stretch/>
        </p:blipFill>
        <p:spPr>
          <a:xfrm>
            <a:off x="4572000" y="5663435"/>
            <a:ext cx="4338000" cy="8558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右矢印 15">
            <a:extLst>
              <a:ext uri="{FF2B5EF4-FFF2-40B4-BE49-F238E27FC236}">
                <a16:creationId xmlns:a16="http://schemas.microsoft.com/office/drawing/2014/main" id="{E68B51F4-D3DF-3682-F276-CE92971FCAA0}"/>
              </a:ext>
            </a:extLst>
          </p:cNvPr>
          <p:cNvSpPr/>
          <p:nvPr/>
        </p:nvSpPr>
        <p:spPr>
          <a:xfrm rot="5400000">
            <a:off x="6631218" y="2545029"/>
            <a:ext cx="331337" cy="32272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>
            <a:extLst>
              <a:ext uri="{FF2B5EF4-FFF2-40B4-BE49-F238E27FC236}">
                <a16:creationId xmlns:a16="http://schemas.microsoft.com/office/drawing/2014/main" id="{3DBA7C45-724A-2894-FE76-4733315E0846}"/>
              </a:ext>
            </a:extLst>
          </p:cNvPr>
          <p:cNvSpPr/>
          <p:nvPr/>
        </p:nvSpPr>
        <p:spPr>
          <a:xfrm rot="5400000">
            <a:off x="6631218" y="3652089"/>
            <a:ext cx="331337" cy="32272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>
            <a:extLst>
              <a:ext uri="{FF2B5EF4-FFF2-40B4-BE49-F238E27FC236}">
                <a16:creationId xmlns:a16="http://schemas.microsoft.com/office/drawing/2014/main" id="{51E22606-0EC5-E19C-B07F-932089314D74}"/>
              </a:ext>
            </a:extLst>
          </p:cNvPr>
          <p:cNvSpPr/>
          <p:nvPr/>
        </p:nvSpPr>
        <p:spPr>
          <a:xfrm rot="5400000">
            <a:off x="6631218" y="5197070"/>
            <a:ext cx="331337" cy="32272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吹き出し 5">
            <a:extLst>
              <a:ext uri="{FF2B5EF4-FFF2-40B4-BE49-F238E27FC236}">
                <a16:creationId xmlns:a16="http://schemas.microsoft.com/office/drawing/2014/main" id="{3B381DDC-3A0C-EB12-D417-257E763962C8}"/>
              </a:ext>
            </a:extLst>
          </p:cNvPr>
          <p:cNvSpPr/>
          <p:nvPr/>
        </p:nvSpPr>
        <p:spPr>
          <a:xfrm>
            <a:off x="2574301" y="1196752"/>
            <a:ext cx="2039756" cy="513678"/>
          </a:xfrm>
          <a:prstGeom prst="wedgeRectCallout">
            <a:avLst>
              <a:gd name="adj1" fmla="val 54055"/>
              <a:gd name="adj2" fmla="val 121822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値は、</a:t>
            </a:r>
            <a:endParaRPr kumimoji="1" lang="en-US" altLang="ja-JP" sz="1600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pPr algn="ctr"/>
            <a:r>
              <a:rPr kumimoji="1" lang="ja-JP" altLang="en-US" sz="160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半角文字で入力</a:t>
            </a:r>
          </a:p>
        </p:txBody>
      </p:sp>
    </p:spTree>
    <p:extLst>
      <p:ext uri="{BB962C8B-B14F-4D97-AF65-F5344CB8AC3E}">
        <p14:creationId xmlns:p14="http://schemas.microsoft.com/office/powerpoint/2010/main" val="1970760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DF648CD0-1164-43C6-A578-3F189372F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実習（コードの確認）</a:t>
            </a:r>
            <a:endParaRPr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66CC73A-B7D2-4744-AB38-25A55BBBA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旅行先チャートのソースコード</a:t>
            </a:r>
            <a:r>
              <a:rPr lang="en-US" altLang="ja-JP" dirty="0"/>
              <a:t>(</a:t>
            </a:r>
            <a:r>
              <a:rPr lang="ja-JP" altLang="en-US"/>
              <a:t>抜粋</a:t>
            </a:r>
            <a:r>
              <a:rPr lang="en-US" altLang="ja-JP" dirty="0"/>
              <a:t>)①</a:t>
            </a:r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C32C2628-8153-40EB-B251-BB3D20AFBB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/>
              <a:t>1</a:t>
            </a:r>
            <a:r>
              <a:rPr lang="ja-JP" altLang="en-US"/>
              <a:t>コマ目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1F60051-D61F-4F02-9888-A44DAA38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kumimoji="1" lang="ja-JP" altLang="en-US" smtClean="0"/>
              <a:pPr/>
              <a:t>8</a:t>
            </a:fld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0F0A02D-9F73-51CB-59B9-B274EF2331D0}"/>
              </a:ext>
            </a:extLst>
          </p:cNvPr>
          <p:cNvSpPr txBox="1"/>
          <p:nvPr/>
        </p:nvSpPr>
        <p:spPr>
          <a:xfrm>
            <a:off x="1033311" y="1556792"/>
            <a:ext cx="6992903" cy="4832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q1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旅行先。興味があるのは、どんなところ？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1: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自然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2: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文化財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3: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食事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  <a:t>;</a:t>
            </a:r>
          </a:p>
          <a:p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a1_1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素晴らしい自然を見に行こう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  <a:t>;</a:t>
            </a:r>
          </a:p>
          <a:p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a1_2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興味深い文化財を見に行こう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  <a:t>;</a:t>
            </a:r>
          </a:p>
          <a:p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a1_3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美味しいものを食べに行こう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  <a:t>;</a:t>
            </a:r>
          </a:p>
          <a:p>
            <a:b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</a:br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q1_1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出かけるなら、どこ？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1: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山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2: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湖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3: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海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  <a:t>;</a:t>
            </a:r>
          </a:p>
          <a:p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a1_1_1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お弁当を用意して山に行こう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  <a:t>;</a:t>
            </a:r>
          </a:p>
          <a:p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a1_1_2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湖に行って水のある風景を楽しもう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  <a:t>;</a:t>
            </a:r>
          </a:p>
          <a:p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a1_1_3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釣り道具を用意して海へ行こう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  <a:t>;</a:t>
            </a:r>
          </a:p>
          <a:p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a1_1_o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山、湖、海以外のどこかへ行こう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  <a:t>;</a:t>
            </a:r>
          </a:p>
          <a:p>
            <a:b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</a:br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q1_2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何を観たい？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1: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建築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2: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美術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  <a:t>;</a:t>
            </a:r>
          </a:p>
          <a:p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a1_2_1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様々な様式の建築を見よう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  <a:t>;</a:t>
            </a:r>
          </a:p>
          <a:p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a1_2_2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美術館で絵画や彫刻を見よう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  <a:t>;</a:t>
            </a:r>
          </a:p>
          <a:p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a1_2_o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建築、美術以外にも見るものはある！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  <a:t>;</a:t>
            </a:r>
          </a:p>
          <a:p>
            <a:b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</a:br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q1_3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何を食べたい？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1: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魚 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2: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中華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  <a:t>;</a:t>
            </a:r>
          </a:p>
          <a:p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a1_3_1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漁港に出かけて採れたての魚を食べよう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  <a:t>;</a:t>
            </a:r>
          </a:p>
          <a:p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a1_3_2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本格中華料理を食べよう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  <a:t>;</a:t>
            </a:r>
          </a:p>
          <a:p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a1_3_o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お腹いっぱい食べよう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  <a:t>;</a:t>
            </a:r>
          </a:p>
          <a:p>
            <a:b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</a:br>
            <a:r>
              <a:rPr lang="en" altLang="ja-JP" sz="14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400" b="0" dirty="0">
                <a:solidFill>
                  <a:srgbClr val="000000"/>
                </a:solidFill>
                <a:effectLst/>
                <a:latin typeface="MonacakomiRegular"/>
              </a:rPr>
              <a:t> a1_o = </a:t>
            </a:r>
            <a:r>
              <a:rPr lang="en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"1,2,3</a:t>
            </a:r>
            <a:r>
              <a:rPr lang="ja-JP" altLang="en-US" sz="1400" b="0">
                <a:solidFill>
                  <a:srgbClr val="A31515"/>
                </a:solidFill>
                <a:effectLst/>
                <a:latin typeface="MonacakomiRegular"/>
              </a:rPr>
              <a:t>以外が入力されました。終了します。</a:t>
            </a:r>
            <a:r>
              <a:rPr lang="en-US" altLang="ja-JP" sz="1400" b="0" dirty="0">
                <a:solidFill>
                  <a:srgbClr val="A31515"/>
                </a:solidFill>
                <a:effectLst/>
                <a:latin typeface="MonacakomiRegular"/>
              </a:rPr>
              <a:t>"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MonacakomiRegular"/>
              </a:rPr>
              <a:t>;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AB67775-8AE8-7A3B-CEEF-0277F8A13E3B}"/>
              </a:ext>
            </a:extLst>
          </p:cNvPr>
          <p:cNvSpPr txBox="1"/>
          <p:nvPr/>
        </p:nvSpPr>
        <p:spPr>
          <a:xfrm>
            <a:off x="1251505" y="1171988"/>
            <a:ext cx="6556517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画面に表示するメッセージ（質問、応答）を変数という入れ物に入れている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692E309-CECE-CB23-2E53-A9E3A47804FC}"/>
              </a:ext>
            </a:extLst>
          </p:cNvPr>
          <p:cNvSpPr txBox="1"/>
          <p:nvPr/>
        </p:nvSpPr>
        <p:spPr>
          <a:xfrm>
            <a:off x="4790192" y="1860865"/>
            <a:ext cx="323602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1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つ目の質問と答えに対する応答を、それぞれ変数に代入している</a:t>
            </a:r>
            <a:endParaRPr kumimoji="1" lang="en-US" altLang="ja-JP" sz="1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7BD492F-901F-AE2B-AB4F-D66FE6D31DEC}"/>
              </a:ext>
            </a:extLst>
          </p:cNvPr>
          <p:cNvSpPr txBox="1"/>
          <p:nvPr/>
        </p:nvSpPr>
        <p:spPr>
          <a:xfrm>
            <a:off x="5436096" y="2945384"/>
            <a:ext cx="259206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つ目の質問の答えが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"1"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だった時の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つ目の質問と、答えに対する応答をそれぞれ変数に代入している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60458B0-BF60-8923-5B25-BEAE12A5DD2C}"/>
              </a:ext>
            </a:extLst>
          </p:cNvPr>
          <p:cNvSpPr txBox="1"/>
          <p:nvPr/>
        </p:nvSpPr>
        <p:spPr>
          <a:xfrm>
            <a:off x="5436096" y="3909336"/>
            <a:ext cx="259206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つ目の質問の答えが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"2"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だった時の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つ目の質問と、答えに対する応答をそれぞれ変数に代入している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E06B2E3-59E5-5819-7B39-2ABC1A53087C}"/>
              </a:ext>
            </a:extLst>
          </p:cNvPr>
          <p:cNvSpPr txBox="1"/>
          <p:nvPr/>
        </p:nvSpPr>
        <p:spPr>
          <a:xfrm>
            <a:off x="5434148" y="5446965"/>
            <a:ext cx="259206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つ目の質問の答えが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"3"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だった時の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12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つ目の質問と、答えに対する応答をそれぞれ変数に代入している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6426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0EBB8B-4F6A-42AF-993B-722EFF70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511169-E54B-4493-B599-D361F0048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旅行先チャートのソースコード</a:t>
            </a:r>
            <a:r>
              <a:rPr lang="en-US" altLang="ja-JP" dirty="0"/>
              <a:t>(</a:t>
            </a:r>
            <a:r>
              <a:rPr lang="ja-JP" altLang="en-US"/>
              <a:t>抜粋</a:t>
            </a:r>
            <a:r>
              <a:rPr lang="en-US" altLang="ja-JP" dirty="0"/>
              <a:t>)②</a:t>
            </a:r>
          </a:p>
          <a:p>
            <a:pPr lvl="1"/>
            <a:r>
              <a:rPr lang="en-US" altLang="ja-JP" dirty="0" err="1"/>
              <a:t>main.js</a:t>
            </a:r>
            <a:r>
              <a:rPr lang="en-US" altLang="ja-JP" dirty="0"/>
              <a:t> 36</a:t>
            </a:r>
            <a:r>
              <a:rPr lang="ja-JP" altLang="en-US"/>
              <a:t>行目前後</a:t>
            </a:r>
            <a:endParaRPr lang="en-US" altLang="ja-JP" dirty="0"/>
          </a:p>
          <a:p>
            <a:endParaRPr kumimoji="1" lang="ja-JP" altLang="en-US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lvl="1"/>
            <a:endParaRPr kumimoji="1" lang="ja-JP" altLang="en-US" sz="280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lvl="1"/>
            <a:endParaRPr kumimoji="1" lang="ja-JP" altLang="en-US" sz="320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AA3D9A3-8AB6-4670-BCCE-42A6619734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/>
              <a:t>1</a:t>
            </a:r>
            <a:r>
              <a:rPr lang="ja-JP" altLang="en-US"/>
              <a:t>コマ目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56044E0-3F45-46C7-B6F7-4C4A9A0F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D9298-421E-4926-815D-31B4285E3528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1CEAA1-A5DF-2C6C-A047-E50BE31A5305}"/>
              </a:ext>
            </a:extLst>
          </p:cNvPr>
          <p:cNvSpPr txBox="1"/>
          <p:nvPr/>
        </p:nvSpPr>
        <p:spPr>
          <a:xfrm>
            <a:off x="891465" y="1772816"/>
            <a:ext cx="7361070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b="0" dirty="0">
                <a:solidFill>
                  <a:srgbClr val="008000"/>
                </a:solidFill>
                <a:effectLst/>
                <a:latin typeface="MonacakomiRegular"/>
              </a:rPr>
              <a:t>// </a:t>
            </a:r>
            <a:r>
              <a:rPr lang="ja-JP" altLang="en-US" sz="1600" b="0">
                <a:solidFill>
                  <a:srgbClr val="008000"/>
                </a:solidFill>
                <a:effectLst/>
                <a:latin typeface="MonacakomiRegular"/>
              </a:rPr>
              <a:t>最初の質問</a:t>
            </a:r>
            <a:endParaRPr lang="ja-JP" altLang="en-US" sz="1600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" altLang="ja-JP" sz="1600" b="0" dirty="0">
                <a:solidFill>
                  <a:srgbClr val="0000FF"/>
                </a:solidFill>
                <a:effectLst/>
                <a:latin typeface="MonacakomiRegular"/>
              </a:rPr>
              <a:t>let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a1 = prompt( q1 );</a:t>
            </a:r>
          </a:p>
          <a:p>
            <a:r>
              <a:rPr lang="en" altLang="ja-JP" sz="1600" b="0" dirty="0">
                <a:solidFill>
                  <a:srgbClr val="008000"/>
                </a:solidFill>
                <a:effectLst/>
                <a:latin typeface="MonacakomiRegular"/>
              </a:rPr>
              <a:t>// </a:t>
            </a:r>
            <a:r>
              <a:rPr lang="ja-JP" altLang="en-US" sz="1600" b="0">
                <a:solidFill>
                  <a:srgbClr val="008000"/>
                </a:solidFill>
                <a:effectLst/>
                <a:latin typeface="MonacakomiRegular"/>
              </a:rPr>
              <a:t>結果画面に質問を表示する</a:t>
            </a:r>
            <a:endParaRPr lang="ja-JP" altLang="en-US" sz="1600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" altLang="ja-JP" sz="1600" b="0" dirty="0" err="1">
                <a:solidFill>
                  <a:srgbClr val="000000"/>
                </a:solidFill>
                <a:effectLst/>
                <a:latin typeface="MonacakomiRegular"/>
              </a:rPr>
              <a:t>writeContent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(</a:t>
            </a:r>
            <a:r>
              <a:rPr lang="en" altLang="ja-JP" sz="1600" b="0" dirty="0">
                <a:solidFill>
                  <a:srgbClr val="A31515"/>
                </a:solidFill>
                <a:effectLst/>
                <a:latin typeface="MonacakomiRegular"/>
              </a:rPr>
              <a:t>"&lt;p class='question'&gt;"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+ q1 + </a:t>
            </a:r>
            <a:r>
              <a:rPr lang="en" altLang="ja-JP" sz="1600" b="0" dirty="0">
                <a:solidFill>
                  <a:srgbClr val="A31515"/>
                </a:solidFill>
                <a:effectLst/>
                <a:latin typeface="MonacakomiRegular"/>
              </a:rPr>
              <a:t>"&lt;/p&gt;"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);</a:t>
            </a:r>
          </a:p>
          <a:p>
            <a:r>
              <a:rPr lang="en" altLang="ja-JP" sz="1600" b="0" dirty="0">
                <a:solidFill>
                  <a:srgbClr val="008000"/>
                </a:solidFill>
                <a:effectLst/>
                <a:latin typeface="MonacakomiRegular"/>
              </a:rPr>
              <a:t>// </a:t>
            </a:r>
            <a:r>
              <a:rPr lang="ja-JP" altLang="en-US" sz="1600" b="0">
                <a:solidFill>
                  <a:srgbClr val="008000"/>
                </a:solidFill>
                <a:effectLst/>
                <a:latin typeface="MonacakomiRegular"/>
              </a:rPr>
              <a:t>最初の質問の答えによる条件分岐 答えが</a:t>
            </a:r>
            <a:r>
              <a:rPr lang="en-US" altLang="ja-JP" sz="1600" b="0" dirty="0">
                <a:solidFill>
                  <a:srgbClr val="008000"/>
                </a:solidFill>
                <a:effectLst/>
                <a:latin typeface="MonacakomiRegular"/>
              </a:rPr>
              <a:t>"1"</a:t>
            </a:r>
            <a:r>
              <a:rPr lang="ja-JP" altLang="en-US" sz="1600" b="0">
                <a:solidFill>
                  <a:srgbClr val="008000"/>
                </a:solidFill>
                <a:effectLst/>
                <a:latin typeface="MonacakomiRegular"/>
              </a:rPr>
              <a:t>のとき</a:t>
            </a:r>
            <a:endParaRPr lang="ja-JP" altLang="en-US" sz="1600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" altLang="ja-JP" sz="1600" b="0" dirty="0">
                <a:solidFill>
                  <a:srgbClr val="0000FF"/>
                </a:solidFill>
                <a:effectLst/>
                <a:latin typeface="MonacakomiRegular"/>
              </a:rPr>
              <a:t>if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( a1 == </a:t>
            </a:r>
            <a:r>
              <a:rPr lang="en" altLang="ja-JP" sz="1600" b="0" dirty="0">
                <a:solidFill>
                  <a:srgbClr val="A31515"/>
                </a:solidFill>
                <a:effectLst/>
                <a:latin typeface="MonacakomiRegular"/>
              </a:rPr>
              <a:t>"1"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) {     </a:t>
            </a:r>
            <a:r>
              <a:rPr lang="en" altLang="ja-JP" sz="1600" b="0" dirty="0">
                <a:solidFill>
                  <a:srgbClr val="008000"/>
                </a:solidFill>
                <a:effectLst/>
                <a:latin typeface="MonacakomiRegular"/>
              </a:rPr>
              <a:t>// 1:</a:t>
            </a:r>
            <a:r>
              <a:rPr lang="ja-JP" altLang="en-US" sz="1600" b="0">
                <a:solidFill>
                  <a:srgbClr val="008000"/>
                </a:solidFill>
                <a:effectLst/>
                <a:latin typeface="MonacakomiRegular"/>
              </a:rPr>
              <a:t>自然</a:t>
            </a:r>
            <a:endParaRPr lang="ja-JP" altLang="en-US" sz="1600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-US" altLang="ja-JP" sz="1600" b="0" dirty="0">
                <a:solidFill>
                  <a:srgbClr val="008000"/>
                </a:solidFill>
                <a:effectLst/>
                <a:latin typeface="MonacakomiRegular"/>
              </a:rPr>
              <a:t>    // 1</a:t>
            </a:r>
            <a:r>
              <a:rPr lang="ja-JP" altLang="en-US" sz="1600" b="0">
                <a:solidFill>
                  <a:srgbClr val="008000"/>
                </a:solidFill>
                <a:effectLst/>
                <a:latin typeface="MonacakomiRegular"/>
              </a:rPr>
              <a:t>つ目の回答の応答メッセージ</a:t>
            </a:r>
            <a:endParaRPr lang="ja-JP" altLang="en-US" sz="1600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   </a:t>
            </a:r>
            <a:r>
              <a:rPr lang="en" altLang="ja-JP" sz="1600" b="0" dirty="0" err="1">
                <a:solidFill>
                  <a:srgbClr val="000000"/>
                </a:solidFill>
                <a:effectLst/>
                <a:latin typeface="MonacakomiRegular"/>
              </a:rPr>
              <a:t>showMessage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( a1 + </a:t>
            </a:r>
            <a:r>
              <a:rPr lang="en" altLang="ja-JP" sz="1600" b="0" dirty="0">
                <a:solidFill>
                  <a:srgbClr val="A31515"/>
                </a:solidFill>
                <a:effectLst/>
                <a:latin typeface="MonacakomiRegular"/>
              </a:rPr>
              <a:t>":"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+ a1_1 );</a:t>
            </a:r>
          </a:p>
          <a:p>
            <a:r>
              <a:rPr lang="en" altLang="ja-JP" sz="1600" b="0" dirty="0">
                <a:solidFill>
                  <a:srgbClr val="008000"/>
                </a:solidFill>
                <a:effectLst/>
                <a:latin typeface="MonacakomiRegular"/>
              </a:rPr>
              <a:t>    // 2</a:t>
            </a:r>
            <a:r>
              <a:rPr lang="ja-JP" altLang="en-US" sz="1600" b="0">
                <a:solidFill>
                  <a:srgbClr val="008000"/>
                </a:solidFill>
                <a:effectLst/>
                <a:latin typeface="MonacakomiRegular"/>
              </a:rPr>
              <a:t>つ目の質問</a:t>
            </a:r>
            <a:endParaRPr lang="ja-JP" altLang="en-US" sz="1600" b="0">
              <a:solidFill>
                <a:srgbClr val="000000"/>
              </a:solidFill>
              <a:effectLst/>
              <a:latin typeface="MonacakomiRegular"/>
            </a:endParaRPr>
          </a:p>
          <a:p>
            <a:r>
              <a:rPr lang="en" altLang="ja-JP" sz="1600" b="0" dirty="0">
                <a:solidFill>
                  <a:srgbClr val="0000FF"/>
                </a:solidFill>
                <a:effectLst/>
                <a:latin typeface="MonacakomiRegular"/>
              </a:rPr>
              <a:t>    let</a:t>
            </a:r>
            <a:r>
              <a:rPr lang="en" altLang="ja-JP" sz="1600" b="0" dirty="0">
                <a:solidFill>
                  <a:srgbClr val="000000"/>
                </a:solidFill>
                <a:effectLst/>
                <a:latin typeface="MonacakomiRegular"/>
              </a:rPr>
              <a:t> a2 = prompt( q1_1 );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0231360-9CCF-1AE6-E909-63B0D87EF81C}"/>
              </a:ext>
            </a:extLst>
          </p:cNvPr>
          <p:cNvSpPr/>
          <p:nvPr/>
        </p:nvSpPr>
        <p:spPr>
          <a:xfrm>
            <a:off x="6660232" y="1268760"/>
            <a:ext cx="2088232" cy="5180225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E79C2254-C9FB-C49B-CB6A-A3FA664D4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405620"/>
            <a:ext cx="1627218" cy="504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42842"/>
      </p:ext>
    </p:extLst>
  </p:cSld>
  <p:clrMapOvr>
    <a:masterClrMapping/>
  </p:clrMapOvr>
</p:sld>
</file>

<file path=ppt/theme/theme1.xml><?xml version="1.0" encoding="utf-8"?>
<a:theme xmlns:a="http://schemas.openxmlformats.org/drawingml/2006/main" name="2020岡本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/>
      </a:spPr>
      <a:bodyPr rtlCol="0" anchor="ctr"/>
      <a:lstStyle>
        <a:defPPr algn="ctr">
          <a:defRPr kumimoji="1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3191</Words>
  <Application>Microsoft Macintosh PowerPoint</Application>
  <PresentationFormat>画面に合わせる (4:3)</PresentationFormat>
  <Paragraphs>393</Paragraphs>
  <Slides>25</Slides>
  <Notes>20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6" baseType="lpstr">
      <vt:lpstr>メイリオ</vt:lpstr>
      <vt:lpstr>UD デジタル 教科書体 N-R</vt:lpstr>
      <vt:lpstr>UD デジタル 教科書体 NK-B</vt:lpstr>
      <vt:lpstr>MonacakomiRegular</vt:lpstr>
      <vt:lpstr>Arial</vt:lpstr>
      <vt:lpstr>UD デジタル 教科書体 N-R</vt:lpstr>
      <vt:lpstr>Century Gothic</vt:lpstr>
      <vt:lpstr>Calibri</vt:lpstr>
      <vt:lpstr>UD デジタル 教科書体 N-B</vt:lpstr>
      <vt:lpstr>Wingdings</vt:lpstr>
      <vt:lpstr>2020岡本</vt:lpstr>
      <vt:lpstr>APS旅行先チャート JavaScript版 (プログラミング領域)</vt:lpstr>
      <vt:lpstr>学習目標</vt:lpstr>
      <vt:lpstr>単元の流れ</vt:lpstr>
      <vt:lpstr>旅行先チャートを動かして、仕組みを理解しよう</vt:lpstr>
      <vt:lpstr>PowerPoint プレゼンテーション</vt:lpstr>
      <vt:lpstr>実習（インポート）</vt:lpstr>
      <vt:lpstr>PowerPoint プレゼンテーション</vt:lpstr>
      <vt:lpstr>実習（コードの確認）</vt:lpstr>
      <vt:lpstr>PowerPoint プレゼンテーション</vt:lpstr>
      <vt:lpstr>カスタマイズ</vt:lpstr>
      <vt:lpstr>PowerPoint プレゼンテーション</vt:lpstr>
      <vt:lpstr>PowerPoint プレゼンテーション</vt:lpstr>
      <vt:lpstr>PowerPoint プレゼンテーション</vt:lpstr>
      <vt:lpstr>選択肢を増やしてみよう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参考資料:条件分岐の文法・構造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2019-04-01T02:19:52Z</dcterms:created>
  <dcterms:modified xsi:type="dcterms:W3CDTF">2023-09-07T05:50:42Z</dcterms:modified>
</cp:coreProperties>
</file>