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1"/>
  </p:notesMasterIdLst>
  <p:handoutMasterIdLst>
    <p:handoutMasterId r:id="rId42"/>
  </p:handoutMasterIdLst>
  <p:sldIdLst>
    <p:sldId id="510" r:id="rId2"/>
    <p:sldId id="611" r:id="rId3"/>
    <p:sldId id="599" r:id="rId4"/>
    <p:sldId id="600" r:id="rId5"/>
    <p:sldId id="609" r:id="rId6"/>
    <p:sldId id="598" r:id="rId7"/>
    <p:sldId id="610" r:id="rId8"/>
    <p:sldId id="601" r:id="rId9"/>
    <p:sldId id="592" r:id="rId10"/>
    <p:sldId id="576" r:id="rId11"/>
    <p:sldId id="604" r:id="rId12"/>
    <p:sldId id="593" r:id="rId13"/>
    <p:sldId id="581" r:id="rId14"/>
    <p:sldId id="582" r:id="rId15"/>
    <p:sldId id="602" r:id="rId16"/>
    <p:sldId id="603" r:id="rId17"/>
    <p:sldId id="583" r:id="rId18"/>
    <p:sldId id="577" r:id="rId19"/>
    <p:sldId id="595" r:id="rId20"/>
    <p:sldId id="594" r:id="rId21"/>
    <p:sldId id="605" r:id="rId22"/>
    <p:sldId id="584" r:id="rId23"/>
    <p:sldId id="578" r:id="rId24"/>
    <p:sldId id="596" r:id="rId25"/>
    <p:sldId id="587" r:id="rId26"/>
    <p:sldId id="606" r:id="rId27"/>
    <p:sldId id="585" r:id="rId28"/>
    <p:sldId id="579" r:id="rId29"/>
    <p:sldId id="589" r:id="rId30"/>
    <p:sldId id="597" r:id="rId31"/>
    <p:sldId id="607" r:id="rId32"/>
    <p:sldId id="586" r:id="rId33"/>
    <p:sldId id="580" r:id="rId34"/>
    <p:sldId id="590" r:id="rId35"/>
    <p:sldId id="591" r:id="rId36"/>
    <p:sldId id="612" r:id="rId37"/>
    <p:sldId id="608" r:id="rId38"/>
    <p:sldId id="588" r:id="rId39"/>
    <p:sldId id="573" r:id="rId40"/>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と目次" id="{F5F818AB-3B56-4ED6-99C9-3C032CA2C295}">
          <p14:sldIdLst>
            <p14:sldId id="510"/>
            <p14:sldId id="611"/>
          </p14:sldIdLst>
        </p14:section>
        <p14:section name="ガイドラインの想定" id="{ACF54931-CE89-654B-92EF-DBF4397C48C8}">
          <p14:sldIdLst>
            <p14:sldId id="599"/>
            <p14:sldId id="600"/>
            <p14:sldId id="609"/>
            <p14:sldId id="598"/>
            <p14:sldId id="610"/>
          </p14:sldIdLst>
        </p14:section>
        <p14:section name="レベル１のガイドライン" id="{D7CC6978-5520-D745-8F68-74F5E68EECD2}">
          <p14:sldIdLst>
            <p14:sldId id="601"/>
            <p14:sldId id="592"/>
            <p14:sldId id="576"/>
            <p14:sldId id="604"/>
            <p14:sldId id="593"/>
            <p14:sldId id="581"/>
            <p14:sldId id="582"/>
            <p14:sldId id="602"/>
            <p14:sldId id="603"/>
            <p14:sldId id="583"/>
            <p14:sldId id="577"/>
            <p14:sldId id="595"/>
            <p14:sldId id="594"/>
            <p14:sldId id="605"/>
            <p14:sldId id="584"/>
            <p14:sldId id="578"/>
            <p14:sldId id="596"/>
            <p14:sldId id="587"/>
            <p14:sldId id="606"/>
            <p14:sldId id="585"/>
            <p14:sldId id="579"/>
            <p14:sldId id="589"/>
            <p14:sldId id="597"/>
            <p14:sldId id="607"/>
            <p14:sldId id="586"/>
            <p14:sldId id="580"/>
            <p14:sldId id="590"/>
            <p14:sldId id="591"/>
            <p14:sldId id="612"/>
            <p14:sldId id="608"/>
            <p14:sldId id="588"/>
            <p14:sldId id="573"/>
          </p14:sldIdLst>
        </p14:section>
      </p14:sectionLst>
    </p:ext>
    <p:ext uri="{EFAFB233-063F-42B5-8137-9DF3F51BA10A}">
      <p15:sldGuideLst xmlns:p15="http://schemas.microsoft.com/office/powerpoint/2012/main">
        <p15:guide id="2" pos="2880">
          <p15:clr>
            <a:srgbClr val="A4A3A4"/>
          </p15:clr>
        </p15:guide>
        <p15:guide id="3" orient="horz" pos="2183"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050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8" autoAdjust="0"/>
    <p:restoredTop sz="96170" autoAdjust="0"/>
  </p:normalViewPr>
  <p:slideViewPr>
    <p:cSldViewPr snapToGrid="0">
      <p:cViewPr varScale="1">
        <p:scale>
          <a:sx n="124" d="100"/>
          <a:sy n="124" d="100"/>
        </p:scale>
        <p:origin x="1688" y="168"/>
      </p:cViewPr>
      <p:guideLst>
        <p:guide pos="2880"/>
        <p:guide orient="horz" pos="2183"/>
      </p:guideLst>
    </p:cSldViewPr>
  </p:slideViewPr>
  <p:outlineViewPr>
    <p:cViewPr>
      <p:scale>
        <a:sx n="33" d="100"/>
        <a:sy n="33" d="100"/>
      </p:scale>
      <p:origin x="0" y="-320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Lst>
  </p:outlineViewPr>
  <p:notesTextViewPr>
    <p:cViewPr>
      <p:scale>
        <a:sx n="105" d="100"/>
        <a:sy n="105" d="100"/>
      </p:scale>
      <p:origin x="0" y="0"/>
    </p:cViewPr>
  </p:notesTextViewPr>
  <p:sorterViewPr>
    <p:cViewPr>
      <p:scale>
        <a:sx n="100" d="100"/>
        <a:sy n="100" d="100"/>
      </p:scale>
      <p:origin x="0" y="0"/>
    </p:cViewPr>
  </p:sorterViewPr>
  <p:notesViewPr>
    <p:cSldViewPr snapToGrid="0">
      <p:cViewPr varScale="1">
        <p:scale>
          <a:sx n="48" d="100"/>
          <a:sy n="48" d="100"/>
        </p:scale>
        <p:origin x="-2940" y="-102"/>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9.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8.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7.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8" Type="http://schemas.openxmlformats.org/officeDocument/2006/relationships/slide" Target="slides/slide8.xml"/><Relationship Id="rId3"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8206" cy="511649"/>
          </a:xfrm>
          <a:prstGeom prst="rect">
            <a:avLst/>
          </a:prstGeom>
        </p:spPr>
        <p:txBody>
          <a:bodyPr vert="horz" lIns="94647" tIns="47324" rIns="94647" bIns="473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201" y="0"/>
            <a:ext cx="3078206" cy="511649"/>
          </a:xfrm>
          <a:prstGeom prst="rect">
            <a:avLst/>
          </a:prstGeom>
        </p:spPr>
        <p:txBody>
          <a:bodyPr vert="horz" lIns="94647" tIns="47324" rIns="94647" bIns="47324" rtlCol="0"/>
          <a:lstStyle>
            <a:lvl1pPr algn="r">
              <a:defRPr sz="1200"/>
            </a:lvl1pPr>
          </a:lstStyle>
          <a:p>
            <a:fld id="{348D700B-38AE-944A-84BD-3E8AD685CD71}" type="datetimeFigureOut">
              <a:rPr kumimoji="1" lang="ja-JP" altLang="en-US" smtClean="0"/>
              <a:pPr/>
              <a:t>2023/6/20</a:t>
            </a:fld>
            <a:endParaRPr kumimoji="1" lang="ja-JP" altLang="en-US"/>
          </a:p>
        </p:txBody>
      </p:sp>
      <p:sp>
        <p:nvSpPr>
          <p:cNvPr id="4" name="フッター プレースホルダー 3"/>
          <p:cNvSpPr>
            <a:spLocks noGrp="1"/>
          </p:cNvSpPr>
          <p:nvPr>
            <p:ph type="ftr" sz="quarter" idx="2"/>
          </p:nvPr>
        </p:nvSpPr>
        <p:spPr>
          <a:xfrm>
            <a:off x="3" y="9721330"/>
            <a:ext cx="3078206" cy="511648"/>
          </a:xfrm>
          <a:prstGeom prst="rect">
            <a:avLst/>
          </a:prstGeom>
        </p:spPr>
        <p:txBody>
          <a:bodyPr vert="horz" lIns="94647" tIns="47324" rIns="94647" bIns="473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201" y="9721330"/>
            <a:ext cx="3078206" cy="511648"/>
          </a:xfrm>
          <a:prstGeom prst="rect">
            <a:avLst/>
          </a:prstGeom>
        </p:spPr>
        <p:txBody>
          <a:bodyPr vert="horz" lIns="94647" tIns="47324" rIns="94647" bIns="47324" rtlCol="0" anchor="b"/>
          <a:lstStyle>
            <a:lvl1pPr algn="r">
              <a:defRPr sz="1200"/>
            </a:lvl1pPr>
          </a:lstStyle>
          <a:p>
            <a:fld id="{EA73354F-EE0E-AF47-B86E-CFB3240ABE2D}" type="slidenum">
              <a:rPr kumimoji="1" lang="ja-JP" altLang="en-US" smtClean="0"/>
              <a:pPr/>
              <a:t>‹#›</a:t>
            </a:fld>
            <a:endParaRPr kumimoji="1" lang="ja-JP" altLang="en-US"/>
          </a:p>
        </p:txBody>
      </p:sp>
    </p:spTree>
    <p:extLst>
      <p:ext uri="{BB962C8B-B14F-4D97-AF65-F5344CB8AC3E}">
        <p14:creationId xmlns:p14="http://schemas.microsoft.com/office/powerpoint/2010/main" val="19919628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8428" cy="513508"/>
          </a:xfrm>
          <a:prstGeom prst="rect">
            <a:avLst/>
          </a:prstGeom>
        </p:spPr>
        <p:txBody>
          <a:bodyPr vert="horz" lIns="94647" tIns="47324" rIns="94647" bIns="4732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3"/>
            <a:ext cx="3078428" cy="513508"/>
          </a:xfrm>
          <a:prstGeom prst="rect">
            <a:avLst/>
          </a:prstGeom>
        </p:spPr>
        <p:txBody>
          <a:bodyPr vert="horz" lIns="94647" tIns="47324" rIns="94647" bIns="47324" rtlCol="0"/>
          <a:lstStyle>
            <a:lvl1pPr algn="r">
              <a:defRPr sz="1200"/>
            </a:lvl1pPr>
          </a:lstStyle>
          <a:p>
            <a:fld id="{E463BC63-76B7-4623-9D56-90422948ACEF}" type="datetimeFigureOut">
              <a:rPr kumimoji="1" lang="ja-JP" altLang="en-US" smtClean="0"/>
              <a:pPr/>
              <a:t>2023/6/20</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47" tIns="47324" rIns="94647" bIns="47324" rtlCol="0" anchor="ctr"/>
          <a:lstStyle/>
          <a:p>
            <a:endParaRPr lang="ja-JP" altLang="en-US"/>
          </a:p>
        </p:txBody>
      </p:sp>
      <p:sp>
        <p:nvSpPr>
          <p:cNvPr id="5" name="ノート プレースホルダー 4"/>
          <p:cNvSpPr>
            <a:spLocks noGrp="1"/>
          </p:cNvSpPr>
          <p:nvPr>
            <p:ph type="body" sz="quarter" idx="3"/>
          </p:nvPr>
        </p:nvSpPr>
        <p:spPr>
          <a:xfrm>
            <a:off x="710407" y="4925410"/>
            <a:ext cx="5683250" cy="4029879"/>
          </a:xfrm>
          <a:prstGeom prst="rect">
            <a:avLst/>
          </a:prstGeom>
        </p:spPr>
        <p:txBody>
          <a:bodyPr vert="horz" lIns="94647" tIns="47324" rIns="94647" bIns="473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47" tIns="47324" rIns="94647" bIns="473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47" tIns="47324" rIns="94647" bIns="47324" rtlCol="0" anchor="b"/>
          <a:lstStyle>
            <a:lvl1pPr algn="r">
              <a:defRPr sz="1200"/>
            </a:lvl1pPr>
          </a:lstStyle>
          <a:p>
            <a:fld id="{2E700883-0409-4E10-A901-139183229ECC}" type="slidenum">
              <a:rPr kumimoji="1" lang="ja-JP" altLang="en-US" smtClean="0"/>
              <a:pPr/>
              <a:t>‹#›</a:t>
            </a:fld>
            <a:endParaRPr kumimoji="1" lang="ja-JP" altLang="en-US"/>
          </a:p>
        </p:txBody>
      </p:sp>
    </p:spTree>
    <p:extLst>
      <p:ext uri="{BB962C8B-B14F-4D97-AF65-F5344CB8AC3E}">
        <p14:creationId xmlns:p14="http://schemas.microsoft.com/office/powerpoint/2010/main" val="22289657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E700883-0409-4E10-A901-139183229ECC}" type="slidenum">
              <a:rPr kumimoji="1" lang="ja-JP" altLang="en-US" smtClean="0"/>
              <a:pPr/>
              <a:t>1</a:t>
            </a:fld>
            <a:endParaRPr kumimoji="1" lang="ja-JP" altLang="en-US" dirty="0"/>
          </a:p>
        </p:txBody>
      </p:sp>
    </p:spTree>
    <p:extLst>
      <p:ext uri="{BB962C8B-B14F-4D97-AF65-F5344CB8AC3E}">
        <p14:creationId xmlns:p14="http://schemas.microsoft.com/office/powerpoint/2010/main" val="128423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10</a:t>
            </a:fld>
            <a:endParaRPr kumimoji="1" lang="ja-JP" altLang="en-US"/>
          </a:p>
        </p:txBody>
      </p:sp>
    </p:spTree>
    <p:extLst>
      <p:ext uri="{BB962C8B-B14F-4D97-AF65-F5344CB8AC3E}">
        <p14:creationId xmlns:p14="http://schemas.microsoft.com/office/powerpoint/2010/main" val="190886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11</a:t>
            </a:fld>
            <a:endParaRPr kumimoji="1" lang="ja-JP" altLang="en-US"/>
          </a:p>
        </p:txBody>
      </p:sp>
    </p:spTree>
    <p:extLst>
      <p:ext uri="{BB962C8B-B14F-4D97-AF65-F5344CB8AC3E}">
        <p14:creationId xmlns:p14="http://schemas.microsoft.com/office/powerpoint/2010/main" val="280731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12</a:t>
            </a:fld>
            <a:endParaRPr kumimoji="1" lang="ja-JP" altLang="en-US"/>
          </a:p>
        </p:txBody>
      </p:sp>
    </p:spTree>
    <p:extLst>
      <p:ext uri="{BB962C8B-B14F-4D97-AF65-F5344CB8AC3E}">
        <p14:creationId xmlns:p14="http://schemas.microsoft.com/office/powerpoint/2010/main" val="186098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13</a:t>
            </a:fld>
            <a:endParaRPr kumimoji="1" lang="ja-JP" altLang="en-US"/>
          </a:p>
        </p:txBody>
      </p:sp>
    </p:spTree>
    <p:extLst>
      <p:ext uri="{BB962C8B-B14F-4D97-AF65-F5344CB8AC3E}">
        <p14:creationId xmlns:p14="http://schemas.microsoft.com/office/powerpoint/2010/main" val="96822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14</a:t>
            </a:fld>
            <a:endParaRPr kumimoji="1" lang="ja-JP" altLang="en-US"/>
          </a:p>
        </p:txBody>
      </p:sp>
    </p:spTree>
    <p:extLst>
      <p:ext uri="{BB962C8B-B14F-4D97-AF65-F5344CB8AC3E}">
        <p14:creationId xmlns:p14="http://schemas.microsoft.com/office/powerpoint/2010/main" val="480491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15</a:t>
            </a:fld>
            <a:endParaRPr kumimoji="1" lang="ja-JP" altLang="en-US"/>
          </a:p>
        </p:txBody>
      </p:sp>
    </p:spTree>
    <p:extLst>
      <p:ext uri="{BB962C8B-B14F-4D97-AF65-F5344CB8AC3E}">
        <p14:creationId xmlns:p14="http://schemas.microsoft.com/office/powerpoint/2010/main" val="158987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16</a:t>
            </a:fld>
            <a:endParaRPr kumimoji="1" lang="ja-JP" altLang="en-US"/>
          </a:p>
        </p:txBody>
      </p:sp>
    </p:spTree>
    <p:extLst>
      <p:ext uri="{BB962C8B-B14F-4D97-AF65-F5344CB8AC3E}">
        <p14:creationId xmlns:p14="http://schemas.microsoft.com/office/powerpoint/2010/main" val="341697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17</a:t>
            </a:fld>
            <a:endParaRPr kumimoji="1" lang="ja-JP" altLang="en-US"/>
          </a:p>
        </p:txBody>
      </p:sp>
    </p:spTree>
    <p:extLst>
      <p:ext uri="{BB962C8B-B14F-4D97-AF65-F5344CB8AC3E}">
        <p14:creationId xmlns:p14="http://schemas.microsoft.com/office/powerpoint/2010/main" val="300409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18</a:t>
            </a:fld>
            <a:endParaRPr kumimoji="1" lang="ja-JP" altLang="en-US"/>
          </a:p>
        </p:txBody>
      </p:sp>
    </p:spTree>
    <p:extLst>
      <p:ext uri="{BB962C8B-B14F-4D97-AF65-F5344CB8AC3E}">
        <p14:creationId xmlns:p14="http://schemas.microsoft.com/office/powerpoint/2010/main" val="300564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19</a:t>
            </a:fld>
            <a:endParaRPr kumimoji="1" lang="ja-JP" altLang="en-US"/>
          </a:p>
        </p:txBody>
      </p:sp>
    </p:spTree>
    <p:extLst>
      <p:ext uri="{BB962C8B-B14F-4D97-AF65-F5344CB8AC3E}">
        <p14:creationId xmlns:p14="http://schemas.microsoft.com/office/powerpoint/2010/main" val="103565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a:t>
            </a:fld>
            <a:endParaRPr kumimoji="1" lang="ja-JP" altLang="en-US"/>
          </a:p>
        </p:txBody>
      </p:sp>
    </p:spTree>
    <p:extLst>
      <p:ext uri="{BB962C8B-B14F-4D97-AF65-F5344CB8AC3E}">
        <p14:creationId xmlns:p14="http://schemas.microsoft.com/office/powerpoint/2010/main" val="656117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20</a:t>
            </a:fld>
            <a:endParaRPr kumimoji="1" lang="ja-JP" altLang="en-US"/>
          </a:p>
        </p:txBody>
      </p:sp>
    </p:spTree>
    <p:extLst>
      <p:ext uri="{BB962C8B-B14F-4D97-AF65-F5344CB8AC3E}">
        <p14:creationId xmlns:p14="http://schemas.microsoft.com/office/powerpoint/2010/main" val="868741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21</a:t>
            </a:fld>
            <a:endParaRPr kumimoji="1" lang="ja-JP" altLang="en-US"/>
          </a:p>
        </p:txBody>
      </p:sp>
    </p:spTree>
    <p:extLst>
      <p:ext uri="{BB962C8B-B14F-4D97-AF65-F5344CB8AC3E}">
        <p14:creationId xmlns:p14="http://schemas.microsoft.com/office/powerpoint/2010/main" val="1651310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22</a:t>
            </a:fld>
            <a:endParaRPr kumimoji="1" lang="ja-JP" altLang="en-US"/>
          </a:p>
        </p:txBody>
      </p:sp>
    </p:spTree>
    <p:extLst>
      <p:ext uri="{BB962C8B-B14F-4D97-AF65-F5344CB8AC3E}">
        <p14:creationId xmlns:p14="http://schemas.microsoft.com/office/powerpoint/2010/main" val="353813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23</a:t>
            </a:fld>
            <a:endParaRPr kumimoji="1" lang="ja-JP" altLang="en-US"/>
          </a:p>
        </p:txBody>
      </p:sp>
    </p:spTree>
    <p:extLst>
      <p:ext uri="{BB962C8B-B14F-4D97-AF65-F5344CB8AC3E}">
        <p14:creationId xmlns:p14="http://schemas.microsoft.com/office/powerpoint/2010/main" val="123195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24</a:t>
            </a:fld>
            <a:endParaRPr kumimoji="1" lang="ja-JP" altLang="en-US"/>
          </a:p>
        </p:txBody>
      </p:sp>
    </p:spTree>
    <p:extLst>
      <p:ext uri="{BB962C8B-B14F-4D97-AF65-F5344CB8AC3E}">
        <p14:creationId xmlns:p14="http://schemas.microsoft.com/office/powerpoint/2010/main" val="1615163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25</a:t>
            </a:fld>
            <a:endParaRPr kumimoji="1" lang="ja-JP" altLang="en-US"/>
          </a:p>
        </p:txBody>
      </p:sp>
    </p:spTree>
    <p:extLst>
      <p:ext uri="{BB962C8B-B14F-4D97-AF65-F5344CB8AC3E}">
        <p14:creationId xmlns:p14="http://schemas.microsoft.com/office/powerpoint/2010/main" val="2771089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26</a:t>
            </a:fld>
            <a:endParaRPr kumimoji="1" lang="ja-JP" altLang="en-US"/>
          </a:p>
        </p:txBody>
      </p:sp>
    </p:spTree>
    <p:extLst>
      <p:ext uri="{BB962C8B-B14F-4D97-AF65-F5344CB8AC3E}">
        <p14:creationId xmlns:p14="http://schemas.microsoft.com/office/powerpoint/2010/main" val="433143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27</a:t>
            </a:fld>
            <a:endParaRPr kumimoji="1" lang="ja-JP" altLang="en-US"/>
          </a:p>
        </p:txBody>
      </p:sp>
    </p:spTree>
    <p:extLst>
      <p:ext uri="{BB962C8B-B14F-4D97-AF65-F5344CB8AC3E}">
        <p14:creationId xmlns:p14="http://schemas.microsoft.com/office/powerpoint/2010/main" val="2879300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28</a:t>
            </a:fld>
            <a:endParaRPr kumimoji="1" lang="ja-JP" altLang="en-US"/>
          </a:p>
        </p:txBody>
      </p:sp>
    </p:spTree>
    <p:extLst>
      <p:ext uri="{BB962C8B-B14F-4D97-AF65-F5344CB8AC3E}">
        <p14:creationId xmlns:p14="http://schemas.microsoft.com/office/powerpoint/2010/main" val="3194089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29</a:t>
            </a:fld>
            <a:endParaRPr kumimoji="1" lang="ja-JP" altLang="en-US"/>
          </a:p>
        </p:txBody>
      </p:sp>
    </p:spTree>
    <p:extLst>
      <p:ext uri="{BB962C8B-B14F-4D97-AF65-F5344CB8AC3E}">
        <p14:creationId xmlns:p14="http://schemas.microsoft.com/office/powerpoint/2010/main" val="31239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a:t>
            </a:fld>
            <a:endParaRPr kumimoji="1" lang="ja-JP" altLang="en-US"/>
          </a:p>
        </p:txBody>
      </p:sp>
    </p:spTree>
    <p:extLst>
      <p:ext uri="{BB962C8B-B14F-4D97-AF65-F5344CB8AC3E}">
        <p14:creationId xmlns:p14="http://schemas.microsoft.com/office/powerpoint/2010/main" val="2285433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30</a:t>
            </a:fld>
            <a:endParaRPr kumimoji="1" lang="ja-JP" altLang="en-US"/>
          </a:p>
        </p:txBody>
      </p:sp>
    </p:spTree>
    <p:extLst>
      <p:ext uri="{BB962C8B-B14F-4D97-AF65-F5344CB8AC3E}">
        <p14:creationId xmlns:p14="http://schemas.microsoft.com/office/powerpoint/2010/main" val="3815275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31</a:t>
            </a:fld>
            <a:endParaRPr kumimoji="1" lang="ja-JP" altLang="en-US"/>
          </a:p>
        </p:txBody>
      </p:sp>
    </p:spTree>
    <p:extLst>
      <p:ext uri="{BB962C8B-B14F-4D97-AF65-F5344CB8AC3E}">
        <p14:creationId xmlns:p14="http://schemas.microsoft.com/office/powerpoint/2010/main" val="479687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32</a:t>
            </a:fld>
            <a:endParaRPr kumimoji="1" lang="ja-JP" altLang="en-US"/>
          </a:p>
        </p:txBody>
      </p:sp>
    </p:spTree>
    <p:extLst>
      <p:ext uri="{BB962C8B-B14F-4D97-AF65-F5344CB8AC3E}">
        <p14:creationId xmlns:p14="http://schemas.microsoft.com/office/powerpoint/2010/main" val="2341161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33</a:t>
            </a:fld>
            <a:endParaRPr kumimoji="1" lang="ja-JP" altLang="en-US"/>
          </a:p>
        </p:txBody>
      </p:sp>
    </p:spTree>
    <p:extLst>
      <p:ext uri="{BB962C8B-B14F-4D97-AF65-F5344CB8AC3E}">
        <p14:creationId xmlns:p14="http://schemas.microsoft.com/office/powerpoint/2010/main" val="16012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34</a:t>
            </a:fld>
            <a:endParaRPr kumimoji="1" lang="ja-JP" altLang="en-US"/>
          </a:p>
        </p:txBody>
      </p:sp>
    </p:spTree>
    <p:extLst>
      <p:ext uri="{BB962C8B-B14F-4D97-AF65-F5344CB8AC3E}">
        <p14:creationId xmlns:p14="http://schemas.microsoft.com/office/powerpoint/2010/main" val="1868103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35</a:t>
            </a:fld>
            <a:endParaRPr kumimoji="1" lang="ja-JP" altLang="en-US"/>
          </a:p>
        </p:txBody>
      </p:sp>
    </p:spTree>
    <p:extLst>
      <p:ext uri="{BB962C8B-B14F-4D97-AF65-F5344CB8AC3E}">
        <p14:creationId xmlns:p14="http://schemas.microsoft.com/office/powerpoint/2010/main" val="659460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37</a:t>
            </a:fld>
            <a:endParaRPr kumimoji="1" lang="ja-JP" altLang="en-US"/>
          </a:p>
        </p:txBody>
      </p:sp>
    </p:spTree>
    <p:extLst>
      <p:ext uri="{BB962C8B-B14F-4D97-AF65-F5344CB8AC3E}">
        <p14:creationId xmlns:p14="http://schemas.microsoft.com/office/powerpoint/2010/main" val="186823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38</a:t>
            </a:fld>
            <a:endParaRPr kumimoji="1" lang="ja-JP" altLang="en-US"/>
          </a:p>
        </p:txBody>
      </p:sp>
    </p:spTree>
    <p:extLst>
      <p:ext uri="{BB962C8B-B14F-4D97-AF65-F5344CB8AC3E}">
        <p14:creationId xmlns:p14="http://schemas.microsoft.com/office/powerpoint/2010/main" val="4035573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39</a:t>
            </a:fld>
            <a:endParaRPr kumimoji="1" lang="ja-JP" altLang="en-US"/>
          </a:p>
        </p:txBody>
      </p:sp>
    </p:spTree>
    <p:extLst>
      <p:ext uri="{BB962C8B-B14F-4D97-AF65-F5344CB8AC3E}">
        <p14:creationId xmlns:p14="http://schemas.microsoft.com/office/powerpoint/2010/main" val="105482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a:t>
            </a:fld>
            <a:endParaRPr kumimoji="1" lang="ja-JP" altLang="en-US"/>
          </a:p>
        </p:txBody>
      </p:sp>
    </p:spTree>
    <p:extLst>
      <p:ext uri="{BB962C8B-B14F-4D97-AF65-F5344CB8AC3E}">
        <p14:creationId xmlns:p14="http://schemas.microsoft.com/office/powerpoint/2010/main" val="330941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a:t>
            </a:fld>
            <a:endParaRPr kumimoji="1" lang="ja-JP" altLang="en-US"/>
          </a:p>
        </p:txBody>
      </p:sp>
    </p:spTree>
    <p:extLst>
      <p:ext uri="{BB962C8B-B14F-4D97-AF65-F5344CB8AC3E}">
        <p14:creationId xmlns:p14="http://schemas.microsoft.com/office/powerpoint/2010/main" val="374533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a:t>
            </a:fld>
            <a:endParaRPr kumimoji="1" lang="ja-JP" altLang="en-US"/>
          </a:p>
        </p:txBody>
      </p:sp>
    </p:spTree>
    <p:extLst>
      <p:ext uri="{BB962C8B-B14F-4D97-AF65-F5344CB8AC3E}">
        <p14:creationId xmlns:p14="http://schemas.microsoft.com/office/powerpoint/2010/main" val="315166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7</a:t>
            </a:fld>
            <a:endParaRPr kumimoji="1" lang="ja-JP" altLang="en-US"/>
          </a:p>
        </p:txBody>
      </p:sp>
    </p:spTree>
    <p:extLst>
      <p:ext uri="{BB962C8B-B14F-4D97-AF65-F5344CB8AC3E}">
        <p14:creationId xmlns:p14="http://schemas.microsoft.com/office/powerpoint/2010/main" val="278533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8</a:t>
            </a:fld>
            <a:endParaRPr kumimoji="1" lang="ja-JP" altLang="en-US"/>
          </a:p>
        </p:txBody>
      </p:sp>
    </p:spTree>
    <p:extLst>
      <p:ext uri="{BB962C8B-B14F-4D97-AF65-F5344CB8AC3E}">
        <p14:creationId xmlns:p14="http://schemas.microsoft.com/office/powerpoint/2010/main" val="279989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9</a:t>
            </a:fld>
            <a:endParaRPr kumimoji="1" lang="ja-JP" altLang="en-US"/>
          </a:p>
        </p:txBody>
      </p:sp>
    </p:spTree>
    <p:extLst>
      <p:ext uri="{BB962C8B-B14F-4D97-AF65-F5344CB8AC3E}">
        <p14:creationId xmlns:p14="http://schemas.microsoft.com/office/powerpoint/2010/main" val="325778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表紙">
    <p:spTree>
      <p:nvGrpSpPr>
        <p:cNvPr id="1" name=""/>
        <p:cNvGrpSpPr/>
        <p:nvPr/>
      </p:nvGrpSpPr>
      <p:grpSpPr>
        <a:xfrm>
          <a:off x="0" y="0"/>
          <a:ext cx="0" cy="0"/>
          <a:chOff x="0" y="0"/>
          <a:chExt cx="0" cy="0"/>
        </a:xfrm>
      </p:grpSpPr>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000" y="5710112"/>
            <a:ext cx="9846000" cy="1607323"/>
          </a:xfrm>
          <a:prstGeom prst="rect">
            <a:avLst/>
          </a:prstGeom>
        </p:spPr>
      </p:pic>
      <p:sp>
        <p:nvSpPr>
          <p:cNvPr id="2" name="タイトル 1"/>
          <p:cNvSpPr>
            <a:spLocks noGrp="1"/>
          </p:cNvSpPr>
          <p:nvPr>
            <p:ph type="ctrTitle" hasCustomPrompt="1"/>
          </p:nvPr>
        </p:nvSpPr>
        <p:spPr>
          <a:xfrm>
            <a:off x="900000" y="1728000"/>
            <a:ext cx="7380000" cy="1431160"/>
          </a:xfrm>
          <a:prstGeom prst="rect">
            <a:avLst/>
          </a:prstGeom>
        </p:spPr>
        <p:txBody>
          <a:bodyPr lIns="0" tIns="0" rIns="0" bIns="0" anchor="b" anchorCtr="0">
            <a:normAutofit/>
          </a:bodyPr>
          <a:lstStyle>
            <a:lvl1pPr>
              <a:lnSpc>
                <a:spcPts val="3900"/>
              </a:lnSpc>
              <a:defRPr sz="3750" b="1">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タイトル太さ</a:t>
            </a:r>
            <a:r>
              <a:rPr kumimoji="1" lang="en-US" altLang="ja-JP" dirty="0"/>
              <a:t>E</a:t>
            </a:r>
            <a:r>
              <a:rPr kumimoji="1" lang="ja-JP" altLang="en-US" dirty="0"/>
              <a:t>の</a:t>
            </a:r>
            <a:r>
              <a:rPr kumimoji="1" lang="en-US" altLang="ja-JP" dirty="0"/>
              <a:t>50pt</a:t>
            </a:r>
            <a:endParaRPr kumimoji="1" lang="ja-JP" altLang="en-US" dirty="0"/>
          </a:p>
        </p:txBody>
      </p:sp>
      <p:sp>
        <p:nvSpPr>
          <p:cNvPr id="3" name="サブタイトル 2"/>
          <p:cNvSpPr>
            <a:spLocks noGrp="1"/>
          </p:cNvSpPr>
          <p:nvPr>
            <p:ph type="subTitle" idx="1" hasCustomPrompt="1"/>
          </p:nvPr>
        </p:nvSpPr>
        <p:spPr>
          <a:xfrm>
            <a:off x="900000" y="3312000"/>
            <a:ext cx="7380000" cy="549080"/>
          </a:xfrm>
          <a:prstGeom prst="rect">
            <a:avLst/>
          </a:prstGeom>
        </p:spPr>
        <p:txBody>
          <a:bodyPr lIns="0" tIns="0" rIns="0" bIns="0">
            <a:normAutofit/>
          </a:bodyPr>
          <a:lstStyle>
            <a:lvl1pPr marL="0" indent="0" algn="l">
              <a:buNone/>
              <a:defRPr sz="2400" b="1">
                <a:solidFill>
                  <a:srgbClr val="0061B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dirty="0"/>
              <a:t>サブタイトル太さ</a:t>
            </a:r>
            <a:r>
              <a:rPr kumimoji="1" lang="en-US" altLang="ja-JP" dirty="0"/>
              <a:t>D</a:t>
            </a:r>
            <a:r>
              <a:rPr kumimoji="1" lang="ja-JP" altLang="en-US" dirty="0"/>
              <a:t>の</a:t>
            </a:r>
            <a:r>
              <a:rPr kumimoji="1" lang="en-US" altLang="ja-JP" dirty="0"/>
              <a:t>32pt</a:t>
            </a:r>
            <a:r>
              <a:rPr kumimoji="1" lang="ja-JP" altLang="en-US" dirty="0"/>
              <a:t>色</a:t>
            </a:r>
            <a:endParaRPr kumimoji="1" lang="en-US" altLang="ja-JP" dirty="0"/>
          </a:p>
        </p:txBody>
      </p:sp>
      <p:pic>
        <p:nvPicPr>
          <p:cNvPr id="16" name="図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0188" y="540004"/>
            <a:ext cx="1801372" cy="396241"/>
          </a:xfrm>
          <a:prstGeom prst="rect">
            <a:avLst/>
          </a:prstGeom>
        </p:spPr>
      </p:pic>
      <p:sp>
        <p:nvSpPr>
          <p:cNvPr id="21" name="テキスト プレースホルダー 20"/>
          <p:cNvSpPr>
            <a:spLocks noGrp="1"/>
          </p:cNvSpPr>
          <p:nvPr>
            <p:ph type="body" sz="quarter" idx="13" hasCustomPrompt="1"/>
          </p:nvPr>
        </p:nvSpPr>
        <p:spPr>
          <a:xfrm>
            <a:off x="900116" y="3960001"/>
            <a:ext cx="7380287" cy="455911"/>
          </a:xfrm>
          <a:prstGeom prst="rect">
            <a:avLst/>
          </a:prstGeom>
        </p:spPr>
        <p:txBody>
          <a:bodyPr lIns="0" tIns="0" rIns="0" bIns="0">
            <a:normAutofit/>
          </a:bodyPr>
          <a:lstStyle>
            <a:lvl1pPr>
              <a:defRPr lang="en-US" altLang="ja-JP" sz="2700" b="1" dirty="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lang="ja-JP" altLang="en-US" sz="1800" dirty="0">
                <a:latin typeface="+mn-lt"/>
              </a:rPr>
              <a:t>アシアル株式会社  足有太郎</a:t>
            </a:r>
            <a:endParaRPr lang="en-US" altLang="ja-JP" sz="1800" dirty="0">
              <a:latin typeface="+mn-lt"/>
            </a:endParaRPr>
          </a:p>
        </p:txBody>
      </p:sp>
      <p:sp>
        <p:nvSpPr>
          <p:cNvPr id="11" name="スライド番号プレースホルダー 5"/>
          <p:cNvSpPr txBox="1">
            <a:spLocks/>
          </p:cNvSpPr>
          <p:nvPr userDrawn="1"/>
        </p:nvSpPr>
        <p:spPr>
          <a:xfrm>
            <a:off x="8221172" y="6333297"/>
            <a:ext cx="540000" cy="36221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212BF5FF-66F5-42AA-9C63-A7070F4E7373}" type="slidenum">
              <a:rPr lang="ja-JP" altLang="en-US" sz="1400" b="1" smtClean="0">
                <a:solidFill>
                  <a:schemeClr val="accent1"/>
                </a:solidFill>
                <a:latin typeface="UD デジタル 教科書体 NK-B" panose="02020700000000000000" pitchFamily="18" charset="-128"/>
                <a:ea typeface="UD デジタル 教科書体 NK-B" panose="02020700000000000000" pitchFamily="18" charset="-128"/>
                <a:cs typeface="メイリオ"/>
              </a:rPr>
              <a:pPr algn="ctr"/>
              <a:t>‹#›</a:t>
            </a:fld>
            <a:endParaRPr lang="ja-JP" altLang="en-US" sz="1400" b="1" dirty="0">
              <a:solidFill>
                <a:schemeClr val="accent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2" name="フッター プレースホルダー 4"/>
          <p:cNvSpPr txBox="1">
            <a:spLocks/>
          </p:cNvSpPr>
          <p:nvPr userDrawn="1"/>
        </p:nvSpPr>
        <p:spPr>
          <a:xfrm>
            <a:off x="2112579" y="6396876"/>
            <a:ext cx="58436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825" kern="1200">
                <a:solidFill>
                  <a:schemeClr val="bg1"/>
                </a:solidFill>
                <a:latin typeface="FOT-筑紫ゴシック Pro R" pitchFamily="18" charset="-128"/>
                <a:ea typeface="FOT-筑紫ゴシック Pro R"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100">
                <a:latin typeface="UD デジタル 教科書体 NK-B" panose="02020700000000000000" pitchFamily="18" charset="-128"/>
                <a:ea typeface="UD デジタル 教科書体 NK-B" panose="02020700000000000000" pitchFamily="18" charset="-128"/>
                <a:cs typeface="メイリオ"/>
              </a:rPr>
              <a:t>https://edu.monaca.io/       Copyright © Asial Corporation. All Right Reserved.</a:t>
            </a:r>
            <a:endParaRPr lang="ja-JP" altLang="en-US" sz="1100" dirty="0">
              <a:latin typeface="UD デジタル 教科書体 NK-B" panose="02020700000000000000" pitchFamily="18" charset="-128"/>
              <a:ea typeface="UD デジタル 教科書体 NK-B" panose="02020700000000000000" pitchFamily="18" charset="-128"/>
              <a:cs typeface="メイリオ"/>
            </a:endParaRPr>
          </a:p>
        </p:txBody>
      </p:sp>
    </p:spTree>
    <p:extLst>
      <p:ext uri="{BB962C8B-B14F-4D97-AF65-F5344CB8AC3E}">
        <p14:creationId xmlns:p14="http://schemas.microsoft.com/office/powerpoint/2010/main" val="4051271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ソースコー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21171" y="1"/>
            <a:ext cx="7344000" cy="625288"/>
          </a:xfrm>
          <a:prstGeom prst="rect">
            <a:avLst/>
          </a:prstGeom>
          <a:blipFill dpi="0" rotWithShape="1">
            <a:blip r:embed="rId2"/>
            <a:srcRect/>
            <a:stretch/>
          </a:blipFill>
        </p:spPr>
        <p:txBody>
          <a:bodyPr anchor="ctr" anchorCtr="0">
            <a:normAutofit/>
          </a:bodyPr>
          <a:lstStyle>
            <a:lvl1pPr algn="ctr">
              <a:defRPr sz="2800" b="1"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cxnSp>
        <p:nvCxnSpPr>
          <p:cNvPr id="6" name="直線コネクタ 5">
            <a:extLst>
              <a:ext uri="{FF2B5EF4-FFF2-40B4-BE49-F238E27FC236}">
                <a16:creationId xmlns:a16="http://schemas.microsoft.com/office/drawing/2014/main" id="{884CEF4E-C41C-43AD-848E-78909B466F84}"/>
              </a:ext>
            </a:extLst>
          </p:cNvPr>
          <p:cNvCxnSpPr/>
          <p:nvPr userDrawn="1"/>
        </p:nvCxnSpPr>
        <p:spPr>
          <a:xfrm>
            <a:off x="887106" y="561857"/>
            <a:ext cx="7383439"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3A738C67-9428-4C59-865F-0641ED4048F6}"/>
              </a:ext>
            </a:extLst>
          </p:cNvPr>
          <p:cNvSpPr/>
          <p:nvPr userDrawn="1"/>
        </p:nvSpPr>
        <p:spPr>
          <a:xfrm>
            <a:off x="-601756" y="6098189"/>
            <a:ext cx="10670241" cy="8741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useBgFill="1">
        <p:nvSpPr>
          <p:cNvPr id="3" name="コンテンツ プレースホルダー 2"/>
          <p:cNvSpPr>
            <a:spLocks noGrp="1"/>
          </p:cNvSpPr>
          <p:nvPr>
            <p:ph idx="1" hasCustomPrompt="1"/>
          </p:nvPr>
        </p:nvSpPr>
        <p:spPr>
          <a:xfrm>
            <a:off x="850055" y="766534"/>
            <a:ext cx="7344816" cy="5990606"/>
          </a:xfrm>
          <a:prstGeom prst="rect">
            <a:avLst/>
          </a:prstGeom>
        </p:spPr>
        <p:style>
          <a:lnRef idx="2">
            <a:schemeClr val="dk1"/>
          </a:lnRef>
          <a:fillRef idx="1">
            <a:schemeClr val="lt1"/>
          </a:fillRef>
          <a:effectRef idx="0">
            <a:schemeClr val="dk1"/>
          </a:effectRef>
          <a:fontRef idx="minor">
            <a:schemeClr val="dk1"/>
          </a:fontRef>
        </p:style>
        <p:txBody>
          <a:bodyPr lIns="72000" tIns="144000" rIns="0" bIns="0" spcCol="0" anchor="t" anchorCtr="0">
            <a:normAutofit/>
          </a:bodyPr>
          <a:lstStyle>
            <a:lvl1pPr>
              <a:lnSpc>
                <a:spcPts val="800"/>
              </a:lnSpc>
              <a:spcBef>
                <a:spcPts val="450"/>
              </a:spcBef>
              <a:spcAft>
                <a:spcPts val="450"/>
              </a:spcAft>
              <a:defRPr sz="1200" kern="1200" baseline="0">
                <a:latin typeface="Migu 1M" panose="020B0509020203020207" pitchFamily="49" charset="-128"/>
                <a:ea typeface="Migu 1M" panose="020B0509020203020207" pitchFamily="49" charset="-128"/>
                <a:cs typeface="Migu 1M" panose="020B0509020203020207" pitchFamily="49" charset="-128"/>
              </a:defRPr>
            </a:lvl1pPr>
            <a:lvl2pPr marL="0">
              <a:lnSpc>
                <a:spcPct val="150000"/>
              </a:lnSpc>
              <a:spcBef>
                <a:spcPts val="0"/>
              </a:spcBef>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vl3pPr>
            <a:lvl4pPr marL="1028700" indent="0">
              <a:lnSpc>
                <a:spcPct val="150000"/>
              </a:lnSpc>
              <a:spcBef>
                <a:spcPts val="0"/>
              </a:spcBef>
              <a:buNone/>
              <a:defRPr sz="1800" kern="1200"/>
            </a:lvl4pPr>
            <a:lvl5pPr>
              <a:defRPr sz="1800"/>
            </a:lvl5pPr>
          </a:lstStyle>
          <a:p>
            <a:pPr lvl="0"/>
            <a:r>
              <a:rPr kumimoji="1" lang="ja-JP" altLang="en-US"/>
              <a:t>ああああ</a:t>
            </a:r>
            <a:endParaRPr kumimoji="1" lang="en-US" altLang="ja-JP"/>
          </a:p>
          <a:p>
            <a:pPr lvl="0"/>
            <a:r>
              <a:rPr kumimoji="1" lang="ja-JP" altLang="en-US"/>
              <a:t>ああああ</a:t>
            </a:r>
            <a:endParaRPr kumimoji="1" lang="en-US" altLang="ja-JP"/>
          </a:p>
          <a:p>
            <a:pPr lvl="0"/>
            <a:r>
              <a:rPr kumimoji="1" lang="ja-JP" altLang="en-US"/>
              <a:t>ああああ</a:t>
            </a:r>
            <a:endParaRPr kumimoji="1" lang="ja-JP" altLang="en-US" dirty="0"/>
          </a:p>
        </p:txBody>
      </p:sp>
    </p:spTree>
    <p:extLst>
      <p:ext uri="{BB962C8B-B14F-4D97-AF65-F5344CB8AC3E}">
        <p14:creationId xmlns:p14="http://schemas.microsoft.com/office/powerpoint/2010/main" val="41482068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表紙">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0867" y="5685331"/>
            <a:ext cx="9845734" cy="1607279"/>
          </a:xfrm>
          <a:prstGeom prst="rect">
            <a:avLst/>
          </a:prstGeom>
        </p:spPr>
      </p:pic>
      <p:sp>
        <p:nvSpPr>
          <p:cNvPr id="2" name="タイトル 1"/>
          <p:cNvSpPr>
            <a:spLocks noGrp="1"/>
          </p:cNvSpPr>
          <p:nvPr>
            <p:ph type="ctrTitle" hasCustomPrompt="1"/>
          </p:nvPr>
        </p:nvSpPr>
        <p:spPr>
          <a:xfrm>
            <a:off x="693685" y="2427899"/>
            <a:ext cx="7797489" cy="1087821"/>
          </a:xfrm>
          <a:prstGeom prst="rect">
            <a:avLst/>
          </a:prstGeom>
          <a:noFill/>
          <a:ln>
            <a:noFill/>
          </a:ln>
        </p:spPr>
        <p:style>
          <a:lnRef idx="2">
            <a:schemeClr val="accent1">
              <a:shade val="50000"/>
            </a:schemeClr>
          </a:lnRef>
          <a:fillRef idx="1">
            <a:schemeClr val="accent1"/>
          </a:fillRef>
          <a:effectRef idx="0">
            <a:schemeClr val="accent1"/>
          </a:effectRef>
          <a:fontRef idx="none"/>
        </p:style>
        <p:txBody>
          <a:bodyPr lIns="0" tIns="0" rIns="0" bIns="0" anchor="ctr" anchorCtr="0">
            <a:normAutofit/>
          </a:bodyPr>
          <a:lstStyle>
            <a:lvl1pPr algn="ctr">
              <a:lnSpc>
                <a:spcPts val="3900"/>
              </a:lnSpc>
              <a:defRPr sz="3600" b="1">
                <a:solidFill>
                  <a:schemeClr val="accent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タイトル太さ</a:t>
            </a:r>
            <a:r>
              <a:rPr kumimoji="1" lang="en-US" altLang="ja-JP" dirty="0"/>
              <a:t>E</a:t>
            </a:r>
            <a:r>
              <a:rPr kumimoji="1" lang="ja-JP" altLang="en-US" dirty="0"/>
              <a:t>の</a:t>
            </a:r>
            <a:r>
              <a:rPr kumimoji="1" lang="en-US" altLang="ja-JP" dirty="0"/>
              <a:t>50pt</a:t>
            </a:r>
            <a:endParaRPr kumimoji="1" lang="ja-JP" altLang="en-US" dirty="0"/>
          </a:p>
        </p:txBody>
      </p:sp>
      <p:sp>
        <p:nvSpPr>
          <p:cNvPr id="11" name="スライド番号プレースホルダー 5"/>
          <p:cNvSpPr txBox="1">
            <a:spLocks/>
          </p:cNvSpPr>
          <p:nvPr userDrawn="1"/>
        </p:nvSpPr>
        <p:spPr>
          <a:xfrm>
            <a:off x="8221172" y="6333297"/>
            <a:ext cx="540000" cy="36221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212BF5FF-66F5-42AA-9C63-A7070F4E7373}" type="slidenum">
              <a:rPr lang="ja-JP" altLang="en-US" sz="1400" smtClean="0">
                <a:solidFill>
                  <a:schemeClr val="accent1"/>
                </a:solidFill>
                <a:latin typeface="UD デジタル 教科書体 NK-B" panose="02020700000000000000" pitchFamily="18" charset="-128"/>
                <a:ea typeface="UD デジタル 教科書体 NK-B" panose="02020700000000000000" pitchFamily="18" charset="-128"/>
                <a:cs typeface="メイリオ"/>
              </a:rPr>
              <a:pPr algn="ctr"/>
              <a:t>‹#›</a:t>
            </a:fld>
            <a:endParaRPr lang="ja-JP" altLang="en-US" sz="1400" dirty="0">
              <a:solidFill>
                <a:schemeClr val="accent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2" name="フッター プレースホルダー 4"/>
          <p:cNvSpPr txBox="1">
            <a:spLocks/>
          </p:cNvSpPr>
          <p:nvPr userDrawn="1"/>
        </p:nvSpPr>
        <p:spPr>
          <a:xfrm>
            <a:off x="2191407" y="6396877"/>
            <a:ext cx="5764822" cy="298632"/>
          </a:xfrm>
          <a:prstGeom prst="rect">
            <a:avLst/>
          </a:prstGeom>
        </p:spPr>
        <p:txBody>
          <a:bodyPr vert="horz" lIns="91440" tIns="45720" rIns="91440" bIns="45720" rtlCol="0" anchor="ctr"/>
          <a:lstStyle>
            <a:defPPr>
              <a:defRPr lang="ja-JP"/>
            </a:defPPr>
            <a:lvl1pPr marL="0" algn="ctr" defTabSz="914400" rtl="0" eaLnBrk="1" latinLnBrk="0" hangingPunct="1">
              <a:defRPr kumimoji="1" sz="825" kern="1200">
                <a:solidFill>
                  <a:schemeClr val="bg1"/>
                </a:solidFill>
                <a:latin typeface="FOT-筑紫ゴシック Pro R" pitchFamily="18" charset="-128"/>
                <a:ea typeface="FOT-筑紫ゴシック Pro R"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050">
                <a:latin typeface="UD デジタル 教科書体 NK-B" panose="02020700000000000000" pitchFamily="18" charset="-128"/>
                <a:ea typeface="UD デジタル 教科書体 NK-B" panose="02020700000000000000" pitchFamily="18" charset="-128"/>
                <a:cs typeface="メイリオ"/>
              </a:rPr>
              <a:t>https://edu.monaca.io/       Copyright © Asial Corporation. All Right Reserved.</a:t>
            </a:r>
            <a:endParaRPr lang="ja-JP" altLang="en-US" sz="1050"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7" name="直線コネクタ 6"/>
          <p:cNvCxnSpPr/>
          <p:nvPr userDrawn="1"/>
        </p:nvCxnSpPr>
        <p:spPr>
          <a:xfrm>
            <a:off x="887106" y="3521123"/>
            <a:ext cx="7383439"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2491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中窓">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82000" y="1988840"/>
            <a:ext cx="7380000" cy="1431160"/>
          </a:xfrm>
          <a:prstGeom prst="rect">
            <a:avLst/>
          </a:prstGeom>
        </p:spPr>
        <p:txBody>
          <a:bodyPr lIns="0" tIns="0" rIns="0" bIns="0" anchor="b" anchorCtr="0">
            <a:normAutofit/>
          </a:bodyPr>
          <a:lstStyle>
            <a:lvl1pPr>
              <a:lnSpc>
                <a:spcPts val="3900"/>
              </a:lnSpc>
              <a:defRPr sz="3300" b="1">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中窓は筑紫ゴシック</a:t>
            </a:r>
            <a:r>
              <a:rPr kumimoji="1" lang="en-US" altLang="ja-JP" dirty="0"/>
              <a:t>Pro</a:t>
            </a:r>
            <a:r>
              <a:rPr kumimoji="1" lang="ja-JP" altLang="en-US" dirty="0"/>
              <a:t>太さ</a:t>
            </a:r>
            <a:r>
              <a:rPr kumimoji="1" lang="en-US" altLang="ja-JP" dirty="0"/>
              <a:t>E</a:t>
            </a:r>
            <a:r>
              <a:rPr kumimoji="1" lang="ja-JP" altLang="en-US" dirty="0"/>
              <a:t>の</a:t>
            </a:r>
            <a:r>
              <a:rPr kumimoji="1" lang="en-US" altLang="ja-JP" dirty="0"/>
              <a:t>44pt</a:t>
            </a:r>
            <a:r>
              <a:rPr kumimoji="1" lang="ja-JP" altLang="en-US" dirty="0"/>
              <a:t>黒</a:t>
            </a:r>
          </a:p>
        </p:txBody>
      </p:sp>
      <p:sp>
        <p:nvSpPr>
          <p:cNvPr id="3" name="サブタイトル 2"/>
          <p:cNvSpPr>
            <a:spLocks noGrp="1"/>
          </p:cNvSpPr>
          <p:nvPr>
            <p:ph type="subTitle" idx="1" hasCustomPrompt="1"/>
          </p:nvPr>
        </p:nvSpPr>
        <p:spPr>
          <a:xfrm>
            <a:off x="900000" y="3600000"/>
            <a:ext cx="7380000" cy="981128"/>
          </a:xfrm>
          <a:prstGeom prst="rect">
            <a:avLst/>
          </a:prstGeom>
        </p:spPr>
        <p:txBody>
          <a:bodyPr/>
          <a:lstStyle>
            <a:lvl1pPr marL="0" indent="0" algn="l">
              <a:buNone/>
              <a:defRPr sz="2250" b="1">
                <a:solidFill>
                  <a:srgbClr val="0061B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dirty="0"/>
              <a:t>サブタイトル太さ</a:t>
            </a:r>
            <a:r>
              <a:rPr kumimoji="1" lang="en-US" altLang="ja-JP" dirty="0"/>
              <a:t>D</a:t>
            </a:r>
            <a:r>
              <a:rPr kumimoji="1" lang="ja-JP" altLang="en-US" dirty="0"/>
              <a:t>の</a:t>
            </a:r>
            <a:r>
              <a:rPr kumimoji="1" lang="en-US" altLang="ja-JP" dirty="0"/>
              <a:t>30pt</a:t>
            </a:r>
            <a:r>
              <a:rPr kumimoji="1" lang="ja-JP" altLang="en-US" dirty="0"/>
              <a:t>色は青です。</a:t>
            </a:r>
          </a:p>
        </p:txBody>
      </p:sp>
    </p:spTree>
    <p:extLst>
      <p:ext uri="{BB962C8B-B14F-4D97-AF65-F5344CB8AC3E}">
        <p14:creationId xmlns:p14="http://schemas.microsoft.com/office/powerpoint/2010/main" val="6336043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ノーマ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21171" y="0"/>
            <a:ext cx="7344000" cy="1188000"/>
          </a:xfrm>
          <a:prstGeom prst="rect">
            <a:avLst/>
          </a:prstGeom>
          <a:blipFill dpi="0" rotWithShape="1">
            <a:blip r:embed="rId2"/>
            <a:srcRect/>
            <a:stretch/>
          </a:blipFill>
        </p:spPr>
        <p:txBody>
          <a:bodyPr anchor="ctr" anchorCtr="0">
            <a:normAutofit/>
          </a:bodyPr>
          <a:lstStyle>
            <a:lvl1pPr>
              <a:defRPr b="1"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sp useBgFill="1">
        <p:nvSpPr>
          <p:cNvPr id="3" name="コンテンツ プレースホルダー 2"/>
          <p:cNvSpPr>
            <a:spLocks noGrp="1"/>
          </p:cNvSpPr>
          <p:nvPr>
            <p:ph idx="1"/>
          </p:nvPr>
        </p:nvSpPr>
        <p:spPr>
          <a:xfrm>
            <a:off x="899592" y="1728000"/>
            <a:ext cx="7344816" cy="3501208"/>
          </a:xfrm>
          <a:prstGeom prst="rect">
            <a:avLst/>
          </a:prstGeom>
        </p:spPr>
        <p:txBody>
          <a:bodyPr lIns="0" tIns="0" rIns="0" bIns="0" spcCol="0" anchor="t" anchorCtr="0">
            <a:normAutofit/>
          </a:bodyPr>
          <a:lstStyle>
            <a:lvl1pPr>
              <a:spcBef>
                <a:spcPts val="450"/>
              </a:spcBef>
              <a:spcAft>
                <a:spcPts val="450"/>
              </a:spcAft>
              <a:defRPr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vl3pPr>
            <a:lvl4pPr marL="1028700" indent="0">
              <a:lnSpc>
                <a:spcPct val="150000"/>
              </a:lnSpc>
              <a:spcBef>
                <a:spcPts val="0"/>
              </a:spcBef>
              <a:buNone/>
              <a:defRPr sz="1800" kern="12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cxnSp>
        <p:nvCxnSpPr>
          <p:cNvPr id="5" name="直線コネクタ 4"/>
          <p:cNvCxnSpPr/>
          <p:nvPr userDrawn="1"/>
        </p:nvCxnSpPr>
        <p:spPr>
          <a:xfrm>
            <a:off x="887106" y="1173707"/>
            <a:ext cx="7383439"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645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カラム">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899592" y="1728000"/>
            <a:ext cx="3420000" cy="3744416"/>
          </a:xfrm>
          <a:prstGeom prst="rect">
            <a:avLst/>
          </a:prstGeom>
        </p:spPr>
        <p:txBody>
          <a:bodyPr lIns="0" tIns="0" rIns="0" bIns="0" anchor="t" anchorCtr="0"/>
          <a:lstStyle>
            <a:lvl1pPr>
              <a:defRPr sz="21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9" name="コンテンツ プレースホルダー 2"/>
          <p:cNvSpPr>
            <a:spLocks noGrp="1"/>
          </p:cNvSpPr>
          <p:nvPr>
            <p:ph sz="half" idx="13"/>
          </p:nvPr>
        </p:nvSpPr>
        <p:spPr>
          <a:xfrm>
            <a:off x="4824001" y="1728000"/>
            <a:ext cx="3420000" cy="3744416"/>
          </a:xfrm>
          <a:prstGeom prst="rect">
            <a:avLst/>
          </a:prstGeom>
        </p:spPr>
        <p:txBody>
          <a:bodyPr lIns="0" tIns="0" rIns="0" bIns="0" anchor="t" anchorCtr="0"/>
          <a:lstStyle>
            <a:lvl1pPr>
              <a:defRPr sz="21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11"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pic>
        <p:nvPicPr>
          <p:cNvPr id="12" name="図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spTree>
    <p:extLst>
      <p:ext uri="{BB962C8B-B14F-4D97-AF65-F5344CB8AC3E}">
        <p14:creationId xmlns:p14="http://schemas.microsoft.com/office/powerpoint/2010/main" val="38162755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図の挿入">
    <p:spTree>
      <p:nvGrpSpPr>
        <p:cNvPr id="1" name=""/>
        <p:cNvGrpSpPr/>
        <p:nvPr/>
      </p:nvGrpSpPr>
      <p:grpSpPr>
        <a:xfrm>
          <a:off x="0" y="0"/>
          <a:ext cx="0" cy="0"/>
          <a:chOff x="0" y="0"/>
          <a:chExt cx="0" cy="0"/>
        </a:xfrm>
      </p:grpSpPr>
      <p:sp>
        <p:nvSpPr>
          <p:cNvPr id="5" name="コンテンツ プレースホルダー 2"/>
          <p:cNvSpPr>
            <a:spLocks noGrp="1"/>
          </p:cNvSpPr>
          <p:nvPr>
            <p:ph sz="half" idx="13"/>
          </p:nvPr>
        </p:nvSpPr>
        <p:spPr>
          <a:xfrm>
            <a:off x="4824001" y="1728000"/>
            <a:ext cx="3420000" cy="3744416"/>
          </a:xfrm>
          <a:prstGeom prst="rect">
            <a:avLst/>
          </a:prstGeom>
        </p:spPr>
        <p:txBody>
          <a:bodyPr lIns="0" tIns="0" rIns="0" bIns="0" anchor="t" anchorCtr="0"/>
          <a:lstStyle>
            <a:lvl1pPr>
              <a:defRPr sz="21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コンテンツ プレースホルダー 2"/>
          <p:cNvSpPr>
            <a:spLocks noGrp="1"/>
          </p:cNvSpPr>
          <p:nvPr>
            <p:ph sz="half" idx="14" hasCustomPrompt="1"/>
          </p:nvPr>
        </p:nvSpPr>
        <p:spPr>
          <a:xfrm>
            <a:off x="899592" y="1728000"/>
            <a:ext cx="3420000" cy="3744416"/>
          </a:xfrm>
          <a:prstGeom prst="rect">
            <a:avLst/>
          </a:prstGeom>
        </p:spPr>
        <p:txBody>
          <a:bodyPr lIns="0" tIns="0" rIns="0" bIns="0" anchor="t" anchorCtr="0"/>
          <a:lstStyle>
            <a:lvl1pPr>
              <a:defRPr sz="21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ja-JP" altLang="en-US" dirty="0"/>
              <a:t>図</a:t>
            </a:r>
          </a:p>
        </p:txBody>
      </p:sp>
      <p:sp>
        <p:nvSpPr>
          <p:cNvPr id="8"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spTree>
    <p:extLst>
      <p:ext uri="{BB962C8B-B14F-4D97-AF65-F5344CB8AC3E}">
        <p14:creationId xmlns:p14="http://schemas.microsoft.com/office/powerpoint/2010/main" val="26810589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リス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sp useBgFill="1">
        <p:nvSpPr>
          <p:cNvPr id="3" name="コンテンツ プレースホルダー 2"/>
          <p:cNvSpPr>
            <a:spLocks noGrp="1"/>
          </p:cNvSpPr>
          <p:nvPr>
            <p:ph idx="1"/>
          </p:nvPr>
        </p:nvSpPr>
        <p:spPr>
          <a:xfrm>
            <a:off x="899592" y="1728000"/>
            <a:ext cx="7344816" cy="3501208"/>
          </a:xfrm>
          <a:prstGeom prst="rect">
            <a:avLst/>
          </a:prstGeom>
        </p:spPr>
        <p:txBody>
          <a:bodyPr lIns="0" tIns="0" rIns="0" bIns="0" spcCol="0" anchor="t" anchorCtr="0">
            <a:normAutofit/>
          </a:bodyPr>
          <a:lstStyle>
            <a:lvl1pPr>
              <a:spcBef>
                <a:spcPts val="450"/>
              </a:spcBef>
              <a:spcAft>
                <a:spcPts val="450"/>
              </a:spcAft>
              <a:defRPr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162000" indent="-189000">
              <a:lnSpc>
                <a:spcPct val="150000"/>
              </a:lnSpc>
              <a:spcBef>
                <a:spcPts val="0"/>
              </a:spcBef>
              <a:buFontTx/>
              <a:buBlip>
                <a:blip r:embed="rId3"/>
              </a:buBlip>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3pPr>
            <a:lvl4pPr marL="10287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4pPr>
            <a:lvl5pPr>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sp>
        <p:nvSpPr>
          <p:cNvPr id="4" name="フッター プレースホルダー 3"/>
          <p:cNvSpPr>
            <a:spLocks noGrp="1"/>
          </p:cNvSpPr>
          <p:nvPr>
            <p:ph type="ftr" sz="quarter" idx="10"/>
          </p:nvPr>
        </p:nvSpPr>
        <p:spPr>
          <a:xfrm>
            <a:off x="2627785" y="6356352"/>
            <a:ext cx="5472608" cy="365125"/>
          </a:xfrm>
          <a:prstGeom prst="rect">
            <a:avLst/>
          </a:prstGeom>
        </p:spPr>
        <p:txBody>
          <a:bodyPr/>
          <a:lstStyle>
            <a:lvl1pPr>
              <a:defRPr>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endParaRPr lang="ja-JP" altLang="en-US" dirty="0"/>
          </a:p>
        </p:txBody>
      </p:sp>
      <p:sp>
        <p:nvSpPr>
          <p:cNvPr id="5" name="スライド番号プレースホルダー 4"/>
          <p:cNvSpPr>
            <a:spLocks noGrp="1"/>
          </p:cNvSpPr>
          <p:nvPr>
            <p:ph type="sldNum" sz="quarter" idx="11"/>
          </p:nvPr>
        </p:nvSpPr>
        <p:spPr>
          <a:xfrm>
            <a:off x="8226000" y="6309323"/>
            <a:ext cx="540000" cy="362211"/>
          </a:xfrm>
          <a:prstGeom prst="rect">
            <a:avLst/>
          </a:prstGeom>
        </p:spPr>
        <p:txBody>
          <a:bodyPr/>
          <a:lstStyle>
            <a:lvl1pPr>
              <a:defRPr>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endParaRPr lang="ja-JP" altLang="en-US" dirty="0"/>
          </a:p>
        </p:txBody>
      </p:sp>
    </p:spTree>
    <p:extLst>
      <p:ext uri="{BB962C8B-B14F-4D97-AF65-F5344CB8AC3E}">
        <p14:creationId xmlns:p14="http://schemas.microsoft.com/office/powerpoint/2010/main" val="4807781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オブジェク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sp useBgFill="1">
        <p:nvSpPr>
          <p:cNvPr id="3" name="コンテンツ プレースホルダー 2"/>
          <p:cNvSpPr>
            <a:spLocks noGrp="1"/>
          </p:cNvSpPr>
          <p:nvPr>
            <p:ph idx="1"/>
          </p:nvPr>
        </p:nvSpPr>
        <p:spPr>
          <a:xfrm>
            <a:off x="899592" y="1728000"/>
            <a:ext cx="7344816" cy="620880"/>
          </a:xfrm>
          <a:prstGeom prst="rect">
            <a:avLst/>
          </a:prstGeom>
        </p:spPr>
        <p:txBody>
          <a:bodyPr lIns="0" tIns="0" rIns="0" bIns="0" spcCol="0" anchor="t" anchorCtr="0">
            <a:normAutofit/>
          </a:bodyPr>
          <a:lstStyle>
            <a:lvl1pPr>
              <a:spcBef>
                <a:spcPts val="450"/>
              </a:spcBef>
              <a:spcAft>
                <a:spcPts val="450"/>
              </a:spcAft>
              <a:defRPr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indent="0">
              <a:lnSpc>
                <a:spcPct val="150000"/>
              </a:lnSpc>
              <a:spcBef>
                <a:spcPts val="0"/>
              </a:spcBef>
              <a:buFontTx/>
              <a:buNone/>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3pPr>
            <a:lvl4pPr marL="10287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287" y="2780928"/>
            <a:ext cx="1996444" cy="2566421"/>
          </a:xfrm>
          <a:prstGeom prst="rect">
            <a:avLst/>
          </a:prstGeom>
        </p:spPr>
      </p:pic>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9090" y="2780928"/>
            <a:ext cx="1996444" cy="2566421"/>
          </a:xfrm>
          <a:prstGeom prst="rect">
            <a:avLst/>
          </a:prstGeom>
        </p:spPr>
      </p:pic>
      <p:pic>
        <p:nvPicPr>
          <p:cNvPr id="13" name="図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1892" y="2780928"/>
            <a:ext cx="1996444" cy="2566421"/>
          </a:xfrm>
          <a:prstGeom prst="rect">
            <a:avLst/>
          </a:prstGeom>
        </p:spPr>
      </p:pic>
      <p:sp>
        <p:nvSpPr>
          <p:cNvPr id="14" name="コンテンツ プレースホルダー 2"/>
          <p:cNvSpPr>
            <a:spLocks noGrp="1"/>
          </p:cNvSpPr>
          <p:nvPr>
            <p:ph sz="half" idx="14" hasCustomPrompt="1"/>
          </p:nvPr>
        </p:nvSpPr>
        <p:spPr>
          <a:xfrm>
            <a:off x="899593" y="3645024"/>
            <a:ext cx="2003138" cy="720080"/>
          </a:xfrm>
          <a:prstGeom prst="rect">
            <a:avLst/>
          </a:prstGeom>
        </p:spPr>
        <p:txBody>
          <a:bodyPr tIns="0" rIns="0" bIns="0" anchor="t" anchorCtr="0"/>
          <a:lstStyle>
            <a:lvl1pPr algn="ctr">
              <a:defRPr sz="2700">
                <a:solidFill>
                  <a:schemeClr val="bg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en-US" altLang="ja-JP" dirty="0"/>
              <a:t>HTML</a:t>
            </a:r>
            <a:endParaRPr kumimoji="1" lang="ja-JP" altLang="en-US" dirty="0"/>
          </a:p>
        </p:txBody>
      </p:sp>
      <p:sp>
        <p:nvSpPr>
          <p:cNvPr id="15" name="コンテンツ プレースホルダー 2"/>
          <p:cNvSpPr>
            <a:spLocks noGrp="1"/>
          </p:cNvSpPr>
          <p:nvPr>
            <p:ph sz="half" idx="15" hasCustomPrompt="1"/>
          </p:nvPr>
        </p:nvSpPr>
        <p:spPr>
          <a:xfrm>
            <a:off x="3572395" y="3645024"/>
            <a:ext cx="2003138" cy="720080"/>
          </a:xfrm>
          <a:prstGeom prst="rect">
            <a:avLst/>
          </a:prstGeom>
        </p:spPr>
        <p:txBody>
          <a:bodyPr tIns="0" rIns="0" bIns="0" anchor="t" anchorCtr="0"/>
          <a:lstStyle>
            <a:lvl1pPr algn="ctr">
              <a:defRPr sz="2700">
                <a:solidFill>
                  <a:schemeClr val="bg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en-US" altLang="ja-JP" dirty="0"/>
              <a:t>CSS</a:t>
            </a:r>
            <a:endParaRPr kumimoji="1" lang="ja-JP" altLang="en-US" dirty="0"/>
          </a:p>
        </p:txBody>
      </p:sp>
      <p:sp>
        <p:nvSpPr>
          <p:cNvPr id="16" name="コンテンツ プレースホルダー 2"/>
          <p:cNvSpPr>
            <a:spLocks noGrp="1"/>
          </p:cNvSpPr>
          <p:nvPr>
            <p:ph sz="half" idx="16" hasCustomPrompt="1"/>
          </p:nvPr>
        </p:nvSpPr>
        <p:spPr>
          <a:xfrm>
            <a:off x="6245197" y="3645024"/>
            <a:ext cx="2003138" cy="720080"/>
          </a:xfrm>
          <a:prstGeom prst="rect">
            <a:avLst/>
          </a:prstGeom>
        </p:spPr>
        <p:txBody>
          <a:bodyPr tIns="0" rIns="0" bIns="0" anchor="t" anchorCtr="0"/>
          <a:lstStyle>
            <a:lvl1pPr algn="ctr">
              <a:defRPr sz="2700">
                <a:solidFill>
                  <a:schemeClr val="bg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en-US" altLang="ja-JP" dirty="0"/>
              <a:t>JS</a:t>
            </a:r>
            <a:endParaRPr kumimoji="1" lang="ja-JP" altLang="en-US" dirty="0"/>
          </a:p>
        </p:txBody>
      </p:sp>
    </p:spTree>
    <p:extLst>
      <p:ext uri="{BB962C8B-B14F-4D97-AF65-F5344CB8AC3E}">
        <p14:creationId xmlns:p14="http://schemas.microsoft.com/office/powerpoint/2010/main" val="26798577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表">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sp useBgFill="1">
        <p:nvSpPr>
          <p:cNvPr id="3" name="コンテンツ プレースホルダー 2"/>
          <p:cNvSpPr>
            <a:spLocks noGrp="1"/>
          </p:cNvSpPr>
          <p:nvPr>
            <p:ph idx="1"/>
          </p:nvPr>
        </p:nvSpPr>
        <p:spPr>
          <a:xfrm>
            <a:off x="899592" y="1728000"/>
            <a:ext cx="7344816" cy="3501208"/>
          </a:xfrm>
          <a:prstGeom prst="rect">
            <a:avLst/>
          </a:prstGeom>
        </p:spPr>
        <p:txBody>
          <a:bodyPr lIns="0" tIns="0" rIns="0" bIns="0" spcCol="0" anchor="t" anchorCtr="0">
            <a:normAutofit/>
          </a:bodyPr>
          <a:lstStyle>
            <a:lvl1pPr>
              <a:spcBef>
                <a:spcPts val="450"/>
              </a:spcBef>
              <a:spcAft>
                <a:spcPts val="450"/>
              </a:spcAft>
              <a:defRPr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indent="0">
              <a:lnSpc>
                <a:spcPct val="150000"/>
              </a:lnSpc>
              <a:spcBef>
                <a:spcPts val="0"/>
              </a:spcBef>
              <a:buFontTx/>
              <a:buNone/>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3pPr>
            <a:lvl4pPr marL="10287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4pPr>
            <a:lvl5pPr>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3846032734"/>
              </p:ext>
            </p:extLst>
          </p:nvPr>
        </p:nvGraphicFramePr>
        <p:xfrm>
          <a:off x="1403648" y="2636912"/>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mpd="sng">
                      <a:noFill/>
                    </a:lnT>
                    <a:lnB w="381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mpd="sng">
                      <a:noFill/>
                    </a:lnT>
                    <a:lnB w="381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mpd="sng">
                      <a:noFill/>
                    </a:lnT>
                    <a:lnB w="381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mpd="sng">
                      <a:noFill/>
                    </a:lnT>
                    <a:lnB w="381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381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381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381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381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62339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29194" y="6201485"/>
            <a:ext cx="9802388" cy="755907"/>
          </a:xfrm>
          <a:prstGeom prst="rect">
            <a:avLst/>
          </a:prstGeom>
        </p:spPr>
      </p:pic>
      <p:sp>
        <p:nvSpPr>
          <p:cNvPr id="8" name="スライド番号プレースホルダー 5"/>
          <p:cNvSpPr txBox="1">
            <a:spLocks/>
          </p:cNvSpPr>
          <p:nvPr userDrawn="1"/>
        </p:nvSpPr>
        <p:spPr>
          <a:xfrm>
            <a:off x="8205406" y="6380596"/>
            <a:ext cx="540000" cy="36221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212BF5FF-66F5-42AA-9C63-A7070F4E7373}" type="slidenum">
              <a:rPr lang="ja-JP" altLang="en-US" sz="1400" smtClean="0">
                <a:solidFill>
                  <a:schemeClr val="accent1"/>
                </a:solidFill>
                <a:latin typeface="UD デジタル 教科書体 NK-B" panose="02020700000000000000" pitchFamily="18" charset="-128"/>
                <a:ea typeface="UD デジタル 教科書体 NK-B" panose="02020700000000000000" pitchFamily="18" charset="-128"/>
                <a:cs typeface="メイリオ"/>
              </a:rPr>
              <a:pPr algn="ctr"/>
              <a:t>‹#›</a:t>
            </a:fld>
            <a:endParaRPr lang="ja-JP" altLang="en-US" sz="1400" dirty="0">
              <a:solidFill>
                <a:schemeClr val="accent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9" name="フッター プレースホルダー 4"/>
          <p:cNvSpPr txBox="1">
            <a:spLocks/>
          </p:cNvSpPr>
          <p:nvPr userDrawn="1"/>
        </p:nvSpPr>
        <p:spPr>
          <a:xfrm>
            <a:off x="2114550" y="6396876"/>
            <a:ext cx="5841679"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825" kern="1200">
                <a:solidFill>
                  <a:schemeClr val="bg1"/>
                </a:solidFill>
                <a:latin typeface="FOT-筑紫ゴシック Pro R" pitchFamily="18" charset="-128"/>
                <a:ea typeface="FOT-筑紫ゴシック Pro R"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000">
                <a:latin typeface="UD デジタル 教科書体 NK-B" panose="02020700000000000000" pitchFamily="18" charset="-128"/>
                <a:ea typeface="UD デジタル 教科書体 NK-B" panose="02020700000000000000" pitchFamily="18" charset="-128"/>
                <a:cs typeface="メイリオ"/>
              </a:rPr>
              <a:t>https://edu.monaca.io/       </a:t>
            </a:r>
            <a:r>
              <a:rPr lang="en-US" altLang="ja-JP" sz="1000" dirty="0">
                <a:latin typeface="UD デジタル 教科書体 NK-B" panose="02020700000000000000" pitchFamily="18" charset="-128"/>
                <a:ea typeface="UD デジタル 教科書体 NK-B" panose="02020700000000000000" pitchFamily="18" charset="-128"/>
                <a:cs typeface="メイリオ"/>
              </a:rPr>
              <a:t>Copyright © Asial Corporation. All Right Reserved.</a:t>
            </a:r>
            <a:endParaRPr lang="ja-JP" altLang="en-US" sz="1000" dirty="0">
              <a:latin typeface="UD デジタル 教科書体 NK-B" panose="02020700000000000000" pitchFamily="18" charset="-128"/>
              <a:ea typeface="UD デジタル 教科書体 NK-B" panose="02020700000000000000" pitchFamily="18" charset="-128"/>
              <a:cs typeface="メイリオ"/>
            </a:endParaRPr>
          </a:p>
        </p:txBody>
      </p:sp>
    </p:spTree>
    <p:extLst>
      <p:ext uri="{BB962C8B-B14F-4D97-AF65-F5344CB8AC3E}">
        <p14:creationId xmlns:p14="http://schemas.microsoft.com/office/powerpoint/2010/main" val="1241188139"/>
      </p:ext>
    </p:extLst>
  </p:cSld>
  <p:clrMap bg1="lt1" tx1="dk1" bg2="lt2" tx2="dk2" accent1="accent1" accent2="accent2" accent3="accent3" accent4="accent4" accent5="accent5" accent6="accent6" hlink="hlink" folHlink="folHlink"/>
  <p:sldLayoutIdLst>
    <p:sldLayoutId id="2147483666" r:id="rId1"/>
    <p:sldLayoutId id="2147483676" r:id="rId2"/>
    <p:sldLayoutId id="2147483667" r:id="rId3"/>
    <p:sldLayoutId id="2147483668" r:id="rId4"/>
    <p:sldLayoutId id="2147483669" r:id="rId5"/>
    <p:sldLayoutId id="2147483670" r:id="rId6"/>
    <p:sldLayoutId id="2147483671" r:id="rId7"/>
    <p:sldLayoutId id="2147483672" r:id="rId8"/>
    <p:sldLayoutId id="2147483673" r:id="rId9"/>
    <p:sldLayoutId id="2147483677" r:id="rId10"/>
  </p:sldLayoutIdLst>
  <p:hf hdr="0" dt="0"/>
  <p:txStyles>
    <p:titleStyle>
      <a:lvl1pPr algn="l" defTabSz="685800" rtl="0" eaLnBrk="1" latinLnBrk="0" hangingPunct="1">
        <a:spcBef>
          <a:spcPct val="0"/>
        </a:spcBef>
        <a:buNone/>
        <a:defRPr kumimoji="1" lang="ja-JP" altLang="en-US" sz="3450" kern="1200" dirty="0" smtClean="0">
          <a:solidFill>
            <a:schemeClr val="tx1"/>
          </a:solidFill>
          <a:latin typeface="+mj-lt"/>
          <a:ea typeface="+mj-ea"/>
          <a:cs typeface="+mj-cs"/>
        </a:defRPr>
      </a:lvl1pPr>
    </p:titleStyle>
    <p:bodyStyle>
      <a:lvl1pPr marL="0" indent="0" algn="l" defTabSz="685800" rtl="0" eaLnBrk="1" latinLnBrk="0" hangingPunct="1">
        <a:spcBef>
          <a:spcPct val="20000"/>
        </a:spcBef>
        <a:buFont typeface="Arial" pitchFamily="34" charset="0"/>
        <a:buNone/>
        <a:defRPr kumimoji="1" sz="2550" kern="1200">
          <a:solidFill>
            <a:srgbClr val="0061B1"/>
          </a:solidFill>
          <a:latin typeface="+mn-ea"/>
          <a:ea typeface="+mn-ea"/>
          <a:cs typeface="+mn-cs"/>
        </a:defRPr>
      </a:lvl1pPr>
      <a:lvl2pPr marL="342900" indent="0" algn="l" defTabSz="685800" rtl="0" eaLnBrk="1" latinLnBrk="0" hangingPunct="1">
        <a:spcBef>
          <a:spcPct val="20000"/>
        </a:spcBef>
        <a:buFont typeface="Arial" pitchFamily="34" charset="0"/>
        <a:buNone/>
        <a:defRPr kumimoji="1"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du.monaca.io/"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edu.monaca.io/guide-for-basic-standar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monaca.io/basic"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edu.monaca.io/standar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du.monaca.io/template/ap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anko.education/apps/fruits-javascrip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anko.education/apps/fruits-javascrip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du.monaca.io/function/upload"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du.monaca.io/function/publish"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anko.education/material"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du.monaca.io/faq/spec"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edu.monaca.io/pri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du.monaca.io/glossary-top/aps"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anko.education/apps/fruits-javascript" TargetMode="External"/><Relationship Id="rId4" Type="http://schemas.openxmlformats.org/officeDocument/2006/relationships/hyperlink" Target="https://edu.monaca.io/aps-top/aps-frui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8764" y="1633492"/>
            <a:ext cx="8083067" cy="2676048"/>
          </a:xfrm>
        </p:spPr>
        <p:txBody>
          <a:bodyPr>
            <a:noAutofit/>
          </a:bodyPr>
          <a:lstStyle/>
          <a:p>
            <a:pPr algn="ctr">
              <a:lnSpc>
                <a:spcPct val="100000"/>
              </a:lnSpc>
              <a:spcAft>
                <a:spcPts val="4200"/>
              </a:spcAft>
            </a:pPr>
            <a:r>
              <a:rPr lang="ja-JP" altLang="en-US" sz="3600">
                <a:solidFill>
                  <a:schemeClr val="accent1"/>
                </a:solidFill>
              </a:rPr>
              <a:t>全国商業高校</a:t>
            </a:r>
            <a:r>
              <a:rPr lang="en-US" altLang="ja-JP" sz="3600" dirty="0">
                <a:solidFill>
                  <a:schemeClr val="accent1"/>
                </a:solidFill>
              </a:rPr>
              <a:t>Web</a:t>
            </a:r>
            <a:r>
              <a:rPr lang="ja-JP" altLang="en-US" sz="3600">
                <a:solidFill>
                  <a:schemeClr val="accent1"/>
                </a:solidFill>
              </a:rPr>
              <a:t>アプリコンテスト</a:t>
            </a:r>
            <a:br>
              <a:rPr lang="en-US" altLang="ja-JP" sz="3600" dirty="0">
                <a:solidFill>
                  <a:schemeClr val="accent1"/>
                </a:solidFill>
              </a:rPr>
            </a:br>
            <a:r>
              <a:rPr lang="ja-JP" altLang="en-US" sz="3600">
                <a:solidFill>
                  <a:schemeClr val="accent1"/>
                </a:solidFill>
              </a:rPr>
              <a:t>ガイドライン</a:t>
            </a:r>
            <a:r>
              <a:rPr lang="en-US" altLang="ja-JP" sz="3600" dirty="0">
                <a:solidFill>
                  <a:schemeClr val="accent1"/>
                </a:solidFill>
              </a:rPr>
              <a:t> </a:t>
            </a:r>
            <a:r>
              <a:rPr lang="ja-JP" altLang="en-US" sz="3600">
                <a:solidFill>
                  <a:schemeClr val="accent1"/>
                </a:solidFill>
              </a:rPr>
              <a:t>初級（さっくり）編</a:t>
            </a:r>
            <a:br>
              <a:rPr lang="en-US" altLang="ja-JP" sz="4000" dirty="0">
                <a:solidFill>
                  <a:schemeClr val="accent1"/>
                </a:solidFill>
              </a:rPr>
            </a:br>
            <a:r>
              <a:rPr kumimoji="1" lang="en-US" altLang="ja-JP" sz="2400" dirty="0"/>
              <a:t>4</a:t>
            </a:r>
            <a:r>
              <a:rPr lang="ja-JP" altLang="en-US" sz="2400"/>
              <a:t>コマからはじめる</a:t>
            </a:r>
            <a:br>
              <a:rPr lang="en-US" altLang="ja-JP" sz="2400" dirty="0"/>
            </a:br>
            <a:r>
              <a:rPr lang="ja-JP" altLang="en-US" sz="2400"/>
              <a:t>応募作品（</a:t>
            </a:r>
            <a:r>
              <a:rPr lang="en-US" altLang="ja-JP" sz="2400" dirty="0"/>
              <a:t>Web</a:t>
            </a:r>
            <a:r>
              <a:rPr lang="ja-JP" altLang="en-US" sz="2400"/>
              <a:t>アプリケーション）の制作</a:t>
            </a:r>
            <a:endParaRPr lang="ja-JP" altLang="en-US" sz="2400" dirty="0">
              <a:solidFill>
                <a:schemeClr val="accent1"/>
              </a:solidFill>
            </a:endParaRPr>
          </a:p>
        </p:txBody>
      </p:sp>
      <p:sp>
        <p:nvSpPr>
          <p:cNvPr id="6" name="テキスト プレースホルダー 5"/>
          <p:cNvSpPr>
            <a:spLocks noGrp="1"/>
          </p:cNvSpPr>
          <p:nvPr>
            <p:ph type="body" sz="quarter" idx="13"/>
          </p:nvPr>
        </p:nvSpPr>
        <p:spPr>
          <a:xfrm>
            <a:off x="900116" y="5037144"/>
            <a:ext cx="7380287" cy="1049125"/>
          </a:xfrm>
        </p:spPr>
        <p:txBody>
          <a:bodyPr>
            <a:normAutofit/>
          </a:bodyPr>
          <a:lstStyle/>
          <a:p>
            <a:pPr algn="r"/>
            <a:r>
              <a:rPr lang="ja-JP" altLang="en-US" sz="2400" b="0" dirty="0">
                <a:solidFill>
                  <a:schemeClr val="tx1"/>
                </a:solidFill>
              </a:rPr>
              <a:t>アシアル株式会社</a:t>
            </a:r>
            <a:endParaRPr lang="en-US" altLang="ja-JP" sz="2400" b="0" dirty="0">
              <a:solidFill>
                <a:schemeClr val="tx1"/>
              </a:solidFill>
            </a:endParaRPr>
          </a:p>
          <a:p>
            <a:pPr algn="r"/>
            <a:r>
              <a:rPr lang="ja-JP" altLang="en-US" sz="2400" b="0">
                <a:solidFill>
                  <a:schemeClr val="tx1"/>
                </a:solidFill>
              </a:rPr>
              <a:t>アシアル情報教育研究所</a:t>
            </a:r>
            <a:endParaRPr lang="en-US" altLang="ja-JP" sz="2400" b="0" dirty="0">
              <a:solidFill>
                <a:schemeClr val="tx1"/>
              </a:solidFill>
            </a:endParaRPr>
          </a:p>
        </p:txBody>
      </p:sp>
    </p:spTree>
    <p:extLst>
      <p:ext uri="{BB962C8B-B14F-4D97-AF65-F5344CB8AC3E}">
        <p14:creationId xmlns:p14="http://schemas.microsoft.com/office/powerpoint/2010/main" val="189065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A3B14C9-8DA2-883D-7B2C-60CB2C6BA608}"/>
              </a:ext>
            </a:extLst>
          </p:cNvPr>
          <p:cNvSpPr>
            <a:spLocks noGrp="1"/>
          </p:cNvSpPr>
          <p:nvPr>
            <p:ph type="title"/>
          </p:nvPr>
        </p:nvSpPr>
        <p:spPr/>
        <p:txBody>
          <a:bodyPr/>
          <a:lstStyle/>
          <a:p>
            <a:r>
              <a:rPr lang="ja-JP" altLang="en-US"/>
              <a:t>初級（さっくり）編</a:t>
            </a:r>
            <a:r>
              <a:rPr lang="en-US" altLang="ja-JP" dirty="0"/>
              <a:t>:</a:t>
            </a:r>
            <a:r>
              <a:rPr lang="ja-JP" altLang="en-US"/>
              <a:t>進め方の概要</a:t>
            </a:r>
          </a:p>
        </p:txBody>
      </p:sp>
      <p:graphicFrame>
        <p:nvGraphicFramePr>
          <p:cNvPr id="6" name="表 6">
            <a:extLst>
              <a:ext uri="{FF2B5EF4-FFF2-40B4-BE49-F238E27FC236}">
                <a16:creationId xmlns:a16="http://schemas.microsoft.com/office/drawing/2014/main" id="{69AB29EF-EE58-2FFA-0C59-61468AD3F11C}"/>
              </a:ext>
            </a:extLst>
          </p:cNvPr>
          <p:cNvGraphicFramePr>
            <a:graphicFrameLocks noGrp="1"/>
          </p:cNvGraphicFramePr>
          <p:nvPr>
            <p:ph idx="1"/>
            <p:extLst>
              <p:ext uri="{D42A27DB-BD31-4B8C-83A1-F6EECF244321}">
                <p14:modId xmlns:p14="http://schemas.microsoft.com/office/powerpoint/2010/main" val="974820523"/>
              </p:ext>
            </p:extLst>
          </p:nvPr>
        </p:nvGraphicFramePr>
        <p:xfrm>
          <a:off x="900113" y="1728788"/>
          <a:ext cx="7343773" cy="3873500"/>
        </p:xfrm>
        <a:graphic>
          <a:graphicData uri="http://schemas.openxmlformats.org/drawingml/2006/table">
            <a:tbl>
              <a:tblPr firstRow="1" bandRow="1">
                <a:tableStyleId>{5C22544A-7EE6-4342-B048-85BDC9FD1C3A}</a:tableStyleId>
              </a:tblPr>
              <a:tblGrid>
                <a:gridCol w="409142">
                  <a:extLst>
                    <a:ext uri="{9D8B030D-6E8A-4147-A177-3AD203B41FA5}">
                      <a16:colId xmlns:a16="http://schemas.microsoft.com/office/drawing/2014/main" val="1983431569"/>
                    </a:ext>
                  </a:extLst>
                </a:gridCol>
                <a:gridCol w="2493818">
                  <a:extLst>
                    <a:ext uri="{9D8B030D-6E8A-4147-A177-3AD203B41FA5}">
                      <a16:colId xmlns:a16="http://schemas.microsoft.com/office/drawing/2014/main" val="4001849567"/>
                    </a:ext>
                  </a:extLst>
                </a:gridCol>
                <a:gridCol w="4440813">
                  <a:extLst>
                    <a:ext uri="{9D8B030D-6E8A-4147-A177-3AD203B41FA5}">
                      <a16:colId xmlns:a16="http://schemas.microsoft.com/office/drawing/2014/main" val="1754803746"/>
                    </a:ext>
                  </a:extLst>
                </a:gridCol>
              </a:tblGrid>
              <a:tr h="370840">
                <a:tc>
                  <a:txBody>
                    <a:bodyPr/>
                    <a:lstStyle/>
                    <a:p>
                      <a:endParaRPr kumimoji="1" lang="ja-JP" altLang="en-US"/>
                    </a:p>
                  </a:txBody>
                  <a:tcPr/>
                </a:tc>
                <a:tc>
                  <a:txBody>
                    <a:bodyPr/>
                    <a:lstStyle/>
                    <a:p>
                      <a:r>
                        <a:rPr kumimoji="1" lang="ja-JP" altLang="en-US"/>
                        <a:t>このコマの目標</a:t>
                      </a:r>
                    </a:p>
                  </a:txBody>
                  <a:tcPr/>
                </a:tc>
                <a:tc>
                  <a:txBody>
                    <a:bodyPr/>
                    <a:lstStyle/>
                    <a:p>
                      <a:r>
                        <a:rPr kumimoji="1" lang="ja-JP" altLang="en-US"/>
                        <a:t>活動</a:t>
                      </a:r>
                    </a:p>
                  </a:txBody>
                  <a:tcPr/>
                </a:tc>
                <a:extLst>
                  <a:ext uri="{0D108BD9-81ED-4DB2-BD59-A6C34878D82A}">
                    <a16:rowId xmlns:a16="http://schemas.microsoft.com/office/drawing/2014/main" val="3161606863"/>
                  </a:ext>
                </a:extLst>
              </a:tr>
              <a:tr h="370840">
                <a:tc>
                  <a:txBody>
                    <a:bodyPr/>
                    <a:lstStyle/>
                    <a:p>
                      <a:pPr algn="ctr"/>
                      <a:r>
                        <a:rPr kumimoji="1" lang="en-US" altLang="ja-JP" dirty="0"/>
                        <a:t>0</a:t>
                      </a:r>
                      <a:endParaRPr kumimoji="1" lang="ja-JP" altLang="en-US"/>
                    </a:p>
                  </a:txBody>
                  <a:tcPr anchor="ctr"/>
                </a:tc>
                <a:tc>
                  <a:txBody>
                    <a:bodyPr/>
                    <a:lstStyle/>
                    <a:p>
                      <a:r>
                        <a:rPr kumimoji="1" lang="ja-JP" altLang="en-US"/>
                        <a:t>準備</a:t>
                      </a:r>
                    </a:p>
                  </a:txBody>
                  <a:tcPr anchor="ctr"/>
                </a:tc>
                <a:tc>
                  <a:txBody>
                    <a:bodyPr/>
                    <a:lstStyle/>
                    <a:p>
                      <a:r>
                        <a:rPr kumimoji="1" lang="ja-JP" altLang="en-US"/>
                        <a:t>（先生の準備）開発に使うツールとそのアカウントを準備する。サンプルアプリケーションや資料を確認する。</a:t>
                      </a:r>
                    </a:p>
                  </a:txBody>
                  <a:tcPr/>
                </a:tc>
                <a:extLst>
                  <a:ext uri="{0D108BD9-81ED-4DB2-BD59-A6C34878D82A}">
                    <a16:rowId xmlns:a16="http://schemas.microsoft.com/office/drawing/2014/main" val="2815699245"/>
                  </a:ext>
                </a:extLst>
              </a:tr>
              <a:tr h="370840">
                <a:tc>
                  <a:txBody>
                    <a:bodyPr/>
                    <a:lstStyle/>
                    <a:p>
                      <a:pPr algn="ctr"/>
                      <a:r>
                        <a:rPr kumimoji="1" lang="en-US" altLang="ja-JP" dirty="0"/>
                        <a:t>1</a:t>
                      </a:r>
                      <a:endParaRPr kumimoji="1" lang="ja-JP" altLang="en-US"/>
                    </a:p>
                  </a:txBody>
                  <a:tcPr anchor="ctr"/>
                </a:tc>
                <a:tc>
                  <a:txBody>
                    <a:bodyPr/>
                    <a:lstStyle/>
                    <a:p>
                      <a:r>
                        <a:rPr kumimoji="1" lang="ja-JP" altLang="en-US"/>
                        <a:t>サンプルアプリケーションを動作させ、主な仕組みを理解する</a:t>
                      </a:r>
                    </a:p>
                  </a:txBody>
                  <a:tcPr anchor="ctr"/>
                </a:tc>
                <a:tc>
                  <a:txBody>
                    <a:bodyPr/>
                    <a:lstStyle/>
                    <a:p>
                      <a:pPr marL="285750" indent="-285750">
                        <a:buFont typeface="Arial" panose="020B0604020202020204" pitchFamily="34" charset="0"/>
                        <a:buChar char="•"/>
                      </a:pPr>
                      <a:r>
                        <a:rPr kumimoji="1" lang="ja-JP" altLang="en-US"/>
                        <a:t>生徒にツールとアカウントを配布して、サンプルアプリケーションを動作させる。プログラムを読んで理解する。</a:t>
                      </a:r>
                      <a:endParaRPr kumimoji="1" lang="en-US" altLang="ja-JP" dirty="0"/>
                    </a:p>
                    <a:p>
                      <a:pPr marL="285750" indent="-285750">
                        <a:buFont typeface="Arial" panose="020B0604020202020204" pitchFamily="34" charset="0"/>
                        <a:buChar char="•"/>
                      </a:pPr>
                      <a:r>
                        <a:rPr kumimoji="1" lang="ja-JP" altLang="en-US"/>
                        <a:t>チームを組織する。チーム名を決める。</a:t>
                      </a:r>
                    </a:p>
                  </a:txBody>
                  <a:tcPr/>
                </a:tc>
                <a:extLst>
                  <a:ext uri="{0D108BD9-81ED-4DB2-BD59-A6C34878D82A}">
                    <a16:rowId xmlns:a16="http://schemas.microsoft.com/office/drawing/2014/main" val="2387075867"/>
                  </a:ext>
                </a:extLst>
              </a:tr>
              <a:tr h="370840">
                <a:tc>
                  <a:txBody>
                    <a:bodyPr/>
                    <a:lstStyle/>
                    <a:p>
                      <a:pPr algn="ctr"/>
                      <a:r>
                        <a:rPr kumimoji="1" lang="en-US" altLang="ja-JP" dirty="0"/>
                        <a:t>2</a:t>
                      </a:r>
                      <a:endParaRPr kumimoji="1" lang="ja-JP" altLang="en-US"/>
                    </a:p>
                  </a:txBody>
                  <a:tcPr anchor="ctr"/>
                </a:tc>
                <a:tc>
                  <a:txBody>
                    <a:bodyPr/>
                    <a:lstStyle/>
                    <a:p>
                      <a:r>
                        <a:rPr kumimoji="1" lang="ja-JP" altLang="en-US"/>
                        <a:t>題材を決め、素材を収集し、アプリケーションの制作を開始する</a:t>
                      </a:r>
                    </a:p>
                  </a:txBody>
                  <a:tcPr anchor="ctr"/>
                </a:tc>
                <a:tc>
                  <a:txBody>
                    <a:bodyPr/>
                    <a:lstStyle/>
                    <a:p>
                      <a:pPr marL="285750" indent="-285750">
                        <a:buFont typeface="Arial" panose="020B0604020202020204" pitchFamily="34" charset="0"/>
                        <a:buChar char="•"/>
                      </a:pPr>
                      <a:r>
                        <a:rPr kumimoji="1" lang="ja-JP" altLang="en-US"/>
                        <a:t>題材を決める。</a:t>
                      </a:r>
                      <a:endParaRPr kumimoji="1" lang="en-US" altLang="ja-JP" dirty="0"/>
                    </a:p>
                    <a:p>
                      <a:pPr marL="285750" indent="-285750">
                        <a:buFont typeface="Arial" panose="020B0604020202020204" pitchFamily="34" charset="0"/>
                        <a:buChar char="•"/>
                      </a:pPr>
                      <a:r>
                        <a:rPr kumimoji="1" lang="ja-JP" altLang="en-US"/>
                        <a:t>サンプルアプリケーションを元にして、アプリケーションを制作する。</a:t>
                      </a:r>
                      <a:endParaRPr kumimoji="1" lang="en-US" altLang="ja-JP" dirty="0"/>
                    </a:p>
                    <a:p>
                      <a:pPr marL="285750" indent="-285750">
                        <a:buFont typeface="Arial" panose="020B0604020202020204" pitchFamily="34" charset="0"/>
                        <a:buChar char="•"/>
                      </a:pPr>
                      <a:r>
                        <a:rPr kumimoji="1" lang="ja-JP" altLang="en-US"/>
                        <a:t>必要な資料（画像や文章など）を収集・制作する。</a:t>
                      </a:r>
                    </a:p>
                  </a:txBody>
                  <a:tcPr/>
                </a:tc>
                <a:extLst>
                  <a:ext uri="{0D108BD9-81ED-4DB2-BD59-A6C34878D82A}">
                    <a16:rowId xmlns:a16="http://schemas.microsoft.com/office/drawing/2014/main" val="4144369150"/>
                  </a:ext>
                </a:extLst>
              </a:tr>
              <a:tr h="370840">
                <a:tc>
                  <a:txBody>
                    <a:bodyPr/>
                    <a:lstStyle/>
                    <a:p>
                      <a:pPr algn="ctr"/>
                      <a:r>
                        <a:rPr kumimoji="1" lang="en-US" altLang="ja-JP" dirty="0"/>
                        <a:t>3</a:t>
                      </a:r>
                      <a:endParaRPr kumimoji="1" lang="ja-JP" altLang="en-US"/>
                    </a:p>
                  </a:txBody>
                  <a:tcPr anchor="ctr"/>
                </a:tc>
                <a:tc>
                  <a:txBody>
                    <a:bodyPr/>
                    <a:lstStyle/>
                    <a:p>
                      <a:r>
                        <a:rPr kumimoji="1" lang="ja-JP" altLang="en-US"/>
                        <a:t>アプリケーションの制作を進め、完成させる</a:t>
                      </a:r>
                    </a:p>
                  </a:txBody>
                  <a:tcPr anchor="ctr"/>
                </a:tc>
                <a:tc>
                  <a:txBody>
                    <a:bodyPr/>
                    <a:lstStyle/>
                    <a:p>
                      <a:pPr marL="285750" indent="-285750">
                        <a:buFont typeface="Arial" panose="020B0604020202020204" pitchFamily="34" charset="0"/>
                        <a:buChar char="•"/>
                      </a:pPr>
                      <a:r>
                        <a:rPr kumimoji="1" lang="ja-JP" altLang="en-US"/>
                        <a:t>アプリケーションの制作を進め、完成させる。</a:t>
                      </a:r>
                      <a:endParaRPr kumimoji="1" lang="en-US" altLang="ja-JP" dirty="0"/>
                    </a:p>
                    <a:p>
                      <a:pPr marL="285750" indent="-285750">
                        <a:buFont typeface="Arial" panose="020B0604020202020204" pitchFamily="34" charset="0"/>
                        <a:buChar char="•"/>
                      </a:pPr>
                      <a:r>
                        <a:rPr kumimoji="1" lang="en-US" altLang="ja-JP" dirty="0"/>
                        <a:t>Web</a:t>
                      </a:r>
                      <a:r>
                        <a:rPr kumimoji="1" lang="ja-JP" altLang="en-US"/>
                        <a:t>に公開するための設定をする。</a:t>
                      </a:r>
                    </a:p>
                  </a:txBody>
                  <a:tcPr/>
                </a:tc>
                <a:extLst>
                  <a:ext uri="{0D108BD9-81ED-4DB2-BD59-A6C34878D82A}">
                    <a16:rowId xmlns:a16="http://schemas.microsoft.com/office/drawing/2014/main" val="2208576161"/>
                  </a:ext>
                </a:extLst>
              </a:tr>
              <a:tr h="370840">
                <a:tc>
                  <a:txBody>
                    <a:bodyPr/>
                    <a:lstStyle/>
                    <a:p>
                      <a:pPr algn="ctr"/>
                      <a:r>
                        <a:rPr kumimoji="1" lang="en-US" altLang="ja-JP" dirty="0"/>
                        <a:t>4</a:t>
                      </a:r>
                      <a:endParaRPr kumimoji="1" lang="ja-JP" altLang="en-US"/>
                    </a:p>
                  </a:txBody>
                  <a:tcPr anchor="ctr"/>
                </a:tc>
                <a:tc>
                  <a:txBody>
                    <a:bodyPr/>
                    <a:lstStyle/>
                    <a:p>
                      <a:r>
                        <a:rPr kumimoji="1" lang="ja-JP" altLang="en-US"/>
                        <a:t>プレゼンテーションおよび動画を制作する</a:t>
                      </a:r>
                    </a:p>
                  </a:txBody>
                  <a:tcPr anchor="ctr"/>
                </a:tc>
                <a:tc>
                  <a:txBody>
                    <a:bodyPr/>
                    <a:lstStyle/>
                    <a:p>
                      <a:pPr marL="285750" indent="-285750">
                        <a:buFont typeface="Arial" panose="020B0604020202020204" pitchFamily="34" charset="0"/>
                        <a:buChar char="•"/>
                      </a:pPr>
                      <a:r>
                        <a:rPr kumimoji="1" lang="ja-JP" altLang="en-US"/>
                        <a:t>プレゼンテーションと動画を制作する。</a:t>
                      </a:r>
                      <a:endParaRPr kumimoji="1" lang="en-US" altLang="ja-JP" dirty="0"/>
                    </a:p>
                    <a:p>
                      <a:pPr marL="285750" indent="-285750">
                        <a:buFont typeface="Arial" panose="020B0604020202020204" pitchFamily="34" charset="0"/>
                        <a:buChar char="•"/>
                      </a:pPr>
                      <a:r>
                        <a:rPr kumimoji="1" lang="ja-JP" altLang="en-US"/>
                        <a:t>エントリーシートに記入するための項目を収集・確認する。</a:t>
                      </a:r>
                    </a:p>
                  </a:txBody>
                  <a:tcPr/>
                </a:tc>
                <a:extLst>
                  <a:ext uri="{0D108BD9-81ED-4DB2-BD59-A6C34878D82A}">
                    <a16:rowId xmlns:a16="http://schemas.microsoft.com/office/drawing/2014/main" val="4217194181"/>
                  </a:ext>
                </a:extLst>
              </a:tr>
              <a:tr h="370840">
                <a:tc>
                  <a:txBody>
                    <a:bodyPr/>
                    <a:lstStyle/>
                    <a:p>
                      <a:pPr algn="ctr"/>
                      <a:r>
                        <a:rPr kumimoji="1" lang="ja-JP" altLang="en-US"/>
                        <a:t>後</a:t>
                      </a:r>
                    </a:p>
                  </a:txBody>
                  <a:tcPr anchor="ctr"/>
                </a:tc>
                <a:tc>
                  <a:txBody>
                    <a:bodyPr/>
                    <a:lstStyle/>
                    <a:p>
                      <a:r>
                        <a:rPr kumimoji="1" lang="ja-JP" altLang="en-US"/>
                        <a:t>応募</a:t>
                      </a:r>
                    </a:p>
                  </a:txBody>
                  <a:tcPr anchor="ctr"/>
                </a:tc>
                <a:tc>
                  <a:txBody>
                    <a:bodyPr/>
                    <a:lstStyle/>
                    <a:p>
                      <a:r>
                        <a:rPr kumimoji="1" lang="ja-JP" altLang="en-US"/>
                        <a:t>（先生の作業）エントリーシートを記入して、応募する。</a:t>
                      </a:r>
                    </a:p>
                  </a:txBody>
                  <a:tcPr anchor="ctr"/>
                </a:tc>
                <a:extLst>
                  <a:ext uri="{0D108BD9-81ED-4DB2-BD59-A6C34878D82A}">
                    <a16:rowId xmlns:a16="http://schemas.microsoft.com/office/drawing/2014/main" val="3425628408"/>
                  </a:ext>
                </a:extLst>
              </a:tr>
            </a:tbl>
          </a:graphicData>
        </a:graphic>
      </p:graphicFrame>
    </p:spTree>
    <p:extLst>
      <p:ext uri="{BB962C8B-B14F-4D97-AF65-F5344CB8AC3E}">
        <p14:creationId xmlns:p14="http://schemas.microsoft.com/office/powerpoint/2010/main" val="90768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6FEEF24-600F-55BF-CD9D-F54E90240EB3}"/>
              </a:ext>
            </a:extLst>
          </p:cNvPr>
          <p:cNvSpPr>
            <a:spLocks noGrp="1"/>
          </p:cNvSpPr>
          <p:nvPr>
            <p:ph type="ctrTitle"/>
          </p:nvPr>
        </p:nvSpPr>
        <p:spPr/>
        <p:txBody>
          <a:bodyPr/>
          <a:lstStyle/>
          <a:p>
            <a:r>
              <a:rPr lang="ja-JP" altLang="en-US"/>
              <a:t>準備</a:t>
            </a:r>
          </a:p>
        </p:txBody>
      </p:sp>
    </p:spTree>
    <p:extLst>
      <p:ext uri="{BB962C8B-B14F-4D97-AF65-F5344CB8AC3E}">
        <p14:creationId xmlns:p14="http://schemas.microsoft.com/office/powerpoint/2010/main" val="409640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C920AE-5A28-7E7C-5060-341C8B420EF7}"/>
              </a:ext>
            </a:extLst>
          </p:cNvPr>
          <p:cNvSpPr>
            <a:spLocks noGrp="1"/>
          </p:cNvSpPr>
          <p:nvPr>
            <p:ph type="title"/>
          </p:nvPr>
        </p:nvSpPr>
        <p:spPr/>
        <p:txBody>
          <a:bodyPr/>
          <a:lstStyle/>
          <a:p>
            <a:r>
              <a:rPr lang="ja-JP" altLang="en-US"/>
              <a:t>初級（さっくり）編</a:t>
            </a:r>
            <a:r>
              <a:rPr kumimoji="1" lang="en-US" altLang="ja-JP" dirty="0"/>
              <a:t>:</a:t>
            </a:r>
            <a:r>
              <a:rPr kumimoji="1" lang="ja-JP" altLang="en-US"/>
              <a:t>準備①</a:t>
            </a:r>
          </a:p>
        </p:txBody>
      </p:sp>
      <p:sp>
        <p:nvSpPr>
          <p:cNvPr id="3" name="コンテンツ プレースホルダー 2">
            <a:extLst>
              <a:ext uri="{FF2B5EF4-FFF2-40B4-BE49-F238E27FC236}">
                <a16:creationId xmlns:a16="http://schemas.microsoft.com/office/drawing/2014/main" id="{11B987AC-F162-E386-7E62-991AEA6BB7F7}"/>
              </a:ext>
            </a:extLst>
          </p:cNvPr>
          <p:cNvSpPr>
            <a:spLocks noGrp="1"/>
          </p:cNvSpPr>
          <p:nvPr>
            <p:ph idx="1"/>
          </p:nvPr>
        </p:nvSpPr>
        <p:spPr>
          <a:xfrm>
            <a:off x="899592" y="1497107"/>
            <a:ext cx="7344816" cy="4204446"/>
          </a:xfrm>
        </p:spPr>
        <p:txBody>
          <a:bodyPr>
            <a:normAutofit lnSpcReduction="10000"/>
          </a:bodyPr>
          <a:lstStyle/>
          <a:p>
            <a:pPr lvl="1"/>
            <a:r>
              <a:rPr kumimoji="1" lang="ja-JP" altLang="en-US"/>
              <a:t>先生の準備です。</a:t>
            </a:r>
            <a:endParaRPr kumimoji="1" lang="en-US" altLang="ja-JP" dirty="0"/>
          </a:p>
          <a:p>
            <a:endParaRPr lang="en-US" altLang="ja-JP" dirty="0"/>
          </a:p>
          <a:p>
            <a:pPr lvl="1"/>
            <a:r>
              <a:rPr lang="en-US" altLang="ja-JP" dirty="0"/>
              <a:t>Monaca Education</a:t>
            </a:r>
            <a:r>
              <a:rPr lang="ja-JP" altLang="en-US"/>
              <a:t>を利用する場合、アシアルが公開している</a:t>
            </a:r>
            <a:r>
              <a:rPr lang="en-US" altLang="ja-JP" dirty="0"/>
              <a:t>Web</a:t>
            </a:r>
            <a:r>
              <a:rPr lang="ja-JP" altLang="en-US"/>
              <a:t>ページ、動画を参照して進めることができます。</a:t>
            </a:r>
            <a:endParaRPr lang="en-US" altLang="ja-JP" dirty="0"/>
          </a:p>
          <a:p>
            <a:endParaRPr kumimoji="1" lang="en-US" altLang="ja-JP" dirty="0"/>
          </a:p>
          <a:p>
            <a:pPr lvl="1"/>
            <a:r>
              <a:rPr kumimoji="1" lang="ja-JP" altLang="en-US"/>
              <a:t>また、生徒が使用する</a:t>
            </a:r>
            <a:r>
              <a:rPr kumimoji="1" lang="en-US" altLang="ja-JP" dirty="0"/>
              <a:t>Monaca Education</a:t>
            </a:r>
            <a:r>
              <a:rPr kumimoji="1" lang="ja-JP" altLang="en-US"/>
              <a:t>のアカウントの発行はアシアルにご依頼いただけます。</a:t>
            </a:r>
            <a:endParaRPr kumimoji="1" lang="en-US" altLang="ja-JP" dirty="0"/>
          </a:p>
          <a:p>
            <a:pPr lvl="1"/>
            <a:endParaRPr lang="en-US" altLang="ja-JP" dirty="0"/>
          </a:p>
          <a:p>
            <a:pPr lvl="1"/>
            <a:r>
              <a:rPr kumimoji="1" lang="ja-JP" altLang="en-US"/>
              <a:t>そのほか、</a:t>
            </a:r>
            <a:r>
              <a:rPr kumimoji="1" lang="en-US" altLang="ja-JP" dirty="0"/>
              <a:t>Monaca Education</a:t>
            </a:r>
            <a:r>
              <a:rPr kumimoji="1" lang="ja-JP" altLang="en-US"/>
              <a:t>を利用する場合には、アシアルが先生に対してサポートをいたします。</a:t>
            </a:r>
          </a:p>
        </p:txBody>
      </p:sp>
    </p:spTree>
    <p:extLst>
      <p:ext uri="{BB962C8B-B14F-4D97-AF65-F5344CB8AC3E}">
        <p14:creationId xmlns:p14="http://schemas.microsoft.com/office/powerpoint/2010/main" val="168713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BD4B1-224E-8471-A203-621A40DEB635}"/>
              </a:ext>
            </a:extLst>
          </p:cNvPr>
          <p:cNvSpPr>
            <a:spLocks noGrp="1"/>
          </p:cNvSpPr>
          <p:nvPr>
            <p:ph type="title"/>
          </p:nvPr>
        </p:nvSpPr>
        <p:spPr/>
        <p:txBody>
          <a:bodyPr/>
          <a:lstStyle/>
          <a:p>
            <a:r>
              <a:rPr lang="ja-JP" altLang="en-US"/>
              <a:t>初級（さっくり）編</a:t>
            </a:r>
            <a:r>
              <a:rPr kumimoji="1" lang="en-US" altLang="ja-JP" dirty="0"/>
              <a:t>:</a:t>
            </a:r>
            <a:r>
              <a:rPr kumimoji="1" lang="ja-JP" altLang="en-US"/>
              <a:t>準備</a:t>
            </a:r>
            <a:r>
              <a:rPr kumimoji="1" lang="en-US" altLang="ja-JP" dirty="0"/>
              <a:t>②</a:t>
            </a:r>
            <a:endParaRPr kumimoji="1" lang="ja-JP" altLang="en-US"/>
          </a:p>
        </p:txBody>
      </p:sp>
      <p:sp>
        <p:nvSpPr>
          <p:cNvPr id="3" name="コンテンツ プレースホルダー 2">
            <a:extLst>
              <a:ext uri="{FF2B5EF4-FFF2-40B4-BE49-F238E27FC236}">
                <a16:creationId xmlns:a16="http://schemas.microsoft.com/office/drawing/2014/main" id="{2C647F64-7315-0EAE-3FA1-69AA51143008}"/>
              </a:ext>
            </a:extLst>
          </p:cNvPr>
          <p:cNvSpPr>
            <a:spLocks noGrp="1"/>
          </p:cNvSpPr>
          <p:nvPr>
            <p:ph idx="1"/>
          </p:nvPr>
        </p:nvSpPr>
        <p:spPr>
          <a:xfrm>
            <a:off x="899592" y="1402772"/>
            <a:ext cx="7344816" cy="4747015"/>
          </a:xfrm>
        </p:spPr>
        <p:txBody>
          <a:bodyPr>
            <a:normAutofit fontScale="77500" lnSpcReduction="20000"/>
          </a:bodyPr>
          <a:lstStyle/>
          <a:p>
            <a:r>
              <a:rPr kumimoji="1" lang="ja-JP" altLang="en-US"/>
              <a:t>（先生の準備）開発に使うツールとそのアカウントを準備する</a:t>
            </a:r>
            <a:endParaRPr kumimoji="1" lang="en-US" altLang="ja-JP" dirty="0"/>
          </a:p>
          <a:p>
            <a:pPr marL="285750" lvl="1" indent="-285750">
              <a:buFont typeface="Arial" panose="020B0604020202020204" pitchFamily="34" charset="0"/>
              <a:buChar char="•"/>
            </a:pPr>
            <a:r>
              <a:rPr kumimoji="1" lang="ja-JP" altLang="en-US"/>
              <a:t>短時間で</a:t>
            </a:r>
            <a:r>
              <a:rPr kumimoji="1" lang="en-US" altLang="ja-JP" dirty="0"/>
              <a:t>Web</a:t>
            </a:r>
            <a:r>
              <a:rPr kumimoji="1" lang="ja-JP" altLang="en-US"/>
              <a:t>アプリケーションを制作するために、</a:t>
            </a:r>
            <a:r>
              <a:rPr kumimoji="1" lang="en-US" altLang="ja-JP" dirty="0"/>
              <a:t>Monaca Education</a:t>
            </a:r>
            <a:r>
              <a:rPr kumimoji="1" lang="ja-JP" altLang="en-US"/>
              <a:t>を使います。</a:t>
            </a:r>
            <a:endParaRPr kumimoji="1" lang="en-US" altLang="ja-JP" dirty="0"/>
          </a:p>
          <a:p>
            <a:pPr lvl="2"/>
            <a:r>
              <a:rPr kumimoji="1" lang="en-US" altLang="ja-JP" dirty="0"/>
              <a:t>Monaca Education Web</a:t>
            </a:r>
            <a:r>
              <a:rPr kumimoji="1" lang="ja-JP" altLang="en-US"/>
              <a:t>サイト</a:t>
            </a:r>
            <a:endParaRPr kumimoji="1" lang="en-US" altLang="ja-JP" dirty="0"/>
          </a:p>
          <a:p>
            <a:pPr lvl="2"/>
            <a:r>
              <a:rPr kumimoji="1" lang="en-US" altLang="ja-JP" dirty="0">
                <a:hlinkClick r:id="rId3"/>
              </a:rPr>
              <a:t>https://edu.monaca.io/</a:t>
            </a:r>
            <a:endParaRPr kumimoji="1" lang="en-US" altLang="ja-JP" dirty="0"/>
          </a:p>
          <a:p>
            <a:pPr marL="457200" lvl="1" indent="-457200">
              <a:buFont typeface="Arial" panose="020B0604020202020204" pitchFamily="34" charset="0"/>
              <a:buChar char="•"/>
            </a:pPr>
            <a:endParaRPr kumimoji="1"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endParaRPr kumimoji="1" lang="en-US" altLang="ja-JP" dirty="0"/>
          </a:p>
          <a:p>
            <a:pPr marL="457200" lvl="1" indent="-457200">
              <a:buFont typeface="Arial" panose="020B0604020202020204" pitchFamily="34" charset="0"/>
              <a:buChar char="•"/>
            </a:pPr>
            <a:r>
              <a:rPr kumimoji="1" lang="en-US" altLang="ja-JP" dirty="0"/>
              <a:t>Monaca Education</a:t>
            </a:r>
            <a:r>
              <a:rPr kumimoji="1" lang="ja-JP" altLang="en-US"/>
              <a:t>は</a:t>
            </a:r>
            <a:r>
              <a:rPr kumimoji="1" lang="en-US" altLang="ja-JP" dirty="0"/>
              <a:t>Web</a:t>
            </a:r>
            <a:r>
              <a:rPr kumimoji="1" lang="ja-JP" altLang="en-US"/>
              <a:t>ブラウザがあれば使えるツールですが、アカウントが必要です。</a:t>
            </a:r>
            <a:endParaRPr kumimoji="1" lang="en-US" altLang="ja-JP" dirty="0"/>
          </a:p>
          <a:p>
            <a:pPr marL="457200" lvl="1" indent="-457200">
              <a:buFont typeface="Arial" panose="020B0604020202020204" pitchFamily="34" charset="0"/>
              <a:buChar char="•"/>
            </a:pPr>
            <a:r>
              <a:rPr lang="ja-JP" altLang="en-US"/>
              <a:t>制作の授業に入る前に、</a:t>
            </a:r>
            <a:r>
              <a:rPr kumimoji="1" lang="ja-JP" altLang="en-US" b="1">
                <a:solidFill>
                  <a:srgbClr val="FF0000"/>
                </a:solidFill>
              </a:rPr>
              <a:t>生徒の人数分の</a:t>
            </a:r>
            <a:r>
              <a:rPr kumimoji="1" lang="en-US" altLang="ja-JP" b="1" dirty="0">
                <a:solidFill>
                  <a:srgbClr val="FF0000"/>
                </a:solidFill>
              </a:rPr>
              <a:t>Monaca Education</a:t>
            </a:r>
            <a:r>
              <a:rPr kumimoji="1" lang="ja-JP" altLang="en-US" b="1">
                <a:solidFill>
                  <a:srgbClr val="FF0000"/>
                </a:solidFill>
              </a:rPr>
              <a:t>アカウント</a:t>
            </a:r>
            <a:r>
              <a:rPr kumimoji="1" lang="ja-JP" altLang="en-US"/>
              <a:t>を用意します。</a:t>
            </a:r>
            <a:endParaRPr kumimoji="1" lang="en-US" altLang="ja-JP" dirty="0"/>
          </a:p>
          <a:p>
            <a:pPr marL="1143000" lvl="2" indent="-457200">
              <a:buFont typeface="Arial" panose="020B0604020202020204" pitchFamily="34" charset="0"/>
              <a:buChar char="•"/>
            </a:pPr>
            <a:r>
              <a:rPr kumimoji="1" lang="ja-JP" altLang="en-US"/>
              <a:t>人数分のアカウントの準備については、アシアルにご相談ください。</a:t>
            </a:r>
            <a:endParaRPr kumimoji="1" lang="en-US" altLang="ja-JP" dirty="0"/>
          </a:p>
          <a:p>
            <a:pPr lvl="2"/>
            <a:r>
              <a:rPr lang="en-US" altLang="ja-JP" dirty="0"/>
              <a:t>	※</a:t>
            </a:r>
            <a:r>
              <a:rPr kumimoji="1" lang="ja-JP" altLang="en-US"/>
              <a:t>下記ページもご覧ください。</a:t>
            </a:r>
            <a:endParaRPr kumimoji="1" lang="en-US" altLang="ja-JP" dirty="0"/>
          </a:p>
          <a:p>
            <a:pPr lvl="3"/>
            <a:r>
              <a:rPr kumimoji="1" lang="en-US" altLang="ja-JP" dirty="0"/>
              <a:t>	Monaca Education</a:t>
            </a:r>
            <a:r>
              <a:rPr kumimoji="1" lang="ja-JP" altLang="en-US"/>
              <a:t>導入手引き</a:t>
            </a:r>
            <a:r>
              <a:rPr kumimoji="1" lang="en-US" altLang="ja-JP" dirty="0"/>
              <a:t>(</a:t>
            </a:r>
            <a:r>
              <a:rPr kumimoji="1" lang="ja-JP" altLang="en-US"/>
              <a:t>中学・高校向け</a:t>
            </a:r>
            <a:r>
              <a:rPr kumimoji="1" lang="en-US" altLang="ja-JP" dirty="0"/>
              <a:t>)</a:t>
            </a:r>
          </a:p>
          <a:p>
            <a:pPr lvl="3"/>
            <a:r>
              <a:rPr kumimoji="1" lang="en-US" altLang="ja-JP" dirty="0"/>
              <a:t>	</a:t>
            </a:r>
            <a:r>
              <a:rPr kumimoji="1" lang="en-US" altLang="ja-JP" dirty="0">
                <a:hlinkClick r:id="rId4"/>
              </a:rPr>
              <a:t>https://edu.monaca.io/guide-for-basic-standard</a:t>
            </a:r>
            <a:endParaRPr kumimoji="1" lang="en-US" altLang="ja-JP" dirty="0"/>
          </a:p>
          <a:p>
            <a:pPr marL="457200" lvl="1" indent="-457200">
              <a:buFont typeface="Arial" panose="020B0604020202020204" pitchFamily="34" charset="0"/>
              <a:buChar char="•"/>
            </a:pPr>
            <a:r>
              <a:rPr lang="ja-JP" altLang="en-US">
                <a:solidFill>
                  <a:schemeClr val="accent1"/>
                </a:solidFill>
              </a:rPr>
              <a:t>以下の手順で参照する教材の一部（「</a:t>
            </a:r>
            <a:r>
              <a:rPr lang="en-US" altLang="ja-JP" dirty="0">
                <a:solidFill>
                  <a:schemeClr val="accent1"/>
                </a:solidFill>
              </a:rPr>
              <a:t>APS</a:t>
            </a:r>
            <a:r>
              <a:rPr lang="ja-JP" altLang="en-US">
                <a:solidFill>
                  <a:schemeClr val="accent1"/>
                </a:solidFill>
              </a:rPr>
              <a:t>くだもの図鑑」の解説）は、有償プランのお客様にのみ提供</a:t>
            </a:r>
            <a:r>
              <a:rPr lang="ja-JP" altLang="en-US"/>
              <a:t>しています。有償プランの活用をご検討ください。</a:t>
            </a:r>
            <a:endParaRPr kumimoji="1" lang="en-US" altLang="ja-JP" dirty="0"/>
          </a:p>
        </p:txBody>
      </p:sp>
      <p:sp>
        <p:nvSpPr>
          <p:cNvPr id="4" name="角丸四角形 3">
            <a:extLst>
              <a:ext uri="{FF2B5EF4-FFF2-40B4-BE49-F238E27FC236}">
                <a16:creationId xmlns:a16="http://schemas.microsoft.com/office/drawing/2014/main" id="{9E416A3E-2DF8-44CC-A29D-5DE01969BE03}"/>
              </a:ext>
            </a:extLst>
          </p:cNvPr>
          <p:cNvSpPr/>
          <p:nvPr/>
        </p:nvSpPr>
        <p:spPr>
          <a:xfrm>
            <a:off x="6627363" y="4497890"/>
            <a:ext cx="1537808" cy="6373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200" dirty="0"/>
              <a:t>Google</a:t>
            </a:r>
            <a:r>
              <a:rPr kumimoji="1" lang="ja-JP" altLang="en-US" sz="1200"/>
              <a:t>アカウント、</a:t>
            </a:r>
            <a:r>
              <a:rPr kumimoji="1" lang="en-US" altLang="ja-JP" sz="1200" dirty="0"/>
              <a:t>MS</a:t>
            </a:r>
            <a:r>
              <a:rPr kumimoji="1" lang="ja-JP" altLang="en-US" sz="1200"/>
              <a:t>アカウントとの</a:t>
            </a:r>
            <a:endParaRPr kumimoji="1" lang="en-US" altLang="ja-JP" sz="1200" dirty="0"/>
          </a:p>
          <a:p>
            <a:r>
              <a:rPr lang="ja-JP" altLang="en-US" sz="1200"/>
              <a:t>連携も可能です。</a:t>
            </a:r>
            <a:endParaRPr kumimoji="1" lang="ja-JP" altLang="en-US" sz="1200"/>
          </a:p>
        </p:txBody>
      </p:sp>
      <p:pic>
        <p:nvPicPr>
          <p:cNvPr id="6" name="図 5" descr="グラフィカル ユーザー インターフェイス, テキスト, Web サイト&#10;&#10;自動的に生成された説明">
            <a:extLst>
              <a:ext uri="{FF2B5EF4-FFF2-40B4-BE49-F238E27FC236}">
                <a16:creationId xmlns:a16="http://schemas.microsoft.com/office/drawing/2014/main" id="{A5859029-3A8C-1E19-6362-A0C9C60CA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352" y="1988114"/>
            <a:ext cx="2599765" cy="1495190"/>
          </a:xfrm>
          <a:prstGeom prst="rect">
            <a:avLst/>
          </a:prstGeom>
          <a:ln>
            <a:solidFill>
              <a:schemeClr val="accent1"/>
            </a:solidFill>
          </a:ln>
        </p:spPr>
      </p:pic>
    </p:spTree>
    <p:extLst>
      <p:ext uri="{BB962C8B-B14F-4D97-AF65-F5344CB8AC3E}">
        <p14:creationId xmlns:p14="http://schemas.microsoft.com/office/powerpoint/2010/main" val="407831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71F0A-7372-15B3-A3BA-7C4D3A80E274}"/>
              </a:ext>
            </a:extLst>
          </p:cNvPr>
          <p:cNvSpPr>
            <a:spLocks noGrp="1"/>
          </p:cNvSpPr>
          <p:nvPr>
            <p:ph type="title"/>
          </p:nvPr>
        </p:nvSpPr>
        <p:spPr/>
        <p:txBody>
          <a:bodyPr/>
          <a:lstStyle/>
          <a:p>
            <a:r>
              <a:rPr lang="ja-JP" altLang="en-US"/>
              <a:t>初級（さっくり）編</a:t>
            </a:r>
            <a:r>
              <a:rPr kumimoji="1" lang="en-US" altLang="ja-JP" dirty="0"/>
              <a:t>:</a:t>
            </a:r>
            <a:r>
              <a:rPr kumimoji="1" lang="ja-JP" altLang="en-US"/>
              <a:t>準備</a:t>
            </a:r>
            <a:r>
              <a:rPr lang="en-US" altLang="ja-JP" dirty="0"/>
              <a:t>③</a:t>
            </a:r>
            <a:endParaRPr kumimoji="1" lang="ja-JP" altLang="en-US"/>
          </a:p>
        </p:txBody>
      </p:sp>
      <p:sp>
        <p:nvSpPr>
          <p:cNvPr id="3" name="コンテンツ プレースホルダー 2">
            <a:extLst>
              <a:ext uri="{FF2B5EF4-FFF2-40B4-BE49-F238E27FC236}">
                <a16:creationId xmlns:a16="http://schemas.microsoft.com/office/drawing/2014/main" id="{135B75A5-4B41-B305-86A3-A762FDC9BC9A}"/>
              </a:ext>
            </a:extLst>
          </p:cNvPr>
          <p:cNvSpPr>
            <a:spLocks noGrp="1"/>
          </p:cNvSpPr>
          <p:nvPr>
            <p:ph idx="1"/>
          </p:nvPr>
        </p:nvSpPr>
        <p:spPr>
          <a:xfrm>
            <a:off x="899592" y="1312362"/>
            <a:ext cx="7344816" cy="4672801"/>
          </a:xfrm>
        </p:spPr>
        <p:txBody>
          <a:bodyPr>
            <a:normAutofit/>
          </a:bodyPr>
          <a:lstStyle/>
          <a:p>
            <a:r>
              <a:rPr kumimoji="1" lang="ja-JP" altLang="en-US" sz="2000"/>
              <a:t>サンプルアプリケーションや資料を確認する</a:t>
            </a:r>
          </a:p>
          <a:p>
            <a:pPr marL="457200" lvl="1" indent="-457200">
              <a:buFont typeface="Arial" panose="020B0604020202020204" pitchFamily="34" charset="0"/>
              <a:buChar char="•"/>
            </a:pPr>
            <a:r>
              <a:rPr kumimoji="1" lang="ja-JP" altLang="en-US" sz="1400"/>
              <a:t>教材（</a:t>
            </a:r>
            <a:r>
              <a:rPr kumimoji="1" lang="en-US" altLang="ja-JP" sz="1400" dirty="0"/>
              <a:t>PowerPoint</a:t>
            </a:r>
            <a:r>
              <a:rPr kumimoji="1" lang="ja-JP" altLang="en-US" sz="1400"/>
              <a:t>ファイル）のダウンロード</a:t>
            </a:r>
            <a:endParaRPr kumimoji="1" lang="en-US" altLang="ja-JP" sz="1400" dirty="0"/>
          </a:p>
          <a:p>
            <a:pPr marL="1143000" lvl="2" indent="-457200">
              <a:buFont typeface="Arial" panose="020B0604020202020204" pitchFamily="34" charset="0"/>
              <a:buChar char="•"/>
            </a:pPr>
            <a:r>
              <a:rPr kumimoji="1" lang="en-US" altLang="ja-JP" sz="1400" dirty="0"/>
              <a:t>Monaca Education</a:t>
            </a:r>
            <a:r>
              <a:rPr kumimoji="1" lang="ja-JP" altLang="en-US" sz="1400"/>
              <a:t>のサイトにある有償プラン向けサポートページから、「くだもの図鑑」の</a:t>
            </a:r>
            <a:r>
              <a:rPr kumimoji="1" lang="en-US" altLang="ja-JP" sz="1400" dirty="0"/>
              <a:t>APS</a:t>
            </a:r>
            <a:r>
              <a:rPr lang="ja-JP" altLang="en-US" sz="1400"/>
              <a:t>（</a:t>
            </a:r>
            <a:r>
              <a:rPr lang="en-US" altLang="ja-JP" sz="1400" dirty="0"/>
              <a:t>PowerPoint</a:t>
            </a:r>
            <a:r>
              <a:rPr lang="ja-JP" altLang="en-US" sz="1400"/>
              <a:t>ファイル）、授業用スライド（</a:t>
            </a:r>
            <a:r>
              <a:rPr lang="en-US" altLang="ja-JP" sz="1400" dirty="0"/>
              <a:t>PowerPoint</a:t>
            </a:r>
            <a:r>
              <a:rPr lang="ja-JP" altLang="en-US" sz="1400"/>
              <a:t>ファイル）をダウンロードします。</a:t>
            </a:r>
            <a:endParaRPr lang="en-US" altLang="ja-JP" sz="1400" dirty="0"/>
          </a:p>
          <a:p>
            <a:pPr marL="1485900" lvl="3" indent="-457200">
              <a:buFont typeface="Arial" panose="020B0604020202020204" pitchFamily="34" charset="0"/>
              <a:buChar char="•"/>
            </a:pPr>
            <a:r>
              <a:rPr lang="ja-JP" altLang="en-US" sz="1400"/>
              <a:t>ベーシックプラン（有償版）</a:t>
            </a:r>
            <a:endParaRPr lang="en-US" altLang="ja-JP" sz="1400" dirty="0"/>
          </a:p>
          <a:p>
            <a:pPr lvl="4" indent="0">
              <a:buNone/>
            </a:pPr>
            <a:r>
              <a:rPr lang="en-US" altLang="ja-JP" sz="1400" dirty="0">
                <a:hlinkClick r:id="rId3"/>
              </a:rPr>
              <a:t>https://edu.monaca.io/basic</a:t>
            </a:r>
            <a:endParaRPr lang="en-US" altLang="ja-JP" sz="1400" dirty="0"/>
          </a:p>
          <a:p>
            <a:pPr marL="1485900" lvl="3" indent="-457200">
              <a:buFont typeface="Arial" panose="020B0604020202020204" pitchFamily="34" charset="0"/>
              <a:buChar char="•"/>
            </a:pPr>
            <a:r>
              <a:rPr lang="ja-JP" altLang="en-US" sz="1400"/>
              <a:t>スタンダードプラン（有償版）</a:t>
            </a:r>
            <a:endParaRPr lang="en-US" altLang="ja-JP" sz="1400" dirty="0"/>
          </a:p>
          <a:p>
            <a:pPr lvl="4" indent="0">
              <a:buNone/>
            </a:pPr>
            <a:r>
              <a:rPr lang="en-US" altLang="ja-JP" sz="1400" dirty="0">
                <a:hlinkClick r:id="rId4"/>
              </a:rPr>
              <a:t>https://edu.monaca.io/standard</a:t>
            </a:r>
            <a:endParaRPr lang="en-US" altLang="ja-JP" sz="1400" dirty="0"/>
          </a:p>
          <a:p>
            <a:pPr marL="457200" lvl="1" indent="-457200">
              <a:buFont typeface="Arial" panose="020B0604020202020204" pitchFamily="34" charset="0"/>
              <a:buChar char="•"/>
            </a:pPr>
            <a:endParaRPr kumimoji="1" lang="ja-JP" altLang="en-US" sz="1400"/>
          </a:p>
          <a:p>
            <a:endParaRPr kumimoji="1" lang="ja-JP" altLang="en-US" sz="2000"/>
          </a:p>
        </p:txBody>
      </p:sp>
      <p:sp>
        <p:nvSpPr>
          <p:cNvPr id="4" name="右中かっこ 3">
            <a:extLst>
              <a:ext uri="{FF2B5EF4-FFF2-40B4-BE49-F238E27FC236}">
                <a16:creationId xmlns:a16="http://schemas.microsoft.com/office/drawing/2014/main" id="{915F0274-F8DD-8DBD-3485-B9FA8277C803}"/>
              </a:ext>
            </a:extLst>
          </p:cNvPr>
          <p:cNvSpPr/>
          <p:nvPr/>
        </p:nvSpPr>
        <p:spPr>
          <a:xfrm>
            <a:off x="6047510" y="3002971"/>
            <a:ext cx="436418" cy="1142999"/>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BBBE327-A853-967C-BC99-AE01BC56A172}"/>
              </a:ext>
            </a:extLst>
          </p:cNvPr>
          <p:cNvSpPr/>
          <p:nvPr/>
        </p:nvSpPr>
        <p:spPr>
          <a:xfrm>
            <a:off x="6523546" y="3002972"/>
            <a:ext cx="1681243" cy="114299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200" dirty="0"/>
              <a:t>※</a:t>
            </a:r>
            <a:r>
              <a:rPr kumimoji="1" lang="ja-JP" altLang="en-US" sz="1200"/>
              <a:t>このページは</a:t>
            </a:r>
            <a:endParaRPr kumimoji="1" lang="en-US" altLang="ja-JP" sz="1200" dirty="0"/>
          </a:p>
          <a:p>
            <a:r>
              <a:rPr lang="ja-JP" altLang="en-US" sz="1200"/>
              <a:t>パスワードで保護されています。</a:t>
            </a:r>
            <a:endParaRPr lang="en-US" altLang="ja-JP" sz="1200" dirty="0"/>
          </a:p>
          <a:p>
            <a:r>
              <a:rPr lang="ja-JP" altLang="en-US" sz="1200"/>
              <a:t>パスワードは有償プランご契約の方に通知されます。</a:t>
            </a:r>
            <a:endParaRPr kumimoji="1" lang="ja-JP" altLang="en-US" sz="1200"/>
          </a:p>
        </p:txBody>
      </p:sp>
      <p:pic>
        <p:nvPicPr>
          <p:cNvPr id="8" name="図 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2994946-6C17-68F5-137A-EB2A80AC0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397" y="4572295"/>
            <a:ext cx="7151206" cy="1814170"/>
          </a:xfrm>
          <a:prstGeom prst="rect">
            <a:avLst/>
          </a:prstGeom>
          <a:ln>
            <a:solidFill>
              <a:schemeClr val="accent1"/>
            </a:solidFill>
          </a:ln>
        </p:spPr>
      </p:pic>
      <p:sp>
        <p:nvSpPr>
          <p:cNvPr id="9" name="円/楕円 8">
            <a:extLst>
              <a:ext uri="{FF2B5EF4-FFF2-40B4-BE49-F238E27FC236}">
                <a16:creationId xmlns:a16="http://schemas.microsoft.com/office/drawing/2014/main" id="{5AB6E3AD-B72F-AE5B-B631-359BE40E2592}"/>
              </a:ext>
            </a:extLst>
          </p:cNvPr>
          <p:cNvSpPr/>
          <p:nvPr/>
        </p:nvSpPr>
        <p:spPr>
          <a:xfrm>
            <a:off x="6047510" y="4989778"/>
            <a:ext cx="2024171" cy="12766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a:extLst>
              <a:ext uri="{FF2B5EF4-FFF2-40B4-BE49-F238E27FC236}">
                <a16:creationId xmlns:a16="http://schemas.microsoft.com/office/drawing/2014/main" id="{FF2F4A85-8CBD-90A8-C230-2359D4C6CC9C}"/>
              </a:ext>
            </a:extLst>
          </p:cNvPr>
          <p:cNvSpPr/>
          <p:nvPr/>
        </p:nvSpPr>
        <p:spPr>
          <a:xfrm>
            <a:off x="4013558" y="4415352"/>
            <a:ext cx="2124637" cy="585749"/>
          </a:xfrm>
          <a:prstGeom prst="wedgeRoundRectCallout">
            <a:avLst>
              <a:gd name="adj1" fmla="val 55100"/>
              <a:gd name="adj2" fmla="val 14825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200" dirty="0"/>
              <a:t>Web</a:t>
            </a:r>
            <a:r>
              <a:rPr kumimoji="1" lang="ja-JP" altLang="en-US" sz="1200"/>
              <a:t>サイトの</a:t>
            </a:r>
            <a:r>
              <a:rPr lang="ja-JP" altLang="en-US" sz="1200"/>
              <a:t>右上の</a:t>
            </a:r>
            <a:endParaRPr lang="en-US" altLang="ja-JP" sz="1200" dirty="0"/>
          </a:p>
          <a:p>
            <a:r>
              <a:rPr kumimoji="1" lang="ja-JP" altLang="en-US" sz="1200"/>
              <a:t>メニューからアクセスできます</a:t>
            </a:r>
            <a:endParaRPr kumimoji="1" lang="en-US" altLang="ja-JP" sz="1200" dirty="0"/>
          </a:p>
        </p:txBody>
      </p:sp>
    </p:spTree>
    <p:extLst>
      <p:ext uri="{BB962C8B-B14F-4D97-AF65-F5344CB8AC3E}">
        <p14:creationId xmlns:p14="http://schemas.microsoft.com/office/powerpoint/2010/main" val="97617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71F0A-7372-15B3-A3BA-7C4D3A80E274}"/>
              </a:ext>
            </a:extLst>
          </p:cNvPr>
          <p:cNvSpPr>
            <a:spLocks noGrp="1"/>
          </p:cNvSpPr>
          <p:nvPr>
            <p:ph type="title"/>
          </p:nvPr>
        </p:nvSpPr>
        <p:spPr/>
        <p:txBody>
          <a:bodyPr/>
          <a:lstStyle/>
          <a:p>
            <a:r>
              <a:rPr lang="ja-JP" altLang="en-US"/>
              <a:t>初級（さっくり）編</a:t>
            </a:r>
            <a:r>
              <a:rPr kumimoji="1" lang="en-US" altLang="ja-JP" dirty="0"/>
              <a:t>:</a:t>
            </a:r>
            <a:r>
              <a:rPr kumimoji="1" lang="ja-JP" altLang="en-US"/>
              <a:t>準備④</a:t>
            </a:r>
          </a:p>
        </p:txBody>
      </p:sp>
      <p:sp>
        <p:nvSpPr>
          <p:cNvPr id="3" name="コンテンツ プレースホルダー 2">
            <a:extLst>
              <a:ext uri="{FF2B5EF4-FFF2-40B4-BE49-F238E27FC236}">
                <a16:creationId xmlns:a16="http://schemas.microsoft.com/office/drawing/2014/main" id="{135B75A5-4B41-B305-86A3-A762FDC9BC9A}"/>
              </a:ext>
            </a:extLst>
          </p:cNvPr>
          <p:cNvSpPr>
            <a:spLocks noGrp="1"/>
          </p:cNvSpPr>
          <p:nvPr>
            <p:ph idx="1"/>
          </p:nvPr>
        </p:nvSpPr>
        <p:spPr>
          <a:xfrm>
            <a:off x="899592" y="1312362"/>
            <a:ext cx="7344816" cy="4672801"/>
          </a:xfrm>
        </p:spPr>
        <p:txBody>
          <a:bodyPr>
            <a:normAutofit lnSpcReduction="10000"/>
          </a:bodyPr>
          <a:lstStyle/>
          <a:p>
            <a:r>
              <a:rPr kumimoji="1" lang="ja-JP" altLang="en-US" sz="2400"/>
              <a:t>サンプルアプリケーションや資料を確認する</a:t>
            </a:r>
          </a:p>
          <a:p>
            <a:pPr marL="457200" lvl="1" indent="-457200">
              <a:buFont typeface="Arial" panose="020B0604020202020204" pitchFamily="34" charset="0"/>
              <a:buChar char="•"/>
            </a:pPr>
            <a:endParaRPr lang="en-US" altLang="ja-JP" sz="1600" dirty="0"/>
          </a:p>
          <a:p>
            <a:pPr marL="457200" lvl="1" indent="-457200">
              <a:buFont typeface="Arial" panose="020B0604020202020204" pitchFamily="34" charset="0"/>
              <a:buChar char="•"/>
            </a:pPr>
            <a:r>
              <a:rPr lang="ja-JP" altLang="en-US" sz="1600"/>
              <a:t>サンプルプロジェクトのインポート</a:t>
            </a:r>
            <a:endParaRPr lang="en-US" altLang="ja-JP" sz="1600" dirty="0"/>
          </a:p>
          <a:p>
            <a:pPr marL="1143000" lvl="2" indent="-457200">
              <a:buFont typeface="Arial" panose="020B0604020202020204" pitchFamily="34" charset="0"/>
              <a:buChar char="•"/>
            </a:pPr>
            <a:r>
              <a:rPr lang="ja-JP" altLang="en-US" sz="1600"/>
              <a:t>先生用の</a:t>
            </a:r>
            <a:r>
              <a:rPr lang="en-US" altLang="ja-JP" sz="1600" dirty="0"/>
              <a:t>Monaca Education</a:t>
            </a:r>
            <a:r>
              <a:rPr lang="ja-JP" altLang="en-US" sz="1600"/>
              <a:t>アカウントを用いて、</a:t>
            </a:r>
            <a:r>
              <a:rPr lang="en-US" altLang="ja-JP" sz="1600" dirty="0"/>
              <a:t>Monaca Education</a:t>
            </a:r>
            <a:r>
              <a:rPr lang="ja-JP" altLang="en-US" sz="1600"/>
              <a:t>のサイトから、サンプルアプリケーション「くだもの図鑑」をインポートします。</a:t>
            </a:r>
            <a:endParaRPr lang="en-US" altLang="ja-JP" sz="1600" dirty="0"/>
          </a:p>
          <a:p>
            <a:pPr marL="1485900" lvl="3" indent="-457200">
              <a:buFont typeface="Arial" panose="020B0604020202020204" pitchFamily="34" charset="0"/>
              <a:buChar char="•"/>
            </a:pPr>
            <a:r>
              <a:rPr lang="ja-JP" altLang="en-US" sz="1600"/>
              <a:t>アプリプログラミングシートのサポートページ</a:t>
            </a:r>
            <a:endParaRPr lang="en-US" altLang="ja-JP" sz="1600" dirty="0"/>
          </a:p>
          <a:p>
            <a:pPr lvl="4" indent="0">
              <a:buNone/>
            </a:pPr>
            <a:r>
              <a:rPr lang="en-US" altLang="ja-JP" sz="1600" dirty="0">
                <a:hlinkClick r:id="rId3"/>
              </a:rPr>
              <a:t>https://edu.monaca.io/template/aps</a:t>
            </a:r>
            <a:endParaRPr lang="en-US" altLang="ja-JP" sz="1600" dirty="0"/>
          </a:p>
          <a:p>
            <a:pPr lvl="1"/>
            <a:endParaRPr lang="en-US" altLang="ja-JP" sz="1600" dirty="0"/>
          </a:p>
          <a:p>
            <a:pPr marL="457200" lvl="1" indent="-457200">
              <a:buFont typeface="Arial" panose="020B0604020202020204" pitchFamily="34" charset="0"/>
              <a:buChar char="•"/>
            </a:pPr>
            <a:r>
              <a:rPr lang="ja-JP" altLang="en-US" sz="1600"/>
              <a:t>教材を用いてサンプルプロジェクトの内容を確認する</a:t>
            </a:r>
            <a:endParaRPr lang="en-US" altLang="ja-JP" sz="1600" dirty="0"/>
          </a:p>
          <a:p>
            <a:pPr marL="457200" lvl="1" indent="-457200">
              <a:buFont typeface="Arial" panose="020B0604020202020204" pitchFamily="34" charset="0"/>
              <a:buChar char="•"/>
            </a:pPr>
            <a:endParaRPr lang="en-US" altLang="ja-JP" sz="1600" dirty="0"/>
          </a:p>
          <a:p>
            <a:pPr marL="457200" lvl="1" indent="-457200">
              <a:buFont typeface="Arial" panose="020B0604020202020204" pitchFamily="34" charset="0"/>
              <a:buChar char="•"/>
            </a:pPr>
            <a:r>
              <a:rPr lang="en-US" altLang="ja-JP" sz="1600" dirty="0"/>
              <a:t>JavaScript</a:t>
            </a:r>
            <a:r>
              <a:rPr lang="ja-JP" altLang="en-US" sz="1600"/>
              <a:t>を用いた動作の追加方法を確認する</a:t>
            </a:r>
            <a:endParaRPr lang="en-US" altLang="ja-JP" sz="1600" dirty="0"/>
          </a:p>
          <a:p>
            <a:pPr marL="1143000" lvl="2" indent="-457200">
              <a:buFont typeface="Arial" panose="020B0604020202020204" pitchFamily="34" charset="0"/>
              <a:buChar char="•"/>
            </a:pPr>
            <a:r>
              <a:rPr lang="ja-JP" altLang="en-US" sz="1600"/>
              <a:t>くだもの図鑑（</a:t>
            </a:r>
            <a:r>
              <a:rPr lang="en-US" altLang="ja-JP" sz="1600" dirty="0"/>
              <a:t>JavaScript</a:t>
            </a:r>
            <a:r>
              <a:rPr lang="ja-JP" altLang="en-US" sz="1600"/>
              <a:t>を用いて動作を追加する）</a:t>
            </a:r>
          </a:p>
          <a:p>
            <a:pPr marL="1485900" lvl="3" indent="-457200">
              <a:buFont typeface="Arial" panose="020B0604020202020204" pitchFamily="34" charset="0"/>
              <a:buChar char="•"/>
            </a:pPr>
            <a:r>
              <a:rPr lang="en-US" altLang="ja-JP" sz="1600" dirty="0">
                <a:hlinkClick r:id="rId4"/>
              </a:rPr>
              <a:t>https://anko.education/apps/fruits-javascript</a:t>
            </a:r>
            <a:endParaRPr lang="en-US" altLang="ja-JP" sz="1600" dirty="0"/>
          </a:p>
        </p:txBody>
      </p:sp>
      <p:sp>
        <p:nvSpPr>
          <p:cNvPr id="6" name="角丸四角形 5">
            <a:extLst>
              <a:ext uri="{FF2B5EF4-FFF2-40B4-BE49-F238E27FC236}">
                <a16:creationId xmlns:a16="http://schemas.microsoft.com/office/drawing/2014/main" id="{536560D3-0930-B865-1717-65E14530E898}"/>
              </a:ext>
            </a:extLst>
          </p:cNvPr>
          <p:cNvSpPr/>
          <p:nvPr/>
        </p:nvSpPr>
        <p:spPr>
          <a:xfrm>
            <a:off x="6394280" y="3099279"/>
            <a:ext cx="1681243" cy="6594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200" dirty="0"/>
              <a:t>APS</a:t>
            </a:r>
            <a:r>
              <a:rPr kumimoji="1" lang="ja-JP" altLang="en-US" sz="1200"/>
              <a:t>プロジェクトのインポートは無償プランでも可能です。</a:t>
            </a:r>
          </a:p>
        </p:txBody>
      </p:sp>
      <p:sp>
        <p:nvSpPr>
          <p:cNvPr id="4" name="角丸四角形 3">
            <a:extLst>
              <a:ext uri="{FF2B5EF4-FFF2-40B4-BE49-F238E27FC236}">
                <a16:creationId xmlns:a16="http://schemas.microsoft.com/office/drawing/2014/main" id="{DEBB50E1-5E83-EE3C-FC36-BD64DB023384}"/>
              </a:ext>
            </a:extLst>
          </p:cNvPr>
          <p:cNvSpPr/>
          <p:nvPr/>
        </p:nvSpPr>
        <p:spPr>
          <a:xfrm>
            <a:off x="6394280" y="4052456"/>
            <a:ext cx="1681243" cy="94889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200"/>
              <a:t>応募作品は、動的なアプリである必要があります（</a:t>
            </a:r>
            <a:r>
              <a:rPr lang="en-US" altLang="ja-JP" sz="1200" dirty="0"/>
              <a:t>※</a:t>
            </a:r>
            <a:r>
              <a:rPr lang="ja-JP" altLang="en-US" sz="1200"/>
              <a:t>静的な</a:t>
            </a:r>
            <a:r>
              <a:rPr lang="en-US" altLang="ja-JP" sz="1200" dirty="0"/>
              <a:t>Web</a:t>
            </a:r>
            <a:r>
              <a:rPr lang="ja-JP" altLang="en-US" sz="1200"/>
              <a:t>サイトは対象になりません）。</a:t>
            </a:r>
            <a:endParaRPr kumimoji="1" lang="ja-JP" altLang="en-US" sz="1200"/>
          </a:p>
        </p:txBody>
      </p:sp>
    </p:spTree>
    <p:extLst>
      <p:ext uri="{BB962C8B-B14F-4D97-AF65-F5344CB8AC3E}">
        <p14:creationId xmlns:p14="http://schemas.microsoft.com/office/powerpoint/2010/main" val="341191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3296D08-C7F8-CB93-C7C2-A0D0246C818A}"/>
              </a:ext>
            </a:extLst>
          </p:cNvPr>
          <p:cNvSpPr>
            <a:spLocks noGrp="1"/>
          </p:cNvSpPr>
          <p:nvPr>
            <p:ph type="ctrTitle"/>
          </p:nvPr>
        </p:nvSpPr>
        <p:spPr/>
        <p:txBody>
          <a:bodyPr/>
          <a:lstStyle/>
          <a:p>
            <a:r>
              <a:rPr lang="ja-JP" altLang="en-US"/>
              <a:t>１コマ目の目標と進め方</a:t>
            </a:r>
          </a:p>
        </p:txBody>
      </p:sp>
    </p:spTree>
    <p:extLst>
      <p:ext uri="{BB962C8B-B14F-4D97-AF65-F5344CB8AC3E}">
        <p14:creationId xmlns:p14="http://schemas.microsoft.com/office/powerpoint/2010/main" val="364121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:1</a:t>
            </a:r>
            <a:r>
              <a:rPr kumimoji="1" lang="ja-JP" altLang="en-US"/>
              <a:t>コマ目の目標</a:t>
            </a:r>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361209"/>
            <a:ext cx="7344816" cy="4655127"/>
          </a:xfrm>
        </p:spPr>
        <p:txBody>
          <a:bodyPr>
            <a:normAutofit/>
          </a:bodyPr>
          <a:lstStyle/>
          <a:p>
            <a:r>
              <a:rPr kumimoji="1" lang="ja-JP" altLang="en-US"/>
              <a:t>サンプルアプリケーションを動作させ、主な仕組みを理解する</a:t>
            </a:r>
          </a:p>
        </p:txBody>
      </p:sp>
      <p:graphicFrame>
        <p:nvGraphicFramePr>
          <p:cNvPr id="4" name="表 4">
            <a:extLst>
              <a:ext uri="{FF2B5EF4-FFF2-40B4-BE49-F238E27FC236}">
                <a16:creationId xmlns:a16="http://schemas.microsoft.com/office/drawing/2014/main" id="{135C3BB1-FF6D-09FD-B4B6-909BAB34ACBB}"/>
              </a:ext>
            </a:extLst>
          </p:cNvPr>
          <p:cNvGraphicFramePr>
            <a:graphicFrameLocks noGrp="1"/>
          </p:cNvGraphicFramePr>
          <p:nvPr>
            <p:extLst>
              <p:ext uri="{D42A27DB-BD31-4B8C-83A1-F6EECF244321}">
                <p14:modId xmlns:p14="http://schemas.microsoft.com/office/powerpoint/2010/main" val="314406507"/>
              </p:ext>
            </p:extLst>
          </p:nvPr>
        </p:nvGraphicFramePr>
        <p:xfrm>
          <a:off x="899591" y="2285307"/>
          <a:ext cx="7265579" cy="2283460"/>
        </p:xfrm>
        <a:graphic>
          <a:graphicData uri="http://schemas.openxmlformats.org/drawingml/2006/table">
            <a:tbl>
              <a:tblPr firstRow="1" bandRow="1">
                <a:tableStyleId>{5C22544A-7EE6-4342-B048-85BDC9FD1C3A}</a:tableStyleId>
              </a:tblPr>
              <a:tblGrid>
                <a:gridCol w="6664991">
                  <a:extLst>
                    <a:ext uri="{9D8B030D-6E8A-4147-A177-3AD203B41FA5}">
                      <a16:colId xmlns:a16="http://schemas.microsoft.com/office/drawing/2014/main" val="822209798"/>
                    </a:ext>
                  </a:extLst>
                </a:gridCol>
                <a:gridCol w="600588">
                  <a:extLst>
                    <a:ext uri="{9D8B030D-6E8A-4147-A177-3AD203B41FA5}">
                      <a16:colId xmlns:a16="http://schemas.microsoft.com/office/drawing/2014/main" val="4021813076"/>
                    </a:ext>
                  </a:extLst>
                </a:gridCol>
              </a:tblGrid>
              <a:tr h="370840">
                <a:tc>
                  <a:txBody>
                    <a:bodyPr/>
                    <a:lstStyle/>
                    <a:p>
                      <a:r>
                        <a:rPr kumimoji="1" lang="ja-JP" altLang="en-US"/>
                        <a:t>チェックポイント</a:t>
                      </a:r>
                    </a:p>
                  </a:txBody>
                  <a:tcPr anchor="ctr"/>
                </a:tc>
                <a:tc>
                  <a:txBody>
                    <a:bodyPr/>
                    <a:lstStyle/>
                    <a:p>
                      <a:r>
                        <a:rPr kumimoji="1" lang="ja-JP" altLang="en-US"/>
                        <a:t>状態</a:t>
                      </a:r>
                    </a:p>
                  </a:txBody>
                  <a:tcPr anchor="ctr"/>
                </a:tc>
                <a:extLst>
                  <a:ext uri="{0D108BD9-81ED-4DB2-BD59-A6C34878D82A}">
                    <a16:rowId xmlns:a16="http://schemas.microsoft.com/office/drawing/2014/main" val="3229422667"/>
                  </a:ext>
                </a:extLst>
              </a:tr>
              <a:tr h="162791">
                <a:tc>
                  <a:txBody>
                    <a:bodyPr/>
                    <a:lstStyle/>
                    <a:p>
                      <a:pPr marL="0" lvl="1" indent="0">
                        <a:buFont typeface="Arial" panose="020B0604020202020204" pitchFamily="34" charset="0"/>
                        <a:buNone/>
                      </a:pPr>
                      <a:r>
                        <a:rPr lang="ja-JP" altLang="en-US"/>
                        <a:t>参加する生徒全員が、</a:t>
                      </a:r>
                      <a:r>
                        <a:rPr lang="en-US" altLang="ja-JP" dirty="0"/>
                        <a:t>Monaca Education</a:t>
                      </a:r>
                      <a:r>
                        <a:rPr lang="ja-JP" altLang="en-US"/>
                        <a:t>にログインしている</a:t>
                      </a:r>
                      <a:endParaRPr lang="en-US" altLang="ja-JP" dirty="0"/>
                    </a:p>
                  </a:txBody>
                  <a:tcPr anchor="ctr"/>
                </a:tc>
                <a:tc>
                  <a:txBody>
                    <a:bodyPr/>
                    <a:lstStyle/>
                    <a:p>
                      <a:endParaRPr kumimoji="1" lang="ja-JP" altLang="en-US"/>
                    </a:p>
                  </a:txBody>
                  <a:tcPr anchor="ctr"/>
                </a:tc>
                <a:extLst>
                  <a:ext uri="{0D108BD9-81ED-4DB2-BD59-A6C34878D82A}">
                    <a16:rowId xmlns:a16="http://schemas.microsoft.com/office/drawing/2014/main" val="208662302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参加する生徒全員が、サンプルアプリケーション「くだもの図鑑」をインポートできている</a:t>
                      </a:r>
                    </a:p>
                  </a:txBody>
                  <a:tcPr anchor="ctr"/>
                </a:tc>
                <a:tc>
                  <a:txBody>
                    <a:bodyPr/>
                    <a:lstStyle/>
                    <a:p>
                      <a:endParaRPr kumimoji="1" lang="ja-JP" altLang="en-US"/>
                    </a:p>
                  </a:txBody>
                  <a:tcPr anchor="ctr"/>
                </a:tc>
                <a:extLst>
                  <a:ext uri="{0D108BD9-81ED-4DB2-BD59-A6C34878D82A}">
                    <a16:rowId xmlns:a16="http://schemas.microsoft.com/office/drawing/2014/main" val="359092037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参加する生徒全員が、</a:t>
                      </a:r>
                      <a:r>
                        <a:rPr kumimoji="1" lang="en-US" altLang="ja-JP" dirty="0"/>
                        <a:t>APS</a:t>
                      </a:r>
                      <a:r>
                        <a:rPr kumimoji="1" lang="ja-JP" altLang="en-US"/>
                        <a:t>教材「くだもの図鑑」を読みながら、その仕組みを学び始めている</a:t>
                      </a:r>
                    </a:p>
                  </a:txBody>
                  <a:tcPr anchor="ctr"/>
                </a:tc>
                <a:tc>
                  <a:txBody>
                    <a:bodyPr/>
                    <a:lstStyle/>
                    <a:p>
                      <a:endParaRPr kumimoji="1" lang="ja-JP" altLang="en-US"/>
                    </a:p>
                  </a:txBody>
                  <a:tcPr anchor="ctr"/>
                </a:tc>
                <a:extLst>
                  <a:ext uri="{0D108BD9-81ED-4DB2-BD59-A6C34878D82A}">
                    <a16:rowId xmlns:a16="http://schemas.microsoft.com/office/drawing/2014/main" val="345423310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参加する生徒全員の、所属するチームが決定している</a:t>
                      </a:r>
                    </a:p>
                  </a:txBody>
                  <a:tcPr anchor="ctr"/>
                </a:tc>
                <a:tc>
                  <a:txBody>
                    <a:bodyPr/>
                    <a:lstStyle/>
                    <a:p>
                      <a:endParaRPr kumimoji="1" lang="ja-JP" altLang="en-US"/>
                    </a:p>
                  </a:txBody>
                  <a:tcPr anchor="ctr"/>
                </a:tc>
                <a:extLst>
                  <a:ext uri="{0D108BD9-81ED-4DB2-BD59-A6C34878D82A}">
                    <a16:rowId xmlns:a16="http://schemas.microsoft.com/office/drawing/2014/main" val="419365428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全てのチームに対して、チーム名を決めるよう伝えてある</a:t>
                      </a:r>
                    </a:p>
                  </a:txBody>
                  <a:tcPr anchor="ctr"/>
                </a:tc>
                <a:tc>
                  <a:txBody>
                    <a:bodyPr/>
                    <a:lstStyle/>
                    <a:p>
                      <a:endParaRPr kumimoji="1" lang="ja-JP" altLang="en-US"/>
                    </a:p>
                  </a:txBody>
                  <a:tcPr anchor="ctr"/>
                </a:tc>
                <a:extLst>
                  <a:ext uri="{0D108BD9-81ED-4DB2-BD59-A6C34878D82A}">
                    <a16:rowId xmlns:a16="http://schemas.microsoft.com/office/drawing/2014/main" val="2830201328"/>
                  </a:ext>
                </a:extLst>
              </a:tr>
            </a:tbl>
          </a:graphicData>
        </a:graphic>
      </p:graphicFrame>
    </p:spTree>
    <p:extLst>
      <p:ext uri="{BB962C8B-B14F-4D97-AF65-F5344CB8AC3E}">
        <p14:creationId xmlns:p14="http://schemas.microsoft.com/office/powerpoint/2010/main" val="414552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:1</a:t>
            </a:r>
            <a:r>
              <a:rPr kumimoji="1" lang="ja-JP" altLang="en-US"/>
              <a:t>コマ目の進め方</a:t>
            </a:r>
            <a:r>
              <a:rPr kumimoji="1" lang="en-US" altLang="ja-JP" dirty="0"/>
              <a:t>①</a:t>
            </a:r>
            <a:endParaRPr kumimoji="1" lang="ja-JP" altLang="en-US"/>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226127"/>
            <a:ext cx="7344816" cy="4655127"/>
          </a:xfrm>
        </p:spPr>
        <p:txBody>
          <a:bodyPr>
            <a:noAutofit/>
          </a:bodyPr>
          <a:lstStyle/>
          <a:p>
            <a:r>
              <a:rPr kumimoji="1" lang="ja-JP" altLang="en-US" sz="2000"/>
              <a:t>サンプルアプリケーションを動作させ、主な仕組みを理解する</a:t>
            </a:r>
          </a:p>
          <a:p>
            <a:pPr marL="342900" lvl="1" indent="-342900">
              <a:buFont typeface="+mj-lt"/>
              <a:buAutoNum type="arabicPeriod"/>
            </a:pPr>
            <a:r>
              <a:rPr kumimoji="1" lang="ja-JP" altLang="en-US" sz="1400"/>
              <a:t>（先生）準備済みの</a:t>
            </a:r>
            <a:r>
              <a:rPr kumimoji="1" lang="en-US" altLang="ja-JP" sz="1400" dirty="0"/>
              <a:t>Monaca Education</a:t>
            </a:r>
            <a:r>
              <a:rPr kumimoji="1" lang="ja-JP" altLang="en-US" sz="1400"/>
              <a:t>のアカウントの情報を生徒に配布する</a:t>
            </a:r>
            <a:endParaRPr kumimoji="1" lang="en-US" altLang="ja-JP" sz="1400" dirty="0"/>
          </a:p>
          <a:p>
            <a:pPr marL="342900" lvl="1" indent="-342900">
              <a:buFont typeface="+mj-lt"/>
              <a:buAutoNum type="arabicPeriod"/>
            </a:pPr>
            <a:r>
              <a:rPr kumimoji="1" lang="en-US" altLang="ja-JP" sz="1400" dirty="0"/>
              <a:t>APS</a:t>
            </a:r>
            <a:r>
              <a:rPr kumimoji="1" lang="ja-JP" altLang="en-US" sz="1400"/>
              <a:t>教材（</a:t>
            </a:r>
            <a:r>
              <a:rPr kumimoji="1" lang="en-US" altLang="ja-JP" sz="1400" dirty="0"/>
              <a:t>PowerPoint</a:t>
            </a:r>
            <a:r>
              <a:rPr kumimoji="1" lang="ja-JP" altLang="en-US" sz="1400"/>
              <a:t>ファイル）につき、生徒向けページを生徒に配布する</a:t>
            </a:r>
            <a:endParaRPr kumimoji="1" lang="en-US" altLang="ja-JP" sz="1400" dirty="0"/>
          </a:p>
          <a:p>
            <a:pPr marL="342900" lvl="1" indent="-342900">
              <a:buFont typeface="+mj-lt"/>
              <a:buAutoNum type="arabicPeriod"/>
            </a:pPr>
            <a:endParaRPr kumimoji="1" lang="en-US" altLang="ja-JP" sz="1400" dirty="0"/>
          </a:p>
          <a:p>
            <a:pPr marL="342900" lvl="1" indent="-342900">
              <a:buFont typeface="+mj-lt"/>
              <a:buAutoNum type="arabicPeriod"/>
            </a:pPr>
            <a:endParaRPr kumimoji="1" lang="en-US" altLang="ja-JP" sz="1400" dirty="0"/>
          </a:p>
          <a:p>
            <a:pPr marL="342900" lvl="1" indent="-342900">
              <a:buFont typeface="+mj-lt"/>
              <a:buAutoNum type="arabicPeriod"/>
            </a:pPr>
            <a:r>
              <a:rPr kumimoji="1" lang="ja-JP" altLang="en-US" sz="1400"/>
              <a:t>（</a:t>
            </a:r>
            <a:r>
              <a:rPr kumimoji="1" lang="en-US" altLang="ja-JP" sz="1400" dirty="0"/>
              <a:t>※</a:t>
            </a:r>
            <a:r>
              <a:rPr kumimoji="1" lang="ja-JP" altLang="en-US" sz="1400"/>
              <a:t>以下、生徒それぞれで実施）</a:t>
            </a:r>
            <a:r>
              <a:rPr kumimoji="1" lang="en-US" altLang="ja-JP" sz="1400" dirty="0"/>
              <a:t>Monaca Education</a:t>
            </a:r>
            <a:r>
              <a:rPr kumimoji="1" lang="ja-JP" altLang="en-US" sz="1400"/>
              <a:t>にログインする</a:t>
            </a:r>
            <a:endParaRPr kumimoji="1" lang="en-US" altLang="ja-JP" sz="1400" dirty="0"/>
          </a:p>
          <a:p>
            <a:pPr marL="342900" lvl="1" indent="-342900">
              <a:buFont typeface="+mj-lt"/>
              <a:buAutoNum type="arabicPeriod"/>
            </a:pPr>
            <a:r>
              <a:rPr lang="en-US" altLang="ja-JP" sz="1400" dirty="0"/>
              <a:t>Monaca Education</a:t>
            </a:r>
            <a:r>
              <a:rPr lang="ja-JP" altLang="en-US" sz="1400"/>
              <a:t>のダッシュボード画面から、「生徒」→「教材サポート」とたどり、アプリプログラミングシートのサポートページに移動する</a:t>
            </a:r>
            <a:endParaRPr lang="en-US" altLang="ja-JP" sz="1400" dirty="0"/>
          </a:p>
          <a:p>
            <a:pPr marL="342900" lvl="1" indent="-342900">
              <a:buFont typeface="+mj-lt"/>
              <a:buAutoNum type="arabicPeriod"/>
            </a:pPr>
            <a:endParaRPr lang="en-US" altLang="ja-JP" sz="1400" dirty="0"/>
          </a:p>
          <a:p>
            <a:pPr marL="342900" lvl="1" indent="-342900">
              <a:buFont typeface="+mj-lt"/>
              <a:buAutoNum type="arabicPeriod"/>
            </a:pPr>
            <a:endParaRPr lang="en-US" altLang="ja-JP" sz="1400" dirty="0"/>
          </a:p>
          <a:p>
            <a:pPr marL="342900" lvl="1" indent="-342900">
              <a:buFont typeface="+mj-lt"/>
              <a:buAutoNum type="arabicPeriod"/>
            </a:pPr>
            <a:endParaRPr lang="en-US" altLang="ja-JP" sz="1400" dirty="0"/>
          </a:p>
          <a:p>
            <a:pPr marL="342900" lvl="1" indent="-342900">
              <a:buFont typeface="+mj-lt"/>
              <a:buAutoNum type="arabicPeriod"/>
            </a:pPr>
            <a:endParaRPr lang="en-US" altLang="ja-JP" sz="1400" dirty="0"/>
          </a:p>
          <a:p>
            <a:pPr marL="342900" lvl="1" indent="-342900">
              <a:buFont typeface="+mj-lt"/>
              <a:buAutoNum type="arabicPeriod"/>
            </a:pPr>
            <a:endParaRPr lang="en-US" altLang="ja-JP" sz="1400" dirty="0"/>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9D1A80AD-B473-D934-9932-CF9DA9E08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41" y="3898822"/>
            <a:ext cx="6131859" cy="2523850"/>
          </a:xfrm>
          <a:prstGeom prst="rect">
            <a:avLst/>
          </a:prstGeom>
          <a:ln>
            <a:solidFill>
              <a:schemeClr val="accent1"/>
            </a:solidFill>
          </a:ln>
        </p:spPr>
      </p:pic>
      <p:sp>
        <p:nvSpPr>
          <p:cNvPr id="6" name="円/楕円 5">
            <a:extLst>
              <a:ext uri="{FF2B5EF4-FFF2-40B4-BE49-F238E27FC236}">
                <a16:creationId xmlns:a16="http://schemas.microsoft.com/office/drawing/2014/main" id="{A265830D-A91B-05AA-D111-9DD0D377E043}"/>
              </a:ext>
            </a:extLst>
          </p:cNvPr>
          <p:cNvSpPr/>
          <p:nvPr/>
        </p:nvSpPr>
        <p:spPr>
          <a:xfrm>
            <a:off x="5692587" y="3693459"/>
            <a:ext cx="2024171" cy="12766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021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:1</a:t>
            </a:r>
            <a:r>
              <a:rPr kumimoji="1" lang="ja-JP" altLang="en-US"/>
              <a:t>コマ目の進め方</a:t>
            </a:r>
            <a:r>
              <a:rPr lang="en-US" altLang="ja-JP" dirty="0"/>
              <a:t>②</a:t>
            </a:r>
            <a:endParaRPr kumimoji="1" lang="ja-JP" altLang="en-US"/>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226127"/>
            <a:ext cx="7344816" cy="4655127"/>
          </a:xfrm>
        </p:spPr>
        <p:txBody>
          <a:bodyPr>
            <a:noAutofit/>
          </a:bodyPr>
          <a:lstStyle/>
          <a:p>
            <a:r>
              <a:rPr kumimoji="1" lang="ja-JP" altLang="en-US" sz="2000"/>
              <a:t>サンプルアプリケーションを動作させ、主な仕組みを理解する</a:t>
            </a:r>
            <a:endParaRPr lang="en-US" altLang="ja-JP" sz="1400" dirty="0"/>
          </a:p>
          <a:p>
            <a:pPr marL="342900" lvl="1" indent="-342900">
              <a:buFont typeface="+mj-lt"/>
              <a:buAutoNum type="arabicPeriod" startAt="5"/>
            </a:pPr>
            <a:r>
              <a:rPr kumimoji="1" lang="ja-JP" altLang="en-US" sz="1400"/>
              <a:t>「くだもの図鑑」のインポートボタンを押し、</a:t>
            </a:r>
            <a:r>
              <a:rPr kumimoji="1" lang="en-US" altLang="ja-JP" sz="1400" dirty="0"/>
              <a:t>Monaca Education</a:t>
            </a:r>
            <a:r>
              <a:rPr kumimoji="1" lang="ja-JP" altLang="en-US" sz="1400"/>
              <a:t>アカウントにインポートする</a:t>
            </a:r>
            <a:endParaRPr kumimoji="1" lang="en-US" altLang="ja-JP" sz="1400" dirty="0"/>
          </a:p>
          <a:p>
            <a:pPr marL="342900" lvl="1" indent="-342900">
              <a:buFont typeface="+mj-lt"/>
              <a:buAutoNum type="arabicPeriod" startAt="5"/>
            </a:pPr>
            <a:endParaRPr lang="en-US" altLang="ja-JP" sz="1400" dirty="0"/>
          </a:p>
          <a:p>
            <a:pPr marL="342900" lvl="1" indent="-342900">
              <a:buFont typeface="+mj-lt"/>
              <a:buAutoNum type="arabicPeriod" startAt="5"/>
            </a:pPr>
            <a:endParaRPr kumimoji="1" lang="en-US" altLang="ja-JP" sz="1400" dirty="0"/>
          </a:p>
          <a:p>
            <a:pPr marL="342900" lvl="1" indent="-342900">
              <a:buFont typeface="+mj-lt"/>
              <a:buAutoNum type="arabicPeriod" startAt="5"/>
            </a:pPr>
            <a:endParaRPr lang="en-US" altLang="ja-JP" sz="1400" dirty="0"/>
          </a:p>
          <a:p>
            <a:pPr marL="342900" lvl="1" indent="-342900">
              <a:buFont typeface="+mj-lt"/>
              <a:buAutoNum type="arabicPeriod" startAt="5"/>
            </a:pPr>
            <a:endParaRPr kumimoji="1" lang="en-US" altLang="ja-JP" sz="1400" dirty="0"/>
          </a:p>
          <a:p>
            <a:pPr marL="342900" lvl="1" indent="-342900">
              <a:buFont typeface="+mj-lt"/>
              <a:buAutoNum type="arabicPeriod" startAt="5"/>
            </a:pPr>
            <a:endParaRPr lang="en-US" altLang="ja-JP" sz="1400" dirty="0"/>
          </a:p>
          <a:p>
            <a:pPr marL="342900" lvl="1" indent="-342900">
              <a:buFont typeface="+mj-lt"/>
              <a:buAutoNum type="arabicPeriod" startAt="5"/>
            </a:pPr>
            <a:endParaRPr kumimoji="1" lang="en-US" altLang="ja-JP" sz="1400" dirty="0"/>
          </a:p>
          <a:p>
            <a:pPr marL="342900" lvl="1" indent="-342900">
              <a:buFont typeface="+mj-lt"/>
              <a:buAutoNum type="arabicPeriod" startAt="5"/>
            </a:pPr>
            <a:endParaRPr lang="en-US" altLang="ja-JP" sz="1400" dirty="0"/>
          </a:p>
          <a:p>
            <a:pPr marL="342900" lvl="1" indent="-342900">
              <a:buFont typeface="+mj-lt"/>
              <a:buAutoNum type="arabicPeriod" startAt="5"/>
            </a:pPr>
            <a:endParaRPr kumimoji="1" lang="en-US" altLang="ja-JP" sz="1400" dirty="0"/>
          </a:p>
          <a:p>
            <a:pPr marL="342900" lvl="1" indent="-342900">
              <a:buFont typeface="+mj-lt"/>
              <a:buAutoNum type="arabicPeriod" startAt="5"/>
            </a:pPr>
            <a:endParaRPr lang="en-US" altLang="ja-JP" sz="1400" dirty="0"/>
          </a:p>
          <a:p>
            <a:pPr marL="342900" lvl="1" indent="-342900">
              <a:buFont typeface="+mj-lt"/>
              <a:buAutoNum type="arabicPeriod" startAt="5"/>
            </a:pPr>
            <a:endParaRPr kumimoji="1" lang="en-US" altLang="ja-JP" sz="1400" dirty="0"/>
          </a:p>
          <a:p>
            <a:pPr marL="342900" lvl="1" indent="-342900">
              <a:buFont typeface="+mj-lt"/>
              <a:buAutoNum type="arabicPeriod" startAt="5"/>
            </a:pPr>
            <a:endParaRPr kumimoji="1" lang="en-US" altLang="ja-JP" sz="1400" dirty="0"/>
          </a:p>
          <a:p>
            <a:pPr marL="342900" lvl="1" indent="-342900">
              <a:buFont typeface="+mj-lt"/>
              <a:buAutoNum type="arabicPeriod" startAt="5"/>
            </a:pPr>
            <a:r>
              <a:rPr lang="ja-JP" altLang="en-US" sz="1400"/>
              <a:t>くだもの図鑑を操作する。</a:t>
            </a:r>
            <a:r>
              <a:rPr lang="en-US" altLang="ja-JP" sz="1400" dirty="0"/>
              <a:t>APS</a:t>
            </a:r>
            <a:r>
              <a:rPr lang="ja-JP" altLang="en-US" sz="1400"/>
              <a:t>教材に基づいて、プログラムを確認し、カスタマイズを試す</a:t>
            </a:r>
            <a:endParaRPr lang="en-US" altLang="ja-JP" sz="1400" dirty="0"/>
          </a:p>
          <a:p>
            <a:pPr marL="342900" lvl="1" indent="-342900">
              <a:buFont typeface="+mj-lt"/>
              <a:buAutoNum type="arabicPeriod" startAt="5"/>
            </a:pPr>
            <a:endParaRPr lang="en-US" altLang="ja-JP" sz="1400" dirty="0"/>
          </a:p>
        </p:txBody>
      </p:sp>
      <p:pic>
        <p:nvPicPr>
          <p:cNvPr id="6" name="図 5" descr="グラフィカル ユーザー インターフェイス, テキスト, アプリケーション, Teams&#10;&#10;自動的に生成された説明">
            <a:extLst>
              <a:ext uri="{FF2B5EF4-FFF2-40B4-BE49-F238E27FC236}">
                <a16:creationId xmlns:a16="http://schemas.microsoft.com/office/drawing/2014/main" id="{C73B16EA-3B22-D21A-6E83-8660A357B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59" y="2154092"/>
            <a:ext cx="6329082" cy="2799195"/>
          </a:xfrm>
          <a:prstGeom prst="rect">
            <a:avLst/>
          </a:prstGeom>
          <a:ln>
            <a:solidFill>
              <a:schemeClr val="accent1"/>
            </a:solidFill>
          </a:ln>
        </p:spPr>
      </p:pic>
      <p:sp>
        <p:nvSpPr>
          <p:cNvPr id="7" name="円/楕円 6">
            <a:extLst>
              <a:ext uri="{FF2B5EF4-FFF2-40B4-BE49-F238E27FC236}">
                <a16:creationId xmlns:a16="http://schemas.microsoft.com/office/drawing/2014/main" id="{73F51785-EE5C-E896-B32C-5D3D5F61CBB3}"/>
              </a:ext>
            </a:extLst>
          </p:cNvPr>
          <p:cNvSpPr/>
          <p:nvPr/>
        </p:nvSpPr>
        <p:spPr>
          <a:xfrm>
            <a:off x="5360893" y="3962401"/>
            <a:ext cx="2024171" cy="12766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349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D7BC244-811D-5480-A0EA-9894B99A618D}"/>
              </a:ext>
            </a:extLst>
          </p:cNvPr>
          <p:cNvSpPr>
            <a:spLocks noGrp="1"/>
          </p:cNvSpPr>
          <p:nvPr>
            <p:ph type="title"/>
          </p:nvPr>
        </p:nvSpPr>
        <p:spPr/>
        <p:txBody>
          <a:bodyPr/>
          <a:lstStyle/>
          <a:p>
            <a:r>
              <a:rPr lang="ja-JP" altLang="en-US"/>
              <a:t>目次</a:t>
            </a:r>
          </a:p>
        </p:txBody>
      </p:sp>
      <p:sp>
        <p:nvSpPr>
          <p:cNvPr id="4" name="コンテンツ プレースホルダー 3">
            <a:extLst>
              <a:ext uri="{FF2B5EF4-FFF2-40B4-BE49-F238E27FC236}">
                <a16:creationId xmlns:a16="http://schemas.microsoft.com/office/drawing/2014/main" id="{04814A91-267F-61EB-0F02-30489F866ABD}"/>
              </a:ext>
            </a:extLst>
          </p:cNvPr>
          <p:cNvSpPr>
            <a:spLocks noGrp="1"/>
          </p:cNvSpPr>
          <p:nvPr>
            <p:ph idx="1"/>
          </p:nvPr>
        </p:nvSpPr>
        <p:spPr>
          <a:xfrm>
            <a:off x="899592" y="1288473"/>
            <a:ext cx="7344816" cy="4779818"/>
          </a:xfrm>
        </p:spPr>
        <p:txBody>
          <a:bodyPr>
            <a:normAutofit/>
          </a:bodyPr>
          <a:lstStyle/>
          <a:p>
            <a:pPr marL="6489700" indent="-6489700"/>
            <a:r>
              <a:rPr lang="ja-JP" altLang="en-US"/>
              <a:t>本ガイドラインの想定している条件</a:t>
            </a:r>
            <a:r>
              <a:rPr lang="en-US" altLang="ja-JP" dirty="0"/>
              <a:t>	 p.3</a:t>
            </a:r>
          </a:p>
          <a:p>
            <a:pPr marL="6489700" indent="-6489700"/>
            <a:endParaRPr lang="en-US" altLang="ja-JP" dirty="0"/>
          </a:p>
          <a:p>
            <a:pPr marL="6489700" indent="-6489700"/>
            <a:r>
              <a:rPr lang="ja-JP" altLang="en-US"/>
              <a:t>初級（さっくり）編のガイドライン</a:t>
            </a:r>
            <a:r>
              <a:rPr lang="en-US" altLang="ja-JP" dirty="0"/>
              <a:t>	 p.8 </a:t>
            </a:r>
          </a:p>
          <a:p>
            <a:pPr marL="6586538" lvl="1" indent="-6437313"/>
            <a:r>
              <a:rPr lang="ja-JP" altLang="en-US"/>
              <a:t>概要</a:t>
            </a:r>
            <a:r>
              <a:rPr lang="en-US" altLang="ja-JP" dirty="0"/>
              <a:t>	 p.10 </a:t>
            </a:r>
          </a:p>
          <a:p>
            <a:pPr marL="6586538" lvl="1" indent="-6437313"/>
            <a:r>
              <a:rPr lang="ja-JP" altLang="en-US"/>
              <a:t>準備</a:t>
            </a:r>
            <a:r>
              <a:rPr lang="en-US" altLang="ja-JP" dirty="0"/>
              <a:t>	 p.11 </a:t>
            </a:r>
          </a:p>
          <a:p>
            <a:pPr marL="6586538" lvl="1" indent="-6437313"/>
            <a:r>
              <a:rPr lang="en-US" altLang="ja-JP" dirty="0"/>
              <a:t>1</a:t>
            </a:r>
            <a:r>
              <a:rPr lang="ja-JP" altLang="en-US"/>
              <a:t>コマ目の目標と進め方</a:t>
            </a:r>
            <a:r>
              <a:rPr lang="en-US" altLang="ja-JP" dirty="0"/>
              <a:t>	 p.16 </a:t>
            </a:r>
          </a:p>
          <a:p>
            <a:pPr marL="6586538" lvl="1" indent="-6437313"/>
            <a:r>
              <a:rPr lang="en-US" altLang="ja-JP" dirty="0"/>
              <a:t>2</a:t>
            </a:r>
            <a:r>
              <a:rPr lang="ja-JP" altLang="en-US"/>
              <a:t>コマ目の目標と進め方</a:t>
            </a:r>
            <a:r>
              <a:rPr lang="en-US" altLang="ja-JP" dirty="0"/>
              <a:t>	 p.21 </a:t>
            </a:r>
          </a:p>
          <a:p>
            <a:pPr marL="6543675" lvl="1" indent="-6394450"/>
            <a:r>
              <a:rPr lang="en-US" altLang="ja-JP" dirty="0"/>
              <a:t>3</a:t>
            </a:r>
            <a:r>
              <a:rPr lang="ja-JP" altLang="en-US"/>
              <a:t>コマ目の目標と進め方</a:t>
            </a:r>
            <a:r>
              <a:rPr lang="en-US" altLang="ja-JP" dirty="0"/>
              <a:t>	</a:t>
            </a:r>
            <a:r>
              <a:rPr lang="ja-JP" altLang="en-US"/>
              <a:t>　</a:t>
            </a:r>
            <a:r>
              <a:rPr lang="en-US" altLang="ja-JP" dirty="0"/>
              <a:t>p.26 </a:t>
            </a:r>
          </a:p>
          <a:p>
            <a:pPr marL="6586538" lvl="1" indent="-6437313"/>
            <a:r>
              <a:rPr lang="en-US" altLang="ja-JP" dirty="0"/>
              <a:t>4</a:t>
            </a:r>
            <a:r>
              <a:rPr lang="ja-JP" altLang="en-US"/>
              <a:t>コマ目の目標と進め方</a:t>
            </a:r>
            <a:r>
              <a:rPr lang="en-US" altLang="ja-JP" dirty="0"/>
              <a:t>	 p.31 </a:t>
            </a:r>
          </a:p>
          <a:p>
            <a:pPr marL="6586538" lvl="1" indent="-6446838"/>
            <a:r>
              <a:rPr lang="ja-JP" altLang="en-US"/>
              <a:t>応募</a:t>
            </a:r>
            <a:r>
              <a:rPr lang="en-US" altLang="ja-JP" dirty="0"/>
              <a:t>	 p.36 </a:t>
            </a:r>
          </a:p>
          <a:p>
            <a:pPr marL="6446838" lvl="1" indent="-6446838"/>
            <a:r>
              <a:rPr lang="en-US" altLang="ja-JP" dirty="0"/>
              <a:t> </a:t>
            </a:r>
            <a:endParaRPr lang="ja-JP" altLang="en-US"/>
          </a:p>
        </p:txBody>
      </p:sp>
    </p:spTree>
    <p:extLst>
      <p:ext uri="{BB962C8B-B14F-4D97-AF65-F5344CB8AC3E}">
        <p14:creationId xmlns:p14="http://schemas.microsoft.com/office/powerpoint/2010/main" val="1048393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:1</a:t>
            </a:r>
            <a:r>
              <a:rPr kumimoji="1" lang="ja-JP" altLang="en-US"/>
              <a:t>コマ目の進め方</a:t>
            </a:r>
            <a:r>
              <a:rPr lang="en-US" altLang="ja-JP" dirty="0"/>
              <a:t>③</a:t>
            </a:r>
            <a:endParaRPr kumimoji="1" lang="ja-JP" altLang="en-US"/>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226127"/>
            <a:ext cx="7344816" cy="4655127"/>
          </a:xfrm>
        </p:spPr>
        <p:txBody>
          <a:bodyPr>
            <a:noAutofit/>
          </a:bodyPr>
          <a:lstStyle/>
          <a:p>
            <a:r>
              <a:rPr kumimoji="1" lang="ja-JP" altLang="en-US" sz="2000"/>
              <a:t>チームのメンバーを決め、チーム名を決めるよう伝える</a:t>
            </a:r>
            <a:endParaRPr kumimoji="1" lang="en-US" altLang="ja-JP" sz="2000" dirty="0"/>
          </a:p>
          <a:p>
            <a:pPr marL="285750" lvl="1" indent="-285750">
              <a:buFont typeface="Arial" panose="020B0604020202020204" pitchFamily="34" charset="0"/>
              <a:buChar char="•"/>
            </a:pPr>
            <a:r>
              <a:rPr lang="en-US" altLang="ja-JP" sz="1400" dirty="0"/>
              <a:t>1</a:t>
            </a:r>
            <a:r>
              <a:rPr lang="ja-JP" altLang="en-US" sz="1400"/>
              <a:t>チームあたり</a:t>
            </a:r>
            <a:r>
              <a:rPr lang="en-US" altLang="ja-JP" sz="1400" dirty="0"/>
              <a:t>3</a:t>
            </a:r>
            <a:r>
              <a:rPr lang="ja-JP" altLang="en-US" sz="1400"/>
              <a:t>名程度</a:t>
            </a:r>
            <a:endParaRPr lang="en-US" altLang="ja-JP" sz="1400" dirty="0"/>
          </a:p>
          <a:p>
            <a:pPr marL="971550" lvl="2" indent="-285750">
              <a:buFont typeface="Arial" panose="020B0604020202020204" pitchFamily="34" charset="0"/>
              <a:buChar char="•"/>
            </a:pPr>
            <a:r>
              <a:rPr lang="en-US" altLang="ja-JP" sz="1400" dirty="0"/>
              <a:t>※</a:t>
            </a:r>
            <a:r>
              <a:rPr lang="ja-JP" altLang="en-US" sz="1400"/>
              <a:t>短時間のため、メンバー数が多いと制作への参加度合いが下がります</a:t>
            </a:r>
            <a:endParaRPr lang="en-US" altLang="ja-JP" sz="1400" dirty="0"/>
          </a:p>
          <a:p>
            <a:pPr marL="285750" lvl="1" indent="-285750">
              <a:buFont typeface="Arial" panose="020B0604020202020204" pitchFamily="34" charset="0"/>
              <a:buChar char="•"/>
            </a:pPr>
            <a:r>
              <a:rPr kumimoji="1" lang="ja-JP" altLang="en-US" sz="1400"/>
              <a:t>チーム名を決める</a:t>
            </a:r>
            <a:endParaRPr kumimoji="1" lang="en-US" altLang="ja-JP" sz="1400" dirty="0"/>
          </a:p>
          <a:p>
            <a:pPr marL="971550" lvl="2" indent="-285750">
              <a:buFont typeface="Arial" panose="020B0604020202020204" pitchFamily="34" charset="0"/>
              <a:buChar char="•"/>
            </a:pPr>
            <a:r>
              <a:rPr kumimoji="1" lang="ja-JP" altLang="en-US" sz="1400"/>
              <a:t>遅くとも次回までに決めるよう伝える</a:t>
            </a:r>
          </a:p>
        </p:txBody>
      </p:sp>
    </p:spTree>
    <p:extLst>
      <p:ext uri="{BB962C8B-B14F-4D97-AF65-F5344CB8AC3E}">
        <p14:creationId xmlns:p14="http://schemas.microsoft.com/office/powerpoint/2010/main" val="121508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3296D08-C7F8-CB93-C7C2-A0D0246C818A}"/>
              </a:ext>
            </a:extLst>
          </p:cNvPr>
          <p:cNvSpPr>
            <a:spLocks noGrp="1"/>
          </p:cNvSpPr>
          <p:nvPr>
            <p:ph type="ctrTitle"/>
          </p:nvPr>
        </p:nvSpPr>
        <p:spPr/>
        <p:txBody>
          <a:bodyPr/>
          <a:lstStyle/>
          <a:p>
            <a:r>
              <a:rPr lang="ja-JP" altLang="en-US"/>
              <a:t>２コマ目の目標と進め方</a:t>
            </a:r>
          </a:p>
        </p:txBody>
      </p:sp>
    </p:spTree>
    <p:extLst>
      <p:ext uri="{BB962C8B-B14F-4D97-AF65-F5344CB8AC3E}">
        <p14:creationId xmlns:p14="http://schemas.microsoft.com/office/powerpoint/2010/main" val="387392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:2</a:t>
            </a:r>
            <a:r>
              <a:rPr kumimoji="1" lang="ja-JP" altLang="en-US"/>
              <a:t>コマ目の目標</a:t>
            </a:r>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361209"/>
            <a:ext cx="7344816" cy="4655127"/>
          </a:xfrm>
        </p:spPr>
        <p:txBody>
          <a:bodyPr>
            <a:normAutofit/>
          </a:bodyPr>
          <a:lstStyle/>
          <a:p>
            <a:r>
              <a:rPr kumimoji="1" lang="ja-JP" altLang="en-US"/>
              <a:t>題材を決め、素材を収集し、アプリケーションの制作を開始する</a:t>
            </a:r>
            <a:endParaRPr kumimoji="1" lang="en-US" altLang="ja-JP" dirty="0"/>
          </a:p>
        </p:txBody>
      </p:sp>
      <p:graphicFrame>
        <p:nvGraphicFramePr>
          <p:cNvPr id="4" name="表 4">
            <a:extLst>
              <a:ext uri="{FF2B5EF4-FFF2-40B4-BE49-F238E27FC236}">
                <a16:creationId xmlns:a16="http://schemas.microsoft.com/office/drawing/2014/main" id="{135C3BB1-FF6D-09FD-B4B6-909BAB34ACBB}"/>
              </a:ext>
            </a:extLst>
          </p:cNvPr>
          <p:cNvGraphicFramePr>
            <a:graphicFrameLocks noGrp="1"/>
          </p:cNvGraphicFramePr>
          <p:nvPr>
            <p:extLst>
              <p:ext uri="{D42A27DB-BD31-4B8C-83A1-F6EECF244321}">
                <p14:modId xmlns:p14="http://schemas.microsoft.com/office/powerpoint/2010/main" val="197474135"/>
              </p:ext>
            </p:extLst>
          </p:nvPr>
        </p:nvGraphicFramePr>
        <p:xfrm>
          <a:off x="899591" y="2285307"/>
          <a:ext cx="7265579" cy="3025140"/>
        </p:xfrm>
        <a:graphic>
          <a:graphicData uri="http://schemas.openxmlformats.org/drawingml/2006/table">
            <a:tbl>
              <a:tblPr firstRow="1" bandRow="1">
                <a:tableStyleId>{5C22544A-7EE6-4342-B048-85BDC9FD1C3A}</a:tableStyleId>
              </a:tblPr>
              <a:tblGrid>
                <a:gridCol w="6664991">
                  <a:extLst>
                    <a:ext uri="{9D8B030D-6E8A-4147-A177-3AD203B41FA5}">
                      <a16:colId xmlns:a16="http://schemas.microsoft.com/office/drawing/2014/main" val="822209798"/>
                    </a:ext>
                  </a:extLst>
                </a:gridCol>
                <a:gridCol w="600588">
                  <a:extLst>
                    <a:ext uri="{9D8B030D-6E8A-4147-A177-3AD203B41FA5}">
                      <a16:colId xmlns:a16="http://schemas.microsoft.com/office/drawing/2014/main" val="4021813076"/>
                    </a:ext>
                  </a:extLst>
                </a:gridCol>
              </a:tblGrid>
              <a:tr h="370840">
                <a:tc>
                  <a:txBody>
                    <a:bodyPr/>
                    <a:lstStyle/>
                    <a:p>
                      <a:r>
                        <a:rPr kumimoji="1" lang="ja-JP" altLang="en-US"/>
                        <a:t>チェックポイント</a:t>
                      </a:r>
                    </a:p>
                  </a:txBody>
                  <a:tcPr anchor="ctr"/>
                </a:tc>
                <a:tc>
                  <a:txBody>
                    <a:bodyPr/>
                    <a:lstStyle/>
                    <a:p>
                      <a:r>
                        <a:rPr kumimoji="1" lang="ja-JP" altLang="en-US"/>
                        <a:t>状態</a:t>
                      </a:r>
                    </a:p>
                  </a:txBody>
                  <a:tcPr anchor="ctr"/>
                </a:tc>
                <a:extLst>
                  <a:ext uri="{0D108BD9-81ED-4DB2-BD59-A6C34878D82A}">
                    <a16:rowId xmlns:a16="http://schemas.microsoft.com/office/drawing/2014/main" val="3229422667"/>
                  </a:ext>
                </a:extLst>
              </a:tr>
              <a:tr h="162791">
                <a:tc>
                  <a:txBody>
                    <a:bodyPr/>
                    <a:lstStyle/>
                    <a:p>
                      <a:pPr marL="0" lvl="1" indent="0">
                        <a:buFont typeface="Arial" panose="020B0604020202020204" pitchFamily="34" charset="0"/>
                        <a:buNone/>
                      </a:pPr>
                      <a:r>
                        <a:rPr lang="ja-JP" altLang="en-US"/>
                        <a:t>全てのチームで、制作するアプリケーションの題材が決まっている</a:t>
                      </a:r>
                      <a:endParaRPr lang="en-US" altLang="ja-JP" dirty="0"/>
                    </a:p>
                  </a:txBody>
                  <a:tcPr anchor="ctr"/>
                </a:tc>
                <a:tc>
                  <a:txBody>
                    <a:bodyPr/>
                    <a:lstStyle/>
                    <a:p>
                      <a:endParaRPr kumimoji="1" lang="ja-JP" altLang="en-US"/>
                    </a:p>
                  </a:txBody>
                  <a:tcPr anchor="ctr"/>
                </a:tc>
                <a:extLst>
                  <a:ext uri="{0D108BD9-81ED-4DB2-BD59-A6C34878D82A}">
                    <a16:rowId xmlns:a16="http://schemas.microsoft.com/office/drawing/2014/main" val="208662302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全てのチームで、アプリケーションの題材に沿った素材の収集・制作が始まっている</a:t>
                      </a:r>
                    </a:p>
                  </a:txBody>
                  <a:tcPr anchor="ctr"/>
                </a:tc>
                <a:tc>
                  <a:txBody>
                    <a:bodyPr/>
                    <a:lstStyle/>
                    <a:p>
                      <a:endParaRPr kumimoji="1" lang="ja-JP" altLang="en-US"/>
                    </a:p>
                  </a:txBody>
                  <a:tcPr anchor="ctr"/>
                </a:tc>
                <a:extLst>
                  <a:ext uri="{0D108BD9-81ED-4DB2-BD59-A6C34878D82A}">
                    <a16:rowId xmlns:a16="http://schemas.microsoft.com/office/drawing/2014/main" val="359092037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全てのチームで、アプリケーションに使用する素材の著作権者の情報が収集・記録されている</a:t>
                      </a:r>
                    </a:p>
                  </a:txBody>
                  <a:tcPr anchor="ctr"/>
                </a:tc>
                <a:tc>
                  <a:txBody>
                    <a:bodyPr/>
                    <a:lstStyle/>
                    <a:p>
                      <a:endParaRPr kumimoji="1" lang="ja-JP" altLang="en-US"/>
                    </a:p>
                  </a:txBody>
                  <a:tcPr anchor="ctr"/>
                </a:tc>
                <a:extLst>
                  <a:ext uri="{0D108BD9-81ED-4DB2-BD59-A6C34878D82A}">
                    <a16:rowId xmlns:a16="http://schemas.microsoft.com/office/drawing/2014/main" val="319781853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全てのチームが、くだもの図鑑のカスタマイズ</a:t>
                      </a:r>
                      <a:r>
                        <a:rPr kumimoji="1" lang="en-US" altLang="ja-JP" dirty="0"/>
                        <a:t>③</a:t>
                      </a:r>
                      <a:r>
                        <a:rPr kumimoji="1" lang="ja-JP" altLang="en-US"/>
                        <a:t>で行っていることを理解している</a:t>
                      </a:r>
                    </a:p>
                  </a:txBody>
                  <a:tcPr anchor="ctr"/>
                </a:tc>
                <a:tc>
                  <a:txBody>
                    <a:bodyPr/>
                    <a:lstStyle/>
                    <a:p>
                      <a:endParaRPr kumimoji="1" lang="ja-JP" altLang="en-US"/>
                    </a:p>
                  </a:txBody>
                  <a:tcPr anchor="ctr"/>
                </a:tc>
                <a:extLst>
                  <a:ext uri="{0D108BD9-81ED-4DB2-BD59-A6C34878D82A}">
                    <a16:rowId xmlns:a16="http://schemas.microsoft.com/office/drawing/2014/main" val="337334386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全てのチームが、応募の際に使用するアカウントとプロジェクトを決定している</a:t>
                      </a:r>
                    </a:p>
                  </a:txBody>
                  <a:tcPr anchor="ctr"/>
                </a:tc>
                <a:tc>
                  <a:txBody>
                    <a:bodyPr/>
                    <a:lstStyle/>
                    <a:p>
                      <a:endParaRPr kumimoji="1" lang="ja-JP" altLang="en-US"/>
                    </a:p>
                  </a:txBody>
                  <a:tcPr anchor="ctr"/>
                </a:tc>
                <a:extLst>
                  <a:ext uri="{0D108BD9-81ED-4DB2-BD59-A6C34878D82A}">
                    <a16:rowId xmlns:a16="http://schemas.microsoft.com/office/drawing/2014/main" val="214431751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参加する生徒全員が、チーム内で役割を割り当てられ、担当の作業に着手している</a:t>
                      </a:r>
                    </a:p>
                  </a:txBody>
                  <a:tcPr anchor="ctr"/>
                </a:tc>
                <a:tc>
                  <a:txBody>
                    <a:bodyPr/>
                    <a:lstStyle/>
                    <a:p>
                      <a:endParaRPr kumimoji="1" lang="ja-JP" altLang="en-US"/>
                    </a:p>
                  </a:txBody>
                  <a:tcPr anchor="ctr"/>
                </a:tc>
                <a:extLst>
                  <a:ext uri="{0D108BD9-81ED-4DB2-BD59-A6C34878D82A}">
                    <a16:rowId xmlns:a16="http://schemas.microsoft.com/office/drawing/2014/main" val="419365428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全てのチームに対して、チーム名が決まっている</a:t>
                      </a:r>
                    </a:p>
                  </a:txBody>
                  <a:tcPr anchor="ctr"/>
                </a:tc>
                <a:tc>
                  <a:txBody>
                    <a:bodyPr/>
                    <a:lstStyle/>
                    <a:p>
                      <a:endParaRPr kumimoji="1" lang="ja-JP" altLang="en-US"/>
                    </a:p>
                  </a:txBody>
                  <a:tcPr anchor="ctr"/>
                </a:tc>
                <a:extLst>
                  <a:ext uri="{0D108BD9-81ED-4DB2-BD59-A6C34878D82A}">
                    <a16:rowId xmlns:a16="http://schemas.microsoft.com/office/drawing/2014/main" val="2830201328"/>
                  </a:ext>
                </a:extLst>
              </a:tr>
            </a:tbl>
          </a:graphicData>
        </a:graphic>
      </p:graphicFrame>
    </p:spTree>
    <p:extLst>
      <p:ext uri="{BB962C8B-B14F-4D97-AF65-F5344CB8AC3E}">
        <p14:creationId xmlns:p14="http://schemas.microsoft.com/office/powerpoint/2010/main" val="398890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:2</a:t>
            </a:r>
            <a:r>
              <a:rPr kumimoji="1" lang="ja-JP" altLang="en-US"/>
              <a:t>コマ目の進め方</a:t>
            </a:r>
            <a:r>
              <a:rPr lang="en-US" altLang="ja-JP" dirty="0"/>
              <a:t>①</a:t>
            </a:r>
            <a:endParaRPr kumimoji="1" lang="ja-JP" altLang="en-US"/>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188000"/>
            <a:ext cx="7344816" cy="4769428"/>
          </a:xfrm>
        </p:spPr>
        <p:txBody>
          <a:bodyPr>
            <a:noAutofit/>
          </a:bodyPr>
          <a:lstStyle/>
          <a:p>
            <a:r>
              <a:rPr kumimoji="1" lang="ja-JP" altLang="en-US" sz="2800"/>
              <a:t>題材を決め、素材を収集し、アプリケーションの制作を開始する</a:t>
            </a:r>
            <a:endParaRPr kumimoji="1" lang="en-US" altLang="ja-JP" sz="2800" dirty="0"/>
          </a:p>
          <a:p>
            <a:pPr marL="285750" lvl="1" indent="-285750">
              <a:buFont typeface="Arial" panose="020B0604020202020204" pitchFamily="34" charset="0"/>
              <a:buChar char="•"/>
            </a:pPr>
            <a:r>
              <a:rPr kumimoji="1" lang="ja-JP" altLang="en-US"/>
              <a:t>「くだもの図鑑」を参考にして、「</a:t>
            </a:r>
            <a:r>
              <a:rPr kumimoji="1" lang="en-US" altLang="ja-JP" dirty="0"/>
              <a:t>〜</a:t>
            </a:r>
            <a:r>
              <a:rPr kumimoji="1" lang="ja-JP" altLang="en-US"/>
              <a:t>図鑑」を制作する</a:t>
            </a:r>
            <a:endParaRPr kumimoji="1" lang="en-US" altLang="ja-JP" dirty="0"/>
          </a:p>
          <a:p>
            <a:pPr lvl="2"/>
            <a:r>
              <a:rPr lang="en-US" altLang="ja-JP" dirty="0"/>
              <a:t>※</a:t>
            </a:r>
            <a:r>
              <a:rPr lang="ja-JP" altLang="en-US"/>
              <a:t>「</a:t>
            </a:r>
            <a:r>
              <a:rPr lang="en-US" altLang="ja-JP" dirty="0"/>
              <a:t>〜</a:t>
            </a:r>
            <a:r>
              <a:rPr lang="ja-JP" altLang="en-US"/>
              <a:t>図鑑」というタイトルにする必要はありません。</a:t>
            </a:r>
            <a:endParaRPr lang="en-US" altLang="ja-JP" dirty="0"/>
          </a:p>
          <a:p>
            <a:pPr lvl="2"/>
            <a:r>
              <a:rPr lang="en-US" altLang="ja-JP" dirty="0"/>
              <a:t>※</a:t>
            </a:r>
            <a:r>
              <a:rPr lang="ja-JP" altLang="en-US"/>
              <a:t>「くだもの図鑑」をベースにすると、目次があり、詳細ページがある形式で、情報を提供するアプリを作れます</a:t>
            </a:r>
            <a:endParaRPr lang="en-US" altLang="ja-JP" dirty="0"/>
          </a:p>
          <a:p>
            <a:pPr lvl="2"/>
            <a:endParaRPr kumimoji="1" lang="en-US" altLang="ja-JP" dirty="0"/>
          </a:p>
          <a:p>
            <a:pPr marL="342900" lvl="1" indent="-342900">
              <a:buFont typeface="+mj-lt"/>
              <a:buAutoNum type="arabicPeriod"/>
            </a:pPr>
            <a:r>
              <a:rPr lang="ja-JP" altLang="en-US"/>
              <a:t>図鑑の題材を決める</a:t>
            </a:r>
            <a:endParaRPr lang="en-US" altLang="ja-JP" dirty="0"/>
          </a:p>
          <a:p>
            <a:pPr marL="1028700" lvl="2" indent="-342900">
              <a:buFont typeface="Arial" panose="020B0604020202020204" pitchFamily="34" charset="0"/>
              <a:buChar char="•"/>
            </a:pPr>
            <a:r>
              <a:rPr lang="ja-JP" altLang="en-US"/>
              <a:t>誰のためのアプリか</a:t>
            </a:r>
            <a:endParaRPr lang="en-US" altLang="ja-JP" dirty="0"/>
          </a:p>
          <a:p>
            <a:pPr marL="1028700" lvl="2" indent="-342900">
              <a:buFont typeface="Arial" panose="020B0604020202020204" pitchFamily="34" charset="0"/>
              <a:buChar char="•"/>
            </a:pPr>
            <a:r>
              <a:rPr lang="ja-JP" altLang="en-US"/>
              <a:t>ユーザーのどんな問題の解決に役に立つか</a:t>
            </a:r>
            <a:endParaRPr lang="en-US" altLang="ja-JP" dirty="0"/>
          </a:p>
          <a:p>
            <a:pPr marL="1028700" lvl="2" indent="-342900">
              <a:buFont typeface="Arial" panose="020B0604020202020204" pitchFamily="34" charset="0"/>
              <a:buChar char="•"/>
            </a:pPr>
            <a:r>
              <a:rPr lang="ja-JP" altLang="en-US"/>
              <a:t>どのように問題を解決するか</a:t>
            </a:r>
            <a:endParaRPr lang="en-US" altLang="ja-JP" dirty="0"/>
          </a:p>
          <a:p>
            <a:pPr marL="342900" lvl="1" indent="-342900">
              <a:buFont typeface="+mj-lt"/>
              <a:buAutoNum type="arabicPeriod"/>
            </a:pPr>
            <a:endParaRPr lang="en-US" altLang="ja-JP" dirty="0"/>
          </a:p>
        </p:txBody>
      </p:sp>
    </p:spTree>
    <p:extLst>
      <p:ext uri="{BB962C8B-B14F-4D97-AF65-F5344CB8AC3E}">
        <p14:creationId xmlns:p14="http://schemas.microsoft.com/office/powerpoint/2010/main" val="4121054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8D2CE-D024-F94A-A6FF-67B9B0B20E4E}"/>
              </a:ext>
            </a:extLst>
          </p:cNvPr>
          <p:cNvSpPr>
            <a:spLocks noGrp="1"/>
          </p:cNvSpPr>
          <p:nvPr>
            <p:ph type="title"/>
          </p:nvPr>
        </p:nvSpPr>
        <p:spPr/>
        <p:txBody>
          <a:bodyPr/>
          <a:lstStyle/>
          <a:p>
            <a:r>
              <a:rPr lang="ja-JP" altLang="en-US"/>
              <a:t>初級（さっくり）編</a:t>
            </a:r>
            <a:r>
              <a:rPr kumimoji="1" lang="en-US" altLang="ja-JP" dirty="0"/>
              <a:t>:2</a:t>
            </a:r>
            <a:r>
              <a:rPr kumimoji="1" lang="ja-JP" altLang="en-US"/>
              <a:t>コマ目の進め方</a:t>
            </a:r>
            <a:r>
              <a:rPr kumimoji="1" lang="en-US" altLang="ja-JP" dirty="0"/>
              <a:t>②</a:t>
            </a:r>
            <a:endParaRPr kumimoji="1" lang="ja-JP" altLang="en-US"/>
          </a:p>
        </p:txBody>
      </p:sp>
      <p:sp>
        <p:nvSpPr>
          <p:cNvPr id="3" name="コンテンツ プレースホルダー 2">
            <a:extLst>
              <a:ext uri="{FF2B5EF4-FFF2-40B4-BE49-F238E27FC236}">
                <a16:creationId xmlns:a16="http://schemas.microsoft.com/office/drawing/2014/main" id="{3ECAAD9C-1409-E59C-A42C-48DA0A30D134}"/>
              </a:ext>
            </a:extLst>
          </p:cNvPr>
          <p:cNvSpPr>
            <a:spLocks noGrp="1"/>
          </p:cNvSpPr>
          <p:nvPr>
            <p:ph idx="1"/>
          </p:nvPr>
        </p:nvSpPr>
        <p:spPr/>
        <p:txBody>
          <a:bodyPr/>
          <a:lstStyle/>
          <a:p>
            <a:pPr marL="342900" lvl="1" indent="-342900">
              <a:buFont typeface="+mj-lt"/>
              <a:buAutoNum type="arabicPeriod" startAt="2"/>
            </a:pPr>
            <a:r>
              <a:rPr lang="ja-JP" altLang="en-US"/>
              <a:t>題材にあった素材を収集・制作する</a:t>
            </a:r>
            <a:endParaRPr lang="en-US" altLang="ja-JP" dirty="0"/>
          </a:p>
          <a:p>
            <a:pPr marL="1028700" lvl="2" indent="-342900">
              <a:buFont typeface="Arial" panose="020B0604020202020204" pitchFamily="34" charset="0"/>
              <a:buChar char="•"/>
            </a:pPr>
            <a:r>
              <a:rPr lang="ja-JP" altLang="en-US"/>
              <a:t>題材にあった画像</a:t>
            </a:r>
            <a:endParaRPr lang="en-US" altLang="ja-JP" dirty="0"/>
          </a:p>
          <a:p>
            <a:pPr marL="1028700" lvl="2" indent="-342900">
              <a:buFont typeface="Arial" panose="020B0604020202020204" pitchFamily="34" charset="0"/>
              <a:buChar char="•"/>
            </a:pPr>
            <a:r>
              <a:rPr lang="ja-JP" altLang="en-US"/>
              <a:t>題材に関する文章</a:t>
            </a:r>
            <a:endParaRPr lang="en-US" altLang="ja-JP" dirty="0"/>
          </a:p>
          <a:p>
            <a:pPr lvl="1"/>
            <a:endParaRPr lang="en-US" altLang="ja-JP" dirty="0"/>
          </a:p>
          <a:p>
            <a:pPr lvl="2"/>
            <a:r>
              <a:rPr lang="en-US" altLang="ja-JP" dirty="0"/>
              <a:t>※</a:t>
            </a:r>
            <a:r>
              <a:rPr lang="ja-JP" altLang="en-US"/>
              <a:t>他者の著作物を利用する場合、著作権者の情報を記録しておきます。</a:t>
            </a:r>
            <a:endParaRPr lang="en-US" altLang="ja-JP" dirty="0"/>
          </a:p>
          <a:p>
            <a:pPr marL="971550" lvl="2" indent="-285750">
              <a:buFont typeface="Arial" panose="020B0604020202020204" pitchFamily="34" charset="0"/>
              <a:buChar char="•"/>
            </a:pPr>
            <a:r>
              <a:rPr lang="ja-JP" altLang="en-US"/>
              <a:t>著作権者</a:t>
            </a:r>
            <a:endParaRPr lang="en-US" altLang="ja-JP" dirty="0"/>
          </a:p>
          <a:p>
            <a:pPr marL="971550" lvl="2" indent="-285750">
              <a:buFont typeface="Arial" panose="020B0604020202020204" pitchFamily="34" charset="0"/>
              <a:buChar char="•"/>
            </a:pPr>
            <a:r>
              <a:rPr lang="en-US" altLang="ja-JP" dirty="0"/>
              <a:t>Web</a:t>
            </a:r>
            <a:r>
              <a:rPr lang="ja-JP" altLang="en-US"/>
              <a:t>サイトの</a:t>
            </a:r>
            <a:r>
              <a:rPr lang="en-US" altLang="ja-JP" dirty="0"/>
              <a:t>URL</a:t>
            </a:r>
            <a:r>
              <a:rPr lang="ja-JP" altLang="en-US"/>
              <a:t>（</a:t>
            </a:r>
            <a:r>
              <a:rPr lang="en-US" altLang="ja-JP" dirty="0"/>
              <a:t>※Web</a:t>
            </a:r>
            <a:r>
              <a:rPr lang="ja-JP" altLang="en-US"/>
              <a:t>サイトからダウンロードした場合）</a:t>
            </a:r>
            <a:endParaRPr lang="en-US" altLang="ja-JP" dirty="0"/>
          </a:p>
          <a:p>
            <a:pPr marL="1028700" lvl="2" indent="-342900">
              <a:buFont typeface="Arial" panose="020B0604020202020204" pitchFamily="34" charset="0"/>
              <a:buChar char="•"/>
            </a:pPr>
            <a:endParaRPr lang="en-US" altLang="ja-JP" dirty="0"/>
          </a:p>
          <a:p>
            <a:endParaRPr kumimoji="1" lang="ja-JP" altLang="en-US"/>
          </a:p>
        </p:txBody>
      </p:sp>
    </p:spTree>
    <p:extLst>
      <p:ext uri="{BB962C8B-B14F-4D97-AF65-F5344CB8AC3E}">
        <p14:creationId xmlns:p14="http://schemas.microsoft.com/office/powerpoint/2010/main" val="291370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:2</a:t>
            </a:r>
            <a:r>
              <a:rPr kumimoji="1" lang="ja-JP" altLang="en-US"/>
              <a:t>コマ目の進め方</a:t>
            </a:r>
            <a:r>
              <a:rPr kumimoji="1" lang="en-US" altLang="ja-JP" dirty="0"/>
              <a:t>③</a:t>
            </a:r>
            <a:endParaRPr kumimoji="1" lang="ja-JP" altLang="en-US"/>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298863"/>
            <a:ext cx="7344816" cy="4769428"/>
          </a:xfrm>
        </p:spPr>
        <p:txBody>
          <a:bodyPr>
            <a:noAutofit/>
          </a:bodyPr>
          <a:lstStyle/>
          <a:p>
            <a:pPr marL="342900" lvl="1" indent="-342900">
              <a:buFont typeface="+mj-lt"/>
              <a:buAutoNum type="arabicPeriod" startAt="3"/>
            </a:pPr>
            <a:r>
              <a:rPr lang="ja-JP" altLang="en-US" sz="1200"/>
              <a:t>アプリケーションの制作を開始する</a:t>
            </a:r>
            <a:endParaRPr lang="en-US" altLang="ja-JP" sz="1200" dirty="0"/>
          </a:p>
          <a:p>
            <a:pPr marL="1028700" lvl="2" indent="-342900">
              <a:buFont typeface="Arial" panose="020B0604020202020204" pitchFamily="34" charset="0"/>
              <a:buChar char="•"/>
            </a:pPr>
            <a:r>
              <a:rPr kumimoji="1" lang="ja-JP" altLang="en-US" sz="1200"/>
              <a:t>くだもの図鑑のプロジェクトをインポートする（</a:t>
            </a:r>
            <a:r>
              <a:rPr kumimoji="1" lang="en-US" altLang="ja-JP" sz="1200" dirty="0"/>
              <a:t>※</a:t>
            </a:r>
            <a:r>
              <a:rPr kumimoji="1" lang="ja-JP" altLang="en-US" sz="1200"/>
              <a:t>必要なら再度インポートする）</a:t>
            </a:r>
            <a:endParaRPr kumimoji="1" lang="en-US" altLang="ja-JP" sz="1200" dirty="0"/>
          </a:p>
          <a:p>
            <a:pPr marL="1028700" lvl="2" indent="-342900">
              <a:buFont typeface="Arial" panose="020B0604020202020204" pitchFamily="34" charset="0"/>
              <a:buChar char="•"/>
            </a:pPr>
            <a:r>
              <a:rPr lang="ja-JP" altLang="en-US" sz="1200" b="1" u="sng"/>
              <a:t>くだもの図鑑のカスタマイズ</a:t>
            </a:r>
            <a:r>
              <a:rPr lang="en-US" altLang="ja-JP" sz="1200" b="1" u="sng" dirty="0"/>
              <a:t>③</a:t>
            </a:r>
            <a:r>
              <a:rPr lang="ja-JP" altLang="en-US" sz="1200" b="1" u="sng"/>
              <a:t>（図鑑にページを追加してみよう）を理解する</a:t>
            </a:r>
            <a:endParaRPr lang="en-US" altLang="ja-JP" sz="1200" b="1" u="sng" dirty="0"/>
          </a:p>
          <a:p>
            <a:pPr marL="1028700" lvl="2" indent="-342900">
              <a:buFont typeface="Arial" panose="020B0604020202020204" pitchFamily="34" charset="0"/>
              <a:buChar char="•"/>
            </a:pPr>
            <a:r>
              <a:rPr lang="ja-JP" altLang="en-US" sz="1200" b="0" i="0">
                <a:solidFill>
                  <a:srgbClr val="333333"/>
                </a:solidFill>
                <a:effectLst/>
                <a:latin typeface="UD デジタル 教科書体 N-R" panose="02020400000000000000" pitchFamily="49" charset="-128"/>
                <a:ea typeface="UD デジタル 教科書体 N-R" panose="02020400000000000000" pitchFamily="49" charset="-128"/>
              </a:rPr>
              <a:t>くだもの図鑑（</a:t>
            </a:r>
            <a:r>
              <a:rPr lang="en" altLang="ja-JP" sz="1200" b="0" i="0" dirty="0">
                <a:solidFill>
                  <a:srgbClr val="333333"/>
                </a:solidFill>
                <a:effectLst/>
                <a:latin typeface="UD デジタル 教科書体 N-R" panose="02020400000000000000" pitchFamily="49" charset="-128"/>
                <a:ea typeface="UD デジタル 教科書体 N-R" panose="02020400000000000000" pitchFamily="49" charset="-128"/>
              </a:rPr>
              <a:t>JavaScript</a:t>
            </a:r>
            <a:r>
              <a:rPr lang="ja-JP" altLang="en-US" sz="1200" b="0" i="0">
                <a:solidFill>
                  <a:srgbClr val="333333"/>
                </a:solidFill>
                <a:effectLst/>
                <a:latin typeface="UD デジタル 教科書体 N-R" panose="02020400000000000000" pitchFamily="49" charset="-128"/>
                <a:ea typeface="UD デジタル 教科書体 N-R" panose="02020400000000000000" pitchFamily="49" charset="-128"/>
              </a:rPr>
              <a:t>を用いて動作を追加する）を理解する</a:t>
            </a:r>
            <a:endParaRPr lang="en-US" altLang="ja-JP" sz="1200" b="0" i="0" dirty="0">
              <a:solidFill>
                <a:srgbClr val="333333"/>
              </a:solidFill>
              <a:effectLst/>
              <a:latin typeface="UD デジタル 教科書体 N-R" panose="02020400000000000000" pitchFamily="49" charset="-128"/>
              <a:ea typeface="UD デジタル 教科書体 N-R" panose="02020400000000000000" pitchFamily="49" charset="-128"/>
            </a:endParaRPr>
          </a:p>
          <a:p>
            <a:pPr marL="1371600" lvl="3" indent="-342900">
              <a:buFont typeface="Arial" panose="020B0604020202020204" pitchFamily="34" charset="0"/>
              <a:buChar char="•"/>
            </a:pPr>
            <a:r>
              <a:rPr lang="en-US" altLang="ja-JP" sz="1200" dirty="0">
                <a:hlinkClick r:id="rId3"/>
              </a:rPr>
              <a:t>https://anko.education/apps/fruits-javascript</a:t>
            </a:r>
            <a:endParaRPr lang="en-US" altLang="ja-JP" sz="1200" dirty="0">
              <a:solidFill>
                <a:srgbClr val="333333"/>
              </a:solidFill>
              <a:latin typeface="UD デジタル 教科書体 N-R" panose="02020400000000000000" pitchFamily="49" charset="-128"/>
              <a:ea typeface="UD デジタル 教科書体 N-R" panose="02020400000000000000" pitchFamily="49" charset="-128"/>
            </a:endParaRPr>
          </a:p>
          <a:p>
            <a:pPr marL="1028700" lvl="2" indent="-342900">
              <a:buFont typeface="Arial" panose="020B0604020202020204" pitchFamily="34" charset="0"/>
              <a:buChar char="•"/>
            </a:pPr>
            <a:r>
              <a:rPr lang="ja-JP" altLang="en-US" sz="1200"/>
              <a:t>役割分担して、制作を進める</a:t>
            </a:r>
            <a:endParaRPr lang="en-US" altLang="ja-JP" sz="1200" dirty="0"/>
          </a:p>
          <a:p>
            <a:pPr marL="1371600" lvl="3" indent="-342900">
              <a:buFont typeface="Arial" panose="020B0604020202020204" pitchFamily="34" charset="0"/>
              <a:buChar char="•"/>
            </a:pPr>
            <a:r>
              <a:rPr kumimoji="1" lang="ja-JP" altLang="en-US" sz="1200"/>
              <a:t>くだもの図鑑のカスタマイズ③に取り組む（</a:t>
            </a:r>
            <a:r>
              <a:rPr kumimoji="1" lang="en-US" altLang="ja-JP" sz="1200" dirty="0"/>
              <a:t>※</a:t>
            </a:r>
            <a:r>
              <a:rPr kumimoji="1" lang="ja-JP" altLang="en-US" sz="1200"/>
              <a:t>制作のための練習として）</a:t>
            </a:r>
            <a:endParaRPr kumimoji="1" lang="en-US" altLang="ja-JP" sz="1200" dirty="0"/>
          </a:p>
          <a:p>
            <a:pPr marL="1371600" lvl="3" indent="-342900">
              <a:buFont typeface="Arial" panose="020B0604020202020204" pitchFamily="34" charset="0"/>
              <a:buChar char="•"/>
            </a:pPr>
            <a:r>
              <a:rPr kumimoji="1" lang="ja-JP" altLang="en-US" sz="1200"/>
              <a:t>目次のあるページ（</a:t>
            </a:r>
            <a:r>
              <a:rPr kumimoji="1" lang="en-US" altLang="ja-JP" sz="1200" dirty="0" err="1"/>
              <a:t>index.html</a:t>
            </a:r>
            <a:r>
              <a:rPr kumimoji="1" lang="ja-JP" altLang="en-US" sz="1200"/>
              <a:t>）</a:t>
            </a:r>
            <a:endParaRPr lang="en-US" altLang="ja-JP" sz="1200" dirty="0"/>
          </a:p>
          <a:p>
            <a:pPr marL="1371600" lvl="3" indent="-342900">
              <a:buFont typeface="Arial" panose="020B0604020202020204" pitchFamily="34" charset="0"/>
              <a:buChar char="•"/>
            </a:pPr>
            <a:r>
              <a:rPr kumimoji="1" lang="ja-JP" altLang="en-US" sz="1200"/>
              <a:t>図鑑の個々の詳細ページ</a:t>
            </a:r>
            <a:endParaRPr kumimoji="1" lang="en-US" altLang="ja-JP" sz="1200" dirty="0"/>
          </a:p>
          <a:p>
            <a:pPr marL="1371600" lvl="3" indent="-342900">
              <a:buFont typeface="Arial" panose="020B0604020202020204" pitchFamily="34" charset="0"/>
              <a:buChar char="•"/>
            </a:pPr>
            <a:r>
              <a:rPr kumimoji="1" lang="en-US" altLang="ja-JP" sz="1200" dirty="0"/>
              <a:t>CSS</a:t>
            </a:r>
            <a:r>
              <a:rPr lang="ja-JP" altLang="en-US" sz="1200"/>
              <a:t>（</a:t>
            </a:r>
            <a:r>
              <a:rPr kumimoji="1" lang="en-US" altLang="ja-JP" sz="1200" dirty="0" err="1"/>
              <a:t>style.css</a:t>
            </a:r>
            <a:r>
              <a:rPr kumimoji="1" lang="en-US" altLang="ja-JP" sz="1200" dirty="0"/>
              <a:t> </a:t>
            </a:r>
            <a:r>
              <a:rPr kumimoji="1" lang="ja-JP" altLang="en-US" sz="1200"/>
              <a:t>）</a:t>
            </a:r>
            <a:endParaRPr kumimoji="1" lang="en-US" altLang="ja-JP" sz="1200" dirty="0"/>
          </a:p>
          <a:p>
            <a:pPr marL="1028700" lvl="2" indent="-342900">
              <a:buFont typeface="Arial" panose="020B0604020202020204" pitchFamily="34" charset="0"/>
              <a:buChar char="•"/>
            </a:pPr>
            <a:r>
              <a:rPr lang="ja-JP" altLang="en-US" sz="1200"/>
              <a:t>応募のための成果物の管理方法を確認する</a:t>
            </a:r>
            <a:endParaRPr lang="en-US" altLang="ja-JP" sz="1200" dirty="0"/>
          </a:p>
          <a:p>
            <a:pPr marL="1371600" lvl="3" indent="-342900">
              <a:buFont typeface="Arial" panose="020B0604020202020204" pitchFamily="34" charset="0"/>
              <a:buChar char="•"/>
            </a:pPr>
            <a:r>
              <a:rPr lang="ja-JP" altLang="en-US" sz="1200"/>
              <a:t>チームで一人、代表者を決める</a:t>
            </a:r>
            <a:endParaRPr lang="en-US" altLang="ja-JP" sz="1200" dirty="0"/>
          </a:p>
          <a:p>
            <a:pPr marL="1371600" lvl="3" indent="-342900">
              <a:buFont typeface="Arial" panose="020B0604020202020204" pitchFamily="34" charset="0"/>
              <a:buChar char="•"/>
            </a:pPr>
            <a:r>
              <a:rPr lang="ja-JP" altLang="en-US" sz="1200"/>
              <a:t>応募時には、その代表者のアカウントの１つのプロジェクトに全てのファイル（</a:t>
            </a:r>
            <a:r>
              <a:rPr lang="en-US" altLang="ja-JP" sz="1200" dirty="0"/>
              <a:t>HTML</a:t>
            </a:r>
            <a:r>
              <a:rPr lang="ja-JP" altLang="en-US" sz="1200"/>
              <a:t>ファイル、</a:t>
            </a:r>
            <a:r>
              <a:rPr lang="en-US" altLang="ja-JP" sz="1200" dirty="0"/>
              <a:t>CSS</a:t>
            </a:r>
            <a:r>
              <a:rPr lang="ja-JP" altLang="en-US" sz="1200"/>
              <a:t>ファイル、画像ファイルなど）を集約する</a:t>
            </a:r>
            <a:endParaRPr lang="en-US" altLang="ja-JP" sz="1200" dirty="0"/>
          </a:p>
          <a:p>
            <a:pPr marL="1371600" lvl="3" indent="-342900">
              <a:buFont typeface="Arial" panose="020B0604020202020204" pitchFamily="34" charset="0"/>
              <a:buChar char="•"/>
            </a:pPr>
            <a:r>
              <a:rPr lang="ja-JP" altLang="en-US" sz="1200"/>
              <a:t>代表者のアカウントの中のプロジェクトについて、</a:t>
            </a:r>
            <a:r>
              <a:rPr lang="en-US" altLang="ja-JP" sz="1200" dirty="0"/>
              <a:t>Web</a:t>
            </a:r>
            <a:r>
              <a:rPr lang="ja-JP" altLang="en-US" sz="1200"/>
              <a:t>公開機能を使って公開用の</a:t>
            </a:r>
            <a:r>
              <a:rPr lang="en-US" altLang="ja-JP" sz="1200" dirty="0"/>
              <a:t>URL</a:t>
            </a:r>
            <a:r>
              <a:rPr lang="ja-JP" altLang="en-US" sz="1200"/>
              <a:t>を取得して、応募に使うことを伝える</a:t>
            </a:r>
            <a:endParaRPr lang="en-US" altLang="ja-JP" sz="1200" dirty="0"/>
          </a:p>
        </p:txBody>
      </p:sp>
    </p:spTree>
    <p:extLst>
      <p:ext uri="{BB962C8B-B14F-4D97-AF65-F5344CB8AC3E}">
        <p14:creationId xmlns:p14="http://schemas.microsoft.com/office/powerpoint/2010/main" val="4050779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3296D08-C7F8-CB93-C7C2-A0D0246C818A}"/>
              </a:ext>
            </a:extLst>
          </p:cNvPr>
          <p:cNvSpPr>
            <a:spLocks noGrp="1"/>
          </p:cNvSpPr>
          <p:nvPr>
            <p:ph type="ctrTitle"/>
          </p:nvPr>
        </p:nvSpPr>
        <p:spPr/>
        <p:txBody>
          <a:bodyPr/>
          <a:lstStyle/>
          <a:p>
            <a:r>
              <a:rPr lang="ja-JP" altLang="en-US"/>
              <a:t>３コマ目の目標と進め方</a:t>
            </a:r>
          </a:p>
        </p:txBody>
      </p:sp>
    </p:spTree>
    <p:extLst>
      <p:ext uri="{BB962C8B-B14F-4D97-AF65-F5344CB8AC3E}">
        <p14:creationId xmlns:p14="http://schemas.microsoft.com/office/powerpoint/2010/main" val="3357966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:3</a:t>
            </a:r>
            <a:r>
              <a:rPr kumimoji="1" lang="ja-JP" altLang="en-US"/>
              <a:t>コマ目の目標</a:t>
            </a:r>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361209"/>
            <a:ext cx="7344816" cy="4655127"/>
          </a:xfrm>
        </p:spPr>
        <p:txBody>
          <a:bodyPr>
            <a:normAutofit/>
          </a:bodyPr>
          <a:lstStyle/>
          <a:p>
            <a:r>
              <a:rPr kumimoji="1" lang="ja-JP" altLang="en-US"/>
              <a:t>アプリケーションの制作を進め、完成させる</a:t>
            </a:r>
          </a:p>
          <a:p>
            <a:endParaRPr kumimoji="1" lang="ja-JP" altLang="en-US"/>
          </a:p>
          <a:p>
            <a:endParaRPr kumimoji="1" lang="ja-JP" altLang="en-US"/>
          </a:p>
        </p:txBody>
      </p:sp>
      <p:graphicFrame>
        <p:nvGraphicFramePr>
          <p:cNvPr id="4" name="表 4">
            <a:extLst>
              <a:ext uri="{FF2B5EF4-FFF2-40B4-BE49-F238E27FC236}">
                <a16:creationId xmlns:a16="http://schemas.microsoft.com/office/drawing/2014/main" id="{135C3BB1-FF6D-09FD-B4B6-909BAB34ACBB}"/>
              </a:ext>
            </a:extLst>
          </p:cNvPr>
          <p:cNvGraphicFramePr>
            <a:graphicFrameLocks noGrp="1"/>
          </p:cNvGraphicFramePr>
          <p:nvPr/>
        </p:nvGraphicFramePr>
        <p:xfrm>
          <a:off x="899591" y="2285307"/>
          <a:ext cx="7265579" cy="1409700"/>
        </p:xfrm>
        <a:graphic>
          <a:graphicData uri="http://schemas.openxmlformats.org/drawingml/2006/table">
            <a:tbl>
              <a:tblPr firstRow="1" bandRow="1">
                <a:tableStyleId>{5C22544A-7EE6-4342-B048-85BDC9FD1C3A}</a:tableStyleId>
              </a:tblPr>
              <a:tblGrid>
                <a:gridCol w="6664991">
                  <a:extLst>
                    <a:ext uri="{9D8B030D-6E8A-4147-A177-3AD203B41FA5}">
                      <a16:colId xmlns:a16="http://schemas.microsoft.com/office/drawing/2014/main" val="822209798"/>
                    </a:ext>
                  </a:extLst>
                </a:gridCol>
                <a:gridCol w="600588">
                  <a:extLst>
                    <a:ext uri="{9D8B030D-6E8A-4147-A177-3AD203B41FA5}">
                      <a16:colId xmlns:a16="http://schemas.microsoft.com/office/drawing/2014/main" val="4021813076"/>
                    </a:ext>
                  </a:extLst>
                </a:gridCol>
              </a:tblGrid>
              <a:tr h="370840">
                <a:tc>
                  <a:txBody>
                    <a:bodyPr/>
                    <a:lstStyle/>
                    <a:p>
                      <a:r>
                        <a:rPr kumimoji="1" lang="ja-JP" altLang="en-US"/>
                        <a:t>チェックポイント</a:t>
                      </a:r>
                    </a:p>
                  </a:txBody>
                  <a:tcPr anchor="ctr"/>
                </a:tc>
                <a:tc>
                  <a:txBody>
                    <a:bodyPr/>
                    <a:lstStyle/>
                    <a:p>
                      <a:r>
                        <a:rPr kumimoji="1" lang="ja-JP" altLang="en-US"/>
                        <a:t>状態</a:t>
                      </a:r>
                    </a:p>
                  </a:txBody>
                  <a:tcPr anchor="ctr"/>
                </a:tc>
                <a:extLst>
                  <a:ext uri="{0D108BD9-81ED-4DB2-BD59-A6C34878D82A}">
                    <a16:rowId xmlns:a16="http://schemas.microsoft.com/office/drawing/2014/main" val="3229422667"/>
                  </a:ext>
                </a:extLst>
              </a:tr>
              <a:tr h="162791">
                <a:tc>
                  <a:txBody>
                    <a:bodyPr/>
                    <a:lstStyle/>
                    <a:p>
                      <a:r>
                        <a:rPr kumimoji="1" lang="ja-JP" altLang="en-US"/>
                        <a:t>生徒一人一人が、担当分のアプリケーションの要素の制作を進め、完成させている。</a:t>
                      </a:r>
                    </a:p>
                  </a:txBody>
                  <a:tcPr anchor="ctr"/>
                </a:tc>
                <a:tc>
                  <a:txBody>
                    <a:bodyPr/>
                    <a:lstStyle/>
                    <a:p>
                      <a:endParaRPr kumimoji="1" lang="ja-JP" altLang="en-US"/>
                    </a:p>
                  </a:txBody>
                  <a:tcPr anchor="ctr"/>
                </a:tc>
                <a:extLst>
                  <a:ext uri="{0D108BD9-81ED-4DB2-BD59-A6C34878D82A}">
                    <a16:rowId xmlns:a16="http://schemas.microsoft.com/office/drawing/2014/main" val="208662302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チームで１つ、応募するためのプロジェクトが完成している。</a:t>
                      </a:r>
                    </a:p>
                  </a:txBody>
                  <a:tcPr anchor="ctr"/>
                </a:tc>
                <a:tc>
                  <a:txBody>
                    <a:bodyPr/>
                    <a:lstStyle/>
                    <a:p>
                      <a:endParaRPr kumimoji="1" lang="ja-JP" altLang="en-US"/>
                    </a:p>
                  </a:txBody>
                  <a:tcPr anchor="ctr"/>
                </a:tc>
                <a:extLst>
                  <a:ext uri="{0D108BD9-81ED-4DB2-BD59-A6C34878D82A}">
                    <a16:rowId xmlns:a16="http://schemas.microsoft.com/office/drawing/2014/main" val="345423310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チームで１つ、応募するためのプロジェクトについて、</a:t>
                      </a:r>
                      <a:r>
                        <a:rPr kumimoji="1" lang="en-US" altLang="ja-JP" dirty="0"/>
                        <a:t>Web</a:t>
                      </a:r>
                      <a:r>
                        <a:rPr kumimoji="1" lang="ja-JP" altLang="en-US"/>
                        <a:t>公開設定が出来ている。</a:t>
                      </a:r>
                    </a:p>
                  </a:txBody>
                  <a:tcPr anchor="ctr"/>
                </a:tc>
                <a:tc>
                  <a:txBody>
                    <a:bodyPr/>
                    <a:lstStyle/>
                    <a:p>
                      <a:endParaRPr kumimoji="1" lang="ja-JP" altLang="en-US"/>
                    </a:p>
                  </a:txBody>
                  <a:tcPr anchor="ctr"/>
                </a:tc>
                <a:extLst>
                  <a:ext uri="{0D108BD9-81ED-4DB2-BD59-A6C34878D82A}">
                    <a16:rowId xmlns:a16="http://schemas.microsoft.com/office/drawing/2014/main" val="4193654288"/>
                  </a:ext>
                </a:extLst>
              </a:tr>
            </a:tbl>
          </a:graphicData>
        </a:graphic>
      </p:graphicFrame>
    </p:spTree>
    <p:extLst>
      <p:ext uri="{BB962C8B-B14F-4D97-AF65-F5344CB8AC3E}">
        <p14:creationId xmlns:p14="http://schemas.microsoft.com/office/powerpoint/2010/main" val="6492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:3</a:t>
            </a:r>
            <a:r>
              <a:rPr kumimoji="1" lang="ja-JP" altLang="en-US"/>
              <a:t>コマ目の進め方</a:t>
            </a:r>
            <a:r>
              <a:rPr kumimoji="1" lang="en-US" altLang="ja-JP" dirty="0"/>
              <a:t>①</a:t>
            </a:r>
            <a:endParaRPr kumimoji="1" lang="ja-JP" altLang="en-US"/>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278081"/>
            <a:ext cx="7344816" cy="4842163"/>
          </a:xfrm>
        </p:spPr>
        <p:txBody>
          <a:bodyPr>
            <a:normAutofit fontScale="85000" lnSpcReduction="10000"/>
          </a:bodyPr>
          <a:lstStyle/>
          <a:p>
            <a:r>
              <a:rPr kumimoji="1" lang="ja-JP" altLang="en-US"/>
              <a:t>アプリケーションの制作を進め、完成させる</a:t>
            </a:r>
            <a:endParaRPr kumimoji="1" lang="en-US" altLang="ja-JP" dirty="0"/>
          </a:p>
          <a:p>
            <a:pPr marL="457200" lvl="1" indent="-457200">
              <a:buFont typeface="Arial" panose="020B0604020202020204" pitchFamily="34" charset="0"/>
              <a:buChar char="•"/>
            </a:pPr>
            <a:r>
              <a:rPr lang="ja-JP" altLang="en-US"/>
              <a:t>メンバーそれぞれが、個々のファイル（</a:t>
            </a:r>
            <a:r>
              <a:rPr lang="en-US" altLang="ja-JP" dirty="0"/>
              <a:t>HTML</a:t>
            </a:r>
            <a:r>
              <a:rPr lang="ja-JP" altLang="en-US"/>
              <a:t>ファイル、</a:t>
            </a:r>
            <a:r>
              <a:rPr lang="en-US" altLang="ja-JP" dirty="0"/>
              <a:t>CSS</a:t>
            </a:r>
            <a:r>
              <a:rPr lang="ja-JP" altLang="en-US"/>
              <a:t>ファイル、画像ファイルなど）を完成させる</a:t>
            </a:r>
            <a:endParaRPr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r>
              <a:rPr lang="ja-JP" altLang="en-US"/>
              <a:t>メンバーが制作したファイルを、代表者のアカウントの１つのプロジェクトに集める</a:t>
            </a:r>
            <a:endParaRPr lang="en-US" altLang="ja-JP" dirty="0"/>
          </a:p>
          <a:p>
            <a:pPr marL="1143000" lvl="2" indent="-457200">
              <a:buFont typeface="Arial" panose="020B0604020202020204" pitchFamily="34" charset="0"/>
              <a:buChar char="•"/>
            </a:pPr>
            <a:r>
              <a:rPr lang="ja-JP" altLang="en-US"/>
              <a:t>代表者以外のアカウントのプロジェクトから、ファイルをダウンロードするには、</a:t>
            </a:r>
            <a:r>
              <a:rPr lang="en-US" altLang="ja-JP" dirty="0"/>
              <a:t>IDE</a:t>
            </a:r>
            <a:r>
              <a:rPr lang="ja-JP" altLang="en-US"/>
              <a:t>画面で対象のファイルを選び、右クリックして、「ダウンロード」を選択します。</a:t>
            </a:r>
            <a:endParaRPr lang="en-US" altLang="ja-JP" dirty="0"/>
          </a:p>
          <a:p>
            <a:pPr marL="1143000" lvl="2" indent="-457200">
              <a:buFont typeface="Arial" panose="020B0604020202020204" pitchFamily="34" charset="0"/>
              <a:buChar char="•"/>
            </a:pPr>
            <a:r>
              <a:rPr lang="ja-JP" altLang="en-US"/>
              <a:t>代表者のアカウントのプロジェクトに、ファイルを取り込みたい場合、（ファイルを代表者の使う</a:t>
            </a:r>
            <a:r>
              <a:rPr lang="en-US" altLang="ja-JP" dirty="0"/>
              <a:t>PC</a:t>
            </a:r>
            <a:r>
              <a:rPr lang="ja-JP" altLang="en-US"/>
              <a:t>にコピーしてから）アップロード機能を使います。</a:t>
            </a:r>
            <a:endParaRPr lang="en-US" altLang="ja-JP" dirty="0"/>
          </a:p>
          <a:p>
            <a:pPr marL="1371600" lvl="4" indent="0">
              <a:buNone/>
            </a:pPr>
            <a:r>
              <a:rPr lang="ja-JP" altLang="en-US"/>
              <a:t>アップロード機能</a:t>
            </a:r>
            <a:r>
              <a:rPr lang="en-US" altLang="ja-JP" dirty="0"/>
              <a:t>(</a:t>
            </a:r>
            <a:r>
              <a:rPr lang="ja-JP" altLang="en-US"/>
              <a:t>画像などのファイルをプロジェクトに追加する</a:t>
            </a:r>
            <a:r>
              <a:rPr lang="en-US" altLang="ja-JP" dirty="0"/>
              <a:t>)</a:t>
            </a:r>
          </a:p>
          <a:p>
            <a:pPr marL="1371600" lvl="4" indent="0">
              <a:buNone/>
            </a:pPr>
            <a:r>
              <a:rPr lang="en-US" altLang="ja-JP" dirty="0">
                <a:hlinkClick r:id="rId3"/>
              </a:rPr>
              <a:t>https://edu.monaca.io/function/upload</a:t>
            </a:r>
            <a:endParaRPr lang="en-US" altLang="ja-JP" dirty="0"/>
          </a:p>
          <a:p>
            <a:pPr marL="114300" lvl="1" indent="-285750">
              <a:buFont typeface="Arial" panose="020B0604020202020204" pitchFamily="34" charset="0"/>
              <a:buChar char="•"/>
            </a:pPr>
            <a:endParaRPr lang="en-US" altLang="ja-JP" dirty="0"/>
          </a:p>
          <a:p>
            <a:pPr marL="114300" lvl="1" indent="-285750">
              <a:buFont typeface="Arial" panose="020B0604020202020204" pitchFamily="34" charset="0"/>
              <a:buChar char="•"/>
            </a:pPr>
            <a:r>
              <a:rPr lang="ja-JP" altLang="en-US"/>
              <a:t>代表者のアカウントのプロジェクトの中で、制作したアプリケーションの動作をテストする</a:t>
            </a:r>
            <a:endParaRPr lang="en-US" altLang="ja-JP" dirty="0"/>
          </a:p>
          <a:p>
            <a:pPr marL="800100" lvl="2" indent="-285750">
              <a:buFont typeface="Arial" panose="020B0604020202020204" pitchFamily="34" charset="0"/>
              <a:buChar char="•"/>
            </a:pPr>
            <a:r>
              <a:rPr lang="ja-JP" altLang="en-US"/>
              <a:t>意図通りの動作をするか確認する。必要な修正を行う</a:t>
            </a:r>
            <a:endParaRPr lang="en-US" altLang="ja-JP" dirty="0"/>
          </a:p>
          <a:p>
            <a:pPr marL="514350" lvl="2"/>
            <a:endParaRPr kumimoji="1" lang="ja-JP" altLang="en-US"/>
          </a:p>
          <a:p>
            <a:endParaRPr kumimoji="1" lang="ja-JP" altLang="en-US"/>
          </a:p>
          <a:p>
            <a:endParaRPr kumimoji="1" lang="ja-JP" altLang="en-US"/>
          </a:p>
          <a:p>
            <a:endParaRPr kumimoji="1" lang="ja-JP" altLang="en-US"/>
          </a:p>
        </p:txBody>
      </p:sp>
    </p:spTree>
    <p:extLst>
      <p:ext uri="{BB962C8B-B14F-4D97-AF65-F5344CB8AC3E}">
        <p14:creationId xmlns:p14="http://schemas.microsoft.com/office/powerpoint/2010/main" val="2961593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:3</a:t>
            </a:r>
            <a:r>
              <a:rPr kumimoji="1" lang="ja-JP" altLang="en-US"/>
              <a:t>コマ目の進め方</a:t>
            </a:r>
            <a:r>
              <a:rPr lang="en-US" altLang="ja-JP" dirty="0"/>
              <a:t>②</a:t>
            </a:r>
            <a:endParaRPr kumimoji="1" lang="ja-JP" altLang="en-US"/>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278081"/>
            <a:ext cx="7344816" cy="4842163"/>
          </a:xfrm>
        </p:spPr>
        <p:txBody>
          <a:bodyPr>
            <a:normAutofit fontScale="92500" lnSpcReduction="10000"/>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プロジェクトのバックアップを取得して、保護する</a:t>
            </a:r>
            <a:endParaRPr kumimoji="1" lang="en-US" altLang="ja-JP" dirty="0"/>
          </a:p>
          <a:p>
            <a:pPr marL="114300" lvl="1" indent="-285750">
              <a:buFont typeface="Arial" panose="020B0604020202020204" pitchFamily="34" charset="0"/>
              <a:buChar char="•"/>
            </a:pPr>
            <a:r>
              <a:rPr lang="ja-JP" altLang="en-US"/>
              <a:t>万一の事故に備えて、プロジェクトのバックアップを取る</a:t>
            </a:r>
            <a:endParaRPr lang="en-US" altLang="ja-JP" dirty="0"/>
          </a:p>
          <a:p>
            <a:pPr marL="800100" lvl="2" indent="-285750">
              <a:buFont typeface="Arial" panose="020B0604020202020204" pitchFamily="34" charset="0"/>
              <a:buChar char="•"/>
            </a:pPr>
            <a:r>
              <a:rPr lang="en-US" altLang="ja-JP" dirty="0"/>
              <a:t>IDE</a:t>
            </a:r>
            <a:r>
              <a:rPr lang="ja-JP" altLang="en-US"/>
              <a:t>画面のメニュー「プロジェクト」から、「エクスポート（</a:t>
            </a:r>
            <a:r>
              <a:rPr lang="en-US" altLang="ja-JP" dirty="0"/>
              <a:t>Zip</a:t>
            </a:r>
            <a:r>
              <a:rPr lang="ja-JP" altLang="en-US"/>
              <a:t>）」を選ぶと、プロジェクト全体を１つの</a:t>
            </a:r>
            <a:r>
              <a:rPr lang="en-US" altLang="ja-JP" dirty="0"/>
              <a:t>zip</a:t>
            </a:r>
            <a:r>
              <a:rPr lang="ja-JP" altLang="en-US"/>
              <a:t>ファイルにまとめて圧縮したファイルをダウンロードできる</a:t>
            </a:r>
            <a:endParaRPr lang="en-US" altLang="ja-JP" dirty="0"/>
          </a:p>
          <a:p>
            <a:pPr marL="800100" lvl="2" indent="-285750">
              <a:buFont typeface="Arial" panose="020B0604020202020204" pitchFamily="34" charset="0"/>
              <a:buChar char="•"/>
            </a:pPr>
            <a:endParaRPr lang="en-US" altLang="ja-JP" dirty="0"/>
          </a:p>
          <a:p>
            <a:pPr marL="800100" lvl="2" indent="-285750">
              <a:buFont typeface="Arial" panose="020B0604020202020204" pitchFamily="34" charset="0"/>
              <a:buChar char="•"/>
            </a:pPr>
            <a:endParaRPr lang="en-US" altLang="ja-JP" dirty="0"/>
          </a:p>
          <a:p>
            <a:pPr marL="800100" lvl="2" indent="-285750">
              <a:buFont typeface="Arial" panose="020B0604020202020204" pitchFamily="34" charset="0"/>
              <a:buChar char="•"/>
            </a:pPr>
            <a:endParaRPr lang="en-US" altLang="ja-JP" dirty="0"/>
          </a:p>
          <a:p>
            <a:pPr marL="800100" lvl="2" indent="-285750">
              <a:buFont typeface="Arial" panose="020B0604020202020204" pitchFamily="34" charset="0"/>
              <a:buChar char="•"/>
            </a:pPr>
            <a:endParaRPr lang="en-US" altLang="ja-JP" dirty="0"/>
          </a:p>
          <a:p>
            <a:pPr marL="800100" lvl="2" indent="-285750">
              <a:buFont typeface="Arial" panose="020B0604020202020204" pitchFamily="34" charset="0"/>
              <a:buChar char="•"/>
            </a:pPr>
            <a:endParaRPr lang="en-US" altLang="ja-JP" dirty="0"/>
          </a:p>
          <a:p>
            <a:pPr marL="800100" lvl="2" indent="-285750">
              <a:buFont typeface="Arial" panose="020B0604020202020204" pitchFamily="34" charset="0"/>
              <a:buChar char="•"/>
            </a:pPr>
            <a:r>
              <a:rPr lang="en-US" altLang="ja-JP" dirty="0" err="1"/>
              <a:t>GoogleDrive</a:t>
            </a:r>
            <a:r>
              <a:rPr lang="ja-JP" altLang="en-US"/>
              <a:t>にプロジェクトを出力（エクスポート）することもできる</a:t>
            </a:r>
            <a:endParaRPr lang="en-US" altLang="ja-JP" dirty="0"/>
          </a:p>
          <a:p>
            <a:pPr marL="857250" lvl="3"/>
            <a:r>
              <a:rPr lang="en-US" altLang="ja-JP" dirty="0"/>
              <a:t>※</a:t>
            </a:r>
            <a:r>
              <a:rPr lang="ja-JP" altLang="en-US"/>
              <a:t>これらの手段でダウンロード、エクスポートしたプロジェクトは、そのファイルを指定することで新規のプロジェクトとしてインポートできる</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a:p>
          <a:p>
            <a:endParaRPr kumimoji="1" lang="ja-JP" altLang="en-US"/>
          </a:p>
          <a:p>
            <a:endParaRPr kumimoji="1" lang="ja-JP" altLang="en-US"/>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9B3D1403-4F20-D32D-5142-18B900C0F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06" y="2887113"/>
            <a:ext cx="4276165" cy="1904554"/>
          </a:xfrm>
          <a:prstGeom prst="rect">
            <a:avLst/>
          </a:prstGeom>
          <a:ln>
            <a:solidFill>
              <a:schemeClr val="accent1"/>
            </a:solidFill>
          </a:ln>
        </p:spPr>
      </p:pic>
    </p:spTree>
    <p:extLst>
      <p:ext uri="{BB962C8B-B14F-4D97-AF65-F5344CB8AC3E}">
        <p14:creationId xmlns:p14="http://schemas.microsoft.com/office/powerpoint/2010/main" val="127258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1DB332-77CA-3644-12E1-2B453EE2C06A}"/>
              </a:ext>
            </a:extLst>
          </p:cNvPr>
          <p:cNvSpPr>
            <a:spLocks noGrp="1"/>
          </p:cNvSpPr>
          <p:nvPr>
            <p:ph type="ctrTitle"/>
          </p:nvPr>
        </p:nvSpPr>
        <p:spPr/>
        <p:txBody>
          <a:bodyPr/>
          <a:lstStyle/>
          <a:p>
            <a:r>
              <a:rPr lang="ja-JP" altLang="en-US"/>
              <a:t>本ガイドラインの想定している条件</a:t>
            </a:r>
          </a:p>
        </p:txBody>
      </p:sp>
    </p:spTree>
    <p:extLst>
      <p:ext uri="{BB962C8B-B14F-4D97-AF65-F5344CB8AC3E}">
        <p14:creationId xmlns:p14="http://schemas.microsoft.com/office/powerpoint/2010/main" val="182411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94F1C1-B794-BA95-C61A-E1D03943DE7B}"/>
              </a:ext>
            </a:extLst>
          </p:cNvPr>
          <p:cNvSpPr>
            <a:spLocks noGrp="1"/>
          </p:cNvSpPr>
          <p:nvPr>
            <p:ph type="title"/>
          </p:nvPr>
        </p:nvSpPr>
        <p:spPr/>
        <p:txBody>
          <a:bodyPr/>
          <a:lstStyle/>
          <a:p>
            <a:r>
              <a:rPr lang="ja-JP" altLang="en-US"/>
              <a:t>初級（さっくり）編</a:t>
            </a:r>
            <a:r>
              <a:rPr kumimoji="1" lang="en-US" altLang="ja-JP" dirty="0"/>
              <a:t>:3</a:t>
            </a:r>
            <a:r>
              <a:rPr kumimoji="1" lang="ja-JP" altLang="en-US"/>
              <a:t>コマ目の進め方</a:t>
            </a:r>
            <a:r>
              <a:rPr kumimoji="1" lang="en-US" altLang="ja-JP" dirty="0"/>
              <a:t>③</a:t>
            </a:r>
            <a:endParaRPr kumimoji="1" lang="ja-JP" altLang="en-US"/>
          </a:p>
        </p:txBody>
      </p:sp>
      <p:sp>
        <p:nvSpPr>
          <p:cNvPr id="3" name="コンテンツ プレースホルダー 2">
            <a:extLst>
              <a:ext uri="{FF2B5EF4-FFF2-40B4-BE49-F238E27FC236}">
                <a16:creationId xmlns:a16="http://schemas.microsoft.com/office/drawing/2014/main" id="{00A6F87C-9105-5784-7F3B-9CFA7AD716B3}"/>
              </a:ext>
            </a:extLst>
          </p:cNvPr>
          <p:cNvSpPr>
            <a:spLocks noGrp="1"/>
          </p:cNvSpPr>
          <p:nvPr>
            <p:ph idx="1"/>
          </p:nvPr>
        </p:nvSpPr>
        <p:spPr>
          <a:xfrm>
            <a:off x="899592" y="1297694"/>
            <a:ext cx="7344816" cy="350120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dirty="0"/>
              <a:t>Web</a:t>
            </a:r>
            <a:r>
              <a:rPr kumimoji="1" lang="ja-JP" altLang="en-US"/>
              <a:t>に公開するための設定をする</a:t>
            </a:r>
            <a:endParaRPr kumimoji="1" lang="en-US" altLang="ja-JP" dirty="0"/>
          </a:p>
          <a:p>
            <a:pPr marL="285750" lvl="1" indent="-285750">
              <a:lnSpc>
                <a:spcPct val="100000"/>
              </a:lnSpc>
              <a:buFont typeface="Arial" panose="020B0604020202020204" pitchFamily="34" charset="0"/>
              <a:buChar char="•"/>
              <a:defRPr/>
            </a:pPr>
            <a:r>
              <a:rPr kumimoji="1" lang="en-US" altLang="ja-JP" dirty="0"/>
              <a:t>Monaca Education IDE</a:t>
            </a:r>
            <a:r>
              <a:rPr kumimoji="1" lang="ja-JP" altLang="en-US"/>
              <a:t>画面のメニュー「プロジェクト」から「</a:t>
            </a:r>
            <a:r>
              <a:rPr kumimoji="1" lang="en-US" altLang="ja-JP" dirty="0"/>
              <a:t>Web</a:t>
            </a:r>
            <a:r>
              <a:rPr kumimoji="1" lang="ja-JP" altLang="en-US"/>
              <a:t>公開」を選び、公開設定を行う。</a:t>
            </a:r>
            <a:r>
              <a:rPr kumimoji="1" lang="en-US" altLang="ja-JP" dirty="0"/>
              <a:t>	</a:t>
            </a:r>
            <a:r>
              <a:rPr kumimoji="1" lang="en-US" altLang="ja-JP" sz="1400" dirty="0"/>
              <a:t>※</a:t>
            </a:r>
            <a:r>
              <a:rPr kumimoji="1" lang="ja-JP" altLang="en-US" sz="1400"/>
              <a:t>詳細は以下のページをご覧ください。</a:t>
            </a:r>
            <a:endParaRPr kumimoji="1" lang="en-US" altLang="ja-JP" dirty="0"/>
          </a:p>
          <a:p>
            <a:pPr marL="971550" lvl="2" indent="-285750">
              <a:lnSpc>
                <a:spcPct val="100000"/>
              </a:lnSpc>
              <a:buFont typeface="Arial" panose="020B0604020202020204" pitchFamily="34" charset="0"/>
              <a:buChar char="•"/>
              <a:defRPr/>
            </a:pPr>
            <a:endParaRPr kumimoji="1" lang="en-US" altLang="ja-JP" dirty="0"/>
          </a:p>
          <a:p>
            <a:pPr marL="971550" lvl="2" indent="-285750">
              <a:lnSpc>
                <a:spcPct val="100000"/>
              </a:lnSpc>
              <a:buFont typeface="Arial" panose="020B0604020202020204" pitchFamily="34" charset="0"/>
              <a:buChar char="•"/>
              <a:defRPr/>
            </a:pPr>
            <a:r>
              <a:rPr kumimoji="1" lang="ja-JP" altLang="en-US"/>
              <a:t>課題提出</a:t>
            </a:r>
            <a:r>
              <a:rPr kumimoji="1" lang="en-US" altLang="ja-JP" dirty="0"/>
              <a:t>(</a:t>
            </a:r>
            <a:r>
              <a:rPr kumimoji="1" lang="en" altLang="ja-JP" dirty="0"/>
              <a:t>Web</a:t>
            </a:r>
            <a:r>
              <a:rPr kumimoji="1" lang="ja-JP" altLang="en-US"/>
              <a:t>公開</a:t>
            </a:r>
            <a:r>
              <a:rPr kumimoji="1" lang="en-US" altLang="ja-JP" dirty="0"/>
              <a:t>)</a:t>
            </a:r>
            <a:r>
              <a:rPr kumimoji="1" lang="ja-JP" altLang="en-US"/>
              <a:t>機能</a:t>
            </a:r>
            <a:endParaRPr kumimoji="1" lang="en-US" altLang="ja-JP" dirty="0"/>
          </a:p>
          <a:p>
            <a:pPr lvl="3">
              <a:lnSpc>
                <a:spcPct val="100000"/>
              </a:lnSpc>
              <a:defRPr/>
            </a:pPr>
            <a:r>
              <a:rPr kumimoji="1" lang="en" altLang="ja-JP" dirty="0">
                <a:hlinkClick r:id="rId3"/>
              </a:rPr>
              <a:t>https://edu.monaca.io/function/publish</a:t>
            </a:r>
            <a:endParaRPr kumimoji="1" lang="en" altLang="ja-JP" dirty="0"/>
          </a:p>
          <a:p>
            <a:pPr lvl="3">
              <a:lnSpc>
                <a:spcPct val="100000"/>
              </a:lnSpc>
              <a:defRPr/>
            </a:pPr>
            <a:endParaRPr kumimoji="1" lang="ja-JP" altLang="en-US"/>
          </a:p>
          <a:p>
            <a:endParaRPr kumimoji="1" lang="ja-JP" altLang="en-US"/>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B6F9D817-F2E3-391E-DA36-AC96BA146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970" y="3429000"/>
            <a:ext cx="5052060" cy="2302342"/>
          </a:xfrm>
          <a:prstGeom prst="rect">
            <a:avLst/>
          </a:prstGeom>
          <a:ln>
            <a:solidFill>
              <a:schemeClr val="accent1"/>
            </a:solidFill>
          </a:ln>
        </p:spPr>
      </p:pic>
    </p:spTree>
    <p:extLst>
      <p:ext uri="{BB962C8B-B14F-4D97-AF65-F5344CB8AC3E}">
        <p14:creationId xmlns:p14="http://schemas.microsoft.com/office/powerpoint/2010/main" val="716194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3296D08-C7F8-CB93-C7C2-A0D0246C818A}"/>
              </a:ext>
            </a:extLst>
          </p:cNvPr>
          <p:cNvSpPr>
            <a:spLocks noGrp="1"/>
          </p:cNvSpPr>
          <p:nvPr>
            <p:ph type="ctrTitle"/>
          </p:nvPr>
        </p:nvSpPr>
        <p:spPr/>
        <p:txBody>
          <a:bodyPr/>
          <a:lstStyle/>
          <a:p>
            <a:r>
              <a:rPr lang="ja-JP" altLang="en-US"/>
              <a:t>４コマ目の目標と進め方</a:t>
            </a:r>
          </a:p>
        </p:txBody>
      </p:sp>
    </p:spTree>
    <p:extLst>
      <p:ext uri="{BB962C8B-B14F-4D97-AF65-F5344CB8AC3E}">
        <p14:creationId xmlns:p14="http://schemas.microsoft.com/office/powerpoint/2010/main" val="1293210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:4</a:t>
            </a:r>
            <a:r>
              <a:rPr kumimoji="1" lang="ja-JP" altLang="en-US"/>
              <a:t>コマ目の目標</a:t>
            </a:r>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361209"/>
            <a:ext cx="7344816" cy="4655127"/>
          </a:xfrm>
        </p:spPr>
        <p:txBody>
          <a:bodyPr>
            <a:normAutofit/>
          </a:bodyPr>
          <a:lstStyle/>
          <a:p>
            <a:r>
              <a:rPr kumimoji="1" lang="ja-JP" altLang="en-US"/>
              <a:t>プレゼンテーションおよび動画を制作する</a:t>
            </a:r>
          </a:p>
          <a:p>
            <a:endParaRPr kumimoji="1" lang="ja-JP" altLang="en-US"/>
          </a:p>
          <a:p>
            <a:endParaRPr kumimoji="1" lang="ja-JP" altLang="en-US"/>
          </a:p>
        </p:txBody>
      </p:sp>
      <p:graphicFrame>
        <p:nvGraphicFramePr>
          <p:cNvPr id="4" name="表 4">
            <a:extLst>
              <a:ext uri="{FF2B5EF4-FFF2-40B4-BE49-F238E27FC236}">
                <a16:creationId xmlns:a16="http://schemas.microsoft.com/office/drawing/2014/main" id="{135C3BB1-FF6D-09FD-B4B6-909BAB34ACBB}"/>
              </a:ext>
            </a:extLst>
          </p:cNvPr>
          <p:cNvGraphicFramePr>
            <a:graphicFrameLocks noGrp="1"/>
          </p:cNvGraphicFramePr>
          <p:nvPr/>
        </p:nvGraphicFramePr>
        <p:xfrm>
          <a:off x="899591" y="2285307"/>
          <a:ext cx="7265579" cy="2595880"/>
        </p:xfrm>
        <a:graphic>
          <a:graphicData uri="http://schemas.openxmlformats.org/drawingml/2006/table">
            <a:tbl>
              <a:tblPr firstRow="1" bandRow="1">
                <a:tableStyleId>{5C22544A-7EE6-4342-B048-85BDC9FD1C3A}</a:tableStyleId>
              </a:tblPr>
              <a:tblGrid>
                <a:gridCol w="6664991">
                  <a:extLst>
                    <a:ext uri="{9D8B030D-6E8A-4147-A177-3AD203B41FA5}">
                      <a16:colId xmlns:a16="http://schemas.microsoft.com/office/drawing/2014/main" val="822209798"/>
                    </a:ext>
                  </a:extLst>
                </a:gridCol>
                <a:gridCol w="600588">
                  <a:extLst>
                    <a:ext uri="{9D8B030D-6E8A-4147-A177-3AD203B41FA5}">
                      <a16:colId xmlns:a16="http://schemas.microsoft.com/office/drawing/2014/main" val="4021813076"/>
                    </a:ext>
                  </a:extLst>
                </a:gridCol>
              </a:tblGrid>
              <a:tr h="370840">
                <a:tc>
                  <a:txBody>
                    <a:bodyPr/>
                    <a:lstStyle/>
                    <a:p>
                      <a:r>
                        <a:rPr kumimoji="1" lang="ja-JP" altLang="en-US"/>
                        <a:t>チェックポイント</a:t>
                      </a:r>
                    </a:p>
                  </a:txBody>
                  <a:tcPr anchor="ctr"/>
                </a:tc>
                <a:tc>
                  <a:txBody>
                    <a:bodyPr/>
                    <a:lstStyle/>
                    <a:p>
                      <a:r>
                        <a:rPr kumimoji="1" lang="ja-JP" altLang="en-US"/>
                        <a:t>状態</a:t>
                      </a:r>
                    </a:p>
                  </a:txBody>
                  <a:tcPr anchor="ctr"/>
                </a:tc>
                <a:extLst>
                  <a:ext uri="{0D108BD9-81ED-4DB2-BD59-A6C34878D82A}">
                    <a16:rowId xmlns:a16="http://schemas.microsoft.com/office/drawing/2014/main" val="322942266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アプリケーションの公開</a:t>
                      </a:r>
                      <a:r>
                        <a:rPr kumimoji="1" lang="en-US" altLang="ja-JP" dirty="0"/>
                        <a:t>URL</a:t>
                      </a:r>
                      <a:r>
                        <a:rPr kumimoji="1" lang="ja-JP" altLang="en-US"/>
                        <a:t>を取得できている</a:t>
                      </a:r>
                    </a:p>
                  </a:txBody>
                  <a:tcPr anchor="ctr"/>
                </a:tc>
                <a:tc>
                  <a:txBody>
                    <a:bodyPr/>
                    <a:lstStyle/>
                    <a:p>
                      <a:endParaRPr kumimoji="1" lang="ja-JP" altLang="en-US"/>
                    </a:p>
                  </a:txBody>
                  <a:tcPr anchor="ctr"/>
                </a:tc>
                <a:extLst>
                  <a:ext uri="{0D108BD9-81ED-4DB2-BD59-A6C34878D82A}">
                    <a16:rowId xmlns:a16="http://schemas.microsoft.com/office/drawing/2014/main" val="359092037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プレゼンテーション資料を作成済みである</a:t>
                      </a:r>
                    </a:p>
                  </a:txBody>
                  <a:tcPr anchor="ctr"/>
                </a:tc>
                <a:tc>
                  <a:txBody>
                    <a:bodyPr/>
                    <a:lstStyle/>
                    <a:p>
                      <a:endParaRPr kumimoji="1" lang="ja-JP" altLang="en-US"/>
                    </a:p>
                  </a:txBody>
                  <a:tcPr anchor="ctr"/>
                </a:tc>
                <a:extLst>
                  <a:ext uri="{0D108BD9-81ED-4DB2-BD59-A6C34878D82A}">
                    <a16:rowId xmlns:a16="http://schemas.microsoft.com/office/drawing/2014/main" val="165315953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プレゼンテーション動画を撮影済みである</a:t>
                      </a:r>
                    </a:p>
                  </a:txBody>
                  <a:tcPr anchor="ctr"/>
                </a:tc>
                <a:tc>
                  <a:txBody>
                    <a:bodyPr/>
                    <a:lstStyle/>
                    <a:p>
                      <a:endParaRPr kumimoji="1" lang="ja-JP" altLang="en-US"/>
                    </a:p>
                  </a:txBody>
                  <a:tcPr anchor="ctr"/>
                </a:tc>
                <a:extLst>
                  <a:ext uri="{0D108BD9-81ED-4DB2-BD59-A6C34878D82A}">
                    <a16:rowId xmlns:a16="http://schemas.microsoft.com/office/drawing/2014/main" val="410691594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プレゼンテーション動画を編集済みである</a:t>
                      </a:r>
                    </a:p>
                  </a:txBody>
                  <a:tcPr anchor="ctr"/>
                </a:tc>
                <a:tc>
                  <a:txBody>
                    <a:bodyPr/>
                    <a:lstStyle/>
                    <a:p>
                      <a:endParaRPr kumimoji="1" lang="ja-JP" altLang="en-US"/>
                    </a:p>
                  </a:txBody>
                  <a:tcPr anchor="ctr"/>
                </a:tc>
                <a:extLst>
                  <a:ext uri="{0D108BD9-81ED-4DB2-BD59-A6C34878D82A}">
                    <a16:rowId xmlns:a16="http://schemas.microsoft.com/office/drawing/2014/main" val="40609354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プレゼンテーション動画を公開済みで、公開</a:t>
                      </a:r>
                      <a:r>
                        <a:rPr kumimoji="1" lang="en-US" altLang="ja-JP" dirty="0"/>
                        <a:t>URL</a:t>
                      </a:r>
                      <a:r>
                        <a:rPr kumimoji="1" lang="ja-JP" altLang="en-US"/>
                        <a:t>を取得できている</a:t>
                      </a:r>
                    </a:p>
                  </a:txBody>
                  <a:tcPr anchor="ctr"/>
                </a:tc>
                <a:tc>
                  <a:txBody>
                    <a:bodyPr/>
                    <a:lstStyle/>
                    <a:p>
                      <a:endParaRPr kumimoji="1" lang="ja-JP" altLang="en-US"/>
                    </a:p>
                  </a:txBody>
                  <a:tcPr anchor="ctr"/>
                </a:tc>
                <a:extLst>
                  <a:ext uri="{0D108BD9-81ED-4DB2-BD59-A6C34878D82A}">
                    <a16:rowId xmlns:a16="http://schemas.microsoft.com/office/drawing/2014/main" val="345423310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全てのチームが、エントリーシートの項目の記入を済ませ、先生に提出している</a:t>
                      </a:r>
                    </a:p>
                  </a:txBody>
                  <a:tcPr anchor="ctr"/>
                </a:tc>
                <a:tc>
                  <a:txBody>
                    <a:bodyPr/>
                    <a:lstStyle/>
                    <a:p>
                      <a:endParaRPr kumimoji="1" lang="ja-JP" altLang="en-US"/>
                    </a:p>
                  </a:txBody>
                  <a:tcPr anchor="ctr"/>
                </a:tc>
                <a:extLst>
                  <a:ext uri="{0D108BD9-81ED-4DB2-BD59-A6C34878D82A}">
                    <a16:rowId xmlns:a16="http://schemas.microsoft.com/office/drawing/2014/main" val="4193654288"/>
                  </a:ext>
                </a:extLst>
              </a:tr>
            </a:tbl>
          </a:graphicData>
        </a:graphic>
      </p:graphicFrame>
    </p:spTree>
    <p:extLst>
      <p:ext uri="{BB962C8B-B14F-4D97-AF65-F5344CB8AC3E}">
        <p14:creationId xmlns:p14="http://schemas.microsoft.com/office/powerpoint/2010/main" val="242285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:4</a:t>
            </a:r>
            <a:r>
              <a:rPr kumimoji="1" lang="ja-JP" altLang="en-US"/>
              <a:t>コマ目の進め方①</a:t>
            </a:r>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403287"/>
            <a:ext cx="7344816" cy="4481465"/>
          </a:xfrm>
        </p:spPr>
        <p:txBody>
          <a:bodyPr>
            <a:normAutofit fontScale="92500" lnSpcReduction="20000"/>
          </a:bodyPr>
          <a:lstStyle/>
          <a:p>
            <a:r>
              <a:rPr kumimoji="1" lang="ja-JP" altLang="en-US"/>
              <a:t>プレゼンテーションを制作する</a:t>
            </a:r>
            <a:endParaRPr kumimoji="1" lang="en-US" altLang="ja-JP" dirty="0"/>
          </a:p>
          <a:p>
            <a:pPr marL="285750" lvl="1" indent="-285750">
              <a:buFont typeface="Arial" panose="020B0604020202020204" pitchFamily="34" charset="0"/>
              <a:buChar char="•"/>
            </a:pPr>
            <a:r>
              <a:rPr kumimoji="1" lang="ja-JP" altLang="en-US"/>
              <a:t>プレゼンテーションソフトを用いて、プレゼンテーションを制作する</a:t>
            </a:r>
            <a:endParaRPr kumimoji="1" lang="en-US" altLang="ja-JP" dirty="0"/>
          </a:p>
          <a:p>
            <a:pPr marL="285750" lvl="1" indent="-285750">
              <a:buFont typeface="Arial" panose="020B0604020202020204" pitchFamily="34" charset="0"/>
              <a:buChar char="•"/>
            </a:pPr>
            <a:r>
              <a:rPr lang="ja-JP" altLang="en-US"/>
              <a:t>アプリケーションのデモを含めるようにする</a:t>
            </a:r>
            <a:endParaRPr lang="en-US" altLang="ja-JP" dirty="0"/>
          </a:p>
          <a:p>
            <a:pPr marL="285750" lvl="1" indent="-285750">
              <a:buFont typeface="Arial" panose="020B0604020202020204" pitchFamily="34" charset="0"/>
              <a:buChar char="•"/>
            </a:pPr>
            <a:r>
              <a:rPr lang="ja-JP" altLang="en-US"/>
              <a:t>メッセージの中心は、「誰のための」「どんな問題を」「どのように解決するか」を示すこと</a:t>
            </a:r>
            <a:endParaRPr lang="en-US" altLang="ja-JP" dirty="0"/>
          </a:p>
          <a:p>
            <a:pPr lvl="2"/>
            <a:r>
              <a:rPr lang="en-US" altLang="ja-JP" dirty="0"/>
              <a:t>※</a:t>
            </a:r>
            <a:r>
              <a:rPr lang="ja-JP" altLang="en-US"/>
              <a:t>プレゼンテーションの制作に時間をかけすぎないことを推奨します。</a:t>
            </a:r>
            <a:endParaRPr lang="en-US" altLang="ja-JP" dirty="0"/>
          </a:p>
          <a:p>
            <a:pPr marL="285750" lvl="1" indent="-285750">
              <a:buFont typeface="Arial" panose="020B0604020202020204" pitchFamily="34" charset="0"/>
              <a:buChar char="•"/>
            </a:pPr>
            <a:endParaRPr kumimoji="1" lang="en-US" altLang="ja-JP" dirty="0"/>
          </a:p>
          <a:p>
            <a:r>
              <a:rPr lang="ja-JP" altLang="en-US"/>
              <a:t>動画を制作する</a:t>
            </a:r>
            <a:endParaRPr lang="en-US" altLang="ja-JP" dirty="0"/>
          </a:p>
          <a:p>
            <a:pPr marL="285750" lvl="1" indent="-285750">
              <a:buFont typeface="Arial" panose="020B0604020202020204" pitchFamily="34" charset="0"/>
              <a:buChar char="•"/>
            </a:pPr>
            <a:r>
              <a:rPr lang="ja-JP" altLang="en-US"/>
              <a:t>プレゼンテーションの動画を制作する</a:t>
            </a:r>
            <a:endParaRPr lang="en-US" altLang="ja-JP" dirty="0"/>
          </a:p>
          <a:p>
            <a:pPr marL="971550" lvl="2" indent="-285750">
              <a:buFont typeface="Arial" panose="020B0604020202020204" pitchFamily="34" charset="0"/>
              <a:buChar char="•"/>
            </a:pPr>
            <a:r>
              <a:rPr lang="ja-JP" altLang="en-US"/>
              <a:t>撮影・編集をする</a:t>
            </a:r>
            <a:endParaRPr lang="en-US" altLang="ja-JP" dirty="0"/>
          </a:p>
          <a:p>
            <a:pPr marL="285750" lvl="1" indent="-285750">
              <a:buFont typeface="Arial" panose="020B0604020202020204" pitchFamily="34" charset="0"/>
              <a:buChar char="•"/>
            </a:pPr>
            <a:r>
              <a:rPr lang="ja-JP" altLang="en-US"/>
              <a:t>完成した動画を公開する</a:t>
            </a:r>
            <a:endParaRPr lang="en-US" altLang="ja-JP" dirty="0"/>
          </a:p>
          <a:p>
            <a:pPr marL="971550" lvl="2" indent="-285750">
              <a:buFont typeface="Arial" panose="020B0604020202020204" pitchFamily="34" charset="0"/>
              <a:buChar char="•"/>
            </a:pPr>
            <a:r>
              <a:rPr lang="ja-JP" altLang="en-US"/>
              <a:t>クラウドストレージ（</a:t>
            </a:r>
            <a:r>
              <a:rPr lang="en-US" altLang="ja-JP" dirty="0"/>
              <a:t>※Google</a:t>
            </a:r>
            <a:r>
              <a:rPr lang="ja-JP" altLang="en-US"/>
              <a:t>ドライブ、</a:t>
            </a:r>
            <a:r>
              <a:rPr lang="en-US" altLang="ja-JP" dirty="0"/>
              <a:t>MS OneDrive</a:t>
            </a:r>
            <a:r>
              <a:rPr lang="ja-JP" altLang="en-US"/>
              <a:t>など）に配置し、公開設定をして、</a:t>
            </a:r>
            <a:r>
              <a:rPr lang="en-US" altLang="ja-JP" dirty="0"/>
              <a:t>URL</a:t>
            </a:r>
            <a:r>
              <a:rPr lang="ja-JP" altLang="en-US"/>
              <a:t>を取得する方法が簡潔です。</a:t>
            </a:r>
            <a:endParaRPr kumimoji="1" lang="ja-JP" altLang="en-US"/>
          </a:p>
          <a:p>
            <a:endParaRPr kumimoji="1" lang="ja-JP" altLang="en-US"/>
          </a:p>
          <a:p>
            <a:endParaRPr kumimoji="1" lang="ja-JP" altLang="en-US"/>
          </a:p>
        </p:txBody>
      </p:sp>
    </p:spTree>
    <p:extLst>
      <p:ext uri="{BB962C8B-B14F-4D97-AF65-F5344CB8AC3E}">
        <p14:creationId xmlns:p14="http://schemas.microsoft.com/office/powerpoint/2010/main" val="273045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0BC6-C6CE-6381-6B65-BCDAF811406F}"/>
              </a:ext>
            </a:extLst>
          </p:cNvPr>
          <p:cNvSpPr>
            <a:spLocks noGrp="1"/>
          </p:cNvSpPr>
          <p:nvPr>
            <p:ph type="title"/>
          </p:nvPr>
        </p:nvSpPr>
        <p:spPr/>
        <p:txBody>
          <a:bodyPr/>
          <a:lstStyle/>
          <a:p>
            <a:r>
              <a:rPr lang="ja-JP" altLang="en-US"/>
              <a:t>初級（さっくり）編</a:t>
            </a:r>
            <a:r>
              <a:rPr kumimoji="1" lang="en-US" altLang="ja-JP" dirty="0"/>
              <a:t>:4</a:t>
            </a:r>
            <a:r>
              <a:rPr kumimoji="1" lang="ja-JP" altLang="en-US"/>
              <a:t>コマ目の進め方</a:t>
            </a:r>
            <a:r>
              <a:rPr kumimoji="1" lang="en-US" altLang="ja-JP" dirty="0"/>
              <a:t>②</a:t>
            </a:r>
            <a:endParaRPr kumimoji="1" lang="ja-JP" altLang="en-US"/>
          </a:p>
        </p:txBody>
      </p:sp>
      <p:sp>
        <p:nvSpPr>
          <p:cNvPr id="3" name="コンテンツ プレースホルダー 2">
            <a:extLst>
              <a:ext uri="{FF2B5EF4-FFF2-40B4-BE49-F238E27FC236}">
                <a16:creationId xmlns:a16="http://schemas.microsoft.com/office/drawing/2014/main" id="{6092F15E-E90E-C4E1-3B40-1BBC3D8FE598}"/>
              </a:ext>
            </a:extLst>
          </p:cNvPr>
          <p:cNvSpPr>
            <a:spLocks noGrp="1"/>
          </p:cNvSpPr>
          <p:nvPr>
            <p:ph idx="1"/>
          </p:nvPr>
        </p:nvSpPr>
        <p:spPr>
          <a:xfrm>
            <a:off x="899592" y="1311541"/>
            <a:ext cx="7344816" cy="3501208"/>
          </a:xfrm>
        </p:spPr>
        <p:txBody>
          <a:bodyPr/>
          <a:lstStyle/>
          <a:p>
            <a:r>
              <a:rPr kumimoji="1" lang="ja-JP" altLang="en-US"/>
              <a:t>エントリーシートの項目を記入する</a:t>
            </a:r>
            <a:endParaRPr kumimoji="1" lang="en-US" altLang="ja-JP" dirty="0"/>
          </a:p>
          <a:p>
            <a:pPr marL="285750" lvl="1" indent="-285750">
              <a:buFont typeface="Arial" panose="020B0604020202020204" pitchFamily="34" charset="0"/>
              <a:buChar char="•"/>
            </a:pPr>
            <a:r>
              <a:rPr kumimoji="1" lang="ja-JP" altLang="en-US"/>
              <a:t>アプリケーションとプレゼンテーション動画が完成し、公開する</a:t>
            </a:r>
            <a:r>
              <a:rPr kumimoji="1" lang="en-US" altLang="ja-JP" dirty="0"/>
              <a:t>URL</a:t>
            </a:r>
            <a:r>
              <a:rPr kumimoji="1" lang="ja-JP" altLang="en-US"/>
              <a:t>が取得できたら、エントリーシートの項目を記入する</a:t>
            </a:r>
            <a:endParaRPr kumimoji="1" lang="en-US" altLang="ja-JP" dirty="0"/>
          </a:p>
          <a:p>
            <a:pPr marL="285750" lvl="1" indent="-285750">
              <a:buFont typeface="Arial" panose="020B0604020202020204" pitchFamily="34" charset="0"/>
              <a:buChar char="•"/>
            </a:pPr>
            <a:r>
              <a:rPr lang="ja-JP" altLang="en-US"/>
              <a:t>必ずしも、授業時間内で行う必要は無い。期限を設け、提出方法を指定して、宿題とすることができる</a:t>
            </a:r>
            <a:endParaRPr lang="en-US" altLang="ja-JP" dirty="0"/>
          </a:p>
          <a:p>
            <a:pPr marL="971550" lvl="2" indent="-285750">
              <a:buFont typeface="Arial" panose="020B0604020202020204" pitchFamily="34" charset="0"/>
              <a:buChar char="•"/>
            </a:pPr>
            <a:r>
              <a:rPr kumimoji="1" lang="ja-JP" altLang="en-US"/>
              <a:t>応募</a:t>
            </a:r>
            <a:r>
              <a:rPr lang="ja-JP" altLang="en-US"/>
              <a:t>は先生が</a:t>
            </a:r>
            <a:r>
              <a:rPr lang="en-US" altLang="ja-JP" dirty="0"/>
              <a:t>Web</a:t>
            </a:r>
            <a:r>
              <a:rPr lang="ja-JP" altLang="en-US"/>
              <a:t>サイトから行う。生徒によるエントリーシートの項目の記入も電子ファイル</a:t>
            </a:r>
            <a:r>
              <a:rPr kumimoji="1" lang="ja-JP" altLang="en-US"/>
              <a:t>で行わせるようにすると、入力の誤りを防ぐことができます。</a:t>
            </a:r>
          </a:p>
          <a:p>
            <a:endParaRPr kumimoji="1" lang="ja-JP" altLang="en-US"/>
          </a:p>
          <a:p>
            <a:endParaRPr kumimoji="1" lang="ja-JP" altLang="en-US"/>
          </a:p>
        </p:txBody>
      </p:sp>
    </p:spTree>
    <p:extLst>
      <p:ext uri="{BB962C8B-B14F-4D97-AF65-F5344CB8AC3E}">
        <p14:creationId xmlns:p14="http://schemas.microsoft.com/office/powerpoint/2010/main" val="892618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17C20-4945-9DCC-13FE-C271896CF4AF}"/>
              </a:ext>
            </a:extLst>
          </p:cNvPr>
          <p:cNvSpPr>
            <a:spLocks noGrp="1"/>
          </p:cNvSpPr>
          <p:nvPr>
            <p:ph type="title"/>
          </p:nvPr>
        </p:nvSpPr>
        <p:spPr/>
        <p:txBody>
          <a:bodyPr/>
          <a:lstStyle/>
          <a:p>
            <a:r>
              <a:rPr kumimoji="1" lang="ja-JP" altLang="en-US"/>
              <a:t>エントリーシートの項目</a:t>
            </a:r>
          </a:p>
        </p:txBody>
      </p:sp>
      <p:sp>
        <p:nvSpPr>
          <p:cNvPr id="3" name="コンテンツ プレースホルダー 2">
            <a:extLst>
              <a:ext uri="{FF2B5EF4-FFF2-40B4-BE49-F238E27FC236}">
                <a16:creationId xmlns:a16="http://schemas.microsoft.com/office/drawing/2014/main" id="{E15D99E7-737B-D8E7-B553-6F7C32BB1354}"/>
              </a:ext>
            </a:extLst>
          </p:cNvPr>
          <p:cNvSpPr>
            <a:spLocks noGrp="1"/>
          </p:cNvSpPr>
          <p:nvPr>
            <p:ph idx="1"/>
          </p:nvPr>
        </p:nvSpPr>
        <p:spPr/>
        <p:txBody>
          <a:bodyPr/>
          <a:lstStyle/>
          <a:p>
            <a:endParaRPr kumimoji="1" lang="ja-JP" altLang="en-US"/>
          </a:p>
        </p:txBody>
      </p:sp>
      <p:graphicFrame>
        <p:nvGraphicFramePr>
          <p:cNvPr id="4" name="表 4">
            <a:extLst>
              <a:ext uri="{FF2B5EF4-FFF2-40B4-BE49-F238E27FC236}">
                <a16:creationId xmlns:a16="http://schemas.microsoft.com/office/drawing/2014/main" id="{BE0D9597-449B-48E6-EF2E-13D480A87F34}"/>
              </a:ext>
            </a:extLst>
          </p:cNvPr>
          <p:cNvGraphicFramePr>
            <a:graphicFrameLocks/>
          </p:cNvGraphicFramePr>
          <p:nvPr/>
        </p:nvGraphicFramePr>
        <p:xfrm>
          <a:off x="900339" y="1251711"/>
          <a:ext cx="7343774" cy="4937760"/>
        </p:xfrm>
        <a:graphic>
          <a:graphicData uri="http://schemas.openxmlformats.org/drawingml/2006/table">
            <a:tbl>
              <a:tblPr firstCol="1" bandRow="1">
                <a:tableStyleId>{6E25E649-3F16-4E02-A733-19D2CDBF48F0}</a:tableStyleId>
              </a:tblPr>
              <a:tblGrid>
                <a:gridCol w="2637991">
                  <a:extLst>
                    <a:ext uri="{9D8B030D-6E8A-4147-A177-3AD203B41FA5}">
                      <a16:colId xmlns:a16="http://schemas.microsoft.com/office/drawing/2014/main" val="2155868541"/>
                    </a:ext>
                  </a:extLst>
                </a:gridCol>
                <a:gridCol w="4705783">
                  <a:extLst>
                    <a:ext uri="{9D8B030D-6E8A-4147-A177-3AD203B41FA5}">
                      <a16:colId xmlns:a16="http://schemas.microsoft.com/office/drawing/2014/main" val="100784565"/>
                    </a:ext>
                  </a:extLst>
                </a:gridCol>
              </a:tblGrid>
              <a:tr h="370840">
                <a:tc>
                  <a:txBody>
                    <a:bodyPr/>
                    <a:lstStyle/>
                    <a:p>
                      <a:r>
                        <a:rPr kumimoji="1" lang="ja-JP" altLang="en-US" sz="1400"/>
                        <a:t>エントリーチームについて</a:t>
                      </a:r>
                    </a:p>
                  </a:txBody>
                  <a:tcPr/>
                </a:tc>
                <a:tc>
                  <a:txBody>
                    <a:bodyPr/>
                    <a:lstStyle/>
                    <a:p>
                      <a:pPr marL="285750" indent="-285750">
                        <a:buFont typeface="Arial" panose="020B0604020202020204" pitchFamily="34" charset="0"/>
                        <a:buChar char="•"/>
                      </a:pPr>
                      <a:r>
                        <a:rPr kumimoji="1" lang="ja-JP" altLang="en-US" sz="1400"/>
                        <a:t>チーム名</a:t>
                      </a:r>
                      <a:endParaRPr kumimoji="1" lang="en-US" altLang="ja-JP" sz="1400" dirty="0"/>
                    </a:p>
                    <a:p>
                      <a:pPr marL="285750" indent="-285750">
                        <a:buFont typeface="Arial" panose="020B0604020202020204" pitchFamily="34" charset="0"/>
                        <a:buChar char="•"/>
                      </a:pPr>
                      <a:r>
                        <a:rPr kumimoji="1" lang="ja-JP" altLang="en-US" sz="1400"/>
                        <a:t>チーム人数</a:t>
                      </a:r>
                      <a:endParaRPr kumimoji="1" lang="en-US" altLang="ja-JP" sz="1400" dirty="0"/>
                    </a:p>
                  </a:txBody>
                  <a:tcPr/>
                </a:tc>
                <a:extLst>
                  <a:ext uri="{0D108BD9-81ED-4DB2-BD59-A6C34878D82A}">
                    <a16:rowId xmlns:a16="http://schemas.microsoft.com/office/drawing/2014/main" val="3047299474"/>
                  </a:ext>
                </a:extLst>
              </a:tr>
              <a:tr h="370840">
                <a:tc>
                  <a:txBody>
                    <a:bodyPr/>
                    <a:lstStyle/>
                    <a:p>
                      <a:r>
                        <a:rPr kumimoji="1" lang="ja-JP" altLang="en-US" sz="1400"/>
                        <a:t>応募作品について</a:t>
                      </a:r>
                    </a:p>
                  </a:txBody>
                  <a:tcPr/>
                </a:tc>
                <a:tc>
                  <a:txBody>
                    <a:bodyPr/>
                    <a:lstStyle/>
                    <a:p>
                      <a:pPr marL="285750" indent="-285750">
                        <a:buFont typeface="Arial" panose="020B0604020202020204" pitchFamily="34" charset="0"/>
                        <a:buChar char="•"/>
                      </a:pPr>
                      <a:r>
                        <a:rPr kumimoji="1" lang="ja-JP" altLang="en-US" sz="1400"/>
                        <a:t>作品名</a:t>
                      </a:r>
                      <a:endParaRPr kumimoji="1" lang="en-US" altLang="ja-JP" sz="1400" dirty="0"/>
                    </a:p>
                    <a:p>
                      <a:pPr marL="285750" indent="-285750">
                        <a:buFont typeface="Arial" panose="020B0604020202020204" pitchFamily="34" charset="0"/>
                        <a:buChar char="•"/>
                      </a:pPr>
                      <a:r>
                        <a:rPr kumimoji="1" lang="ja-JP" altLang="en-US" sz="1400"/>
                        <a:t>作品概要（</a:t>
                      </a:r>
                      <a:r>
                        <a:rPr kumimoji="1" lang="en-US" altLang="ja-JP" sz="1400" dirty="0"/>
                        <a:t>100</a:t>
                      </a:r>
                      <a:r>
                        <a:rPr kumimoji="1" lang="ja-JP" altLang="en-US" sz="1400"/>
                        <a:t>文字程度）</a:t>
                      </a:r>
                    </a:p>
                  </a:txBody>
                  <a:tcPr/>
                </a:tc>
                <a:extLst>
                  <a:ext uri="{0D108BD9-81ED-4DB2-BD59-A6C34878D82A}">
                    <a16:rowId xmlns:a16="http://schemas.microsoft.com/office/drawing/2014/main" val="1469150263"/>
                  </a:ext>
                </a:extLst>
              </a:tr>
              <a:tr h="370840">
                <a:tc>
                  <a:txBody>
                    <a:bodyPr/>
                    <a:lstStyle/>
                    <a:p>
                      <a:r>
                        <a:rPr kumimoji="1" lang="ja-JP" altLang="en-US" sz="1400"/>
                        <a:t>応募作品がもたらす成果・効果</a:t>
                      </a:r>
                    </a:p>
                  </a:txBody>
                  <a:tcPr/>
                </a:tc>
                <a:tc>
                  <a:txBody>
                    <a:bodyPr/>
                    <a:lstStyle/>
                    <a:p>
                      <a:pPr marL="285750" indent="-285750">
                        <a:buFont typeface="Arial" panose="020B0604020202020204" pitchFamily="34" charset="0"/>
                        <a:buChar char="•"/>
                      </a:pPr>
                      <a:r>
                        <a:rPr kumimoji="1" lang="en-US" altLang="ja-JP" sz="1400" dirty="0"/>
                        <a:t>【</a:t>
                      </a:r>
                      <a:r>
                        <a:rPr kumimoji="1" lang="ja-JP" altLang="en-US" sz="1400"/>
                        <a:t>誰の</a:t>
                      </a:r>
                      <a:r>
                        <a:rPr kumimoji="1" lang="en-US" altLang="ja-JP" sz="1400" dirty="0"/>
                        <a:t>】</a:t>
                      </a:r>
                    </a:p>
                    <a:p>
                      <a:pPr marL="285750" indent="-285750">
                        <a:buFont typeface="Arial" panose="020B0604020202020204" pitchFamily="34" charset="0"/>
                        <a:buChar char="•"/>
                      </a:pPr>
                      <a:r>
                        <a:rPr kumimoji="1" lang="en-US" altLang="ja-JP" sz="1400" dirty="0"/>
                        <a:t>【</a:t>
                      </a:r>
                      <a:r>
                        <a:rPr kumimoji="1" lang="ja-JP" altLang="en-US" sz="1400"/>
                        <a:t>どのような課題を</a:t>
                      </a:r>
                      <a:r>
                        <a:rPr kumimoji="1" lang="en-US" altLang="ja-JP" sz="1400" dirty="0"/>
                        <a:t>】</a:t>
                      </a:r>
                    </a:p>
                    <a:p>
                      <a:pPr marL="285750" indent="-285750">
                        <a:buFont typeface="Arial" panose="020B0604020202020204" pitchFamily="34" charset="0"/>
                        <a:buChar char="•"/>
                      </a:pPr>
                      <a:r>
                        <a:rPr kumimoji="1" lang="en-US" altLang="ja-JP" sz="1400" dirty="0"/>
                        <a:t>【</a:t>
                      </a:r>
                      <a:r>
                        <a:rPr kumimoji="1" lang="ja-JP" altLang="en-US" sz="1400"/>
                        <a:t>どうやって解決する</a:t>
                      </a:r>
                      <a:r>
                        <a:rPr kumimoji="1" lang="en-US" altLang="ja-JP" sz="1400" dirty="0"/>
                        <a:t>】</a:t>
                      </a:r>
                      <a:endParaRPr kumimoji="1" lang="ja-JP" altLang="en-US" sz="1400"/>
                    </a:p>
                  </a:txBody>
                  <a:tcPr/>
                </a:tc>
                <a:extLst>
                  <a:ext uri="{0D108BD9-81ED-4DB2-BD59-A6C34878D82A}">
                    <a16:rowId xmlns:a16="http://schemas.microsoft.com/office/drawing/2014/main" val="2592365027"/>
                  </a:ext>
                </a:extLst>
              </a:tr>
              <a:tr h="370840">
                <a:tc>
                  <a:txBody>
                    <a:bodyPr/>
                    <a:lstStyle/>
                    <a:p>
                      <a:r>
                        <a:rPr kumimoji="1" lang="ja-JP" altLang="en-US" sz="1400"/>
                        <a:t>作品のアピールしたい点</a:t>
                      </a:r>
                    </a:p>
                  </a:txBody>
                  <a:tcPr/>
                </a:tc>
                <a:tc>
                  <a:txBody>
                    <a:bodyPr/>
                    <a:lstStyle/>
                    <a:p>
                      <a:r>
                        <a:rPr kumimoji="1" lang="ja-JP" altLang="en-US" sz="1400"/>
                        <a:t>︎技術面</a:t>
                      </a:r>
                      <a:r>
                        <a:rPr kumimoji="1" lang="en-US" altLang="ja-JP" sz="1400" dirty="0"/>
                        <a:t> </a:t>
                      </a:r>
                      <a:r>
                        <a:rPr kumimoji="1" lang="ja-JP" altLang="en-US" sz="1400" dirty="0"/>
                        <a:t>︎</a:t>
                      </a:r>
                      <a:r>
                        <a:rPr kumimoji="1" lang="ja-JP" altLang="en-US" sz="1400"/>
                        <a:t>︎デザイン面</a:t>
                      </a:r>
                      <a:r>
                        <a:rPr kumimoji="1" lang="en-US" altLang="ja-JP" sz="1400" dirty="0"/>
                        <a:t> </a:t>
                      </a:r>
                      <a:r>
                        <a:rPr kumimoji="1" lang="ja-JP" altLang="en-US" sz="1400"/>
                        <a:t>︎︎アイデア面 ︎︎実用性・実績</a:t>
                      </a:r>
                      <a:r>
                        <a:rPr kumimoji="1" lang="en-US" altLang="ja-JP" sz="1400" dirty="0"/>
                        <a:t> </a:t>
                      </a:r>
                      <a:r>
                        <a:rPr kumimoji="1" lang="ja-JP" altLang="en-US" sz="1400" dirty="0"/>
                        <a:t>︎</a:t>
                      </a:r>
                      <a:endParaRPr kumimoji="1" lang="en-US" altLang="ja-JP" sz="1400" dirty="0"/>
                    </a:p>
                    <a:p>
                      <a:r>
                        <a:rPr kumimoji="1" lang="ja-JP" altLang="en-US" sz="1400" dirty="0"/>
                        <a:t>︎</a:t>
                      </a:r>
                      <a:r>
                        <a:rPr kumimoji="1" lang="ja-JP" altLang="en-US" sz="1400"/>
                        <a:t>その他</a:t>
                      </a:r>
                      <a:endParaRPr kumimoji="1" lang="en-US" altLang="ja-JP" sz="1400" dirty="0"/>
                    </a:p>
                    <a:p>
                      <a:endParaRPr kumimoji="1" lang="en-US" altLang="ja-JP" sz="1400" dirty="0"/>
                    </a:p>
                    <a:p>
                      <a:r>
                        <a:rPr kumimoji="1" lang="ja-JP" altLang="en-US" sz="1400"/>
                        <a:t>（詳しい内容）</a:t>
                      </a:r>
                      <a:endParaRPr kumimoji="1" lang="en-US" altLang="ja-JP" sz="1400" dirty="0"/>
                    </a:p>
                  </a:txBody>
                  <a:tcPr/>
                </a:tc>
                <a:extLst>
                  <a:ext uri="{0D108BD9-81ED-4DB2-BD59-A6C34878D82A}">
                    <a16:rowId xmlns:a16="http://schemas.microsoft.com/office/drawing/2014/main" val="2491991930"/>
                  </a:ext>
                </a:extLst>
              </a:tr>
              <a:tr h="370840">
                <a:tc>
                  <a:txBody>
                    <a:bodyPr/>
                    <a:lstStyle/>
                    <a:p>
                      <a:r>
                        <a:rPr kumimoji="1" lang="ja-JP" altLang="en-US" sz="1400"/>
                        <a:t>出典</a:t>
                      </a:r>
                    </a:p>
                  </a:txBody>
                  <a:tcPr/>
                </a:tc>
                <a:tc>
                  <a:txBody>
                    <a:bodyPr/>
                    <a:lstStyle/>
                    <a:p>
                      <a:r>
                        <a:rPr kumimoji="1" lang="ja-JP" altLang="en-US" sz="1400"/>
                        <a:t>作品に使った他者の著作物</a:t>
                      </a:r>
                    </a:p>
                  </a:txBody>
                  <a:tcPr/>
                </a:tc>
                <a:extLst>
                  <a:ext uri="{0D108BD9-81ED-4DB2-BD59-A6C34878D82A}">
                    <a16:rowId xmlns:a16="http://schemas.microsoft.com/office/drawing/2014/main" val="3163982578"/>
                  </a:ext>
                </a:extLst>
              </a:tr>
              <a:tr h="370840">
                <a:tc>
                  <a:txBody>
                    <a:bodyPr/>
                    <a:lstStyle/>
                    <a:p>
                      <a:r>
                        <a:rPr kumimoji="1" lang="ja-JP" altLang="en-US" sz="1400"/>
                        <a:t>作品</a:t>
                      </a:r>
                      <a:r>
                        <a:rPr kumimoji="1" lang="en-US" altLang="ja-JP" sz="1400" dirty="0"/>
                        <a:t>URL</a:t>
                      </a:r>
                      <a:endParaRPr kumimoji="1" lang="ja-JP" altLang="en-US" sz="1400"/>
                    </a:p>
                  </a:txBody>
                  <a:tcPr/>
                </a:tc>
                <a:tc>
                  <a:txBody>
                    <a:bodyPr/>
                    <a:lstStyle/>
                    <a:p>
                      <a:r>
                        <a:rPr kumimoji="1" lang="ja-JP" altLang="en-US" sz="1400"/>
                        <a:t>審査にあたる審査員が参照できる</a:t>
                      </a:r>
                      <a:r>
                        <a:rPr kumimoji="1" lang="en-US" altLang="ja-JP" sz="1400" dirty="0"/>
                        <a:t>URL</a:t>
                      </a:r>
                      <a:endParaRPr kumimoji="1" lang="ja-JP" altLang="en-US" sz="1400"/>
                    </a:p>
                  </a:txBody>
                  <a:tcPr/>
                </a:tc>
                <a:extLst>
                  <a:ext uri="{0D108BD9-81ED-4DB2-BD59-A6C34878D82A}">
                    <a16:rowId xmlns:a16="http://schemas.microsoft.com/office/drawing/2014/main" val="724180807"/>
                  </a:ext>
                </a:extLst>
              </a:tr>
              <a:tr h="370840">
                <a:tc>
                  <a:txBody>
                    <a:bodyPr/>
                    <a:lstStyle/>
                    <a:p>
                      <a:r>
                        <a:rPr kumimoji="1" lang="ja-JP" altLang="en-US" sz="1400"/>
                        <a:t>プレゼン動画</a:t>
                      </a:r>
                      <a:r>
                        <a:rPr kumimoji="1" lang="en-US" altLang="ja-JP" sz="1400" dirty="0"/>
                        <a:t>URL</a:t>
                      </a:r>
                      <a:endParaRPr kumimoji="1" lang="ja-JP" altLang="en-US" sz="1400"/>
                    </a:p>
                  </a:txBody>
                  <a:tcPr/>
                </a:tc>
                <a:tc>
                  <a:txBody>
                    <a:bodyPr/>
                    <a:lstStyle/>
                    <a:p>
                      <a:r>
                        <a:rPr kumimoji="1" lang="ja-JP" altLang="en-US" sz="1400"/>
                        <a:t>審査にあたる審査員が視聴できる動画</a:t>
                      </a:r>
                      <a:r>
                        <a:rPr kumimoji="1" lang="en-US" altLang="ja-JP" sz="1400" dirty="0"/>
                        <a:t>URL</a:t>
                      </a:r>
                      <a:endParaRPr kumimoji="1" lang="ja-JP" altLang="en-US" sz="1400"/>
                    </a:p>
                  </a:txBody>
                  <a:tcPr/>
                </a:tc>
                <a:extLst>
                  <a:ext uri="{0D108BD9-81ED-4DB2-BD59-A6C34878D82A}">
                    <a16:rowId xmlns:a16="http://schemas.microsoft.com/office/drawing/2014/main" val="818786835"/>
                  </a:ext>
                </a:extLst>
              </a:tr>
              <a:tr h="370840">
                <a:tc>
                  <a:txBody>
                    <a:bodyPr/>
                    <a:lstStyle/>
                    <a:p>
                      <a:r>
                        <a:rPr kumimoji="1" lang="ja-JP" altLang="en-US" sz="1400"/>
                        <a:t>スクリーンショット</a:t>
                      </a:r>
                    </a:p>
                  </a:txBody>
                  <a:tcPr/>
                </a:tc>
                <a:tc>
                  <a:txBody>
                    <a:bodyPr/>
                    <a:lstStyle/>
                    <a:p>
                      <a:r>
                        <a:rPr kumimoji="1" lang="en-US" altLang="ja-JP" sz="1400" dirty="0"/>
                        <a:t>※</a:t>
                      </a:r>
                      <a:r>
                        <a:rPr kumimoji="1" lang="ja-JP" altLang="en-US" sz="1400"/>
                        <a:t>添付ファイルとして提出</a:t>
                      </a:r>
                    </a:p>
                  </a:txBody>
                  <a:tcPr/>
                </a:tc>
                <a:extLst>
                  <a:ext uri="{0D108BD9-81ED-4DB2-BD59-A6C34878D82A}">
                    <a16:rowId xmlns:a16="http://schemas.microsoft.com/office/drawing/2014/main" val="3461086112"/>
                  </a:ext>
                </a:extLst>
              </a:tr>
              <a:tr h="370840">
                <a:tc>
                  <a:txBody>
                    <a:bodyPr/>
                    <a:lstStyle/>
                    <a:p>
                      <a:r>
                        <a:rPr kumimoji="1" lang="ja-JP" altLang="en-US" sz="1400"/>
                        <a:t>学校名</a:t>
                      </a:r>
                    </a:p>
                  </a:txBody>
                  <a:tcPr/>
                </a:tc>
                <a:tc>
                  <a:txBody>
                    <a:bodyPr/>
                    <a:lstStyle/>
                    <a:p>
                      <a:r>
                        <a:rPr kumimoji="1" lang="ja-JP" altLang="en-US" sz="1400"/>
                        <a:t>学校名</a:t>
                      </a:r>
                    </a:p>
                  </a:txBody>
                  <a:tcPr/>
                </a:tc>
                <a:extLst>
                  <a:ext uri="{0D108BD9-81ED-4DB2-BD59-A6C34878D82A}">
                    <a16:rowId xmlns:a16="http://schemas.microsoft.com/office/drawing/2014/main" val="3299462799"/>
                  </a:ext>
                </a:extLst>
              </a:tr>
              <a:tr h="370840">
                <a:tc>
                  <a:txBody>
                    <a:bodyPr/>
                    <a:lstStyle/>
                    <a:p>
                      <a:r>
                        <a:rPr kumimoji="1" lang="ja-JP" altLang="en-US" sz="1400"/>
                        <a:t>担当の先生</a:t>
                      </a:r>
                    </a:p>
                  </a:txBody>
                  <a:tcPr/>
                </a:tc>
                <a:tc>
                  <a:txBody>
                    <a:bodyPr/>
                    <a:lstStyle/>
                    <a:p>
                      <a:r>
                        <a:rPr kumimoji="1" lang="ja-JP" altLang="en-US" sz="1400"/>
                        <a:t>担当の先生の氏名</a:t>
                      </a:r>
                    </a:p>
                  </a:txBody>
                  <a:tcPr/>
                </a:tc>
                <a:extLst>
                  <a:ext uri="{0D108BD9-81ED-4DB2-BD59-A6C34878D82A}">
                    <a16:rowId xmlns:a16="http://schemas.microsoft.com/office/drawing/2014/main" val="2236687603"/>
                  </a:ext>
                </a:extLst>
              </a:tr>
            </a:tbl>
          </a:graphicData>
        </a:graphic>
      </p:graphicFrame>
    </p:spTree>
    <p:extLst>
      <p:ext uri="{BB962C8B-B14F-4D97-AF65-F5344CB8AC3E}">
        <p14:creationId xmlns:p14="http://schemas.microsoft.com/office/powerpoint/2010/main" val="2772910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5FB6D5B-5878-0223-0EEB-3073C4987DBB}"/>
              </a:ext>
            </a:extLst>
          </p:cNvPr>
          <p:cNvSpPr>
            <a:spLocks noGrp="1"/>
          </p:cNvSpPr>
          <p:nvPr>
            <p:ph type="title"/>
          </p:nvPr>
        </p:nvSpPr>
        <p:spPr/>
        <p:txBody>
          <a:bodyPr/>
          <a:lstStyle/>
          <a:p>
            <a:r>
              <a:rPr lang="ja-JP" altLang="en-US"/>
              <a:t>応募の前に</a:t>
            </a:r>
            <a:r>
              <a:rPr lang="en-US" altLang="ja-JP" dirty="0"/>
              <a:t>【</a:t>
            </a:r>
            <a:r>
              <a:rPr lang="ja-JP" altLang="en-US"/>
              <a:t>他者の権利の保護</a:t>
            </a:r>
            <a:r>
              <a:rPr lang="en-US" altLang="ja-JP" dirty="0"/>
              <a:t>】</a:t>
            </a:r>
            <a:endParaRPr lang="ja-JP" altLang="en-US"/>
          </a:p>
        </p:txBody>
      </p:sp>
      <p:sp>
        <p:nvSpPr>
          <p:cNvPr id="4" name="コンテンツ プレースホルダー 3">
            <a:extLst>
              <a:ext uri="{FF2B5EF4-FFF2-40B4-BE49-F238E27FC236}">
                <a16:creationId xmlns:a16="http://schemas.microsoft.com/office/drawing/2014/main" id="{A0B116BB-CB58-D699-917D-AF7FCBFC4386}"/>
              </a:ext>
            </a:extLst>
          </p:cNvPr>
          <p:cNvSpPr>
            <a:spLocks noGrp="1"/>
          </p:cNvSpPr>
          <p:nvPr>
            <p:ph idx="1"/>
          </p:nvPr>
        </p:nvSpPr>
        <p:spPr>
          <a:xfrm>
            <a:off x="899592" y="1341120"/>
            <a:ext cx="7344816" cy="4836160"/>
          </a:xfrm>
        </p:spPr>
        <p:txBody>
          <a:bodyPr>
            <a:normAutofit fontScale="92500" lnSpcReduction="20000"/>
          </a:bodyPr>
          <a:lstStyle/>
          <a:p>
            <a:r>
              <a:rPr lang="ja-JP" altLang="en-US"/>
              <a:t>他者の著作物の取り扱いに注意してください。</a:t>
            </a:r>
            <a:endParaRPr lang="en-US" altLang="ja-JP" dirty="0"/>
          </a:p>
          <a:p>
            <a:pPr marL="457200" lvl="1" indent="-457200">
              <a:buFont typeface="Arial" panose="020B0604020202020204" pitchFamily="34" charset="0"/>
              <a:buChar char="•"/>
            </a:pPr>
            <a:r>
              <a:rPr lang="ja-JP" altLang="en-US"/>
              <a:t>使用する他者の著作物については、ライセンスを確認し、適正な利用をするように指導してください。</a:t>
            </a:r>
            <a:endParaRPr lang="en-US" altLang="ja-JP" dirty="0"/>
          </a:p>
          <a:p>
            <a:pPr marL="1143000" lvl="2" indent="-457200">
              <a:buFont typeface="Arial" panose="020B0604020202020204" pitchFamily="34" charset="0"/>
              <a:buChar char="•"/>
            </a:pPr>
            <a:r>
              <a:rPr lang="ja-JP" altLang="en-US"/>
              <a:t>例えば、あんこエデュケーションで公開している素材は、クリエイティブ・コモンズの</a:t>
            </a:r>
            <a:r>
              <a:rPr lang="en-US" altLang="ja-JP" dirty="0"/>
              <a:t>CC BY-NC 4.0</a:t>
            </a:r>
            <a:r>
              <a:rPr lang="ja-JP" altLang="en-US"/>
              <a:t>に設定しています。</a:t>
            </a:r>
            <a:endParaRPr lang="en-US" altLang="ja-JP" dirty="0"/>
          </a:p>
          <a:p>
            <a:pPr marL="1485900" lvl="3" indent="-457200">
              <a:buFont typeface="Arial" panose="020B0604020202020204" pitchFamily="34" charset="0"/>
              <a:buChar char="•"/>
            </a:pPr>
            <a:r>
              <a:rPr lang="en-US" altLang="ja-JP" dirty="0">
                <a:hlinkClick r:id="rId2"/>
              </a:rPr>
              <a:t>https://anko.education/material</a:t>
            </a:r>
            <a:endParaRPr lang="en-US" altLang="ja-JP" dirty="0"/>
          </a:p>
          <a:p>
            <a:pPr marL="1485900" lvl="3" indent="-457200">
              <a:buFont typeface="Arial" panose="020B0604020202020204" pitchFamily="34" charset="0"/>
              <a:buChar char="•"/>
            </a:pPr>
            <a:endParaRPr lang="en-US" altLang="ja-JP" dirty="0"/>
          </a:p>
          <a:p>
            <a:r>
              <a:rPr lang="ja-JP" altLang="en-US"/>
              <a:t>アプリケーションだけでなく、プレゼンテーションでも、他者の著作物の権利を侵害することが無いように注意してください。</a:t>
            </a:r>
            <a:endParaRPr lang="en-US" altLang="ja-JP" dirty="0"/>
          </a:p>
          <a:p>
            <a:pPr marL="457200" lvl="1" indent="-457200">
              <a:buFont typeface="Arial" panose="020B0604020202020204" pitchFamily="34" charset="0"/>
              <a:buChar char="•"/>
            </a:pPr>
            <a:r>
              <a:rPr lang="ja-JP" altLang="en-US"/>
              <a:t>写真やイラストなど、ダウンロードした著作物を無断で複製して使用したり、無断で加工して利用することは、著作権の侵害に当たります。</a:t>
            </a:r>
            <a:endParaRPr lang="en-US" altLang="ja-JP" dirty="0"/>
          </a:p>
          <a:p>
            <a:pPr marL="457200" lvl="1" indent="-457200">
              <a:buFont typeface="Arial" panose="020B0604020202020204" pitchFamily="34" charset="0"/>
              <a:buChar char="•"/>
            </a:pPr>
            <a:r>
              <a:rPr lang="ja-JP" altLang="en-US"/>
              <a:t>文章などを引用する場合、引用元を明記するなど、適正な利用をするように指導してください。</a:t>
            </a:r>
          </a:p>
        </p:txBody>
      </p:sp>
    </p:spTree>
    <p:extLst>
      <p:ext uri="{BB962C8B-B14F-4D97-AF65-F5344CB8AC3E}">
        <p14:creationId xmlns:p14="http://schemas.microsoft.com/office/powerpoint/2010/main" val="3567581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3296D08-C7F8-CB93-C7C2-A0D0246C818A}"/>
              </a:ext>
            </a:extLst>
          </p:cNvPr>
          <p:cNvSpPr>
            <a:spLocks noGrp="1"/>
          </p:cNvSpPr>
          <p:nvPr>
            <p:ph type="ctrTitle"/>
          </p:nvPr>
        </p:nvSpPr>
        <p:spPr/>
        <p:txBody>
          <a:bodyPr/>
          <a:lstStyle/>
          <a:p>
            <a:r>
              <a:rPr lang="ja-JP" altLang="en-US"/>
              <a:t>応募</a:t>
            </a:r>
          </a:p>
        </p:txBody>
      </p:sp>
    </p:spTree>
    <p:extLst>
      <p:ext uri="{BB962C8B-B14F-4D97-AF65-F5344CB8AC3E}">
        <p14:creationId xmlns:p14="http://schemas.microsoft.com/office/powerpoint/2010/main" val="475096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39533-3F62-45D3-C6B8-64E845353EE6}"/>
              </a:ext>
            </a:extLst>
          </p:cNvPr>
          <p:cNvSpPr>
            <a:spLocks noGrp="1"/>
          </p:cNvSpPr>
          <p:nvPr>
            <p:ph type="title"/>
          </p:nvPr>
        </p:nvSpPr>
        <p:spPr/>
        <p:txBody>
          <a:bodyPr/>
          <a:lstStyle/>
          <a:p>
            <a:r>
              <a:rPr lang="ja-JP" altLang="en-US"/>
              <a:t>初級（さっくり）編</a:t>
            </a:r>
            <a:r>
              <a:rPr lang="en-US" altLang="ja-JP" dirty="0"/>
              <a:t>:</a:t>
            </a:r>
            <a:r>
              <a:rPr lang="ja-JP" altLang="en-US">
                <a:sym typeface="Wingdings" pitchFamily="2" charset="2"/>
              </a:rPr>
              <a:t>（</a:t>
            </a:r>
            <a:r>
              <a:rPr kumimoji="1" lang="ja-JP" altLang="en-US"/>
              <a:t>後作業）応募</a:t>
            </a:r>
          </a:p>
        </p:txBody>
      </p:sp>
      <p:sp>
        <p:nvSpPr>
          <p:cNvPr id="3" name="コンテンツ プレースホルダー 2">
            <a:extLst>
              <a:ext uri="{FF2B5EF4-FFF2-40B4-BE49-F238E27FC236}">
                <a16:creationId xmlns:a16="http://schemas.microsoft.com/office/drawing/2014/main" id="{FBBD554A-178E-0F71-B10C-8C0000486017}"/>
              </a:ext>
            </a:extLst>
          </p:cNvPr>
          <p:cNvSpPr>
            <a:spLocks noGrp="1"/>
          </p:cNvSpPr>
          <p:nvPr>
            <p:ph idx="1"/>
          </p:nvPr>
        </p:nvSpPr>
        <p:spPr/>
        <p:txBody>
          <a:bodyPr>
            <a:normAutofit fontScale="92500" lnSpcReduction="10000"/>
          </a:bodyPr>
          <a:lstStyle/>
          <a:p>
            <a:r>
              <a:rPr kumimoji="1" lang="ja-JP" altLang="en-US"/>
              <a:t>応募</a:t>
            </a:r>
            <a:endParaRPr lang="en-US" altLang="ja-JP" dirty="0"/>
          </a:p>
          <a:p>
            <a:pPr marL="285750" lvl="1" indent="-285750">
              <a:buFont typeface="Arial" panose="020B0604020202020204" pitchFamily="34" charset="0"/>
              <a:buChar char="•"/>
            </a:pPr>
            <a:r>
              <a:rPr lang="ja-JP" altLang="en-US"/>
              <a:t>コンテストの</a:t>
            </a:r>
            <a:r>
              <a:rPr lang="en-US" altLang="ja-JP" dirty="0"/>
              <a:t>Web</a:t>
            </a:r>
            <a:r>
              <a:rPr lang="ja-JP" altLang="en-US"/>
              <a:t>サイトで、エントリーシートの項目を記入して、応募します。</a:t>
            </a:r>
            <a:endParaRPr lang="en-US" altLang="ja-JP" dirty="0"/>
          </a:p>
          <a:p>
            <a:pPr marL="285750" lvl="1" indent="-285750">
              <a:buFont typeface="Arial" panose="020B0604020202020204" pitchFamily="34" charset="0"/>
              <a:buChar char="•"/>
            </a:pPr>
            <a:r>
              <a:rPr kumimoji="1" lang="ja-JP" altLang="en-US"/>
              <a:t>応募は、先生が実施することを想定しています。</a:t>
            </a:r>
            <a:endParaRPr kumimoji="1" lang="en-US" altLang="ja-JP" dirty="0"/>
          </a:p>
          <a:p>
            <a:pPr lvl="2"/>
            <a:r>
              <a:rPr kumimoji="1" lang="en-US" altLang="ja-JP" dirty="0"/>
              <a:t>※</a:t>
            </a:r>
            <a:r>
              <a:rPr kumimoji="1" lang="ja-JP" altLang="en-US"/>
              <a:t>本資料作成時点では、応募方法の詳細は未定です。</a:t>
            </a:r>
            <a:endParaRPr kumimoji="1" lang="en-US" altLang="ja-JP" dirty="0"/>
          </a:p>
          <a:p>
            <a:pPr marL="285750" lvl="1" indent="-285750">
              <a:buFont typeface="Arial" panose="020B0604020202020204" pitchFamily="34" charset="0"/>
              <a:buChar char="•"/>
            </a:pPr>
            <a:endParaRPr lang="en-US" altLang="ja-JP" dirty="0"/>
          </a:p>
          <a:p>
            <a:r>
              <a:rPr kumimoji="1" lang="ja-JP" altLang="en-US"/>
              <a:t>注意</a:t>
            </a:r>
            <a:endParaRPr kumimoji="1" lang="en-US" altLang="ja-JP" dirty="0"/>
          </a:p>
          <a:p>
            <a:pPr marL="457200" lvl="1" indent="-457200">
              <a:buFont typeface="Arial" panose="020B0604020202020204" pitchFamily="34" charset="0"/>
              <a:buChar char="•"/>
            </a:pPr>
            <a:r>
              <a:rPr lang="ja-JP" altLang="en-US"/>
              <a:t>応募のために</a:t>
            </a:r>
            <a:r>
              <a:rPr lang="en-US" altLang="ja-JP" dirty="0"/>
              <a:t>Web</a:t>
            </a:r>
            <a:r>
              <a:rPr lang="ja-JP" altLang="en-US"/>
              <a:t>公開したプロジェクトは、コンテストが終了するまで（</a:t>
            </a:r>
            <a:r>
              <a:rPr lang="en-US" altLang="ja-JP" dirty="0"/>
              <a:t>※</a:t>
            </a:r>
            <a:r>
              <a:rPr lang="ja-JP" altLang="en-US"/>
              <a:t>結果が決まるまで）、絶対に削除しないようにしてください。</a:t>
            </a:r>
            <a:endParaRPr lang="en-US" altLang="ja-JP" dirty="0"/>
          </a:p>
          <a:p>
            <a:pPr marL="457200" lvl="1" indent="-457200">
              <a:buFont typeface="Arial" panose="020B0604020202020204" pitchFamily="34" charset="0"/>
              <a:buChar char="•"/>
            </a:pPr>
            <a:r>
              <a:rPr lang="ja-JP" altLang="en-US"/>
              <a:t>事故によって削除してしまうことに備えて、必ずバックアップを取ってください。</a:t>
            </a:r>
            <a:endParaRPr kumimoji="1" lang="ja-JP" altLang="en-US"/>
          </a:p>
        </p:txBody>
      </p:sp>
    </p:spTree>
    <p:extLst>
      <p:ext uri="{BB962C8B-B14F-4D97-AF65-F5344CB8AC3E}">
        <p14:creationId xmlns:p14="http://schemas.microsoft.com/office/powerpoint/2010/main" val="3595081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1AB5A-CD9E-74FD-6A91-AFD2A085EF0E}"/>
              </a:ext>
            </a:extLst>
          </p:cNvPr>
          <p:cNvSpPr>
            <a:spLocks noGrp="1"/>
          </p:cNvSpPr>
          <p:nvPr>
            <p:ph type="ctrTitle"/>
          </p:nvPr>
        </p:nvSpPr>
        <p:spPr/>
        <p:txBody>
          <a:bodyPr>
            <a:noAutofit/>
          </a:bodyPr>
          <a:lstStyle/>
          <a:p>
            <a:r>
              <a:rPr lang="ja-JP" altLang="en-US" sz="2800"/>
              <a:t>初級（さっくり）編</a:t>
            </a:r>
            <a:r>
              <a:rPr kumimoji="1" lang="ja-JP" altLang="en-US" sz="2800"/>
              <a:t>：</a:t>
            </a:r>
            <a:br>
              <a:rPr kumimoji="1" lang="en-US" altLang="ja-JP" sz="2800" dirty="0"/>
            </a:br>
            <a:r>
              <a:rPr kumimoji="1" lang="en-US" altLang="ja-JP" sz="2800" dirty="0"/>
              <a:t>4</a:t>
            </a:r>
            <a:r>
              <a:rPr lang="ja-JP" altLang="en-US" sz="2800"/>
              <a:t>コマからはじめる</a:t>
            </a:r>
            <a:r>
              <a:rPr lang="en-US" altLang="ja-JP" sz="2800" dirty="0"/>
              <a:t>Web</a:t>
            </a:r>
            <a:r>
              <a:rPr lang="ja-JP" altLang="en-US" sz="2800"/>
              <a:t>アプリケーションの制作</a:t>
            </a:r>
            <a:br>
              <a:rPr lang="en-US" altLang="ja-JP" sz="2800" dirty="0"/>
            </a:br>
            <a:endParaRPr kumimoji="1" lang="ja-JP" altLang="en-US" sz="2800"/>
          </a:p>
        </p:txBody>
      </p:sp>
      <p:sp>
        <p:nvSpPr>
          <p:cNvPr id="3" name="字幕 2">
            <a:extLst>
              <a:ext uri="{FF2B5EF4-FFF2-40B4-BE49-F238E27FC236}">
                <a16:creationId xmlns:a16="http://schemas.microsoft.com/office/drawing/2014/main" id="{8D99652B-4F1C-9B91-5601-35004DE9C8FA}"/>
              </a:ext>
            </a:extLst>
          </p:cNvPr>
          <p:cNvSpPr>
            <a:spLocks noGrp="1"/>
          </p:cNvSpPr>
          <p:nvPr>
            <p:ph type="subTitle" idx="1"/>
          </p:nvPr>
        </p:nvSpPr>
        <p:spPr/>
        <p:txBody>
          <a:bodyPr/>
          <a:lstStyle/>
          <a:p>
            <a:r>
              <a:rPr kumimoji="1" lang="ja-JP" altLang="en-US"/>
              <a:t>利用しやすい開発環境</a:t>
            </a:r>
            <a:r>
              <a:rPr kumimoji="1" lang="en-US" altLang="ja-JP" dirty="0"/>
              <a:t>Monaca Education</a:t>
            </a:r>
            <a:r>
              <a:rPr kumimoji="1" lang="ja-JP" altLang="en-US"/>
              <a:t>と、</a:t>
            </a:r>
            <a:endParaRPr kumimoji="1" lang="en-US" altLang="ja-JP" dirty="0"/>
          </a:p>
          <a:p>
            <a:r>
              <a:rPr kumimoji="1" lang="ja-JP" altLang="en-US"/>
              <a:t>サンプルアプリケーションを用いて</a:t>
            </a:r>
            <a:r>
              <a:rPr kumimoji="1" lang="en-US" altLang="ja-JP" dirty="0"/>
              <a:t>Web</a:t>
            </a:r>
            <a:r>
              <a:rPr kumimoji="1" lang="ja-JP" altLang="en-US"/>
              <a:t>コンテンツを</a:t>
            </a:r>
            <a:endParaRPr kumimoji="1" lang="en-US" altLang="ja-JP" dirty="0"/>
          </a:p>
          <a:p>
            <a:r>
              <a:rPr kumimoji="1" lang="ja-JP" altLang="en-US"/>
              <a:t>制作するためのガイドライン</a:t>
            </a:r>
          </a:p>
        </p:txBody>
      </p:sp>
    </p:spTree>
    <p:extLst>
      <p:ext uri="{BB962C8B-B14F-4D97-AF65-F5344CB8AC3E}">
        <p14:creationId xmlns:p14="http://schemas.microsoft.com/office/powerpoint/2010/main" val="91220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2041819-113E-93C1-20A0-7C099D90F3D5}"/>
              </a:ext>
            </a:extLst>
          </p:cNvPr>
          <p:cNvSpPr>
            <a:spLocks noGrp="1"/>
          </p:cNvSpPr>
          <p:nvPr>
            <p:ph type="title"/>
          </p:nvPr>
        </p:nvSpPr>
        <p:spPr/>
        <p:txBody>
          <a:bodyPr/>
          <a:lstStyle/>
          <a:p>
            <a:endParaRPr lang="ja-JP" altLang="en-US"/>
          </a:p>
        </p:txBody>
      </p:sp>
      <p:sp>
        <p:nvSpPr>
          <p:cNvPr id="4" name="コンテンツ プレースホルダー 3">
            <a:extLst>
              <a:ext uri="{FF2B5EF4-FFF2-40B4-BE49-F238E27FC236}">
                <a16:creationId xmlns:a16="http://schemas.microsoft.com/office/drawing/2014/main" id="{4C0E02AB-0214-7E03-42B7-D97518FEB5B5}"/>
              </a:ext>
            </a:extLst>
          </p:cNvPr>
          <p:cNvSpPr>
            <a:spLocks noGrp="1"/>
          </p:cNvSpPr>
          <p:nvPr>
            <p:ph idx="1"/>
          </p:nvPr>
        </p:nvSpPr>
        <p:spPr>
          <a:xfrm>
            <a:off x="899592" y="1394460"/>
            <a:ext cx="7344816" cy="4686300"/>
          </a:xfrm>
        </p:spPr>
        <p:txBody>
          <a:bodyPr>
            <a:normAutofit fontScale="85000" lnSpcReduction="10000"/>
          </a:bodyPr>
          <a:lstStyle/>
          <a:p>
            <a:r>
              <a:rPr lang="ja-JP" altLang="en-US"/>
              <a:t>目標</a:t>
            </a:r>
            <a:endParaRPr lang="en-US" altLang="ja-JP" dirty="0"/>
          </a:p>
          <a:p>
            <a:pPr marL="285750" lvl="1" indent="-285750">
              <a:buFont typeface="Arial" panose="020B0604020202020204" pitchFamily="34" charset="0"/>
              <a:buChar char="•"/>
            </a:pPr>
            <a:r>
              <a:rPr lang="ja-JP" altLang="en-US"/>
              <a:t>４コマで</a:t>
            </a:r>
            <a:r>
              <a:rPr lang="en-US" altLang="ja-JP" dirty="0"/>
              <a:t>Web</a:t>
            </a:r>
            <a:r>
              <a:rPr lang="ja-JP" altLang="en-US"/>
              <a:t>アプリを制作し、プレゼン動画を制作する</a:t>
            </a:r>
            <a:endParaRPr lang="en-US" altLang="ja-JP" dirty="0"/>
          </a:p>
          <a:p>
            <a:pPr lvl="2"/>
            <a:r>
              <a:rPr lang="en-US" altLang="ja-JP" dirty="0"/>
              <a:t>※1</a:t>
            </a:r>
            <a:r>
              <a:rPr lang="ja-JP" altLang="en-US"/>
              <a:t>コマあたり</a:t>
            </a:r>
            <a:r>
              <a:rPr lang="en-US" altLang="ja-JP" dirty="0"/>
              <a:t>40</a:t>
            </a:r>
            <a:r>
              <a:rPr lang="ja-JP" altLang="en-US"/>
              <a:t>分以上を想定しています。</a:t>
            </a:r>
            <a:endParaRPr lang="en-US" altLang="ja-JP" dirty="0"/>
          </a:p>
          <a:p>
            <a:pPr marL="285750" lvl="1" indent="-285750">
              <a:buFont typeface="Arial" panose="020B0604020202020204" pitchFamily="34" charset="0"/>
              <a:buChar char="•"/>
            </a:pPr>
            <a:endParaRPr lang="en-US" altLang="ja-JP" dirty="0"/>
          </a:p>
          <a:p>
            <a:r>
              <a:rPr lang="ja-JP" altLang="en-US"/>
              <a:t>方法</a:t>
            </a:r>
            <a:endParaRPr lang="en-US" altLang="ja-JP" dirty="0"/>
          </a:p>
          <a:p>
            <a:pPr marL="285750" lvl="1" indent="-285750">
              <a:buFont typeface="Arial" panose="020B0604020202020204" pitchFamily="34" charset="0"/>
              <a:buChar char="•"/>
            </a:pPr>
            <a:r>
              <a:rPr lang="ja-JP" altLang="en-US"/>
              <a:t>アシアルが提供する</a:t>
            </a:r>
            <a:r>
              <a:rPr lang="en-US" altLang="ja-JP" dirty="0"/>
              <a:t>Monaca Education</a:t>
            </a:r>
            <a:r>
              <a:rPr lang="ja-JP" altLang="en-US"/>
              <a:t>と教材（</a:t>
            </a:r>
            <a:r>
              <a:rPr lang="en-US" altLang="ja-JP" dirty="0"/>
              <a:t>APS</a:t>
            </a:r>
            <a:r>
              <a:rPr lang="ja-JP" altLang="en-US"/>
              <a:t>くだもの図鑑）を最大限に活用する</a:t>
            </a:r>
            <a:endParaRPr lang="en-US" altLang="ja-JP" dirty="0"/>
          </a:p>
          <a:p>
            <a:pPr lvl="2"/>
            <a:r>
              <a:rPr lang="en-US" altLang="ja-JP" dirty="0"/>
              <a:t>※APS</a:t>
            </a:r>
            <a:r>
              <a:rPr lang="ja-JP" altLang="en-US"/>
              <a:t>くだもの図鑑のプロジェクトは無償版でも利用可能ですが、関連する教材（</a:t>
            </a:r>
            <a:r>
              <a:rPr lang="en-US" altLang="ja-JP" dirty="0"/>
              <a:t>PowerPoint</a:t>
            </a:r>
            <a:r>
              <a:rPr lang="ja-JP" altLang="en-US"/>
              <a:t>資料）は、</a:t>
            </a:r>
            <a:r>
              <a:rPr lang="en-US" altLang="ja-JP" dirty="0"/>
              <a:t>Monaca Education</a:t>
            </a:r>
            <a:r>
              <a:rPr lang="ja-JP" altLang="en-US"/>
              <a:t>の有償版をご利用の場合に利用できます。</a:t>
            </a:r>
            <a:endParaRPr lang="en-US" altLang="ja-JP" dirty="0"/>
          </a:p>
          <a:p>
            <a:pPr lvl="2"/>
            <a:r>
              <a:rPr lang="en-US" altLang="ja-JP" dirty="0"/>
              <a:t>※Monaca Education</a:t>
            </a:r>
            <a:r>
              <a:rPr lang="ja-JP" altLang="en-US"/>
              <a:t>の利用は、コンテストへの応募の必須条件ではありません。以下で紹介するガイドラインは、少ないコマで応募作品を制作するための提案です。</a:t>
            </a:r>
            <a:endParaRPr lang="en-US" altLang="ja-JP" dirty="0"/>
          </a:p>
          <a:p>
            <a:pPr lvl="2"/>
            <a:r>
              <a:rPr lang="en-US" altLang="ja-JP" dirty="0"/>
              <a:t>※Monaca Education</a:t>
            </a:r>
            <a:r>
              <a:rPr lang="ja-JP" altLang="en-US"/>
              <a:t>の有償版については、アシアルにお問い合わせください。</a:t>
            </a:r>
          </a:p>
        </p:txBody>
      </p:sp>
    </p:spTree>
    <p:extLst>
      <p:ext uri="{BB962C8B-B14F-4D97-AF65-F5344CB8AC3E}">
        <p14:creationId xmlns:p14="http://schemas.microsoft.com/office/powerpoint/2010/main" val="104259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0E2A6-DC57-446A-4772-8A5C2C0DC123}"/>
              </a:ext>
            </a:extLst>
          </p:cNvPr>
          <p:cNvSpPr>
            <a:spLocks noGrp="1"/>
          </p:cNvSpPr>
          <p:nvPr>
            <p:ph type="title"/>
          </p:nvPr>
        </p:nvSpPr>
        <p:spPr/>
        <p:txBody>
          <a:bodyPr/>
          <a:lstStyle/>
          <a:p>
            <a:r>
              <a:rPr kumimoji="1" lang="en-US" altLang="ja-JP" dirty="0"/>
              <a:t>Monaca Education</a:t>
            </a:r>
            <a:r>
              <a:rPr kumimoji="1" lang="ja-JP" altLang="en-US"/>
              <a:t>の利用について</a:t>
            </a:r>
          </a:p>
        </p:txBody>
      </p:sp>
      <p:sp>
        <p:nvSpPr>
          <p:cNvPr id="3" name="コンテンツ プレースホルダー 2">
            <a:extLst>
              <a:ext uri="{FF2B5EF4-FFF2-40B4-BE49-F238E27FC236}">
                <a16:creationId xmlns:a16="http://schemas.microsoft.com/office/drawing/2014/main" id="{E1B8AB2A-4559-26C0-4D3B-0FDDB6124242}"/>
              </a:ext>
            </a:extLst>
          </p:cNvPr>
          <p:cNvSpPr>
            <a:spLocks noGrp="1"/>
          </p:cNvSpPr>
          <p:nvPr>
            <p:ph idx="1"/>
          </p:nvPr>
        </p:nvSpPr>
        <p:spPr>
          <a:xfrm>
            <a:off x="899592" y="1436914"/>
            <a:ext cx="7344816" cy="4298869"/>
          </a:xfrm>
        </p:spPr>
        <p:txBody>
          <a:bodyPr>
            <a:normAutofit lnSpcReduction="10000"/>
          </a:bodyPr>
          <a:lstStyle/>
          <a:p>
            <a:pPr marL="285750" indent="-285750">
              <a:buFont typeface="Arial" panose="020B0604020202020204" pitchFamily="34" charset="0"/>
              <a:buChar char="•"/>
            </a:pPr>
            <a:r>
              <a:rPr lang="ja-JP" altLang="en-US" sz="2400"/>
              <a:t>インターネットに接続できる</a:t>
            </a:r>
            <a:r>
              <a:rPr lang="en-US" altLang="ja-JP" sz="2400" dirty="0"/>
              <a:t>PC</a:t>
            </a:r>
            <a:r>
              <a:rPr lang="ja-JP" altLang="en-US" sz="2400"/>
              <a:t>、</a:t>
            </a:r>
            <a:r>
              <a:rPr lang="en-US" altLang="ja-JP" sz="2400" dirty="0"/>
              <a:t>Chromebook</a:t>
            </a:r>
            <a:r>
              <a:rPr lang="ja-JP" altLang="en-US" sz="2400"/>
              <a:t>、</a:t>
            </a:r>
            <a:r>
              <a:rPr lang="en-US" altLang="ja-JP" sz="2400" dirty="0"/>
              <a:t>iPad</a:t>
            </a:r>
            <a:r>
              <a:rPr lang="ja-JP" altLang="en-US" sz="2400"/>
              <a:t>と、</a:t>
            </a:r>
            <a:r>
              <a:rPr lang="en-US" altLang="ja-JP" sz="2400" dirty="0"/>
              <a:t>Web</a:t>
            </a:r>
            <a:r>
              <a:rPr lang="ja-JP" altLang="en-US" sz="2400"/>
              <a:t>ブラウザがあれば利用できます。</a:t>
            </a:r>
            <a:endParaRPr kumimoji="1" lang="en-US" altLang="ja-JP" sz="2400" dirty="0"/>
          </a:p>
          <a:p>
            <a:pPr marL="971550" lvl="2" indent="-285750">
              <a:buFont typeface="Arial" panose="020B0604020202020204" pitchFamily="34" charset="0"/>
              <a:buChar char="•"/>
            </a:pPr>
            <a:r>
              <a:rPr lang="ja-JP" altLang="en-US" b="0" i="0">
                <a:solidFill>
                  <a:srgbClr val="333333"/>
                </a:solidFill>
                <a:effectLst/>
                <a:latin typeface="BIZ UDPGothic" panose="020B0400000000000000" pitchFamily="34" charset="-128"/>
                <a:ea typeface="BIZ UDPGothic" panose="020B0400000000000000" pitchFamily="34" charset="-128"/>
              </a:rPr>
              <a:t>詳細：</a:t>
            </a:r>
            <a:r>
              <a:rPr lang="en" altLang="ja-JP" b="0" i="0" dirty="0">
                <a:solidFill>
                  <a:srgbClr val="333333"/>
                </a:solidFill>
                <a:effectLst/>
                <a:latin typeface="BIZ UDPGothic" panose="020B0400000000000000" pitchFamily="34" charset="-128"/>
                <a:ea typeface="BIZ UDPGothic" panose="020B0400000000000000" pitchFamily="34" charset="-128"/>
              </a:rPr>
              <a:t>Monaca Education</a:t>
            </a:r>
            <a:r>
              <a:rPr lang="ja-JP" altLang="en-US" b="0" i="0">
                <a:solidFill>
                  <a:srgbClr val="333333"/>
                </a:solidFill>
                <a:effectLst/>
                <a:latin typeface="BIZ UDPGothic" panose="020B0400000000000000" pitchFamily="34" charset="-128"/>
                <a:ea typeface="BIZ UDPGothic" panose="020B0400000000000000" pitchFamily="34" charset="-128"/>
              </a:rPr>
              <a:t>の動作環境</a:t>
            </a:r>
          </a:p>
          <a:p>
            <a:pPr lvl="3"/>
            <a:r>
              <a:rPr kumimoji="1" lang="en" altLang="ja-JP" dirty="0">
                <a:hlinkClick r:id="rId3"/>
              </a:rPr>
              <a:t>https://edu.monaca.io/faq/spec</a:t>
            </a:r>
            <a:endParaRPr lang="en-US" altLang="ja-JP" dirty="0"/>
          </a:p>
          <a:p>
            <a:pPr marL="285750" lvl="1" indent="-285750">
              <a:buFont typeface="Arial" panose="020B0604020202020204" pitchFamily="34" charset="0"/>
              <a:buChar char="•"/>
            </a:pPr>
            <a:endParaRPr kumimoji="1" lang="en-US" altLang="ja-JP" dirty="0"/>
          </a:p>
          <a:p>
            <a:pPr marL="285750" lvl="1"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kumimoji="1" lang="ja-JP" altLang="en-US" sz="2400"/>
              <a:t>無償でも利用できますが、有償プランをご利用いただくと、チームでの開発に役立つ機能が利用できるほか、各種の教材や参考資料が利用できるようになります。</a:t>
            </a:r>
            <a:endParaRPr kumimoji="1" lang="en-US" altLang="ja-JP" sz="2400" dirty="0"/>
          </a:p>
          <a:p>
            <a:pPr marL="971550" lvl="2" indent="-285750">
              <a:buFont typeface="Arial" panose="020B0604020202020204" pitchFamily="34" charset="0"/>
              <a:buChar char="•"/>
            </a:pPr>
            <a:r>
              <a:rPr kumimoji="1" lang="ja-JP" altLang="en-US"/>
              <a:t>価格表</a:t>
            </a:r>
            <a:endParaRPr kumimoji="1" lang="en-US" altLang="ja-JP" dirty="0"/>
          </a:p>
          <a:p>
            <a:pPr lvl="3"/>
            <a:r>
              <a:rPr kumimoji="1" lang="en" altLang="ja-JP" dirty="0">
                <a:hlinkClick r:id="rId4"/>
              </a:rPr>
              <a:t>https://edu.monaca.io/price</a:t>
            </a:r>
            <a:endParaRPr lang="en-US" altLang="ja-JP" dirty="0"/>
          </a:p>
        </p:txBody>
      </p:sp>
    </p:spTree>
    <p:extLst>
      <p:ext uri="{BB962C8B-B14F-4D97-AF65-F5344CB8AC3E}">
        <p14:creationId xmlns:p14="http://schemas.microsoft.com/office/powerpoint/2010/main" val="218487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8A421-5C13-D2FE-F35A-5AFCE929053A}"/>
              </a:ext>
            </a:extLst>
          </p:cNvPr>
          <p:cNvSpPr>
            <a:spLocks noGrp="1"/>
          </p:cNvSpPr>
          <p:nvPr>
            <p:ph type="title"/>
          </p:nvPr>
        </p:nvSpPr>
        <p:spPr/>
        <p:txBody>
          <a:bodyPr/>
          <a:lstStyle/>
          <a:p>
            <a:r>
              <a:rPr kumimoji="1" lang="en-US" altLang="ja-JP" dirty="0"/>
              <a:t>APS</a:t>
            </a:r>
            <a:r>
              <a:rPr lang="ja-JP" altLang="en-US"/>
              <a:t>くだもの図鑑について</a:t>
            </a:r>
            <a:endParaRPr kumimoji="1" lang="ja-JP" altLang="en-US"/>
          </a:p>
        </p:txBody>
      </p:sp>
      <p:sp>
        <p:nvSpPr>
          <p:cNvPr id="3" name="コンテンツ プレースホルダー 2">
            <a:extLst>
              <a:ext uri="{FF2B5EF4-FFF2-40B4-BE49-F238E27FC236}">
                <a16:creationId xmlns:a16="http://schemas.microsoft.com/office/drawing/2014/main" id="{E22A8CDC-76F2-5687-0930-7D9823C86C11}"/>
              </a:ext>
            </a:extLst>
          </p:cNvPr>
          <p:cNvSpPr>
            <a:spLocks noGrp="1"/>
          </p:cNvSpPr>
          <p:nvPr>
            <p:ph idx="1"/>
          </p:nvPr>
        </p:nvSpPr>
        <p:spPr>
          <a:xfrm>
            <a:off x="899592" y="1272989"/>
            <a:ext cx="7344816" cy="4688540"/>
          </a:xfrm>
        </p:spPr>
        <p:txBody>
          <a:bodyPr>
            <a:normAutofit fontScale="92500" lnSpcReduction="10000"/>
          </a:bodyPr>
          <a:lstStyle/>
          <a:p>
            <a:r>
              <a:rPr kumimoji="1" lang="en-US" altLang="ja-JP" sz="2000" dirty="0"/>
              <a:t>APS</a:t>
            </a:r>
            <a:r>
              <a:rPr kumimoji="1" lang="ja-JP" altLang="en-US" sz="2000"/>
              <a:t>（アプリプログラミングシート）</a:t>
            </a:r>
            <a:endParaRPr kumimoji="1" lang="en-US" altLang="ja-JP" sz="2000" dirty="0"/>
          </a:p>
          <a:p>
            <a:pPr marL="285750" lvl="1" indent="-285750">
              <a:buFont typeface="Arial" panose="020B0604020202020204" pitchFamily="34" charset="0"/>
              <a:buChar char="•"/>
            </a:pPr>
            <a:r>
              <a:rPr lang="en-US" altLang="ja-JP" sz="1600" dirty="0"/>
              <a:t>Monaca Education</a:t>
            </a:r>
            <a:r>
              <a:rPr lang="ja-JP" altLang="en-US" sz="1600"/>
              <a:t>にインポートして学習に利用できる完成済みのプログラム（</a:t>
            </a:r>
            <a:r>
              <a:rPr lang="en-US" altLang="ja-JP" sz="1600" dirty="0"/>
              <a:t>※</a:t>
            </a:r>
            <a:r>
              <a:rPr lang="ja-JP" altLang="en-US" sz="1600"/>
              <a:t>無償版でも利用可）と、学習用の</a:t>
            </a:r>
            <a:r>
              <a:rPr lang="en-US" altLang="ja-JP" sz="1600" dirty="0"/>
              <a:t>PowerPoint</a:t>
            </a:r>
            <a:r>
              <a:rPr lang="ja-JP" altLang="en-US" sz="1600"/>
              <a:t>ファイル（</a:t>
            </a:r>
            <a:r>
              <a:rPr lang="en-US" altLang="ja-JP" sz="1600" dirty="0"/>
              <a:t>※</a:t>
            </a:r>
            <a:r>
              <a:rPr lang="ja-JP" altLang="en-US" sz="1600"/>
              <a:t>有償版のみ）</a:t>
            </a:r>
            <a:endParaRPr lang="en-US" altLang="ja-JP" sz="1600" dirty="0"/>
          </a:p>
          <a:p>
            <a:pPr lvl="2"/>
            <a:r>
              <a:rPr lang="en-US" altLang="ja-JP" sz="1600" dirty="0"/>
              <a:t>APS</a:t>
            </a:r>
            <a:r>
              <a:rPr lang="ja-JP" altLang="en-US" sz="1600"/>
              <a:t>（アプリプログラミングシート）</a:t>
            </a:r>
            <a:endParaRPr lang="en-US" altLang="ja-JP" sz="1600" dirty="0"/>
          </a:p>
          <a:p>
            <a:pPr lvl="2"/>
            <a:r>
              <a:rPr lang="en-US" altLang="ja-JP" sz="1600" dirty="0">
                <a:hlinkClick r:id="rId3"/>
              </a:rPr>
              <a:t>https://edu.monaca.io/glossary-top/aps</a:t>
            </a:r>
            <a:endParaRPr lang="en-US" altLang="ja-JP" sz="1600" dirty="0"/>
          </a:p>
          <a:p>
            <a:pPr lvl="2"/>
            <a:endParaRPr lang="en-US" altLang="ja-JP" sz="1600" dirty="0"/>
          </a:p>
          <a:p>
            <a:r>
              <a:rPr kumimoji="1" lang="ja-JP" altLang="en-US" sz="2000"/>
              <a:t>くだもの図鑑</a:t>
            </a:r>
            <a:endParaRPr kumimoji="1" lang="en-US" altLang="ja-JP" sz="2000" dirty="0"/>
          </a:p>
          <a:p>
            <a:pPr marL="285750" lvl="1" indent="-285750">
              <a:buFont typeface="Arial" panose="020B0604020202020204" pitchFamily="34" charset="0"/>
              <a:buChar char="•"/>
            </a:pPr>
            <a:r>
              <a:rPr kumimoji="1" lang="en-US" altLang="ja-JP" sz="1600" dirty="0"/>
              <a:t>APS</a:t>
            </a:r>
            <a:r>
              <a:rPr kumimoji="1" lang="ja-JP" altLang="en-US" sz="1600"/>
              <a:t>の１つ。</a:t>
            </a:r>
            <a:r>
              <a:rPr kumimoji="1" lang="en-US" altLang="ja-JP" sz="1600" dirty="0"/>
              <a:t>HTML</a:t>
            </a:r>
            <a:r>
              <a:rPr kumimoji="1" lang="ja-JP" altLang="en-US" sz="1600"/>
              <a:t>と</a:t>
            </a:r>
            <a:r>
              <a:rPr kumimoji="1" lang="en-US" altLang="ja-JP" sz="1600" dirty="0"/>
              <a:t>CSS</a:t>
            </a:r>
            <a:r>
              <a:rPr kumimoji="1" lang="ja-JP" altLang="en-US" sz="1600"/>
              <a:t>を使って、</a:t>
            </a:r>
            <a:r>
              <a:rPr kumimoji="1" lang="en-US" altLang="ja-JP" sz="1600" dirty="0"/>
              <a:t>Web</a:t>
            </a:r>
            <a:r>
              <a:rPr kumimoji="1" lang="ja-JP" altLang="en-US" sz="1600"/>
              <a:t>コンテンツを学習・作成できる</a:t>
            </a:r>
            <a:endParaRPr kumimoji="1" lang="en-US" altLang="ja-JP" sz="1600" dirty="0"/>
          </a:p>
          <a:p>
            <a:pPr lvl="2"/>
            <a:endParaRPr lang="en-US" altLang="ja-JP" sz="1600" dirty="0"/>
          </a:p>
          <a:p>
            <a:r>
              <a:rPr kumimoji="1" lang="en-US" altLang="ja-JP" sz="2000" dirty="0"/>
              <a:t>APS</a:t>
            </a:r>
            <a:r>
              <a:rPr kumimoji="1" lang="ja-JP" altLang="en-US" sz="2000"/>
              <a:t>くだもの図鑑の詳細</a:t>
            </a:r>
            <a:endParaRPr kumimoji="1" lang="en-US" altLang="ja-JP" sz="2000" dirty="0"/>
          </a:p>
          <a:p>
            <a:pPr lvl="2"/>
            <a:r>
              <a:rPr lang="ja-JP" altLang="en-US" sz="1600"/>
              <a:t>単元「情報デザイン」の</a:t>
            </a:r>
            <a:r>
              <a:rPr lang="en-US" altLang="ja-JP" sz="1600" dirty="0"/>
              <a:t>APS </a:t>
            </a:r>
            <a:r>
              <a:rPr lang="ja-JP" altLang="en-US" sz="1600"/>
              <a:t>くだもの図鑑</a:t>
            </a:r>
          </a:p>
          <a:p>
            <a:pPr lvl="2"/>
            <a:r>
              <a:rPr lang="en-US" altLang="ja-JP" sz="1600" dirty="0">
                <a:hlinkClick r:id="rId4"/>
              </a:rPr>
              <a:t>https://edu.monaca.io/aps-top/aps-fruits</a:t>
            </a:r>
            <a:endParaRPr kumimoji="1" lang="en-US" altLang="ja-JP" sz="1600" dirty="0"/>
          </a:p>
          <a:p>
            <a:pPr lvl="2"/>
            <a:r>
              <a:rPr kumimoji="1" lang="ja-JP" altLang="en-US" sz="1600"/>
              <a:t>くだもの図鑑（</a:t>
            </a:r>
            <a:r>
              <a:rPr kumimoji="1" lang="en-US" altLang="ja-JP" sz="1600" dirty="0"/>
              <a:t>JavaScript</a:t>
            </a:r>
            <a:r>
              <a:rPr kumimoji="1" lang="ja-JP" altLang="en-US" sz="1600"/>
              <a:t>を用いて動作を追加する）</a:t>
            </a:r>
            <a:endParaRPr kumimoji="1" lang="en-US" altLang="ja-JP" sz="1600" dirty="0"/>
          </a:p>
          <a:p>
            <a:pPr lvl="2"/>
            <a:r>
              <a:rPr kumimoji="1" lang="en" altLang="ja-JP" sz="1600" dirty="0">
                <a:hlinkClick r:id="rId5"/>
              </a:rPr>
              <a:t>https://anko.education/apps/fruits-javascript</a:t>
            </a:r>
            <a:endParaRPr kumimoji="1" lang="ja-JP" altLang="en-US" sz="1600"/>
          </a:p>
          <a:p>
            <a:endParaRPr kumimoji="1" lang="en-US" altLang="ja-JP" sz="2000" dirty="0"/>
          </a:p>
          <a:p>
            <a:endParaRPr kumimoji="1" lang="ja-JP" altLang="en-US" sz="2000"/>
          </a:p>
        </p:txBody>
      </p:sp>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7C759C95-E145-F3BC-D773-0B8B01BCB5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484" y="4113623"/>
            <a:ext cx="1368730" cy="1740331"/>
          </a:xfrm>
          <a:prstGeom prst="rect">
            <a:avLst/>
          </a:prstGeom>
          <a:ln>
            <a:solidFill>
              <a:schemeClr val="accent1"/>
            </a:solidFill>
          </a:ln>
        </p:spPr>
      </p:pic>
      <p:pic>
        <p:nvPicPr>
          <p:cNvPr id="7" name="図 6" descr="テキスト&#10;&#10;自動的に生成された説明">
            <a:extLst>
              <a:ext uri="{FF2B5EF4-FFF2-40B4-BE49-F238E27FC236}">
                <a16:creationId xmlns:a16="http://schemas.microsoft.com/office/drawing/2014/main" id="{66B522CB-F270-12FF-AFC5-BD5C65DB51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4388" y="4714726"/>
            <a:ext cx="1278030" cy="1842541"/>
          </a:xfrm>
          <a:prstGeom prst="rect">
            <a:avLst/>
          </a:prstGeom>
          <a:ln>
            <a:solidFill>
              <a:schemeClr val="accent1"/>
            </a:solidFill>
          </a:ln>
        </p:spPr>
      </p:pic>
    </p:spTree>
    <p:extLst>
      <p:ext uri="{BB962C8B-B14F-4D97-AF65-F5344CB8AC3E}">
        <p14:creationId xmlns:p14="http://schemas.microsoft.com/office/powerpoint/2010/main" val="309550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02A4F-DD92-FB9A-B700-F4EDC4B95B4D}"/>
              </a:ext>
            </a:extLst>
          </p:cNvPr>
          <p:cNvSpPr>
            <a:spLocks noGrp="1"/>
          </p:cNvSpPr>
          <p:nvPr>
            <p:ph type="title"/>
          </p:nvPr>
        </p:nvSpPr>
        <p:spPr/>
        <p:txBody>
          <a:bodyPr/>
          <a:lstStyle/>
          <a:p>
            <a:r>
              <a:rPr kumimoji="1" lang="en-US" altLang="ja-JP" dirty="0"/>
              <a:t>※</a:t>
            </a:r>
            <a:r>
              <a:rPr kumimoji="1" lang="ja-JP" altLang="en-US"/>
              <a:t>注意：</a:t>
            </a:r>
            <a:r>
              <a:rPr kumimoji="1" lang="en-US" altLang="ja-JP" dirty="0"/>
              <a:t>APS</a:t>
            </a:r>
            <a:r>
              <a:rPr lang="ja-JP" altLang="en-US"/>
              <a:t>くだもの図鑑について</a:t>
            </a:r>
            <a:endParaRPr kumimoji="1" lang="ja-JP" altLang="en-US"/>
          </a:p>
        </p:txBody>
      </p:sp>
      <p:sp>
        <p:nvSpPr>
          <p:cNvPr id="3" name="コンテンツ プレースホルダー 2">
            <a:extLst>
              <a:ext uri="{FF2B5EF4-FFF2-40B4-BE49-F238E27FC236}">
                <a16:creationId xmlns:a16="http://schemas.microsoft.com/office/drawing/2014/main" id="{833E35C7-CE1A-75A3-A303-F43BB1047FB6}"/>
              </a:ext>
            </a:extLst>
          </p:cNvPr>
          <p:cNvSpPr>
            <a:spLocks noGrp="1"/>
          </p:cNvSpPr>
          <p:nvPr>
            <p:ph idx="1"/>
          </p:nvPr>
        </p:nvSpPr>
        <p:spPr>
          <a:xfrm>
            <a:off x="899592" y="1338943"/>
            <a:ext cx="7344816" cy="4713513"/>
          </a:xfrm>
        </p:spPr>
        <p:txBody>
          <a:bodyPr>
            <a:normAutofit fontScale="92500" lnSpcReduction="20000"/>
          </a:bodyPr>
          <a:lstStyle/>
          <a:p>
            <a:r>
              <a:rPr lang="ja-JP" altLang="en-US"/>
              <a:t>（推奨）事前に</a:t>
            </a:r>
            <a:r>
              <a:rPr lang="en-US" altLang="ja-JP" dirty="0"/>
              <a:t>APS</a:t>
            </a:r>
            <a:r>
              <a:rPr lang="ja-JP" altLang="en-US"/>
              <a:t>を用いた授業を実施する</a:t>
            </a:r>
            <a:endParaRPr lang="en-US" altLang="ja-JP" dirty="0"/>
          </a:p>
          <a:p>
            <a:pPr marL="457200" lvl="1" indent="-457200">
              <a:buFont typeface="Arial" panose="020B0604020202020204" pitchFamily="34" charset="0"/>
              <a:buChar char="•"/>
            </a:pPr>
            <a:r>
              <a:rPr lang="en-US" altLang="ja-JP" dirty="0"/>
              <a:t>HTML/CSS</a:t>
            </a:r>
            <a:r>
              <a:rPr lang="ja-JP" altLang="en-US"/>
              <a:t>及び</a:t>
            </a:r>
            <a:r>
              <a:rPr lang="en-US" altLang="ja-JP" dirty="0"/>
              <a:t>JavaScript</a:t>
            </a:r>
            <a:r>
              <a:rPr lang="ja-JP" altLang="en-US"/>
              <a:t>に不慣れな状態で制作するのは難しいため、制作の前に授業の形式で実施することをお勧めします。</a:t>
            </a:r>
            <a:endParaRPr lang="en-US" altLang="ja-JP" dirty="0"/>
          </a:p>
          <a:p>
            <a:pPr marL="971550" lvl="2" indent="-285750">
              <a:buFont typeface="Arial" panose="020B0604020202020204" pitchFamily="34" charset="0"/>
              <a:buChar char="•"/>
            </a:pPr>
            <a:r>
              <a:rPr lang="ja-JP" altLang="en-US"/>
              <a:t>準備にあたっては、</a:t>
            </a:r>
            <a:r>
              <a:rPr lang="en-US" altLang="ja-JP" dirty="0"/>
              <a:t>APS</a:t>
            </a:r>
            <a:r>
              <a:rPr lang="ja-JP" altLang="en-US"/>
              <a:t>くだもの図鑑を使って授業を行うための、先生向けの説明動画をご覧ください。</a:t>
            </a:r>
            <a:endParaRPr lang="en-US" altLang="ja-JP" dirty="0"/>
          </a:p>
          <a:p>
            <a:pPr lvl="3"/>
            <a:r>
              <a:rPr lang="en-US" altLang="ja-JP" dirty="0"/>
              <a:t>https://</a:t>
            </a:r>
            <a:r>
              <a:rPr lang="en-US" altLang="ja-JP" dirty="0" err="1"/>
              <a:t>edu.monaca.io</a:t>
            </a:r>
            <a:r>
              <a:rPr lang="en-US" altLang="ja-JP" dirty="0"/>
              <a:t>/online</a:t>
            </a:r>
          </a:p>
          <a:p>
            <a:endParaRPr lang="en-US" altLang="ja-JP" dirty="0"/>
          </a:p>
          <a:p>
            <a:r>
              <a:rPr lang="ja-JP" altLang="en-US"/>
              <a:t>応募のために、動的なアプリケーションに変更する</a:t>
            </a:r>
            <a:endParaRPr kumimoji="1" lang="en-US" altLang="ja-JP" dirty="0"/>
          </a:p>
          <a:p>
            <a:pPr marL="457200" lvl="1" indent="-457200">
              <a:buFont typeface="Arial" panose="020B0604020202020204" pitchFamily="34" charset="0"/>
              <a:buChar char="•"/>
            </a:pPr>
            <a:r>
              <a:rPr kumimoji="1" lang="ja-JP" altLang="en-US"/>
              <a:t>「</a:t>
            </a:r>
            <a:r>
              <a:rPr kumimoji="1" lang="en-US" altLang="ja-JP" dirty="0"/>
              <a:t>APS</a:t>
            </a:r>
            <a:r>
              <a:rPr kumimoji="1" lang="ja-JP" altLang="en-US"/>
              <a:t>くだもの図鑑」は、そのままでは</a:t>
            </a:r>
            <a:r>
              <a:rPr kumimoji="1" lang="en-US" altLang="ja-JP" dirty="0"/>
              <a:t>HTML</a:t>
            </a:r>
            <a:r>
              <a:rPr kumimoji="1" lang="ja-JP" altLang="en-US"/>
              <a:t>と</a:t>
            </a:r>
            <a:r>
              <a:rPr kumimoji="1" lang="en-US" altLang="ja-JP" dirty="0"/>
              <a:t>CSS</a:t>
            </a:r>
            <a:r>
              <a:rPr lang="ja-JP" altLang="en-US"/>
              <a:t>による</a:t>
            </a:r>
            <a:r>
              <a:rPr kumimoji="1" lang="ja-JP" altLang="en-US"/>
              <a:t>静的な</a:t>
            </a:r>
            <a:r>
              <a:rPr kumimoji="1" lang="en-US" altLang="ja-JP" dirty="0"/>
              <a:t>Web</a:t>
            </a:r>
            <a:r>
              <a:rPr kumimoji="1" lang="ja-JP" altLang="en-US"/>
              <a:t>サイトです。</a:t>
            </a:r>
            <a:endParaRPr kumimoji="1" lang="en-US" altLang="ja-JP" dirty="0"/>
          </a:p>
          <a:p>
            <a:pPr marL="457200" lvl="1" indent="-457200">
              <a:buFont typeface="Arial" panose="020B0604020202020204" pitchFamily="34" charset="0"/>
              <a:buChar char="•"/>
            </a:pPr>
            <a:r>
              <a:rPr kumimoji="1" lang="ja-JP" altLang="en-US"/>
              <a:t>コンテストは、</a:t>
            </a:r>
            <a:r>
              <a:rPr kumimoji="1" lang="ja-JP" altLang="en-US">
                <a:solidFill>
                  <a:srgbClr val="FF0000"/>
                </a:solidFill>
              </a:rPr>
              <a:t>静的な</a:t>
            </a:r>
            <a:r>
              <a:rPr kumimoji="1" lang="en-US" altLang="ja-JP" dirty="0">
                <a:solidFill>
                  <a:srgbClr val="FF0000"/>
                </a:solidFill>
              </a:rPr>
              <a:t>Web</a:t>
            </a:r>
            <a:r>
              <a:rPr kumimoji="1" lang="ja-JP" altLang="en-US">
                <a:solidFill>
                  <a:srgbClr val="FF0000"/>
                </a:solidFill>
              </a:rPr>
              <a:t>サイト</a:t>
            </a:r>
            <a:r>
              <a:rPr kumimoji="1" lang="ja-JP" altLang="en-US"/>
              <a:t>を</a:t>
            </a:r>
            <a:r>
              <a:rPr kumimoji="1" lang="ja-JP" altLang="en-US">
                <a:solidFill>
                  <a:srgbClr val="FF0000"/>
                </a:solidFill>
              </a:rPr>
              <a:t>対象外</a:t>
            </a:r>
            <a:r>
              <a:rPr kumimoji="1" lang="ja-JP" altLang="en-US"/>
              <a:t>にしています。</a:t>
            </a:r>
            <a:endParaRPr kumimoji="1" lang="en-US" altLang="ja-JP" dirty="0"/>
          </a:p>
          <a:p>
            <a:pPr marL="457200" lvl="1" indent="-457200">
              <a:buFont typeface="Arial" panose="020B0604020202020204" pitchFamily="34" charset="0"/>
              <a:buChar char="•"/>
            </a:pPr>
            <a:r>
              <a:rPr lang="ja-JP" altLang="en-US"/>
              <a:t>応募する作品は、</a:t>
            </a:r>
            <a:r>
              <a:rPr lang="en-US" altLang="ja-JP" dirty="0"/>
              <a:t>JavaScript</a:t>
            </a:r>
            <a:r>
              <a:rPr lang="ja-JP" altLang="en-US"/>
              <a:t>などによるプログラムを組み込み、</a:t>
            </a:r>
            <a:r>
              <a:rPr lang="ja-JP" altLang="en-US">
                <a:solidFill>
                  <a:srgbClr val="FF0000"/>
                </a:solidFill>
              </a:rPr>
              <a:t>動的なアプリケーションにする必要があります</a:t>
            </a:r>
            <a:r>
              <a:rPr lang="ja-JP" altLang="en-US"/>
              <a:t>。</a:t>
            </a:r>
            <a:endParaRPr kumimoji="1" lang="en-US" altLang="ja-JP" dirty="0"/>
          </a:p>
          <a:p>
            <a:endParaRPr kumimoji="1" lang="ja-JP" altLang="en-US"/>
          </a:p>
        </p:txBody>
      </p:sp>
    </p:spTree>
    <p:extLst>
      <p:ext uri="{BB962C8B-B14F-4D97-AF65-F5344CB8AC3E}">
        <p14:creationId xmlns:p14="http://schemas.microsoft.com/office/powerpoint/2010/main" val="56683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1DB332-77CA-3644-12E1-2B453EE2C06A}"/>
              </a:ext>
            </a:extLst>
          </p:cNvPr>
          <p:cNvSpPr>
            <a:spLocks noGrp="1"/>
          </p:cNvSpPr>
          <p:nvPr>
            <p:ph type="ctrTitle"/>
          </p:nvPr>
        </p:nvSpPr>
        <p:spPr/>
        <p:txBody>
          <a:bodyPr/>
          <a:lstStyle/>
          <a:p>
            <a:r>
              <a:rPr kumimoji="1" lang="ja-JP" altLang="en-US"/>
              <a:t>初級（さっくり）編のガイドライン</a:t>
            </a:r>
            <a:endParaRPr lang="ja-JP" altLang="en-US"/>
          </a:p>
        </p:txBody>
      </p:sp>
    </p:spTree>
    <p:extLst>
      <p:ext uri="{BB962C8B-B14F-4D97-AF65-F5344CB8AC3E}">
        <p14:creationId xmlns:p14="http://schemas.microsoft.com/office/powerpoint/2010/main" val="53829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0ED2DCF-A7D9-2FE1-5179-E2BEFB17DA82}"/>
              </a:ext>
            </a:extLst>
          </p:cNvPr>
          <p:cNvSpPr>
            <a:spLocks noGrp="1"/>
          </p:cNvSpPr>
          <p:nvPr>
            <p:ph type="title"/>
          </p:nvPr>
        </p:nvSpPr>
        <p:spPr/>
        <p:txBody>
          <a:bodyPr/>
          <a:lstStyle/>
          <a:p>
            <a:r>
              <a:rPr lang="ja-JP" altLang="en-US"/>
              <a:t>目次</a:t>
            </a:r>
          </a:p>
        </p:txBody>
      </p:sp>
      <p:sp>
        <p:nvSpPr>
          <p:cNvPr id="4" name="コンテンツ プレースホルダー 3">
            <a:extLst>
              <a:ext uri="{FF2B5EF4-FFF2-40B4-BE49-F238E27FC236}">
                <a16:creationId xmlns:a16="http://schemas.microsoft.com/office/drawing/2014/main" id="{36E61587-E891-D3AB-F847-E618C7B2FD39}"/>
              </a:ext>
            </a:extLst>
          </p:cNvPr>
          <p:cNvSpPr>
            <a:spLocks noGrp="1"/>
          </p:cNvSpPr>
          <p:nvPr>
            <p:ph idx="1"/>
          </p:nvPr>
        </p:nvSpPr>
        <p:spPr>
          <a:xfrm>
            <a:off x="899592" y="1728000"/>
            <a:ext cx="7344816" cy="3987000"/>
          </a:xfrm>
        </p:spPr>
        <p:txBody>
          <a:bodyPr>
            <a:normAutofit fontScale="85000" lnSpcReduction="10000"/>
          </a:bodyPr>
          <a:lstStyle/>
          <a:p>
            <a:pPr marL="457200" indent="-457200">
              <a:buFont typeface="Arial" panose="020B0604020202020204" pitchFamily="34" charset="0"/>
              <a:buChar char="•"/>
            </a:pPr>
            <a:r>
              <a:rPr lang="ja-JP" altLang="en-US"/>
              <a:t>進め方の概要</a:t>
            </a:r>
            <a:r>
              <a:rPr lang="en-US" altLang="ja-JP" dirty="0"/>
              <a:t>						p.10</a:t>
            </a:r>
          </a:p>
          <a:p>
            <a:pPr marL="457200" lvl="1" indent="-457200">
              <a:buFont typeface="Arial" panose="020B0604020202020204" pitchFamily="34" charset="0"/>
              <a:buChar char="•"/>
            </a:pPr>
            <a:endParaRPr lang="en-US" altLang="ja-JP" dirty="0"/>
          </a:p>
          <a:p>
            <a:pPr marL="457200" indent="-457200">
              <a:buFont typeface="Arial" panose="020B0604020202020204" pitchFamily="34" charset="0"/>
              <a:buChar char="•"/>
            </a:pPr>
            <a:r>
              <a:rPr lang="ja-JP" altLang="en-US"/>
              <a:t>コマごとの進め方と目標</a:t>
            </a:r>
            <a:r>
              <a:rPr lang="en-US" altLang="ja-JP" dirty="0"/>
              <a:t>					p.11</a:t>
            </a:r>
          </a:p>
          <a:p>
            <a:pPr marL="457200" lvl="1" indent="-457200">
              <a:buFont typeface="Arial" panose="020B0604020202020204" pitchFamily="34" charset="0"/>
              <a:buChar char="•"/>
            </a:pPr>
            <a:r>
              <a:rPr lang="ja-JP" altLang="en-US"/>
              <a:t>準備</a:t>
            </a:r>
            <a:r>
              <a:rPr lang="en-US" altLang="ja-JP" dirty="0"/>
              <a:t>	 							p.11</a:t>
            </a:r>
          </a:p>
          <a:p>
            <a:pPr marL="457200" lvl="1" indent="-457200">
              <a:buFont typeface="Arial" panose="020B0604020202020204" pitchFamily="34" charset="0"/>
              <a:buChar char="•"/>
            </a:pPr>
            <a:r>
              <a:rPr kumimoji="1" lang="en-US" altLang="ja-JP" dirty="0"/>
              <a:t>1</a:t>
            </a:r>
            <a:r>
              <a:rPr kumimoji="1" lang="ja-JP" altLang="en-US"/>
              <a:t>コマ目の目標と進め方：サンプルアプリケーションを動作させ、主な仕組みを理解する</a:t>
            </a:r>
            <a:r>
              <a:rPr kumimoji="1" lang="en-US" altLang="ja-JP" dirty="0"/>
              <a:t>									p.16</a:t>
            </a:r>
            <a:endParaRPr kumimoji="1" lang="ja-JP" altLang="en-US"/>
          </a:p>
          <a:p>
            <a:pPr marL="457200" lvl="1" indent="-457200">
              <a:buFont typeface="Arial" panose="020B0604020202020204" pitchFamily="34" charset="0"/>
              <a:buChar char="•"/>
            </a:pPr>
            <a:r>
              <a:rPr kumimoji="1" lang="en-US" altLang="ja-JP" dirty="0"/>
              <a:t>2</a:t>
            </a:r>
            <a:r>
              <a:rPr kumimoji="1" lang="ja-JP" altLang="en-US"/>
              <a:t>コマ目の目標と進め方</a:t>
            </a:r>
            <a:r>
              <a:rPr kumimoji="1" lang="en-US" altLang="ja-JP" dirty="0"/>
              <a:t>:</a:t>
            </a:r>
            <a:r>
              <a:rPr kumimoji="1" lang="ja-JP" altLang="en-US"/>
              <a:t>題材を決め、素材を収集し、アプリケーションの制作を開始する</a:t>
            </a:r>
            <a:r>
              <a:rPr kumimoji="1" lang="en-US" altLang="ja-JP" dirty="0"/>
              <a:t>									p.21</a:t>
            </a:r>
            <a:endParaRPr kumimoji="1" lang="ja-JP" altLang="en-US"/>
          </a:p>
          <a:p>
            <a:pPr marL="457200" lvl="1" indent="-457200">
              <a:buFont typeface="Arial" panose="020B0604020202020204" pitchFamily="34" charset="0"/>
              <a:buChar char="•"/>
            </a:pPr>
            <a:r>
              <a:rPr lang="en-US" altLang="ja-JP" dirty="0"/>
              <a:t>3</a:t>
            </a:r>
            <a:r>
              <a:rPr kumimoji="1" lang="ja-JP" altLang="en-US"/>
              <a:t>コマ目の目標と進め方</a:t>
            </a:r>
            <a:r>
              <a:rPr kumimoji="1" lang="en-US" altLang="ja-JP" dirty="0"/>
              <a:t>:</a:t>
            </a:r>
            <a:r>
              <a:rPr kumimoji="1" lang="ja-JP" altLang="en-US"/>
              <a:t>アプリケーションの制作を進め、完成させる</a:t>
            </a:r>
            <a:r>
              <a:rPr kumimoji="1" lang="en-US" altLang="ja-JP" dirty="0"/>
              <a:t>	p.26</a:t>
            </a:r>
            <a:endParaRPr kumimoji="1" lang="ja-JP" altLang="en-US"/>
          </a:p>
          <a:p>
            <a:pPr marL="457200" lvl="1" indent="-457200">
              <a:buFont typeface="Arial" panose="020B0604020202020204" pitchFamily="34" charset="0"/>
              <a:buChar char="•"/>
            </a:pPr>
            <a:r>
              <a:rPr kumimoji="1" lang="en-US" altLang="ja-JP" dirty="0"/>
              <a:t>4</a:t>
            </a:r>
            <a:r>
              <a:rPr kumimoji="1" lang="ja-JP" altLang="en-US"/>
              <a:t>コマ目の目標と進め方</a:t>
            </a:r>
            <a:r>
              <a:rPr kumimoji="1" lang="en-US" altLang="ja-JP" dirty="0"/>
              <a:t>:</a:t>
            </a:r>
            <a:r>
              <a:rPr kumimoji="1" lang="ja-JP" altLang="en-US"/>
              <a:t>プレゼンテーションおよび動画を制作する</a:t>
            </a:r>
            <a:r>
              <a:rPr kumimoji="1" lang="en-US" altLang="ja-JP" dirty="0"/>
              <a:t>	p.31</a:t>
            </a:r>
            <a:endParaRPr kumimoji="1" lang="ja-JP" altLang="en-US"/>
          </a:p>
          <a:p>
            <a:pPr marL="457200" lvl="1" indent="-457200">
              <a:buFont typeface="Arial" panose="020B0604020202020204" pitchFamily="34" charset="0"/>
              <a:buChar char="•"/>
            </a:pPr>
            <a:r>
              <a:rPr lang="ja-JP" altLang="en-US"/>
              <a:t>応募</a:t>
            </a:r>
            <a:r>
              <a:rPr lang="en-US" altLang="ja-JP" dirty="0"/>
              <a:t>								p.36</a:t>
            </a:r>
          </a:p>
          <a:p>
            <a:pPr marL="457200" lvl="1" indent="-457200">
              <a:buFont typeface="+mj-lt"/>
              <a:buAutoNum type="arabicPeriod"/>
            </a:pPr>
            <a:endParaRPr lang="ja-JP" altLang="en-US"/>
          </a:p>
        </p:txBody>
      </p:sp>
    </p:spTree>
    <p:extLst>
      <p:ext uri="{BB962C8B-B14F-4D97-AF65-F5344CB8AC3E}">
        <p14:creationId xmlns:p14="http://schemas.microsoft.com/office/powerpoint/2010/main" val="902131672"/>
      </p:ext>
    </p:extLst>
  </p:cSld>
  <p:clrMapOvr>
    <a:masterClrMapping/>
  </p:clrMapOvr>
</p:sld>
</file>

<file path=ppt/theme/theme1.xml><?xml version="1.0" encoding="utf-8"?>
<a:theme xmlns:a="http://schemas.openxmlformats.org/drawingml/2006/main" name="Monaca">
  <a:themeElements>
    <a:clrScheme name="ユーザー定義 1">
      <a:dk1>
        <a:srgbClr val="000000"/>
      </a:dk1>
      <a:lt1>
        <a:srgbClr val="FFFFFF"/>
      </a:lt1>
      <a:dk2>
        <a:srgbClr val="FFFFFF"/>
      </a:dk2>
      <a:lt2>
        <a:srgbClr val="FFFFFF"/>
      </a:lt2>
      <a:accent1>
        <a:srgbClr val="0061B1"/>
      </a:accent1>
      <a:accent2>
        <a:srgbClr val="C0504D"/>
      </a:accent2>
      <a:accent3>
        <a:srgbClr val="9BBB59"/>
      </a:accent3>
      <a:accent4>
        <a:srgbClr val="8064A2"/>
      </a:accent4>
      <a:accent5>
        <a:srgbClr val="000000"/>
      </a:accent5>
      <a:accent6>
        <a:srgbClr val="F79646"/>
      </a:accent6>
      <a:hlink>
        <a:srgbClr val="0061B1"/>
      </a:hlink>
      <a:folHlink>
        <a:srgbClr val="800080"/>
      </a:folHlink>
    </a:clrScheme>
    <a:fontScheme name="UD教科書">
      <a:majorFont>
        <a:latin typeface="UD デジタル 教科書体 NK-B"/>
        <a:ea typeface="UD デジタル 教科書体 NK-B"/>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normAutofit/>
      </a:bodyPr>
      <a:lstStyle>
        <a:defPPr>
          <a:defRPr sz="2400" dirty="0" smtClean="0">
            <a:latin typeface="+mn-lt"/>
          </a:defRPr>
        </a:defPPr>
      </a:lstStyle>
    </a:txDef>
  </a:objectDefaults>
  <a:extraClrSchemeLst/>
  <a:extLst>
    <a:ext uri="{05A4C25C-085E-4340-85A3-A5531E510DB2}">
      <thm15:themeFamily xmlns:thm15="http://schemas.microsoft.com/office/thememl/2012/main" name="JavaScriptプログラミング入門_202106_井澤版" id="{58E8BBAF-7E4E-6747-9393-9D080C8D6A9B}" vid="{E3C724B4-8BA6-4E44-856F-D0D39C8C9E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Monaca</Template>
  <TotalTime>725</TotalTime>
  <Words>3468</Words>
  <Application>Microsoft Macintosh PowerPoint</Application>
  <PresentationFormat>画面に合わせる (4:3)</PresentationFormat>
  <Paragraphs>395</Paragraphs>
  <Slides>39</Slides>
  <Notes>38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39</vt:i4>
      </vt:variant>
    </vt:vector>
  </HeadingPairs>
  <TitlesOfParts>
    <vt:vector size="47" baseType="lpstr">
      <vt:lpstr>BIZ UDPGothic</vt:lpstr>
      <vt:lpstr>Migu 1M</vt:lpstr>
      <vt:lpstr>UD デジタル 教科書体 N-R</vt:lpstr>
      <vt:lpstr>UD デジタル 教科書体 NK-B</vt:lpstr>
      <vt:lpstr>UD デジタル 教科書体 NK-R</vt:lpstr>
      <vt:lpstr>Arial</vt:lpstr>
      <vt:lpstr>Calibri</vt:lpstr>
      <vt:lpstr>Monaca</vt:lpstr>
      <vt:lpstr>全国商業高校Webアプリコンテスト ガイドライン 初級（さっくり）編 4コマからはじめる 応募作品（Webアプリケーション）の制作</vt:lpstr>
      <vt:lpstr>目次</vt:lpstr>
      <vt:lpstr>本ガイドラインの想定している条件</vt:lpstr>
      <vt:lpstr>PowerPoint プレゼンテーション</vt:lpstr>
      <vt:lpstr>Monaca Educationの利用について</vt:lpstr>
      <vt:lpstr>APSくだもの図鑑について</vt:lpstr>
      <vt:lpstr>※注意：APSくだもの図鑑について</vt:lpstr>
      <vt:lpstr>初級（さっくり）編のガイドライン</vt:lpstr>
      <vt:lpstr>目次</vt:lpstr>
      <vt:lpstr>初級（さっくり）編:進め方の概要</vt:lpstr>
      <vt:lpstr>準備</vt:lpstr>
      <vt:lpstr>初級（さっくり）編:準備①</vt:lpstr>
      <vt:lpstr>初級（さっくり）編:準備②</vt:lpstr>
      <vt:lpstr>初級（さっくり）編:準備③</vt:lpstr>
      <vt:lpstr>初級（さっくり）編:準備④</vt:lpstr>
      <vt:lpstr>１コマ目の目標と進め方</vt:lpstr>
      <vt:lpstr>初級（さっくり）編:1コマ目の目標</vt:lpstr>
      <vt:lpstr>初級（さっくり）編:1コマ目の進め方①</vt:lpstr>
      <vt:lpstr>初級（さっくり）編:1コマ目の進め方②</vt:lpstr>
      <vt:lpstr>初級（さっくり）編:1コマ目の進め方③</vt:lpstr>
      <vt:lpstr>２コマ目の目標と進め方</vt:lpstr>
      <vt:lpstr>初級（さっくり）編:2コマ目の目標</vt:lpstr>
      <vt:lpstr>初級（さっくり）編:2コマ目の進め方①</vt:lpstr>
      <vt:lpstr>初級（さっくり）編:2コマ目の進め方②</vt:lpstr>
      <vt:lpstr>初級（さっくり）編:2コマ目の進め方③</vt:lpstr>
      <vt:lpstr>３コマ目の目標と進め方</vt:lpstr>
      <vt:lpstr>初級（さっくり）編:3コマ目の目標</vt:lpstr>
      <vt:lpstr>初級（さっくり）編:3コマ目の進め方①</vt:lpstr>
      <vt:lpstr>初級（さっくり）編:3コマ目の進め方②</vt:lpstr>
      <vt:lpstr>初級（さっくり）編:3コマ目の進め方③</vt:lpstr>
      <vt:lpstr>４コマ目の目標と進め方</vt:lpstr>
      <vt:lpstr>初級（さっくり）編:4コマ目の目標</vt:lpstr>
      <vt:lpstr>初級（さっくり）編:4コマ目の進め方①</vt:lpstr>
      <vt:lpstr>初級（さっくり）編:4コマ目の進め方②</vt:lpstr>
      <vt:lpstr>エントリーシートの項目</vt:lpstr>
      <vt:lpstr>応募の前に【他者の権利の保護】</vt:lpstr>
      <vt:lpstr>応募</vt:lpstr>
      <vt:lpstr>初級（さっくり）編:（後作業）応募</vt:lpstr>
      <vt:lpstr>初級（さっくり）編： 4コマからはじめるWebアプリケーションの制作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全国商業高校Webアプリコンテスト ガイドライン（レベル１） 4コマからはじめる 応募作品（Webアプリケーション）の制作</dc:title>
  <dc:creator>Tetsuya Izawa</dc:creator>
  <cp:lastModifiedBy>Tetsuya Izawa</cp:lastModifiedBy>
  <cp:revision>18</cp:revision>
  <dcterms:created xsi:type="dcterms:W3CDTF">2023-04-26T05:44:51Z</dcterms:created>
  <dcterms:modified xsi:type="dcterms:W3CDTF">2023-06-20T00:59:42Z</dcterms:modified>
</cp:coreProperties>
</file>