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5" r:id="rId1"/>
  </p:sldMasterIdLst>
  <p:notesMasterIdLst>
    <p:notesMasterId r:id="rId34"/>
  </p:notesMasterIdLst>
  <p:handoutMasterIdLst>
    <p:handoutMasterId r:id="rId35"/>
  </p:handoutMasterIdLst>
  <p:sldIdLst>
    <p:sldId id="510" r:id="rId2"/>
    <p:sldId id="541" r:id="rId3"/>
    <p:sldId id="1017" r:id="rId4"/>
    <p:sldId id="1018" r:id="rId5"/>
    <p:sldId id="1019" r:id="rId6"/>
    <p:sldId id="1020" r:id="rId7"/>
    <p:sldId id="1021" r:id="rId8"/>
    <p:sldId id="1016" r:id="rId9"/>
    <p:sldId id="891" r:id="rId10"/>
    <p:sldId id="1038" r:id="rId11"/>
    <p:sldId id="1039" r:id="rId12"/>
    <p:sldId id="1040" r:id="rId13"/>
    <p:sldId id="1041" r:id="rId14"/>
    <p:sldId id="1042" r:id="rId15"/>
    <p:sldId id="1043" r:id="rId16"/>
    <p:sldId id="1044" r:id="rId17"/>
    <p:sldId id="1051" r:id="rId18"/>
    <p:sldId id="1053" r:id="rId19"/>
    <p:sldId id="1052" r:id="rId20"/>
    <p:sldId id="1055" r:id="rId21"/>
    <p:sldId id="1056" r:id="rId22"/>
    <p:sldId id="1054" r:id="rId23"/>
    <p:sldId id="1045" r:id="rId24"/>
    <p:sldId id="1047" r:id="rId25"/>
    <p:sldId id="1050" r:id="rId26"/>
    <p:sldId id="1048" r:id="rId27"/>
    <p:sldId id="1057" r:id="rId28"/>
    <p:sldId id="1058" r:id="rId29"/>
    <p:sldId id="1059" r:id="rId30"/>
    <p:sldId id="1060" r:id="rId31"/>
    <p:sldId id="1061" r:id="rId32"/>
    <p:sldId id="1062" r:id="rId3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1C6730B-34D3-4D19-A1CB-097DFD1E53C0}">
          <p14:sldIdLst>
            <p14:sldId id="510"/>
          </p14:sldIdLst>
        </p14:section>
        <p14:section name="サンプル" id="{963C48AA-D261-44B8-8606-196D15D1F1F3}">
          <p14:sldIdLst>
            <p14:sldId id="541"/>
            <p14:sldId id="1017"/>
            <p14:sldId id="1018"/>
            <p14:sldId id="1019"/>
            <p14:sldId id="1020"/>
            <p14:sldId id="1021"/>
            <p14:sldId id="1016"/>
            <p14:sldId id="891"/>
            <p14:sldId id="1038"/>
            <p14:sldId id="1039"/>
            <p14:sldId id="1040"/>
            <p14:sldId id="1041"/>
            <p14:sldId id="1042"/>
            <p14:sldId id="1043"/>
            <p14:sldId id="1044"/>
            <p14:sldId id="1051"/>
            <p14:sldId id="1053"/>
            <p14:sldId id="1052"/>
            <p14:sldId id="1055"/>
            <p14:sldId id="1056"/>
            <p14:sldId id="1054"/>
            <p14:sldId id="1045"/>
            <p14:sldId id="1047"/>
            <p14:sldId id="1050"/>
            <p14:sldId id="1048"/>
            <p14:sldId id="1057"/>
            <p14:sldId id="1058"/>
            <p14:sldId id="1059"/>
            <p14:sldId id="1060"/>
            <p14:sldId id="1061"/>
            <p14:sldId id="10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FFFFFF"/>
    <a:srgbClr val="FFACAC"/>
    <a:srgbClr val="007BFF"/>
    <a:srgbClr val="FF5050"/>
    <a:srgbClr val="000000"/>
    <a:srgbClr val="BEE2FA"/>
    <a:srgbClr val="DBEFFD"/>
    <a:srgbClr val="62AEF4"/>
    <a:srgbClr val="7CA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1577" autoAdjust="0"/>
  </p:normalViewPr>
  <p:slideViewPr>
    <p:cSldViewPr>
      <p:cViewPr varScale="1">
        <p:scale>
          <a:sx n="132" d="100"/>
          <a:sy n="132" d="100"/>
        </p:scale>
        <p:origin x="101" y="533"/>
      </p:cViewPr>
      <p:guideLst>
        <p:guide orient="horz" pos="424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924" y="8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6967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40" y="2"/>
            <a:ext cx="2949787" cy="496967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C667AC03-8C51-475D-B622-96A1C8F5E7CF}" type="datetimeFigureOut">
              <a:rPr kumimoji="1" lang="ja-JP" altLang="en-US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pPr/>
              <a:t>2022/2/7</a:t>
            </a:fld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48"/>
            <a:ext cx="2949787" cy="49696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40" y="9440648"/>
            <a:ext cx="2949787" cy="49696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5C22AC06-8FF0-402A-A8D4-EC443B2B51A3}" type="slidenum">
              <a:rPr kumimoji="1" lang="ja-JP" altLang="en-US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pPr/>
              <a:t>‹#›</a:t>
            </a:fld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2172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03DBDFE6-349D-475F-88FD-2EE4F300759D}" type="datetimeFigureOut">
              <a:rPr kumimoji="1" lang="ja-JP" altLang="en-US" smtClean="0"/>
              <a:pPr/>
              <a:t>2022/2/7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6"/>
            <a:ext cx="5445125" cy="4471988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5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5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8B3B45EC-A74E-44C4-8A52-02885151506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958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50950" y="1279525"/>
            <a:ext cx="4603750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00883-0409-4E10-A901-139183229ECC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4239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B85AA-7511-8545-942A-E7FA4F62E62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49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0691" cy="6858000"/>
          </a:xfrm>
          <a:prstGeom prst="rect">
            <a:avLst/>
          </a:prstGeom>
        </p:spPr>
      </p:pic>
      <p:sp>
        <p:nvSpPr>
          <p:cNvPr id="15" name="正方形/長方形 14"/>
          <p:cNvSpPr/>
          <p:nvPr userDrawn="1"/>
        </p:nvSpPr>
        <p:spPr>
          <a:xfrm>
            <a:off x="-3312" y="6238"/>
            <a:ext cx="9144002" cy="6880733"/>
          </a:xfrm>
          <a:prstGeom prst="rect">
            <a:avLst/>
          </a:prstGeom>
          <a:solidFill>
            <a:srgbClr val="000000">
              <a:alpha val="50196"/>
            </a:srgb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583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51000" y="5710112"/>
            <a:ext cx="9846000" cy="160732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00000" y="1728000"/>
            <a:ext cx="7380000" cy="1431160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lnSpc>
                <a:spcPts val="3900"/>
              </a:lnSpc>
              <a:defRPr sz="3750" b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UD デジタル 教科書体 N-B" panose="02020700000000000000" pitchFamily="17" charset="-128"/>
              </a:defRPr>
            </a:lvl1pPr>
          </a:lstStyle>
          <a:p>
            <a:r>
              <a:rPr kumimoji="1" lang="ja-JP" altLang="en-US" dirty="0"/>
              <a:t>タイトル太さ</a:t>
            </a:r>
            <a:r>
              <a:rPr kumimoji="1" lang="en-US" altLang="ja-JP" dirty="0"/>
              <a:t>E</a:t>
            </a:r>
            <a:r>
              <a:rPr kumimoji="1" lang="ja-JP" altLang="en-US" dirty="0"/>
              <a:t>の</a:t>
            </a:r>
            <a:r>
              <a:rPr kumimoji="1" lang="en-US" altLang="ja-JP" dirty="0"/>
              <a:t>50pt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900000" y="3312000"/>
            <a:ext cx="7380000" cy="549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 b="0">
                <a:solidFill>
                  <a:srgbClr val="0061B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UD デジタル 教科書体 N-B" panose="02020700000000000000" pitchFamily="17" charset="-128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サブタイトル太さ</a:t>
            </a:r>
            <a:r>
              <a:rPr kumimoji="1" lang="en-US" altLang="ja-JP" dirty="0"/>
              <a:t>D</a:t>
            </a:r>
            <a:r>
              <a:rPr kumimoji="1" lang="ja-JP" altLang="en-US" dirty="0"/>
              <a:t>の</a:t>
            </a:r>
            <a:r>
              <a:rPr kumimoji="1" lang="en-US" altLang="ja-JP" dirty="0"/>
              <a:t>32pt</a:t>
            </a:r>
            <a:r>
              <a:rPr kumimoji="1" lang="ja-JP" altLang="en-US" dirty="0"/>
              <a:t>色</a:t>
            </a:r>
            <a:endParaRPr kumimoji="1" lang="en-US" altLang="ja-JP" dirty="0"/>
          </a:p>
        </p:txBody>
      </p:sp>
      <p:pic>
        <p:nvPicPr>
          <p:cNvPr id="16" name="図 1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188" y="540004"/>
            <a:ext cx="1801372" cy="396241"/>
          </a:xfrm>
          <a:prstGeom prst="rect">
            <a:avLst/>
          </a:prstGeom>
        </p:spPr>
      </p:pic>
      <p:sp>
        <p:nvSpPr>
          <p:cNvPr id="21" name="テキスト プレースホルダー 20"/>
          <p:cNvSpPr>
            <a:spLocks noGrp="1"/>
          </p:cNvSpPr>
          <p:nvPr>
            <p:ph type="body" sz="quarter" idx="13" hasCustomPrompt="1"/>
          </p:nvPr>
        </p:nvSpPr>
        <p:spPr>
          <a:xfrm>
            <a:off x="900116" y="3960001"/>
            <a:ext cx="7380287" cy="45591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lang="en-US" altLang="ja-JP" sz="2700" b="0" dirty="0">
                <a:latin typeface="Monacakomi" panose="020B0509020204020204" pitchFamily="49" charset="-128"/>
                <a:ea typeface="UD デジタル 教科書体 N-B" panose="02020700000000000000" pitchFamily="17" charset="-128"/>
                <a:cs typeface="UD デジタル 教科書体 N-B" panose="02020700000000000000" pitchFamily="17" charset="-128"/>
              </a:defRPr>
            </a:lvl1pPr>
          </a:lstStyle>
          <a:p>
            <a:r>
              <a:rPr lang="ja-JP" altLang="en-US" sz="1800" dirty="0">
                <a:latin typeface="+mn-lt"/>
              </a:rPr>
              <a:t>アシアル株式会社  足有太郎</a:t>
            </a:r>
            <a:endParaRPr lang="en-US" altLang="ja-JP" sz="1800" dirty="0">
              <a:latin typeface="+mn-lt"/>
            </a:endParaRPr>
          </a:p>
        </p:txBody>
      </p:sp>
      <p:sp>
        <p:nvSpPr>
          <p:cNvPr id="11" name="スライド番号プレースホルダー 5"/>
          <p:cNvSpPr txBox="1">
            <a:spLocks/>
          </p:cNvSpPr>
          <p:nvPr userDrawn="1"/>
        </p:nvSpPr>
        <p:spPr>
          <a:xfrm>
            <a:off x="8221172" y="6333297"/>
            <a:ext cx="540000" cy="362211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12BF5FF-66F5-42AA-9C63-A7070F4E7373}" type="slidenum">
              <a:rPr lang="ja-JP" altLang="en-US" sz="1400" b="1" smtClean="0">
                <a:solidFill>
                  <a:schemeClr val="accent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メイリオ"/>
              </a:rPr>
              <a:pPr algn="ctr"/>
              <a:t>‹#›</a:t>
            </a:fld>
            <a:endParaRPr lang="ja-JP" altLang="en-US" sz="1400" b="1" dirty="0">
              <a:solidFill>
                <a:schemeClr val="accent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/>
            </a:endParaRPr>
          </a:p>
        </p:txBody>
      </p:sp>
      <p:sp>
        <p:nvSpPr>
          <p:cNvPr id="12" name="フッター プレースホルダー 4"/>
          <p:cNvSpPr txBox="1">
            <a:spLocks/>
          </p:cNvSpPr>
          <p:nvPr userDrawn="1"/>
        </p:nvSpPr>
        <p:spPr>
          <a:xfrm>
            <a:off x="2112579" y="6396876"/>
            <a:ext cx="5843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825" kern="1200">
                <a:solidFill>
                  <a:schemeClr val="bg1"/>
                </a:solidFill>
                <a:latin typeface="FOT-筑紫ゴシック Pro R" pitchFamily="18" charset="-128"/>
                <a:ea typeface="FOT-筑紫ゴシック Pro R" pitchFamily="18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1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メイリオ"/>
              </a:rPr>
              <a:t>https://edu.monaca.io/       Copyright © Asial Corporation. All Right Reserved.</a:t>
            </a:r>
            <a:endParaRPr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71058469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箇条書き・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7272808" cy="393138"/>
          </a:xfrm>
        </p:spPr>
        <p:txBody>
          <a:bodyPr anchor="ctr">
            <a:noAutofit/>
          </a:bodyPr>
          <a:lstStyle>
            <a:lvl1pPr algn="l">
              <a:defRPr sz="1400" b="0" spc="170" baseline="0">
                <a:solidFill>
                  <a:srgbClr val="646464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r>
              <a:rPr kumimoji="1" lang="ja-JP" altLang="en-US"/>
              <a:t>タイトル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34000" y="782704"/>
            <a:ext cx="8658480" cy="5526616"/>
          </a:xfrm>
        </p:spPr>
        <p:txBody>
          <a:bodyPr>
            <a:noAutofit/>
          </a:bodyPr>
          <a:lstStyle>
            <a:lvl1pPr marL="3429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Wingdings" panose="05000000000000000000" pitchFamily="2" charset="2"/>
              <a:buChar char="n"/>
              <a:defRPr sz="2800">
                <a:solidFill>
                  <a:srgbClr val="007BFF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  <a:lvl2pPr marL="742950" indent="-384175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└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2pPr>
            <a:lvl3pPr marL="12573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└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3pPr>
            <a:lvl4pPr marL="17145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└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r>
              <a:rPr kumimoji="1" lang="en-US" altLang="ja-JP"/>
              <a:t>Lv1</a:t>
            </a:r>
          </a:p>
          <a:p>
            <a:pPr lvl="1"/>
            <a:r>
              <a:rPr kumimoji="1" lang="en-US" altLang="ja-JP"/>
              <a:t>Lv2</a:t>
            </a:r>
          </a:p>
          <a:p>
            <a:pPr lvl="2"/>
            <a:r>
              <a:rPr kumimoji="1" lang="en-US" altLang="ja-JP"/>
              <a:t>Lv3</a:t>
            </a:r>
          </a:p>
          <a:p>
            <a:pPr lvl="3"/>
            <a:r>
              <a:rPr kumimoji="1" lang="en-US" altLang="ja-JP"/>
              <a:t>Lv4</a:t>
            </a:r>
          </a:p>
        </p:txBody>
      </p:sp>
      <p:sp>
        <p:nvSpPr>
          <p:cNvPr id="5" name="正方形/長方形 4"/>
          <p:cNvSpPr/>
          <p:nvPr userDrawn="1"/>
        </p:nvSpPr>
        <p:spPr>
          <a:xfrm>
            <a:off x="234000" y="404664"/>
            <a:ext cx="8910000" cy="18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0"/>
          </p:nvPr>
        </p:nvSpPr>
        <p:spPr>
          <a:xfrm>
            <a:off x="4283968" y="44624"/>
            <a:ext cx="4716016" cy="393138"/>
          </a:xfrm>
        </p:spPr>
        <p:txBody>
          <a:bodyPr vert="horz" anchor="ctr">
            <a:normAutofit/>
          </a:bodyPr>
          <a:lstStyle>
            <a:lvl1pPr marL="0" indent="0" algn="r">
              <a:buNone/>
              <a:defRPr sz="1400" b="0" spc="170" baseline="0">
                <a:solidFill>
                  <a:srgbClr val="007BFF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0" name="スライド番号プレースホルダー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9875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プレビュ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7272808" cy="393138"/>
          </a:xfrm>
        </p:spPr>
        <p:txBody>
          <a:bodyPr anchor="ctr">
            <a:noAutofit/>
          </a:bodyPr>
          <a:lstStyle>
            <a:lvl1pPr algn="l">
              <a:defRPr sz="1400" b="0" spc="170" baseline="0">
                <a:solidFill>
                  <a:srgbClr val="646464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r>
              <a:rPr kumimoji="1" lang="ja-JP" altLang="en-US"/>
              <a:t>タイトル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51520" y="782704"/>
            <a:ext cx="4104456" cy="5526616"/>
          </a:xfrm>
        </p:spPr>
        <p:txBody>
          <a:bodyPr>
            <a:noAutofit/>
          </a:bodyPr>
          <a:lstStyle>
            <a:lvl1pPr marL="0" indent="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Wingdings" panose="05000000000000000000" pitchFamily="2" charset="2"/>
              <a:buNone/>
              <a:defRPr sz="2400">
                <a:solidFill>
                  <a:srgbClr val="007BFF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  <a:lvl2pPr marL="742950" indent="-384175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2pPr>
            <a:lvl3pPr marL="12573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└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3pPr>
            <a:lvl4pPr marL="17145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└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r>
              <a:rPr kumimoji="1" lang="ja-JP" altLang="en-US"/>
              <a:t>タイトル</a:t>
            </a:r>
            <a:r>
              <a:rPr kumimoji="1" lang="en-US" altLang="ja-JP"/>
              <a:t>(Lv1)</a:t>
            </a:r>
          </a:p>
          <a:p>
            <a:pPr lvl="1"/>
            <a:r>
              <a:rPr kumimoji="1" lang="en-US" altLang="ja-JP"/>
              <a:t>Lv2</a:t>
            </a:r>
          </a:p>
          <a:p>
            <a:pPr lvl="2"/>
            <a:r>
              <a:rPr kumimoji="1" lang="en-US" altLang="ja-JP"/>
              <a:t>Lv3</a:t>
            </a:r>
          </a:p>
          <a:p>
            <a:pPr lvl="3"/>
            <a:r>
              <a:rPr kumimoji="1" lang="en-US" altLang="ja-JP"/>
              <a:t>Lv4</a:t>
            </a:r>
          </a:p>
        </p:txBody>
      </p:sp>
      <p:sp>
        <p:nvSpPr>
          <p:cNvPr id="5" name="正方形/長方形 4"/>
          <p:cNvSpPr/>
          <p:nvPr userDrawn="1"/>
        </p:nvSpPr>
        <p:spPr>
          <a:xfrm>
            <a:off x="234000" y="404664"/>
            <a:ext cx="8910000" cy="18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0"/>
          </p:nvPr>
        </p:nvSpPr>
        <p:spPr>
          <a:xfrm>
            <a:off x="4283968" y="44624"/>
            <a:ext cx="4716016" cy="393138"/>
          </a:xfrm>
        </p:spPr>
        <p:txBody>
          <a:bodyPr vert="horz" anchor="ctr">
            <a:normAutofit/>
          </a:bodyPr>
          <a:lstStyle>
            <a:lvl1pPr marL="0" indent="0" algn="r">
              <a:buNone/>
              <a:defRPr sz="1400" b="0" spc="170" baseline="0">
                <a:solidFill>
                  <a:srgbClr val="007BFF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0" name="スライド番号プレースホルダー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743CB34E-FE3F-460C-8470-8A22E04DFE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88024" y="783730"/>
            <a:ext cx="4104456" cy="5525531"/>
          </a:xfrm>
          <a:ln>
            <a:solidFill>
              <a:schemeClr val="accent5"/>
            </a:solidFill>
          </a:ln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893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0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箇条書き・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7272808" cy="393138"/>
          </a:xfrm>
        </p:spPr>
        <p:txBody>
          <a:bodyPr anchor="ctr">
            <a:noAutofit/>
          </a:bodyPr>
          <a:lstStyle>
            <a:lvl1pPr algn="l">
              <a:defRPr sz="1400" b="0" spc="170" baseline="0">
                <a:solidFill>
                  <a:srgbClr val="646464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r>
              <a:rPr kumimoji="1" lang="ja-JP" altLang="en-US"/>
              <a:t>タイトル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34000" y="692696"/>
            <a:ext cx="8658480" cy="5616624"/>
          </a:xfrm>
        </p:spPr>
        <p:txBody>
          <a:bodyPr>
            <a:noAutofit/>
          </a:bodyPr>
          <a:lstStyle>
            <a:lvl1pPr marL="3429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Wingdings" panose="05000000000000000000" pitchFamily="2" charset="2"/>
              <a:buChar char="n"/>
              <a:defRPr sz="2800">
                <a:solidFill>
                  <a:srgbClr val="007BFF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  <a:lvl2pPr marL="742950" indent="-384175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2pPr>
            <a:lvl3pPr marL="12573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3pPr>
            <a:lvl4pPr marL="17145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r>
              <a:rPr kumimoji="1" lang="en-US" altLang="ja-JP"/>
              <a:t>Lv1</a:t>
            </a:r>
          </a:p>
          <a:p>
            <a:pPr lvl="1"/>
            <a:r>
              <a:rPr kumimoji="1" lang="en-US" altLang="ja-JP"/>
              <a:t>Lv2</a:t>
            </a:r>
          </a:p>
          <a:p>
            <a:pPr lvl="2"/>
            <a:r>
              <a:rPr kumimoji="1" lang="en-US" altLang="ja-JP"/>
              <a:t>Lv3</a:t>
            </a:r>
          </a:p>
          <a:p>
            <a:pPr lvl="3"/>
            <a:r>
              <a:rPr kumimoji="1" lang="en-US" altLang="ja-JP"/>
              <a:t>Lv4</a:t>
            </a:r>
          </a:p>
        </p:txBody>
      </p:sp>
      <p:sp>
        <p:nvSpPr>
          <p:cNvPr id="5" name="正方形/長方形 4"/>
          <p:cNvSpPr/>
          <p:nvPr userDrawn="1"/>
        </p:nvSpPr>
        <p:spPr>
          <a:xfrm>
            <a:off x="234000" y="404664"/>
            <a:ext cx="8910000" cy="18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0"/>
          </p:nvPr>
        </p:nvSpPr>
        <p:spPr>
          <a:xfrm>
            <a:off x="4283968" y="44624"/>
            <a:ext cx="4716016" cy="393138"/>
          </a:xfrm>
        </p:spPr>
        <p:txBody>
          <a:bodyPr vert="horz" anchor="ctr">
            <a:normAutofit/>
          </a:bodyPr>
          <a:lstStyle>
            <a:lvl1pPr marL="0" indent="0" algn="r">
              <a:buNone/>
              <a:defRPr sz="1400" b="0" spc="170" baseline="0">
                <a:solidFill>
                  <a:srgbClr val="007BFF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0" name="スライド番号プレースホルダー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2423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0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の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2817000"/>
            <a:ext cx="9144000" cy="1224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016" y="2816932"/>
            <a:ext cx="9036496" cy="1224136"/>
          </a:xfrm>
        </p:spPr>
        <p:txBody>
          <a:bodyPr>
            <a:normAutofit/>
          </a:bodyPr>
          <a:lstStyle>
            <a:lvl1pPr algn="l">
              <a:defRPr sz="2800" b="0" spc="170" baseline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7146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節の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016" y="3284984"/>
            <a:ext cx="9036496" cy="468052"/>
          </a:xfrm>
        </p:spPr>
        <p:txBody>
          <a:bodyPr>
            <a:normAutofit/>
          </a:bodyPr>
          <a:lstStyle>
            <a:lvl1pPr algn="l">
              <a:defRPr sz="2400" b="0" spc="170" baseline="0">
                <a:solidFill>
                  <a:srgbClr val="007BFF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0" y="3789040"/>
            <a:ext cx="9144000" cy="0"/>
          </a:xfrm>
          <a:prstGeom prst="line">
            <a:avLst/>
          </a:prstGeom>
          <a:ln w="38100">
            <a:solidFill>
              <a:srgbClr val="007B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コンテンツ プレースホルダー 5"/>
          <p:cNvSpPr>
            <a:spLocks noGrp="1"/>
          </p:cNvSpPr>
          <p:nvPr>
            <p:ph sz="quarter" idx="17"/>
          </p:nvPr>
        </p:nvSpPr>
        <p:spPr>
          <a:xfrm>
            <a:off x="144016" y="2708920"/>
            <a:ext cx="9036495" cy="554360"/>
          </a:xfrm>
        </p:spPr>
        <p:txBody>
          <a:bodyPr anchor="ctr"/>
          <a:lstStyle>
            <a:lvl1pPr marL="0" indent="0">
              <a:buNone/>
              <a:defRPr>
                <a:solidFill>
                  <a:srgbClr val="007B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51059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ソースコード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647A0A-1835-48D8-8585-A096A35938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6376A69-B14F-420C-BA7E-28D9A04AE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4624"/>
            <a:ext cx="7272808" cy="393138"/>
          </a:xfrm>
        </p:spPr>
        <p:txBody>
          <a:bodyPr anchor="ctr">
            <a:noAutofit/>
          </a:bodyPr>
          <a:lstStyle>
            <a:lvl1pPr algn="l">
              <a:defRPr sz="1400" b="0" spc="170" baseline="0">
                <a:solidFill>
                  <a:srgbClr val="646464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29A4A0C-44DA-4DFF-B2AA-EB1F67B43671}"/>
              </a:ext>
            </a:extLst>
          </p:cNvPr>
          <p:cNvSpPr/>
          <p:nvPr userDrawn="1"/>
        </p:nvSpPr>
        <p:spPr>
          <a:xfrm>
            <a:off x="234000" y="404664"/>
            <a:ext cx="8910000" cy="18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0" name="テキスト プレースホルダー 12">
            <a:extLst>
              <a:ext uri="{FF2B5EF4-FFF2-40B4-BE49-F238E27FC236}">
                <a16:creationId xmlns:a16="http://schemas.microsoft.com/office/drawing/2014/main" id="{CA10F8BA-A160-4FEB-A137-B74BB02B8E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83968" y="44624"/>
            <a:ext cx="4716016" cy="393138"/>
          </a:xfrm>
        </p:spPr>
        <p:txBody>
          <a:bodyPr vert="horz" anchor="ctr">
            <a:normAutofit/>
          </a:bodyPr>
          <a:lstStyle>
            <a:lvl1pPr marL="0" indent="0" algn="r">
              <a:buNone/>
              <a:defRPr sz="1400" b="0" spc="170" baseline="0">
                <a:solidFill>
                  <a:srgbClr val="007BFF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CF13DF4A-FD23-4375-A8FE-E2A147465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92696"/>
            <a:ext cx="8820472" cy="5616624"/>
          </a:xfrm>
          <a:ln w="15875">
            <a:solidFill>
              <a:srgbClr val="646464"/>
            </a:solidFill>
          </a:ln>
        </p:spPr>
        <p:txBody>
          <a:bodyPr>
            <a:noAutofit/>
          </a:bodyPr>
          <a:lstStyle>
            <a:lvl1pPr marL="0" indent="0" algn="l" eaLnBrk="0" hangingPunct="0">
              <a:lnSpc>
                <a:spcPct val="90000"/>
              </a:lnSpc>
              <a:spcBef>
                <a:spcPts val="0"/>
              </a:spcBef>
              <a:buClr>
                <a:srgbClr val="007BFF"/>
              </a:buClr>
              <a:buFont typeface="Wingdings" panose="05000000000000000000" pitchFamily="2" charset="2"/>
              <a:buNone/>
              <a:defRPr sz="1200">
                <a:solidFill>
                  <a:schemeClr val="tx1"/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1pPr>
            <a:lvl2pPr marL="742950" indent="-384175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2pPr>
            <a:lvl3pPr marL="12573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3pPr>
            <a:lvl4pPr marL="17145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endParaRPr kumimoji="1" lang="en-US" altLang="ja-JP"/>
          </a:p>
        </p:txBody>
      </p:sp>
    </p:spTree>
    <p:extLst>
      <p:ext uri="{BB962C8B-B14F-4D97-AF65-F5344CB8AC3E}">
        <p14:creationId xmlns:p14="http://schemas.microsoft.com/office/powerpoint/2010/main" val="423967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ソースコード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647A0A-1835-48D8-8585-A096A35938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6376A69-B14F-420C-BA7E-28D9A04AE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4624"/>
            <a:ext cx="7272808" cy="393138"/>
          </a:xfrm>
        </p:spPr>
        <p:txBody>
          <a:bodyPr anchor="ctr">
            <a:noAutofit/>
          </a:bodyPr>
          <a:lstStyle>
            <a:lvl1pPr algn="l">
              <a:defRPr sz="1400" b="0" spc="170" baseline="0">
                <a:solidFill>
                  <a:srgbClr val="646464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29A4A0C-44DA-4DFF-B2AA-EB1F67B43671}"/>
              </a:ext>
            </a:extLst>
          </p:cNvPr>
          <p:cNvSpPr/>
          <p:nvPr userDrawn="1"/>
        </p:nvSpPr>
        <p:spPr>
          <a:xfrm>
            <a:off x="234000" y="404664"/>
            <a:ext cx="8910000" cy="18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0" name="テキスト プレースホルダー 12">
            <a:extLst>
              <a:ext uri="{FF2B5EF4-FFF2-40B4-BE49-F238E27FC236}">
                <a16:creationId xmlns:a16="http://schemas.microsoft.com/office/drawing/2014/main" id="{CA10F8BA-A160-4FEB-A137-B74BB02B8E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83968" y="44624"/>
            <a:ext cx="4716016" cy="393138"/>
          </a:xfrm>
        </p:spPr>
        <p:txBody>
          <a:bodyPr vert="horz" anchor="ctr">
            <a:normAutofit/>
          </a:bodyPr>
          <a:lstStyle>
            <a:lvl1pPr marL="0" indent="0" algn="r">
              <a:buNone/>
              <a:defRPr sz="1400" b="0" spc="170" baseline="0">
                <a:solidFill>
                  <a:srgbClr val="007BFF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CF13DF4A-FD23-4375-A8FE-E2A147465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276872"/>
            <a:ext cx="8820472" cy="4032448"/>
          </a:xfrm>
          <a:ln w="15875">
            <a:solidFill>
              <a:srgbClr val="646464"/>
            </a:solidFill>
          </a:ln>
        </p:spPr>
        <p:txBody>
          <a:bodyPr>
            <a:noAutofit/>
          </a:bodyPr>
          <a:lstStyle>
            <a:lvl1pPr marL="0" indent="0" algn="l" eaLnBrk="0" hangingPunct="0">
              <a:lnSpc>
                <a:spcPct val="90000"/>
              </a:lnSpc>
              <a:spcBef>
                <a:spcPts val="0"/>
              </a:spcBef>
              <a:buClr>
                <a:srgbClr val="007BFF"/>
              </a:buClr>
              <a:buFont typeface="Wingdings" panose="05000000000000000000" pitchFamily="2" charset="2"/>
              <a:buNone/>
              <a:defRPr sz="1200">
                <a:solidFill>
                  <a:schemeClr val="tx1"/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1pPr>
            <a:lvl2pPr marL="742950" indent="-384175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2pPr>
            <a:lvl3pPr marL="12573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3pPr>
            <a:lvl4pPr marL="17145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endParaRPr kumimoji="1" lang="en-US" altLang="ja-JP"/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0117494B-F873-4237-956E-805FB6A5A835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251520" y="764704"/>
            <a:ext cx="8640960" cy="1401019"/>
          </a:xfrm>
        </p:spPr>
        <p:txBody>
          <a:bodyPr>
            <a:noAutofit/>
          </a:bodyPr>
          <a:lstStyle>
            <a:lvl1pPr marL="0" indent="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Wingdings" panose="05000000000000000000" pitchFamily="2" charset="2"/>
              <a:buNone/>
              <a:defRPr sz="2400">
                <a:solidFill>
                  <a:srgbClr val="007BFF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  <a:lvl2pPr marL="742950" indent="-384175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2pPr>
            <a:lvl3pPr marL="12573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3pPr>
            <a:lvl4pPr marL="17145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r>
              <a:rPr kumimoji="1" lang="ja-JP" altLang="en-US"/>
              <a:t>タイトル</a:t>
            </a:r>
            <a:r>
              <a:rPr kumimoji="1" lang="en-US" altLang="ja-JP"/>
              <a:t>(Lv1)</a:t>
            </a:r>
          </a:p>
          <a:p>
            <a:pPr lvl="1"/>
            <a:r>
              <a:rPr kumimoji="1" lang="en-US" altLang="ja-JP"/>
              <a:t>Lv2</a:t>
            </a:r>
          </a:p>
          <a:p>
            <a:pPr lvl="2"/>
            <a:r>
              <a:rPr kumimoji="1" lang="en-US" altLang="ja-JP"/>
              <a:t>Lv3</a:t>
            </a:r>
          </a:p>
          <a:p>
            <a:pPr lvl="3"/>
            <a:r>
              <a:rPr kumimoji="1" lang="en-US" altLang="ja-JP"/>
              <a:t>Lv4</a:t>
            </a:r>
          </a:p>
        </p:txBody>
      </p:sp>
    </p:spTree>
    <p:extLst>
      <p:ext uri="{BB962C8B-B14F-4D97-AF65-F5344CB8AC3E}">
        <p14:creationId xmlns:p14="http://schemas.microsoft.com/office/powerpoint/2010/main" val="207810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箇条書き・ベー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44624"/>
            <a:ext cx="7272808" cy="393138"/>
          </a:xfrm>
        </p:spPr>
        <p:txBody>
          <a:bodyPr anchor="ctr">
            <a:noAutofit/>
          </a:bodyPr>
          <a:lstStyle>
            <a:lvl1pPr algn="l">
              <a:defRPr sz="1400" b="0" spc="170" baseline="0">
                <a:solidFill>
                  <a:srgbClr val="646464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782704"/>
            <a:ext cx="8229600" cy="5238584"/>
          </a:xfrm>
        </p:spPr>
        <p:txBody>
          <a:bodyPr>
            <a:noAutofit/>
          </a:bodyPr>
          <a:lstStyle>
            <a:lvl1pPr marL="0" indent="0" algn="just">
              <a:lnSpc>
                <a:spcPct val="150000"/>
              </a:lnSpc>
              <a:buClr>
                <a:srgbClr val="007BFF"/>
              </a:buClr>
              <a:buFont typeface="Wingdings" panose="05000000000000000000" pitchFamily="2" charset="2"/>
              <a:buNone/>
              <a:defRPr sz="2400">
                <a:solidFill>
                  <a:srgbClr val="007BFF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  <a:lvl2pPr marL="914400" indent="-457200" algn="just">
              <a:lnSpc>
                <a:spcPct val="150000"/>
              </a:lnSpc>
              <a:buClr>
                <a:srgbClr val="007BFF"/>
              </a:buClr>
              <a:buFont typeface="Wingdings" panose="05000000000000000000" pitchFamily="2" charset="2"/>
              <a:buChar char="n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2pPr>
            <a:lvl3pPr marL="1257300" indent="-342900" algn="just">
              <a:lnSpc>
                <a:spcPct val="150000"/>
              </a:lnSpc>
              <a:buClr>
                <a:srgbClr val="007BFF"/>
              </a:buClr>
              <a:buFontTx/>
              <a:buChar char="└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3pPr>
            <a:lvl4pPr marL="17145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Wingdings" panose="05000000000000000000" pitchFamily="2" charset="2"/>
              <a:buChar char="l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正方形/長方形 4"/>
          <p:cNvSpPr/>
          <p:nvPr userDrawn="1"/>
        </p:nvSpPr>
        <p:spPr>
          <a:xfrm>
            <a:off x="234000" y="404664"/>
            <a:ext cx="8910000" cy="18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0"/>
          </p:nvPr>
        </p:nvSpPr>
        <p:spPr>
          <a:xfrm>
            <a:off x="4283968" y="44624"/>
            <a:ext cx="4716016" cy="393138"/>
          </a:xfrm>
        </p:spPr>
        <p:txBody>
          <a:bodyPr vert="horz" anchor="ctr">
            <a:normAutofit/>
          </a:bodyPr>
          <a:lstStyle>
            <a:lvl1pPr marL="0" indent="0" algn="r">
              <a:buNone/>
              <a:defRPr sz="1400" b="0" spc="170" baseline="0">
                <a:solidFill>
                  <a:srgbClr val="007BFF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0" name="スライド番号プレースホルダー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55060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0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6599045"/>
            <a:ext cx="9144000" cy="260647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79512" y="6545112"/>
            <a:ext cx="3419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9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Copyright ©  </a:t>
            </a:r>
            <a:r>
              <a:rPr lang="en-US" altLang="ja-JP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Asial</a:t>
            </a:r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Corporation. All Rights Reserved.</a:t>
            </a:r>
            <a:endParaRPr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スライド番号プレースホルダー 9"/>
          <p:cNvSpPr>
            <a:spLocks noGrp="1"/>
          </p:cNvSpPr>
          <p:nvPr>
            <p:ph type="sldNum" sz="quarter" idx="4"/>
          </p:nvPr>
        </p:nvSpPr>
        <p:spPr>
          <a:xfrm>
            <a:off x="3543300" y="655761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499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6" r:id="rId2"/>
    <p:sldLayoutId id="2147483679" r:id="rId3"/>
    <p:sldLayoutId id="2147483677" r:id="rId4"/>
    <p:sldLayoutId id="2147483673" r:id="rId5"/>
    <p:sldLayoutId id="2147483674" r:id="rId6"/>
    <p:sldLayoutId id="2147483678" r:id="rId7"/>
    <p:sldLayoutId id="2147483680" r:id="rId8"/>
    <p:sldLayoutId id="2147483667" r:id="rId9"/>
    <p:sldLayoutId id="2147483681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kern="1200">
          <a:solidFill>
            <a:srgbClr val="333333"/>
          </a:solidFill>
          <a:latin typeface="UD デジタル 教科書体 N-B" panose="02020700000000000000" pitchFamily="17" charset="-128"/>
          <a:ea typeface="UD デジタル 教科書体 N-B" panose="02020700000000000000" pitchFamily="17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rgbClr val="333333"/>
          </a:solidFill>
          <a:latin typeface="UD デジタル 教科書体 N-R" panose="02020400000000000000" pitchFamily="17" charset="-128"/>
          <a:ea typeface="UD デジタル 教科書体 N-R" panose="02020400000000000000" pitchFamily="17" charset="-128"/>
          <a:cs typeface="+mn-cs"/>
        </a:defRPr>
      </a:lvl1pPr>
      <a:lvl2pPr marL="8001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rgbClr val="333333"/>
          </a:solidFill>
          <a:latin typeface="UD デジタル 教科書体 N-R" panose="02020400000000000000" pitchFamily="17" charset="-128"/>
          <a:ea typeface="UD デジタル 教科書体 N-R" panose="02020400000000000000" pitchFamily="17" charset="-128"/>
          <a:cs typeface="+mn-cs"/>
        </a:defRPr>
      </a:lvl2pPr>
      <a:lvl3pPr marL="1200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rgbClr val="333333"/>
          </a:solidFill>
          <a:latin typeface="UD デジタル 教科書体 N-R" panose="02020400000000000000" pitchFamily="17" charset="-128"/>
          <a:ea typeface="UD デジタル 教科書体 N-R" panose="02020400000000000000" pitchFamily="17" charset="-128"/>
          <a:cs typeface="+mn-cs"/>
        </a:defRPr>
      </a:lvl3pPr>
      <a:lvl4pPr marL="1657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rgbClr val="333333"/>
          </a:solidFill>
          <a:latin typeface="UD デジタル 教科書体 N-R" panose="02020400000000000000" pitchFamily="17" charset="-128"/>
          <a:ea typeface="UD デジタル 教科書体 N-R" panose="02020400000000000000" pitchFamily="17" charset="-128"/>
          <a:cs typeface="+mn-cs"/>
        </a:defRPr>
      </a:lvl4pPr>
      <a:lvl5pPr marL="21145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rgbClr val="333333"/>
          </a:solidFill>
          <a:latin typeface="UD デジタル 教科書体 N-R" panose="02020400000000000000" pitchFamily="17" charset="-128"/>
          <a:ea typeface="UD デジタル 教科書体 N-R" panose="02020400000000000000" pitchFamily="17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1633492"/>
            <a:ext cx="8640960" cy="208354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4200"/>
              </a:spcAft>
            </a:pPr>
            <a:r>
              <a:rPr lang="en-US" altLang="ja-JP" sz="3200">
                <a:solidFill>
                  <a:schemeClr val="accent1"/>
                </a:solidFill>
              </a:rPr>
              <a:t>RDB</a:t>
            </a:r>
            <a:r>
              <a:rPr lang="ja-JP" altLang="en-US" sz="3200">
                <a:solidFill>
                  <a:schemeClr val="accent1"/>
                </a:solidFill>
              </a:rPr>
              <a:t>蔵書管理アプリ</a:t>
            </a:r>
            <a:br>
              <a:rPr lang="en-US" altLang="ja-JP" sz="3600" dirty="0">
                <a:solidFill>
                  <a:schemeClr val="accent1"/>
                </a:solidFill>
              </a:rPr>
            </a:br>
            <a:br>
              <a:rPr lang="en-US" altLang="ja-JP" sz="3600" dirty="0">
                <a:solidFill>
                  <a:schemeClr val="accent1"/>
                </a:solidFill>
              </a:rPr>
            </a:br>
            <a:r>
              <a:rPr lang="ja-JP" altLang="en-US" sz="2000"/>
              <a:t>　～リレーショナルデータベースと</a:t>
            </a:r>
            <a:r>
              <a:rPr lang="en-US" altLang="ja-JP" sz="2000"/>
              <a:t>SQL</a:t>
            </a:r>
            <a:r>
              <a:rPr lang="ja-JP" altLang="en-US" sz="2000"/>
              <a:t>言語を学ぼう</a:t>
            </a:r>
            <a:r>
              <a:rPr lang="ja-JP" altLang="en-US" sz="2000" b="0"/>
              <a:t>～</a:t>
            </a:r>
            <a:endParaRPr lang="ja-JP" altLang="en-US" sz="2000" dirty="0">
              <a:solidFill>
                <a:schemeClr val="accent1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900116" y="5037144"/>
            <a:ext cx="7380287" cy="1049125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ja-JP" altLang="en-US" sz="2400" b="0" dirty="0">
                <a:solidFill>
                  <a:schemeClr val="tx1"/>
                </a:solidFill>
              </a:rPr>
              <a:t>アシアル株式会社</a:t>
            </a:r>
            <a:endParaRPr lang="en-US" altLang="ja-JP" sz="2400" b="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ja-JP" altLang="en-US" sz="2400" b="0">
                <a:solidFill>
                  <a:schemeClr val="tx1"/>
                </a:solidFill>
              </a:rPr>
              <a:t>アシアル情報教育研究所</a:t>
            </a:r>
            <a:endParaRPr lang="en-US" altLang="ja-JP" sz="2400" b="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ja-JP" altLang="en-US" sz="2400" b="0" dirty="0">
                <a:solidFill>
                  <a:schemeClr val="tx1"/>
                </a:solidFill>
              </a:rPr>
              <a:t>岡本 雄樹</a:t>
            </a:r>
            <a:endParaRPr lang="en-US" altLang="ja-JP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654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5F5FE156-89C8-4100-9F71-741FF0DF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データベース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2CF47609-9EA9-41C4-B7D9-DFFC8A5FE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620688"/>
            <a:ext cx="8658480" cy="2088232"/>
          </a:xfrm>
        </p:spPr>
        <p:txBody>
          <a:bodyPr/>
          <a:lstStyle/>
          <a:p>
            <a:r>
              <a:rPr lang="ja-JP" altLang="en-US" sz="2400"/>
              <a:t>リレーショナルデータベース</a:t>
            </a:r>
            <a:endParaRPr lang="en-US" altLang="ja-JP" sz="2400"/>
          </a:p>
          <a:p>
            <a:pPr marL="358775" lvl="1" indent="0">
              <a:buNone/>
            </a:pPr>
            <a:r>
              <a:rPr lang="ja-JP" altLang="en-US" sz="2000"/>
              <a:t>　リレーショナルデータベース</a:t>
            </a:r>
            <a:r>
              <a:rPr lang="en-US" altLang="ja-JP" sz="2000"/>
              <a:t>(</a:t>
            </a:r>
            <a:r>
              <a:rPr lang="ja-JP" altLang="en-US" sz="2000"/>
              <a:t>関係データベース</a:t>
            </a:r>
            <a:r>
              <a:rPr lang="en-US" altLang="ja-JP" sz="2000"/>
              <a:t>)</a:t>
            </a:r>
            <a:r>
              <a:rPr lang="ja-JP" altLang="en-US" sz="2000"/>
              <a:t>は</a:t>
            </a:r>
            <a:r>
              <a:rPr lang="en-US" altLang="ja-JP" sz="2000"/>
              <a:t>IBM</a:t>
            </a:r>
            <a:r>
              <a:rPr lang="ja-JP" altLang="en-US" sz="2000"/>
              <a:t>のエドガー・</a:t>
            </a:r>
            <a:r>
              <a:rPr lang="en-US" altLang="ja-JP" sz="2000"/>
              <a:t>F</a:t>
            </a:r>
            <a:r>
              <a:rPr lang="ja-JP" altLang="en-US" sz="2000"/>
              <a:t>・コッド氏が発明した関係モデルを元にしたデータベースで、商用のリレーショナルデータベースが最初に登場したのは</a:t>
            </a:r>
            <a:r>
              <a:rPr lang="en-US" altLang="ja-JP" sz="2000"/>
              <a:t>1979</a:t>
            </a:r>
            <a:r>
              <a:rPr lang="ja-JP" altLang="en-US" sz="2000"/>
              <a:t>年と比較的古いですが、現在でも主要なデータベースの一つです。</a:t>
            </a:r>
            <a:endParaRPr lang="en-US" altLang="ja-JP" sz="2000"/>
          </a:p>
          <a:p>
            <a:pPr marL="358775" lvl="1" indent="0">
              <a:buNone/>
            </a:pPr>
            <a:endParaRPr lang="en-US" altLang="ja-JP" sz="2000"/>
          </a:p>
          <a:p>
            <a:r>
              <a:rPr lang="ja-JP" altLang="en-US" sz="2400"/>
              <a:t>関連技術</a:t>
            </a:r>
            <a:endParaRPr lang="en-US" altLang="ja-JP" sz="2400"/>
          </a:p>
          <a:p>
            <a:pPr marL="358775" lvl="1" indent="0">
              <a:buNone/>
            </a:pPr>
            <a:r>
              <a:rPr lang="ja-JP" altLang="en-US" sz="2000"/>
              <a:t>　リレーショナルデータベースにはデータベースの表を設計するための正規化理論や</a:t>
            </a:r>
            <a:r>
              <a:rPr lang="en-US" altLang="ja-JP" sz="2000"/>
              <a:t>ER</a:t>
            </a:r>
            <a:r>
              <a:rPr lang="ja-JP" altLang="en-US" sz="2000"/>
              <a:t>図、データを取得するための</a:t>
            </a:r>
            <a:r>
              <a:rPr lang="en-US" altLang="ja-JP" sz="2000"/>
              <a:t>SQL(Structured Query Language) </a:t>
            </a:r>
            <a:r>
              <a:rPr lang="ja-JP" altLang="en-US" sz="2000"/>
              <a:t>という強力な問い合わせ言語が備わっています。</a:t>
            </a:r>
            <a:endParaRPr lang="en-US" altLang="ja-JP" sz="2000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3D02614B-7BA6-4293-9618-32802CF8BC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/>
              <a:t>RDB</a:t>
            </a:r>
            <a:r>
              <a:rPr lang="ja-JP" altLang="en-US"/>
              <a:t>と</a:t>
            </a:r>
            <a:r>
              <a:rPr lang="en-US" altLang="ja-JP"/>
              <a:t>SQL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94D30A-1FCD-4651-AFF2-47C1C439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10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5052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1BF727-CC29-4472-9295-5FAEC661D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C12CE5-6205-4229-A6BB-B58000B74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782704"/>
            <a:ext cx="8658480" cy="1116491"/>
          </a:xfrm>
        </p:spPr>
        <p:txBody>
          <a:bodyPr/>
          <a:lstStyle/>
          <a:p>
            <a:r>
              <a:rPr kumimoji="1" lang="en-US" altLang="ja-JP"/>
              <a:t>RDB</a:t>
            </a:r>
            <a:r>
              <a:rPr kumimoji="1" lang="ja-JP" altLang="en-US"/>
              <a:t>の利用イメージ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531566-E72D-440C-AF51-8B1D81242B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/>
              <a:t>RDB</a:t>
            </a:r>
            <a:r>
              <a:rPr lang="ja-JP" altLang="en-US"/>
              <a:t>と</a:t>
            </a:r>
            <a:r>
              <a:rPr lang="en-US" altLang="ja-JP"/>
              <a:t>SQL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DF8B5C-5726-4974-AC0D-53F36E2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6" name="スマイル 5">
            <a:extLst>
              <a:ext uri="{FF2B5EF4-FFF2-40B4-BE49-F238E27FC236}">
                <a16:creationId xmlns:a16="http://schemas.microsoft.com/office/drawing/2014/main" id="{B92093C2-155F-4003-9AD6-49F0976ED742}"/>
              </a:ext>
            </a:extLst>
          </p:cNvPr>
          <p:cNvSpPr/>
          <p:nvPr/>
        </p:nvSpPr>
        <p:spPr>
          <a:xfrm>
            <a:off x="900806" y="2999311"/>
            <a:ext cx="1512168" cy="1584176"/>
          </a:xfrm>
          <a:prstGeom prst="smileyFac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7" name="フローチャート: 磁気ディスク 6">
            <a:extLst>
              <a:ext uri="{FF2B5EF4-FFF2-40B4-BE49-F238E27FC236}">
                <a16:creationId xmlns:a16="http://schemas.microsoft.com/office/drawing/2014/main" id="{A8EADDC3-CC4D-4305-987F-EA2460E383D7}"/>
              </a:ext>
            </a:extLst>
          </p:cNvPr>
          <p:cNvSpPr/>
          <p:nvPr/>
        </p:nvSpPr>
        <p:spPr>
          <a:xfrm>
            <a:off x="6373414" y="2387243"/>
            <a:ext cx="1944216" cy="2808312"/>
          </a:xfrm>
          <a:prstGeom prst="flowChartMagneticDisk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ea typeface="UD デジタル 教科書体 N-R" panose="02020400000000000000" pitchFamily="17" charset="-128"/>
              </a:rPr>
              <a:t>RDB</a:t>
            </a:r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9CEB6999-A22F-4071-A296-A0B0CEDA1DD2}"/>
              </a:ext>
            </a:extLst>
          </p:cNvPr>
          <p:cNvSpPr/>
          <p:nvPr/>
        </p:nvSpPr>
        <p:spPr>
          <a:xfrm>
            <a:off x="3277070" y="3067590"/>
            <a:ext cx="2232248" cy="393138"/>
          </a:xfrm>
          <a:prstGeom prst="rightArrow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36AEE0FD-D8AC-4ACD-AD50-E1BFF1099C8A}"/>
              </a:ext>
            </a:extLst>
          </p:cNvPr>
          <p:cNvSpPr/>
          <p:nvPr/>
        </p:nvSpPr>
        <p:spPr>
          <a:xfrm rot="10800000">
            <a:off x="3277068" y="4043427"/>
            <a:ext cx="2232248" cy="393138"/>
          </a:xfrm>
          <a:prstGeom prst="rightArrow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A2CE42-578C-4E21-AB76-E5935A0658CC}"/>
              </a:ext>
            </a:extLst>
          </p:cNvPr>
          <p:cNvSpPr txBox="1"/>
          <p:nvPr/>
        </p:nvSpPr>
        <p:spPr>
          <a:xfrm>
            <a:off x="1979712" y="1987833"/>
            <a:ext cx="4826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ea typeface="UD デジタル 教科書体 N-R" panose="02020400000000000000" pitchFamily="17" charset="-128"/>
              </a:rPr>
              <a:t>① 利用者が</a:t>
            </a:r>
            <a:r>
              <a:rPr kumimoji="1" lang="en-US" altLang="ja-JP">
                <a:ea typeface="UD デジタル 教科書体 N-R" panose="02020400000000000000" pitchFamily="17" charset="-128"/>
              </a:rPr>
              <a:t>SQL</a:t>
            </a:r>
            <a:r>
              <a:rPr kumimoji="1" lang="ja-JP" altLang="en-US">
                <a:ea typeface="UD デジタル 教科書体 N-R" panose="02020400000000000000" pitchFamily="17" charset="-128"/>
              </a:rPr>
              <a:t>文（クエリー）で問い合わせ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B539370-104E-44F4-B9ED-965C87492F8F}"/>
              </a:ext>
            </a:extLst>
          </p:cNvPr>
          <p:cNvSpPr txBox="1"/>
          <p:nvPr/>
        </p:nvSpPr>
        <p:spPr>
          <a:xfrm>
            <a:off x="2661789" y="5312279"/>
            <a:ext cx="3462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ea typeface="UD デジタル 教科書体 N-R" panose="02020400000000000000" pitchFamily="17" charset="-128"/>
              </a:rPr>
              <a:t>② </a:t>
            </a:r>
            <a:r>
              <a:rPr kumimoji="1" lang="en-US" altLang="ja-JP">
                <a:ea typeface="UD デジタル 教科書体 N-R" panose="02020400000000000000" pitchFamily="17" charset="-128"/>
              </a:rPr>
              <a:t>RDB</a:t>
            </a:r>
            <a:r>
              <a:rPr kumimoji="1" lang="ja-JP" altLang="en-US">
                <a:ea typeface="UD デジタル 教科書体 N-R" panose="02020400000000000000" pitchFamily="17" charset="-128"/>
              </a:rPr>
              <a:t>がクエリーの結果を返す</a:t>
            </a:r>
          </a:p>
        </p:txBody>
      </p:sp>
    </p:spTree>
    <p:extLst>
      <p:ext uri="{BB962C8B-B14F-4D97-AF65-F5344CB8AC3E}">
        <p14:creationId xmlns:p14="http://schemas.microsoft.com/office/powerpoint/2010/main" val="1783151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1BF727-CC29-4472-9295-5FAEC661D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C12CE5-6205-4229-A6BB-B58000B74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RDB</a:t>
            </a:r>
            <a:r>
              <a:rPr kumimoji="1" lang="ja-JP" altLang="en-US"/>
              <a:t>の利用イメージ（実例）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531566-E72D-440C-AF51-8B1D81242B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/>
              <a:t>RDB</a:t>
            </a:r>
            <a:r>
              <a:rPr lang="ja-JP" altLang="en-US"/>
              <a:t>と</a:t>
            </a:r>
            <a:r>
              <a:rPr lang="en-US" altLang="ja-JP"/>
              <a:t>SQL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DF8B5C-5726-4974-AC0D-53F36E2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6" name="スマイル 5">
            <a:extLst>
              <a:ext uri="{FF2B5EF4-FFF2-40B4-BE49-F238E27FC236}">
                <a16:creationId xmlns:a16="http://schemas.microsoft.com/office/drawing/2014/main" id="{B92093C2-155F-4003-9AD6-49F0976ED742}"/>
              </a:ext>
            </a:extLst>
          </p:cNvPr>
          <p:cNvSpPr/>
          <p:nvPr/>
        </p:nvSpPr>
        <p:spPr>
          <a:xfrm>
            <a:off x="409976" y="2901900"/>
            <a:ext cx="1512168" cy="1584176"/>
          </a:xfrm>
          <a:prstGeom prst="smileyFac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7" name="フローチャート: 磁気ディスク 6">
            <a:extLst>
              <a:ext uri="{FF2B5EF4-FFF2-40B4-BE49-F238E27FC236}">
                <a16:creationId xmlns:a16="http://schemas.microsoft.com/office/drawing/2014/main" id="{A8EADDC3-CC4D-4305-987F-EA2460E383D7}"/>
              </a:ext>
            </a:extLst>
          </p:cNvPr>
          <p:cNvSpPr/>
          <p:nvPr/>
        </p:nvSpPr>
        <p:spPr>
          <a:xfrm>
            <a:off x="6876256" y="2221002"/>
            <a:ext cx="1944216" cy="2808312"/>
          </a:xfrm>
          <a:prstGeom prst="flowChartMagneticDisk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ea typeface="UD デジタル 教科書体 N-R" panose="02020400000000000000" pitchFamily="17" charset="-128"/>
              </a:rPr>
              <a:t>RDB</a:t>
            </a:r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9CEB6999-A22F-4071-A296-A0B0CEDA1DD2}"/>
              </a:ext>
            </a:extLst>
          </p:cNvPr>
          <p:cNvSpPr/>
          <p:nvPr/>
        </p:nvSpPr>
        <p:spPr>
          <a:xfrm>
            <a:off x="3271244" y="2969082"/>
            <a:ext cx="2232248" cy="393138"/>
          </a:xfrm>
          <a:prstGeom prst="rightArrow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36AEE0FD-D8AC-4ACD-AD50-E1BFF1099C8A}"/>
              </a:ext>
            </a:extLst>
          </p:cNvPr>
          <p:cNvSpPr/>
          <p:nvPr/>
        </p:nvSpPr>
        <p:spPr>
          <a:xfrm rot="10800000">
            <a:off x="3235240" y="3932661"/>
            <a:ext cx="2232248" cy="393138"/>
          </a:xfrm>
          <a:prstGeom prst="rightArrow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B539370-104E-44F4-B9ED-965C87492F8F}"/>
              </a:ext>
            </a:extLst>
          </p:cNvPr>
          <p:cNvSpPr txBox="1"/>
          <p:nvPr/>
        </p:nvSpPr>
        <p:spPr>
          <a:xfrm>
            <a:off x="3410359" y="4486076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ea typeface="UD デジタル 教科書体 N-R" panose="02020400000000000000" pitchFamily="17" charset="-128"/>
              </a:rPr>
              <a:t>② 結果を表で返す</a:t>
            </a:r>
          </a:p>
        </p:txBody>
      </p:sp>
      <p:graphicFrame>
        <p:nvGraphicFramePr>
          <p:cNvPr id="13" name="表 13">
            <a:extLst>
              <a:ext uri="{FF2B5EF4-FFF2-40B4-BE49-F238E27FC236}">
                <a16:creationId xmlns:a16="http://schemas.microsoft.com/office/drawing/2014/main" id="{F14626FF-30B0-48BD-909F-7FFD55238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193369"/>
              </p:ext>
            </p:extLst>
          </p:nvPr>
        </p:nvGraphicFramePr>
        <p:xfrm>
          <a:off x="2659175" y="5103707"/>
          <a:ext cx="345638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639">
                  <a:extLst>
                    <a:ext uri="{9D8B030D-6E8A-4147-A177-3AD203B41FA5}">
                      <a16:colId xmlns:a16="http://schemas.microsoft.com/office/drawing/2014/main" val="93486070"/>
                    </a:ext>
                  </a:extLst>
                </a:gridCol>
                <a:gridCol w="2602745">
                  <a:extLst>
                    <a:ext uri="{9D8B030D-6E8A-4147-A177-3AD203B41FA5}">
                      <a16:colId xmlns:a16="http://schemas.microsoft.com/office/drawing/2014/main" val="1450651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id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name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362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Monaca</a:t>
                      </a:r>
                      <a:r>
                        <a:rPr kumimoji="1" lang="ja-JP" altLang="en-US"/>
                        <a:t>で学ぶ</a:t>
                      </a:r>
                      <a:r>
                        <a:rPr kumimoji="1" lang="en-US" altLang="ja-JP"/>
                        <a:t>...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31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PhoneGap</a:t>
                      </a:r>
                      <a:r>
                        <a:rPr kumimoji="1" lang="ja-JP" altLang="en-US"/>
                        <a:t>入門ガイド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11399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AE793C-098D-4339-90EA-21314CE12364}"/>
              </a:ext>
            </a:extLst>
          </p:cNvPr>
          <p:cNvSpPr txBox="1"/>
          <p:nvPr/>
        </p:nvSpPr>
        <p:spPr>
          <a:xfrm>
            <a:off x="2594430" y="1994992"/>
            <a:ext cx="3727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ea typeface="UD デジタル 教科書体 N-R" panose="02020400000000000000" pitchFamily="17" charset="-128"/>
              </a:rPr>
              <a:t>① </a:t>
            </a:r>
            <a:r>
              <a:rPr kumimoji="1" lang="en-US" altLang="ja-JP">
                <a:ea typeface="UD デジタル 教科書体 N-R" panose="02020400000000000000" pitchFamily="17" charset="-128"/>
              </a:rPr>
              <a:t>SELECT id, name FROM book;</a:t>
            </a:r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699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1BF727-CC29-4472-9295-5FAEC661D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C12CE5-6205-4229-A6BB-B58000B74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RDB</a:t>
            </a:r>
            <a:r>
              <a:rPr kumimoji="1" lang="ja-JP" altLang="en-US"/>
              <a:t>の利用イメージ（</a:t>
            </a:r>
            <a:r>
              <a:rPr kumimoji="1" lang="en-US" altLang="ja-JP"/>
              <a:t>Web</a:t>
            </a:r>
            <a:r>
              <a:rPr kumimoji="1" lang="ja-JP" altLang="en-US"/>
              <a:t>アプリの場合）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531566-E72D-440C-AF51-8B1D81242B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/>
              <a:t>RDB</a:t>
            </a:r>
            <a:r>
              <a:rPr lang="ja-JP" altLang="en-US"/>
              <a:t>と</a:t>
            </a:r>
            <a:r>
              <a:rPr lang="en-US" altLang="ja-JP"/>
              <a:t>SQL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DF8B5C-5726-4974-AC0D-53F36E2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6" name="スマイル 5">
            <a:extLst>
              <a:ext uri="{FF2B5EF4-FFF2-40B4-BE49-F238E27FC236}">
                <a16:creationId xmlns:a16="http://schemas.microsoft.com/office/drawing/2014/main" id="{B92093C2-155F-4003-9AD6-49F0976ED742}"/>
              </a:ext>
            </a:extLst>
          </p:cNvPr>
          <p:cNvSpPr/>
          <p:nvPr/>
        </p:nvSpPr>
        <p:spPr>
          <a:xfrm>
            <a:off x="328140" y="3121118"/>
            <a:ext cx="1008112" cy="1008112"/>
          </a:xfrm>
          <a:prstGeom prst="smileyFac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7" name="フローチャート: 磁気ディスク 6">
            <a:extLst>
              <a:ext uri="{FF2B5EF4-FFF2-40B4-BE49-F238E27FC236}">
                <a16:creationId xmlns:a16="http://schemas.microsoft.com/office/drawing/2014/main" id="{A8EADDC3-CC4D-4305-987F-EA2460E383D7}"/>
              </a:ext>
            </a:extLst>
          </p:cNvPr>
          <p:cNvSpPr/>
          <p:nvPr/>
        </p:nvSpPr>
        <p:spPr>
          <a:xfrm>
            <a:off x="7092280" y="2540283"/>
            <a:ext cx="1516780" cy="1932353"/>
          </a:xfrm>
          <a:prstGeom prst="flowChartMagneticDisk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ea typeface="UD デジタル 教科書体 N-R" panose="02020400000000000000" pitchFamily="17" charset="-128"/>
              </a:rPr>
              <a:t>RDB</a:t>
            </a:r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9CEB6999-A22F-4071-A296-A0B0CEDA1DD2}"/>
              </a:ext>
            </a:extLst>
          </p:cNvPr>
          <p:cNvSpPr/>
          <p:nvPr/>
        </p:nvSpPr>
        <p:spPr>
          <a:xfrm>
            <a:off x="5224684" y="3027154"/>
            <a:ext cx="1429836" cy="393138"/>
          </a:xfrm>
          <a:prstGeom prst="rightArrow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36AEE0FD-D8AC-4ACD-AD50-E1BFF1099C8A}"/>
              </a:ext>
            </a:extLst>
          </p:cNvPr>
          <p:cNvSpPr/>
          <p:nvPr/>
        </p:nvSpPr>
        <p:spPr>
          <a:xfrm rot="10800000">
            <a:off x="5308271" y="3868861"/>
            <a:ext cx="1429836" cy="393138"/>
          </a:xfrm>
          <a:prstGeom prst="rightArrow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A2CE42-578C-4E21-AB76-E5935A0658CC}"/>
              </a:ext>
            </a:extLst>
          </p:cNvPr>
          <p:cNvSpPr txBox="1"/>
          <p:nvPr/>
        </p:nvSpPr>
        <p:spPr>
          <a:xfrm>
            <a:off x="4941264" y="2050854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ea typeface="UD デジタル 教科書体 N-R" panose="02020400000000000000" pitchFamily="17" charset="-128"/>
              </a:rPr>
              <a:t>② </a:t>
            </a:r>
            <a:r>
              <a:rPr kumimoji="1" lang="en-US" altLang="ja-JP">
                <a:ea typeface="UD デジタル 教科書体 N-R" panose="02020400000000000000" pitchFamily="17" charset="-128"/>
              </a:rPr>
              <a:t>SQL</a:t>
            </a:r>
            <a:r>
              <a:rPr kumimoji="1" lang="ja-JP" altLang="en-US">
                <a:ea typeface="UD デジタル 教科書体 N-R" panose="02020400000000000000" pitchFamily="17" charset="-128"/>
              </a:rPr>
              <a:t>クエリー実行</a:t>
            </a:r>
            <a:r>
              <a:rPr kumimoji="1" lang="en-US" altLang="ja-JP">
                <a:ea typeface="UD デジタル 教科書体 N-R" panose="02020400000000000000" pitchFamily="17" charset="-128"/>
              </a:rPr>
              <a:t>;</a:t>
            </a:r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B539370-104E-44F4-B9ED-965C87492F8F}"/>
              </a:ext>
            </a:extLst>
          </p:cNvPr>
          <p:cNvSpPr txBox="1"/>
          <p:nvPr/>
        </p:nvSpPr>
        <p:spPr>
          <a:xfrm>
            <a:off x="5126042" y="4710272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ea typeface="UD デジタル 教科書体 N-R" panose="02020400000000000000" pitchFamily="17" charset="-128"/>
              </a:rPr>
              <a:t>③ 結果を配列で返す</a:t>
            </a:r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00A55033-1E62-4858-B670-B42B4842E8AA}"/>
              </a:ext>
            </a:extLst>
          </p:cNvPr>
          <p:cNvSpPr/>
          <p:nvPr/>
        </p:nvSpPr>
        <p:spPr>
          <a:xfrm>
            <a:off x="1667223" y="3077817"/>
            <a:ext cx="1536625" cy="393138"/>
          </a:xfrm>
          <a:prstGeom prst="rightArrow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2C814B22-30B3-407E-B7EF-B90E564848D1}"/>
              </a:ext>
            </a:extLst>
          </p:cNvPr>
          <p:cNvSpPr/>
          <p:nvPr/>
        </p:nvSpPr>
        <p:spPr>
          <a:xfrm rot="10800000">
            <a:off x="1641699" y="3919524"/>
            <a:ext cx="1562149" cy="393138"/>
          </a:xfrm>
          <a:prstGeom prst="rightArrow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B534947-BCC2-434C-83F7-47A388904DCC}"/>
              </a:ext>
            </a:extLst>
          </p:cNvPr>
          <p:cNvSpPr txBox="1"/>
          <p:nvPr/>
        </p:nvSpPr>
        <p:spPr>
          <a:xfrm>
            <a:off x="1304456" y="202128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ea typeface="UD デジタル 教科書体 N-R" panose="02020400000000000000" pitchFamily="17" charset="-128"/>
              </a:rPr>
              <a:t>①ページにアクセス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BDB6585-4AC8-4C2A-98EB-22FF5F29F974}"/>
              </a:ext>
            </a:extLst>
          </p:cNvPr>
          <p:cNvSpPr txBox="1"/>
          <p:nvPr/>
        </p:nvSpPr>
        <p:spPr>
          <a:xfrm>
            <a:off x="1203529" y="4690406"/>
            <a:ext cx="2438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ea typeface="UD デジタル 教科書体 N-R" panose="02020400000000000000" pitchFamily="17" charset="-128"/>
              </a:rPr>
              <a:t>④ 結果を</a:t>
            </a:r>
            <a:r>
              <a:rPr kumimoji="1" lang="en-US" altLang="ja-JP">
                <a:ea typeface="UD デジタル 教科書体 N-R" panose="02020400000000000000" pitchFamily="17" charset="-128"/>
              </a:rPr>
              <a:t>HTML</a:t>
            </a:r>
            <a:r>
              <a:rPr kumimoji="1" lang="ja-JP" altLang="en-US">
                <a:ea typeface="UD デジタル 教科書体 N-R" panose="02020400000000000000" pitchFamily="17" charset="-128"/>
              </a:rPr>
              <a:t>で返す</a:t>
            </a:r>
          </a:p>
        </p:txBody>
      </p:sp>
      <p:sp>
        <p:nvSpPr>
          <p:cNvPr id="12" name="四角形: メモ 11">
            <a:extLst>
              <a:ext uri="{FF2B5EF4-FFF2-40B4-BE49-F238E27FC236}">
                <a16:creationId xmlns:a16="http://schemas.microsoft.com/office/drawing/2014/main" id="{38FDA22E-5F59-46D1-B418-5C1C329F4627}"/>
              </a:ext>
            </a:extLst>
          </p:cNvPr>
          <p:cNvSpPr/>
          <p:nvPr/>
        </p:nvSpPr>
        <p:spPr>
          <a:xfrm>
            <a:off x="3471613" y="2743469"/>
            <a:ext cx="1469651" cy="1763409"/>
          </a:xfrm>
          <a:prstGeom prst="foldedCorner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ea typeface="UD デジタル 教科書体 N-R" panose="02020400000000000000" pitchFamily="17" charset="-128"/>
              </a:rPr>
              <a:t>HTMLxCSS</a:t>
            </a:r>
          </a:p>
          <a:p>
            <a:pPr algn="ctr"/>
            <a:r>
              <a:rPr kumimoji="1" lang="en-US" altLang="ja-JP">
                <a:ea typeface="UD デジタル 教科書体 N-R" panose="02020400000000000000" pitchFamily="17" charset="-128"/>
              </a:rPr>
              <a:t>JavaScript</a:t>
            </a:r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0939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1BF727-CC29-4472-9295-5FAEC661D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C12CE5-6205-4229-A6BB-B58000B74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SQL(</a:t>
            </a:r>
            <a:r>
              <a:rPr kumimoji="1" lang="ja-JP" altLang="en-US"/>
              <a:t>エスキューエル</a:t>
            </a:r>
            <a:r>
              <a:rPr kumimoji="1" lang="en-US" altLang="ja-JP"/>
              <a:t>)</a:t>
            </a:r>
            <a:r>
              <a:rPr kumimoji="1" lang="ja-JP" altLang="en-US"/>
              <a:t>言語とは</a:t>
            </a:r>
            <a:endParaRPr kumimoji="1" lang="en-US" altLang="ja-JP"/>
          </a:p>
          <a:p>
            <a:pPr lvl="1"/>
            <a:r>
              <a:rPr kumimoji="1" lang="en-US" altLang="ja-JP"/>
              <a:t>RDB</a:t>
            </a:r>
            <a:r>
              <a:rPr kumimoji="1" lang="ja-JP" altLang="en-US"/>
              <a:t>を操作するための専用言語</a:t>
            </a:r>
            <a:endParaRPr kumimoji="1" lang="en-US" altLang="ja-JP"/>
          </a:p>
          <a:p>
            <a:pPr lvl="2"/>
            <a:r>
              <a:rPr kumimoji="1" lang="ja-JP" altLang="en-US"/>
              <a:t>標準化されており、異なる</a:t>
            </a:r>
            <a:r>
              <a:rPr kumimoji="1" lang="en-US" altLang="ja-JP"/>
              <a:t>RDB</a:t>
            </a:r>
            <a:r>
              <a:rPr kumimoji="1" lang="ja-JP" altLang="en-US"/>
              <a:t>製品同士でも利用可能</a:t>
            </a:r>
            <a:endParaRPr kumimoji="1" lang="en-US" altLang="ja-JP"/>
          </a:p>
          <a:p>
            <a:pPr lvl="1"/>
            <a:r>
              <a:rPr lang="en-US" altLang="ja-JP"/>
              <a:t>JavaScript</a:t>
            </a:r>
            <a:r>
              <a:rPr lang="ja-JP" altLang="en-US"/>
              <a:t>などの</a:t>
            </a:r>
            <a:r>
              <a:rPr lang="en-US" altLang="ja-JP"/>
              <a:t>『</a:t>
            </a:r>
            <a:r>
              <a:rPr lang="ja-JP" altLang="en-US"/>
              <a:t>手続き型言語</a:t>
            </a:r>
            <a:r>
              <a:rPr lang="en-US" altLang="ja-JP"/>
              <a:t>』</a:t>
            </a:r>
            <a:r>
              <a:rPr lang="ja-JP" altLang="en-US"/>
              <a:t>とは異なる言語体系</a:t>
            </a:r>
            <a:endParaRPr lang="en-US" altLang="ja-JP"/>
          </a:p>
          <a:p>
            <a:pPr lvl="2"/>
            <a:r>
              <a:rPr kumimoji="1" lang="ja-JP" altLang="en-US"/>
              <a:t>順次・分岐・繰り返しがない</a:t>
            </a:r>
            <a:endParaRPr kumimoji="1" lang="en-US" altLang="ja-JP"/>
          </a:p>
          <a:p>
            <a:pPr lvl="1"/>
            <a:r>
              <a:rPr kumimoji="1" lang="ja-JP" altLang="en-US"/>
              <a:t>基本の習得は容易</a:t>
            </a:r>
            <a:endParaRPr kumimoji="1" lang="en-US" altLang="ja-JP"/>
          </a:p>
          <a:p>
            <a:pPr lvl="2"/>
            <a:r>
              <a:rPr kumimoji="1" lang="ja-JP" altLang="en-US"/>
              <a:t>スマホで打てるぐらい簡単</a:t>
            </a:r>
            <a:endParaRPr kumimoji="1" lang="en-US" altLang="ja-JP"/>
          </a:p>
          <a:p>
            <a:pPr lvl="1"/>
            <a:r>
              <a:rPr kumimoji="1" lang="ja-JP" altLang="en-US"/>
              <a:t>応用はそれなりに大変</a:t>
            </a:r>
            <a:endParaRPr kumimoji="1" lang="en-US" altLang="ja-JP"/>
          </a:p>
          <a:p>
            <a:pPr lvl="2"/>
            <a:r>
              <a:rPr lang="ja-JP" altLang="en-US"/>
              <a:t>集約関数やサブクエリーによるデータ集計</a:t>
            </a:r>
            <a:endParaRPr lang="en-US" altLang="ja-JP"/>
          </a:p>
          <a:p>
            <a:pPr lvl="2"/>
            <a:r>
              <a:rPr kumimoji="1" lang="ja-JP" altLang="en-US"/>
              <a:t>正規化理論を踏まえたデータベースの設計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531566-E72D-440C-AF51-8B1D81242B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/>
              <a:t>RDB</a:t>
            </a:r>
            <a:r>
              <a:rPr lang="ja-JP" altLang="en-US"/>
              <a:t>と</a:t>
            </a:r>
            <a:r>
              <a:rPr lang="en-US" altLang="ja-JP"/>
              <a:t>SQL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DF8B5C-5726-4974-AC0D-53F36E2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14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3079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882749-4B70-4D3C-AFD1-A979C7BF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実習：蔵書管理アプリを操作してみよう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30CAC9-2729-4F67-A8FE-2356CDF5CC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441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5F5FE156-89C8-4100-9F71-741FF0DF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2CF47609-9EA9-41C4-B7D9-DFFC8A5FE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620688"/>
            <a:ext cx="8658480" cy="2088232"/>
          </a:xfrm>
        </p:spPr>
        <p:txBody>
          <a:bodyPr/>
          <a:lstStyle/>
          <a:p>
            <a:r>
              <a:rPr lang="ja-JP" altLang="en-US"/>
              <a:t>蔵書管理アプリを操作してみよう</a:t>
            </a:r>
            <a:endParaRPr lang="en-US" altLang="ja-JP"/>
          </a:p>
          <a:p>
            <a:pPr lvl="1"/>
            <a:r>
              <a:rPr lang="ja-JP" altLang="en-US"/>
              <a:t>実行時に</a:t>
            </a:r>
            <a:r>
              <a:rPr lang="en-US" altLang="ja-JP"/>
              <a:t>alert</a:t>
            </a:r>
            <a:r>
              <a:rPr lang="ja-JP" altLang="en-US"/>
              <a:t>形式で</a:t>
            </a:r>
            <a:r>
              <a:rPr lang="en-US" altLang="ja-JP"/>
              <a:t>SQL</a:t>
            </a:r>
            <a:r>
              <a:rPr lang="ja-JP" altLang="en-US"/>
              <a:t>文が表示されます</a:t>
            </a:r>
            <a:endParaRPr lang="en-US" altLang="ja-JP"/>
          </a:p>
          <a:p>
            <a:pPr lvl="2"/>
            <a:r>
              <a:rPr lang="ja-JP" altLang="en-US"/>
              <a:t>どんな</a:t>
            </a:r>
            <a:r>
              <a:rPr lang="en-US" altLang="ja-JP"/>
              <a:t>SQL</a:t>
            </a:r>
            <a:r>
              <a:rPr lang="ja-JP" altLang="en-US"/>
              <a:t>文が実行されるか観察してみよう</a:t>
            </a:r>
            <a:endParaRPr lang="en-US" altLang="ja-JP"/>
          </a:p>
          <a:p>
            <a:r>
              <a:rPr lang="ja-JP" altLang="en-US"/>
              <a:t>操作例</a:t>
            </a:r>
            <a:endParaRPr lang="en-US" altLang="ja-JP"/>
          </a:p>
          <a:p>
            <a:pPr lvl="1"/>
            <a:r>
              <a:rPr lang="ja-JP" altLang="en-US" sz="2000"/>
              <a:t>好きな本の著者を</a:t>
            </a:r>
            <a:r>
              <a:rPr lang="en-US" altLang="ja-JP" sz="2000"/>
              <a:t>『</a:t>
            </a:r>
            <a:r>
              <a:rPr lang="ja-JP" altLang="en-US" sz="2000"/>
              <a:t>人を登録</a:t>
            </a:r>
            <a:r>
              <a:rPr lang="en-US" altLang="ja-JP" sz="2000"/>
              <a:t>』</a:t>
            </a:r>
            <a:r>
              <a:rPr lang="ja-JP" altLang="en-US" sz="2000"/>
              <a:t>から登録してみよう</a:t>
            </a:r>
            <a:endParaRPr lang="en-US" altLang="ja-JP" sz="2000"/>
          </a:p>
          <a:p>
            <a:pPr lvl="1"/>
            <a:r>
              <a:rPr lang="ja-JP" altLang="en-US" sz="2000"/>
              <a:t>好きな本を</a:t>
            </a:r>
            <a:r>
              <a:rPr lang="en-US" altLang="ja-JP" sz="2000"/>
              <a:t>『</a:t>
            </a:r>
            <a:r>
              <a:rPr lang="ja-JP" altLang="en-US" sz="2000"/>
              <a:t>本を登録</a:t>
            </a:r>
            <a:r>
              <a:rPr lang="en-US" altLang="ja-JP" sz="2000"/>
              <a:t>』</a:t>
            </a:r>
            <a:r>
              <a:rPr lang="ja-JP" altLang="en-US" sz="2000"/>
              <a:t>から登録してみよう</a:t>
            </a:r>
            <a:endParaRPr lang="en-US" altLang="ja-JP" sz="2000"/>
          </a:p>
          <a:p>
            <a:pPr lvl="1"/>
            <a:r>
              <a:rPr lang="ja-JP" altLang="en-US" sz="2000"/>
              <a:t>登録されたかどうか、</a:t>
            </a:r>
            <a:r>
              <a:rPr lang="en-US" altLang="ja-JP" sz="2000"/>
              <a:t>『</a:t>
            </a:r>
            <a:r>
              <a:rPr lang="ja-JP" altLang="en-US" sz="2000"/>
              <a:t>本を確認</a:t>
            </a:r>
            <a:r>
              <a:rPr lang="en-US" altLang="ja-JP" sz="2000"/>
              <a:t>』</a:t>
            </a:r>
            <a:r>
              <a:rPr lang="ja-JP" altLang="en-US" sz="2000"/>
              <a:t>から確認してみよう</a:t>
            </a:r>
            <a:endParaRPr lang="en-US" altLang="ja-JP" sz="2000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3D02614B-7BA6-4293-9618-32802CF8BC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ja-JP" altLang="en-US"/>
              <a:t>操作体験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94D30A-1FCD-4651-AFF2-47C1C439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16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3956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882749-4B70-4D3C-AFD1-A979C7BF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蔵書管理アプリのテーブル設計を確認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30CAC9-2729-4F67-A8FE-2356CDF5CC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0174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5F5FE156-89C8-4100-9F71-741FF0DF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2CF47609-9EA9-41C4-B7D9-DFFC8A5FE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620688"/>
            <a:ext cx="8658480" cy="2088232"/>
          </a:xfrm>
        </p:spPr>
        <p:txBody>
          <a:bodyPr/>
          <a:lstStyle/>
          <a:p>
            <a:r>
              <a:rPr lang="ja-JP" altLang="en-US"/>
              <a:t>蔵書管理アプリのテーブル設計を確認</a:t>
            </a:r>
            <a:endParaRPr lang="en-US" altLang="ja-JP"/>
          </a:p>
          <a:p>
            <a:pPr lvl="1"/>
            <a:r>
              <a:rPr lang="ja-JP" altLang="en-US"/>
              <a:t>以下は</a:t>
            </a:r>
            <a:r>
              <a:rPr lang="en-US" altLang="ja-JP"/>
              <a:t>RDB</a:t>
            </a:r>
            <a:r>
              <a:rPr lang="ja-JP" altLang="en-US"/>
              <a:t>でテーブルを設計するための</a:t>
            </a:r>
            <a:r>
              <a:rPr lang="en-US" altLang="ja-JP"/>
              <a:t>ER</a:t>
            </a:r>
            <a:r>
              <a:rPr lang="ja-JP" altLang="en-US"/>
              <a:t>図です</a:t>
            </a:r>
            <a:endParaRPr lang="en-US" altLang="ja-JP"/>
          </a:p>
          <a:p>
            <a:pPr lvl="2"/>
            <a:r>
              <a:rPr lang="en-US" altLang="ja-JP"/>
              <a:t>4</a:t>
            </a:r>
            <a:r>
              <a:rPr lang="ja-JP" altLang="en-US"/>
              <a:t>つのテーブルが存在します</a:t>
            </a:r>
            <a:endParaRPr lang="en-US" altLang="ja-JP"/>
          </a:p>
          <a:p>
            <a:pPr lvl="3"/>
            <a:r>
              <a:rPr lang="en-US" altLang="ja-JP"/>
              <a:t>book,memo,author,person</a:t>
            </a:r>
          </a:p>
          <a:p>
            <a:pPr lvl="2"/>
            <a:r>
              <a:rPr lang="ja-JP" altLang="en-US"/>
              <a:t>本と人は多対多の関係、本とメモは一対多の関係</a:t>
            </a:r>
            <a:endParaRPr lang="en-US" altLang="ja-JP"/>
          </a:p>
          <a:p>
            <a:pPr lvl="3"/>
            <a:r>
              <a:rPr lang="ja-JP" altLang="en-US"/>
              <a:t>今回のアプリでは「メモ（</a:t>
            </a:r>
            <a:r>
              <a:rPr lang="en-US" altLang="ja-JP"/>
              <a:t>memo</a:t>
            </a:r>
            <a:r>
              <a:rPr lang="ja-JP" altLang="en-US"/>
              <a:t>）」は未使用</a:t>
            </a:r>
            <a:endParaRPr lang="en-US" altLang="ja-JP"/>
          </a:p>
          <a:p>
            <a:pPr lvl="2"/>
            <a:endParaRPr lang="en-US" altLang="ja-JP"/>
          </a:p>
          <a:p>
            <a:pPr lvl="1"/>
            <a:endParaRPr lang="en-US" altLang="ja-JP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3D02614B-7BA6-4293-9618-32802CF8BC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ja-JP" altLang="en-US"/>
              <a:t>テーブル設計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94D30A-1FCD-4651-AFF2-47C1C439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5F3F3B3-5D97-4AD6-A8D0-556D727E55BF}"/>
              </a:ext>
            </a:extLst>
          </p:cNvPr>
          <p:cNvSpPr/>
          <p:nvPr/>
        </p:nvSpPr>
        <p:spPr>
          <a:xfrm>
            <a:off x="5364088" y="3861047"/>
            <a:ext cx="3456384" cy="1224137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ea typeface="UD デジタル 教科書体 N-R" panose="02020400000000000000" pitchFamily="17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C4503EC-E388-4FBE-B9F6-20C1CCEDD9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33" y="3933056"/>
            <a:ext cx="7527213" cy="24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832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5F5FE156-89C8-4100-9F71-741FF0DF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2CF47609-9EA9-41C4-B7D9-DFFC8A5FE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620687"/>
            <a:ext cx="8658480" cy="2920053"/>
          </a:xfrm>
        </p:spPr>
        <p:txBody>
          <a:bodyPr/>
          <a:lstStyle/>
          <a:p>
            <a:r>
              <a:rPr lang="en-US" altLang="ja-JP"/>
              <a:t>book</a:t>
            </a:r>
            <a:r>
              <a:rPr lang="ja-JP" altLang="en-US"/>
              <a:t>テーブル</a:t>
            </a:r>
            <a:endParaRPr lang="en-US" altLang="ja-JP"/>
          </a:p>
          <a:p>
            <a:pPr lvl="1"/>
            <a:r>
              <a:rPr lang="ja-JP" altLang="en-US"/>
              <a:t>本の名前や</a:t>
            </a:r>
            <a:r>
              <a:rPr lang="en-US" altLang="ja-JP"/>
              <a:t>ISBN</a:t>
            </a:r>
            <a:r>
              <a:rPr lang="ja-JP" altLang="en-US"/>
              <a:t>番号を記録できます。</a:t>
            </a:r>
            <a:endParaRPr lang="en-US" altLang="ja-JP"/>
          </a:p>
          <a:p>
            <a:pPr lvl="1"/>
            <a:r>
              <a:rPr lang="en-US" altLang="ja-JP"/>
              <a:t>id</a:t>
            </a:r>
            <a:r>
              <a:rPr lang="ja-JP" altLang="en-US"/>
              <a:t>は連番用の型</a:t>
            </a:r>
            <a:r>
              <a:rPr lang="en-US" altLang="ja-JP"/>
              <a:t>(SERIAL</a:t>
            </a:r>
            <a:r>
              <a:rPr lang="ja-JP" altLang="en-US"/>
              <a:t>型</a:t>
            </a:r>
            <a:r>
              <a:rPr lang="en-US" altLang="ja-JP"/>
              <a:t>)</a:t>
            </a:r>
            <a:r>
              <a:rPr lang="ja-JP" altLang="en-US"/>
              <a:t>を設定すると、</a:t>
            </a:r>
            <a:r>
              <a:rPr lang="en-US" altLang="ja-JP"/>
              <a:t>RDB</a:t>
            </a:r>
            <a:r>
              <a:rPr lang="ja-JP" altLang="en-US"/>
              <a:t>側で自動的に採番してくれます。</a:t>
            </a:r>
            <a:endParaRPr lang="en-US" altLang="ja-JP"/>
          </a:p>
          <a:p>
            <a:pPr lvl="1"/>
            <a:r>
              <a:rPr lang="en-US" altLang="ja-JP"/>
              <a:t>SQL</a:t>
            </a:r>
            <a:r>
              <a:rPr lang="ja-JP" altLang="en-US"/>
              <a:t>で問い合わせる際には列の名前が重要です</a:t>
            </a:r>
            <a:endParaRPr lang="en-US" altLang="ja-JP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3D02614B-7BA6-4293-9618-32802CF8BC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ja-JP" altLang="en-US"/>
              <a:t>テーブル設計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94D30A-1FCD-4651-AFF2-47C1C439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18668CA-06C5-4986-BCEE-A266F0508E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24" y="3727563"/>
            <a:ext cx="4187951" cy="1728193"/>
          </a:xfrm>
          <a:prstGeom prst="rect">
            <a:avLst/>
          </a:prstGeom>
        </p:spPr>
      </p:pic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3635B641-DA00-43CB-A3D2-A27B2894C6FB}"/>
              </a:ext>
            </a:extLst>
          </p:cNvPr>
          <p:cNvSpPr/>
          <p:nvPr/>
        </p:nvSpPr>
        <p:spPr>
          <a:xfrm>
            <a:off x="2339752" y="3845897"/>
            <a:ext cx="1152128" cy="1925130"/>
          </a:xfrm>
          <a:prstGeom prst="roundRect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kumimoji="1" lang="ja-JP" altLang="en-US">
                <a:ea typeface="UD デジタル 教科書体 N-R" panose="02020400000000000000" pitchFamily="17" charset="-128"/>
              </a:rPr>
              <a:t>列名</a:t>
            </a:r>
          </a:p>
        </p:txBody>
      </p:sp>
    </p:spTree>
    <p:extLst>
      <p:ext uri="{BB962C8B-B14F-4D97-AF65-F5344CB8AC3E}">
        <p14:creationId xmlns:p14="http://schemas.microsoft.com/office/powerpoint/2010/main" val="321031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RDB</a:t>
            </a:r>
            <a:r>
              <a:rPr kumimoji="1" lang="ja-JP" altLang="en-US"/>
              <a:t>蔵書管理アプリの紹介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4667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5F5FE156-89C8-4100-9F71-741FF0DF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2CF47609-9EA9-41C4-B7D9-DFFC8A5FE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620687"/>
            <a:ext cx="8658480" cy="2920053"/>
          </a:xfrm>
        </p:spPr>
        <p:txBody>
          <a:bodyPr/>
          <a:lstStyle/>
          <a:p>
            <a:r>
              <a:rPr lang="en-US" altLang="ja-JP"/>
              <a:t>book</a:t>
            </a:r>
            <a:r>
              <a:rPr lang="ja-JP" altLang="en-US"/>
              <a:t>テーブルのサンプルデータ例</a:t>
            </a:r>
            <a:endParaRPr lang="en-US" altLang="ja-JP"/>
          </a:p>
          <a:p>
            <a:pPr lvl="1"/>
            <a:r>
              <a:rPr lang="en-US" altLang="ja-JP" sz="2000"/>
              <a:t>isbn</a:t>
            </a:r>
            <a:r>
              <a:rPr lang="ja-JP" altLang="en-US" sz="2000"/>
              <a:t>は国際的な本の管理番号です、書店流通している本にはほぼ必ず付いています。</a:t>
            </a:r>
            <a:endParaRPr lang="en-US" altLang="ja-JP" sz="2000"/>
          </a:p>
          <a:p>
            <a:pPr lvl="2"/>
            <a:r>
              <a:rPr lang="ja-JP" altLang="en-US" sz="1800"/>
              <a:t>同人誌や説明書・限定配布の小冊子などには通常つきません。</a:t>
            </a:r>
            <a:endParaRPr lang="en-US" altLang="ja-JP" sz="1800"/>
          </a:p>
          <a:p>
            <a:pPr lvl="3"/>
            <a:r>
              <a:rPr lang="ja-JP" altLang="en-US" sz="1400"/>
              <a:t>例えば、</a:t>
            </a:r>
            <a:r>
              <a:rPr lang="en-US" altLang="ja-JP" sz="1400"/>
              <a:t>Monaca Education</a:t>
            </a:r>
            <a:r>
              <a:rPr lang="ja-JP" altLang="en-US" sz="1400"/>
              <a:t>公式テキスト「</a:t>
            </a:r>
            <a:r>
              <a:rPr lang="en-US" altLang="ja-JP" sz="1400"/>
              <a:t>Python</a:t>
            </a:r>
            <a:r>
              <a:rPr lang="ja-JP" altLang="en-US" sz="1400"/>
              <a:t>で学ぶプログラミング入門」は</a:t>
            </a:r>
            <a:r>
              <a:rPr lang="en-US" altLang="ja-JP" sz="1400"/>
              <a:t>ISBN</a:t>
            </a:r>
            <a:r>
              <a:rPr lang="ja-JP" altLang="en-US" sz="1400"/>
              <a:t>を取得していないため、今回は空文字</a:t>
            </a:r>
            <a:r>
              <a:rPr lang="en-US" altLang="ja-JP" sz="1400"/>
              <a:t>''</a:t>
            </a:r>
            <a:r>
              <a:rPr lang="ja-JP" altLang="en-US" sz="1400"/>
              <a:t>が登録されています。</a:t>
            </a:r>
            <a:endParaRPr lang="en-US" altLang="ja-JP" sz="1400"/>
          </a:p>
          <a:p>
            <a:pPr lvl="3"/>
            <a:r>
              <a:rPr lang="en-US" altLang="ja-JP" sz="1400"/>
              <a:t>RDB</a:t>
            </a:r>
            <a:r>
              <a:rPr lang="ja-JP" altLang="en-US" sz="1400"/>
              <a:t>では、未知であることを表すための「</a:t>
            </a:r>
            <a:r>
              <a:rPr lang="en-US" altLang="ja-JP" sz="1400"/>
              <a:t>null(</a:t>
            </a:r>
            <a:r>
              <a:rPr lang="ja-JP" altLang="en-US" sz="1400"/>
              <a:t>ナル、あるいはヌル</a:t>
            </a:r>
            <a:r>
              <a:rPr lang="en-US" altLang="ja-JP" sz="1400"/>
              <a:t>)</a:t>
            </a:r>
            <a:r>
              <a:rPr lang="ja-JP" altLang="en-US" sz="1400"/>
              <a:t>」という特別な値も存在します。</a:t>
            </a:r>
            <a:endParaRPr lang="en-US" altLang="ja-JP" sz="1400"/>
          </a:p>
          <a:p>
            <a:pPr lvl="3"/>
            <a:r>
              <a:rPr lang="en-US" altLang="ja-JP" sz="1400"/>
              <a:t>ISBN</a:t>
            </a:r>
            <a:r>
              <a:rPr lang="ja-JP" altLang="en-US" sz="1400"/>
              <a:t>の取得を準備しているが現時点では値が未定、という場合には</a:t>
            </a:r>
            <a:r>
              <a:rPr lang="en-US" altLang="ja-JP" sz="1400"/>
              <a:t>null</a:t>
            </a:r>
            <a:r>
              <a:rPr lang="ja-JP" altLang="en-US" sz="1400"/>
              <a:t>を使うことも考えられます。</a:t>
            </a: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3D02614B-7BA6-4293-9618-32802CF8BC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ja-JP" altLang="en-US"/>
              <a:t>テーブル設計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94D30A-1FCD-4651-AFF2-47C1C439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6C5C91E3-29D8-434C-AC06-5FCA7B29C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538243"/>
              </p:ext>
            </p:extLst>
          </p:nvPr>
        </p:nvGraphicFramePr>
        <p:xfrm>
          <a:off x="234000" y="4653136"/>
          <a:ext cx="8641655" cy="1811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128">
                  <a:extLst>
                    <a:ext uri="{9D8B030D-6E8A-4147-A177-3AD203B41FA5}">
                      <a16:colId xmlns:a16="http://schemas.microsoft.com/office/drawing/2014/main" val="2714154524"/>
                    </a:ext>
                  </a:extLst>
                </a:gridCol>
                <a:gridCol w="4552030">
                  <a:extLst>
                    <a:ext uri="{9D8B030D-6E8A-4147-A177-3AD203B41FA5}">
                      <a16:colId xmlns:a16="http://schemas.microsoft.com/office/drawing/2014/main" val="1633449244"/>
                    </a:ext>
                  </a:extLst>
                </a:gridCol>
                <a:gridCol w="2100522">
                  <a:extLst>
                    <a:ext uri="{9D8B030D-6E8A-4147-A177-3AD203B41FA5}">
                      <a16:colId xmlns:a16="http://schemas.microsoft.com/office/drawing/2014/main" val="797726718"/>
                    </a:ext>
                  </a:extLst>
                </a:gridCol>
                <a:gridCol w="1368975">
                  <a:extLst>
                    <a:ext uri="{9D8B030D-6E8A-4147-A177-3AD203B41FA5}">
                      <a16:colId xmlns:a16="http://schemas.microsoft.com/office/drawing/2014/main" val="1405873007"/>
                    </a:ext>
                  </a:extLst>
                </a:gridCol>
              </a:tblGrid>
              <a:tr h="270670"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id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name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isbn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stock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404158"/>
                  </a:ext>
                </a:extLst>
              </a:tr>
              <a:tr h="270670"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Monaca</a:t>
                      </a:r>
                      <a:r>
                        <a:rPr kumimoji="1" lang="ja-JP" altLang="en-US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で学ぶはじめてのプログラミング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9784865840995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854017"/>
                  </a:ext>
                </a:extLst>
              </a:tr>
              <a:tr h="378937"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2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PhoneGap </a:t>
                      </a:r>
                      <a:r>
                        <a:rPr kumimoji="1" lang="ja-JP" altLang="en-US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入門ガイド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9784798124254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0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656293"/>
                  </a:ext>
                </a:extLst>
              </a:tr>
              <a:tr h="270670"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3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Monaca</a:t>
                      </a:r>
                      <a:r>
                        <a:rPr kumimoji="1" lang="ja-JP" altLang="en-US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とニフクラ </a:t>
                      </a:r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mobile backend </a:t>
                      </a:r>
                      <a:r>
                        <a:rPr kumimoji="1" lang="ja-JP" altLang="en-US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で学ぶはじめてのプログラミング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9784910415116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3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784893"/>
                  </a:ext>
                </a:extLst>
              </a:tr>
              <a:tr h="293503"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4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Python</a:t>
                      </a:r>
                      <a:r>
                        <a:rPr kumimoji="1" lang="ja-JP" altLang="en-US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で学ぶプログラミング入門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</a:t>
                      </a:r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067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892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7591A7DD-EAFA-4E24-980E-D339B82FC5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39" y="4419253"/>
            <a:ext cx="3980729" cy="1474930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5F5FE156-89C8-4100-9F71-741FF0DF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2CF47609-9EA9-41C4-B7D9-DFFC8A5FE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620687"/>
            <a:ext cx="8658480" cy="2376265"/>
          </a:xfrm>
        </p:spPr>
        <p:txBody>
          <a:bodyPr/>
          <a:lstStyle/>
          <a:p>
            <a:r>
              <a:rPr lang="en-US" altLang="ja-JP"/>
              <a:t>person</a:t>
            </a:r>
            <a:r>
              <a:rPr lang="ja-JP" altLang="en-US"/>
              <a:t>テーブル</a:t>
            </a:r>
            <a:endParaRPr lang="en-US" altLang="ja-JP"/>
          </a:p>
          <a:p>
            <a:pPr lvl="1"/>
            <a:r>
              <a:rPr lang="ja-JP" altLang="en-US"/>
              <a:t>人を記録するテーブルです</a:t>
            </a:r>
            <a:endParaRPr lang="en-US" altLang="ja-JP"/>
          </a:p>
          <a:p>
            <a:pPr lvl="1"/>
            <a:r>
              <a:rPr lang="ja-JP" altLang="en-US"/>
              <a:t>著者かどうかは、ここでは一切管理しません</a:t>
            </a:r>
            <a:endParaRPr lang="en-US" altLang="ja-JP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3D02614B-7BA6-4293-9618-32802CF8BC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ja-JP" altLang="en-US"/>
              <a:t>テーブル設計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94D30A-1FCD-4651-AFF2-47C1C439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3635B641-DA00-43CB-A3D2-A27B2894C6FB}"/>
              </a:ext>
            </a:extLst>
          </p:cNvPr>
          <p:cNvSpPr/>
          <p:nvPr/>
        </p:nvSpPr>
        <p:spPr>
          <a:xfrm>
            <a:off x="683568" y="4978827"/>
            <a:ext cx="1224136" cy="1474931"/>
          </a:xfrm>
          <a:prstGeom prst="roundRect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kumimoji="1" lang="ja-JP" altLang="en-US">
                <a:ea typeface="UD デジタル 教科書体 N-R" panose="02020400000000000000" pitchFamily="17" charset="-128"/>
              </a:rPr>
              <a:t>列名</a:t>
            </a: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05F31FFE-C859-4910-9931-BAF1A9FC6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060074"/>
              </p:ext>
            </p:extLst>
          </p:nvPr>
        </p:nvGraphicFramePr>
        <p:xfrm>
          <a:off x="4847804" y="4607976"/>
          <a:ext cx="4152180" cy="1097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87">
                  <a:extLst>
                    <a:ext uri="{9D8B030D-6E8A-4147-A177-3AD203B41FA5}">
                      <a16:colId xmlns:a16="http://schemas.microsoft.com/office/drawing/2014/main" val="799839822"/>
                    </a:ext>
                  </a:extLst>
                </a:gridCol>
                <a:gridCol w="1344041">
                  <a:extLst>
                    <a:ext uri="{9D8B030D-6E8A-4147-A177-3AD203B41FA5}">
                      <a16:colId xmlns:a16="http://schemas.microsoft.com/office/drawing/2014/main" val="1375649234"/>
                    </a:ext>
                  </a:extLst>
                </a:gridCol>
                <a:gridCol w="2339752">
                  <a:extLst>
                    <a:ext uri="{9D8B030D-6E8A-4147-A177-3AD203B41FA5}">
                      <a16:colId xmlns:a16="http://schemas.microsoft.com/office/drawing/2014/main" val="514735511"/>
                    </a:ext>
                  </a:extLst>
                </a:gridCol>
              </a:tblGrid>
              <a:tr h="365828"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id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name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note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639243"/>
                  </a:ext>
                </a:extLst>
              </a:tr>
              <a:tr h="365828"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>
                          <a:ea typeface="UD デジタル 教科書体 N-R" panose="02020400000000000000" pitchFamily="17" charset="-128"/>
                        </a:rPr>
                        <a:t>アシアル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>
                          <a:ea typeface="UD デジタル 教科書体 N-R" panose="02020400000000000000" pitchFamily="17" charset="-128"/>
                        </a:rPr>
                        <a:t>アジアのリーダー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271791"/>
                  </a:ext>
                </a:extLst>
              </a:tr>
              <a:tr h="365828"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>
                          <a:ea typeface="UD デジタル 教科書体 N-R" panose="02020400000000000000" pitchFamily="17" charset="-128"/>
                        </a:rPr>
                        <a:t>岡本雄樹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>
                          <a:ea typeface="UD デジタル 教科書体 N-R" panose="02020400000000000000" pitchFamily="17" charset="-128"/>
                        </a:rPr>
                        <a:t>私が所長です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60106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CADEEB9-2E64-4D59-83C5-807CF363B05D}"/>
              </a:ext>
            </a:extLst>
          </p:cNvPr>
          <p:cNvSpPr txBox="1"/>
          <p:nvPr/>
        </p:nvSpPr>
        <p:spPr>
          <a:xfrm>
            <a:off x="5800975" y="6077309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ea typeface="UD デジタル 教科書体 N-R" panose="02020400000000000000" pitchFamily="17" charset="-128"/>
              </a:rPr>
              <a:t>サンプルデータの例</a:t>
            </a:r>
          </a:p>
        </p:txBody>
      </p:sp>
    </p:spTree>
    <p:extLst>
      <p:ext uri="{BB962C8B-B14F-4D97-AF65-F5344CB8AC3E}">
        <p14:creationId xmlns:p14="http://schemas.microsoft.com/office/powerpoint/2010/main" val="1580274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F2227FF-6445-47BF-8072-73BC36301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20" y="4157737"/>
            <a:ext cx="3745762" cy="1656184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5F5FE156-89C8-4100-9F71-741FF0DF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2CF47609-9EA9-41C4-B7D9-DFFC8A5FE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620687"/>
            <a:ext cx="8658480" cy="2376265"/>
          </a:xfrm>
        </p:spPr>
        <p:txBody>
          <a:bodyPr/>
          <a:lstStyle/>
          <a:p>
            <a:r>
              <a:rPr lang="en-US" altLang="ja-JP"/>
              <a:t>author</a:t>
            </a:r>
            <a:r>
              <a:rPr lang="ja-JP" altLang="en-US"/>
              <a:t>テーブル</a:t>
            </a:r>
            <a:endParaRPr lang="en-US" altLang="ja-JP"/>
          </a:p>
          <a:p>
            <a:pPr lvl="1"/>
            <a:r>
              <a:rPr lang="ja-JP" altLang="en-US"/>
              <a:t>本と人を結びつけて著者を表現するテーブルです</a:t>
            </a:r>
            <a:endParaRPr lang="en-US" altLang="ja-JP"/>
          </a:p>
          <a:p>
            <a:pPr lvl="2"/>
            <a:r>
              <a:rPr lang="ja-JP" altLang="en-US"/>
              <a:t>このようなテーブルを「中間テーブル」と呼びます</a:t>
            </a:r>
            <a:endParaRPr lang="en-US" altLang="ja-JP"/>
          </a:p>
          <a:p>
            <a:pPr lvl="2"/>
            <a:r>
              <a:rPr lang="ja-JP" altLang="en-US"/>
              <a:t>本の</a:t>
            </a:r>
            <a:r>
              <a:rPr lang="en-US" altLang="ja-JP"/>
              <a:t>id</a:t>
            </a:r>
            <a:r>
              <a:rPr lang="ja-JP" altLang="en-US"/>
              <a:t>と人の</a:t>
            </a:r>
            <a:r>
              <a:rPr lang="en-US" altLang="ja-JP"/>
              <a:t>id</a:t>
            </a:r>
            <a:r>
              <a:rPr lang="ja-JP" altLang="en-US"/>
              <a:t>を記録します</a:t>
            </a:r>
            <a:endParaRPr lang="en-US" altLang="ja-JP"/>
          </a:p>
          <a:p>
            <a:pPr lvl="3"/>
            <a:r>
              <a:rPr lang="ja-JP" altLang="en-US"/>
              <a:t>例では、</a:t>
            </a:r>
            <a:r>
              <a:rPr lang="en-US" altLang="ja-JP"/>
              <a:t>1</a:t>
            </a:r>
            <a:r>
              <a:rPr lang="ja-JP" altLang="en-US"/>
              <a:t>番の本は、</a:t>
            </a:r>
            <a:r>
              <a:rPr lang="en-US" altLang="ja-JP"/>
              <a:t>1</a:t>
            </a:r>
            <a:r>
              <a:rPr lang="ja-JP" altLang="en-US"/>
              <a:t>の人と</a:t>
            </a:r>
            <a:r>
              <a:rPr lang="en-US" altLang="ja-JP"/>
              <a:t>2</a:t>
            </a:r>
            <a:r>
              <a:rPr lang="ja-JP" altLang="en-US"/>
              <a:t>の人の共著、</a:t>
            </a:r>
            <a:r>
              <a:rPr lang="en-US" altLang="ja-JP"/>
              <a:t>2</a:t>
            </a:r>
            <a:r>
              <a:rPr lang="ja-JP" altLang="en-US"/>
              <a:t>本は</a:t>
            </a:r>
            <a:r>
              <a:rPr lang="en-US" altLang="ja-JP"/>
              <a:t>1</a:t>
            </a:r>
            <a:r>
              <a:rPr lang="ja-JP" altLang="en-US"/>
              <a:t>の人の単著</a:t>
            </a:r>
            <a:endParaRPr lang="en-US" altLang="ja-JP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3D02614B-7BA6-4293-9618-32802CF8BC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ja-JP" altLang="en-US"/>
              <a:t>テーブル設計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94D30A-1FCD-4651-AFF2-47C1C439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3635B641-DA00-43CB-A3D2-A27B2894C6FB}"/>
              </a:ext>
            </a:extLst>
          </p:cNvPr>
          <p:cNvSpPr/>
          <p:nvPr/>
        </p:nvSpPr>
        <p:spPr>
          <a:xfrm>
            <a:off x="1102042" y="4661793"/>
            <a:ext cx="1224136" cy="1656184"/>
          </a:xfrm>
          <a:prstGeom prst="roundRect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kumimoji="1" lang="ja-JP" altLang="en-US">
                <a:ea typeface="UD デジタル 教科書体 N-R" panose="02020400000000000000" pitchFamily="17" charset="-128"/>
              </a:rPr>
              <a:t>列名</a:t>
            </a: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05F31FFE-C859-4910-9931-BAF1A9FC6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569957"/>
              </p:ext>
            </p:extLst>
          </p:nvPr>
        </p:nvGraphicFramePr>
        <p:xfrm>
          <a:off x="5148064" y="4221088"/>
          <a:ext cx="3567980" cy="1463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486">
                  <a:extLst>
                    <a:ext uri="{9D8B030D-6E8A-4147-A177-3AD203B41FA5}">
                      <a16:colId xmlns:a16="http://schemas.microsoft.com/office/drawing/2014/main" val="799839822"/>
                    </a:ext>
                  </a:extLst>
                </a:gridCol>
                <a:gridCol w="1581318">
                  <a:extLst>
                    <a:ext uri="{9D8B030D-6E8A-4147-A177-3AD203B41FA5}">
                      <a16:colId xmlns:a16="http://schemas.microsoft.com/office/drawing/2014/main" val="137564923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514735511"/>
                    </a:ext>
                  </a:extLst>
                </a:gridCol>
              </a:tblGrid>
              <a:tr h="365828"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id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book_id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person_id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639243"/>
                  </a:ext>
                </a:extLst>
              </a:tr>
              <a:tr h="365828"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1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271791"/>
                  </a:ext>
                </a:extLst>
              </a:tr>
              <a:tr h="365828"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601065"/>
                  </a:ext>
                </a:extLst>
              </a:tr>
              <a:tr h="365828"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3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>
                          <a:ea typeface="UD デジタル 教科書体 N-R" panose="02020400000000000000" pitchFamily="17" charset="-128"/>
                        </a:rPr>
                        <a:t>1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565361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CADEEB9-2E64-4D59-83C5-807CF363B05D}"/>
              </a:ext>
            </a:extLst>
          </p:cNvPr>
          <p:cNvSpPr txBox="1"/>
          <p:nvPr/>
        </p:nvSpPr>
        <p:spPr>
          <a:xfrm>
            <a:off x="5800975" y="6077309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ea typeface="UD デジタル 教科書体 N-R" panose="02020400000000000000" pitchFamily="17" charset="-128"/>
              </a:rPr>
              <a:t>サンプルデータの例</a:t>
            </a:r>
          </a:p>
        </p:txBody>
      </p:sp>
    </p:spTree>
    <p:extLst>
      <p:ext uri="{BB962C8B-B14F-4D97-AF65-F5344CB8AC3E}">
        <p14:creationId xmlns:p14="http://schemas.microsoft.com/office/powerpoint/2010/main" val="2234502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882749-4B70-4D3C-AFD1-A979C7BF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実習：</a:t>
            </a:r>
            <a:r>
              <a:rPr kumimoji="1" lang="en-US" altLang="ja-JP"/>
              <a:t>SQL</a:t>
            </a:r>
            <a:r>
              <a:rPr kumimoji="1" lang="ja-JP" altLang="en-US"/>
              <a:t>を直接実行してみよう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30CAC9-2729-4F67-A8FE-2356CDF5CC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23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4858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782704"/>
            <a:ext cx="8442456" cy="5526616"/>
          </a:xfrm>
        </p:spPr>
        <p:txBody>
          <a:bodyPr/>
          <a:lstStyle/>
          <a:p>
            <a:r>
              <a:rPr lang="en-US" altLang="ja-JP"/>
              <a:t>SELECT</a:t>
            </a:r>
            <a:r>
              <a:rPr lang="ja-JP" altLang="en-US"/>
              <a:t>文を実行</a:t>
            </a:r>
            <a:endParaRPr lang="en-US" altLang="ja-JP"/>
          </a:p>
          <a:p>
            <a:pPr lvl="1"/>
            <a:r>
              <a:rPr lang="en-US" altLang="ja-JP"/>
              <a:t>SELECT</a:t>
            </a:r>
            <a:r>
              <a:rPr lang="ja-JP" altLang="en-US"/>
              <a:t>文では列名やテーブル名を指定してデータを取得します。</a:t>
            </a:r>
            <a:endParaRPr lang="en-US" altLang="ja-JP"/>
          </a:p>
          <a:p>
            <a:pPr lvl="1"/>
            <a:endParaRPr lang="ja-JP" altLang="en-US"/>
          </a:p>
          <a:p>
            <a:r>
              <a:rPr lang="ja-JP" altLang="en-US"/>
              <a:t>本の名前を一覧で取得</a:t>
            </a:r>
          </a:p>
          <a:p>
            <a:pPr lvl="1"/>
            <a:r>
              <a:rPr lang="en-US" altLang="ja-JP"/>
              <a:t>SELECT name FROM book;</a:t>
            </a:r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/>
              <a:t>SQL</a:t>
            </a:r>
            <a:r>
              <a:rPr kumimoji="1" lang="ja-JP" altLang="en-US"/>
              <a:t>実行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3171FA2-53B5-41FA-91CD-05A207BA6D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241709"/>
            <a:ext cx="2160240" cy="406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686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1378E71-3036-4BBE-A01A-49DEF9A02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940428"/>
            <a:ext cx="2766300" cy="1394581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782704"/>
            <a:ext cx="5058080" cy="5526616"/>
          </a:xfrm>
        </p:spPr>
        <p:txBody>
          <a:bodyPr/>
          <a:lstStyle/>
          <a:p>
            <a:r>
              <a:rPr lang="ja-JP" altLang="en-US"/>
              <a:t>列には</a:t>
            </a:r>
            <a:r>
              <a:rPr lang="en-US" altLang="ja-JP"/>
              <a:t>『*』</a:t>
            </a:r>
            <a:r>
              <a:rPr lang="ja-JP" altLang="en-US"/>
              <a:t>が利用できる</a:t>
            </a:r>
            <a:endParaRPr lang="en-US" altLang="ja-JP"/>
          </a:p>
          <a:p>
            <a:pPr lvl="1"/>
            <a:r>
              <a:rPr lang="en-US" altLang="ja-JP"/>
              <a:t>SELECT * FROM book;</a:t>
            </a:r>
          </a:p>
          <a:p>
            <a:pPr lvl="1"/>
            <a:endParaRPr lang="en-US" altLang="ja-JP"/>
          </a:p>
          <a:p>
            <a:r>
              <a:rPr lang="ja-JP" altLang="en-US"/>
              <a:t>応用：テーブル名を変更</a:t>
            </a:r>
            <a:endParaRPr lang="en-US" altLang="ja-JP"/>
          </a:p>
          <a:p>
            <a:pPr lvl="1"/>
            <a:r>
              <a:rPr lang="en-US" altLang="ja-JP"/>
              <a:t>book</a:t>
            </a:r>
            <a:r>
              <a:rPr lang="ja-JP" altLang="en-US"/>
              <a:t>を以下に変更</a:t>
            </a:r>
            <a:endParaRPr lang="en-US" altLang="ja-JP"/>
          </a:p>
          <a:p>
            <a:pPr lvl="2"/>
            <a:r>
              <a:rPr lang="en-US" altLang="ja-JP"/>
              <a:t>person</a:t>
            </a:r>
          </a:p>
          <a:p>
            <a:pPr lvl="2"/>
            <a:r>
              <a:rPr lang="en-US" altLang="ja-JP"/>
              <a:t>author</a:t>
            </a:r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/>
              <a:t>SQL</a:t>
            </a:r>
            <a:r>
              <a:rPr kumimoji="1" lang="ja-JP" altLang="en-US"/>
              <a:t>実行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464F0571-61B7-4F97-9596-465FD068637C}"/>
              </a:ext>
            </a:extLst>
          </p:cNvPr>
          <p:cNvSpPr/>
          <p:nvPr/>
        </p:nvSpPr>
        <p:spPr>
          <a:xfrm>
            <a:off x="5617899" y="3429000"/>
            <a:ext cx="3202573" cy="720080"/>
          </a:xfrm>
          <a:prstGeom prst="wedgeRectCallout">
            <a:avLst>
              <a:gd name="adj1" fmla="val -22221"/>
              <a:gd name="adj2" fmla="val -81735"/>
            </a:avLst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name</a:t>
            </a:r>
            <a:r>
              <a:rPr kumimoji="1" lang="ja-JP" altLang="en-US" sz="14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の他、</a:t>
            </a:r>
            <a:r>
              <a:rPr kumimoji="1" lang="en-US" altLang="ja-JP" sz="14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id</a:t>
            </a:r>
            <a:r>
              <a:rPr kumimoji="1" lang="ja-JP" altLang="en-US" sz="14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や</a:t>
            </a:r>
            <a:r>
              <a:rPr kumimoji="1" lang="en-US" altLang="ja-JP" sz="14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isbn</a:t>
            </a:r>
            <a:r>
              <a:rPr kumimoji="1" lang="ja-JP" altLang="en-US" sz="14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や</a:t>
            </a:r>
            <a:r>
              <a:rPr kumimoji="1" lang="en-US" altLang="ja-JP" sz="14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stock</a:t>
            </a:r>
            <a:r>
              <a:rPr kumimoji="1" lang="ja-JP" altLang="en-US" sz="14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の列が返ってくる</a:t>
            </a:r>
          </a:p>
        </p:txBody>
      </p:sp>
    </p:spTree>
    <p:extLst>
      <p:ext uri="{BB962C8B-B14F-4D97-AF65-F5344CB8AC3E}">
        <p14:creationId xmlns:p14="http://schemas.microsoft.com/office/powerpoint/2010/main" val="2613007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INSERT</a:t>
            </a:r>
            <a:r>
              <a:rPr lang="ja-JP" altLang="en-US"/>
              <a:t>の実行</a:t>
            </a:r>
            <a:endParaRPr lang="en-US" altLang="ja-JP"/>
          </a:p>
          <a:p>
            <a:pPr lvl="1"/>
            <a:r>
              <a:rPr lang="ja-JP" altLang="en-US"/>
              <a:t>データを登録する際には</a:t>
            </a:r>
            <a:r>
              <a:rPr lang="en-US" altLang="ja-JP"/>
              <a:t>INSERT</a:t>
            </a:r>
            <a:r>
              <a:rPr lang="ja-JP" altLang="en-US"/>
              <a:t>文を使います。</a:t>
            </a:r>
            <a:r>
              <a:rPr lang="en-US" altLang="ja-JP"/>
              <a:t>INSERT</a:t>
            </a:r>
            <a:r>
              <a:rPr lang="ja-JP" altLang="en-US"/>
              <a:t>の際に、列名の列挙が必要なのが注意点です。</a:t>
            </a:r>
          </a:p>
          <a:p>
            <a:pPr lvl="1"/>
            <a:endParaRPr lang="ja-JP" altLang="en-US"/>
          </a:p>
          <a:p>
            <a:r>
              <a:rPr lang="en-US" altLang="ja-JP"/>
              <a:t>book</a:t>
            </a:r>
            <a:r>
              <a:rPr lang="ja-JP" altLang="en-US"/>
              <a:t>テーブルに新しいデータのレコードを追加</a:t>
            </a:r>
          </a:p>
          <a:p>
            <a:pPr lvl="1"/>
            <a:r>
              <a:rPr lang="en-US" altLang="ja-JP" sz="2000"/>
              <a:t>INSERT INTO book (name) VALUES ('Monaca</a:t>
            </a:r>
            <a:r>
              <a:rPr lang="ja-JP" altLang="en-US" sz="2000"/>
              <a:t>のはじめかた</a:t>
            </a:r>
            <a:r>
              <a:rPr lang="en-US" altLang="ja-JP" sz="2000"/>
              <a:t>');</a:t>
            </a:r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/>
              <a:t>SQL</a:t>
            </a:r>
            <a:r>
              <a:rPr kumimoji="1" lang="ja-JP" altLang="en-US"/>
              <a:t>実行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26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24826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INSERT</a:t>
            </a:r>
            <a:r>
              <a:rPr lang="ja-JP" altLang="en-US"/>
              <a:t>の解説</a:t>
            </a:r>
            <a:endParaRPr lang="en-US" altLang="ja-JP"/>
          </a:p>
          <a:p>
            <a:pPr lvl="1"/>
            <a:r>
              <a:rPr lang="ja-JP" altLang="en-US"/>
              <a:t>書式は以下の通り</a:t>
            </a:r>
            <a:endParaRPr lang="en-US" altLang="ja-JP"/>
          </a:p>
          <a:p>
            <a:pPr lvl="2"/>
            <a:r>
              <a:rPr lang="en-US" altLang="ja-JP" sz="1800"/>
              <a:t>INSERT INTO </a:t>
            </a:r>
            <a:r>
              <a:rPr lang="ja-JP" altLang="en-US" sz="1800"/>
              <a:t>テーブル名</a:t>
            </a:r>
            <a:r>
              <a:rPr lang="en-US" altLang="ja-JP" sz="1800"/>
              <a:t>(</a:t>
            </a:r>
            <a:r>
              <a:rPr lang="ja-JP" altLang="en-US" sz="1800"/>
              <a:t>列名</a:t>
            </a:r>
            <a:r>
              <a:rPr lang="en-US" altLang="ja-JP" sz="1800"/>
              <a:t>A,</a:t>
            </a:r>
            <a:r>
              <a:rPr lang="ja-JP" altLang="en-US" sz="1800"/>
              <a:t>列名</a:t>
            </a:r>
            <a:r>
              <a:rPr lang="en-US" altLang="ja-JP" sz="1800"/>
              <a:t>B,...) VALUES (</a:t>
            </a:r>
            <a:r>
              <a:rPr lang="ja-JP" altLang="en-US" sz="1800"/>
              <a:t>値</a:t>
            </a:r>
            <a:r>
              <a:rPr lang="en-US" altLang="ja-JP" sz="1800"/>
              <a:t>1,</a:t>
            </a:r>
            <a:r>
              <a:rPr lang="ja-JP" altLang="en-US" sz="1800"/>
              <a:t>値</a:t>
            </a:r>
            <a:r>
              <a:rPr lang="en-US" altLang="ja-JP" sz="1800"/>
              <a:t>2,...)</a:t>
            </a:r>
          </a:p>
          <a:p>
            <a:pPr lvl="2"/>
            <a:r>
              <a:rPr lang="en-US" altLang="ja-JP"/>
              <a:t>VALUES</a:t>
            </a:r>
            <a:r>
              <a:rPr lang="ja-JP" altLang="en-US"/>
              <a:t>の左辺に列名、右辺に値が列挙される形です。</a:t>
            </a:r>
            <a:endParaRPr lang="en-US" altLang="ja-JP"/>
          </a:p>
          <a:p>
            <a:pPr lvl="1"/>
            <a:r>
              <a:rPr lang="en-US" altLang="ja-JP"/>
              <a:t>book</a:t>
            </a:r>
            <a:r>
              <a:rPr lang="ja-JP" altLang="en-US"/>
              <a:t>テーブルには</a:t>
            </a:r>
            <a:r>
              <a:rPr lang="en-US" altLang="ja-JP"/>
              <a:t>name</a:t>
            </a:r>
            <a:r>
              <a:rPr lang="ja-JP" altLang="en-US"/>
              <a:t>以外にも</a:t>
            </a:r>
            <a:r>
              <a:rPr lang="en-US" altLang="ja-JP"/>
              <a:t>isbn,stock,aozora</a:t>
            </a:r>
            <a:r>
              <a:rPr lang="ja-JP" altLang="en-US"/>
              <a:t>などの列がありますが、データを登録したくない場合は省略可能です。</a:t>
            </a:r>
          </a:p>
          <a:p>
            <a:pPr lvl="2"/>
            <a:r>
              <a:rPr lang="en-US" altLang="ja-JP"/>
              <a:t>id</a:t>
            </a:r>
            <a:r>
              <a:rPr lang="ja-JP" altLang="en-US"/>
              <a:t>に関してはテーブル作成の段階で、自動的に</a:t>
            </a:r>
            <a:r>
              <a:rPr lang="en-US" altLang="ja-JP"/>
              <a:t>id</a:t>
            </a:r>
            <a:r>
              <a:rPr lang="ja-JP" altLang="en-US"/>
              <a:t>値が連番で振られるように設定済みです。</a:t>
            </a:r>
            <a:endParaRPr lang="en-US" altLang="ja-JP"/>
          </a:p>
          <a:p>
            <a:endParaRPr lang="en-US" altLang="ja-JP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/>
              <a:t>SQL</a:t>
            </a:r>
            <a:r>
              <a:rPr kumimoji="1" lang="ja-JP" altLang="en-US"/>
              <a:t>実行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27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17986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DELETE</a:t>
            </a:r>
            <a:r>
              <a:rPr lang="ja-JP" altLang="en-US"/>
              <a:t>の実行</a:t>
            </a:r>
            <a:endParaRPr lang="en-US" altLang="ja-JP"/>
          </a:p>
          <a:p>
            <a:pPr lvl="1"/>
            <a:r>
              <a:rPr lang="ja-JP" altLang="en-US"/>
              <a:t>データを削除する際には</a:t>
            </a:r>
            <a:r>
              <a:rPr lang="en-US" altLang="ja-JP"/>
              <a:t>DELETE</a:t>
            </a:r>
            <a:r>
              <a:rPr lang="ja-JP" altLang="en-US"/>
              <a:t>文を使います。</a:t>
            </a:r>
            <a:endParaRPr lang="en-US" altLang="ja-JP"/>
          </a:p>
          <a:p>
            <a:pPr lvl="1"/>
            <a:r>
              <a:rPr lang="ja-JP" altLang="en-US"/>
              <a:t>試しにサンプルデータの</a:t>
            </a:r>
            <a:r>
              <a:rPr lang="en-US" altLang="ja-JP"/>
              <a:t>id(2)『PhoneGap </a:t>
            </a:r>
            <a:r>
              <a:rPr lang="ja-JP" altLang="en-US"/>
              <a:t>入門ガイド</a:t>
            </a:r>
            <a:r>
              <a:rPr lang="en-US" altLang="ja-JP"/>
              <a:t>』</a:t>
            </a:r>
            <a:r>
              <a:rPr lang="ja-JP" altLang="en-US"/>
              <a:t>を消してみましょう。</a:t>
            </a:r>
          </a:p>
          <a:p>
            <a:r>
              <a:rPr lang="en-US" altLang="ja-JP"/>
              <a:t>book</a:t>
            </a:r>
            <a:r>
              <a:rPr lang="ja-JP" altLang="en-US"/>
              <a:t>テーブルから指定した</a:t>
            </a:r>
            <a:r>
              <a:rPr lang="en-US" altLang="ja-JP"/>
              <a:t>id</a:t>
            </a:r>
            <a:r>
              <a:rPr lang="ja-JP" altLang="en-US"/>
              <a:t>のレコードを削除</a:t>
            </a:r>
          </a:p>
          <a:p>
            <a:pPr lvl="1"/>
            <a:r>
              <a:rPr lang="en-US" altLang="ja-JP" sz="2000"/>
              <a:t>DELETE FROM book WHERE id = 2;</a:t>
            </a:r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/>
              <a:t>SQL</a:t>
            </a:r>
            <a:r>
              <a:rPr kumimoji="1" lang="ja-JP" altLang="en-US"/>
              <a:t>実行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28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54808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UPDATE</a:t>
            </a:r>
            <a:r>
              <a:rPr lang="ja-JP" altLang="en-US"/>
              <a:t>の実行</a:t>
            </a:r>
            <a:endParaRPr lang="en-US" altLang="ja-JP"/>
          </a:p>
          <a:p>
            <a:pPr lvl="1"/>
            <a:r>
              <a:rPr lang="ja-JP" altLang="en-US"/>
              <a:t>先ほど</a:t>
            </a:r>
            <a:r>
              <a:rPr lang="en-US" altLang="ja-JP"/>
              <a:t>INSERT</a:t>
            </a:r>
            <a:r>
              <a:rPr lang="ja-JP" altLang="en-US"/>
              <a:t>した</a:t>
            </a:r>
            <a:r>
              <a:rPr lang="en-US" altLang="ja-JP"/>
              <a:t>id(6)</a:t>
            </a:r>
            <a:r>
              <a:rPr lang="ja-JP" altLang="en-US"/>
              <a:t>の本の名前を変えてみることにします。</a:t>
            </a:r>
            <a:endParaRPr lang="en-US" altLang="ja-JP"/>
          </a:p>
          <a:p>
            <a:pPr lvl="1"/>
            <a:r>
              <a:rPr lang="en-US" altLang="ja-JP"/>
              <a:t>SQL</a:t>
            </a:r>
            <a:r>
              <a:rPr lang="ja-JP" altLang="en-US"/>
              <a:t>文では改行が可能なので、少し行うことにします。</a:t>
            </a:r>
          </a:p>
          <a:p>
            <a:r>
              <a:rPr lang="en-US" altLang="ja-JP"/>
              <a:t>book</a:t>
            </a:r>
            <a:r>
              <a:rPr lang="ja-JP" altLang="en-US"/>
              <a:t>テーブルから指定した</a:t>
            </a:r>
            <a:r>
              <a:rPr lang="en-US" altLang="ja-JP"/>
              <a:t>id</a:t>
            </a:r>
            <a:r>
              <a:rPr lang="ja-JP" altLang="en-US"/>
              <a:t>のレコードを削除</a:t>
            </a:r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r>
              <a:rPr lang="en-US" altLang="ja-JP"/>
              <a:t>APS</a:t>
            </a:r>
            <a:r>
              <a:rPr lang="ja-JP" altLang="en-US"/>
              <a:t>にある他の</a:t>
            </a:r>
            <a:r>
              <a:rPr lang="en-US" altLang="ja-JP"/>
              <a:t>SQL</a:t>
            </a:r>
            <a:r>
              <a:rPr lang="ja-JP" altLang="en-US"/>
              <a:t>文なども実行</a:t>
            </a:r>
          </a:p>
          <a:p>
            <a:endParaRPr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/>
              <a:t>SQL</a:t>
            </a:r>
            <a:r>
              <a:rPr kumimoji="1" lang="ja-JP" altLang="en-US"/>
              <a:t>実行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38FCFBC-6A91-41A6-AF87-B9C880B488AF}"/>
              </a:ext>
            </a:extLst>
          </p:cNvPr>
          <p:cNvSpPr/>
          <p:nvPr/>
        </p:nvSpPr>
        <p:spPr>
          <a:xfrm>
            <a:off x="971600" y="3933056"/>
            <a:ext cx="7569600" cy="1368152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>
                <a:ea typeface="UD デジタル 教科書体 N-R" panose="02020400000000000000" pitchFamily="17" charset="-128"/>
              </a:rPr>
              <a:t>UPDATE book </a:t>
            </a:r>
          </a:p>
          <a:p>
            <a:r>
              <a:rPr lang="en-US" altLang="ja-JP">
                <a:ea typeface="UD デジタル 教科書体 N-R" panose="02020400000000000000" pitchFamily="17" charset="-128"/>
              </a:rPr>
              <a:t>    SET name = 'Monaca</a:t>
            </a:r>
            <a:r>
              <a:rPr lang="ja-JP" altLang="en-US">
                <a:ea typeface="UD デジタル 教科書体 N-R" panose="02020400000000000000" pitchFamily="17" charset="-128"/>
              </a:rPr>
              <a:t>で学ぶアプリ制作入門</a:t>
            </a:r>
            <a:r>
              <a:rPr lang="en-US" altLang="ja-JP">
                <a:ea typeface="UD デジタル 教科書体 N-R" panose="02020400000000000000" pitchFamily="17" charset="-128"/>
              </a:rPr>
              <a:t>' </a:t>
            </a:r>
          </a:p>
          <a:p>
            <a:r>
              <a:rPr lang="en-US" altLang="ja-JP">
                <a:ea typeface="UD デジタル 教科書体 N-R" panose="02020400000000000000" pitchFamily="17" charset="-128"/>
              </a:rPr>
              <a:t>WHERE </a:t>
            </a:r>
          </a:p>
          <a:p>
            <a:r>
              <a:rPr lang="en-US" altLang="ja-JP">
                <a:ea typeface="UD デジタル 教科書体 N-R" panose="02020400000000000000" pitchFamily="17" charset="-128"/>
              </a:rPr>
              <a:t>    id = 6;</a:t>
            </a:r>
          </a:p>
        </p:txBody>
      </p:sp>
    </p:spTree>
    <p:extLst>
      <p:ext uri="{BB962C8B-B14F-4D97-AF65-F5344CB8AC3E}">
        <p14:creationId xmlns:p14="http://schemas.microsoft.com/office/powerpoint/2010/main" val="3282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起動画面</a:t>
            </a:r>
            <a:endParaRPr lang="en-US" altLang="ja-JP"/>
          </a:p>
          <a:p>
            <a:pPr lvl="1"/>
            <a:r>
              <a:rPr lang="ja-JP" altLang="en-US"/>
              <a:t>本を確認</a:t>
            </a:r>
            <a:endParaRPr lang="en-US" altLang="ja-JP"/>
          </a:p>
          <a:p>
            <a:pPr lvl="2"/>
            <a:r>
              <a:rPr lang="ja-JP" altLang="en-US"/>
              <a:t>本を一覧で表示します</a:t>
            </a:r>
            <a:endParaRPr lang="en-US" altLang="ja-JP"/>
          </a:p>
          <a:p>
            <a:pPr lvl="1"/>
            <a:r>
              <a:rPr lang="ja-JP" altLang="en-US"/>
              <a:t>本を登録</a:t>
            </a:r>
            <a:endParaRPr lang="en-US" altLang="ja-JP"/>
          </a:p>
          <a:p>
            <a:pPr lvl="2"/>
            <a:r>
              <a:rPr lang="ja-JP" altLang="en-US"/>
              <a:t>本を登録します</a:t>
            </a:r>
            <a:endParaRPr lang="en-US" altLang="ja-JP" dirty="0"/>
          </a:p>
          <a:p>
            <a:pPr lvl="1"/>
            <a:r>
              <a:rPr lang="ja-JP" altLang="en-US"/>
              <a:t>人を登録</a:t>
            </a:r>
            <a:endParaRPr lang="en-US" altLang="ja-JP"/>
          </a:p>
          <a:p>
            <a:pPr lvl="2"/>
            <a:r>
              <a:rPr lang="ja-JP" altLang="en-US"/>
              <a:t>著者の候補を登録します</a:t>
            </a:r>
            <a:endParaRPr lang="en-US" altLang="ja-JP"/>
          </a:p>
          <a:p>
            <a:pPr lvl="1"/>
            <a:r>
              <a:rPr lang="en-US" altLang="ja-JP"/>
              <a:t>SQL</a:t>
            </a:r>
            <a:r>
              <a:rPr lang="ja-JP" altLang="en-US"/>
              <a:t>で管理</a:t>
            </a:r>
            <a:endParaRPr lang="en-US" altLang="ja-JP"/>
          </a:p>
          <a:p>
            <a:pPr lvl="2"/>
            <a:r>
              <a:rPr lang="en-US" altLang="ja-JP"/>
              <a:t>SQL</a:t>
            </a:r>
            <a:r>
              <a:rPr lang="ja-JP" altLang="en-US"/>
              <a:t>文が直接実行できます</a:t>
            </a:r>
            <a:endParaRPr lang="en-US" altLang="ja-JP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アプリ紹介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60DD09C-10BC-4117-A1C3-033CEB02F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908720"/>
            <a:ext cx="3229984" cy="473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3777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882749-4B70-4D3C-AFD1-A979C7BF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400"/>
              <a:t>任意の在庫数を登録できるようにカスタマイズしよう</a:t>
            </a:r>
            <a:endParaRPr kumimoji="1" lang="ja-JP" altLang="en-US" sz="240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30CAC9-2729-4F67-A8FE-2356CDF5CC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30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15646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782704"/>
            <a:ext cx="8442456" cy="5526616"/>
          </a:xfrm>
        </p:spPr>
        <p:txBody>
          <a:bodyPr/>
          <a:lstStyle/>
          <a:p>
            <a:r>
              <a:rPr lang="ja-JP" altLang="en-US"/>
              <a:t>入力欄のインタフェースをどうするか？</a:t>
            </a:r>
            <a:endParaRPr lang="en-US" altLang="ja-JP"/>
          </a:p>
          <a:p>
            <a:pPr lvl="1"/>
            <a:r>
              <a:rPr lang="ja-JP" altLang="en-US"/>
              <a:t>アプリの用途を踏まえて検討してみましょう。</a:t>
            </a:r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在庫カスタマイズ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11BFFCB-A47B-40BA-99F4-EA7789C5B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0" y="2675159"/>
            <a:ext cx="2583404" cy="60203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3B15E5E-E9BC-420B-ADAE-88BCF1C42B55}"/>
              </a:ext>
            </a:extLst>
          </p:cNvPr>
          <p:cNvSpPr/>
          <p:nvPr/>
        </p:nvSpPr>
        <p:spPr>
          <a:xfrm>
            <a:off x="251520" y="4134284"/>
            <a:ext cx="2583404" cy="1595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2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数値を直接入力させる方法。</a:t>
            </a:r>
            <a:endParaRPr kumimoji="1" lang="en-US" altLang="ja-JP" sz="120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12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個人用の蔵書管理アプリなら</a:t>
            </a:r>
            <a:r>
              <a:rPr kumimoji="1" lang="en-US" altLang="ja-JP" sz="12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kumimoji="1" lang="ja-JP" altLang="en-US" sz="12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冊だけ持っている可能性が高いため、初期値を</a:t>
            </a:r>
            <a:r>
              <a:rPr kumimoji="1" lang="en-US" altLang="ja-JP" sz="12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kumimoji="1" lang="ja-JP" altLang="en-US" sz="12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に設定してあります。</a:t>
            </a:r>
            <a:endParaRPr kumimoji="1" lang="en-US" altLang="ja-JP" sz="120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A546528-B0E9-49B5-A66B-4EE462E9C3E1}"/>
              </a:ext>
            </a:extLst>
          </p:cNvPr>
          <p:cNvSpPr txBox="1"/>
          <p:nvPr/>
        </p:nvSpPr>
        <p:spPr>
          <a:xfrm>
            <a:off x="177528" y="209472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8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A</a:t>
            </a:r>
            <a:r>
              <a:rPr kumimoji="1" lang="ja-JP" altLang="en-US" sz="18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：数値用のテキストエリア</a:t>
            </a:r>
            <a:endParaRPr lang="ja-JP" altLang="en-US"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835807A-66CE-4B94-AD41-9E3AA534AEAC}"/>
              </a:ext>
            </a:extLst>
          </p:cNvPr>
          <p:cNvSpPr txBox="1"/>
          <p:nvPr/>
        </p:nvSpPr>
        <p:spPr>
          <a:xfrm>
            <a:off x="3325561" y="2094727"/>
            <a:ext cx="12272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B</a:t>
            </a:r>
            <a:r>
              <a:rPr kumimoji="1" lang="ja-JP" altLang="en-US" sz="18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：ラジオ</a:t>
            </a:r>
            <a:endParaRPr kumimoji="1" lang="en-US" altLang="ja-JP" sz="180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05471524-69A5-4B0A-AF9D-4BCB71AD33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748" y="2646204"/>
            <a:ext cx="2583404" cy="62042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C36A14F-FB6F-4993-A0DC-266C92F5E87C}"/>
              </a:ext>
            </a:extLst>
          </p:cNvPr>
          <p:cNvSpPr/>
          <p:nvPr/>
        </p:nvSpPr>
        <p:spPr>
          <a:xfrm>
            <a:off x="3357416" y="4110951"/>
            <a:ext cx="2582736" cy="16232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2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複数の選択肢から一つ選択させる方法。</a:t>
            </a:r>
            <a:endParaRPr kumimoji="1" lang="en-US" altLang="ja-JP" sz="120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en-US" altLang="ja-JP" sz="12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0</a:t>
            </a:r>
            <a:r>
              <a:rPr kumimoji="1" lang="ja-JP" altLang="en-US" sz="12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や</a:t>
            </a:r>
            <a:r>
              <a:rPr kumimoji="1" lang="en-US" altLang="ja-JP" sz="12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kumimoji="1" lang="ja-JP" altLang="en-US" sz="12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と回答させる代わりに、</a:t>
            </a:r>
            <a:r>
              <a:rPr lang="ja-JP" altLang="en-US" sz="12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「持っていない」か「持っている」かを選択させる方式にすることも可能です。</a:t>
            </a:r>
            <a:endParaRPr kumimoji="1" lang="en-US" altLang="ja-JP" sz="120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8972D99-EB51-4750-BA51-4EF697B31E30}"/>
              </a:ext>
            </a:extLst>
          </p:cNvPr>
          <p:cNvSpPr txBox="1"/>
          <p:nvPr/>
        </p:nvSpPr>
        <p:spPr>
          <a:xfrm>
            <a:off x="6490549" y="2094727"/>
            <a:ext cx="21859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8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C</a:t>
            </a:r>
            <a:r>
              <a:rPr kumimoji="1" lang="ja-JP" altLang="en-US" sz="18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：ドロップダウン</a:t>
            </a:r>
            <a:endParaRPr kumimoji="1" lang="en-US" altLang="ja-JP" sz="180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35124D28-6352-45B5-BE01-827F131107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134" y="2646204"/>
            <a:ext cx="2014736" cy="96547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77DF695-A93D-4FCA-82E4-849BA3C8033B}"/>
              </a:ext>
            </a:extLst>
          </p:cNvPr>
          <p:cNvSpPr/>
          <p:nvPr/>
        </p:nvSpPr>
        <p:spPr>
          <a:xfrm>
            <a:off x="6417248" y="4106442"/>
            <a:ext cx="2582736" cy="16232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2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こちらも複数の選択肢から一つ選択させる方法です。</a:t>
            </a:r>
            <a:endParaRPr kumimoji="1" lang="en-US" altLang="ja-JP" sz="120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kumimoji="1" lang="ja-JP" altLang="en-US" sz="120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4650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782704"/>
            <a:ext cx="8442456" cy="5526616"/>
          </a:xfrm>
        </p:spPr>
        <p:txBody>
          <a:bodyPr/>
          <a:lstStyle/>
          <a:p>
            <a:r>
              <a:rPr lang="en-US" altLang="ja-JP"/>
              <a:t>A</a:t>
            </a:r>
            <a:r>
              <a:rPr lang="ja-JP" altLang="en-US"/>
              <a:t>の実装をしてみよう</a:t>
            </a:r>
            <a:endParaRPr lang="en-US" altLang="ja-JP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在庫カスタマイズ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079E3DC-9304-48A4-B2AD-E98DDF85C33F}"/>
              </a:ext>
            </a:extLst>
          </p:cNvPr>
          <p:cNvSpPr txBox="1"/>
          <p:nvPr/>
        </p:nvSpPr>
        <p:spPr>
          <a:xfrm>
            <a:off x="899592" y="1628800"/>
            <a:ext cx="3223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80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HTML</a:t>
            </a:r>
            <a:r>
              <a:rPr kumimoji="1" lang="ja-JP" altLang="en-US" sz="180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側</a:t>
            </a:r>
            <a:r>
              <a:rPr kumimoji="1" lang="en-US" altLang="ja-JP" sz="180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(insertBook.html)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B1B6783-8153-4880-8A70-0E700336D50C}"/>
              </a:ext>
            </a:extLst>
          </p:cNvPr>
          <p:cNvSpPr/>
          <p:nvPr/>
        </p:nvSpPr>
        <p:spPr>
          <a:xfrm>
            <a:off x="966334" y="2076437"/>
            <a:ext cx="6575865" cy="9602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100" b="0">
                <a:solidFill>
                  <a:schemeClr val="bg2">
                    <a:lumMod val="75000"/>
                  </a:schemeClr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    &lt;label for="isbn"&gt;ISBN</a:t>
            </a:r>
            <a:r>
              <a:rPr lang="ja-JP" altLang="en-US" sz="1100" b="0">
                <a:solidFill>
                  <a:schemeClr val="bg2">
                    <a:lumMod val="75000"/>
                  </a:schemeClr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の入力</a:t>
            </a:r>
            <a:r>
              <a:rPr lang="en-US" altLang="ja-JP" sz="1100" b="0">
                <a:solidFill>
                  <a:schemeClr val="bg2">
                    <a:lumMod val="75000"/>
                  </a:schemeClr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&lt;/label&gt;</a:t>
            </a:r>
          </a:p>
          <a:p>
            <a:r>
              <a:rPr lang="en-US" altLang="ja-JP" sz="1100" b="0">
                <a:solidFill>
                  <a:schemeClr val="bg2">
                    <a:lumMod val="75000"/>
                  </a:schemeClr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    &lt;input type="text" placeholder="ISBN</a:t>
            </a:r>
            <a:r>
              <a:rPr lang="ja-JP" altLang="en-US" sz="1100" b="0">
                <a:solidFill>
                  <a:schemeClr val="bg2">
                    <a:lumMod val="75000"/>
                  </a:schemeClr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を入力してください</a:t>
            </a:r>
            <a:r>
              <a:rPr lang="en-US" altLang="ja-JP" sz="1100" b="0">
                <a:solidFill>
                  <a:schemeClr val="bg2">
                    <a:lumMod val="75000"/>
                  </a:schemeClr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(</a:t>
            </a:r>
            <a:r>
              <a:rPr lang="ja-JP" altLang="en-US" sz="1100" b="0">
                <a:solidFill>
                  <a:schemeClr val="bg2">
                    <a:lumMod val="75000"/>
                  </a:schemeClr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省略可</a:t>
            </a:r>
            <a:r>
              <a:rPr lang="en-US" altLang="ja-JP" sz="1100" b="0">
                <a:solidFill>
                  <a:schemeClr val="bg2">
                    <a:lumMod val="75000"/>
                  </a:schemeClr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)" id="isbn"&gt;</a:t>
            </a:r>
          </a:p>
          <a:p>
            <a:r>
              <a:rPr lang="en-US" altLang="ja-JP" sz="1100" b="0">
                <a:solidFill>
                  <a:schemeClr val="bg2">
                    <a:lumMod val="75000"/>
                  </a:schemeClr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    </a:t>
            </a:r>
            <a:r>
              <a:rPr lang="en-US" altLang="ja-JP" sz="1100" b="0">
                <a:solidFill>
                  <a:schemeClr val="tx1"/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&lt;label for="stock"&gt;</a:t>
            </a:r>
            <a:r>
              <a:rPr lang="ja-JP" altLang="en-US" sz="1100" b="0">
                <a:solidFill>
                  <a:schemeClr val="tx1"/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在庫の入力</a:t>
            </a:r>
            <a:r>
              <a:rPr lang="en-US" altLang="ja-JP" sz="1100" b="0">
                <a:solidFill>
                  <a:schemeClr val="tx1"/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&lt;/label&gt;</a:t>
            </a:r>
          </a:p>
          <a:p>
            <a:r>
              <a:rPr lang="en-US" altLang="ja-JP" sz="1100" b="0">
                <a:solidFill>
                  <a:schemeClr val="tx1"/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    &lt;input type="</a:t>
            </a:r>
            <a:r>
              <a:rPr lang="en-US" altLang="ja-JP" sz="1100">
                <a:solidFill>
                  <a:schemeClr val="tx1"/>
                </a:solidFill>
                <a:latin typeface="Monacakomi" panose="020B0509020204020204" pitchFamily="49" charset="-128"/>
                <a:ea typeface="Monacakomi" panose="020B0509020204020204" pitchFamily="49" charset="-128"/>
              </a:rPr>
              <a:t>number</a:t>
            </a:r>
            <a:r>
              <a:rPr lang="en-US" altLang="ja-JP" sz="1100" b="0">
                <a:solidFill>
                  <a:schemeClr val="tx1"/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" placeholder="</a:t>
            </a:r>
            <a:r>
              <a:rPr lang="ja-JP" altLang="en-US" sz="1100" b="0">
                <a:solidFill>
                  <a:schemeClr val="tx1"/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在庫を入力してください</a:t>
            </a:r>
            <a:r>
              <a:rPr lang="en-US" altLang="ja-JP" sz="1100" b="0">
                <a:solidFill>
                  <a:schemeClr val="tx1"/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" id="stock" value="1"&gt;</a:t>
            </a:r>
          </a:p>
          <a:p>
            <a:r>
              <a:rPr lang="en-US" altLang="ja-JP" sz="1100" b="0">
                <a:solidFill>
                  <a:schemeClr val="bg2">
                    <a:lumMod val="75000"/>
                  </a:schemeClr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&lt;/main&gt;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A2D6D97-1580-4EE9-A80A-379C08CE2D52}"/>
              </a:ext>
            </a:extLst>
          </p:cNvPr>
          <p:cNvSpPr txBox="1"/>
          <p:nvPr/>
        </p:nvSpPr>
        <p:spPr>
          <a:xfrm>
            <a:off x="968388" y="3099987"/>
            <a:ext cx="3223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JS</a:t>
            </a:r>
            <a:r>
              <a:rPr kumimoji="1" lang="ja-JP" altLang="en-US" sz="180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側</a:t>
            </a:r>
            <a:r>
              <a:rPr kumimoji="1" lang="en-US" altLang="ja-JP" sz="180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(main.js)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FA22C36-B5C2-4F5E-9B31-A8832D8AE12D}"/>
              </a:ext>
            </a:extLst>
          </p:cNvPr>
          <p:cNvSpPr/>
          <p:nvPr/>
        </p:nvSpPr>
        <p:spPr>
          <a:xfrm>
            <a:off x="966333" y="3586708"/>
            <a:ext cx="6575865" cy="590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100" b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let name = document.getElementById("name").value;</a:t>
            </a:r>
          </a:p>
          <a:p>
            <a:r>
              <a:rPr lang="en-US" altLang="ja-JP" sz="1100" b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let isbn = document.getElementById("isbn").value;</a:t>
            </a:r>
          </a:p>
          <a:p>
            <a:r>
              <a:rPr lang="en-US" altLang="ja-JP" sz="1100" b="0">
                <a:solidFill>
                  <a:schemeClr val="tx1"/>
                </a:solidFill>
                <a:effectLst/>
                <a:latin typeface="Monacakomi" panose="020B0509020204020204" pitchFamily="49" charset="-128"/>
                <a:ea typeface="Monacakomi" panose="020B0509020204020204" pitchFamily="49" charset="-128"/>
              </a:rPr>
              <a:t>let stock = document.getElementById("stock").value;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12CB522-955E-44DF-9969-E5E27260068D}"/>
              </a:ext>
            </a:extLst>
          </p:cNvPr>
          <p:cNvSpPr txBox="1"/>
          <p:nvPr/>
        </p:nvSpPr>
        <p:spPr>
          <a:xfrm>
            <a:off x="899592" y="4390595"/>
            <a:ext cx="664260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b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※</a:t>
            </a:r>
            <a:r>
              <a:rPr lang="ja-JP" altLang="en-US" sz="1100" b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「</a:t>
            </a:r>
            <a:r>
              <a:rPr lang="en-US" altLang="ja-JP" sz="1100" b="0">
                <a:solidFill>
                  <a:srgbClr val="0000FF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let</a:t>
            </a:r>
            <a:r>
              <a:rPr lang="en-US" altLang="ja-JP" sz="1100" b="0">
                <a:solidFill>
                  <a:srgbClr val="000000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stock = </a:t>
            </a:r>
            <a:r>
              <a:rPr lang="en-US" altLang="ja-JP" sz="1100" b="0">
                <a:solidFill>
                  <a:srgbClr val="098658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lang="en-US" altLang="ja-JP" sz="1100" b="0">
                <a:solidFill>
                  <a:srgbClr val="000000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;</a:t>
            </a:r>
            <a:r>
              <a:rPr lang="ja-JP" altLang="en-US" sz="1100">
                <a:solidFill>
                  <a:srgbClr val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」を書き換えて、</a:t>
            </a:r>
            <a:r>
              <a:rPr lang="en-US" altLang="ja-JP" sz="1100">
                <a:solidFill>
                  <a:srgbClr val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HTML</a:t>
            </a:r>
            <a:r>
              <a:rPr lang="ja-JP" altLang="en-US" sz="1100">
                <a:solidFill>
                  <a:srgbClr val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フォームの値を在庫として登録できるようにして下さい。</a:t>
            </a:r>
            <a:endParaRPr lang="en-US" altLang="ja-JP" sz="1100" b="0">
              <a:solidFill>
                <a:srgbClr val="000000"/>
              </a:solidFill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066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本を確認</a:t>
            </a:r>
            <a:endParaRPr lang="en-US" altLang="ja-JP"/>
          </a:p>
          <a:p>
            <a:pPr lvl="1"/>
            <a:r>
              <a:rPr lang="ja-JP" altLang="en-US"/>
              <a:t>本の一覧が表示されます</a:t>
            </a:r>
            <a:endParaRPr lang="en-US" altLang="ja-JP"/>
          </a:p>
          <a:p>
            <a:pPr lvl="1"/>
            <a:r>
              <a:rPr lang="ja-JP" altLang="en-US"/>
              <a:t>サンプルが</a:t>
            </a:r>
            <a:r>
              <a:rPr lang="en-US" altLang="ja-JP"/>
              <a:t>2</a:t>
            </a:r>
            <a:r>
              <a:rPr lang="ja-JP" altLang="en-US"/>
              <a:t>件入っています</a:t>
            </a:r>
            <a:endParaRPr lang="en-US" altLang="ja-JP"/>
          </a:p>
          <a:p>
            <a:pPr lvl="1"/>
            <a:r>
              <a:rPr lang="ja-JP" altLang="en-US"/>
              <a:t>在庫表示もできます</a:t>
            </a:r>
            <a:endParaRPr lang="en-US" altLang="ja-JP"/>
          </a:p>
          <a:p>
            <a:pPr lvl="2"/>
            <a:r>
              <a:rPr lang="ja-JP" altLang="en-US"/>
              <a:t>要カスタマイズ</a:t>
            </a:r>
            <a:endParaRPr lang="en-US" altLang="ja-JP"/>
          </a:p>
          <a:p>
            <a:pPr lvl="1"/>
            <a:endParaRPr lang="en-US" altLang="ja-JP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アプリ紹介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1003AE4-81ED-434F-BF98-0B85ED1A7A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782704"/>
            <a:ext cx="3096344" cy="333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812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本を登録</a:t>
            </a:r>
            <a:endParaRPr lang="en-US" altLang="ja-JP"/>
          </a:p>
          <a:p>
            <a:pPr lvl="1"/>
            <a:r>
              <a:rPr lang="ja-JP" altLang="en-US"/>
              <a:t>本を登録できます</a:t>
            </a:r>
            <a:endParaRPr lang="en-US" altLang="ja-JP"/>
          </a:p>
          <a:p>
            <a:pPr lvl="2"/>
            <a:r>
              <a:rPr lang="ja-JP" altLang="en-US"/>
              <a:t>名前は必須</a:t>
            </a:r>
            <a:endParaRPr lang="en-US" altLang="ja-JP"/>
          </a:p>
          <a:p>
            <a:pPr lvl="1"/>
            <a:r>
              <a:rPr lang="ja-JP" altLang="en-US"/>
              <a:t>著者は候補から選択するタイプ</a:t>
            </a:r>
            <a:endParaRPr lang="en-US" altLang="ja-JP"/>
          </a:p>
          <a:p>
            <a:pPr lvl="2"/>
            <a:r>
              <a:rPr lang="en-US" altLang="ja-JP"/>
              <a:t>『</a:t>
            </a:r>
            <a:r>
              <a:rPr lang="ja-JP" altLang="en-US"/>
              <a:t>人を登録</a:t>
            </a:r>
            <a:r>
              <a:rPr lang="en-US" altLang="ja-JP"/>
              <a:t>』</a:t>
            </a:r>
            <a:r>
              <a:rPr lang="ja-JP" altLang="en-US"/>
              <a:t>で著者候補を追加可能</a:t>
            </a:r>
            <a:endParaRPr lang="en-US" altLang="ja-JP"/>
          </a:p>
          <a:p>
            <a:pPr lvl="1"/>
            <a:r>
              <a:rPr lang="ja-JP" altLang="en-US"/>
              <a:t>在庫登録もできます</a:t>
            </a:r>
            <a:endParaRPr lang="en-US" altLang="ja-JP"/>
          </a:p>
          <a:p>
            <a:pPr lvl="2"/>
            <a:r>
              <a:rPr lang="ja-JP" altLang="en-US"/>
              <a:t>要カスタマイズ</a:t>
            </a:r>
            <a:endParaRPr lang="en-US" altLang="ja-JP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アプリ紹介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6B10205-E88A-49E0-B0CC-CB501CE5C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180" y="908720"/>
            <a:ext cx="2520280" cy="453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285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人を登録</a:t>
            </a:r>
            <a:endParaRPr lang="en-US" altLang="ja-JP"/>
          </a:p>
          <a:p>
            <a:pPr lvl="1"/>
            <a:r>
              <a:rPr lang="ja-JP" altLang="en-US"/>
              <a:t>人を登録できます</a:t>
            </a:r>
            <a:endParaRPr lang="en-US" altLang="ja-JP"/>
          </a:p>
          <a:p>
            <a:pPr lvl="2"/>
            <a:r>
              <a:rPr lang="ja-JP" altLang="en-US"/>
              <a:t>名前は必須</a:t>
            </a:r>
            <a:endParaRPr lang="en-US" altLang="ja-JP"/>
          </a:p>
          <a:p>
            <a:pPr lvl="1"/>
            <a:r>
              <a:rPr lang="ja-JP" altLang="en-US"/>
              <a:t>備考もあります</a:t>
            </a:r>
            <a:endParaRPr lang="en-US" altLang="ja-JP"/>
          </a:p>
          <a:p>
            <a:pPr lvl="2"/>
            <a:r>
              <a:rPr lang="ja-JP" altLang="en-US"/>
              <a:t>ご自由にお使い下さい</a:t>
            </a:r>
            <a:endParaRPr lang="en-US" altLang="ja-JP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アプリ紹介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A34FC9E-F1B2-45AC-A89A-2E2C6B95AB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908720"/>
            <a:ext cx="2880320" cy="371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199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SQL</a:t>
            </a:r>
            <a:r>
              <a:rPr lang="ja-JP" altLang="en-US"/>
              <a:t>で管理</a:t>
            </a:r>
            <a:endParaRPr lang="en-US" altLang="ja-JP"/>
          </a:p>
          <a:p>
            <a:pPr lvl="1"/>
            <a:r>
              <a:rPr lang="en-US" altLang="ja-JP"/>
              <a:t>SQL</a:t>
            </a:r>
            <a:r>
              <a:rPr lang="ja-JP" altLang="en-US"/>
              <a:t>を直接実行できます</a:t>
            </a:r>
            <a:endParaRPr lang="en-US" altLang="ja-JP"/>
          </a:p>
          <a:p>
            <a:pPr lvl="2"/>
            <a:r>
              <a:rPr lang="ja-JP" altLang="en-US"/>
              <a:t>入力欄に</a:t>
            </a:r>
            <a:r>
              <a:rPr lang="en-US" altLang="ja-JP"/>
              <a:t>SQL</a:t>
            </a:r>
            <a:r>
              <a:rPr lang="ja-JP" altLang="en-US"/>
              <a:t>を書いて実行</a:t>
            </a:r>
            <a:endParaRPr lang="en-US" altLang="ja-JP"/>
          </a:p>
          <a:p>
            <a:pPr lvl="1"/>
            <a:r>
              <a:rPr lang="ja-JP" altLang="en-US"/>
              <a:t>結果が表で表示されます</a:t>
            </a:r>
            <a:endParaRPr lang="en-US" altLang="ja-JP"/>
          </a:p>
          <a:p>
            <a:pPr lvl="2"/>
            <a:r>
              <a:rPr lang="ja-JP" altLang="en-US"/>
              <a:t>なお、列名は表示されません</a:t>
            </a:r>
            <a:endParaRPr lang="en-US" altLang="ja-JP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アプリ紹介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34AEADE-9EEA-4B69-AE2D-6CDA36ACD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836712"/>
            <a:ext cx="3096344" cy="507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813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882749-4B70-4D3C-AFD1-A979C7BF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リレーショナルデータベースと</a:t>
            </a:r>
            <a:r>
              <a:rPr kumimoji="1" lang="en-US" altLang="ja-JP"/>
              <a:t>SQL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30CAC9-2729-4F67-A8FE-2356CDF5CC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6768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5F5FE156-89C8-4100-9F71-741FF0DF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データベース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2CF47609-9EA9-41C4-B7D9-DFFC8A5FE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620688"/>
            <a:ext cx="8658480" cy="2088232"/>
          </a:xfrm>
        </p:spPr>
        <p:txBody>
          <a:bodyPr/>
          <a:lstStyle/>
          <a:p>
            <a:r>
              <a:rPr lang="ja-JP" altLang="en-US"/>
              <a:t>データベースとは</a:t>
            </a:r>
            <a:endParaRPr lang="en-US" altLang="ja-JP"/>
          </a:p>
          <a:p>
            <a:pPr lvl="1"/>
            <a:r>
              <a:rPr lang="ja-JP" altLang="en-US" sz="2000"/>
              <a:t>データの基地</a:t>
            </a:r>
            <a:endParaRPr lang="en-US" altLang="ja-JP" sz="2000"/>
          </a:p>
          <a:p>
            <a:r>
              <a:rPr lang="ja-JP" altLang="en-US"/>
              <a:t>データベースの種類</a:t>
            </a:r>
            <a:endParaRPr lang="en-US" altLang="ja-JP"/>
          </a:p>
          <a:p>
            <a:pPr lvl="1"/>
            <a:r>
              <a:rPr lang="ja-JP" altLang="en-US" sz="2000"/>
              <a:t>リレーショナルデータベース</a:t>
            </a:r>
            <a:endParaRPr lang="en-US" altLang="ja-JP" sz="2000"/>
          </a:p>
          <a:p>
            <a:pPr lvl="2"/>
            <a:r>
              <a:rPr lang="ja-JP" altLang="en-US" sz="1200"/>
              <a:t>昔から使われており、現在でも主力のデータベース。</a:t>
            </a:r>
            <a:r>
              <a:rPr lang="en-US" altLang="ja-JP" sz="1200"/>
              <a:t>RDB</a:t>
            </a:r>
            <a:r>
              <a:rPr lang="ja-JP" altLang="en-US" sz="1200"/>
              <a:t>を操作する</a:t>
            </a:r>
            <a:r>
              <a:rPr lang="en-US" altLang="ja-JP" sz="1200"/>
              <a:t>SQL</a:t>
            </a:r>
            <a:r>
              <a:rPr lang="ja-JP" altLang="en-US" sz="1200"/>
              <a:t>言語は国家試験にも出る</a:t>
            </a:r>
            <a:endParaRPr lang="en-US" altLang="ja-JP" sz="1200"/>
          </a:p>
          <a:p>
            <a:pPr lvl="2"/>
            <a:r>
              <a:rPr lang="ja-JP" altLang="en-US" sz="1200"/>
              <a:t>データを表計算ソフトのシートのような、</a:t>
            </a:r>
            <a:r>
              <a:rPr lang="en-US" altLang="ja-JP" sz="1200"/>
              <a:t>『</a:t>
            </a:r>
            <a:r>
              <a:rPr lang="ja-JP" altLang="en-US" sz="1200"/>
              <a:t>表</a:t>
            </a:r>
            <a:r>
              <a:rPr lang="en-US" altLang="ja-JP" sz="1200"/>
              <a:t>』</a:t>
            </a:r>
            <a:r>
              <a:rPr lang="ja-JP" altLang="en-US" sz="1200"/>
              <a:t>の形で管理する</a:t>
            </a:r>
            <a:endParaRPr lang="en-US" altLang="ja-JP" sz="1200"/>
          </a:p>
          <a:p>
            <a:pPr lvl="1"/>
            <a:r>
              <a:rPr lang="en-US" altLang="ja-JP" sz="2000"/>
              <a:t>NoSQL</a:t>
            </a:r>
            <a:r>
              <a:rPr lang="ja-JP" altLang="en-US" sz="2000"/>
              <a:t>型データベース</a:t>
            </a:r>
            <a:endParaRPr lang="en-US" altLang="ja-JP" sz="2000"/>
          </a:p>
          <a:p>
            <a:pPr lvl="2"/>
            <a:r>
              <a:rPr lang="en-US" altLang="ja-JP" sz="1200"/>
              <a:t>RDB</a:t>
            </a:r>
            <a:r>
              <a:rPr lang="ja-JP" altLang="en-US" sz="1200"/>
              <a:t>や</a:t>
            </a:r>
            <a:r>
              <a:rPr lang="en-US" altLang="ja-JP" sz="1200"/>
              <a:t>SQL</a:t>
            </a:r>
            <a:r>
              <a:rPr lang="ja-JP" altLang="en-US" sz="1200"/>
              <a:t>とは違うタイプのデータベースの総称</a:t>
            </a:r>
            <a:endParaRPr lang="en-US" altLang="ja-JP" sz="1200"/>
          </a:p>
          <a:p>
            <a:pPr lvl="2"/>
            <a:r>
              <a:rPr lang="ja-JP" altLang="en-US" sz="1600"/>
              <a:t>例：キーバリュー型データベース</a:t>
            </a:r>
            <a:endParaRPr lang="en-US" altLang="ja-JP" sz="1600"/>
          </a:p>
          <a:p>
            <a:pPr lvl="3"/>
            <a:r>
              <a:rPr lang="en-US" altLang="ja-JP" sz="900"/>
              <a:t>NoSQL</a:t>
            </a:r>
            <a:r>
              <a:rPr lang="ja-JP" altLang="en-US" sz="900"/>
              <a:t>型でも特に、</a:t>
            </a:r>
            <a:r>
              <a:rPr lang="en-US" altLang="ja-JP" sz="900"/>
              <a:t>『</a:t>
            </a:r>
            <a:r>
              <a:rPr lang="ja-JP" altLang="en-US" sz="900"/>
              <a:t>キーと値のペア</a:t>
            </a:r>
            <a:r>
              <a:rPr lang="en-US" altLang="ja-JP" sz="900"/>
              <a:t>』</a:t>
            </a:r>
            <a:r>
              <a:rPr lang="ja-JP" altLang="en-US" sz="900"/>
              <a:t>でデータを管理するタイプのデータベース</a:t>
            </a:r>
            <a:endParaRPr lang="en-US" altLang="ja-JP" sz="900"/>
          </a:p>
          <a:p>
            <a:pPr lvl="3"/>
            <a:r>
              <a:rPr lang="ja-JP" altLang="en-US" sz="900"/>
              <a:t>連想配列や</a:t>
            </a:r>
            <a:r>
              <a:rPr lang="en-US" altLang="ja-JP" sz="900"/>
              <a:t>JSON</a:t>
            </a:r>
            <a:r>
              <a:rPr lang="ja-JP" altLang="en-US" sz="900"/>
              <a:t>のようなキーバリュー型でデータを保持する</a:t>
            </a:r>
            <a:endParaRPr lang="en-US" altLang="ja-JP" sz="900"/>
          </a:p>
          <a:p>
            <a:pPr lvl="3"/>
            <a:r>
              <a:rPr lang="ja-JP" altLang="en-US" sz="900"/>
              <a:t>ブラウザの</a:t>
            </a:r>
            <a:r>
              <a:rPr lang="en-US" altLang="ja-JP" sz="900"/>
              <a:t>WebStorage</a:t>
            </a:r>
            <a:r>
              <a:rPr lang="ja-JP" altLang="en-US" sz="900"/>
              <a:t>はキーバリュー型データベースの一種</a:t>
            </a:r>
            <a:endParaRPr lang="en-US" altLang="ja-JP" sz="900"/>
          </a:p>
          <a:p>
            <a:pPr lvl="2"/>
            <a:endParaRPr lang="en-US" altLang="ja-JP" sz="1200"/>
          </a:p>
          <a:p>
            <a:pPr marL="358775" lvl="1" indent="0">
              <a:buNone/>
            </a:pPr>
            <a:r>
              <a:rPr lang="ja-JP" altLang="en-US"/>
              <a:t>　</a:t>
            </a:r>
            <a:endParaRPr lang="en-US" altLang="ja-JP" sz="1050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3D02614B-7BA6-4293-9618-32802CF8BC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/>
              <a:t>RDB</a:t>
            </a:r>
            <a:r>
              <a:rPr lang="ja-JP" altLang="en-US"/>
              <a:t>と</a:t>
            </a:r>
            <a:r>
              <a:rPr lang="en-US" altLang="ja-JP"/>
              <a:t>SQL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94D30A-1FCD-4651-AFF2-47C1C439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9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8553604"/>
      </p:ext>
    </p:extLst>
  </p:cSld>
  <p:clrMapOvr>
    <a:masterClrMapping/>
  </p:clrMapOvr>
</p:sld>
</file>

<file path=ppt/theme/theme1.xml><?xml version="1.0" encoding="utf-8"?>
<a:theme xmlns:a="http://schemas.openxmlformats.org/drawingml/2006/main" name="2020岡本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/>
      </a:spPr>
      <a:bodyPr rtlCol="0" anchor="ctr"/>
      <a:lstStyle>
        <a:defPPr algn="ctr">
          <a:defRPr kumimoji="1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1732</Words>
  <Application>Microsoft Office PowerPoint</Application>
  <PresentationFormat>画面に合わせる (4:3)</PresentationFormat>
  <Paragraphs>291</Paragraphs>
  <Slides>32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42" baseType="lpstr">
      <vt:lpstr>Monacakomi</vt:lpstr>
      <vt:lpstr>MonacakomiRegular</vt:lpstr>
      <vt:lpstr>UD デジタル 教科書体 N-B</vt:lpstr>
      <vt:lpstr>UD デジタル 教科書体 NK-B</vt:lpstr>
      <vt:lpstr>UD デジタル 教科書体 N-R</vt:lpstr>
      <vt:lpstr>Arial</vt:lpstr>
      <vt:lpstr>Calibri</vt:lpstr>
      <vt:lpstr>Century Gothic</vt:lpstr>
      <vt:lpstr>Wingdings</vt:lpstr>
      <vt:lpstr>2020岡本</vt:lpstr>
      <vt:lpstr>RDB蔵書管理アプリ  　～リレーショナルデータベースとSQL言語を学ぼう～</vt:lpstr>
      <vt:lpstr>RDB蔵書管理アプリの紹介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リレーショナルデータベースとSQL</vt:lpstr>
      <vt:lpstr>データベース</vt:lpstr>
      <vt:lpstr>データベース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実習：蔵書管理アプリを操作してみよう</vt:lpstr>
      <vt:lpstr>PowerPoint プレゼンテーション</vt:lpstr>
      <vt:lpstr>蔵書管理アプリのテーブル設計を確認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実習：SQLを直接実行してみよう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任意の在庫数を登録できるようにカスタマイズしよう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2019-04-01T02:19:52Z</dcterms:created>
  <dcterms:modified xsi:type="dcterms:W3CDTF">2022-02-07T05:29:05Z</dcterms:modified>
</cp:coreProperties>
</file>