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73"/>
  </p:notesMasterIdLst>
  <p:handoutMasterIdLst>
    <p:handoutMasterId r:id="rId74"/>
  </p:handoutMasterIdLst>
  <p:sldIdLst>
    <p:sldId id="511" r:id="rId2"/>
    <p:sldId id="613" r:id="rId3"/>
    <p:sldId id="599" r:id="rId4"/>
    <p:sldId id="600" r:id="rId5"/>
    <p:sldId id="598" r:id="rId6"/>
    <p:sldId id="601" r:id="rId7"/>
    <p:sldId id="592" r:id="rId8"/>
    <p:sldId id="614" r:id="rId9"/>
    <p:sldId id="557" r:id="rId10"/>
    <p:sldId id="529" r:id="rId11"/>
    <p:sldId id="555" r:id="rId12"/>
    <p:sldId id="554" r:id="rId13"/>
    <p:sldId id="556" r:id="rId14"/>
    <p:sldId id="602" r:id="rId15"/>
    <p:sldId id="542" r:id="rId16"/>
    <p:sldId id="537" r:id="rId17"/>
    <p:sldId id="543" r:id="rId18"/>
    <p:sldId id="530" r:id="rId19"/>
    <p:sldId id="558" r:id="rId20"/>
    <p:sldId id="571" r:id="rId21"/>
    <p:sldId id="606" r:id="rId22"/>
    <p:sldId id="559" r:id="rId23"/>
    <p:sldId id="544" r:id="rId24"/>
    <p:sldId id="531" r:id="rId25"/>
    <p:sldId id="605" r:id="rId26"/>
    <p:sldId id="609" r:id="rId27"/>
    <p:sldId id="563" r:id="rId28"/>
    <p:sldId id="562" r:id="rId29"/>
    <p:sldId id="561" r:id="rId30"/>
    <p:sldId id="560" r:id="rId31"/>
    <p:sldId id="545" r:id="rId32"/>
    <p:sldId id="532" r:id="rId33"/>
    <p:sldId id="546" r:id="rId34"/>
    <p:sldId id="533" r:id="rId35"/>
    <p:sldId id="547" r:id="rId36"/>
    <p:sldId id="534" r:id="rId37"/>
    <p:sldId id="553" r:id="rId38"/>
    <p:sldId id="552" r:id="rId39"/>
    <p:sldId id="551" r:id="rId40"/>
    <p:sldId id="550" r:id="rId41"/>
    <p:sldId id="548" r:id="rId42"/>
    <p:sldId id="535" r:id="rId43"/>
    <p:sldId id="612" r:id="rId44"/>
    <p:sldId id="549" r:id="rId45"/>
    <p:sldId id="536" r:id="rId46"/>
    <p:sldId id="525" r:id="rId47"/>
    <p:sldId id="517" r:id="rId48"/>
    <p:sldId id="538" r:id="rId49"/>
    <p:sldId id="539" r:id="rId50"/>
    <p:sldId id="540" r:id="rId51"/>
    <p:sldId id="541" r:id="rId52"/>
    <p:sldId id="518" r:id="rId53"/>
    <p:sldId id="519" r:id="rId54"/>
    <p:sldId id="603" r:id="rId55"/>
    <p:sldId id="520" r:id="rId56"/>
    <p:sldId id="522" r:id="rId57"/>
    <p:sldId id="604" r:id="rId58"/>
    <p:sldId id="521" r:id="rId59"/>
    <p:sldId id="607" r:id="rId60"/>
    <p:sldId id="608" r:id="rId61"/>
    <p:sldId id="523" r:id="rId62"/>
    <p:sldId id="526" r:id="rId63"/>
    <p:sldId id="527" r:id="rId64"/>
    <p:sldId id="565" r:id="rId65"/>
    <p:sldId id="566" r:id="rId66"/>
    <p:sldId id="567" r:id="rId67"/>
    <p:sldId id="569" r:id="rId68"/>
    <p:sldId id="528" r:id="rId69"/>
    <p:sldId id="568" r:id="rId70"/>
    <p:sldId id="610" r:id="rId71"/>
    <p:sldId id="570" r:id="rId72"/>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F5F818AB-3B56-4ED6-99C9-3C032CA2C295}">
          <p14:sldIdLst>
            <p14:sldId id="511"/>
            <p14:sldId id="613"/>
            <p14:sldId id="599"/>
            <p14:sldId id="600"/>
            <p14:sldId id="598"/>
          </p14:sldIdLst>
        </p14:section>
        <p14:section name="ガイドライン" id="{C2EE7FA6-6274-8646-87EE-B0F8B3F24377}">
          <p14:sldIdLst>
            <p14:sldId id="601"/>
            <p14:sldId id="592"/>
            <p14:sldId id="614"/>
          </p14:sldIdLst>
        </p14:section>
        <p14:section name="ガイドライン　学習・制作プロセス" id="{DE13A56F-787D-C441-8C2D-4AC0DBF499D1}">
          <p14:sldIdLst>
            <p14:sldId id="557"/>
            <p14:sldId id="529"/>
          </p14:sldIdLst>
        </p14:section>
        <p14:section name="ガイドライン　学習・制作プロセス　環境の準備" id="{C6DD8CEA-22A1-BD4D-BCE9-553D3FD45333}">
          <p14:sldIdLst>
            <p14:sldId id="555"/>
            <p14:sldId id="554"/>
            <p14:sldId id="556"/>
            <p14:sldId id="602"/>
          </p14:sldIdLst>
        </p14:section>
        <p14:section name="ガイドライン　学習・制作プロセス　チームビルディング" id="{6E93ACE8-C8DA-0848-B6C8-1FD643E03D44}">
          <p14:sldIdLst>
            <p14:sldId id="542"/>
            <p14:sldId id="537"/>
          </p14:sldIdLst>
        </p14:section>
        <p14:section name="ガイドライン　学習・制作プロセス　企画" id="{3AE249A8-9292-9C48-AB3C-72A109B2A6CA}">
          <p14:sldIdLst>
            <p14:sldId id="543"/>
            <p14:sldId id="530"/>
            <p14:sldId id="558"/>
            <p14:sldId id="571"/>
            <p14:sldId id="606"/>
            <p14:sldId id="559"/>
          </p14:sldIdLst>
        </p14:section>
        <p14:section name="ガイドライン　学習・制作プロセス　設計" id="{5179CD9D-C248-3C4F-A8AA-1A9768E7A2EA}">
          <p14:sldIdLst>
            <p14:sldId id="544"/>
            <p14:sldId id="531"/>
            <p14:sldId id="605"/>
            <p14:sldId id="609"/>
            <p14:sldId id="563"/>
            <p14:sldId id="562"/>
            <p14:sldId id="561"/>
            <p14:sldId id="560"/>
          </p14:sldIdLst>
        </p14:section>
        <p14:section name="ガイドライン　学習・制作プロセス　制作" id="{2329DB40-9AEA-C847-B100-FAACF33CF2DF}">
          <p14:sldIdLst>
            <p14:sldId id="545"/>
            <p14:sldId id="532"/>
            <p14:sldId id="546"/>
            <p14:sldId id="533"/>
          </p14:sldIdLst>
        </p14:section>
        <p14:section name="ガイドライン　学習・制作プロセス　完成" id="{C586DA88-B785-E143-AD7D-571C00D495CB}">
          <p14:sldIdLst>
            <p14:sldId id="547"/>
            <p14:sldId id="534"/>
          </p14:sldIdLst>
        </p14:section>
        <p14:section name="ガイドライン　学習・制作プロセス　プレゼン資料の制作" id="{1AC41DB0-2B30-924D-834F-58BA3D6FA368}">
          <p14:sldIdLst>
            <p14:sldId id="553"/>
            <p14:sldId id="552"/>
          </p14:sldIdLst>
        </p14:section>
        <p14:section name="ガイドライン　学習・制作プロセス　プレゼン動画の制作" id="{9B68B04E-48F7-254B-AF2B-2A83024E1D19}">
          <p14:sldIdLst>
            <p14:sldId id="551"/>
            <p14:sldId id="550"/>
          </p14:sldIdLst>
        </p14:section>
        <p14:section name="ガイドライン　学習・制作プロセス　応募準備" id="{73DF3FD2-565E-6347-B71D-1E75A9915E2E}">
          <p14:sldIdLst>
            <p14:sldId id="548"/>
            <p14:sldId id="535"/>
            <p14:sldId id="612"/>
          </p14:sldIdLst>
        </p14:section>
        <p14:section name="ガイドライン　学習・制作プロセス　応募" id="{E0B6FADD-BDF2-9947-97E8-DB33C41E1607}">
          <p14:sldIdLst>
            <p14:sldId id="549"/>
            <p14:sldId id="536"/>
          </p14:sldIdLst>
        </p14:section>
        <p14:section name="中間成果物とその作成方法の詳細" id="{E02054D2-C787-AA42-89BA-8044DE6BC094}">
          <p14:sldIdLst>
            <p14:sldId id="525"/>
            <p14:sldId id="517"/>
            <p14:sldId id="538"/>
            <p14:sldId id="539"/>
            <p14:sldId id="540"/>
            <p14:sldId id="541"/>
            <p14:sldId id="518"/>
            <p14:sldId id="519"/>
            <p14:sldId id="603"/>
            <p14:sldId id="520"/>
            <p14:sldId id="522"/>
            <p14:sldId id="604"/>
            <p14:sldId id="521"/>
            <p14:sldId id="607"/>
            <p14:sldId id="608"/>
            <p14:sldId id="523"/>
          </p14:sldIdLst>
        </p14:section>
        <p14:section name="チェックシート" id="{3C77AE47-A4C8-5445-90F6-CCACA23B15C8}">
          <p14:sldIdLst>
            <p14:sldId id="526"/>
            <p14:sldId id="527"/>
            <p14:sldId id="565"/>
            <p14:sldId id="566"/>
            <p14:sldId id="567"/>
            <p14:sldId id="569"/>
            <p14:sldId id="528"/>
            <p14:sldId id="568"/>
            <p14:sldId id="610"/>
            <p14:sldId id="570"/>
          </p14:sldIdLst>
        </p14:section>
      </p14:sectionLst>
    </p:ext>
    <p:ext uri="{EFAFB233-063F-42B5-8137-9DF3F51BA10A}">
      <p15:sldGuideLst xmlns:p15="http://schemas.microsoft.com/office/powerpoint/2012/main">
        <p15:guide id="2" pos="2880">
          <p15:clr>
            <a:srgbClr val="A4A3A4"/>
          </p15:clr>
        </p15:guide>
        <p15:guide id="3" orient="horz" pos="2183"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C0504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4" autoAdjust="0"/>
    <p:restoredTop sz="96956" autoAdjust="0"/>
  </p:normalViewPr>
  <p:slideViewPr>
    <p:cSldViewPr snapToGrid="0">
      <p:cViewPr varScale="1">
        <p:scale>
          <a:sx n="124" d="100"/>
          <a:sy n="124" d="100"/>
        </p:scale>
        <p:origin x="2120" y="168"/>
      </p:cViewPr>
      <p:guideLst>
        <p:guide pos="2880"/>
        <p:guide orient="horz" pos="2183"/>
      </p:guideLst>
    </p:cSldViewPr>
  </p:slideViewPr>
  <p:outlineViewPr>
    <p:cViewPr>
      <p:scale>
        <a:sx n="33" d="100"/>
        <a:sy n="33" d="100"/>
      </p:scale>
      <p:origin x="0" y="-820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Lst>
  </p:outlineViewPr>
  <p:notesTextViewPr>
    <p:cViewPr>
      <p:scale>
        <a:sx n="105" d="100"/>
        <a:sy n="105" d="100"/>
      </p:scale>
      <p:origin x="0" y="0"/>
    </p:cViewPr>
  </p:notesTextViewPr>
  <p:sorterViewPr>
    <p:cViewPr>
      <p:scale>
        <a:sx n="100" d="100"/>
        <a:sy n="100" d="100"/>
      </p:scale>
      <p:origin x="0" y="0"/>
    </p:cViewPr>
  </p:sorterViewPr>
  <p:notesViewPr>
    <p:cSldViewPr snapToGrid="0">
      <p:cViewPr varScale="1">
        <p:scale>
          <a:sx n="48" d="100"/>
          <a:sy n="48" d="100"/>
        </p:scale>
        <p:origin x="-2940" y="-102"/>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26" Type="http://schemas.openxmlformats.org/officeDocument/2006/relationships/slide" Target="slides/slide28.xml"/><Relationship Id="rId21" Type="http://schemas.openxmlformats.org/officeDocument/2006/relationships/slide" Target="slides/slide23.xml"/><Relationship Id="rId42" Type="http://schemas.openxmlformats.org/officeDocument/2006/relationships/slide" Target="slides/slide44.xml"/><Relationship Id="rId47" Type="http://schemas.openxmlformats.org/officeDocument/2006/relationships/slide" Target="slides/slide49.xml"/><Relationship Id="rId63" Type="http://schemas.openxmlformats.org/officeDocument/2006/relationships/slide" Target="slides/slide65.xml"/><Relationship Id="rId68" Type="http://schemas.openxmlformats.org/officeDocument/2006/relationships/slide" Target="slides/slide70.xml"/><Relationship Id="rId7" Type="http://schemas.openxmlformats.org/officeDocument/2006/relationships/slide" Target="slides/slide9.xml"/><Relationship Id="rId2" Type="http://schemas.openxmlformats.org/officeDocument/2006/relationships/slide" Target="slides/slide3.xml"/><Relationship Id="rId16" Type="http://schemas.openxmlformats.org/officeDocument/2006/relationships/slide" Target="slides/slide18.xml"/><Relationship Id="rId29" Type="http://schemas.openxmlformats.org/officeDocument/2006/relationships/slide" Target="slides/slide31.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5.xml"/><Relationship Id="rId58" Type="http://schemas.openxmlformats.org/officeDocument/2006/relationships/slide" Target="slides/slide60.xml"/><Relationship Id="rId66" Type="http://schemas.openxmlformats.org/officeDocument/2006/relationships/slide" Target="slides/slide68.xml"/><Relationship Id="rId5" Type="http://schemas.openxmlformats.org/officeDocument/2006/relationships/slide" Target="slides/slide6.xml"/><Relationship Id="rId61" Type="http://schemas.openxmlformats.org/officeDocument/2006/relationships/slide" Target="slides/slide63.xml"/><Relationship Id="rId19" Type="http://schemas.openxmlformats.org/officeDocument/2006/relationships/slide" Target="slides/slide2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0.xml"/><Relationship Id="rId56" Type="http://schemas.openxmlformats.org/officeDocument/2006/relationships/slide" Target="slides/slide58.xml"/><Relationship Id="rId64" Type="http://schemas.openxmlformats.org/officeDocument/2006/relationships/slide" Target="slides/slide66.xml"/><Relationship Id="rId69" Type="http://schemas.openxmlformats.org/officeDocument/2006/relationships/slide" Target="slides/slide71.xml"/><Relationship Id="rId8" Type="http://schemas.openxmlformats.org/officeDocument/2006/relationships/slide" Target="slides/slide10.xml"/><Relationship Id="rId51" Type="http://schemas.openxmlformats.org/officeDocument/2006/relationships/slide" Target="slides/slide53.xml"/><Relationship Id="rId3" Type="http://schemas.openxmlformats.org/officeDocument/2006/relationships/slide" Target="slides/slide4.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59" Type="http://schemas.openxmlformats.org/officeDocument/2006/relationships/slide" Target="slides/slide61.xml"/><Relationship Id="rId67" Type="http://schemas.openxmlformats.org/officeDocument/2006/relationships/slide" Target="slides/slide69.xml"/><Relationship Id="rId20" Type="http://schemas.openxmlformats.org/officeDocument/2006/relationships/slide" Target="slides/slide22.xml"/><Relationship Id="rId41" Type="http://schemas.openxmlformats.org/officeDocument/2006/relationships/slide" Target="slides/slide43.xml"/><Relationship Id="rId54" Type="http://schemas.openxmlformats.org/officeDocument/2006/relationships/slide" Target="slides/slide56.xml"/><Relationship Id="rId62" Type="http://schemas.openxmlformats.org/officeDocument/2006/relationships/slide" Target="slides/slide64.xml"/><Relationship Id="rId1" Type="http://schemas.openxmlformats.org/officeDocument/2006/relationships/slide" Target="slides/slide1.xml"/><Relationship Id="rId6" Type="http://schemas.openxmlformats.org/officeDocument/2006/relationships/slide" Target="slides/slide7.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1.xml"/><Relationship Id="rId57" Type="http://schemas.openxmlformats.org/officeDocument/2006/relationships/slide" Target="slides/slide59.xml"/><Relationship Id="rId10" Type="http://schemas.openxmlformats.org/officeDocument/2006/relationships/slide" Target="slides/slide12.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4.xml"/><Relationship Id="rId60" Type="http://schemas.openxmlformats.org/officeDocument/2006/relationships/slide" Target="slides/slide62.xml"/><Relationship Id="rId65" Type="http://schemas.openxmlformats.org/officeDocument/2006/relationships/slide" Target="slides/slide67.xml"/><Relationship Id="rId4" Type="http://schemas.openxmlformats.org/officeDocument/2006/relationships/slide" Target="slides/slide5.xml"/><Relationship Id="rId9" Type="http://schemas.openxmlformats.org/officeDocument/2006/relationships/slide" Target="slides/slide11.xml"/><Relationship Id="rId13" Type="http://schemas.openxmlformats.org/officeDocument/2006/relationships/slide" Target="slides/slide15.xml"/><Relationship Id="rId18" Type="http://schemas.openxmlformats.org/officeDocument/2006/relationships/slide" Target="slides/slide20.xml"/><Relationship Id="rId39" Type="http://schemas.openxmlformats.org/officeDocument/2006/relationships/slide" Target="slides/slide41.xml"/><Relationship Id="rId34" Type="http://schemas.openxmlformats.org/officeDocument/2006/relationships/slide" Target="slides/slide36.xml"/><Relationship Id="rId50" Type="http://schemas.openxmlformats.org/officeDocument/2006/relationships/slide" Target="slides/slide52.xml"/><Relationship Id="rId55"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3078206" cy="511649"/>
          </a:xfrm>
          <a:prstGeom prst="rect">
            <a:avLst/>
          </a:prstGeom>
        </p:spPr>
        <p:txBody>
          <a:bodyPr vert="horz" lIns="94647" tIns="47324" rIns="94647" bIns="4732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201" y="0"/>
            <a:ext cx="3078206" cy="511649"/>
          </a:xfrm>
          <a:prstGeom prst="rect">
            <a:avLst/>
          </a:prstGeom>
        </p:spPr>
        <p:txBody>
          <a:bodyPr vert="horz" lIns="94647" tIns="47324" rIns="94647" bIns="47324" rtlCol="0"/>
          <a:lstStyle>
            <a:lvl1pPr algn="r">
              <a:defRPr sz="1200"/>
            </a:lvl1pPr>
          </a:lstStyle>
          <a:p>
            <a:fld id="{348D700B-38AE-944A-84BD-3E8AD685CD71}" type="datetimeFigureOut">
              <a:rPr kumimoji="1" lang="ja-JP" altLang="en-US" smtClean="0"/>
              <a:pPr/>
              <a:t>2023/6/20</a:t>
            </a:fld>
            <a:endParaRPr kumimoji="1" lang="ja-JP" altLang="en-US"/>
          </a:p>
        </p:txBody>
      </p:sp>
      <p:sp>
        <p:nvSpPr>
          <p:cNvPr id="4" name="フッター プレースホルダー 3"/>
          <p:cNvSpPr>
            <a:spLocks noGrp="1"/>
          </p:cNvSpPr>
          <p:nvPr>
            <p:ph type="ftr" sz="quarter" idx="2"/>
          </p:nvPr>
        </p:nvSpPr>
        <p:spPr>
          <a:xfrm>
            <a:off x="3" y="9721330"/>
            <a:ext cx="3078206" cy="511648"/>
          </a:xfrm>
          <a:prstGeom prst="rect">
            <a:avLst/>
          </a:prstGeom>
        </p:spPr>
        <p:txBody>
          <a:bodyPr vert="horz" lIns="94647" tIns="47324" rIns="94647" bIns="4732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201" y="9721330"/>
            <a:ext cx="3078206" cy="511648"/>
          </a:xfrm>
          <a:prstGeom prst="rect">
            <a:avLst/>
          </a:prstGeom>
        </p:spPr>
        <p:txBody>
          <a:bodyPr vert="horz" lIns="94647" tIns="47324" rIns="94647" bIns="47324" rtlCol="0" anchor="b"/>
          <a:lstStyle>
            <a:lvl1pPr algn="r">
              <a:defRPr sz="1200"/>
            </a:lvl1pPr>
          </a:lstStyle>
          <a:p>
            <a:fld id="{EA73354F-EE0E-AF47-B86E-CFB3240ABE2D}" type="slidenum">
              <a:rPr kumimoji="1" lang="ja-JP" altLang="en-US" smtClean="0"/>
              <a:pPr/>
              <a:t>‹#›</a:t>
            </a:fld>
            <a:endParaRPr kumimoji="1" lang="ja-JP" altLang="en-US"/>
          </a:p>
        </p:txBody>
      </p:sp>
    </p:spTree>
    <p:extLst>
      <p:ext uri="{BB962C8B-B14F-4D97-AF65-F5344CB8AC3E}">
        <p14:creationId xmlns:p14="http://schemas.microsoft.com/office/powerpoint/2010/main" val="19919628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3078428" cy="513508"/>
          </a:xfrm>
          <a:prstGeom prst="rect">
            <a:avLst/>
          </a:prstGeom>
        </p:spPr>
        <p:txBody>
          <a:bodyPr vert="horz" lIns="94647" tIns="47324" rIns="94647" bIns="4732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2" y="3"/>
            <a:ext cx="3078428" cy="513508"/>
          </a:xfrm>
          <a:prstGeom prst="rect">
            <a:avLst/>
          </a:prstGeom>
        </p:spPr>
        <p:txBody>
          <a:bodyPr vert="horz" lIns="94647" tIns="47324" rIns="94647" bIns="47324" rtlCol="0"/>
          <a:lstStyle>
            <a:lvl1pPr algn="r">
              <a:defRPr sz="1200"/>
            </a:lvl1pPr>
          </a:lstStyle>
          <a:p>
            <a:fld id="{E463BC63-76B7-4623-9D56-90422948ACEF}" type="datetimeFigureOut">
              <a:rPr kumimoji="1" lang="ja-JP" altLang="en-US" smtClean="0"/>
              <a:pPr/>
              <a:t>2023/6/20</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647" tIns="47324" rIns="94647" bIns="47324" rtlCol="0" anchor="ctr"/>
          <a:lstStyle/>
          <a:p>
            <a:endParaRPr lang="ja-JP" altLang="en-US"/>
          </a:p>
        </p:txBody>
      </p:sp>
      <p:sp>
        <p:nvSpPr>
          <p:cNvPr id="5" name="ノート プレースホルダー 4"/>
          <p:cNvSpPr>
            <a:spLocks noGrp="1"/>
          </p:cNvSpPr>
          <p:nvPr>
            <p:ph type="body" sz="quarter" idx="3"/>
          </p:nvPr>
        </p:nvSpPr>
        <p:spPr>
          <a:xfrm>
            <a:off x="710407" y="4925410"/>
            <a:ext cx="5683250" cy="4029879"/>
          </a:xfrm>
          <a:prstGeom prst="rect">
            <a:avLst/>
          </a:prstGeom>
        </p:spPr>
        <p:txBody>
          <a:bodyPr vert="horz" lIns="94647" tIns="47324" rIns="94647" bIns="473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8" cy="513507"/>
          </a:xfrm>
          <a:prstGeom prst="rect">
            <a:avLst/>
          </a:prstGeom>
        </p:spPr>
        <p:txBody>
          <a:bodyPr vert="horz" lIns="94647" tIns="47324" rIns="94647" bIns="4732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8" cy="513507"/>
          </a:xfrm>
          <a:prstGeom prst="rect">
            <a:avLst/>
          </a:prstGeom>
        </p:spPr>
        <p:txBody>
          <a:bodyPr vert="horz" lIns="94647" tIns="47324" rIns="94647" bIns="47324" rtlCol="0" anchor="b"/>
          <a:lstStyle>
            <a:lvl1pPr algn="r">
              <a:defRPr sz="1200"/>
            </a:lvl1pPr>
          </a:lstStyle>
          <a:p>
            <a:fld id="{2E700883-0409-4E10-A901-139183229ECC}" type="slidenum">
              <a:rPr kumimoji="1" lang="ja-JP" altLang="en-US" smtClean="0"/>
              <a:pPr/>
              <a:t>‹#›</a:t>
            </a:fld>
            <a:endParaRPr kumimoji="1" lang="ja-JP" altLang="en-US"/>
          </a:p>
        </p:txBody>
      </p:sp>
    </p:spTree>
    <p:extLst>
      <p:ext uri="{BB962C8B-B14F-4D97-AF65-F5344CB8AC3E}">
        <p14:creationId xmlns:p14="http://schemas.microsoft.com/office/powerpoint/2010/main" val="22289657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9363" y="1279525"/>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E700883-0409-4E10-A901-139183229ECC}" type="slidenum">
              <a:rPr kumimoji="1" lang="ja-JP" altLang="en-US" smtClean="0"/>
              <a:pPr/>
              <a:t>1</a:t>
            </a:fld>
            <a:endParaRPr kumimoji="1" lang="ja-JP" altLang="en-US" dirty="0"/>
          </a:p>
        </p:txBody>
      </p:sp>
    </p:spTree>
    <p:extLst>
      <p:ext uri="{BB962C8B-B14F-4D97-AF65-F5344CB8AC3E}">
        <p14:creationId xmlns:p14="http://schemas.microsoft.com/office/powerpoint/2010/main" val="1284239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12</a:t>
            </a:fld>
            <a:endParaRPr kumimoji="1" lang="ja-JP" altLang="en-US"/>
          </a:p>
        </p:txBody>
      </p:sp>
    </p:spTree>
    <p:extLst>
      <p:ext uri="{BB962C8B-B14F-4D97-AF65-F5344CB8AC3E}">
        <p14:creationId xmlns:p14="http://schemas.microsoft.com/office/powerpoint/2010/main" val="551729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13</a:t>
            </a:fld>
            <a:endParaRPr kumimoji="1" lang="ja-JP" altLang="en-US"/>
          </a:p>
        </p:txBody>
      </p:sp>
    </p:spTree>
    <p:extLst>
      <p:ext uri="{BB962C8B-B14F-4D97-AF65-F5344CB8AC3E}">
        <p14:creationId xmlns:p14="http://schemas.microsoft.com/office/powerpoint/2010/main" val="350561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14</a:t>
            </a:fld>
            <a:endParaRPr kumimoji="1" lang="ja-JP" altLang="en-US"/>
          </a:p>
        </p:txBody>
      </p:sp>
    </p:spTree>
    <p:extLst>
      <p:ext uri="{BB962C8B-B14F-4D97-AF65-F5344CB8AC3E}">
        <p14:creationId xmlns:p14="http://schemas.microsoft.com/office/powerpoint/2010/main" val="3723271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15</a:t>
            </a:fld>
            <a:endParaRPr kumimoji="1" lang="ja-JP" altLang="en-US"/>
          </a:p>
        </p:txBody>
      </p:sp>
    </p:spTree>
    <p:extLst>
      <p:ext uri="{BB962C8B-B14F-4D97-AF65-F5344CB8AC3E}">
        <p14:creationId xmlns:p14="http://schemas.microsoft.com/office/powerpoint/2010/main" val="2088261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16</a:t>
            </a:fld>
            <a:endParaRPr kumimoji="1" lang="ja-JP" altLang="en-US"/>
          </a:p>
        </p:txBody>
      </p:sp>
    </p:spTree>
    <p:extLst>
      <p:ext uri="{BB962C8B-B14F-4D97-AF65-F5344CB8AC3E}">
        <p14:creationId xmlns:p14="http://schemas.microsoft.com/office/powerpoint/2010/main" val="3483555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17</a:t>
            </a:fld>
            <a:endParaRPr kumimoji="1" lang="ja-JP" altLang="en-US"/>
          </a:p>
        </p:txBody>
      </p:sp>
    </p:spTree>
    <p:extLst>
      <p:ext uri="{BB962C8B-B14F-4D97-AF65-F5344CB8AC3E}">
        <p14:creationId xmlns:p14="http://schemas.microsoft.com/office/powerpoint/2010/main" val="2237185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18</a:t>
            </a:fld>
            <a:endParaRPr kumimoji="1" lang="ja-JP" altLang="en-US"/>
          </a:p>
        </p:txBody>
      </p:sp>
    </p:spTree>
    <p:extLst>
      <p:ext uri="{BB962C8B-B14F-4D97-AF65-F5344CB8AC3E}">
        <p14:creationId xmlns:p14="http://schemas.microsoft.com/office/powerpoint/2010/main" val="42541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19</a:t>
            </a:fld>
            <a:endParaRPr kumimoji="1" lang="ja-JP" altLang="en-US"/>
          </a:p>
        </p:txBody>
      </p:sp>
    </p:spTree>
    <p:extLst>
      <p:ext uri="{BB962C8B-B14F-4D97-AF65-F5344CB8AC3E}">
        <p14:creationId xmlns:p14="http://schemas.microsoft.com/office/powerpoint/2010/main" val="203056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20</a:t>
            </a:fld>
            <a:endParaRPr kumimoji="1" lang="ja-JP" altLang="en-US"/>
          </a:p>
        </p:txBody>
      </p:sp>
    </p:spTree>
    <p:extLst>
      <p:ext uri="{BB962C8B-B14F-4D97-AF65-F5344CB8AC3E}">
        <p14:creationId xmlns:p14="http://schemas.microsoft.com/office/powerpoint/2010/main" val="122195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21</a:t>
            </a:fld>
            <a:endParaRPr kumimoji="1" lang="ja-JP" altLang="en-US"/>
          </a:p>
        </p:txBody>
      </p:sp>
    </p:spTree>
    <p:extLst>
      <p:ext uri="{BB962C8B-B14F-4D97-AF65-F5344CB8AC3E}">
        <p14:creationId xmlns:p14="http://schemas.microsoft.com/office/powerpoint/2010/main" val="332141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a:t>
            </a:fld>
            <a:endParaRPr kumimoji="1" lang="ja-JP" altLang="en-US"/>
          </a:p>
        </p:txBody>
      </p:sp>
    </p:spTree>
    <p:extLst>
      <p:ext uri="{BB962C8B-B14F-4D97-AF65-F5344CB8AC3E}">
        <p14:creationId xmlns:p14="http://schemas.microsoft.com/office/powerpoint/2010/main" val="450516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22</a:t>
            </a:fld>
            <a:endParaRPr kumimoji="1" lang="ja-JP" altLang="en-US"/>
          </a:p>
        </p:txBody>
      </p:sp>
    </p:spTree>
    <p:extLst>
      <p:ext uri="{BB962C8B-B14F-4D97-AF65-F5344CB8AC3E}">
        <p14:creationId xmlns:p14="http://schemas.microsoft.com/office/powerpoint/2010/main" val="2675965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23</a:t>
            </a:fld>
            <a:endParaRPr kumimoji="1" lang="ja-JP" altLang="en-US"/>
          </a:p>
        </p:txBody>
      </p:sp>
    </p:spTree>
    <p:extLst>
      <p:ext uri="{BB962C8B-B14F-4D97-AF65-F5344CB8AC3E}">
        <p14:creationId xmlns:p14="http://schemas.microsoft.com/office/powerpoint/2010/main" val="2578905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24</a:t>
            </a:fld>
            <a:endParaRPr kumimoji="1" lang="ja-JP" altLang="en-US"/>
          </a:p>
        </p:txBody>
      </p:sp>
    </p:spTree>
    <p:extLst>
      <p:ext uri="{BB962C8B-B14F-4D97-AF65-F5344CB8AC3E}">
        <p14:creationId xmlns:p14="http://schemas.microsoft.com/office/powerpoint/2010/main" val="2818822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25</a:t>
            </a:fld>
            <a:endParaRPr kumimoji="1" lang="ja-JP" altLang="en-US"/>
          </a:p>
        </p:txBody>
      </p:sp>
    </p:spTree>
    <p:extLst>
      <p:ext uri="{BB962C8B-B14F-4D97-AF65-F5344CB8AC3E}">
        <p14:creationId xmlns:p14="http://schemas.microsoft.com/office/powerpoint/2010/main" val="1592242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26</a:t>
            </a:fld>
            <a:endParaRPr kumimoji="1" lang="ja-JP" altLang="en-US"/>
          </a:p>
        </p:txBody>
      </p:sp>
    </p:spTree>
    <p:extLst>
      <p:ext uri="{BB962C8B-B14F-4D97-AF65-F5344CB8AC3E}">
        <p14:creationId xmlns:p14="http://schemas.microsoft.com/office/powerpoint/2010/main" val="55573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27</a:t>
            </a:fld>
            <a:endParaRPr kumimoji="1" lang="ja-JP" altLang="en-US"/>
          </a:p>
        </p:txBody>
      </p:sp>
    </p:spTree>
    <p:extLst>
      <p:ext uri="{BB962C8B-B14F-4D97-AF65-F5344CB8AC3E}">
        <p14:creationId xmlns:p14="http://schemas.microsoft.com/office/powerpoint/2010/main" val="1838890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28</a:t>
            </a:fld>
            <a:endParaRPr kumimoji="1" lang="ja-JP" altLang="en-US"/>
          </a:p>
        </p:txBody>
      </p:sp>
    </p:spTree>
    <p:extLst>
      <p:ext uri="{BB962C8B-B14F-4D97-AF65-F5344CB8AC3E}">
        <p14:creationId xmlns:p14="http://schemas.microsoft.com/office/powerpoint/2010/main" val="1187434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29</a:t>
            </a:fld>
            <a:endParaRPr kumimoji="1" lang="ja-JP" altLang="en-US"/>
          </a:p>
        </p:txBody>
      </p:sp>
    </p:spTree>
    <p:extLst>
      <p:ext uri="{BB962C8B-B14F-4D97-AF65-F5344CB8AC3E}">
        <p14:creationId xmlns:p14="http://schemas.microsoft.com/office/powerpoint/2010/main" val="1676139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30</a:t>
            </a:fld>
            <a:endParaRPr kumimoji="1" lang="ja-JP" altLang="en-US"/>
          </a:p>
        </p:txBody>
      </p:sp>
    </p:spTree>
    <p:extLst>
      <p:ext uri="{BB962C8B-B14F-4D97-AF65-F5344CB8AC3E}">
        <p14:creationId xmlns:p14="http://schemas.microsoft.com/office/powerpoint/2010/main" val="1718278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31</a:t>
            </a:fld>
            <a:endParaRPr kumimoji="1" lang="ja-JP" altLang="en-US"/>
          </a:p>
        </p:txBody>
      </p:sp>
    </p:spTree>
    <p:extLst>
      <p:ext uri="{BB962C8B-B14F-4D97-AF65-F5344CB8AC3E}">
        <p14:creationId xmlns:p14="http://schemas.microsoft.com/office/powerpoint/2010/main" val="3534160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4</a:t>
            </a:fld>
            <a:endParaRPr kumimoji="1" lang="ja-JP" altLang="en-US"/>
          </a:p>
        </p:txBody>
      </p:sp>
    </p:spTree>
    <p:extLst>
      <p:ext uri="{BB962C8B-B14F-4D97-AF65-F5344CB8AC3E}">
        <p14:creationId xmlns:p14="http://schemas.microsoft.com/office/powerpoint/2010/main" val="1041285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32</a:t>
            </a:fld>
            <a:endParaRPr kumimoji="1" lang="ja-JP" altLang="en-US"/>
          </a:p>
        </p:txBody>
      </p:sp>
    </p:spTree>
    <p:extLst>
      <p:ext uri="{BB962C8B-B14F-4D97-AF65-F5344CB8AC3E}">
        <p14:creationId xmlns:p14="http://schemas.microsoft.com/office/powerpoint/2010/main" val="1831880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33</a:t>
            </a:fld>
            <a:endParaRPr kumimoji="1" lang="ja-JP" altLang="en-US"/>
          </a:p>
        </p:txBody>
      </p:sp>
    </p:spTree>
    <p:extLst>
      <p:ext uri="{BB962C8B-B14F-4D97-AF65-F5344CB8AC3E}">
        <p14:creationId xmlns:p14="http://schemas.microsoft.com/office/powerpoint/2010/main" val="4218121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34</a:t>
            </a:fld>
            <a:endParaRPr kumimoji="1" lang="ja-JP" altLang="en-US"/>
          </a:p>
        </p:txBody>
      </p:sp>
    </p:spTree>
    <p:extLst>
      <p:ext uri="{BB962C8B-B14F-4D97-AF65-F5344CB8AC3E}">
        <p14:creationId xmlns:p14="http://schemas.microsoft.com/office/powerpoint/2010/main" val="74213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35</a:t>
            </a:fld>
            <a:endParaRPr kumimoji="1" lang="ja-JP" altLang="en-US"/>
          </a:p>
        </p:txBody>
      </p:sp>
    </p:spTree>
    <p:extLst>
      <p:ext uri="{BB962C8B-B14F-4D97-AF65-F5344CB8AC3E}">
        <p14:creationId xmlns:p14="http://schemas.microsoft.com/office/powerpoint/2010/main" val="3476160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36</a:t>
            </a:fld>
            <a:endParaRPr kumimoji="1" lang="ja-JP" altLang="en-US"/>
          </a:p>
        </p:txBody>
      </p:sp>
    </p:spTree>
    <p:extLst>
      <p:ext uri="{BB962C8B-B14F-4D97-AF65-F5344CB8AC3E}">
        <p14:creationId xmlns:p14="http://schemas.microsoft.com/office/powerpoint/2010/main" val="2001454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37</a:t>
            </a:fld>
            <a:endParaRPr kumimoji="1" lang="ja-JP" altLang="en-US"/>
          </a:p>
        </p:txBody>
      </p:sp>
    </p:spTree>
    <p:extLst>
      <p:ext uri="{BB962C8B-B14F-4D97-AF65-F5344CB8AC3E}">
        <p14:creationId xmlns:p14="http://schemas.microsoft.com/office/powerpoint/2010/main" val="3990259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38</a:t>
            </a:fld>
            <a:endParaRPr kumimoji="1" lang="ja-JP" altLang="en-US"/>
          </a:p>
        </p:txBody>
      </p:sp>
    </p:spTree>
    <p:extLst>
      <p:ext uri="{BB962C8B-B14F-4D97-AF65-F5344CB8AC3E}">
        <p14:creationId xmlns:p14="http://schemas.microsoft.com/office/powerpoint/2010/main" val="874426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39</a:t>
            </a:fld>
            <a:endParaRPr kumimoji="1" lang="ja-JP" altLang="en-US"/>
          </a:p>
        </p:txBody>
      </p:sp>
    </p:spTree>
    <p:extLst>
      <p:ext uri="{BB962C8B-B14F-4D97-AF65-F5344CB8AC3E}">
        <p14:creationId xmlns:p14="http://schemas.microsoft.com/office/powerpoint/2010/main" val="4041812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40</a:t>
            </a:fld>
            <a:endParaRPr kumimoji="1" lang="ja-JP" altLang="en-US"/>
          </a:p>
        </p:txBody>
      </p:sp>
    </p:spTree>
    <p:extLst>
      <p:ext uri="{BB962C8B-B14F-4D97-AF65-F5344CB8AC3E}">
        <p14:creationId xmlns:p14="http://schemas.microsoft.com/office/powerpoint/2010/main" val="1357001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41</a:t>
            </a:fld>
            <a:endParaRPr kumimoji="1" lang="ja-JP" altLang="en-US"/>
          </a:p>
        </p:txBody>
      </p:sp>
    </p:spTree>
    <p:extLst>
      <p:ext uri="{BB962C8B-B14F-4D97-AF65-F5344CB8AC3E}">
        <p14:creationId xmlns:p14="http://schemas.microsoft.com/office/powerpoint/2010/main" val="1175523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5</a:t>
            </a:fld>
            <a:endParaRPr kumimoji="1" lang="ja-JP" altLang="en-US"/>
          </a:p>
        </p:txBody>
      </p:sp>
    </p:spTree>
    <p:extLst>
      <p:ext uri="{BB962C8B-B14F-4D97-AF65-F5344CB8AC3E}">
        <p14:creationId xmlns:p14="http://schemas.microsoft.com/office/powerpoint/2010/main" val="1473581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42</a:t>
            </a:fld>
            <a:endParaRPr kumimoji="1" lang="ja-JP" altLang="en-US"/>
          </a:p>
        </p:txBody>
      </p:sp>
    </p:spTree>
    <p:extLst>
      <p:ext uri="{BB962C8B-B14F-4D97-AF65-F5344CB8AC3E}">
        <p14:creationId xmlns:p14="http://schemas.microsoft.com/office/powerpoint/2010/main" val="978250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43</a:t>
            </a:fld>
            <a:endParaRPr kumimoji="1" lang="ja-JP" altLang="en-US"/>
          </a:p>
        </p:txBody>
      </p:sp>
    </p:spTree>
    <p:extLst>
      <p:ext uri="{BB962C8B-B14F-4D97-AF65-F5344CB8AC3E}">
        <p14:creationId xmlns:p14="http://schemas.microsoft.com/office/powerpoint/2010/main" val="87297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44</a:t>
            </a:fld>
            <a:endParaRPr kumimoji="1" lang="ja-JP" altLang="en-US"/>
          </a:p>
        </p:txBody>
      </p:sp>
    </p:spTree>
    <p:extLst>
      <p:ext uri="{BB962C8B-B14F-4D97-AF65-F5344CB8AC3E}">
        <p14:creationId xmlns:p14="http://schemas.microsoft.com/office/powerpoint/2010/main" val="19474720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45</a:t>
            </a:fld>
            <a:endParaRPr kumimoji="1" lang="ja-JP" altLang="en-US"/>
          </a:p>
        </p:txBody>
      </p:sp>
    </p:spTree>
    <p:extLst>
      <p:ext uri="{BB962C8B-B14F-4D97-AF65-F5344CB8AC3E}">
        <p14:creationId xmlns:p14="http://schemas.microsoft.com/office/powerpoint/2010/main" val="3416632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46</a:t>
            </a:fld>
            <a:endParaRPr kumimoji="1" lang="ja-JP" altLang="en-US"/>
          </a:p>
        </p:txBody>
      </p:sp>
    </p:spTree>
    <p:extLst>
      <p:ext uri="{BB962C8B-B14F-4D97-AF65-F5344CB8AC3E}">
        <p14:creationId xmlns:p14="http://schemas.microsoft.com/office/powerpoint/2010/main" val="34570430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47</a:t>
            </a:fld>
            <a:endParaRPr kumimoji="1" lang="ja-JP" altLang="en-US"/>
          </a:p>
        </p:txBody>
      </p:sp>
    </p:spTree>
    <p:extLst>
      <p:ext uri="{BB962C8B-B14F-4D97-AF65-F5344CB8AC3E}">
        <p14:creationId xmlns:p14="http://schemas.microsoft.com/office/powerpoint/2010/main" val="22189265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48</a:t>
            </a:fld>
            <a:endParaRPr kumimoji="1" lang="ja-JP" altLang="en-US"/>
          </a:p>
        </p:txBody>
      </p:sp>
    </p:spTree>
    <p:extLst>
      <p:ext uri="{BB962C8B-B14F-4D97-AF65-F5344CB8AC3E}">
        <p14:creationId xmlns:p14="http://schemas.microsoft.com/office/powerpoint/2010/main" val="37846730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49</a:t>
            </a:fld>
            <a:endParaRPr kumimoji="1" lang="ja-JP" altLang="en-US"/>
          </a:p>
        </p:txBody>
      </p:sp>
    </p:spTree>
    <p:extLst>
      <p:ext uri="{BB962C8B-B14F-4D97-AF65-F5344CB8AC3E}">
        <p14:creationId xmlns:p14="http://schemas.microsoft.com/office/powerpoint/2010/main" val="19274696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50</a:t>
            </a:fld>
            <a:endParaRPr kumimoji="1" lang="ja-JP" altLang="en-US"/>
          </a:p>
        </p:txBody>
      </p:sp>
    </p:spTree>
    <p:extLst>
      <p:ext uri="{BB962C8B-B14F-4D97-AF65-F5344CB8AC3E}">
        <p14:creationId xmlns:p14="http://schemas.microsoft.com/office/powerpoint/2010/main" val="15044334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51</a:t>
            </a:fld>
            <a:endParaRPr kumimoji="1" lang="ja-JP" altLang="en-US"/>
          </a:p>
        </p:txBody>
      </p:sp>
    </p:spTree>
    <p:extLst>
      <p:ext uri="{BB962C8B-B14F-4D97-AF65-F5344CB8AC3E}">
        <p14:creationId xmlns:p14="http://schemas.microsoft.com/office/powerpoint/2010/main" val="354885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6</a:t>
            </a:fld>
            <a:endParaRPr kumimoji="1" lang="ja-JP" altLang="en-US"/>
          </a:p>
        </p:txBody>
      </p:sp>
    </p:spTree>
    <p:extLst>
      <p:ext uri="{BB962C8B-B14F-4D97-AF65-F5344CB8AC3E}">
        <p14:creationId xmlns:p14="http://schemas.microsoft.com/office/powerpoint/2010/main" val="23445401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52</a:t>
            </a:fld>
            <a:endParaRPr kumimoji="1" lang="ja-JP" altLang="en-US"/>
          </a:p>
        </p:txBody>
      </p:sp>
    </p:spTree>
    <p:extLst>
      <p:ext uri="{BB962C8B-B14F-4D97-AF65-F5344CB8AC3E}">
        <p14:creationId xmlns:p14="http://schemas.microsoft.com/office/powerpoint/2010/main" val="36836860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53</a:t>
            </a:fld>
            <a:endParaRPr kumimoji="1" lang="ja-JP" altLang="en-US"/>
          </a:p>
        </p:txBody>
      </p:sp>
    </p:spTree>
    <p:extLst>
      <p:ext uri="{BB962C8B-B14F-4D97-AF65-F5344CB8AC3E}">
        <p14:creationId xmlns:p14="http://schemas.microsoft.com/office/powerpoint/2010/main" val="13804950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54</a:t>
            </a:fld>
            <a:endParaRPr kumimoji="1" lang="ja-JP" altLang="en-US"/>
          </a:p>
        </p:txBody>
      </p:sp>
    </p:spTree>
    <p:extLst>
      <p:ext uri="{BB962C8B-B14F-4D97-AF65-F5344CB8AC3E}">
        <p14:creationId xmlns:p14="http://schemas.microsoft.com/office/powerpoint/2010/main" val="2223088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55</a:t>
            </a:fld>
            <a:endParaRPr kumimoji="1" lang="ja-JP" altLang="en-US"/>
          </a:p>
        </p:txBody>
      </p:sp>
    </p:spTree>
    <p:extLst>
      <p:ext uri="{BB962C8B-B14F-4D97-AF65-F5344CB8AC3E}">
        <p14:creationId xmlns:p14="http://schemas.microsoft.com/office/powerpoint/2010/main" val="32235629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56</a:t>
            </a:fld>
            <a:endParaRPr kumimoji="1" lang="ja-JP" altLang="en-US"/>
          </a:p>
        </p:txBody>
      </p:sp>
    </p:spTree>
    <p:extLst>
      <p:ext uri="{BB962C8B-B14F-4D97-AF65-F5344CB8AC3E}">
        <p14:creationId xmlns:p14="http://schemas.microsoft.com/office/powerpoint/2010/main" val="22943005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57</a:t>
            </a:fld>
            <a:endParaRPr kumimoji="1" lang="ja-JP" altLang="en-US"/>
          </a:p>
        </p:txBody>
      </p:sp>
    </p:spTree>
    <p:extLst>
      <p:ext uri="{BB962C8B-B14F-4D97-AF65-F5344CB8AC3E}">
        <p14:creationId xmlns:p14="http://schemas.microsoft.com/office/powerpoint/2010/main" val="24421580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58</a:t>
            </a:fld>
            <a:endParaRPr kumimoji="1" lang="ja-JP" altLang="en-US"/>
          </a:p>
        </p:txBody>
      </p:sp>
    </p:spTree>
    <p:extLst>
      <p:ext uri="{BB962C8B-B14F-4D97-AF65-F5344CB8AC3E}">
        <p14:creationId xmlns:p14="http://schemas.microsoft.com/office/powerpoint/2010/main" val="2728427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59</a:t>
            </a:fld>
            <a:endParaRPr kumimoji="1" lang="ja-JP" altLang="en-US"/>
          </a:p>
        </p:txBody>
      </p:sp>
    </p:spTree>
    <p:extLst>
      <p:ext uri="{BB962C8B-B14F-4D97-AF65-F5344CB8AC3E}">
        <p14:creationId xmlns:p14="http://schemas.microsoft.com/office/powerpoint/2010/main" val="24681662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60</a:t>
            </a:fld>
            <a:endParaRPr kumimoji="1" lang="ja-JP" altLang="en-US"/>
          </a:p>
        </p:txBody>
      </p:sp>
    </p:spTree>
    <p:extLst>
      <p:ext uri="{BB962C8B-B14F-4D97-AF65-F5344CB8AC3E}">
        <p14:creationId xmlns:p14="http://schemas.microsoft.com/office/powerpoint/2010/main" val="41596128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61</a:t>
            </a:fld>
            <a:endParaRPr kumimoji="1" lang="ja-JP" altLang="en-US"/>
          </a:p>
        </p:txBody>
      </p:sp>
    </p:spTree>
    <p:extLst>
      <p:ext uri="{BB962C8B-B14F-4D97-AF65-F5344CB8AC3E}">
        <p14:creationId xmlns:p14="http://schemas.microsoft.com/office/powerpoint/2010/main" val="281275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7</a:t>
            </a:fld>
            <a:endParaRPr kumimoji="1" lang="ja-JP" altLang="en-US"/>
          </a:p>
        </p:txBody>
      </p:sp>
    </p:spTree>
    <p:extLst>
      <p:ext uri="{BB962C8B-B14F-4D97-AF65-F5344CB8AC3E}">
        <p14:creationId xmlns:p14="http://schemas.microsoft.com/office/powerpoint/2010/main" val="18028293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62</a:t>
            </a:fld>
            <a:endParaRPr kumimoji="1" lang="ja-JP" altLang="en-US"/>
          </a:p>
        </p:txBody>
      </p:sp>
    </p:spTree>
    <p:extLst>
      <p:ext uri="{BB962C8B-B14F-4D97-AF65-F5344CB8AC3E}">
        <p14:creationId xmlns:p14="http://schemas.microsoft.com/office/powerpoint/2010/main" val="23841186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63</a:t>
            </a:fld>
            <a:endParaRPr kumimoji="1" lang="ja-JP" altLang="en-US"/>
          </a:p>
        </p:txBody>
      </p:sp>
    </p:spTree>
    <p:extLst>
      <p:ext uri="{BB962C8B-B14F-4D97-AF65-F5344CB8AC3E}">
        <p14:creationId xmlns:p14="http://schemas.microsoft.com/office/powerpoint/2010/main" val="29059948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64</a:t>
            </a:fld>
            <a:endParaRPr kumimoji="1" lang="ja-JP" altLang="en-US"/>
          </a:p>
        </p:txBody>
      </p:sp>
    </p:spTree>
    <p:extLst>
      <p:ext uri="{BB962C8B-B14F-4D97-AF65-F5344CB8AC3E}">
        <p14:creationId xmlns:p14="http://schemas.microsoft.com/office/powerpoint/2010/main" val="19840415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65</a:t>
            </a:fld>
            <a:endParaRPr kumimoji="1" lang="ja-JP" altLang="en-US"/>
          </a:p>
        </p:txBody>
      </p:sp>
    </p:spTree>
    <p:extLst>
      <p:ext uri="{BB962C8B-B14F-4D97-AF65-F5344CB8AC3E}">
        <p14:creationId xmlns:p14="http://schemas.microsoft.com/office/powerpoint/2010/main" val="29042054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66</a:t>
            </a:fld>
            <a:endParaRPr kumimoji="1" lang="ja-JP" altLang="en-US"/>
          </a:p>
        </p:txBody>
      </p:sp>
    </p:spTree>
    <p:extLst>
      <p:ext uri="{BB962C8B-B14F-4D97-AF65-F5344CB8AC3E}">
        <p14:creationId xmlns:p14="http://schemas.microsoft.com/office/powerpoint/2010/main" val="37350649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67</a:t>
            </a:fld>
            <a:endParaRPr kumimoji="1" lang="ja-JP" altLang="en-US"/>
          </a:p>
        </p:txBody>
      </p:sp>
    </p:spTree>
    <p:extLst>
      <p:ext uri="{BB962C8B-B14F-4D97-AF65-F5344CB8AC3E}">
        <p14:creationId xmlns:p14="http://schemas.microsoft.com/office/powerpoint/2010/main" val="6321001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68</a:t>
            </a:fld>
            <a:endParaRPr kumimoji="1" lang="ja-JP" altLang="en-US"/>
          </a:p>
        </p:txBody>
      </p:sp>
    </p:spTree>
    <p:extLst>
      <p:ext uri="{BB962C8B-B14F-4D97-AF65-F5344CB8AC3E}">
        <p14:creationId xmlns:p14="http://schemas.microsoft.com/office/powerpoint/2010/main" val="24159450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69</a:t>
            </a:fld>
            <a:endParaRPr kumimoji="1" lang="ja-JP" altLang="en-US"/>
          </a:p>
        </p:txBody>
      </p:sp>
    </p:spTree>
    <p:extLst>
      <p:ext uri="{BB962C8B-B14F-4D97-AF65-F5344CB8AC3E}">
        <p14:creationId xmlns:p14="http://schemas.microsoft.com/office/powerpoint/2010/main" val="32491581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70</a:t>
            </a:fld>
            <a:endParaRPr kumimoji="1" lang="ja-JP" altLang="en-US"/>
          </a:p>
        </p:txBody>
      </p:sp>
    </p:spTree>
    <p:extLst>
      <p:ext uri="{BB962C8B-B14F-4D97-AF65-F5344CB8AC3E}">
        <p14:creationId xmlns:p14="http://schemas.microsoft.com/office/powerpoint/2010/main" val="19655021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71</a:t>
            </a:fld>
            <a:endParaRPr kumimoji="1" lang="ja-JP" altLang="en-US"/>
          </a:p>
        </p:txBody>
      </p:sp>
    </p:spTree>
    <p:extLst>
      <p:ext uri="{BB962C8B-B14F-4D97-AF65-F5344CB8AC3E}">
        <p14:creationId xmlns:p14="http://schemas.microsoft.com/office/powerpoint/2010/main" val="1131121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9</a:t>
            </a:fld>
            <a:endParaRPr kumimoji="1" lang="ja-JP" altLang="en-US"/>
          </a:p>
        </p:txBody>
      </p:sp>
    </p:spTree>
    <p:extLst>
      <p:ext uri="{BB962C8B-B14F-4D97-AF65-F5344CB8AC3E}">
        <p14:creationId xmlns:p14="http://schemas.microsoft.com/office/powerpoint/2010/main" val="1388047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10</a:t>
            </a:fld>
            <a:endParaRPr kumimoji="1" lang="ja-JP" altLang="en-US"/>
          </a:p>
        </p:txBody>
      </p:sp>
    </p:spTree>
    <p:extLst>
      <p:ext uri="{BB962C8B-B14F-4D97-AF65-F5344CB8AC3E}">
        <p14:creationId xmlns:p14="http://schemas.microsoft.com/office/powerpoint/2010/main" val="263646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E700883-0409-4E10-A901-139183229ECC}" type="slidenum">
              <a:rPr kumimoji="1" lang="ja-JP" altLang="en-US" smtClean="0"/>
              <a:pPr/>
              <a:t>11</a:t>
            </a:fld>
            <a:endParaRPr kumimoji="1" lang="ja-JP" altLang="en-US"/>
          </a:p>
        </p:txBody>
      </p:sp>
    </p:spTree>
    <p:extLst>
      <p:ext uri="{BB962C8B-B14F-4D97-AF65-F5344CB8AC3E}">
        <p14:creationId xmlns:p14="http://schemas.microsoft.com/office/powerpoint/2010/main" val="1849975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表紙">
    <p:spTree>
      <p:nvGrpSpPr>
        <p:cNvPr id="1" name=""/>
        <p:cNvGrpSpPr/>
        <p:nvPr/>
      </p:nvGrpSpPr>
      <p:grpSpPr>
        <a:xfrm>
          <a:off x="0" y="0"/>
          <a:ext cx="0" cy="0"/>
          <a:chOff x="0" y="0"/>
          <a:chExt cx="0" cy="0"/>
        </a:xfrm>
      </p:grpSpPr>
      <p:pic>
        <p:nvPicPr>
          <p:cNvPr id="7" name="図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1000" y="5710112"/>
            <a:ext cx="9846000" cy="1607323"/>
          </a:xfrm>
          <a:prstGeom prst="rect">
            <a:avLst/>
          </a:prstGeom>
        </p:spPr>
      </p:pic>
      <p:sp>
        <p:nvSpPr>
          <p:cNvPr id="2" name="タイトル 1"/>
          <p:cNvSpPr>
            <a:spLocks noGrp="1"/>
          </p:cNvSpPr>
          <p:nvPr>
            <p:ph type="ctrTitle" hasCustomPrompt="1"/>
          </p:nvPr>
        </p:nvSpPr>
        <p:spPr>
          <a:xfrm>
            <a:off x="900000" y="1728000"/>
            <a:ext cx="7380000" cy="1431160"/>
          </a:xfrm>
          <a:prstGeom prst="rect">
            <a:avLst/>
          </a:prstGeom>
        </p:spPr>
        <p:txBody>
          <a:bodyPr lIns="0" tIns="0" rIns="0" bIns="0" anchor="b" anchorCtr="0">
            <a:normAutofit/>
          </a:bodyPr>
          <a:lstStyle>
            <a:lvl1pPr>
              <a:lnSpc>
                <a:spcPts val="3900"/>
              </a:lnSpc>
              <a:defRPr sz="3750" b="1">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タイトル太さ</a:t>
            </a:r>
            <a:r>
              <a:rPr kumimoji="1" lang="en-US" altLang="ja-JP" dirty="0"/>
              <a:t>E</a:t>
            </a:r>
            <a:r>
              <a:rPr kumimoji="1" lang="ja-JP" altLang="en-US" dirty="0"/>
              <a:t>の</a:t>
            </a:r>
            <a:r>
              <a:rPr kumimoji="1" lang="en-US" altLang="ja-JP" dirty="0"/>
              <a:t>50pt</a:t>
            </a:r>
            <a:endParaRPr kumimoji="1" lang="ja-JP" altLang="en-US" dirty="0"/>
          </a:p>
        </p:txBody>
      </p:sp>
      <p:sp>
        <p:nvSpPr>
          <p:cNvPr id="3" name="サブタイトル 2"/>
          <p:cNvSpPr>
            <a:spLocks noGrp="1"/>
          </p:cNvSpPr>
          <p:nvPr>
            <p:ph type="subTitle" idx="1" hasCustomPrompt="1"/>
          </p:nvPr>
        </p:nvSpPr>
        <p:spPr>
          <a:xfrm>
            <a:off x="900000" y="3312000"/>
            <a:ext cx="7380000" cy="549080"/>
          </a:xfrm>
          <a:prstGeom prst="rect">
            <a:avLst/>
          </a:prstGeom>
        </p:spPr>
        <p:txBody>
          <a:bodyPr lIns="0" tIns="0" rIns="0" bIns="0">
            <a:normAutofit/>
          </a:bodyPr>
          <a:lstStyle>
            <a:lvl1pPr marL="0" indent="0" algn="l">
              <a:buNone/>
              <a:defRPr sz="2400" b="1">
                <a:solidFill>
                  <a:srgbClr val="0061B1"/>
                </a:solidFill>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dirty="0"/>
              <a:t>サブタイトル太さ</a:t>
            </a:r>
            <a:r>
              <a:rPr kumimoji="1" lang="en-US" altLang="ja-JP" dirty="0"/>
              <a:t>D</a:t>
            </a:r>
            <a:r>
              <a:rPr kumimoji="1" lang="ja-JP" altLang="en-US" dirty="0"/>
              <a:t>の</a:t>
            </a:r>
            <a:r>
              <a:rPr kumimoji="1" lang="en-US" altLang="ja-JP" dirty="0"/>
              <a:t>32pt</a:t>
            </a:r>
            <a:r>
              <a:rPr kumimoji="1" lang="ja-JP" altLang="en-US" dirty="0"/>
              <a:t>色</a:t>
            </a:r>
            <a:endParaRPr kumimoji="1" lang="en-US" altLang="ja-JP" dirty="0"/>
          </a:p>
        </p:txBody>
      </p:sp>
      <p:pic>
        <p:nvPicPr>
          <p:cNvPr id="16" name="図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0188" y="540004"/>
            <a:ext cx="1801372" cy="396241"/>
          </a:xfrm>
          <a:prstGeom prst="rect">
            <a:avLst/>
          </a:prstGeom>
        </p:spPr>
      </p:pic>
      <p:sp>
        <p:nvSpPr>
          <p:cNvPr id="21" name="テキスト プレースホルダー 20"/>
          <p:cNvSpPr>
            <a:spLocks noGrp="1"/>
          </p:cNvSpPr>
          <p:nvPr>
            <p:ph type="body" sz="quarter" idx="13" hasCustomPrompt="1"/>
          </p:nvPr>
        </p:nvSpPr>
        <p:spPr>
          <a:xfrm>
            <a:off x="900116" y="3960001"/>
            <a:ext cx="7380287" cy="455911"/>
          </a:xfrm>
          <a:prstGeom prst="rect">
            <a:avLst/>
          </a:prstGeom>
        </p:spPr>
        <p:txBody>
          <a:bodyPr lIns="0" tIns="0" rIns="0" bIns="0">
            <a:normAutofit/>
          </a:bodyPr>
          <a:lstStyle>
            <a:lvl1pPr>
              <a:defRPr lang="en-US" altLang="ja-JP" sz="2700" b="1" dirty="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lang="ja-JP" altLang="en-US" sz="1800" dirty="0">
                <a:latin typeface="+mn-lt"/>
              </a:rPr>
              <a:t>アシアル株式会社  足有太郎</a:t>
            </a:r>
            <a:endParaRPr lang="en-US" altLang="ja-JP" sz="1800" dirty="0">
              <a:latin typeface="+mn-lt"/>
            </a:endParaRPr>
          </a:p>
        </p:txBody>
      </p:sp>
      <p:sp>
        <p:nvSpPr>
          <p:cNvPr id="11" name="スライド番号プレースホルダー 5"/>
          <p:cNvSpPr txBox="1">
            <a:spLocks/>
          </p:cNvSpPr>
          <p:nvPr userDrawn="1"/>
        </p:nvSpPr>
        <p:spPr>
          <a:xfrm>
            <a:off x="8221172" y="6333297"/>
            <a:ext cx="540000" cy="36221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212BF5FF-66F5-42AA-9C63-A7070F4E7373}" type="slidenum">
              <a:rPr lang="ja-JP" altLang="en-US" sz="1400" b="1" smtClean="0">
                <a:solidFill>
                  <a:schemeClr val="accent1"/>
                </a:solidFill>
                <a:latin typeface="UD デジタル 教科書体 NK-B" panose="02020700000000000000" pitchFamily="18" charset="-128"/>
                <a:ea typeface="UD デジタル 教科書体 NK-B" panose="02020700000000000000" pitchFamily="18" charset="-128"/>
                <a:cs typeface="メイリオ"/>
              </a:rPr>
              <a:pPr algn="ctr"/>
              <a:t>‹#›</a:t>
            </a:fld>
            <a:endParaRPr lang="ja-JP" altLang="en-US" sz="1400" b="1" dirty="0">
              <a:solidFill>
                <a:schemeClr val="accent1"/>
              </a:solidFill>
              <a:latin typeface="UD デジタル 教科書体 NK-B" panose="02020700000000000000" pitchFamily="18" charset="-128"/>
              <a:ea typeface="UD デジタル 教科書体 NK-B" panose="02020700000000000000" pitchFamily="18" charset="-128"/>
              <a:cs typeface="メイリオ"/>
            </a:endParaRPr>
          </a:p>
        </p:txBody>
      </p:sp>
      <p:sp>
        <p:nvSpPr>
          <p:cNvPr id="12" name="フッター プレースホルダー 4"/>
          <p:cNvSpPr txBox="1">
            <a:spLocks/>
          </p:cNvSpPr>
          <p:nvPr userDrawn="1"/>
        </p:nvSpPr>
        <p:spPr>
          <a:xfrm>
            <a:off x="2112579" y="6396876"/>
            <a:ext cx="584365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825" kern="1200">
                <a:solidFill>
                  <a:schemeClr val="bg1"/>
                </a:solidFill>
                <a:latin typeface="FOT-筑紫ゴシック Pro R" pitchFamily="18" charset="-128"/>
                <a:ea typeface="FOT-筑紫ゴシック Pro R"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sz="1100">
                <a:latin typeface="UD デジタル 教科書体 NK-B" panose="02020700000000000000" pitchFamily="18" charset="-128"/>
                <a:ea typeface="UD デジタル 教科書体 NK-B" panose="02020700000000000000" pitchFamily="18" charset="-128"/>
                <a:cs typeface="メイリオ"/>
              </a:rPr>
              <a:t>https://edu.monaca.io/       Copyright © Asial Corporation. All Right Reserved.</a:t>
            </a:r>
            <a:endParaRPr lang="ja-JP" altLang="en-US" sz="1100" dirty="0">
              <a:latin typeface="UD デジタル 教科書体 NK-B" panose="02020700000000000000" pitchFamily="18" charset="-128"/>
              <a:ea typeface="UD デジタル 教科書体 NK-B" panose="02020700000000000000" pitchFamily="18" charset="-128"/>
              <a:cs typeface="メイリオ"/>
            </a:endParaRPr>
          </a:p>
        </p:txBody>
      </p:sp>
    </p:spTree>
    <p:extLst>
      <p:ext uri="{BB962C8B-B14F-4D97-AF65-F5344CB8AC3E}">
        <p14:creationId xmlns:p14="http://schemas.microsoft.com/office/powerpoint/2010/main" val="4051271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ソースコー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21171" y="1"/>
            <a:ext cx="7344000" cy="625288"/>
          </a:xfrm>
          <a:prstGeom prst="rect">
            <a:avLst/>
          </a:prstGeom>
          <a:blipFill dpi="0" rotWithShape="1">
            <a:blip r:embed="rId2"/>
            <a:srcRect/>
            <a:stretch/>
          </a:blipFill>
        </p:spPr>
        <p:txBody>
          <a:bodyPr anchor="ctr" anchorCtr="0">
            <a:normAutofit/>
          </a:bodyPr>
          <a:lstStyle>
            <a:lvl1pPr algn="ctr">
              <a:defRPr sz="2800" b="1"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マスタータイトル書式設定</a:t>
            </a:r>
          </a:p>
        </p:txBody>
      </p:sp>
      <p:cxnSp>
        <p:nvCxnSpPr>
          <p:cNvPr id="6" name="直線コネクタ 5">
            <a:extLst>
              <a:ext uri="{FF2B5EF4-FFF2-40B4-BE49-F238E27FC236}">
                <a16:creationId xmlns:a16="http://schemas.microsoft.com/office/drawing/2014/main" id="{884CEF4E-C41C-43AD-848E-78909B466F84}"/>
              </a:ext>
            </a:extLst>
          </p:cNvPr>
          <p:cNvCxnSpPr/>
          <p:nvPr userDrawn="1"/>
        </p:nvCxnSpPr>
        <p:spPr>
          <a:xfrm>
            <a:off x="887106" y="561857"/>
            <a:ext cx="7383439"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3A738C67-9428-4C59-865F-0641ED4048F6}"/>
              </a:ext>
            </a:extLst>
          </p:cNvPr>
          <p:cNvSpPr/>
          <p:nvPr userDrawn="1"/>
        </p:nvSpPr>
        <p:spPr>
          <a:xfrm>
            <a:off x="-601756" y="6098189"/>
            <a:ext cx="10670241" cy="87411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useBgFill="1">
        <p:nvSpPr>
          <p:cNvPr id="3" name="コンテンツ プレースホルダー 2"/>
          <p:cNvSpPr>
            <a:spLocks noGrp="1"/>
          </p:cNvSpPr>
          <p:nvPr>
            <p:ph idx="1" hasCustomPrompt="1"/>
          </p:nvPr>
        </p:nvSpPr>
        <p:spPr>
          <a:xfrm>
            <a:off x="850055" y="766534"/>
            <a:ext cx="7344816" cy="5990606"/>
          </a:xfrm>
          <a:prstGeom prst="rect">
            <a:avLst/>
          </a:prstGeom>
        </p:spPr>
        <p:style>
          <a:lnRef idx="2">
            <a:schemeClr val="dk1"/>
          </a:lnRef>
          <a:fillRef idx="1">
            <a:schemeClr val="lt1"/>
          </a:fillRef>
          <a:effectRef idx="0">
            <a:schemeClr val="dk1"/>
          </a:effectRef>
          <a:fontRef idx="minor">
            <a:schemeClr val="dk1"/>
          </a:fontRef>
        </p:style>
        <p:txBody>
          <a:bodyPr lIns="72000" tIns="144000" rIns="0" bIns="0" spcCol="0" anchor="t" anchorCtr="0">
            <a:normAutofit/>
          </a:bodyPr>
          <a:lstStyle>
            <a:lvl1pPr>
              <a:lnSpc>
                <a:spcPts val="800"/>
              </a:lnSpc>
              <a:spcBef>
                <a:spcPts val="450"/>
              </a:spcBef>
              <a:spcAft>
                <a:spcPts val="450"/>
              </a:spcAft>
              <a:defRPr sz="1200" kern="1200" baseline="0">
                <a:latin typeface="Migu 1M" panose="020B0509020203020207" pitchFamily="49" charset="-128"/>
                <a:ea typeface="Migu 1M" panose="020B0509020203020207" pitchFamily="49" charset="-128"/>
                <a:cs typeface="Migu 1M" panose="020B0509020203020207" pitchFamily="49" charset="-128"/>
              </a:defRPr>
            </a:lvl1pPr>
            <a:lvl2pPr marL="0">
              <a:lnSpc>
                <a:spcPct val="150000"/>
              </a:lnSpc>
              <a:spcBef>
                <a:spcPts val="0"/>
              </a:spcBef>
              <a:defRPr sz="1800"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2pPr>
            <a:lvl3pPr marL="685800" indent="0">
              <a:lnSpc>
                <a:spcPct val="150000"/>
              </a:lnSpc>
              <a:spcBef>
                <a:spcPts val="0"/>
              </a:spcBef>
              <a:buNone/>
              <a:defRPr sz="1800" kern="1200"/>
            </a:lvl3pPr>
            <a:lvl4pPr marL="1028700" indent="0">
              <a:lnSpc>
                <a:spcPct val="150000"/>
              </a:lnSpc>
              <a:spcBef>
                <a:spcPts val="0"/>
              </a:spcBef>
              <a:buNone/>
              <a:defRPr sz="1800" kern="1200"/>
            </a:lvl4pPr>
            <a:lvl5pPr>
              <a:defRPr sz="1800"/>
            </a:lvl5pPr>
          </a:lstStyle>
          <a:p>
            <a:pPr lvl="0"/>
            <a:r>
              <a:rPr kumimoji="1" lang="ja-JP" altLang="en-US"/>
              <a:t>ああああ</a:t>
            </a:r>
            <a:endParaRPr kumimoji="1" lang="en-US" altLang="ja-JP"/>
          </a:p>
          <a:p>
            <a:pPr lvl="0"/>
            <a:r>
              <a:rPr kumimoji="1" lang="ja-JP" altLang="en-US"/>
              <a:t>ああああ</a:t>
            </a:r>
            <a:endParaRPr kumimoji="1" lang="en-US" altLang="ja-JP"/>
          </a:p>
          <a:p>
            <a:pPr lvl="0"/>
            <a:r>
              <a:rPr kumimoji="1" lang="ja-JP" altLang="en-US"/>
              <a:t>ああああ</a:t>
            </a:r>
            <a:endParaRPr kumimoji="1" lang="ja-JP" altLang="en-US" dirty="0"/>
          </a:p>
        </p:txBody>
      </p:sp>
    </p:spTree>
    <p:extLst>
      <p:ext uri="{BB962C8B-B14F-4D97-AF65-F5344CB8AC3E}">
        <p14:creationId xmlns:p14="http://schemas.microsoft.com/office/powerpoint/2010/main" val="414820688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表紙">
    <p:spTree>
      <p:nvGrpSpPr>
        <p:cNvPr id="1" name=""/>
        <p:cNvGrpSpPr/>
        <p:nvPr/>
      </p:nvGrpSpPr>
      <p:grpSpPr>
        <a:xfrm>
          <a:off x="0" y="0"/>
          <a:ext cx="0" cy="0"/>
          <a:chOff x="0" y="0"/>
          <a:chExt cx="0" cy="0"/>
        </a:xfrm>
      </p:grpSpPr>
      <p:pic>
        <p:nvPicPr>
          <p:cNvPr id="9" name="図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0867" y="5685331"/>
            <a:ext cx="9845734" cy="1607279"/>
          </a:xfrm>
          <a:prstGeom prst="rect">
            <a:avLst/>
          </a:prstGeom>
        </p:spPr>
      </p:pic>
      <p:sp>
        <p:nvSpPr>
          <p:cNvPr id="2" name="タイトル 1"/>
          <p:cNvSpPr>
            <a:spLocks noGrp="1"/>
          </p:cNvSpPr>
          <p:nvPr>
            <p:ph type="ctrTitle" hasCustomPrompt="1"/>
          </p:nvPr>
        </p:nvSpPr>
        <p:spPr>
          <a:xfrm>
            <a:off x="693685" y="2427899"/>
            <a:ext cx="7797489" cy="1087821"/>
          </a:xfrm>
          <a:prstGeom prst="rect">
            <a:avLst/>
          </a:prstGeom>
          <a:noFill/>
          <a:ln>
            <a:noFill/>
          </a:ln>
        </p:spPr>
        <p:style>
          <a:lnRef idx="2">
            <a:schemeClr val="accent1">
              <a:shade val="50000"/>
            </a:schemeClr>
          </a:lnRef>
          <a:fillRef idx="1">
            <a:schemeClr val="accent1"/>
          </a:fillRef>
          <a:effectRef idx="0">
            <a:schemeClr val="accent1"/>
          </a:effectRef>
          <a:fontRef idx="none"/>
        </p:style>
        <p:txBody>
          <a:bodyPr lIns="0" tIns="0" rIns="0" bIns="0" anchor="ctr" anchorCtr="0">
            <a:normAutofit/>
          </a:bodyPr>
          <a:lstStyle>
            <a:lvl1pPr algn="ctr">
              <a:lnSpc>
                <a:spcPts val="3900"/>
              </a:lnSpc>
              <a:defRPr sz="3600" b="1">
                <a:solidFill>
                  <a:schemeClr val="accent1"/>
                </a:solidFill>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タイトル太さ</a:t>
            </a:r>
            <a:r>
              <a:rPr kumimoji="1" lang="en-US" altLang="ja-JP" dirty="0"/>
              <a:t>E</a:t>
            </a:r>
            <a:r>
              <a:rPr kumimoji="1" lang="ja-JP" altLang="en-US" dirty="0"/>
              <a:t>の</a:t>
            </a:r>
            <a:r>
              <a:rPr kumimoji="1" lang="en-US" altLang="ja-JP" dirty="0"/>
              <a:t>50pt</a:t>
            </a:r>
            <a:endParaRPr kumimoji="1" lang="ja-JP" altLang="en-US" dirty="0"/>
          </a:p>
        </p:txBody>
      </p:sp>
      <p:sp>
        <p:nvSpPr>
          <p:cNvPr id="11" name="スライド番号プレースホルダー 5"/>
          <p:cNvSpPr txBox="1">
            <a:spLocks/>
          </p:cNvSpPr>
          <p:nvPr userDrawn="1"/>
        </p:nvSpPr>
        <p:spPr>
          <a:xfrm>
            <a:off x="8221172" y="6333297"/>
            <a:ext cx="540000" cy="36221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212BF5FF-66F5-42AA-9C63-A7070F4E7373}" type="slidenum">
              <a:rPr lang="ja-JP" altLang="en-US" sz="1400" smtClean="0">
                <a:solidFill>
                  <a:schemeClr val="accent1"/>
                </a:solidFill>
                <a:latin typeface="UD デジタル 教科書体 NK-B" panose="02020700000000000000" pitchFamily="18" charset="-128"/>
                <a:ea typeface="UD デジタル 教科書体 NK-B" panose="02020700000000000000" pitchFamily="18" charset="-128"/>
                <a:cs typeface="メイリオ"/>
              </a:rPr>
              <a:pPr algn="ctr"/>
              <a:t>‹#›</a:t>
            </a:fld>
            <a:endParaRPr lang="ja-JP" altLang="en-US" sz="1400" dirty="0">
              <a:solidFill>
                <a:schemeClr val="accent1"/>
              </a:solidFill>
              <a:latin typeface="UD デジタル 教科書体 NK-B" panose="02020700000000000000" pitchFamily="18" charset="-128"/>
              <a:ea typeface="UD デジタル 教科書体 NK-B" panose="02020700000000000000" pitchFamily="18" charset="-128"/>
              <a:cs typeface="メイリオ"/>
            </a:endParaRPr>
          </a:p>
        </p:txBody>
      </p:sp>
      <p:sp>
        <p:nvSpPr>
          <p:cNvPr id="12" name="フッター プレースホルダー 4"/>
          <p:cNvSpPr txBox="1">
            <a:spLocks/>
          </p:cNvSpPr>
          <p:nvPr userDrawn="1"/>
        </p:nvSpPr>
        <p:spPr>
          <a:xfrm>
            <a:off x="2191407" y="6396877"/>
            <a:ext cx="5764822" cy="298632"/>
          </a:xfrm>
          <a:prstGeom prst="rect">
            <a:avLst/>
          </a:prstGeom>
        </p:spPr>
        <p:txBody>
          <a:bodyPr vert="horz" lIns="91440" tIns="45720" rIns="91440" bIns="45720" rtlCol="0" anchor="ctr"/>
          <a:lstStyle>
            <a:defPPr>
              <a:defRPr lang="ja-JP"/>
            </a:defPPr>
            <a:lvl1pPr marL="0" algn="ctr" defTabSz="914400" rtl="0" eaLnBrk="1" latinLnBrk="0" hangingPunct="1">
              <a:defRPr kumimoji="1" sz="825" kern="1200">
                <a:solidFill>
                  <a:schemeClr val="bg1"/>
                </a:solidFill>
                <a:latin typeface="FOT-筑紫ゴシック Pro R" pitchFamily="18" charset="-128"/>
                <a:ea typeface="FOT-筑紫ゴシック Pro R"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sz="1050">
                <a:latin typeface="UD デジタル 教科書体 NK-B" panose="02020700000000000000" pitchFamily="18" charset="-128"/>
                <a:ea typeface="UD デジタル 教科書体 NK-B" panose="02020700000000000000" pitchFamily="18" charset="-128"/>
                <a:cs typeface="メイリオ"/>
              </a:rPr>
              <a:t>https://edu.monaca.io/       Copyright © Asial Corporation. All Right Reserved.</a:t>
            </a:r>
            <a:endParaRPr lang="ja-JP" altLang="en-US" sz="1050" dirty="0">
              <a:latin typeface="UD デジタル 教科書体 NK-B" panose="02020700000000000000" pitchFamily="18" charset="-128"/>
              <a:ea typeface="UD デジタル 教科書体 NK-B" panose="02020700000000000000" pitchFamily="18" charset="-128"/>
              <a:cs typeface="メイリオ"/>
            </a:endParaRPr>
          </a:p>
        </p:txBody>
      </p:sp>
      <p:cxnSp>
        <p:nvCxnSpPr>
          <p:cNvPr id="7" name="直線コネクタ 6"/>
          <p:cNvCxnSpPr/>
          <p:nvPr userDrawn="1"/>
        </p:nvCxnSpPr>
        <p:spPr>
          <a:xfrm>
            <a:off x="887106" y="3521123"/>
            <a:ext cx="7383439"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24914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中窓">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882000" y="1988840"/>
            <a:ext cx="7380000" cy="1431160"/>
          </a:xfrm>
          <a:prstGeom prst="rect">
            <a:avLst/>
          </a:prstGeom>
        </p:spPr>
        <p:txBody>
          <a:bodyPr lIns="0" tIns="0" rIns="0" bIns="0" anchor="b" anchorCtr="0">
            <a:normAutofit/>
          </a:bodyPr>
          <a:lstStyle>
            <a:lvl1pPr>
              <a:lnSpc>
                <a:spcPts val="3900"/>
              </a:lnSpc>
              <a:defRPr sz="3300" b="1">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中窓は筑紫ゴシック</a:t>
            </a:r>
            <a:r>
              <a:rPr kumimoji="1" lang="en-US" altLang="ja-JP" dirty="0"/>
              <a:t>Pro</a:t>
            </a:r>
            <a:r>
              <a:rPr kumimoji="1" lang="ja-JP" altLang="en-US" dirty="0"/>
              <a:t>太さ</a:t>
            </a:r>
            <a:r>
              <a:rPr kumimoji="1" lang="en-US" altLang="ja-JP" dirty="0"/>
              <a:t>E</a:t>
            </a:r>
            <a:r>
              <a:rPr kumimoji="1" lang="ja-JP" altLang="en-US" dirty="0"/>
              <a:t>の</a:t>
            </a:r>
            <a:r>
              <a:rPr kumimoji="1" lang="en-US" altLang="ja-JP" dirty="0"/>
              <a:t>44pt</a:t>
            </a:r>
            <a:r>
              <a:rPr kumimoji="1" lang="ja-JP" altLang="en-US" dirty="0"/>
              <a:t>黒</a:t>
            </a:r>
          </a:p>
        </p:txBody>
      </p:sp>
      <p:sp>
        <p:nvSpPr>
          <p:cNvPr id="3" name="サブタイトル 2"/>
          <p:cNvSpPr>
            <a:spLocks noGrp="1"/>
          </p:cNvSpPr>
          <p:nvPr>
            <p:ph type="subTitle" idx="1" hasCustomPrompt="1"/>
          </p:nvPr>
        </p:nvSpPr>
        <p:spPr>
          <a:xfrm>
            <a:off x="900000" y="3600000"/>
            <a:ext cx="7380000" cy="981128"/>
          </a:xfrm>
          <a:prstGeom prst="rect">
            <a:avLst/>
          </a:prstGeom>
        </p:spPr>
        <p:txBody>
          <a:bodyPr/>
          <a:lstStyle>
            <a:lvl1pPr marL="0" indent="0" algn="l">
              <a:buNone/>
              <a:defRPr sz="2250" b="1">
                <a:solidFill>
                  <a:srgbClr val="0061B1"/>
                </a:solidFill>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1" lang="ja-JP" altLang="en-US" dirty="0"/>
              <a:t>サブタイトル太さ</a:t>
            </a:r>
            <a:r>
              <a:rPr kumimoji="1" lang="en-US" altLang="ja-JP" dirty="0"/>
              <a:t>D</a:t>
            </a:r>
            <a:r>
              <a:rPr kumimoji="1" lang="ja-JP" altLang="en-US" dirty="0"/>
              <a:t>の</a:t>
            </a:r>
            <a:r>
              <a:rPr kumimoji="1" lang="en-US" altLang="ja-JP" dirty="0"/>
              <a:t>30pt</a:t>
            </a:r>
            <a:r>
              <a:rPr kumimoji="1" lang="ja-JP" altLang="en-US" dirty="0"/>
              <a:t>色は青です。</a:t>
            </a:r>
          </a:p>
        </p:txBody>
      </p:sp>
    </p:spTree>
    <p:extLst>
      <p:ext uri="{BB962C8B-B14F-4D97-AF65-F5344CB8AC3E}">
        <p14:creationId xmlns:p14="http://schemas.microsoft.com/office/powerpoint/2010/main" val="6336043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ノーマル">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21171" y="0"/>
            <a:ext cx="7344000" cy="1188000"/>
          </a:xfrm>
          <a:prstGeom prst="rect">
            <a:avLst/>
          </a:prstGeom>
          <a:blipFill dpi="0" rotWithShape="1">
            <a:blip r:embed="rId2"/>
            <a:srcRect/>
            <a:stretch/>
          </a:blipFill>
        </p:spPr>
        <p:txBody>
          <a:bodyPr anchor="ctr" anchorCtr="0">
            <a:normAutofit/>
          </a:bodyPr>
          <a:lstStyle>
            <a:lvl1pPr>
              <a:defRPr b="1"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マスタータイトル書式設定</a:t>
            </a:r>
          </a:p>
        </p:txBody>
      </p:sp>
      <p:sp useBgFill="1">
        <p:nvSpPr>
          <p:cNvPr id="3" name="コンテンツ プレースホルダー 2"/>
          <p:cNvSpPr>
            <a:spLocks noGrp="1"/>
          </p:cNvSpPr>
          <p:nvPr>
            <p:ph idx="1"/>
          </p:nvPr>
        </p:nvSpPr>
        <p:spPr>
          <a:xfrm>
            <a:off x="899592" y="1728000"/>
            <a:ext cx="7344816" cy="3501208"/>
          </a:xfrm>
          <a:prstGeom prst="rect">
            <a:avLst/>
          </a:prstGeom>
        </p:spPr>
        <p:txBody>
          <a:bodyPr lIns="0" tIns="0" rIns="0" bIns="0" spcCol="0" anchor="t" anchorCtr="0">
            <a:normAutofit/>
          </a:bodyPr>
          <a:lstStyle>
            <a:lvl1pPr>
              <a:spcBef>
                <a:spcPts val="450"/>
              </a:spcBef>
              <a:spcAft>
                <a:spcPts val="450"/>
              </a:spcAft>
              <a:defRPr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a:lnSpc>
                <a:spcPct val="150000"/>
              </a:lnSpc>
              <a:spcBef>
                <a:spcPts val="0"/>
              </a:spcBef>
              <a:defRPr sz="1800"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2pPr>
            <a:lvl3pPr marL="685800" indent="0">
              <a:lnSpc>
                <a:spcPct val="150000"/>
              </a:lnSpc>
              <a:spcBef>
                <a:spcPts val="0"/>
              </a:spcBef>
              <a:buNone/>
              <a:defRPr sz="1800" kern="1200"/>
            </a:lvl3pPr>
            <a:lvl4pPr marL="1028700" indent="0">
              <a:lnSpc>
                <a:spcPct val="150000"/>
              </a:lnSpc>
              <a:spcBef>
                <a:spcPts val="0"/>
              </a:spcBef>
              <a:buNone/>
              <a:defRPr sz="1800" kern="1200"/>
            </a:lvl4pPr>
            <a:lvl5pPr>
              <a:defRPr sz="18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cxnSp>
        <p:nvCxnSpPr>
          <p:cNvPr id="5" name="直線コネクタ 4"/>
          <p:cNvCxnSpPr/>
          <p:nvPr userDrawn="1"/>
        </p:nvCxnSpPr>
        <p:spPr>
          <a:xfrm>
            <a:off x="887106" y="1173707"/>
            <a:ext cx="7383439" cy="0"/>
          </a:xfrm>
          <a:prstGeom prst="line">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2645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カラム">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899592" y="1728000"/>
            <a:ext cx="3420000" cy="3744416"/>
          </a:xfrm>
          <a:prstGeom prst="rect">
            <a:avLst/>
          </a:prstGeom>
        </p:spPr>
        <p:txBody>
          <a:bodyPr lIns="0" tIns="0" rIns="0" bIns="0" anchor="t" anchorCtr="0"/>
          <a:lstStyle>
            <a:lvl1pPr>
              <a:defRPr sz="21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a:lnSpc>
                <a:spcPct val="150000"/>
              </a:lnSpc>
              <a:spcBef>
                <a:spcPts val="0"/>
              </a:spcBef>
              <a:buFontTx/>
              <a:buNone/>
              <a:defRPr sz="18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2pPr>
            <a:lvl3pPr marL="685800" indent="0">
              <a:lnSpc>
                <a:spcPct val="150000"/>
              </a:lnSpc>
              <a:spcBef>
                <a:spcPts val="0"/>
              </a:spcBef>
              <a:buFontTx/>
              <a:buNone/>
              <a:defRPr sz="1800"/>
            </a:lvl3pPr>
            <a:lvl4pPr marL="1028700" indent="0">
              <a:lnSpc>
                <a:spcPct val="150000"/>
              </a:lnSpc>
              <a:spcBef>
                <a:spcPts val="0"/>
              </a:spcBef>
              <a:buFontTx/>
              <a:buNone/>
              <a:defRPr sz="1800"/>
            </a:lvl4pPr>
            <a:lvl5pPr marL="1371600" indent="0">
              <a:lnSpc>
                <a:spcPct val="150000"/>
              </a:lnSpc>
              <a:spcBef>
                <a:spcPts val="0"/>
              </a:spcBef>
              <a:buFontTx/>
              <a:buNone/>
              <a:defRPr sz="180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9" name="コンテンツ プレースホルダー 2"/>
          <p:cNvSpPr>
            <a:spLocks noGrp="1"/>
          </p:cNvSpPr>
          <p:nvPr>
            <p:ph sz="half" idx="13"/>
          </p:nvPr>
        </p:nvSpPr>
        <p:spPr>
          <a:xfrm>
            <a:off x="4824001" y="1728000"/>
            <a:ext cx="3420000" cy="3744416"/>
          </a:xfrm>
          <a:prstGeom prst="rect">
            <a:avLst/>
          </a:prstGeom>
        </p:spPr>
        <p:txBody>
          <a:bodyPr lIns="0" tIns="0" rIns="0" bIns="0" anchor="t" anchorCtr="0"/>
          <a:lstStyle>
            <a:lvl1pPr>
              <a:defRPr sz="21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a:lnSpc>
                <a:spcPct val="150000"/>
              </a:lnSpc>
              <a:spcBef>
                <a:spcPts val="0"/>
              </a:spcBef>
              <a:buFontTx/>
              <a:buNone/>
              <a:defRPr sz="18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2pPr>
            <a:lvl3pPr marL="685800" indent="0">
              <a:lnSpc>
                <a:spcPct val="150000"/>
              </a:lnSpc>
              <a:spcBef>
                <a:spcPts val="0"/>
              </a:spcBef>
              <a:buFontTx/>
              <a:buNone/>
              <a:defRPr sz="1800"/>
            </a:lvl3pPr>
            <a:lvl4pPr marL="1028700" indent="0">
              <a:lnSpc>
                <a:spcPct val="150000"/>
              </a:lnSpc>
              <a:spcBef>
                <a:spcPts val="0"/>
              </a:spcBef>
              <a:buFontTx/>
              <a:buNone/>
              <a:defRPr sz="1800"/>
            </a:lvl4pPr>
            <a:lvl5pPr marL="1371600" indent="0">
              <a:lnSpc>
                <a:spcPct val="150000"/>
              </a:lnSpc>
              <a:spcBef>
                <a:spcPts val="0"/>
              </a:spcBef>
              <a:buFontTx/>
              <a:buNone/>
              <a:defRPr sz="180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11" name="タイトル 1"/>
          <p:cNvSpPr>
            <a:spLocks noGrp="1"/>
          </p:cNvSpPr>
          <p:nvPr>
            <p:ph type="title" hasCustomPrompt="1"/>
          </p:nvPr>
        </p:nvSpPr>
        <p:spPr>
          <a:xfrm>
            <a:off x="900001" y="0"/>
            <a:ext cx="7344000" cy="1188000"/>
          </a:xfrm>
          <a:prstGeom prst="rect">
            <a:avLst/>
          </a:prstGeom>
          <a:blipFill dpi="0" rotWithShape="1">
            <a:blip r:embed="rId2"/>
            <a:srcRect/>
            <a:stretch/>
          </a:blipFill>
        </p:spPr>
        <p:txBody>
          <a:bodyPr anchor="ctr" anchorCtr="0">
            <a:normAutofit/>
          </a:bodyPr>
          <a:lstStyle>
            <a:lvl1pPr>
              <a:defRPr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マスタータイトル書式設定</a:t>
            </a:r>
          </a:p>
        </p:txBody>
      </p:sp>
      <p:pic>
        <p:nvPicPr>
          <p:cNvPr id="12" name="図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595" y="1188000"/>
            <a:ext cx="7348743" cy="18288"/>
          </a:xfrm>
          <a:prstGeom prst="rect">
            <a:avLst/>
          </a:prstGeom>
        </p:spPr>
      </p:pic>
    </p:spTree>
    <p:extLst>
      <p:ext uri="{BB962C8B-B14F-4D97-AF65-F5344CB8AC3E}">
        <p14:creationId xmlns:p14="http://schemas.microsoft.com/office/powerpoint/2010/main" val="381627551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図の挿入">
    <p:spTree>
      <p:nvGrpSpPr>
        <p:cNvPr id="1" name=""/>
        <p:cNvGrpSpPr/>
        <p:nvPr/>
      </p:nvGrpSpPr>
      <p:grpSpPr>
        <a:xfrm>
          <a:off x="0" y="0"/>
          <a:ext cx="0" cy="0"/>
          <a:chOff x="0" y="0"/>
          <a:chExt cx="0" cy="0"/>
        </a:xfrm>
      </p:grpSpPr>
      <p:sp>
        <p:nvSpPr>
          <p:cNvPr id="5" name="コンテンツ プレースホルダー 2"/>
          <p:cNvSpPr>
            <a:spLocks noGrp="1"/>
          </p:cNvSpPr>
          <p:nvPr>
            <p:ph sz="half" idx="13"/>
          </p:nvPr>
        </p:nvSpPr>
        <p:spPr>
          <a:xfrm>
            <a:off x="4824001" y="1728000"/>
            <a:ext cx="3420000" cy="3744416"/>
          </a:xfrm>
          <a:prstGeom prst="rect">
            <a:avLst/>
          </a:prstGeom>
        </p:spPr>
        <p:txBody>
          <a:bodyPr lIns="0" tIns="0" rIns="0" bIns="0" anchor="t" anchorCtr="0"/>
          <a:lstStyle>
            <a:lvl1pPr>
              <a:defRPr sz="21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a:lnSpc>
                <a:spcPct val="150000"/>
              </a:lnSpc>
              <a:spcBef>
                <a:spcPts val="0"/>
              </a:spcBef>
              <a:buFontTx/>
              <a:buNone/>
              <a:defRPr sz="18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2pPr>
            <a:lvl3pPr marL="685800" indent="0">
              <a:lnSpc>
                <a:spcPct val="150000"/>
              </a:lnSpc>
              <a:spcBef>
                <a:spcPts val="0"/>
              </a:spcBef>
              <a:buFontTx/>
              <a:buNone/>
              <a:defRPr sz="1800"/>
            </a:lvl3pPr>
            <a:lvl4pPr marL="1028700" indent="0">
              <a:lnSpc>
                <a:spcPct val="150000"/>
              </a:lnSpc>
              <a:spcBef>
                <a:spcPts val="0"/>
              </a:spcBef>
              <a:buFontTx/>
              <a:buNone/>
              <a:defRPr sz="1800"/>
            </a:lvl4pPr>
            <a:lvl5pPr marL="1371600" indent="0">
              <a:lnSpc>
                <a:spcPct val="150000"/>
              </a:lnSpc>
              <a:spcBef>
                <a:spcPts val="0"/>
              </a:spcBef>
              <a:buFontTx/>
              <a:buNone/>
              <a:defRPr sz="1800"/>
            </a:lvl5pPr>
            <a:lvl6pPr>
              <a:defRPr sz="1350"/>
            </a:lvl6pPr>
            <a:lvl7pPr>
              <a:defRPr sz="1350"/>
            </a:lvl7pPr>
            <a:lvl8pPr>
              <a:defRPr sz="1350"/>
            </a:lvl8pPr>
            <a:lvl9pPr>
              <a:defRPr sz="13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6" name="コンテンツ プレースホルダー 2"/>
          <p:cNvSpPr>
            <a:spLocks noGrp="1"/>
          </p:cNvSpPr>
          <p:nvPr>
            <p:ph sz="half" idx="14" hasCustomPrompt="1"/>
          </p:nvPr>
        </p:nvSpPr>
        <p:spPr>
          <a:xfrm>
            <a:off x="899592" y="1728000"/>
            <a:ext cx="3420000" cy="3744416"/>
          </a:xfrm>
          <a:prstGeom prst="rect">
            <a:avLst/>
          </a:prstGeom>
        </p:spPr>
        <p:txBody>
          <a:bodyPr lIns="0" tIns="0" rIns="0" bIns="0" anchor="t" anchorCtr="0"/>
          <a:lstStyle>
            <a:lvl1pPr>
              <a:defRPr sz="21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a:lnSpc>
                <a:spcPct val="150000"/>
              </a:lnSpc>
              <a:spcBef>
                <a:spcPts val="0"/>
              </a:spcBef>
              <a:buFontTx/>
              <a:buNone/>
              <a:defRPr sz="1800"/>
            </a:lvl2pPr>
            <a:lvl3pPr marL="685800" indent="0">
              <a:lnSpc>
                <a:spcPct val="150000"/>
              </a:lnSpc>
              <a:spcBef>
                <a:spcPts val="0"/>
              </a:spcBef>
              <a:buFontTx/>
              <a:buNone/>
              <a:defRPr sz="1800"/>
            </a:lvl3pPr>
            <a:lvl4pPr marL="1028700" indent="0">
              <a:lnSpc>
                <a:spcPct val="150000"/>
              </a:lnSpc>
              <a:spcBef>
                <a:spcPts val="0"/>
              </a:spcBef>
              <a:buFontTx/>
              <a:buNone/>
              <a:defRPr sz="1800"/>
            </a:lvl4pPr>
            <a:lvl5pPr marL="1371600" indent="0">
              <a:lnSpc>
                <a:spcPct val="150000"/>
              </a:lnSpc>
              <a:spcBef>
                <a:spcPts val="0"/>
              </a:spcBef>
              <a:buFontTx/>
              <a:buNone/>
              <a:defRPr sz="1800"/>
            </a:lvl5pPr>
            <a:lvl6pPr>
              <a:defRPr sz="1350"/>
            </a:lvl6pPr>
            <a:lvl7pPr>
              <a:defRPr sz="1350"/>
            </a:lvl7pPr>
            <a:lvl8pPr>
              <a:defRPr sz="1350"/>
            </a:lvl8pPr>
            <a:lvl9pPr>
              <a:defRPr sz="1350"/>
            </a:lvl9pPr>
          </a:lstStyle>
          <a:p>
            <a:pPr lvl="0"/>
            <a:r>
              <a:rPr kumimoji="1" lang="ja-JP" altLang="en-US" dirty="0"/>
              <a:t>図</a:t>
            </a:r>
          </a:p>
        </p:txBody>
      </p:sp>
      <p:sp>
        <p:nvSpPr>
          <p:cNvPr id="8" name="タイトル 1"/>
          <p:cNvSpPr>
            <a:spLocks noGrp="1"/>
          </p:cNvSpPr>
          <p:nvPr>
            <p:ph type="title" hasCustomPrompt="1"/>
          </p:nvPr>
        </p:nvSpPr>
        <p:spPr>
          <a:xfrm>
            <a:off x="900001" y="0"/>
            <a:ext cx="7344000" cy="1188000"/>
          </a:xfrm>
          <a:prstGeom prst="rect">
            <a:avLst/>
          </a:prstGeom>
          <a:blipFill dpi="0" rotWithShape="1">
            <a:blip r:embed="rId2"/>
            <a:srcRect/>
            <a:stretch/>
          </a:blipFill>
        </p:spPr>
        <p:txBody>
          <a:bodyPr anchor="ctr" anchorCtr="0">
            <a:normAutofit/>
          </a:bodyPr>
          <a:lstStyle>
            <a:lvl1pPr>
              <a:defRPr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マスタータイトル書式設定</a:t>
            </a:r>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595" y="1188000"/>
            <a:ext cx="7348743" cy="18288"/>
          </a:xfrm>
          <a:prstGeom prst="rect">
            <a:avLst/>
          </a:prstGeom>
        </p:spPr>
      </p:pic>
    </p:spTree>
    <p:extLst>
      <p:ext uri="{BB962C8B-B14F-4D97-AF65-F5344CB8AC3E}">
        <p14:creationId xmlns:p14="http://schemas.microsoft.com/office/powerpoint/2010/main" val="268105895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リス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00001" y="0"/>
            <a:ext cx="7344000" cy="1188000"/>
          </a:xfrm>
          <a:prstGeom prst="rect">
            <a:avLst/>
          </a:prstGeom>
          <a:blipFill dpi="0" rotWithShape="1">
            <a:blip r:embed="rId2"/>
            <a:srcRect/>
            <a:stretch/>
          </a:blipFill>
        </p:spPr>
        <p:txBody>
          <a:bodyPr anchor="ctr" anchorCtr="0">
            <a:normAutofit/>
          </a:bodyPr>
          <a:lstStyle>
            <a:lvl1pPr>
              <a:defRPr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マスタータイトル書式設定</a:t>
            </a:r>
          </a:p>
        </p:txBody>
      </p:sp>
      <p:sp useBgFill="1">
        <p:nvSpPr>
          <p:cNvPr id="3" name="コンテンツ プレースホルダー 2"/>
          <p:cNvSpPr>
            <a:spLocks noGrp="1"/>
          </p:cNvSpPr>
          <p:nvPr>
            <p:ph idx="1"/>
          </p:nvPr>
        </p:nvSpPr>
        <p:spPr>
          <a:xfrm>
            <a:off x="899592" y="1728000"/>
            <a:ext cx="7344816" cy="3501208"/>
          </a:xfrm>
          <a:prstGeom prst="rect">
            <a:avLst/>
          </a:prstGeom>
        </p:spPr>
        <p:txBody>
          <a:bodyPr lIns="0" tIns="0" rIns="0" bIns="0" spcCol="0" anchor="t" anchorCtr="0">
            <a:normAutofit/>
          </a:bodyPr>
          <a:lstStyle>
            <a:lvl1pPr>
              <a:spcBef>
                <a:spcPts val="450"/>
              </a:spcBef>
              <a:spcAft>
                <a:spcPts val="450"/>
              </a:spcAft>
              <a:defRPr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162000" indent="-189000">
              <a:lnSpc>
                <a:spcPct val="150000"/>
              </a:lnSpc>
              <a:spcBef>
                <a:spcPts val="0"/>
              </a:spcBef>
              <a:buFontTx/>
              <a:buBlip>
                <a:blip r:embed="rId3"/>
              </a:buBlip>
              <a:defRPr sz="1800"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2pPr>
            <a:lvl3pPr marL="685800" indent="0">
              <a:lnSpc>
                <a:spcPct val="150000"/>
              </a:lnSpc>
              <a:spcBef>
                <a:spcPts val="0"/>
              </a:spcBef>
              <a:buNone/>
              <a:defRPr sz="1800" kern="12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3pPr>
            <a:lvl4pPr marL="1028700" indent="0">
              <a:lnSpc>
                <a:spcPct val="150000"/>
              </a:lnSpc>
              <a:spcBef>
                <a:spcPts val="0"/>
              </a:spcBef>
              <a:buNone/>
              <a:defRPr sz="1800" kern="12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4pPr>
            <a:lvl5pPr>
              <a:defRPr sz="18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dirty="0"/>
          </a:p>
        </p:txBody>
      </p:sp>
      <p:pic>
        <p:nvPicPr>
          <p:cNvPr id="11" name="図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9595" y="1188000"/>
            <a:ext cx="7348743" cy="18288"/>
          </a:xfrm>
          <a:prstGeom prst="rect">
            <a:avLst/>
          </a:prstGeom>
        </p:spPr>
      </p:pic>
      <p:sp>
        <p:nvSpPr>
          <p:cNvPr id="4" name="フッター プレースホルダー 3"/>
          <p:cNvSpPr>
            <a:spLocks noGrp="1"/>
          </p:cNvSpPr>
          <p:nvPr>
            <p:ph type="ftr" sz="quarter" idx="10"/>
          </p:nvPr>
        </p:nvSpPr>
        <p:spPr>
          <a:xfrm>
            <a:off x="2627785" y="6356352"/>
            <a:ext cx="5472608" cy="365125"/>
          </a:xfrm>
          <a:prstGeom prst="rect">
            <a:avLst/>
          </a:prstGeom>
        </p:spPr>
        <p:txBody>
          <a:bodyPr/>
          <a:lstStyle>
            <a:lvl1pPr>
              <a:defRPr>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endParaRPr lang="ja-JP" altLang="en-US" dirty="0"/>
          </a:p>
        </p:txBody>
      </p:sp>
      <p:sp>
        <p:nvSpPr>
          <p:cNvPr id="5" name="スライド番号プレースホルダー 4"/>
          <p:cNvSpPr>
            <a:spLocks noGrp="1"/>
          </p:cNvSpPr>
          <p:nvPr>
            <p:ph type="sldNum" sz="quarter" idx="11"/>
          </p:nvPr>
        </p:nvSpPr>
        <p:spPr>
          <a:xfrm>
            <a:off x="8226000" y="6309323"/>
            <a:ext cx="540000" cy="362211"/>
          </a:xfrm>
          <a:prstGeom prst="rect">
            <a:avLst/>
          </a:prstGeom>
        </p:spPr>
        <p:txBody>
          <a:bodyPr/>
          <a:lstStyle>
            <a:lvl1pPr>
              <a:defRPr>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endParaRPr lang="ja-JP" altLang="en-US" dirty="0"/>
          </a:p>
        </p:txBody>
      </p:sp>
    </p:spTree>
    <p:extLst>
      <p:ext uri="{BB962C8B-B14F-4D97-AF65-F5344CB8AC3E}">
        <p14:creationId xmlns:p14="http://schemas.microsoft.com/office/powerpoint/2010/main" val="48077813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オブジェク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00001" y="0"/>
            <a:ext cx="7344000" cy="1188000"/>
          </a:xfrm>
          <a:prstGeom prst="rect">
            <a:avLst/>
          </a:prstGeom>
          <a:blipFill dpi="0" rotWithShape="1">
            <a:blip r:embed="rId2"/>
            <a:srcRect/>
            <a:stretch/>
          </a:blipFill>
        </p:spPr>
        <p:txBody>
          <a:bodyPr anchor="ctr" anchorCtr="0">
            <a:normAutofit/>
          </a:bodyPr>
          <a:lstStyle>
            <a:lvl1pPr>
              <a:defRPr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マスタータイトル書式設定</a:t>
            </a:r>
          </a:p>
        </p:txBody>
      </p:sp>
      <p:sp useBgFill="1">
        <p:nvSpPr>
          <p:cNvPr id="3" name="コンテンツ プレースホルダー 2"/>
          <p:cNvSpPr>
            <a:spLocks noGrp="1"/>
          </p:cNvSpPr>
          <p:nvPr>
            <p:ph idx="1"/>
          </p:nvPr>
        </p:nvSpPr>
        <p:spPr>
          <a:xfrm>
            <a:off x="899592" y="1728000"/>
            <a:ext cx="7344816" cy="620880"/>
          </a:xfrm>
          <a:prstGeom prst="rect">
            <a:avLst/>
          </a:prstGeom>
        </p:spPr>
        <p:txBody>
          <a:bodyPr lIns="0" tIns="0" rIns="0" bIns="0" spcCol="0" anchor="t" anchorCtr="0">
            <a:normAutofit/>
          </a:bodyPr>
          <a:lstStyle>
            <a:lvl1pPr>
              <a:spcBef>
                <a:spcPts val="450"/>
              </a:spcBef>
              <a:spcAft>
                <a:spcPts val="450"/>
              </a:spcAft>
              <a:defRPr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indent="0">
              <a:lnSpc>
                <a:spcPct val="150000"/>
              </a:lnSpc>
              <a:spcBef>
                <a:spcPts val="0"/>
              </a:spcBef>
              <a:buFontTx/>
              <a:buNone/>
              <a:defRPr sz="1800"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2pPr>
            <a:lvl3pPr marL="685800" indent="0">
              <a:lnSpc>
                <a:spcPct val="150000"/>
              </a:lnSpc>
              <a:spcBef>
                <a:spcPts val="0"/>
              </a:spcBef>
              <a:buNone/>
              <a:defRPr sz="1800" kern="12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3pPr>
            <a:lvl4pPr marL="1028700" indent="0">
              <a:lnSpc>
                <a:spcPct val="150000"/>
              </a:lnSpc>
              <a:spcBef>
                <a:spcPts val="0"/>
              </a:spcBef>
              <a:buNone/>
              <a:defRPr sz="1800" kern="12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4pPr>
            <a:lvl5pPr>
              <a:defRPr sz="18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p:txBody>
      </p:sp>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595" y="1188000"/>
            <a:ext cx="7348743" cy="18288"/>
          </a:xfrm>
          <a:prstGeom prst="rect">
            <a:avLst/>
          </a:prstGeom>
        </p:spPr>
      </p:pic>
      <p:pic>
        <p:nvPicPr>
          <p:cNvPr id="4" name="図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287" y="2780928"/>
            <a:ext cx="1996444" cy="2566421"/>
          </a:xfrm>
          <a:prstGeom prst="rect">
            <a:avLst/>
          </a:prstGeom>
        </p:spPr>
      </p:pic>
      <p:pic>
        <p:nvPicPr>
          <p:cNvPr id="12" name="図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79090" y="2780928"/>
            <a:ext cx="1996444" cy="2566421"/>
          </a:xfrm>
          <a:prstGeom prst="rect">
            <a:avLst/>
          </a:prstGeom>
        </p:spPr>
      </p:pic>
      <p:pic>
        <p:nvPicPr>
          <p:cNvPr id="13" name="図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1892" y="2780928"/>
            <a:ext cx="1996444" cy="2566421"/>
          </a:xfrm>
          <a:prstGeom prst="rect">
            <a:avLst/>
          </a:prstGeom>
        </p:spPr>
      </p:pic>
      <p:sp>
        <p:nvSpPr>
          <p:cNvPr id="14" name="コンテンツ プレースホルダー 2"/>
          <p:cNvSpPr>
            <a:spLocks noGrp="1"/>
          </p:cNvSpPr>
          <p:nvPr>
            <p:ph sz="half" idx="14" hasCustomPrompt="1"/>
          </p:nvPr>
        </p:nvSpPr>
        <p:spPr>
          <a:xfrm>
            <a:off x="899593" y="3645024"/>
            <a:ext cx="2003138" cy="720080"/>
          </a:xfrm>
          <a:prstGeom prst="rect">
            <a:avLst/>
          </a:prstGeom>
        </p:spPr>
        <p:txBody>
          <a:bodyPr tIns="0" rIns="0" bIns="0" anchor="t" anchorCtr="0"/>
          <a:lstStyle>
            <a:lvl1pPr algn="ctr">
              <a:defRPr sz="2700">
                <a:solidFill>
                  <a:schemeClr val="bg1"/>
                </a:solidFill>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a:lnSpc>
                <a:spcPct val="150000"/>
              </a:lnSpc>
              <a:spcBef>
                <a:spcPts val="0"/>
              </a:spcBef>
              <a:buFontTx/>
              <a:buNone/>
              <a:defRPr sz="1800"/>
            </a:lvl2pPr>
            <a:lvl3pPr marL="685800" indent="0">
              <a:lnSpc>
                <a:spcPct val="150000"/>
              </a:lnSpc>
              <a:spcBef>
                <a:spcPts val="0"/>
              </a:spcBef>
              <a:buFontTx/>
              <a:buNone/>
              <a:defRPr sz="1800"/>
            </a:lvl3pPr>
            <a:lvl4pPr marL="1028700" indent="0">
              <a:lnSpc>
                <a:spcPct val="150000"/>
              </a:lnSpc>
              <a:spcBef>
                <a:spcPts val="0"/>
              </a:spcBef>
              <a:buFontTx/>
              <a:buNone/>
              <a:defRPr sz="1800"/>
            </a:lvl4pPr>
            <a:lvl5pPr marL="1371600" indent="0">
              <a:lnSpc>
                <a:spcPct val="150000"/>
              </a:lnSpc>
              <a:spcBef>
                <a:spcPts val="0"/>
              </a:spcBef>
              <a:buFontTx/>
              <a:buNone/>
              <a:defRPr sz="1800"/>
            </a:lvl5pPr>
            <a:lvl6pPr>
              <a:defRPr sz="1350"/>
            </a:lvl6pPr>
            <a:lvl7pPr>
              <a:defRPr sz="1350"/>
            </a:lvl7pPr>
            <a:lvl8pPr>
              <a:defRPr sz="1350"/>
            </a:lvl8pPr>
            <a:lvl9pPr>
              <a:defRPr sz="1350"/>
            </a:lvl9pPr>
          </a:lstStyle>
          <a:p>
            <a:pPr lvl="0"/>
            <a:r>
              <a:rPr kumimoji="1" lang="en-US" altLang="ja-JP" dirty="0"/>
              <a:t>HTML</a:t>
            </a:r>
            <a:endParaRPr kumimoji="1" lang="ja-JP" altLang="en-US" dirty="0"/>
          </a:p>
        </p:txBody>
      </p:sp>
      <p:sp>
        <p:nvSpPr>
          <p:cNvPr id="15" name="コンテンツ プレースホルダー 2"/>
          <p:cNvSpPr>
            <a:spLocks noGrp="1"/>
          </p:cNvSpPr>
          <p:nvPr>
            <p:ph sz="half" idx="15" hasCustomPrompt="1"/>
          </p:nvPr>
        </p:nvSpPr>
        <p:spPr>
          <a:xfrm>
            <a:off x="3572395" y="3645024"/>
            <a:ext cx="2003138" cy="720080"/>
          </a:xfrm>
          <a:prstGeom prst="rect">
            <a:avLst/>
          </a:prstGeom>
        </p:spPr>
        <p:txBody>
          <a:bodyPr tIns="0" rIns="0" bIns="0" anchor="t" anchorCtr="0"/>
          <a:lstStyle>
            <a:lvl1pPr algn="ctr">
              <a:defRPr sz="2700">
                <a:solidFill>
                  <a:schemeClr val="bg1"/>
                </a:solidFill>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a:lnSpc>
                <a:spcPct val="150000"/>
              </a:lnSpc>
              <a:spcBef>
                <a:spcPts val="0"/>
              </a:spcBef>
              <a:buFontTx/>
              <a:buNone/>
              <a:defRPr sz="1800"/>
            </a:lvl2pPr>
            <a:lvl3pPr marL="685800" indent="0">
              <a:lnSpc>
                <a:spcPct val="150000"/>
              </a:lnSpc>
              <a:spcBef>
                <a:spcPts val="0"/>
              </a:spcBef>
              <a:buFontTx/>
              <a:buNone/>
              <a:defRPr sz="1800"/>
            </a:lvl3pPr>
            <a:lvl4pPr marL="1028700" indent="0">
              <a:lnSpc>
                <a:spcPct val="150000"/>
              </a:lnSpc>
              <a:spcBef>
                <a:spcPts val="0"/>
              </a:spcBef>
              <a:buFontTx/>
              <a:buNone/>
              <a:defRPr sz="1800"/>
            </a:lvl4pPr>
            <a:lvl5pPr marL="1371600" indent="0">
              <a:lnSpc>
                <a:spcPct val="150000"/>
              </a:lnSpc>
              <a:spcBef>
                <a:spcPts val="0"/>
              </a:spcBef>
              <a:buFontTx/>
              <a:buNone/>
              <a:defRPr sz="1800"/>
            </a:lvl5pPr>
            <a:lvl6pPr>
              <a:defRPr sz="1350"/>
            </a:lvl6pPr>
            <a:lvl7pPr>
              <a:defRPr sz="1350"/>
            </a:lvl7pPr>
            <a:lvl8pPr>
              <a:defRPr sz="1350"/>
            </a:lvl8pPr>
            <a:lvl9pPr>
              <a:defRPr sz="1350"/>
            </a:lvl9pPr>
          </a:lstStyle>
          <a:p>
            <a:pPr lvl="0"/>
            <a:r>
              <a:rPr kumimoji="1" lang="en-US" altLang="ja-JP" dirty="0"/>
              <a:t>CSS</a:t>
            </a:r>
            <a:endParaRPr kumimoji="1" lang="ja-JP" altLang="en-US" dirty="0"/>
          </a:p>
        </p:txBody>
      </p:sp>
      <p:sp>
        <p:nvSpPr>
          <p:cNvPr id="16" name="コンテンツ プレースホルダー 2"/>
          <p:cNvSpPr>
            <a:spLocks noGrp="1"/>
          </p:cNvSpPr>
          <p:nvPr>
            <p:ph sz="half" idx="16" hasCustomPrompt="1"/>
          </p:nvPr>
        </p:nvSpPr>
        <p:spPr>
          <a:xfrm>
            <a:off x="6245197" y="3645024"/>
            <a:ext cx="2003138" cy="720080"/>
          </a:xfrm>
          <a:prstGeom prst="rect">
            <a:avLst/>
          </a:prstGeom>
        </p:spPr>
        <p:txBody>
          <a:bodyPr tIns="0" rIns="0" bIns="0" anchor="t" anchorCtr="0"/>
          <a:lstStyle>
            <a:lvl1pPr algn="ctr">
              <a:defRPr sz="2700">
                <a:solidFill>
                  <a:schemeClr val="bg1"/>
                </a:solidFill>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a:lnSpc>
                <a:spcPct val="150000"/>
              </a:lnSpc>
              <a:spcBef>
                <a:spcPts val="0"/>
              </a:spcBef>
              <a:buFontTx/>
              <a:buNone/>
              <a:defRPr sz="1800"/>
            </a:lvl2pPr>
            <a:lvl3pPr marL="685800" indent="0">
              <a:lnSpc>
                <a:spcPct val="150000"/>
              </a:lnSpc>
              <a:spcBef>
                <a:spcPts val="0"/>
              </a:spcBef>
              <a:buFontTx/>
              <a:buNone/>
              <a:defRPr sz="1800"/>
            </a:lvl3pPr>
            <a:lvl4pPr marL="1028700" indent="0">
              <a:lnSpc>
                <a:spcPct val="150000"/>
              </a:lnSpc>
              <a:spcBef>
                <a:spcPts val="0"/>
              </a:spcBef>
              <a:buFontTx/>
              <a:buNone/>
              <a:defRPr sz="1800"/>
            </a:lvl4pPr>
            <a:lvl5pPr marL="1371600" indent="0">
              <a:lnSpc>
                <a:spcPct val="150000"/>
              </a:lnSpc>
              <a:spcBef>
                <a:spcPts val="0"/>
              </a:spcBef>
              <a:buFontTx/>
              <a:buNone/>
              <a:defRPr sz="1800"/>
            </a:lvl5pPr>
            <a:lvl6pPr>
              <a:defRPr sz="1350"/>
            </a:lvl6pPr>
            <a:lvl7pPr>
              <a:defRPr sz="1350"/>
            </a:lvl7pPr>
            <a:lvl8pPr>
              <a:defRPr sz="1350"/>
            </a:lvl8pPr>
            <a:lvl9pPr>
              <a:defRPr sz="1350"/>
            </a:lvl9pPr>
          </a:lstStyle>
          <a:p>
            <a:pPr lvl="0"/>
            <a:r>
              <a:rPr kumimoji="1" lang="en-US" altLang="ja-JP" dirty="0"/>
              <a:t>JS</a:t>
            </a:r>
            <a:endParaRPr kumimoji="1" lang="ja-JP" altLang="en-US" dirty="0"/>
          </a:p>
        </p:txBody>
      </p:sp>
    </p:spTree>
    <p:extLst>
      <p:ext uri="{BB962C8B-B14F-4D97-AF65-F5344CB8AC3E}">
        <p14:creationId xmlns:p14="http://schemas.microsoft.com/office/powerpoint/2010/main" val="267985775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表">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00001" y="0"/>
            <a:ext cx="7344000" cy="1188000"/>
          </a:xfrm>
          <a:prstGeom prst="rect">
            <a:avLst/>
          </a:prstGeom>
          <a:blipFill dpi="0" rotWithShape="1">
            <a:blip r:embed="rId2"/>
            <a:srcRect/>
            <a:stretch/>
          </a:blipFill>
        </p:spPr>
        <p:txBody>
          <a:bodyPr anchor="ctr" anchorCtr="0">
            <a:normAutofit/>
          </a:bodyPr>
          <a:lstStyle>
            <a:lvl1pPr>
              <a:defRPr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stStyle>
          <a:p>
            <a:r>
              <a:rPr kumimoji="1" lang="ja-JP" altLang="en-US" dirty="0"/>
              <a:t>マスタータイトル書式設定</a:t>
            </a:r>
          </a:p>
        </p:txBody>
      </p:sp>
      <p:sp useBgFill="1">
        <p:nvSpPr>
          <p:cNvPr id="3" name="コンテンツ プレースホルダー 2"/>
          <p:cNvSpPr>
            <a:spLocks noGrp="1"/>
          </p:cNvSpPr>
          <p:nvPr>
            <p:ph idx="1"/>
          </p:nvPr>
        </p:nvSpPr>
        <p:spPr>
          <a:xfrm>
            <a:off x="899592" y="1728000"/>
            <a:ext cx="7344816" cy="3501208"/>
          </a:xfrm>
          <a:prstGeom prst="rect">
            <a:avLst/>
          </a:prstGeom>
        </p:spPr>
        <p:txBody>
          <a:bodyPr lIns="0" tIns="0" rIns="0" bIns="0" spcCol="0" anchor="t" anchorCtr="0">
            <a:normAutofit/>
          </a:bodyPr>
          <a:lstStyle>
            <a:lvl1pPr>
              <a:spcBef>
                <a:spcPts val="450"/>
              </a:spcBef>
              <a:spcAft>
                <a:spcPts val="450"/>
              </a:spcAft>
              <a:defRPr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1pPr>
            <a:lvl2pPr marL="0" indent="0">
              <a:lnSpc>
                <a:spcPct val="150000"/>
              </a:lnSpc>
              <a:spcBef>
                <a:spcPts val="0"/>
              </a:spcBef>
              <a:buFontTx/>
              <a:buNone/>
              <a:defRPr sz="1800" kern="1200" baseline="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2pPr>
            <a:lvl3pPr marL="685800" indent="0">
              <a:lnSpc>
                <a:spcPct val="150000"/>
              </a:lnSpc>
              <a:spcBef>
                <a:spcPts val="0"/>
              </a:spcBef>
              <a:buNone/>
              <a:defRPr sz="1800" kern="12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3pPr>
            <a:lvl4pPr marL="1028700" indent="0">
              <a:lnSpc>
                <a:spcPct val="150000"/>
              </a:lnSpc>
              <a:spcBef>
                <a:spcPts val="0"/>
              </a:spcBef>
              <a:buNone/>
              <a:defRPr sz="1800" kern="12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4pPr>
            <a:lvl5pPr>
              <a:defRPr sz="1800">
                <a:latin typeface="UD デジタル 教科書体 NK-B" panose="02020700000000000000" pitchFamily="18" charset="-128"/>
                <a:ea typeface="UD デジタル 教科書体 NK-B" panose="02020700000000000000" pitchFamily="18" charset="-128"/>
                <a:cs typeface="UD デジタル 教科書体 NK-B" panose="02020700000000000000" pitchFamily="18"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en-US" altLang="ja-JP" dirty="0"/>
          </a:p>
        </p:txBody>
      </p:sp>
      <p:pic>
        <p:nvPicPr>
          <p:cNvPr id="11" name="図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9595" y="1188000"/>
            <a:ext cx="7348743" cy="18288"/>
          </a:xfrm>
          <a:prstGeom prst="rect">
            <a:avLst/>
          </a:prstGeom>
        </p:spPr>
      </p:pic>
      <p:graphicFrame>
        <p:nvGraphicFramePr>
          <p:cNvPr id="4" name="表 3"/>
          <p:cNvGraphicFramePr>
            <a:graphicFrameLocks noGrp="1"/>
          </p:cNvGraphicFramePr>
          <p:nvPr>
            <p:extLst>
              <p:ext uri="{D42A27DB-BD31-4B8C-83A1-F6EECF244321}">
                <p14:modId xmlns:p14="http://schemas.microsoft.com/office/powerpoint/2010/main" val="3846032734"/>
              </p:ext>
            </p:extLst>
          </p:nvPr>
        </p:nvGraphicFramePr>
        <p:xfrm>
          <a:off x="1403648" y="2636912"/>
          <a:ext cx="6096000" cy="1854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mpd="sng">
                      <a:noFill/>
                    </a:lnT>
                    <a:lnB w="381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mpd="sng">
                      <a:noFill/>
                    </a:lnT>
                    <a:lnB w="381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mpd="sng">
                      <a:noFill/>
                    </a:lnT>
                    <a:lnB w="381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mpd="sng">
                      <a:noFill/>
                    </a:lnT>
                    <a:lnB w="381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70840">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381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381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381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381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70840">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370840">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370840">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kumimoji="1" lang="ja-JP" altLang="en-US" sz="1300" dirty="0">
                        <a:latin typeface="UD デジタル 教科書体 NK-B" panose="02020700000000000000" pitchFamily="18" charset="-128"/>
                        <a:ea typeface="UD デジタル 教科書体 NK-B" panose="02020700000000000000" pitchFamily="18" charset="-128"/>
                      </a:endParaRPr>
                    </a:p>
                  </a:txBody>
                  <a:tcPr>
                    <a:lnL w="12700" cmpd="sng">
                      <a:noFill/>
                    </a:lnL>
                    <a:lnR w="12700" cmpd="sng">
                      <a:noFill/>
                    </a:lnR>
                    <a:lnT w="12700" cap="flat" cmpd="sng" algn="ctr">
                      <a:solidFill>
                        <a:srgbClr val="0061B1"/>
                      </a:solidFill>
                      <a:prstDash val="solid"/>
                      <a:round/>
                      <a:headEnd type="none" w="med" len="med"/>
                      <a:tailEnd type="none" w="med" len="med"/>
                    </a:lnT>
                    <a:lnB w="12700" cap="flat" cmpd="sng" algn="ctr">
                      <a:solidFill>
                        <a:srgbClr val="0061B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062339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29194" y="6201485"/>
            <a:ext cx="9802388" cy="755907"/>
          </a:xfrm>
          <a:prstGeom prst="rect">
            <a:avLst/>
          </a:prstGeom>
        </p:spPr>
      </p:pic>
      <p:sp>
        <p:nvSpPr>
          <p:cNvPr id="8" name="スライド番号プレースホルダー 5"/>
          <p:cNvSpPr txBox="1">
            <a:spLocks/>
          </p:cNvSpPr>
          <p:nvPr userDrawn="1"/>
        </p:nvSpPr>
        <p:spPr>
          <a:xfrm>
            <a:off x="8205406" y="6380596"/>
            <a:ext cx="540000" cy="36221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212BF5FF-66F5-42AA-9C63-A7070F4E7373}" type="slidenum">
              <a:rPr lang="ja-JP" altLang="en-US" sz="1400" smtClean="0">
                <a:solidFill>
                  <a:schemeClr val="accent1"/>
                </a:solidFill>
                <a:latin typeface="UD デジタル 教科書体 NK-B" panose="02020700000000000000" pitchFamily="18" charset="-128"/>
                <a:ea typeface="UD デジタル 教科書体 NK-B" panose="02020700000000000000" pitchFamily="18" charset="-128"/>
                <a:cs typeface="メイリオ"/>
              </a:rPr>
              <a:pPr algn="ctr"/>
              <a:t>‹#›</a:t>
            </a:fld>
            <a:endParaRPr lang="ja-JP" altLang="en-US" sz="1400" dirty="0">
              <a:solidFill>
                <a:schemeClr val="accent1"/>
              </a:solidFill>
              <a:latin typeface="UD デジタル 教科書体 NK-B" panose="02020700000000000000" pitchFamily="18" charset="-128"/>
              <a:ea typeface="UD デジタル 教科書体 NK-B" panose="02020700000000000000" pitchFamily="18" charset="-128"/>
              <a:cs typeface="メイリオ"/>
            </a:endParaRPr>
          </a:p>
        </p:txBody>
      </p:sp>
      <p:sp>
        <p:nvSpPr>
          <p:cNvPr id="9" name="フッター プレースホルダー 4"/>
          <p:cNvSpPr txBox="1">
            <a:spLocks/>
          </p:cNvSpPr>
          <p:nvPr userDrawn="1"/>
        </p:nvSpPr>
        <p:spPr>
          <a:xfrm>
            <a:off x="2114550" y="6396876"/>
            <a:ext cx="5841679"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825" kern="1200">
                <a:solidFill>
                  <a:schemeClr val="bg1"/>
                </a:solidFill>
                <a:latin typeface="FOT-筑紫ゴシック Pro R" pitchFamily="18" charset="-128"/>
                <a:ea typeface="FOT-筑紫ゴシック Pro R" pitchFamily="18"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en-US" altLang="ja-JP" sz="1000">
                <a:latin typeface="UD デジタル 教科書体 NK-B" panose="02020700000000000000" pitchFamily="18" charset="-128"/>
                <a:ea typeface="UD デジタル 教科書体 NK-B" panose="02020700000000000000" pitchFamily="18" charset="-128"/>
                <a:cs typeface="メイリオ"/>
              </a:rPr>
              <a:t>https://edu.monaca.io/       </a:t>
            </a:r>
            <a:r>
              <a:rPr lang="en-US" altLang="ja-JP" sz="1000" dirty="0">
                <a:latin typeface="UD デジタル 教科書体 NK-B" panose="02020700000000000000" pitchFamily="18" charset="-128"/>
                <a:ea typeface="UD デジタル 教科書体 NK-B" panose="02020700000000000000" pitchFamily="18" charset="-128"/>
                <a:cs typeface="メイリオ"/>
              </a:rPr>
              <a:t>Copyright © Asial Corporation. All Right Reserved.</a:t>
            </a:r>
            <a:endParaRPr lang="ja-JP" altLang="en-US" sz="1000" dirty="0">
              <a:latin typeface="UD デジタル 教科書体 NK-B" panose="02020700000000000000" pitchFamily="18" charset="-128"/>
              <a:ea typeface="UD デジタル 教科書体 NK-B" panose="02020700000000000000" pitchFamily="18" charset="-128"/>
              <a:cs typeface="メイリオ"/>
            </a:endParaRPr>
          </a:p>
        </p:txBody>
      </p:sp>
    </p:spTree>
    <p:extLst>
      <p:ext uri="{BB962C8B-B14F-4D97-AF65-F5344CB8AC3E}">
        <p14:creationId xmlns:p14="http://schemas.microsoft.com/office/powerpoint/2010/main" val="1241188139"/>
      </p:ext>
    </p:extLst>
  </p:cSld>
  <p:clrMap bg1="lt1" tx1="dk1" bg2="lt2" tx2="dk2" accent1="accent1" accent2="accent2" accent3="accent3" accent4="accent4" accent5="accent5" accent6="accent6" hlink="hlink" folHlink="folHlink"/>
  <p:sldLayoutIdLst>
    <p:sldLayoutId id="2147483666" r:id="rId1"/>
    <p:sldLayoutId id="2147483676" r:id="rId2"/>
    <p:sldLayoutId id="2147483667" r:id="rId3"/>
    <p:sldLayoutId id="2147483668" r:id="rId4"/>
    <p:sldLayoutId id="2147483669" r:id="rId5"/>
    <p:sldLayoutId id="2147483670" r:id="rId6"/>
    <p:sldLayoutId id="2147483671" r:id="rId7"/>
    <p:sldLayoutId id="2147483672" r:id="rId8"/>
    <p:sldLayoutId id="2147483673" r:id="rId9"/>
    <p:sldLayoutId id="2147483677" r:id="rId10"/>
  </p:sldLayoutIdLst>
  <p:hf hdr="0" dt="0"/>
  <p:txStyles>
    <p:titleStyle>
      <a:lvl1pPr algn="l" defTabSz="685800" rtl="0" eaLnBrk="1" latinLnBrk="0" hangingPunct="1">
        <a:spcBef>
          <a:spcPct val="0"/>
        </a:spcBef>
        <a:buNone/>
        <a:defRPr kumimoji="1" lang="ja-JP" altLang="en-US" sz="3450" kern="1200" dirty="0" smtClean="0">
          <a:solidFill>
            <a:schemeClr val="tx1"/>
          </a:solidFill>
          <a:latin typeface="+mj-lt"/>
          <a:ea typeface="+mj-ea"/>
          <a:cs typeface="+mj-cs"/>
        </a:defRPr>
      </a:lvl1pPr>
    </p:titleStyle>
    <p:bodyStyle>
      <a:lvl1pPr marL="0" indent="0" algn="l" defTabSz="685800" rtl="0" eaLnBrk="1" latinLnBrk="0" hangingPunct="1">
        <a:spcBef>
          <a:spcPct val="20000"/>
        </a:spcBef>
        <a:buFont typeface="Arial" pitchFamily="34" charset="0"/>
        <a:buNone/>
        <a:defRPr kumimoji="1" sz="2550" kern="1200">
          <a:solidFill>
            <a:srgbClr val="0061B1"/>
          </a:solidFill>
          <a:latin typeface="+mn-ea"/>
          <a:ea typeface="+mn-ea"/>
          <a:cs typeface="+mn-cs"/>
        </a:defRPr>
      </a:lvl1pPr>
      <a:lvl2pPr marL="342900" indent="0" algn="l" defTabSz="685800" rtl="0" eaLnBrk="1" latinLnBrk="0" hangingPunct="1">
        <a:spcBef>
          <a:spcPct val="20000"/>
        </a:spcBef>
        <a:buFont typeface="Arial" pitchFamily="34" charset="0"/>
        <a:buNone/>
        <a:defRPr kumimoji="1"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pring-fragrance.mints.ne.jp/aviut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edu.monaca.io/faq/spec"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edu.monaca.io/function/publish" TargetMode="External"/><Relationship Id="rId4" Type="http://schemas.openxmlformats.org/officeDocument/2006/relationships/hyperlink" Target="https://edu.monaca.io/pric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edu.monaca.io/aps-top/aps-compoundinterest-javascript"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edu.monaca.io/template/aps" TargetMode="External"/><Relationship Id="rId5" Type="http://schemas.openxmlformats.org/officeDocument/2006/relationships/hyperlink" Target="https://edu.monaca.io/aps-top" TargetMode="External"/><Relationship Id="rId4" Type="http://schemas.openxmlformats.org/officeDocument/2006/relationships/hyperlink" Target="https://edu.monaca.io/glossary-top/ap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edu.monaca.io/aps-top" TargetMode="External"/><Relationship Id="rId7" Type="http://schemas.openxmlformats.org/officeDocument/2006/relationships/hyperlink" Target="https://anko.education/hard"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anko.education/normal" TargetMode="External"/><Relationship Id="rId5" Type="http://schemas.openxmlformats.org/officeDocument/2006/relationships/hyperlink" Target="https://anko.education/easy" TargetMode="External"/><Relationship Id="rId4" Type="http://schemas.openxmlformats.org/officeDocument/2006/relationships/hyperlink" Target="https://anko.education/"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anko.education/"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anko.education/material"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edu.monaca.io/glossary-top/aps"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s://edu.monaca.io/aps-top"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98764" y="1633492"/>
            <a:ext cx="8083067" cy="2676048"/>
          </a:xfrm>
        </p:spPr>
        <p:txBody>
          <a:bodyPr>
            <a:noAutofit/>
          </a:bodyPr>
          <a:lstStyle/>
          <a:p>
            <a:pPr algn="ctr">
              <a:lnSpc>
                <a:spcPct val="100000"/>
              </a:lnSpc>
              <a:spcAft>
                <a:spcPts val="4200"/>
              </a:spcAft>
            </a:pPr>
            <a:r>
              <a:rPr lang="ja-JP" altLang="en-US" sz="3600">
                <a:solidFill>
                  <a:schemeClr val="accent1"/>
                </a:solidFill>
              </a:rPr>
              <a:t>全国商業高校</a:t>
            </a:r>
            <a:r>
              <a:rPr lang="en-US" altLang="ja-JP" sz="3600" dirty="0">
                <a:solidFill>
                  <a:schemeClr val="accent1"/>
                </a:solidFill>
              </a:rPr>
              <a:t>Web</a:t>
            </a:r>
            <a:r>
              <a:rPr lang="ja-JP" altLang="en-US" sz="3600">
                <a:solidFill>
                  <a:schemeClr val="accent1"/>
                </a:solidFill>
              </a:rPr>
              <a:t>アプリコンテスト</a:t>
            </a:r>
            <a:br>
              <a:rPr lang="en-US" altLang="ja-JP" sz="3600" dirty="0">
                <a:solidFill>
                  <a:schemeClr val="accent1"/>
                </a:solidFill>
              </a:rPr>
            </a:br>
            <a:r>
              <a:rPr lang="ja-JP" altLang="en-US" sz="3600">
                <a:solidFill>
                  <a:schemeClr val="accent1"/>
                </a:solidFill>
              </a:rPr>
              <a:t>ガイドライン</a:t>
            </a:r>
            <a:r>
              <a:rPr lang="en-US" altLang="ja-JP" sz="3600" dirty="0">
                <a:solidFill>
                  <a:schemeClr val="accent1"/>
                </a:solidFill>
              </a:rPr>
              <a:t> </a:t>
            </a:r>
            <a:r>
              <a:rPr lang="ja-JP" altLang="en-US" sz="3600">
                <a:solidFill>
                  <a:schemeClr val="accent1"/>
                </a:solidFill>
              </a:rPr>
              <a:t>中級（しっかり）編</a:t>
            </a:r>
            <a:br>
              <a:rPr lang="en-US" altLang="ja-JP" sz="4000" dirty="0">
                <a:solidFill>
                  <a:schemeClr val="accent1"/>
                </a:solidFill>
              </a:rPr>
            </a:br>
            <a:br>
              <a:rPr lang="en-US" altLang="ja-JP" sz="4000" dirty="0">
                <a:solidFill>
                  <a:schemeClr val="accent1"/>
                </a:solidFill>
              </a:rPr>
            </a:br>
            <a:r>
              <a:rPr kumimoji="1" lang="ja-JP" altLang="en-US" sz="2400"/>
              <a:t>しっかり取り組む</a:t>
            </a:r>
            <a:r>
              <a:rPr kumimoji="1" lang="en-US" altLang="ja-JP" sz="2400" dirty="0"/>
              <a:t>Web</a:t>
            </a:r>
            <a:r>
              <a:rPr kumimoji="1" lang="ja-JP" altLang="en-US" sz="2400"/>
              <a:t>アプリケーション制作</a:t>
            </a:r>
            <a:endParaRPr lang="ja-JP" altLang="en-US" sz="2400" dirty="0">
              <a:solidFill>
                <a:schemeClr val="accent1"/>
              </a:solidFill>
            </a:endParaRPr>
          </a:p>
        </p:txBody>
      </p:sp>
      <p:sp>
        <p:nvSpPr>
          <p:cNvPr id="6" name="テキスト プレースホルダー 5"/>
          <p:cNvSpPr>
            <a:spLocks noGrp="1"/>
          </p:cNvSpPr>
          <p:nvPr>
            <p:ph type="body" sz="quarter" idx="13"/>
          </p:nvPr>
        </p:nvSpPr>
        <p:spPr>
          <a:xfrm>
            <a:off x="900116" y="5037144"/>
            <a:ext cx="7380287" cy="1049125"/>
          </a:xfrm>
        </p:spPr>
        <p:txBody>
          <a:bodyPr>
            <a:normAutofit/>
          </a:bodyPr>
          <a:lstStyle/>
          <a:p>
            <a:pPr algn="r"/>
            <a:r>
              <a:rPr lang="ja-JP" altLang="en-US" sz="2400" b="0" dirty="0">
                <a:solidFill>
                  <a:schemeClr val="tx1"/>
                </a:solidFill>
              </a:rPr>
              <a:t>アシアル株式会社</a:t>
            </a:r>
            <a:endParaRPr lang="en-US" altLang="ja-JP" sz="2400" b="0" dirty="0">
              <a:solidFill>
                <a:schemeClr val="tx1"/>
              </a:solidFill>
            </a:endParaRPr>
          </a:p>
          <a:p>
            <a:pPr algn="r"/>
            <a:r>
              <a:rPr lang="ja-JP" altLang="en-US" sz="2400" b="0">
                <a:solidFill>
                  <a:schemeClr val="tx1"/>
                </a:solidFill>
              </a:rPr>
              <a:t>アシアル情報教育研究所</a:t>
            </a:r>
            <a:endParaRPr lang="en-US" altLang="ja-JP" sz="2400" b="0" dirty="0">
              <a:solidFill>
                <a:schemeClr val="tx1"/>
              </a:solidFill>
            </a:endParaRPr>
          </a:p>
        </p:txBody>
      </p:sp>
    </p:spTree>
    <p:extLst>
      <p:ext uri="{BB962C8B-B14F-4D97-AF65-F5344CB8AC3E}">
        <p14:creationId xmlns:p14="http://schemas.microsoft.com/office/powerpoint/2010/main" val="1980120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6D6D4E2-DD0D-D316-96D9-9A70B1D9481D}"/>
              </a:ext>
            </a:extLst>
          </p:cNvPr>
          <p:cNvSpPr>
            <a:spLocks noGrp="1"/>
          </p:cNvSpPr>
          <p:nvPr>
            <p:ph type="title"/>
          </p:nvPr>
        </p:nvSpPr>
        <p:spPr/>
        <p:txBody>
          <a:bodyPr/>
          <a:lstStyle/>
          <a:p>
            <a:r>
              <a:rPr lang="ja-JP" altLang="en-US"/>
              <a:t>学習・制作プロセス</a:t>
            </a:r>
            <a:br>
              <a:rPr lang="en-US" altLang="ja-JP" dirty="0"/>
            </a:br>
            <a:r>
              <a:rPr lang="ja-JP" altLang="en-US"/>
              <a:t>注意点</a:t>
            </a:r>
          </a:p>
        </p:txBody>
      </p:sp>
      <p:sp>
        <p:nvSpPr>
          <p:cNvPr id="5" name="コンテンツ プレースホルダー 4">
            <a:extLst>
              <a:ext uri="{FF2B5EF4-FFF2-40B4-BE49-F238E27FC236}">
                <a16:creationId xmlns:a16="http://schemas.microsoft.com/office/drawing/2014/main" id="{3A84509C-8849-246C-7862-1C71436C84B7}"/>
              </a:ext>
            </a:extLst>
          </p:cNvPr>
          <p:cNvSpPr>
            <a:spLocks noGrp="1"/>
          </p:cNvSpPr>
          <p:nvPr>
            <p:ph idx="1"/>
          </p:nvPr>
        </p:nvSpPr>
        <p:spPr>
          <a:xfrm>
            <a:off x="899592" y="1371600"/>
            <a:ext cx="7344816" cy="4343400"/>
          </a:xfrm>
        </p:spPr>
        <p:txBody>
          <a:bodyPr>
            <a:normAutofit fontScale="77500" lnSpcReduction="20000"/>
          </a:bodyPr>
          <a:lstStyle/>
          <a:p>
            <a:pPr marL="342900" lvl="1" indent="-342900">
              <a:buFont typeface="Arial" panose="020B0604020202020204" pitchFamily="34" charset="0"/>
              <a:buChar char="•"/>
            </a:pPr>
            <a:r>
              <a:rPr kumimoji="1" lang="ja-JP" altLang="en-US" sz="2050"/>
              <a:t>前項の各項目を、必ず順番通りに進める必要はありません。</a:t>
            </a:r>
            <a:endParaRPr kumimoji="1" lang="en-US" altLang="ja-JP" sz="2050" dirty="0"/>
          </a:p>
          <a:p>
            <a:pPr lvl="1"/>
            <a:endParaRPr kumimoji="1" lang="en-US" altLang="ja-JP" sz="2050" dirty="0"/>
          </a:p>
          <a:p>
            <a:pPr marL="342900" lvl="1" indent="-342900">
              <a:buFont typeface="Arial" panose="020B0604020202020204" pitchFamily="34" charset="0"/>
              <a:buChar char="•"/>
            </a:pPr>
            <a:r>
              <a:rPr kumimoji="1" lang="ja-JP" altLang="en-US" sz="2050"/>
              <a:t>コマ数は目安です。</a:t>
            </a:r>
            <a:endParaRPr kumimoji="1" lang="en-US" altLang="ja-JP" sz="2050" dirty="0"/>
          </a:p>
          <a:p>
            <a:pPr marL="1028700" lvl="2" indent="-342900">
              <a:buFont typeface="Arial" panose="020B0604020202020204" pitchFamily="34" charset="0"/>
              <a:buChar char="•"/>
            </a:pPr>
            <a:r>
              <a:rPr kumimoji="1" lang="ja-JP" altLang="en-US" sz="2050"/>
              <a:t>大規模なアプリケーション（</a:t>
            </a:r>
            <a:r>
              <a:rPr kumimoji="1" lang="en-US" altLang="ja-JP" sz="2050" dirty="0"/>
              <a:t>※</a:t>
            </a:r>
            <a:r>
              <a:rPr kumimoji="1" lang="ja-JP" altLang="en-US" sz="2050"/>
              <a:t>ユーザーの種類・数が多い、機能が多い、画面が多い・複雑、など）を企画すると、設計・制作に必要な時間が増えます。</a:t>
            </a:r>
            <a:endParaRPr kumimoji="1" lang="en-US" altLang="ja-JP" sz="2050" dirty="0"/>
          </a:p>
          <a:p>
            <a:pPr marL="1028700" lvl="2" indent="-342900">
              <a:buFont typeface="Arial" panose="020B0604020202020204" pitchFamily="34" charset="0"/>
              <a:buChar char="•"/>
            </a:pPr>
            <a:r>
              <a:rPr lang="ja-JP" altLang="en-US" sz="2050"/>
              <a:t>逆に、小規模なアプリケーション（</a:t>
            </a:r>
            <a:r>
              <a:rPr lang="en-US" altLang="ja-JP" sz="2050" dirty="0"/>
              <a:t>※</a:t>
            </a:r>
            <a:r>
              <a:rPr lang="ja-JP" altLang="en-US" sz="2050"/>
              <a:t>ユーザー数が少ない・機能が少ない・画面が少ない、操作が簡単、など）の企画であれば、設計・制作に必要な時間が減ります。</a:t>
            </a:r>
            <a:endParaRPr kumimoji="1" lang="en-US" altLang="ja-JP" sz="2050" dirty="0"/>
          </a:p>
          <a:p>
            <a:pPr lvl="1"/>
            <a:endParaRPr kumimoji="1" lang="en-US" altLang="ja-JP" sz="2050" dirty="0"/>
          </a:p>
          <a:p>
            <a:pPr marL="342900" lvl="1" indent="-342900">
              <a:buFont typeface="Arial" panose="020B0604020202020204" pitchFamily="34" charset="0"/>
              <a:buChar char="•"/>
            </a:pPr>
            <a:r>
              <a:rPr lang="ja-JP" altLang="en-US" sz="2050"/>
              <a:t>並行して進められる活動もあります（例：アプリの「制作」と「プレゼン動画の制作」）。</a:t>
            </a:r>
            <a:endParaRPr kumimoji="1" lang="en-US" altLang="ja-JP" sz="2050" dirty="0"/>
          </a:p>
          <a:p>
            <a:pPr lvl="1"/>
            <a:endParaRPr lang="en-US" altLang="ja-JP" sz="2050" dirty="0"/>
          </a:p>
          <a:p>
            <a:pPr marL="342900" lvl="1" indent="-342900">
              <a:buFont typeface="Arial" panose="020B0604020202020204" pitchFamily="34" charset="0"/>
              <a:buChar char="•"/>
            </a:pPr>
            <a:r>
              <a:rPr kumimoji="1" lang="ja-JP" altLang="en-US" sz="2050"/>
              <a:t>一度行ったプロセスを、やり直すことも考えられます。</a:t>
            </a:r>
          </a:p>
          <a:p>
            <a:pPr marL="457200" indent="-457200">
              <a:buFont typeface="Arial" panose="020B0604020202020204" pitchFamily="34" charset="0"/>
              <a:buChar char="•"/>
            </a:pPr>
            <a:endParaRPr lang="ja-JP" altLang="en-US"/>
          </a:p>
        </p:txBody>
      </p:sp>
    </p:spTree>
    <p:extLst>
      <p:ext uri="{BB962C8B-B14F-4D97-AF65-F5344CB8AC3E}">
        <p14:creationId xmlns:p14="http://schemas.microsoft.com/office/powerpoint/2010/main" val="712493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FFC67DD-E893-DA88-0488-6473FDA606EF}"/>
              </a:ext>
            </a:extLst>
          </p:cNvPr>
          <p:cNvSpPr>
            <a:spLocks noGrp="1"/>
          </p:cNvSpPr>
          <p:nvPr>
            <p:ph type="ctrTitle"/>
          </p:nvPr>
        </p:nvSpPr>
        <p:spPr/>
        <p:txBody>
          <a:bodyPr/>
          <a:lstStyle/>
          <a:p>
            <a:r>
              <a:rPr lang="ja-JP" altLang="en-US"/>
              <a:t>プロセス：環境の準備</a:t>
            </a:r>
          </a:p>
        </p:txBody>
      </p:sp>
      <p:sp>
        <p:nvSpPr>
          <p:cNvPr id="2" name="字幕 1">
            <a:extLst>
              <a:ext uri="{FF2B5EF4-FFF2-40B4-BE49-F238E27FC236}">
                <a16:creationId xmlns:a16="http://schemas.microsoft.com/office/drawing/2014/main" id="{BACFC583-6740-ECED-93B2-E65BC6BDFB04}"/>
              </a:ext>
            </a:extLst>
          </p:cNvPr>
          <p:cNvSpPr>
            <a:spLocks noGrp="1"/>
          </p:cNvSpPr>
          <p:nvPr>
            <p:ph type="subTitle" idx="1"/>
          </p:nvPr>
        </p:nvSpPr>
        <p:spPr/>
        <p:txBody>
          <a:bodyPr/>
          <a:lstStyle/>
          <a:p>
            <a:r>
              <a:rPr lang="ja-JP" altLang="en-US"/>
              <a:t>授業に入る前に環境（ハードウェア、ソフトウェア、ライセンス、教材等）を用意する</a:t>
            </a:r>
          </a:p>
        </p:txBody>
      </p:sp>
    </p:spTree>
    <p:extLst>
      <p:ext uri="{BB962C8B-B14F-4D97-AF65-F5344CB8AC3E}">
        <p14:creationId xmlns:p14="http://schemas.microsoft.com/office/powerpoint/2010/main" val="2208527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2471F5-1F92-456C-935A-CCFE543EBB91}"/>
              </a:ext>
            </a:extLst>
          </p:cNvPr>
          <p:cNvSpPr>
            <a:spLocks noGrp="1"/>
          </p:cNvSpPr>
          <p:nvPr>
            <p:ph type="title"/>
          </p:nvPr>
        </p:nvSpPr>
        <p:spPr/>
        <p:txBody>
          <a:bodyPr/>
          <a:lstStyle/>
          <a:p>
            <a:r>
              <a:rPr kumimoji="1" lang="ja-JP" altLang="en-US"/>
              <a:t>環境の準備①</a:t>
            </a:r>
          </a:p>
        </p:txBody>
      </p:sp>
      <p:sp>
        <p:nvSpPr>
          <p:cNvPr id="4" name="コンテンツ プレースホルダー 3">
            <a:extLst>
              <a:ext uri="{FF2B5EF4-FFF2-40B4-BE49-F238E27FC236}">
                <a16:creationId xmlns:a16="http://schemas.microsoft.com/office/drawing/2014/main" id="{90EB0288-7C76-66DC-33EC-BBEE3927218F}"/>
              </a:ext>
            </a:extLst>
          </p:cNvPr>
          <p:cNvSpPr>
            <a:spLocks noGrp="1"/>
          </p:cNvSpPr>
          <p:nvPr>
            <p:ph idx="1"/>
          </p:nvPr>
        </p:nvSpPr>
        <p:spPr>
          <a:xfrm>
            <a:off x="899592" y="1341912"/>
            <a:ext cx="7344816" cy="4675167"/>
          </a:xfrm>
        </p:spPr>
        <p:txBody>
          <a:bodyPr>
            <a:normAutofit fontScale="85000" lnSpcReduction="10000"/>
          </a:bodyPr>
          <a:lstStyle/>
          <a:p>
            <a:r>
              <a:rPr lang="ja-JP" altLang="en-US"/>
              <a:t>アプリケーション開発環境の準備</a:t>
            </a:r>
            <a:endParaRPr lang="en-US" altLang="ja-JP" dirty="0"/>
          </a:p>
          <a:p>
            <a:pPr marL="285750" lvl="1" indent="-285750">
              <a:buFont typeface="Arial" panose="020B0604020202020204" pitchFamily="34" charset="0"/>
              <a:buChar char="•"/>
            </a:pPr>
            <a:r>
              <a:rPr lang="ja-JP" altLang="en-US"/>
              <a:t>開発用のハードウェア</a:t>
            </a:r>
            <a:endParaRPr lang="en-US" altLang="ja-JP" dirty="0"/>
          </a:p>
          <a:p>
            <a:pPr marL="285750" lvl="1" indent="-285750">
              <a:buFont typeface="Arial" panose="020B0604020202020204" pitchFamily="34" charset="0"/>
              <a:buChar char="•"/>
            </a:pPr>
            <a:r>
              <a:rPr lang="ja-JP" altLang="en-US"/>
              <a:t>開発用のソフトウェア</a:t>
            </a:r>
            <a:endParaRPr lang="en-US" altLang="ja-JP" dirty="0"/>
          </a:p>
          <a:p>
            <a:pPr marL="971550" lvl="2" indent="-285750">
              <a:buFont typeface="Arial" panose="020B0604020202020204" pitchFamily="34" charset="0"/>
              <a:buChar char="•"/>
            </a:pPr>
            <a:r>
              <a:rPr lang="ja-JP" altLang="en-US"/>
              <a:t>アカウント　など</a:t>
            </a:r>
            <a:endParaRPr lang="en-US" altLang="ja-JP" dirty="0"/>
          </a:p>
          <a:p>
            <a:pPr lvl="2"/>
            <a:r>
              <a:rPr lang="en-US" altLang="ja-JP" dirty="0"/>
              <a:t>	※Monaca Education</a:t>
            </a:r>
            <a:r>
              <a:rPr lang="ja-JP" altLang="en-US"/>
              <a:t>を使う場合、この後のページをご覧ください</a:t>
            </a:r>
            <a:endParaRPr lang="en-US" altLang="ja-JP" dirty="0"/>
          </a:p>
          <a:p>
            <a:pPr lvl="2"/>
            <a:endParaRPr lang="en-US" altLang="ja-JP" dirty="0"/>
          </a:p>
          <a:p>
            <a:r>
              <a:rPr lang="ja-JP" altLang="en-US"/>
              <a:t>アプリケーション、動画を公開する環境の準備</a:t>
            </a:r>
            <a:endParaRPr lang="en-US" altLang="ja-JP" dirty="0"/>
          </a:p>
          <a:p>
            <a:pPr marL="285750" lvl="1" indent="-285750">
              <a:buFont typeface="Arial" panose="020B0604020202020204" pitchFamily="34" charset="0"/>
              <a:buChar char="•"/>
            </a:pPr>
            <a:r>
              <a:rPr lang="ja-JP" altLang="en-US"/>
              <a:t>アプリケーションの公開のための</a:t>
            </a:r>
            <a:r>
              <a:rPr lang="en-US" altLang="ja-JP" dirty="0"/>
              <a:t>URL</a:t>
            </a:r>
          </a:p>
          <a:p>
            <a:pPr marL="971550" lvl="2" indent="-285750">
              <a:buFont typeface="Arial" panose="020B0604020202020204" pitchFamily="34" charset="0"/>
              <a:buChar char="•"/>
            </a:pPr>
            <a:r>
              <a:rPr lang="en-US" altLang="ja-JP" dirty="0"/>
              <a:t>Monaca Education</a:t>
            </a:r>
            <a:r>
              <a:rPr lang="ja-JP" altLang="en-US"/>
              <a:t>を使用して制作する場合、</a:t>
            </a:r>
            <a:r>
              <a:rPr lang="en-US" altLang="ja-JP" dirty="0"/>
              <a:t>Web</a:t>
            </a:r>
            <a:r>
              <a:rPr lang="ja-JP" altLang="en-US"/>
              <a:t>公開機能が利用できます。</a:t>
            </a:r>
            <a:endParaRPr lang="en-US" altLang="ja-JP" dirty="0"/>
          </a:p>
          <a:p>
            <a:pPr marL="285750" lvl="1" indent="-285750">
              <a:buFont typeface="Arial" panose="020B0604020202020204" pitchFamily="34" charset="0"/>
              <a:buChar char="•"/>
            </a:pPr>
            <a:r>
              <a:rPr lang="ja-JP" altLang="en-US"/>
              <a:t>プレゼン動画を公開するための</a:t>
            </a:r>
            <a:r>
              <a:rPr lang="en-US" altLang="ja-JP" dirty="0"/>
              <a:t>URL</a:t>
            </a:r>
          </a:p>
          <a:p>
            <a:pPr marL="1143000" lvl="2" indent="-457200">
              <a:buFont typeface="Arial" panose="020B0604020202020204" pitchFamily="34" charset="0"/>
              <a:buChar char="•"/>
            </a:pPr>
            <a:r>
              <a:rPr lang="ja-JP" altLang="en-US"/>
              <a:t>審査員が審査のために視聴することができるようにしてください。</a:t>
            </a:r>
            <a:endParaRPr lang="en-US" altLang="ja-JP" dirty="0"/>
          </a:p>
          <a:p>
            <a:pPr marL="1143000" lvl="2" indent="-457200">
              <a:buFont typeface="Arial" panose="020B0604020202020204" pitchFamily="34" charset="0"/>
              <a:buChar char="•"/>
            </a:pPr>
            <a:r>
              <a:rPr lang="en-US" altLang="ja-JP" dirty="0"/>
              <a:t>YouTube</a:t>
            </a:r>
            <a:r>
              <a:rPr lang="ja-JP" altLang="en-US"/>
              <a:t>などの動画配信サービスを利用する方法や、</a:t>
            </a:r>
            <a:r>
              <a:rPr lang="en-US" altLang="ja-JP" dirty="0"/>
              <a:t>Google</a:t>
            </a:r>
            <a:r>
              <a:rPr lang="ja-JP" altLang="en-US"/>
              <a:t>ドライブにアップロードした上でそのファイルの</a:t>
            </a:r>
            <a:r>
              <a:rPr lang="en-US" altLang="ja-JP" dirty="0"/>
              <a:t>URL</a:t>
            </a:r>
            <a:r>
              <a:rPr lang="ja-JP" altLang="en-US"/>
              <a:t>を公開する方法が考えられます。</a:t>
            </a:r>
            <a:endParaRPr lang="en-US" altLang="ja-JP" dirty="0"/>
          </a:p>
          <a:p>
            <a:pPr marL="1143000" lvl="2" indent="-457200">
              <a:buFont typeface="Arial" panose="020B0604020202020204" pitchFamily="34" charset="0"/>
              <a:buChar char="•"/>
            </a:pPr>
            <a:r>
              <a:rPr lang="ja-JP" altLang="en-US"/>
              <a:t>学校の環境に合わせて、方法を選択してください。</a:t>
            </a:r>
            <a:endParaRPr lang="en-US" altLang="ja-JP" dirty="0"/>
          </a:p>
        </p:txBody>
      </p:sp>
    </p:spTree>
    <p:extLst>
      <p:ext uri="{BB962C8B-B14F-4D97-AF65-F5344CB8AC3E}">
        <p14:creationId xmlns:p14="http://schemas.microsoft.com/office/powerpoint/2010/main" val="318135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2471F5-1F92-456C-935A-CCFE543EBB91}"/>
              </a:ext>
            </a:extLst>
          </p:cNvPr>
          <p:cNvSpPr>
            <a:spLocks noGrp="1"/>
          </p:cNvSpPr>
          <p:nvPr>
            <p:ph type="title"/>
          </p:nvPr>
        </p:nvSpPr>
        <p:spPr/>
        <p:txBody>
          <a:bodyPr/>
          <a:lstStyle/>
          <a:p>
            <a:r>
              <a:rPr kumimoji="1" lang="ja-JP" altLang="en-US"/>
              <a:t>環境の準備</a:t>
            </a:r>
            <a:r>
              <a:rPr kumimoji="1" lang="en-US" altLang="ja-JP" dirty="0"/>
              <a:t>②</a:t>
            </a:r>
            <a:endParaRPr kumimoji="1" lang="ja-JP" altLang="en-US"/>
          </a:p>
        </p:txBody>
      </p:sp>
      <p:sp>
        <p:nvSpPr>
          <p:cNvPr id="4" name="コンテンツ プレースホルダー 3">
            <a:extLst>
              <a:ext uri="{FF2B5EF4-FFF2-40B4-BE49-F238E27FC236}">
                <a16:creationId xmlns:a16="http://schemas.microsoft.com/office/drawing/2014/main" id="{90EB0288-7C76-66DC-33EC-BBEE3927218F}"/>
              </a:ext>
            </a:extLst>
          </p:cNvPr>
          <p:cNvSpPr>
            <a:spLocks noGrp="1"/>
          </p:cNvSpPr>
          <p:nvPr>
            <p:ph idx="1"/>
          </p:nvPr>
        </p:nvSpPr>
        <p:spPr>
          <a:xfrm>
            <a:off x="899592" y="1499400"/>
            <a:ext cx="7344816" cy="4518628"/>
          </a:xfrm>
        </p:spPr>
        <p:txBody>
          <a:bodyPr>
            <a:normAutofit fontScale="85000" lnSpcReduction="10000"/>
          </a:bodyPr>
          <a:lstStyle/>
          <a:p>
            <a:r>
              <a:rPr lang="ja-JP" altLang="en-US"/>
              <a:t>活動を支援するツール類の準備</a:t>
            </a:r>
            <a:endParaRPr lang="en-US" altLang="ja-JP" dirty="0"/>
          </a:p>
          <a:p>
            <a:pPr marL="457200" lvl="1" indent="-457200">
              <a:buFont typeface="Arial" panose="020B0604020202020204" pitchFamily="34" charset="0"/>
              <a:buChar char="•"/>
            </a:pPr>
            <a:r>
              <a:rPr lang="ja-JP" altLang="en-US"/>
              <a:t>ワープロソフト</a:t>
            </a:r>
            <a:endParaRPr lang="en-US" altLang="ja-JP" dirty="0"/>
          </a:p>
          <a:p>
            <a:pPr marL="1143000" lvl="2" indent="-457200">
              <a:buFont typeface="Arial" panose="020B0604020202020204" pitchFamily="34" charset="0"/>
              <a:buChar char="•"/>
            </a:pPr>
            <a:r>
              <a:rPr lang="ja-JP" altLang="en-US"/>
              <a:t>成果物の作成</a:t>
            </a:r>
            <a:endParaRPr lang="en-US" altLang="ja-JP" dirty="0"/>
          </a:p>
          <a:p>
            <a:pPr marL="1143000" lvl="2" indent="-457200">
              <a:buFont typeface="Arial" panose="020B0604020202020204" pitchFamily="34" charset="0"/>
              <a:buChar char="•"/>
            </a:pPr>
            <a:r>
              <a:rPr lang="ja-JP" altLang="en-US"/>
              <a:t>活動の記録</a:t>
            </a:r>
            <a:endParaRPr lang="en-US" altLang="ja-JP" dirty="0"/>
          </a:p>
          <a:p>
            <a:pPr marL="457200" lvl="1" indent="-457200">
              <a:buFont typeface="Arial" panose="020B0604020202020204" pitchFamily="34" charset="0"/>
              <a:buChar char="•"/>
            </a:pPr>
            <a:r>
              <a:rPr lang="ja-JP" altLang="en-US"/>
              <a:t>プレゼンテーションソフト</a:t>
            </a:r>
            <a:endParaRPr lang="en-US" altLang="ja-JP" dirty="0"/>
          </a:p>
          <a:p>
            <a:pPr marL="457200" lvl="1" indent="-457200">
              <a:buFont typeface="Arial" panose="020B0604020202020204" pitchFamily="34" charset="0"/>
              <a:buChar char="•"/>
            </a:pPr>
            <a:endParaRPr lang="en-US" altLang="ja-JP" dirty="0"/>
          </a:p>
          <a:p>
            <a:r>
              <a:rPr lang="ja-JP" altLang="en-US"/>
              <a:t>動画の撮影・編集のための機材</a:t>
            </a:r>
            <a:endParaRPr lang="en-US" altLang="ja-JP" dirty="0"/>
          </a:p>
          <a:p>
            <a:pPr marL="1028700" lvl="2" indent="-342900">
              <a:buFont typeface="Arial" panose="020B0604020202020204" pitchFamily="34" charset="0"/>
              <a:buChar char="•"/>
            </a:pPr>
            <a:r>
              <a:rPr lang="ja-JP" altLang="en-US"/>
              <a:t>カメラ</a:t>
            </a:r>
            <a:endParaRPr lang="en-US" altLang="ja-JP" dirty="0"/>
          </a:p>
          <a:p>
            <a:pPr marL="1371600" lvl="3" indent="-342900">
              <a:buFont typeface="Arial" panose="020B0604020202020204" pitchFamily="34" charset="0"/>
              <a:buChar char="•"/>
            </a:pPr>
            <a:r>
              <a:rPr lang="ja-JP" altLang="en-US"/>
              <a:t>三脚</a:t>
            </a:r>
            <a:endParaRPr lang="en-US" altLang="ja-JP" dirty="0"/>
          </a:p>
          <a:p>
            <a:pPr marL="1371600" lvl="3" indent="-342900">
              <a:buFont typeface="Arial" panose="020B0604020202020204" pitchFamily="34" charset="0"/>
              <a:buChar char="•"/>
            </a:pPr>
            <a:r>
              <a:rPr lang="ja-JP" altLang="en-US"/>
              <a:t>照明</a:t>
            </a:r>
            <a:endParaRPr lang="en-US" altLang="ja-JP" dirty="0"/>
          </a:p>
          <a:p>
            <a:pPr marL="1028700" lvl="2" indent="-342900">
              <a:buFont typeface="Arial" panose="020B0604020202020204" pitchFamily="34" charset="0"/>
              <a:buChar char="•"/>
            </a:pPr>
            <a:r>
              <a:rPr lang="ja-JP" altLang="en-US"/>
              <a:t>動画編集ソフト</a:t>
            </a:r>
            <a:endParaRPr lang="en-US" altLang="ja-JP" dirty="0"/>
          </a:p>
          <a:p>
            <a:pPr marL="1371600" lvl="3" indent="-342900">
              <a:buFont typeface="Arial" panose="020B0604020202020204" pitchFamily="34" charset="0"/>
              <a:buChar char="•"/>
            </a:pPr>
            <a:r>
              <a:rPr lang="ja-JP" altLang="en-US"/>
              <a:t>例</a:t>
            </a:r>
            <a:endParaRPr lang="en-US" altLang="ja-JP" dirty="0"/>
          </a:p>
          <a:p>
            <a:pPr marL="1885950" lvl="4" indent="-342900">
              <a:buFont typeface="Arial" panose="020B0604020202020204" pitchFamily="34" charset="0"/>
              <a:buChar char="•"/>
            </a:pPr>
            <a:r>
              <a:rPr lang="en-US" altLang="ja-JP" dirty="0" err="1"/>
              <a:t>AviUtl</a:t>
            </a:r>
            <a:r>
              <a:rPr lang="en-US" altLang="ja-JP" dirty="0"/>
              <a:t>	</a:t>
            </a:r>
            <a:r>
              <a:rPr lang="en-US" altLang="ja-JP" dirty="0">
                <a:hlinkClick r:id="rId3"/>
              </a:rPr>
              <a:t>http://spring-fragrance.mints.ne.jp/aviutl/</a:t>
            </a:r>
            <a:endParaRPr lang="en-US" altLang="ja-JP" dirty="0"/>
          </a:p>
          <a:p>
            <a:pPr marL="1885950" lvl="4" indent="-342900">
              <a:buFont typeface="Arial" panose="020B0604020202020204" pitchFamily="34" charset="0"/>
              <a:buChar char="•"/>
            </a:pPr>
            <a:r>
              <a:rPr lang="en" altLang="ja-JP" sz="1800" b="0" i="0" u="none" strike="noStrike" dirty="0" err="1">
                <a:solidFill>
                  <a:srgbClr val="000000"/>
                </a:solidFill>
                <a:effectLst/>
                <a:latin typeface="Arial" panose="020B0604020202020204" pitchFamily="34" charset="0"/>
              </a:rPr>
              <a:t>WeVideo</a:t>
            </a:r>
            <a:r>
              <a:rPr lang="ja-JP" altLang="en-US" sz="1800" b="0" i="0" u="none" strike="noStrike">
                <a:solidFill>
                  <a:srgbClr val="000000"/>
                </a:solidFill>
                <a:effectLst/>
                <a:latin typeface="Arial" panose="020B0604020202020204" pitchFamily="34" charset="0"/>
              </a:rPr>
              <a:t>、</a:t>
            </a:r>
            <a:r>
              <a:rPr lang="en-US" altLang="ja-JP" dirty="0"/>
              <a:t>Adobe Express </a:t>
            </a:r>
            <a:r>
              <a:rPr lang="ja-JP" altLang="en-US"/>
              <a:t>など</a:t>
            </a:r>
            <a:endParaRPr lang="en-US" altLang="ja-JP" dirty="0"/>
          </a:p>
          <a:p>
            <a:pPr marL="1028700" lvl="2" indent="-342900">
              <a:buFont typeface="Arial" panose="020B0604020202020204" pitchFamily="34" charset="0"/>
              <a:buChar char="•"/>
            </a:pPr>
            <a:endParaRPr lang="en-US" altLang="ja-JP" dirty="0"/>
          </a:p>
        </p:txBody>
      </p:sp>
      <p:sp>
        <p:nvSpPr>
          <p:cNvPr id="3" name="角丸四角形吹き出し 2">
            <a:extLst>
              <a:ext uri="{FF2B5EF4-FFF2-40B4-BE49-F238E27FC236}">
                <a16:creationId xmlns:a16="http://schemas.microsoft.com/office/drawing/2014/main" id="{5426F3C7-304B-6C9A-3442-EB80F2F85338}"/>
              </a:ext>
            </a:extLst>
          </p:cNvPr>
          <p:cNvSpPr/>
          <p:nvPr/>
        </p:nvSpPr>
        <p:spPr>
          <a:xfrm>
            <a:off x="5026795" y="2915579"/>
            <a:ext cx="3217613" cy="2294165"/>
          </a:xfrm>
          <a:prstGeom prst="wedgeRoundRectCallout">
            <a:avLst>
              <a:gd name="adj1" fmla="val -33230"/>
              <a:gd name="adj2" fmla="val -40562"/>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sz="1400"/>
              <a:t>タブレットやスマートフォンのカメラで撮影し、</a:t>
            </a:r>
            <a:r>
              <a:rPr kumimoji="1" lang="en-US" altLang="ja-JP" sz="1400" dirty="0"/>
              <a:t>PC</a:t>
            </a:r>
            <a:r>
              <a:rPr lang="ja-JP" altLang="en-US" sz="1400"/>
              <a:t>やタブレット、スマートフォン用の編集ソフトウェアでも、審査対象となる動画を制作できます。</a:t>
            </a:r>
            <a:endParaRPr lang="en-US" altLang="ja-JP" sz="1400" dirty="0"/>
          </a:p>
          <a:p>
            <a:endParaRPr lang="en-US" altLang="ja-JP" sz="1400" dirty="0"/>
          </a:p>
          <a:p>
            <a:r>
              <a:rPr lang="ja-JP" altLang="en-US" sz="1400"/>
              <a:t>コンテストの主な審査対象はアプリケーションですので、動画制作に過剰に時間をかけないように留意してください。</a:t>
            </a:r>
            <a:endParaRPr kumimoji="1" lang="ja-JP" altLang="en-US" sz="1400"/>
          </a:p>
        </p:txBody>
      </p:sp>
    </p:spTree>
    <p:extLst>
      <p:ext uri="{BB962C8B-B14F-4D97-AF65-F5344CB8AC3E}">
        <p14:creationId xmlns:p14="http://schemas.microsoft.com/office/powerpoint/2010/main" val="1457487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D0E2A6-DC57-446A-4772-8A5C2C0DC123}"/>
              </a:ext>
            </a:extLst>
          </p:cNvPr>
          <p:cNvSpPr>
            <a:spLocks noGrp="1"/>
          </p:cNvSpPr>
          <p:nvPr>
            <p:ph type="title"/>
          </p:nvPr>
        </p:nvSpPr>
        <p:spPr/>
        <p:txBody>
          <a:bodyPr/>
          <a:lstStyle/>
          <a:p>
            <a:r>
              <a:rPr kumimoji="1" lang="en-US" altLang="ja-JP" dirty="0"/>
              <a:t>Monaca Education</a:t>
            </a:r>
            <a:r>
              <a:rPr kumimoji="1" lang="ja-JP" altLang="en-US"/>
              <a:t>を使う場合</a:t>
            </a:r>
          </a:p>
        </p:txBody>
      </p:sp>
      <p:sp>
        <p:nvSpPr>
          <p:cNvPr id="3" name="コンテンツ プレースホルダー 2">
            <a:extLst>
              <a:ext uri="{FF2B5EF4-FFF2-40B4-BE49-F238E27FC236}">
                <a16:creationId xmlns:a16="http://schemas.microsoft.com/office/drawing/2014/main" id="{E1B8AB2A-4559-26C0-4D3B-0FDDB6124242}"/>
              </a:ext>
            </a:extLst>
          </p:cNvPr>
          <p:cNvSpPr>
            <a:spLocks noGrp="1"/>
          </p:cNvSpPr>
          <p:nvPr>
            <p:ph idx="1"/>
          </p:nvPr>
        </p:nvSpPr>
        <p:spPr>
          <a:xfrm>
            <a:off x="899592" y="1318162"/>
            <a:ext cx="7344816" cy="4714504"/>
          </a:xfrm>
        </p:spPr>
        <p:txBody>
          <a:bodyPr>
            <a:normAutofit fontScale="85000" lnSpcReduction="10000"/>
          </a:bodyPr>
          <a:lstStyle/>
          <a:p>
            <a:r>
              <a:rPr kumimoji="1" lang="ja-JP" altLang="en-US" sz="2400"/>
              <a:t>開発用のハードウェア・ソフトウェア</a:t>
            </a:r>
            <a:endParaRPr kumimoji="1" lang="en-US" altLang="ja-JP" sz="2400" dirty="0"/>
          </a:p>
          <a:p>
            <a:pPr marL="285750" lvl="1" indent="-285750">
              <a:buFont typeface="Arial" panose="020B0604020202020204" pitchFamily="34" charset="0"/>
              <a:buChar char="•"/>
            </a:pPr>
            <a:endParaRPr lang="en-US" altLang="ja-JP" sz="1600" dirty="0"/>
          </a:p>
          <a:p>
            <a:pPr marL="285750" lvl="1" indent="-285750">
              <a:buFont typeface="Arial" panose="020B0604020202020204" pitchFamily="34" charset="0"/>
              <a:buChar char="•"/>
            </a:pPr>
            <a:r>
              <a:rPr lang="ja-JP" altLang="en-US" sz="1600"/>
              <a:t>インターネットに接続できる</a:t>
            </a:r>
            <a:r>
              <a:rPr lang="en-US" altLang="ja-JP" sz="1600" dirty="0"/>
              <a:t>PC</a:t>
            </a:r>
            <a:r>
              <a:rPr lang="ja-JP" altLang="en-US" sz="1600"/>
              <a:t>、</a:t>
            </a:r>
            <a:r>
              <a:rPr lang="en-US" altLang="ja-JP" sz="1600" dirty="0"/>
              <a:t>Chromebook</a:t>
            </a:r>
            <a:r>
              <a:rPr lang="ja-JP" altLang="en-US" sz="1600"/>
              <a:t>、</a:t>
            </a:r>
            <a:r>
              <a:rPr lang="en-US" altLang="ja-JP" sz="1600" dirty="0"/>
              <a:t>iPad</a:t>
            </a:r>
            <a:r>
              <a:rPr lang="ja-JP" altLang="en-US" sz="1600"/>
              <a:t>と、</a:t>
            </a:r>
            <a:r>
              <a:rPr lang="en-US" altLang="ja-JP" sz="1600" dirty="0"/>
              <a:t>Web</a:t>
            </a:r>
            <a:r>
              <a:rPr lang="ja-JP" altLang="en-US" sz="1600"/>
              <a:t>ブラウザがあれば利用できます。</a:t>
            </a:r>
            <a:endParaRPr kumimoji="1" lang="en-US" altLang="ja-JP" sz="1600" dirty="0"/>
          </a:p>
          <a:p>
            <a:pPr marL="971550" lvl="2" indent="-285750">
              <a:buFont typeface="Arial" panose="020B0604020202020204" pitchFamily="34" charset="0"/>
              <a:buChar char="•"/>
            </a:pPr>
            <a:r>
              <a:rPr lang="ja-JP" altLang="en-US" sz="1600" b="0" i="0">
                <a:solidFill>
                  <a:srgbClr val="333333"/>
                </a:solidFill>
                <a:effectLst/>
                <a:latin typeface="BIZ UDPGothic" panose="020B0400000000000000" pitchFamily="34" charset="-128"/>
                <a:ea typeface="BIZ UDPGothic" panose="020B0400000000000000" pitchFamily="34" charset="-128"/>
              </a:rPr>
              <a:t>詳細：</a:t>
            </a:r>
            <a:r>
              <a:rPr lang="en" altLang="ja-JP" sz="1600" b="0" i="0" dirty="0">
                <a:solidFill>
                  <a:srgbClr val="333333"/>
                </a:solidFill>
                <a:effectLst/>
                <a:latin typeface="BIZ UDPGothic" panose="020B0400000000000000" pitchFamily="34" charset="-128"/>
                <a:ea typeface="BIZ UDPGothic" panose="020B0400000000000000" pitchFamily="34" charset="-128"/>
              </a:rPr>
              <a:t>Monaca Education</a:t>
            </a:r>
            <a:r>
              <a:rPr lang="ja-JP" altLang="en-US" sz="1600" b="0" i="0">
                <a:solidFill>
                  <a:srgbClr val="333333"/>
                </a:solidFill>
                <a:effectLst/>
                <a:latin typeface="BIZ UDPGothic" panose="020B0400000000000000" pitchFamily="34" charset="-128"/>
                <a:ea typeface="BIZ UDPGothic" panose="020B0400000000000000" pitchFamily="34" charset="-128"/>
              </a:rPr>
              <a:t>の動作環境</a:t>
            </a:r>
          </a:p>
          <a:p>
            <a:pPr lvl="3"/>
            <a:r>
              <a:rPr kumimoji="1" lang="en" altLang="ja-JP" sz="1600" dirty="0">
                <a:hlinkClick r:id="rId3"/>
              </a:rPr>
              <a:t>https://edu.monaca.io/faq/spec</a:t>
            </a:r>
            <a:endParaRPr lang="en-US" altLang="ja-JP" sz="1600" dirty="0"/>
          </a:p>
          <a:p>
            <a:pPr marL="285750" lvl="1" indent="-285750">
              <a:buFont typeface="Arial" panose="020B0604020202020204" pitchFamily="34" charset="0"/>
              <a:buChar char="•"/>
            </a:pPr>
            <a:endParaRPr kumimoji="1" lang="en-US" altLang="ja-JP" sz="1600" dirty="0"/>
          </a:p>
          <a:p>
            <a:pPr marL="285750" lvl="1" indent="-285750">
              <a:buFont typeface="Arial" panose="020B0604020202020204" pitchFamily="34" charset="0"/>
              <a:buChar char="•"/>
            </a:pPr>
            <a:r>
              <a:rPr kumimoji="1" lang="ja-JP" altLang="en-US" sz="1600"/>
              <a:t>無償でも利用できますが、有償プランをご利用いただくと、チームでの開発に役立つ機能が利用できるほか、各種の教材や参考資料が利用できるようになります。</a:t>
            </a:r>
            <a:endParaRPr kumimoji="1" lang="en-US" altLang="ja-JP" sz="1600" dirty="0"/>
          </a:p>
          <a:p>
            <a:pPr marL="971550" lvl="2" indent="-285750">
              <a:buFont typeface="Arial" panose="020B0604020202020204" pitchFamily="34" charset="0"/>
              <a:buChar char="•"/>
            </a:pPr>
            <a:r>
              <a:rPr kumimoji="1" lang="ja-JP" altLang="en-US" sz="1600"/>
              <a:t>価格表</a:t>
            </a:r>
            <a:endParaRPr kumimoji="1" lang="en-US" altLang="ja-JP" sz="1600" dirty="0"/>
          </a:p>
          <a:p>
            <a:pPr lvl="3"/>
            <a:r>
              <a:rPr kumimoji="1" lang="en" altLang="ja-JP" sz="1600" dirty="0">
                <a:hlinkClick r:id="rId4"/>
              </a:rPr>
              <a:t>https://edu.monaca.io/price</a:t>
            </a:r>
            <a:endParaRPr kumimoji="1" lang="en" altLang="ja-JP" sz="1600" dirty="0"/>
          </a:p>
          <a:p>
            <a:pPr lvl="3"/>
            <a:endParaRPr lang="en" altLang="ja-JP" sz="1600" dirty="0"/>
          </a:p>
          <a:p>
            <a:r>
              <a:rPr lang="ja-JP" altLang="en-US" sz="2400"/>
              <a:t>アプリケーションの公開のための</a:t>
            </a:r>
            <a:r>
              <a:rPr lang="en-US" altLang="ja-JP" sz="2400" dirty="0"/>
              <a:t>URL</a:t>
            </a:r>
          </a:p>
          <a:p>
            <a:pPr marL="285750" lvl="1" indent="-285750">
              <a:buFont typeface="Arial" panose="020B0604020202020204" pitchFamily="34" charset="0"/>
              <a:buChar char="•"/>
            </a:pPr>
            <a:r>
              <a:rPr lang="en-US" altLang="ja-JP" sz="1600" dirty="0"/>
              <a:t>Monaca Education</a:t>
            </a:r>
            <a:r>
              <a:rPr lang="ja-JP" altLang="en-US" sz="1600"/>
              <a:t>の機能「</a:t>
            </a:r>
            <a:r>
              <a:rPr lang="en-US" altLang="ja-JP" sz="1600" dirty="0"/>
              <a:t>Web</a:t>
            </a:r>
            <a:r>
              <a:rPr lang="ja-JP" altLang="en-US" sz="1600"/>
              <a:t>公開」を使うと、簡単に公開のための</a:t>
            </a:r>
            <a:r>
              <a:rPr lang="en-US" altLang="ja-JP" sz="1600" dirty="0"/>
              <a:t>URL</a:t>
            </a:r>
            <a:r>
              <a:rPr lang="ja-JP" altLang="en-US" sz="1600"/>
              <a:t>を取得できます。</a:t>
            </a:r>
            <a:endParaRPr lang="en-US" altLang="ja-JP" sz="1600" dirty="0"/>
          </a:p>
          <a:p>
            <a:pPr marL="971550" lvl="2" indent="-285750">
              <a:buFont typeface="Arial" panose="020B0604020202020204" pitchFamily="34" charset="0"/>
              <a:buChar char="•"/>
            </a:pPr>
            <a:r>
              <a:rPr lang="ja-JP" altLang="en-US" sz="1600" b="0" i="0">
                <a:solidFill>
                  <a:srgbClr val="333333"/>
                </a:solidFill>
                <a:effectLst/>
                <a:latin typeface="BIZ UDPGothic" panose="020B0400000000000000" pitchFamily="34" charset="-128"/>
                <a:ea typeface="BIZ UDPGothic" panose="020B0400000000000000" pitchFamily="34" charset="-128"/>
              </a:rPr>
              <a:t>課題提出（</a:t>
            </a:r>
            <a:r>
              <a:rPr lang="en" altLang="ja-JP" sz="1600" b="0" i="0" dirty="0">
                <a:solidFill>
                  <a:srgbClr val="333333"/>
                </a:solidFill>
                <a:effectLst/>
                <a:latin typeface="BIZ UDPGothic" panose="020B0400000000000000" pitchFamily="34" charset="-128"/>
                <a:ea typeface="BIZ UDPGothic" panose="020B0400000000000000" pitchFamily="34" charset="-128"/>
              </a:rPr>
              <a:t>Web</a:t>
            </a:r>
            <a:r>
              <a:rPr lang="ja-JP" altLang="en-US" sz="1600" b="0" i="0">
                <a:solidFill>
                  <a:srgbClr val="333333"/>
                </a:solidFill>
                <a:effectLst/>
                <a:latin typeface="BIZ UDPGothic" panose="020B0400000000000000" pitchFamily="34" charset="-128"/>
                <a:ea typeface="BIZ UDPGothic" panose="020B0400000000000000" pitchFamily="34" charset="-128"/>
              </a:rPr>
              <a:t>公開）機能とは</a:t>
            </a:r>
          </a:p>
          <a:p>
            <a:pPr lvl="3"/>
            <a:r>
              <a:rPr lang="en-US" altLang="ja-JP" sz="1600" dirty="0">
                <a:hlinkClick r:id="rId5"/>
              </a:rPr>
              <a:t>https://edu.monaca.io/function/publish</a:t>
            </a:r>
            <a:endParaRPr lang="en-US" altLang="ja-JP" sz="1600" dirty="0"/>
          </a:p>
          <a:p>
            <a:pPr lvl="3"/>
            <a:endParaRPr lang="en-US" altLang="ja-JP" sz="1600" dirty="0"/>
          </a:p>
          <a:p>
            <a:pPr lvl="3"/>
            <a:endParaRPr kumimoji="1" lang="ja-JP" altLang="en-US" sz="1600"/>
          </a:p>
        </p:txBody>
      </p:sp>
    </p:spTree>
    <p:extLst>
      <p:ext uri="{BB962C8B-B14F-4D97-AF65-F5344CB8AC3E}">
        <p14:creationId xmlns:p14="http://schemas.microsoft.com/office/powerpoint/2010/main" val="2184872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FFC67DD-E893-DA88-0488-6473FDA606EF}"/>
              </a:ext>
            </a:extLst>
          </p:cNvPr>
          <p:cNvSpPr>
            <a:spLocks noGrp="1"/>
          </p:cNvSpPr>
          <p:nvPr>
            <p:ph type="ctrTitle"/>
          </p:nvPr>
        </p:nvSpPr>
        <p:spPr/>
        <p:txBody>
          <a:bodyPr/>
          <a:lstStyle/>
          <a:p>
            <a:r>
              <a:rPr lang="ja-JP" altLang="en-US"/>
              <a:t>プロセス：チームビルディング</a:t>
            </a:r>
          </a:p>
        </p:txBody>
      </p:sp>
      <p:sp>
        <p:nvSpPr>
          <p:cNvPr id="2" name="字幕 1">
            <a:extLst>
              <a:ext uri="{FF2B5EF4-FFF2-40B4-BE49-F238E27FC236}">
                <a16:creationId xmlns:a16="http://schemas.microsoft.com/office/drawing/2014/main" id="{4FAD9AD3-A40F-01DF-D680-53146E9E88C0}"/>
              </a:ext>
            </a:extLst>
          </p:cNvPr>
          <p:cNvSpPr>
            <a:spLocks noGrp="1"/>
          </p:cNvSpPr>
          <p:nvPr>
            <p:ph type="subTitle" idx="1"/>
          </p:nvPr>
        </p:nvSpPr>
        <p:spPr/>
        <p:txBody>
          <a:bodyPr/>
          <a:lstStyle/>
          <a:p>
            <a:r>
              <a:rPr lang="en-US" altLang="ja-JP" dirty="0"/>
              <a:t>1</a:t>
            </a:r>
            <a:r>
              <a:rPr lang="ja-JP" altLang="en-US"/>
              <a:t>コマ</a:t>
            </a:r>
          </a:p>
        </p:txBody>
      </p:sp>
    </p:spTree>
    <p:extLst>
      <p:ext uri="{BB962C8B-B14F-4D97-AF65-F5344CB8AC3E}">
        <p14:creationId xmlns:p14="http://schemas.microsoft.com/office/powerpoint/2010/main" val="360798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FE2A49-6971-47C5-A1DC-58BFCC2CB829}"/>
              </a:ext>
            </a:extLst>
          </p:cNvPr>
          <p:cNvSpPr>
            <a:spLocks noGrp="1"/>
          </p:cNvSpPr>
          <p:nvPr>
            <p:ph type="title"/>
          </p:nvPr>
        </p:nvSpPr>
        <p:spPr/>
        <p:txBody>
          <a:bodyPr/>
          <a:lstStyle/>
          <a:p>
            <a:r>
              <a:rPr kumimoji="1" lang="ja-JP" altLang="en-US"/>
              <a:t>チームビルディング（</a:t>
            </a:r>
            <a:r>
              <a:rPr kumimoji="1" lang="en-US" altLang="ja-JP" dirty="0"/>
              <a:t>1</a:t>
            </a:r>
            <a:r>
              <a:rPr kumimoji="1" lang="ja-JP" altLang="en-US"/>
              <a:t>コマ）</a:t>
            </a:r>
          </a:p>
        </p:txBody>
      </p:sp>
      <p:sp>
        <p:nvSpPr>
          <p:cNvPr id="3" name="コンテンツ プレースホルダー 2">
            <a:extLst>
              <a:ext uri="{FF2B5EF4-FFF2-40B4-BE49-F238E27FC236}">
                <a16:creationId xmlns:a16="http://schemas.microsoft.com/office/drawing/2014/main" id="{156E7159-192A-09AE-8C8B-0A6E256FFA20}"/>
              </a:ext>
            </a:extLst>
          </p:cNvPr>
          <p:cNvSpPr>
            <a:spLocks noGrp="1"/>
          </p:cNvSpPr>
          <p:nvPr>
            <p:ph idx="1"/>
          </p:nvPr>
        </p:nvSpPr>
        <p:spPr>
          <a:xfrm>
            <a:off x="899592" y="1221816"/>
            <a:ext cx="7344816" cy="4509515"/>
          </a:xfrm>
        </p:spPr>
        <p:txBody>
          <a:bodyPr>
            <a:noAutofit/>
          </a:bodyPr>
          <a:lstStyle/>
          <a:p>
            <a:r>
              <a:rPr lang="ja-JP" altLang="en-US" sz="2000"/>
              <a:t>メンバーを集めて、チームを作る</a:t>
            </a:r>
            <a:endParaRPr lang="en-US" altLang="ja-JP" sz="2000" dirty="0"/>
          </a:p>
          <a:p>
            <a:pPr marL="285750" lvl="1" indent="-285750">
              <a:buFont typeface="Arial" panose="020B0604020202020204" pitchFamily="34" charset="0"/>
              <a:buChar char="•"/>
            </a:pPr>
            <a:r>
              <a:rPr kumimoji="1" lang="ja-JP" altLang="en-US" sz="1400"/>
              <a:t>エントリーシートに記入する「チーム人数」が決まります。</a:t>
            </a:r>
            <a:endParaRPr kumimoji="1" lang="en-US" altLang="ja-JP" sz="1400" dirty="0"/>
          </a:p>
          <a:p>
            <a:pPr marL="971550" lvl="2" indent="-285750">
              <a:buFont typeface="Arial" panose="020B0604020202020204" pitchFamily="34" charset="0"/>
              <a:buChar char="•"/>
            </a:pPr>
            <a:r>
              <a:rPr kumimoji="1" lang="ja-JP" altLang="en-US" sz="1400"/>
              <a:t>推奨：３</a:t>
            </a:r>
            <a:r>
              <a:rPr kumimoji="1" lang="en-US" altLang="ja-JP" sz="1400" dirty="0"/>
              <a:t>〜5</a:t>
            </a:r>
            <a:r>
              <a:rPr kumimoji="1" lang="ja-JP" altLang="en-US" sz="1400"/>
              <a:t>名（</a:t>
            </a:r>
            <a:r>
              <a:rPr kumimoji="1" lang="en-US" altLang="ja-JP" sz="1400" dirty="0"/>
              <a:t>※3</a:t>
            </a:r>
            <a:r>
              <a:rPr kumimoji="1" lang="ja-JP" altLang="en-US" sz="1400"/>
              <a:t>名以上にすると、制作物の質・量が向上します。</a:t>
            </a:r>
            <a:r>
              <a:rPr kumimoji="1" lang="en-US" altLang="ja-JP" sz="1400" dirty="0"/>
              <a:t>5</a:t>
            </a:r>
            <a:r>
              <a:rPr lang="ja-JP" altLang="en-US" sz="1400"/>
              <a:t>名以上になると、徐々に消極的なメンバーが増えます）</a:t>
            </a:r>
            <a:endParaRPr kumimoji="1" lang="en-US" altLang="ja-JP" sz="1400" dirty="0"/>
          </a:p>
          <a:p>
            <a:pPr marL="285750" lvl="1" indent="-285750">
              <a:buFont typeface="Arial" panose="020B0604020202020204" pitchFamily="34" charset="0"/>
              <a:buChar char="•"/>
            </a:pPr>
            <a:r>
              <a:rPr lang="ja-JP" altLang="en-US" sz="1400"/>
              <a:t>エントリーシートに記入する「チーム名」を決めます。</a:t>
            </a:r>
            <a:endParaRPr lang="en-US" altLang="ja-JP" sz="1400" dirty="0"/>
          </a:p>
          <a:p>
            <a:pPr marL="971550" lvl="2" indent="-285750">
              <a:buFont typeface="Arial" panose="020B0604020202020204" pitchFamily="34" charset="0"/>
              <a:buChar char="•"/>
            </a:pPr>
            <a:r>
              <a:rPr kumimoji="1" lang="ja-JP" altLang="en-US" sz="1400"/>
              <a:t>チーム名は、応募の際にも使用します。</a:t>
            </a:r>
            <a:endParaRPr kumimoji="1" lang="en-US" altLang="ja-JP" sz="1400" dirty="0"/>
          </a:p>
          <a:p>
            <a:pPr marL="971550" lvl="2" indent="-285750">
              <a:buFont typeface="Arial" panose="020B0604020202020204" pitchFamily="34" charset="0"/>
              <a:buChar char="•"/>
            </a:pPr>
            <a:r>
              <a:rPr lang="ja-JP" altLang="en-US" sz="1400"/>
              <a:t>表彰の際にも使用します。繰り返し呼ばれてもよい名前を付けるよう指導してください。</a:t>
            </a:r>
            <a:endParaRPr lang="en-US" altLang="ja-JP" sz="1400" dirty="0"/>
          </a:p>
          <a:p>
            <a:pPr marL="285750" lvl="1" indent="-285750">
              <a:buFont typeface="Arial" panose="020B0604020202020204" pitchFamily="34" charset="0"/>
              <a:buChar char="•"/>
            </a:pPr>
            <a:r>
              <a:rPr lang="ja-JP" altLang="en-US" sz="1400"/>
              <a:t>コミュニケーションを円滑にし、チームとして最初の意思決定ができるようにします。</a:t>
            </a:r>
            <a:endParaRPr lang="en-US" altLang="ja-JP" sz="1400" dirty="0"/>
          </a:p>
          <a:p>
            <a:pPr marL="971550" lvl="2" indent="-285750">
              <a:buFont typeface="Arial" panose="020B0604020202020204" pitchFamily="34" charset="0"/>
              <a:buChar char="•"/>
            </a:pPr>
            <a:r>
              <a:rPr lang="ja-JP" altLang="en-US" sz="1400"/>
              <a:t>役割分担（リーダー、制作リーダー、プレゼンリーダーなど）を決めるとよいでしょう。</a:t>
            </a:r>
            <a:endParaRPr lang="en-US" altLang="ja-JP" sz="1400" dirty="0"/>
          </a:p>
          <a:p>
            <a:r>
              <a:rPr kumimoji="1" lang="ja-JP" altLang="en-US" sz="2000"/>
              <a:t>制作する中間成果物</a:t>
            </a:r>
            <a:endParaRPr kumimoji="1" lang="en-US" altLang="ja-JP" sz="2000" dirty="0"/>
          </a:p>
          <a:p>
            <a:pPr marL="285750" lvl="1" indent="-285750">
              <a:buFont typeface="Arial" panose="020B0604020202020204" pitchFamily="34" charset="0"/>
              <a:buChar char="•"/>
            </a:pPr>
            <a:r>
              <a:rPr kumimoji="1" lang="ja-JP" altLang="en-US" sz="1400"/>
              <a:t>チーム名</a:t>
            </a:r>
            <a:endParaRPr kumimoji="1" lang="en-US" altLang="ja-JP" sz="1400" dirty="0"/>
          </a:p>
          <a:p>
            <a:pPr marL="285750" lvl="1" indent="-285750">
              <a:buFont typeface="Arial" panose="020B0604020202020204" pitchFamily="34" charset="0"/>
              <a:buChar char="•"/>
            </a:pPr>
            <a:r>
              <a:rPr lang="ja-JP" altLang="en-US" sz="1400"/>
              <a:t>チーム人数</a:t>
            </a:r>
            <a:endParaRPr lang="en-US" altLang="ja-JP" sz="1400" dirty="0"/>
          </a:p>
          <a:p>
            <a:r>
              <a:rPr kumimoji="1" lang="ja-JP" altLang="en-US" sz="2000"/>
              <a:t>実施を勧める活動</a:t>
            </a:r>
            <a:endParaRPr kumimoji="1" lang="en-US" altLang="ja-JP" sz="2000" dirty="0"/>
          </a:p>
          <a:p>
            <a:pPr marL="285750" lvl="1" indent="-285750">
              <a:buFont typeface="Arial" panose="020B0604020202020204" pitchFamily="34" charset="0"/>
              <a:buChar char="•"/>
            </a:pPr>
            <a:r>
              <a:rPr kumimoji="1" lang="ja-JP" altLang="en-US" sz="1400"/>
              <a:t>ブレインストーミング</a:t>
            </a:r>
            <a:r>
              <a:rPr lang="en-US" altLang="ja-JP" sz="1400" dirty="0"/>
              <a:t>	</a:t>
            </a:r>
            <a:r>
              <a:rPr lang="ja-JP" altLang="en-US" sz="1400"/>
              <a:t>（テーマ：チーム名）</a:t>
            </a:r>
            <a:endParaRPr kumimoji="1" lang="en-US" altLang="ja-JP" sz="1400" dirty="0"/>
          </a:p>
        </p:txBody>
      </p:sp>
      <p:graphicFrame>
        <p:nvGraphicFramePr>
          <p:cNvPr id="4" name="表 3">
            <a:extLst>
              <a:ext uri="{FF2B5EF4-FFF2-40B4-BE49-F238E27FC236}">
                <a16:creationId xmlns:a16="http://schemas.microsoft.com/office/drawing/2014/main" id="{03E4395E-5474-7613-156B-9681C30C0396}"/>
              </a:ext>
            </a:extLst>
          </p:cNvPr>
          <p:cNvGraphicFramePr>
            <a:graphicFrameLocks noGrp="1"/>
          </p:cNvGraphicFramePr>
          <p:nvPr>
            <p:extLst>
              <p:ext uri="{D42A27DB-BD31-4B8C-83A1-F6EECF244321}">
                <p14:modId xmlns:p14="http://schemas.microsoft.com/office/powerpoint/2010/main" val="3759892373"/>
              </p:ext>
            </p:extLst>
          </p:nvPr>
        </p:nvGraphicFramePr>
        <p:xfrm>
          <a:off x="3629911" y="4409047"/>
          <a:ext cx="4535260" cy="518160"/>
        </p:xfrm>
        <a:graphic>
          <a:graphicData uri="http://schemas.openxmlformats.org/drawingml/2006/table">
            <a:tbl>
              <a:tblPr firstCol="1" bandRow="1">
                <a:tableStyleId>{6E25E649-3F16-4E02-A733-19D2CDBF48F0}</a:tableStyleId>
              </a:tblPr>
              <a:tblGrid>
                <a:gridCol w="2220686">
                  <a:extLst>
                    <a:ext uri="{9D8B030D-6E8A-4147-A177-3AD203B41FA5}">
                      <a16:colId xmlns:a16="http://schemas.microsoft.com/office/drawing/2014/main" val="4008034662"/>
                    </a:ext>
                  </a:extLst>
                </a:gridCol>
                <a:gridCol w="2314574">
                  <a:extLst>
                    <a:ext uri="{9D8B030D-6E8A-4147-A177-3AD203B41FA5}">
                      <a16:colId xmlns:a16="http://schemas.microsoft.com/office/drawing/2014/main" val="398977918"/>
                    </a:ext>
                  </a:extLst>
                </a:gridCol>
              </a:tblGrid>
              <a:tr h="435181">
                <a:tc>
                  <a:txBody>
                    <a:bodyPr/>
                    <a:lstStyle/>
                    <a:p>
                      <a:r>
                        <a:rPr kumimoji="1" lang="ja-JP" altLang="en-US" sz="1400"/>
                        <a:t>エントリーチームについて</a:t>
                      </a:r>
                    </a:p>
                  </a:txBody>
                  <a:tcPr/>
                </a:tc>
                <a:tc>
                  <a:txBody>
                    <a:bodyPr/>
                    <a:lstStyle/>
                    <a:p>
                      <a:pPr marL="285750" indent="-285750">
                        <a:buFont typeface="Arial" panose="020B0604020202020204" pitchFamily="34" charset="0"/>
                        <a:buChar char="•"/>
                      </a:pPr>
                      <a:r>
                        <a:rPr kumimoji="1" lang="ja-JP" altLang="en-US" sz="1400"/>
                        <a:t>チーム名</a:t>
                      </a:r>
                      <a:endParaRPr kumimoji="1" lang="en-US" altLang="ja-JP" sz="1400" dirty="0"/>
                    </a:p>
                    <a:p>
                      <a:pPr marL="285750" indent="-285750">
                        <a:buFont typeface="Arial" panose="020B0604020202020204" pitchFamily="34" charset="0"/>
                        <a:buChar char="•"/>
                      </a:pPr>
                      <a:r>
                        <a:rPr kumimoji="1" lang="ja-JP" altLang="en-US" sz="1400"/>
                        <a:t>チーム人数</a:t>
                      </a:r>
                      <a:endParaRPr kumimoji="1" lang="en-US" altLang="ja-JP" sz="1400" dirty="0"/>
                    </a:p>
                  </a:txBody>
                  <a:tcPr/>
                </a:tc>
                <a:extLst>
                  <a:ext uri="{0D108BD9-81ED-4DB2-BD59-A6C34878D82A}">
                    <a16:rowId xmlns:a16="http://schemas.microsoft.com/office/drawing/2014/main" val="1389141071"/>
                  </a:ext>
                </a:extLst>
              </a:tr>
            </a:tbl>
          </a:graphicData>
        </a:graphic>
      </p:graphicFrame>
      <p:sp>
        <p:nvSpPr>
          <p:cNvPr id="5" name="角丸四角形吹き出し 4">
            <a:extLst>
              <a:ext uri="{FF2B5EF4-FFF2-40B4-BE49-F238E27FC236}">
                <a16:creationId xmlns:a16="http://schemas.microsoft.com/office/drawing/2014/main" id="{77FD457C-557B-BE3F-C470-608BC9FACE43}"/>
              </a:ext>
            </a:extLst>
          </p:cNvPr>
          <p:cNvSpPr/>
          <p:nvPr/>
        </p:nvSpPr>
        <p:spPr>
          <a:xfrm>
            <a:off x="5421086" y="5158573"/>
            <a:ext cx="2744085" cy="955221"/>
          </a:xfrm>
          <a:prstGeom prst="wedgeRoundRectCallout">
            <a:avLst>
              <a:gd name="adj1" fmla="val -33230"/>
              <a:gd name="adj2" fmla="val -40562"/>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en-US" altLang="ja-JP" sz="1400" dirty="0"/>
              <a:t>※</a:t>
            </a:r>
          </a:p>
          <a:p>
            <a:r>
              <a:rPr kumimoji="1" lang="ja-JP" altLang="en-US" sz="1400"/>
              <a:t>チームの姿は、応募が終わるまで変わり続けます。</a:t>
            </a:r>
            <a:endParaRPr kumimoji="1" lang="en-US" altLang="ja-JP" sz="1400" dirty="0"/>
          </a:p>
          <a:p>
            <a:r>
              <a:rPr kumimoji="1" lang="ja-JP" altLang="en-US" sz="1400"/>
              <a:t>継続的なサポートが必要です。</a:t>
            </a:r>
          </a:p>
        </p:txBody>
      </p:sp>
    </p:spTree>
    <p:extLst>
      <p:ext uri="{BB962C8B-B14F-4D97-AF65-F5344CB8AC3E}">
        <p14:creationId xmlns:p14="http://schemas.microsoft.com/office/powerpoint/2010/main" val="3954867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A2108BF-0256-AB7B-604F-190041DCEA02}"/>
              </a:ext>
            </a:extLst>
          </p:cNvPr>
          <p:cNvSpPr>
            <a:spLocks noGrp="1"/>
          </p:cNvSpPr>
          <p:nvPr>
            <p:ph type="ctrTitle"/>
          </p:nvPr>
        </p:nvSpPr>
        <p:spPr/>
        <p:txBody>
          <a:bodyPr/>
          <a:lstStyle/>
          <a:p>
            <a:r>
              <a:rPr lang="ja-JP" altLang="en-US"/>
              <a:t>プロセス：企画</a:t>
            </a:r>
          </a:p>
        </p:txBody>
      </p:sp>
      <p:sp>
        <p:nvSpPr>
          <p:cNvPr id="2" name="字幕 1">
            <a:extLst>
              <a:ext uri="{FF2B5EF4-FFF2-40B4-BE49-F238E27FC236}">
                <a16:creationId xmlns:a16="http://schemas.microsoft.com/office/drawing/2014/main" id="{3AE4E538-411F-1B0E-D580-311639941F1E}"/>
              </a:ext>
            </a:extLst>
          </p:cNvPr>
          <p:cNvSpPr>
            <a:spLocks noGrp="1"/>
          </p:cNvSpPr>
          <p:nvPr>
            <p:ph type="subTitle" idx="1"/>
          </p:nvPr>
        </p:nvSpPr>
        <p:spPr/>
        <p:txBody>
          <a:bodyPr/>
          <a:lstStyle/>
          <a:p>
            <a:r>
              <a:rPr lang="en-US" altLang="ja-JP" dirty="0"/>
              <a:t>1</a:t>
            </a:r>
            <a:r>
              <a:rPr lang="ja-JP" altLang="en-US"/>
              <a:t>コマ</a:t>
            </a:r>
            <a:r>
              <a:rPr lang="en-US" altLang="ja-JP" dirty="0"/>
              <a:t>〜</a:t>
            </a:r>
            <a:endParaRPr lang="ja-JP" altLang="en-US"/>
          </a:p>
        </p:txBody>
      </p:sp>
    </p:spTree>
    <p:extLst>
      <p:ext uri="{BB962C8B-B14F-4D97-AF65-F5344CB8AC3E}">
        <p14:creationId xmlns:p14="http://schemas.microsoft.com/office/powerpoint/2010/main" val="3392679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16E6E5-A6EE-CB0D-5FF1-FAE3F3977ECF}"/>
              </a:ext>
            </a:extLst>
          </p:cNvPr>
          <p:cNvSpPr>
            <a:spLocks noGrp="1"/>
          </p:cNvSpPr>
          <p:nvPr>
            <p:ph type="title"/>
          </p:nvPr>
        </p:nvSpPr>
        <p:spPr/>
        <p:txBody>
          <a:bodyPr/>
          <a:lstStyle/>
          <a:p>
            <a:r>
              <a:rPr kumimoji="1" lang="ja-JP" altLang="en-US"/>
              <a:t>企画</a:t>
            </a:r>
          </a:p>
        </p:txBody>
      </p:sp>
      <p:sp>
        <p:nvSpPr>
          <p:cNvPr id="3" name="コンテンツ プレースホルダー 2">
            <a:extLst>
              <a:ext uri="{FF2B5EF4-FFF2-40B4-BE49-F238E27FC236}">
                <a16:creationId xmlns:a16="http://schemas.microsoft.com/office/drawing/2014/main" id="{48EB63D4-9EBF-0115-1A74-9FC3597DD23C}"/>
              </a:ext>
            </a:extLst>
          </p:cNvPr>
          <p:cNvSpPr>
            <a:spLocks noGrp="1"/>
          </p:cNvSpPr>
          <p:nvPr>
            <p:ph idx="1"/>
          </p:nvPr>
        </p:nvSpPr>
        <p:spPr>
          <a:xfrm>
            <a:off x="899592" y="1428749"/>
            <a:ext cx="7344816" cy="4416879"/>
          </a:xfrm>
        </p:spPr>
        <p:txBody>
          <a:bodyPr>
            <a:normAutofit/>
          </a:bodyPr>
          <a:lstStyle/>
          <a:p>
            <a:r>
              <a:rPr lang="ja-JP" altLang="en-US"/>
              <a:t>制作するアプリケーションを企画する</a:t>
            </a:r>
            <a:endParaRPr lang="en-US" altLang="ja-JP" dirty="0"/>
          </a:p>
          <a:p>
            <a:pPr marL="285750" lvl="1" indent="-285750">
              <a:buFont typeface="Arial" panose="020B0604020202020204" pitchFamily="34" charset="0"/>
              <a:buChar char="•"/>
            </a:pPr>
            <a:r>
              <a:rPr kumimoji="1" lang="ja-JP" altLang="en-US"/>
              <a:t>制作するアプリケーションを企画します。</a:t>
            </a:r>
            <a:endParaRPr kumimoji="1" lang="en-US" altLang="ja-JP" dirty="0"/>
          </a:p>
          <a:p>
            <a:pPr marL="285750" lvl="1" indent="-285750">
              <a:buFont typeface="Arial" panose="020B0604020202020204" pitchFamily="34" charset="0"/>
              <a:buChar char="•"/>
            </a:pPr>
            <a:r>
              <a:rPr lang="ja-JP" altLang="en-US"/>
              <a:t>制作するアプリケーションの全体的な方向性を決めます。</a:t>
            </a:r>
            <a:endParaRPr lang="en-US" altLang="ja-JP" dirty="0"/>
          </a:p>
          <a:p>
            <a:pPr marL="285750" lvl="1" indent="-285750">
              <a:buFont typeface="Arial" panose="020B0604020202020204" pitchFamily="34" charset="0"/>
              <a:buChar char="•"/>
            </a:pPr>
            <a:endParaRPr lang="en-US" altLang="ja-JP" dirty="0"/>
          </a:p>
          <a:p>
            <a:pPr marL="285750" lvl="1" indent="-285750">
              <a:buFont typeface="Arial" panose="020B0604020202020204" pitchFamily="34" charset="0"/>
              <a:buChar char="•"/>
            </a:pPr>
            <a:r>
              <a:rPr lang="ja-JP" altLang="en-US"/>
              <a:t>エントリーシートの「応募作品がもたらす成果・効果」を記入するための情報になります。</a:t>
            </a:r>
            <a:endParaRPr kumimoji="1" lang="en-US" altLang="ja-JP" dirty="0"/>
          </a:p>
        </p:txBody>
      </p:sp>
      <p:graphicFrame>
        <p:nvGraphicFramePr>
          <p:cNvPr id="4" name="表 3">
            <a:extLst>
              <a:ext uri="{FF2B5EF4-FFF2-40B4-BE49-F238E27FC236}">
                <a16:creationId xmlns:a16="http://schemas.microsoft.com/office/drawing/2014/main" id="{B0FE566B-1412-C1C6-8840-889B7BF6D494}"/>
              </a:ext>
            </a:extLst>
          </p:cNvPr>
          <p:cNvGraphicFramePr>
            <a:graphicFrameLocks noGrp="1"/>
          </p:cNvGraphicFramePr>
          <p:nvPr/>
        </p:nvGraphicFramePr>
        <p:xfrm>
          <a:off x="900634" y="4029074"/>
          <a:ext cx="7343774" cy="731520"/>
        </p:xfrm>
        <a:graphic>
          <a:graphicData uri="http://schemas.openxmlformats.org/drawingml/2006/table">
            <a:tbl>
              <a:tblPr firstCol="1" bandRow="1">
                <a:tableStyleId>{6E25E649-3F16-4E02-A733-19D2CDBF48F0}</a:tableStyleId>
              </a:tblPr>
              <a:tblGrid>
                <a:gridCol w="2637991">
                  <a:extLst>
                    <a:ext uri="{9D8B030D-6E8A-4147-A177-3AD203B41FA5}">
                      <a16:colId xmlns:a16="http://schemas.microsoft.com/office/drawing/2014/main" val="1268137990"/>
                    </a:ext>
                  </a:extLst>
                </a:gridCol>
                <a:gridCol w="4705783">
                  <a:extLst>
                    <a:ext uri="{9D8B030D-6E8A-4147-A177-3AD203B41FA5}">
                      <a16:colId xmlns:a16="http://schemas.microsoft.com/office/drawing/2014/main" val="4131333473"/>
                    </a:ext>
                  </a:extLst>
                </a:gridCol>
              </a:tblGrid>
              <a:tr h="370840">
                <a:tc>
                  <a:txBody>
                    <a:bodyPr/>
                    <a:lstStyle/>
                    <a:p>
                      <a:r>
                        <a:rPr kumimoji="1" lang="ja-JP" altLang="en-US" sz="1400"/>
                        <a:t>応募作品がもたらす成果・効果</a:t>
                      </a:r>
                    </a:p>
                  </a:txBody>
                  <a:tcPr/>
                </a:tc>
                <a:tc>
                  <a:txBody>
                    <a:bodyPr/>
                    <a:lstStyle/>
                    <a:p>
                      <a:pPr marL="285750" indent="-285750">
                        <a:buFont typeface="Arial" panose="020B0604020202020204" pitchFamily="34" charset="0"/>
                        <a:buChar char="•"/>
                      </a:pPr>
                      <a:r>
                        <a:rPr kumimoji="1" lang="en-US" altLang="ja-JP" sz="1400" dirty="0"/>
                        <a:t>【</a:t>
                      </a:r>
                      <a:r>
                        <a:rPr kumimoji="1" lang="ja-JP" altLang="en-US" sz="1400"/>
                        <a:t>誰の</a:t>
                      </a:r>
                      <a:r>
                        <a:rPr kumimoji="1" lang="en-US" altLang="ja-JP" sz="1400" dirty="0"/>
                        <a:t>】</a:t>
                      </a:r>
                    </a:p>
                    <a:p>
                      <a:pPr marL="285750" indent="-285750">
                        <a:buFont typeface="Arial" panose="020B0604020202020204" pitchFamily="34" charset="0"/>
                        <a:buChar char="•"/>
                      </a:pPr>
                      <a:r>
                        <a:rPr kumimoji="1" lang="en-US" altLang="ja-JP" sz="1400" dirty="0"/>
                        <a:t>【</a:t>
                      </a:r>
                      <a:r>
                        <a:rPr kumimoji="1" lang="ja-JP" altLang="en-US" sz="1400"/>
                        <a:t>どのような課題を</a:t>
                      </a:r>
                      <a:r>
                        <a:rPr kumimoji="1" lang="en-US" altLang="ja-JP" sz="1400" dirty="0"/>
                        <a:t>】</a:t>
                      </a:r>
                    </a:p>
                    <a:p>
                      <a:pPr marL="285750" indent="-285750">
                        <a:buFont typeface="Arial" panose="020B0604020202020204" pitchFamily="34" charset="0"/>
                        <a:buChar char="•"/>
                      </a:pPr>
                      <a:r>
                        <a:rPr kumimoji="1" lang="en-US" altLang="ja-JP" sz="1400" dirty="0"/>
                        <a:t>【</a:t>
                      </a:r>
                      <a:r>
                        <a:rPr kumimoji="1" lang="ja-JP" altLang="en-US" sz="1400"/>
                        <a:t>どうやって解決する</a:t>
                      </a:r>
                      <a:r>
                        <a:rPr kumimoji="1" lang="en-US" altLang="ja-JP" sz="1400" dirty="0"/>
                        <a:t>】</a:t>
                      </a:r>
                      <a:endParaRPr kumimoji="1" lang="ja-JP" altLang="en-US" sz="1400"/>
                    </a:p>
                  </a:txBody>
                  <a:tcPr/>
                </a:tc>
                <a:extLst>
                  <a:ext uri="{0D108BD9-81ED-4DB2-BD59-A6C34878D82A}">
                    <a16:rowId xmlns:a16="http://schemas.microsoft.com/office/drawing/2014/main" val="2246073941"/>
                  </a:ext>
                </a:extLst>
              </a:tr>
            </a:tbl>
          </a:graphicData>
        </a:graphic>
      </p:graphicFrame>
    </p:spTree>
    <p:extLst>
      <p:ext uri="{BB962C8B-B14F-4D97-AF65-F5344CB8AC3E}">
        <p14:creationId xmlns:p14="http://schemas.microsoft.com/office/powerpoint/2010/main" val="46981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E312-2280-57B9-FB25-D722365FE4F7}"/>
              </a:ext>
            </a:extLst>
          </p:cNvPr>
          <p:cNvSpPr>
            <a:spLocks noGrp="1"/>
          </p:cNvSpPr>
          <p:nvPr>
            <p:ph type="title"/>
          </p:nvPr>
        </p:nvSpPr>
        <p:spPr/>
        <p:txBody>
          <a:bodyPr/>
          <a:lstStyle/>
          <a:p>
            <a:r>
              <a:rPr kumimoji="1" lang="ja-JP" altLang="en-US"/>
              <a:t>企画</a:t>
            </a:r>
            <a:br>
              <a:rPr kumimoji="1" lang="en-US" altLang="ja-JP" dirty="0"/>
            </a:br>
            <a:r>
              <a:rPr kumimoji="1" lang="ja-JP" altLang="en-US"/>
              <a:t>ブレインストーミングなど</a:t>
            </a:r>
          </a:p>
        </p:txBody>
      </p:sp>
      <p:sp>
        <p:nvSpPr>
          <p:cNvPr id="3" name="コンテンツ プレースホルダー 2">
            <a:extLst>
              <a:ext uri="{FF2B5EF4-FFF2-40B4-BE49-F238E27FC236}">
                <a16:creationId xmlns:a16="http://schemas.microsoft.com/office/drawing/2014/main" id="{DF976CE8-5188-F033-D05D-054360EB3971}"/>
              </a:ext>
            </a:extLst>
          </p:cNvPr>
          <p:cNvSpPr>
            <a:spLocks noGrp="1"/>
          </p:cNvSpPr>
          <p:nvPr>
            <p:ph idx="1"/>
          </p:nvPr>
        </p:nvSpPr>
        <p:spPr>
          <a:xfrm>
            <a:off x="899592" y="1355271"/>
            <a:ext cx="7344816" cy="4563836"/>
          </a:xfrm>
        </p:spPr>
        <p:txBody>
          <a:bodyPr>
            <a:normAutofit fontScale="92500" lnSpcReduction="10000"/>
          </a:bodyPr>
          <a:lstStyle/>
          <a:p>
            <a:pPr marL="285750" lvl="1" indent="-285750">
              <a:buFont typeface="Arial" panose="020B0604020202020204" pitchFamily="34" charset="0"/>
              <a:buChar char="•"/>
            </a:pPr>
            <a:r>
              <a:rPr kumimoji="1" lang="ja-JP" altLang="en-US"/>
              <a:t>ブレインストーミングなどの手法を用いて、企画を考えます。</a:t>
            </a:r>
            <a:endParaRPr kumimoji="1" lang="en-US" altLang="ja-JP" dirty="0"/>
          </a:p>
          <a:p>
            <a:pPr marL="285750" lvl="1" indent="-285750">
              <a:buFont typeface="Arial" panose="020B0604020202020204" pitchFamily="34" charset="0"/>
              <a:buChar char="•"/>
            </a:pPr>
            <a:r>
              <a:rPr kumimoji="1" lang="ja-JP" altLang="en-US"/>
              <a:t>いきなり「何を作るか」を考えるのではなく、「問題」や「問題を抱えている人」などを考えます。</a:t>
            </a:r>
            <a:endParaRPr kumimoji="1" lang="en-US" altLang="ja-JP" dirty="0"/>
          </a:p>
          <a:p>
            <a:pPr marL="971550" lvl="2" indent="-285750">
              <a:buFont typeface="Arial" panose="020B0604020202020204" pitchFamily="34" charset="0"/>
              <a:buChar char="•"/>
            </a:pPr>
            <a:r>
              <a:rPr kumimoji="1" lang="ja-JP" altLang="en-US"/>
              <a:t>問題を考える</a:t>
            </a:r>
            <a:endParaRPr kumimoji="1" lang="en-US" altLang="ja-JP" dirty="0"/>
          </a:p>
          <a:p>
            <a:pPr marL="1314450" lvl="3" indent="-285750">
              <a:buFont typeface="Arial" panose="020B0604020202020204" pitchFamily="34" charset="0"/>
              <a:buChar char="•"/>
            </a:pPr>
            <a:r>
              <a:rPr kumimoji="1" lang="ja-JP" altLang="en-US"/>
              <a:t> 「身近な問題を見つけてみよう」 </a:t>
            </a:r>
            <a:endParaRPr lang="en-US" altLang="ja-JP" dirty="0"/>
          </a:p>
          <a:p>
            <a:pPr marL="1314450" lvl="3" indent="-285750">
              <a:buFont typeface="Arial" panose="020B0604020202020204" pitchFamily="34" charset="0"/>
              <a:buChar char="•"/>
            </a:pPr>
            <a:r>
              <a:rPr kumimoji="1" lang="ja-JP" altLang="en-US"/>
              <a:t>「その問題は誰の問題だろうか」</a:t>
            </a:r>
            <a:endParaRPr kumimoji="1" lang="en-US" altLang="ja-JP" dirty="0"/>
          </a:p>
          <a:p>
            <a:pPr lvl="2"/>
            <a:r>
              <a:rPr lang="ja-JP" altLang="en-US"/>
              <a:t>または</a:t>
            </a:r>
            <a:endParaRPr lang="en-US" altLang="ja-JP" dirty="0"/>
          </a:p>
          <a:p>
            <a:pPr marL="971550" lvl="2" indent="-285750">
              <a:buFont typeface="Arial" panose="020B0604020202020204" pitchFamily="34" charset="0"/>
              <a:buChar char="•"/>
            </a:pPr>
            <a:r>
              <a:rPr kumimoji="1" lang="ja-JP" altLang="en-US"/>
              <a:t>役に立ちたい人を考える</a:t>
            </a:r>
            <a:endParaRPr kumimoji="1" lang="en-US" altLang="ja-JP" dirty="0"/>
          </a:p>
          <a:p>
            <a:pPr marL="1314450" lvl="3" indent="-285750">
              <a:buFont typeface="Arial" panose="020B0604020202020204" pitchFamily="34" charset="0"/>
              <a:buChar char="•"/>
            </a:pPr>
            <a:r>
              <a:rPr kumimoji="1" lang="ja-JP" altLang="en-US"/>
              <a:t>「誰の役に立つアプリを作りたいか」</a:t>
            </a:r>
            <a:endParaRPr kumimoji="1" lang="en-US" altLang="ja-JP" dirty="0"/>
          </a:p>
          <a:p>
            <a:pPr marL="1314450" lvl="3" indent="-285750">
              <a:buFont typeface="Arial" panose="020B0604020202020204" pitchFamily="34" charset="0"/>
              <a:buChar char="•"/>
            </a:pPr>
            <a:r>
              <a:rPr lang="ja-JP" altLang="en-US"/>
              <a:t>「その人はどんな問題を抱えているか」</a:t>
            </a:r>
            <a:endParaRPr lang="en-US" altLang="ja-JP" dirty="0"/>
          </a:p>
          <a:p>
            <a:pPr marL="285750" lvl="1" indent="-285750">
              <a:buFont typeface="Arial" panose="020B0604020202020204" pitchFamily="34" charset="0"/>
              <a:buChar char="•"/>
            </a:pPr>
            <a:r>
              <a:rPr kumimoji="1" lang="ja-JP" altLang="en-US"/>
              <a:t>世の中にあるアプリケーションや、教材などをもとに、それらをアレンジする方法で企画することもできます。</a:t>
            </a:r>
            <a:endParaRPr kumimoji="1" lang="en-US" altLang="ja-JP" dirty="0"/>
          </a:p>
          <a:p>
            <a:endParaRPr kumimoji="1" lang="ja-JP" altLang="en-US"/>
          </a:p>
        </p:txBody>
      </p:sp>
      <p:sp>
        <p:nvSpPr>
          <p:cNvPr id="4" name="右矢印 3">
            <a:extLst>
              <a:ext uri="{FF2B5EF4-FFF2-40B4-BE49-F238E27FC236}">
                <a16:creationId xmlns:a16="http://schemas.microsoft.com/office/drawing/2014/main" id="{97364BB5-B52A-8E87-BD4E-ADEE4A7860FA}"/>
              </a:ext>
            </a:extLst>
          </p:cNvPr>
          <p:cNvSpPr/>
          <p:nvPr/>
        </p:nvSpPr>
        <p:spPr>
          <a:xfrm>
            <a:off x="5905144" y="108645"/>
            <a:ext cx="2356356" cy="970710"/>
          </a:xfrm>
          <a:prstGeom prst="rightArrow">
            <a:avLst>
              <a:gd name="adj1" fmla="val 65846"/>
              <a:gd name="adj2" fmla="val 5000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1600"/>
              <a:t>ブレインストーミング</a:t>
            </a:r>
            <a:endParaRPr kumimoji="1" lang="en-US" altLang="ja-JP" sz="1600" dirty="0"/>
          </a:p>
          <a:p>
            <a:pPr algn="ctr"/>
            <a:r>
              <a:rPr lang="en-US" altLang="ja-JP" sz="1600" dirty="0"/>
              <a:t>p.48 - 51</a:t>
            </a:r>
            <a:endParaRPr kumimoji="1" lang="ja-JP" altLang="en-US" sz="1600"/>
          </a:p>
        </p:txBody>
      </p:sp>
      <p:sp>
        <p:nvSpPr>
          <p:cNvPr id="5" name="角丸四角形吹き出し 4">
            <a:extLst>
              <a:ext uri="{FF2B5EF4-FFF2-40B4-BE49-F238E27FC236}">
                <a16:creationId xmlns:a16="http://schemas.microsoft.com/office/drawing/2014/main" id="{2B8AD31D-C351-E955-7FD5-C0F42D066BCB}"/>
              </a:ext>
            </a:extLst>
          </p:cNvPr>
          <p:cNvSpPr/>
          <p:nvPr/>
        </p:nvSpPr>
        <p:spPr>
          <a:xfrm>
            <a:off x="5448043" y="3067978"/>
            <a:ext cx="2796365" cy="632154"/>
          </a:xfrm>
          <a:prstGeom prst="wedgeRoundRectCallout">
            <a:avLst>
              <a:gd name="adj1" fmla="val -55917"/>
              <a:gd name="adj2" fmla="val -31508"/>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ja-JP" altLang="en-US" sz="1400"/>
              <a:t>増やせたら嬉しいもの・こと（健康、成績、貯金</a:t>
            </a:r>
            <a:r>
              <a:rPr lang="en-US" altLang="ja-JP" sz="1400" dirty="0"/>
              <a:t>…</a:t>
            </a:r>
            <a:r>
              <a:rPr lang="ja-JP" altLang="en-US" sz="1400"/>
              <a:t>）を探す</a:t>
            </a:r>
            <a:endParaRPr kumimoji="1" lang="ja-JP" altLang="en-US" sz="1400"/>
          </a:p>
        </p:txBody>
      </p:sp>
      <p:sp>
        <p:nvSpPr>
          <p:cNvPr id="6" name="角丸四角形吹き出し 5">
            <a:extLst>
              <a:ext uri="{FF2B5EF4-FFF2-40B4-BE49-F238E27FC236}">
                <a16:creationId xmlns:a16="http://schemas.microsoft.com/office/drawing/2014/main" id="{E88C58CD-6098-A608-45C2-F496A264194B}"/>
              </a:ext>
            </a:extLst>
          </p:cNvPr>
          <p:cNvSpPr/>
          <p:nvPr/>
        </p:nvSpPr>
        <p:spPr>
          <a:xfrm>
            <a:off x="5448042" y="2398127"/>
            <a:ext cx="2796365" cy="632154"/>
          </a:xfrm>
          <a:prstGeom prst="wedgeRoundRectCallout">
            <a:avLst>
              <a:gd name="adj1" fmla="val -55650"/>
              <a:gd name="adj2" fmla="val -72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a:t>減らせたら嬉しいもの・こと</a:t>
            </a:r>
            <a:r>
              <a:rPr lang="ja-JP" altLang="en-US" sz="1400"/>
              <a:t>（体重、無駄遣い</a:t>
            </a:r>
            <a:r>
              <a:rPr lang="en-US" altLang="ja-JP" sz="1400" dirty="0"/>
              <a:t>…</a:t>
            </a:r>
            <a:r>
              <a:rPr kumimoji="1" lang="ja-JP" altLang="en-US" sz="1400"/>
              <a:t>）を探す</a:t>
            </a:r>
          </a:p>
        </p:txBody>
      </p:sp>
    </p:spTree>
    <p:extLst>
      <p:ext uri="{BB962C8B-B14F-4D97-AF65-F5344CB8AC3E}">
        <p14:creationId xmlns:p14="http://schemas.microsoft.com/office/powerpoint/2010/main" val="4202388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42D8098-9722-8372-22AB-043DE1C8DEAF}"/>
              </a:ext>
            </a:extLst>
          </p:cNvPr>
          <p:cNvSpPr>
            <a:spLocks noGrp="1"/>
          </p:cNvSpPr>
          <p:nvPr>
            <p:ph type="title"/>
          </p:nvPr>
        </p:nvSpPr>
        <p:spPr/>
        <p:txBody>
          <a:bodyPr/>
          <a:lstStyle/>
          <a:p>
            <a:r>
              <a:rPr lang="ja-JP" altLang="en-US"/>
              <a:t>目次</a:t>
            </a:r>
          </a:p>
        </p:txBody>
      </p:sp>
      <p:sp>
        <p:nvSpPr>
          <p:cNvPr id="4" name="コンテンツ プレースホルダー 3">
            <a:extLst>
              <a:ext uri="{FF2B5EF4-FFF2-40B4-BE49-F238E27FC236}">
                <a16:creationId xmlns:a16="http://schemas.microsoft.com/office/drawing/2014/main" id="{D83D7C53-1FD9-F565-8D50-8EDE46E3EC02}"/>
              </a:ext>
            </a:extLst>
          </p:cNvPr>
          <p:cNvSpPr>
            <a:spLocks noGrp="1"/>
          </p:cNvSpPr>
          <p:nvPr>
            <p:ph idx="1"/>
          </p:nvPr>
        </p:nvSpPr>
        <p:spPr/>
        <p:txBody>
          <a:bodyPr/>
          <a:lstStyle/>
          <a:p>
            <a:pPr>
              <a:tabLst>
                <a:tab pos="6975475" algn="r"/>
              </a:tabLst>
            </a:pPr>
            <a:r>
              <a:rPr lang="ja-JP" altLang="en-US"/>
              <a:t>中級（しっかり）編のガイドラインの想定について　</a:t>
            </a:r>
            <a:r>
              <a:rPr lang="en-US" altLang="ja-JP" sz="2800" u="dashHeavy" baseline="40000" dirty="0"/>
              <a:t>	</a:t>
            </a:r>
            <a:r>
              <a:rPr lang="ja-JP" altLang="en-US"/>
              <a:t>　</a:t>
            </a:r>
            <a:r>
              <a:rPr lang="en-US" altLang="ja-JP" dirty="0"/>
              <a:t>3</a:t>
            </a:r>
          </a:p>
          <a:p>
            <a:pPr lvl="1">
              <a:tabLst>
                <a:tab pos="6975475" algn="r"/>
              </a:tabLst>
            </a:pPr>
            <a:r>
              <a:rPr lang="ja-JP" altLang="en-US"/>
              <a:t>目標と方法</a:t>
            </a:r>
            <a:r>
              <a:rPr lang="en-US" altLang="ja-JP" dirty="0"/>
              <a:t> </a:t>
            </a:r>
            <a:r>
              <a:rPr lang="en-US" altLang="ja-JP" sz="1800" u="dashHeavy" baseline="40000" dirty="0"/>
              <a:t>	</a:t>
            </a:r>
            <a:r>
              <a:rPr lang="en-US" altLang="ja-JP" dirty="0"/>
              <a:t> 4</a:t>
            </a:r>
          </a:p>
          <a:p>
            <a:pPr lvl="1">
              <a:tabLst>
                <a:tab pos="6975475" algn="r"/>
              </a:tabLst>
            </a:pPr>
            <a:r>
              <a:rPr lang="en-US" altLang="ja-JP" dirty="0"/>
              <a:t>APS</a:t>
            </a:r>
            <a:r>
              <a:rPr lang="ja-JP" altLang="en-US"/>
              <a:t>について</a:t>
            </a:r>
            <a:r>
              <a:rPr lang="en-US" altLang="ja-JP" dirty="0"/>
              <a:t> </a:t>
            </a:r>
            <a:r>
              <a:rPr lang="en-US" altLang="ja-JP" sz="1800" u="dashHeavy" baseline="40000" dirty="0"/>
              <a:t>	</a:t>
            </a:r>
            <a:r>
              <a:rPr lang="en-US" altLang="ja-JP" dirty="0"/>
              <a:t> 5</a:t>
            </a:r>
          </a:p>
          <a:p>
            <a:pPr>
              <a:tabLst>
                <a:tab pos="6975475" algn="r"/>
              </a:tabLst>
            </a:pPr>
            <a:endParaRPr lang="en-US" altLang="ja-JP" dirty="0"/>
          </a:p>
          <a:p>
            <a:pPr>
              <a:tabLst>
                <a:tab pos="6975475" algn="r"/>
              </a:tabLst>
            </a:pPr>
            <a:r>
              <a:rPr lang="ja-JP" altLang="en-US"/>
              <a:t>中級（しっかり）編のガイドライン</a:t>
            </a:r>
            <a:r>
              <a:rPr lang="en-US" altLang="ja-JP" dirty="0"/>
              <a:t> </a:t>
            </a:r>
            <a:r>
              <a:rPr lang="en-US" altLang="ja-JP" sz="2800" u="dashHeavy" baseline="40000" dirty="0"/>
              <a:t>	</a:t>
            </a:r>
            <a:r>
              <a:rPr lang="en-US" altLang="ja-JP" dirty="0"/>
              <a:t> 6</a:t>
            </a:r>
            <a:endParaRPr lang="ja-JP" altLang="en-US"/>
          </a:p>
        </p:txBody>
      </p:sp>
    </p:spTree>
    <p:extLst>
      <p:ext uri="{BB962C8B-B14F-4D97-AF65-F5344CB8AC3E}">
        <p14:creationId xmlns:p14="http://schemas.microsoft.com/office/powerpoint/2010/main" val="2485909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738D2C-C43F-DB15-7980-D9CA11B93F70}"/>
              </a:ext>
            </a:extLst>
          </p:cNvPr>
          <p:cNvSpPr>
            <a:spLocks noGrp="1"/>
          </p:cNvSpPr>
          <p:nvPr>
            <p:ph type="title"/>
          </p:nvPr>
        </p:nvSpPr>
        <p:spPr/>
        <p:txBody>
          <a:bodyPr/>
          <a:lstStyle/>
          <a:p>
            <a:r>
              <a:rPr kumimoji="1" lang="ja-JP" altLang="en-US"/>
              <a:t>企画</a:t>
            </a:r>
            <a:br>
              <a:rPr kumimoji="1" lang="en-US" altLang="ja-JP" dirty="0"/>
            </a:br>
            <a:r>
              <a:rPr kumimoji="1" lang="ja-JP" altLang="en-US"/>
              <a:t>他のアプリケーションを参考にする</a:t>
            </a:r>
          </a:p>
        </p:txBody>
      </p:sp>
      <p:sp>
        <p:nvSpPr>
          <p:cNvPr id="3" name="コンテンツ プレースホルダー 2">
            <a:extLst>
              <a:ext uri="{FF2B5EF4-FFF2-40B4-BE49-F238E27FC236}">
                <a16:creationId xmlns:a16="http://schemas.microsoft.com/office/drawing/2014/main" id="{F0593DC0-8EB6-E341-A82E-9D67BBDFE2AF}"/>
              </a:ext>
            </a:extLst>
          </p:cNvPr>
          <p:cNvSpPr>
            <a:spLocks noGrp="1"/>
          </p:cNvSpPr>
          <p:nvPr>
            <p:ph idx="1"/>
          </p:nvPr>
        </p:nvSpPr>
        <p:spPr>
          <a:xfrm>
            <a:off x="899592" y="1330779"/>
            <a:ext cx="7344816" cy="4729779"/>
          </a:xfrm>
        </p:spPr>
        <p:txBody>
          <a:bodyPr>
            <a:normAutofit fontScale="77500" lnSpcReduction="20000"/>
          </a:bodyPr>
          <a:lstStyle/>
          <a:p>
            <a:pPr marL="285750" lvl="1" indent="-285750">
              <a:buFont typeface="Arial" panose="020B0604020202020204" pitchFamily="34" charset="0"/>
              <a:buChar char="•"/>
            </a:pPr>
            <a:r>
              <a:rPr kumimoji="1" lang="en-US" altLang="ja-JP" sz="1500" dirty="0"/>
              <a:t>Monaca Education</a:t>
            </a:r>
            <a:r>
              <a:rPr kumimoji="1" lang="ja-JP" altLang="en-US" sz="1500"/>
              <a:t>の</a:t>
            </a:r>
            <a:r>
              <a:rPr kumimoji="1" lang="en-US" altLang="ja-JP" sz="1500" dirty="0"/>
              <a:t>Web</a:t>
            </a:r>
            <a:r>
              <a:rPr kumimoji="1" lang="ja-JP" altLang="en-US" sz="1500"/>
              <a:t>サイトでは、</a:t>
            </a:r>
            <a:r>
              <a:rPr lang="en-US" altLang="ja-JP" sz="1500" dirty="0"/>
              <a:t>APS</a:t>
            </a:r>
            <a:r>
              <a:rPr lang="ja-JP" altLang="en-US" sz="1500"/>
              <a:t>（アプリプログラミングシート）という名称でサンプルプログラムを公開しています。アプリケーションの企画・設計・制作に使える例が得られます。</a:t>
            </a:r>
            <a:endParaRPr lang="en-US" altLang="ja-JP" sz="1500" dirty="0"/>
          </a:p>
          <a:p>
            <a:pPr marL="285750" lvl="1" indent="-285750">
              <a:buFont typeface="Arial" panose="020B0604020202020204" pitchFamily="34" charset="0"/>
              <a:buChar char="•"/>
            </a:pPr>
            <a:r>
              <a:rPr lang="ja-JP" altLang="en-US" sz="1500"/>
              <a:t>複数の</a:t>
            </a:r>
            <a:r>
              <a:rPr lang="en-US" altLang="ja-JP" sz="1500" dirty="0"/>
              <a:t>APS</a:t>
            </a:r>
            <a:r>
              <a:rPr lang="ja-JP" altLang="en-US" sz="1500"/>
              <a:t>を試用すると、様々なアプリケーションの例を見ることができますが、必然的に時間（コマ数）が増えます。</a:t>
            </a:r>
            <a:endParaRPr lang="en-US" altLang="ja-JP" sz="1500" dirty="0"/>
          </a:p>
          <a:p>
            <a:pPr marL="285750" lvl="1" indent="-285750">
              <a:buFont typeface="Arial" panose="020B0604020202020204" pitchFamily="34" charset="0"/>
              <a:buChar char="•"/>
            </a:pPr>
            <a:endParaRPr lang="en-US" altLang="ja-JP" sz="1500" dirty="0"/>
          </a:p>
          <a:p>
            <a:pPr marL="285750" lvl="1" indent="-285750">
              <a:buFont typeface="Arial" panose="020B0604020202020204" pitchFamily="34" charset="0"/>
              <a:buChar char="•"/>
            </a:pPr>
            <a:r>
              <a:rPr lang="ja-JP" altLang="en-US" sz="1500"/>
              <a:t>例：</a:t>
            </a:r>
            <a:r>
              <a:rPr lang="en-US" altLang="ja-JP" sz="1500" dirty="0"/>
              <a:t>APS</a:t>
            </a:r>
            <a:r>
              <a:rPr lang="ja-JP" altLang="en-US" sz="1500"/>
              <a:t>複利計算</a:t>
            </a:r>
            <a:endParaRPr lang="en-US" altLang="ja-JP" sz="1500" dirty="0"/>
          </a:p>
          <a:p>
            <a:pPr marL="971550" lvl="2" indent="-285750">
              <a:buFont typeface="Arial" panose="020B0604020202020204" pitchFamily="34" charset="0"/>
              <a:buChar char="•"/>
            </a:pPr>
            <a:r>
              <a:rPr lang="en-US" altLang="ja-JP" sz="1500" dirty="0"/>
              <a:t>APS</a:t>
            </a:r>
            <a:r>
              <a:rPr lang="ja-JP" altLang="en-US" sz="1500"/>
              <a:t>複利計算（</a:t>
            </a:r>
            <a:r>
              <a:rPr lang="en-US" altLang="ja-JP" sz="1500" dirty="0"/>
              <a:t>JavaScript</a:t>
            </a:r>
            <a:r>
              <a:rPr lang="ja-JP" altLang="en-US" sz="1500"/>
              <a:t>版）</a:t>
            </a:r>
            <a:endParaRPr lang="en-US" altLang="ja-JP" sz="1500" dirty="0"/>
          </a:p>
          <a:p>
            <a:pPr lvl="3"/>
            <a:r>
              <a:rPr lang="en-US" altLang="ja-JP" sz="1500" dirty="0">
                <a:hlinkClick r:id="rId3"/>
              </a:rPr>
              <a:t>https://edu.monaca.io/aps-top/aps-compoundinterest-javascript</a:t>
            </a:r>
            <a:endParaRPr lang="en-US" altLang="ja-JP" sz="1500" dirty="0"/>
          </a:p>
          <a:p>
            <a:pPr lvl="3"/>
            <a:r>
              <a:rPr lang="ja-JP" altLang="en-US" sz="1500"/>
              <a:t>アプリの基本的な機能と仕組み</a:t>
            </a:r>
            <a:endParaRPr lang="en-US" altLang="ja-JP" sz="1500" dirty="0"/>
          </a:p>
          <a:p>
            <a:pPr marL="1314450" lvl="3" indent="-285750">
              <a:buFont typeface="Arial" panose="020B0604020202020204" pitchFamily="34" charset="0"/>
              <a:buChar char="•"/>
            </a:pPr>
            <a:r>
              <a:rPr lang="ja-JP" altLang="en-US" sz="1500"/>
              <a:t>ユーザーの入力を複数受け付ける</a:t>
            </a:r>
            <a:endParaRPr lang="en-US" altLang="ja-JP" sz="1500" dirty="0"/>
          </a:p>
          <a:p>
            <a:pPr marL="1314450" lvl="3" indent="-285750">
              <a:buFont typeface="Arial" panose="020B0604020202020204" pitchFamily="34" charset="0"/>
              <a:buChar char="•"/>
            </a:pPr>
            <a:r>
              <a:rPr lang="ja-JP" altLang="en-US" sz="1500"/>
              <a:t>計算式に従って、入力された値について計算を行う</a:t>
            </a:r>
            <a:endParaRPr lang="en-US" altLang="ja-JP" sz="1500" dirty="0"/>
          </a:p>
          <a:p>
            <a:pPr marL="1314450" lvl="3" indent="-285750">
              <a:buFont typeface="Arial" panose="020B0604020202020204" pitchFamily="34" charset="0"/>
              <a:buChar char="•"/>
            </a:pPr>
            <a:r>
              <a:rPr lang="ja-JP" altLang="en-US" sz="1500"/>
              <a:t>計算結果を表示する</a:t>
            </a:r>
            <a:endParaRPr lang="en-US" altLang="ja-JP" sz="1500" dirty="0"/>
          </a:p>
          <a:p>
            <a:pPr marL="971550" lvl="2" indent="-285750">
              <a:buFont typeface="Arial" panose="020B0604020202020204" pitchFamily="34" charset="0"/>
              <a:buChar char="•"/>
            </a:pPr>
            <a:endParaRPr lang="en-US" altLang="ja-JP" sz="1500" dirty="0"/>
          </a:p>
          <a:p>
            <a:pPr marL="285750" lvl="1" indent="-285750">
              <a:buFont typeface="Arial" panose="020B0604020202020204" pitchFamily="34" charset="0"/>
              <a:buChar char="•"/>
            </a:pPr>
            <a:r>
              <a:rPr lang="ja-JP" altLang="en-US" sz="1500"/>
              <a:t>その他の</a:t>
            </a:r>
            <a:r>
              <a:rPr lang="en-US" altLang="ja-JP" sz="1500" dirty="0"/>
              <a:t>APS</a:t>
            </a:r>
            <a:r>
              <a:rPr lang="ja-JP" altLang="en-US" sz="1500"/>
              <a:t>の説明</a:t>
            </a:r>
            <a:endParaRPr lang="en-US" altLang="ja-JP" sz="1500" dirty="0"/>
          </a:p>
          <a:p>
            <a:pPr lvl="2"/>
            <a:r>
              <a:rPr lang="en-US" altLang="ja-JP" sz="1500" dirty="0"/>
              <a:t>APS</a:t>
            </a:r>
            <a:r>
              <a:rPr lang="ja-JP" altLang="en-US" sz="1500"/>
              <a:t>（アプリプログラミングシート）</a:t>
            </a:r>
            <a:endParaRPr lang="en-US" altLang="ja-JP" sz="1500" dirty="0"/>
          </a:p>
          <a:p>
            <a:pPr lvl="2"/>
            <a:r>
              <a:rPr lang="en-US" altLang="ja-JP" sz="1500" dirty="0"/>
              <a:t>	</a:t>
            </a:r>
            <a:r>
              <a:rPr lang="en-US" altLang="ja-JP" sz="1500" dirty="0">
                <a:hlinkClick r:id="rId4"/>
              </a:rPr>
              <a:t>https://edu.monaca.io/glossary-top/aps</a:t>
            </a:r>
            <a:endParaRPr lang="en-US" altLang="ja-JP" sz="1500" dirty="0"/>
          </a:p>
          <a:p>
            <a:pPr lvl="2"/>
            <a:r>
              <a:rPr kumimoji="1" lang="en-US" altLang="ja-JP" sz="1500" dirty="0"/>
              <a:t>APS</a:t>
            </a:r>
            <a:r>
              <a:rPr kumimoji="1" lang="ja-JP" altLang="en-US" sz="1500"/>
              <a:t>（アプリプログラミングシート）一覧</a:t>
            </a:r>
            <a:r>
              <a:rPr lang="en-US" altLang="ja-JP" sz="1500" dirty="0"/>
              <a:t>	</a:t>
            </a:r>
            <a:r>
              <a:rPr kumimoji="1" lang="en-US" altLang="ja-JP" sz="1500" dirty="0">
                <a:hlinkClick r:id="rId5"/>
              </a:rPr>
              <a:t>https://edu.monaca.io/aps-top</a:t>
            </a:r>
            <a:endParaRPr kumimoji="1" lang="ja-JP" altLang="en-US" sz="1500"/>
          </a:p>
          <a:p>
            <a:pPr lvl="2"/>
            <a:r>
              <a:rPr kumimoji="1" lang="en-US" altLang="ja-JP" sz="1500" dirty="0"/>
              <a:t>APS</a:t>
            </a:r>
            <a:r>
              <a:rPr kumimoji="1" lang="ja-JP" altLang="en-US" sz="1500"/>
              <a:t>（アプリプログラミングシート）のプログラムのインポート</a:t>
            </a:r>
            <a:endParaRPr kumimoji="1" lang="en-US" altLang="ja-JP" sz="1500" dirty="0"/>
          </a:p>
          <a:p>
            <a:pPr lvl="2"/>
            <a:r>
              <a:rPr kumimoji="1" lang="en-US" altLang="ja-JP" sz="1500" dirty="0"/>
              <a:t>	</a:t>
            </a:r>
            <a:r>
              <a:rPr kumimoji="1" lang="en-US" altLang="ja-JP" sz="1500" dirty="0">
                <a:hlinkClick r:id="rId6"/>
              </a:rPr>
              <a:t>https://edu.monaca.io/template/aps</a:t>
            </a:r>
            <a:r>
              <a:rPr lang="en-US" altLang="ja-JP" sz="1500" dirty="0"/>
              <a:t>	</a:t>
            </a:r>
            <a:endParaRPr kumimoji="1" lang="en-US" altLang="ja-JP" sz="1200" dirty="0"/>
          </a:p>
        </p:txBody>
      </p:sp>
    </p:spTree>
    <p:extLst>
      <p:ext uri="{BB962C8B-B14F-4D97-AF65-F5344CB8AC3E}">
        <p14:creationId xmlns:p14="http://schemas.microsoft.com/office/powerpoint/2010/main" val="2521888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A10B8B-F776-7AF0-CFBE-987DC0510EB8}"/>
              </a:ext>
            </a:extLst>
          </p:cNvPr>
          <p:cNvSpPr>
            <a:spLocks noGrp="1"/>
          </p:cNvSpPr>
          <p:nvPr>
            <p:ph type="title"/>
          </p:nvPr>
        </p:nvSpPr>
        <p:spPr/>
        <p:txBody>
          <a:bodyPr/>
          <a:lstStyle/>
          <a:p>
            <a:r>
              <a:rPr kumimoji="1" lang="ja-JP" altLang="en-US"/>
              <a:t>企画</a:t>
            </a:r>
            <a:br>
              <a:rPr kumimoji="1" lang="en-US" altLang="ja-JP" dirty="0"/>
            </a:br>
            <a:r>
              <a:rPr kumimoji="1" lang="ja-JP" altLang="en-US"/>
              <a:t>ペルソナを作る</a:t>
            </a:r>
          </a:p>
        </p:txBody>
      </p:sp>
      <p:sp>
        <p:nvSpPr>
          <p:cNvPr id="3" name="コンテンツ プレースホルダー 2">
            <a:extLst>
              <a:ext uri="{FF2B5EF4-FFF2-40B4-BE49-F238E27FC236}">
                <a16:creationId xmlns:a16="http://schemas.microsoft.com/office/drawing/2014/main" id="{0FE8E71D-9A7E-D3A0-6128-2A1B5CDF6699}"/>
              </a:ext>
            </a:extLst>
          </p:cNvPr>
          <p:cNvSpPr>
            <a:spLocks noGrp="1"/>
          </p:cNvSpPr>
          <p:nvPr>
            <p:ph idx="1"/>
          </p:nvPr>
        </p:nvSpPr>
        <p:spPr>
          <a:xfrm>
            <a:off x="899592" y="1434086"/>
            <a:ext cx="7344816" cy="3501208"/>
          </a:xfrm>
        </p:spPr>
        <p:txBody>
          <a:bodyPr>
            <a:normAutofit/>
          </a:bodyPr>
          <a:lstStyle/>
          <a:p>
            <a:r>
              <a:rPr kumimoji="1" lang="ja-JP" altLang="en-US" sz="2400"/>
              <a:t>ペルソナ・・・これから制作しようとしているアプリを使うユーザーについて調べ、架空の人のプロフィールとして書き出したもの</a:t>
            </a:r>
            <a:endParaRPr kumimoji="1" lang="en-US" altLang="ja-JP" sz="2400" dirty="0"/>
          </a:p>
          <a:p>
            <a:pPr marL="285750" lvl="1" indent="-285750">
              <a:buFont typeface="Arial" panose="020B0604020202020204" pitchFamily="34" charset="0"/>
              <a:buChar char="•"/>
            </a:pPr>
            <a:r>
              <a:rPr lang="ja-JP" altLang="en-US" sz="1600"/>
              <a:t>想像で書くのではなく、データ（統計データや、</a:t>
            </a:r>
            <a:r>
              <a:rPr lang="ja-JP" altLang="en-US" sz="1600" b="1">
                <a:solidFill>
                  <a:srgbClr val="FF0000"/>
                </a:solidFill>
              </a:rPr>
              <a:t>インタビュー</a:t>
            </a:r>
            <a:r>
              <a:rPr lang="ja-JP" altLang="en-US" sz="1600"/>
              <a:t>）を踏まえて書き出す</a:t>
            </a:r>
            <a:endParaRPr lang="en-US" altLang="ja-JP" sz="1600" dirty="0"/>
          </a:p>
          <a:p>
            <a:pPr marL="285750" lvl="1" indent="-285750">
              <a:buFont typeface="Arial" panose="020B0604020202020204" pitchFamily="34" charset="0"/>
              <a:buChar char="•"/>
            </a:pPr>
            <a:r>
              <a:rPr lang="ja-JP" altLang="en-US" sz="1600"/>
              <a:t>抱えている問題を理解し、アプリに必要な機能を洗い出すのに役立つ</a:t>
            </a:r>
            <a:endParaRPr kumimoji="1" lang="en-US" altLang="ja-JP" sz="1600" dirty="0"/>
          </a:p>
          <a:p>
            <a:endParaRPr kumimoji="1" lang="ja-JP" altLang="en-US" sz="2400"/>
          </a:p>
        </p:txBody>
      </p:sp>
      <p:grpSp>
        <p:nvGrpSpPr>
          <p:cNvPr id="4" name="グループ化 3">
            <a:extLst>
              <a:ext uri="{FF2B5EF4-FFF2-40B4-BE49-F238E27FC236}">
                <a16:creationId xmlns:a16="http://schemas.microsoft.com/office/drawing/2014/main" id="{784D7906-C320-B987-4226-BA47DFA8791A}"/>
              </a:ext>
            </a:extLst>
          </p:cNvPr>
          <p:cNvGrpSpPr/>
          <p:nvPr/>
        </p:nvGrpSpPr>
        <p:grpSpPr>
          <a:xfrm>
            <a:off x="4058931" y="3775112"/>
            <a:ext cx="435548" cy="956849"/>
            <a:chOff x="934547" y="2001552"/>
            <a:chExt cx="720000" cy="1612762"/>
          </a:xfrm>
        </p:grpSpPr>
        <p:sp>
          <p:nvSpPr>
            <p:cNvPr id="5" name="円/楕円 4">
              <a:extLst>
                <a:ext uri="{FF2B5EF4-FFF2-40B4-BE49-F238E27FC236}">
                  <a16:creationId xmlns:a16="http://schemas.microsoft.com/office/drawing/2014/main" id="{66CBC7CE-BAA3-FA9F-C698-2E8E8162B0D1}"/>
                </a:ext>
              </a:extLst>
            </p:cNvPr>
            <p:cNvSpPr/>
            <p:nvPr/>
          </p:nvSpPr>
          <p:spPr>
            <a:xfrm>
              <a:off x="1005752" y="2001552"/>
              <a:ext cx="576000" cy="576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8F579276-D9CB-7138-3310-FF046D157A72}"/>
                </a:ext>
              </a:extLst>
            </p:cNvPr>
            <p:cNvGrpSpPr/>
            <p:nvPr/>
          </p:nvGrpSpPr>
          <p:grpSpPr>
            <a:xfrm>
              <a:off x="934547" y="2580631"/>
              <a:ext cx="720000" cy="738760"/>
              <a:chOff x="934547" y="2580631"/>
              <a:chExt cx="720000" cy="738760"/>
            </a:xfrm>
          </p:grpSpPr>
          <p:cxnSp>
            <p:nvCxnSpPr>
              <p:cNvPr id="9" name="直線コネクタ 8">
                <a:extLst>
                  <a:ext uri="{FF2B5EF4-FFF2-40B4-BE49-F238E27FC236}">
                    <a16:creationId xmlns:a16="http://schemas.microsoft.com/office/drawing/2014/main" id="{50C9F706-206C-DD53-DD33-D5739E64A798}"/>
                  </a:ext>
                </a:extLst>
              </p:cNvPr>
              <p:cNvCxnSpPr>
                <a:cxnSpLocks/>
              </p:cNvCxnSpPr>
              <p:nvPr/>
            </p:nvCxnSpPr>
            <p:spPr>
              <a:xfrm>
                <a:off x="934547" y="2950011"/>
                <a:ext cx="72000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F55B8FBD-1CFB-387E-8906-68189EB97AA7}"/>
                  </a:ext>
                </a:extLst>
              </p:cNvPr>
              <p:cNvCxnSpPr>
                <a:cxnSpLocks/>
              </p:cNvCxnSpPr>
              <p:nvPr/>
            </p:nvCxnSpPr>
            <p:spPr>
              <a:xfrm rot="5400000">
                <a:off x="925167" y="2950011"/>
                <a:ext cx="738760" cy="0"/>
              </a:xfrm>
              <a:prstGeom prst="line">
                <a:avLst/>
              </a:prstGeom>
              <a:ln w="25400"/>
            </p:spPr>
            <p:style>
              <a:lnRef idx="1">
                <a:schemeClr val="dk1"/>
              </a:lnRef>
              <a:fillRef idx="0">
                <a:schemeClr val="dk1"/>
              </a:fillRef>
              <a:effectRef idx="0">
                <a:schemeClr val="dk1"/>
              </a:effectRef>
              <a:fontRef idx="minor">
                <a:schemeClr val="tx1"/>
              </a:fontRef>
            </p:style>
          </p:cxnSp>
        </p:grpSp>
        <p:cxnSp>
          <p:nvCxnSpPr>
            <p:cNvPr id="7" name="直線コネクタ 6">
              <a:extLst>
                <a:ext uri="{FF2B5EF4-FFF2-40B4-BE49-F238E27FC236}">
                  <a16:creationId xmlns:a16="http://schemas.microsoft.com/office/drawing/2014/main" id="{1578E1A4-F3AE-09C3-B982-714B3DA1BFB1}"/>
                </a:ext>
              </a:extLst>
            </p:cNvPr>
            <p:cNvCxnSpPr>
              <a:cxnSpLocks/>
            </p:cNvCxnSpPr>
            <p:nvPr/>
          </p:nvCxnSpPr>
          <p:spPr>
            <a:xfrm rot="2700000">
              <a:off x="1241148" y="3434712"/>
              <a:ext cx="359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2D1CAE98-5912-8A80-E1E6-22E68929A2D6}"/>
                </a:ext>
              </a:extLst>
            </p:cNvPr>
            <p:cNvCxnSpPr>
              <a:cxnSpLocks/>
            </p:cNvCxnSpPr>
            <p:nvPr/>
          </p:nvCxnSpPr>
          <p:spPr>
            <a:xfrm rot="8100000">
              <a:off x="988742" y="3431633"/>
              <a:ext cx="359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角丸四角形吹き出し 10">
            <a:extLst>
              <a:ext uri="{FF2B5EF4-FFF2-40B4-BE49-F238E27FC236}">
                <a16:creationId xmlns:a16="http://schemas.microsoft.com/office/drawing/2014/main" id="{1C9163BF-7C9A-CBC2-7E79-B5674DB5C3C4}"/>
              </a:ext>
            </a:extLst>
          </p:cNvPr>
          <p:cNvSpPr/>
          <p:nvPr/>
        </p:nvSpPr>
        <p:spPr>
          <a:xfrm>
            <a:off x="1168400" y="3674033"/>
            <a:ext cx="2573754" cy="1507342"/>
          </a:xfrm>
          <a:prstGeom prst="wedgeRoundRectCallout">
            <a:avLst>
              <a:gd name="adj1" fmla="val 59558"/>
              <a:gd name="adj2" fmla="val -241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t>授業中に生徒を</a:t>
            </a:r>
            <a:endParaRPr kumimoji="1" lang="en-US" altLang="ja-JP" dirty="0"/>
          </a:p>
          <a:p>
            <a:r>
              <a:rPr lang="ja-JP" altLang="en-US"/>
              <a:t>指名する時、</a:t>
            </a:r>
            <a:endParaRPr lang="en-US" altLang="ja-JP" dirty="0"/>
          </a:p>
          <a:p>
            <a:r>
              <a:rPr lang="ja-JP" altLang="en-US"/>
              <a:t>どんな順番で</a:t>
            </a:r>
            <a:endParaRPr lang="en-US" altLang="ja-JP" dirty="0"/>
          </a:p>
          <a:p>
            <a:r>
              <a:rPr lang="ja-JP" altLang="en-US"/>
              <a:t>指名したらいいだろう？</a:t>
            </a:r>
            <a:endParaRPr kumimoji="1" lang="ja-JP" altLang="en-US"/>
          </a:p>
        </p:txBody>
      </p:sp>
      <p:sp>
        <p:nvSpPr>
          <p:cNvPr id="12" name="角丸四角形吹き出し 11">
            <a:extLst>
              <a:ext uri="{FF2B5EF4-FFF2-40B4-BE49-F238E27FC236}">
                <a16:creationId xmlns:a16="http://schemas.microsoft.com/office/drawing/2014/main" id="{C38DAAC2-0510-2E45-83A7-FB807C150CFD}"/>
              </a:ext>
            </a:extLst>
          </p:cNvPr>
          <p:cNvSpPr/>
          <p:nvPr/>
        </p:nvSpPr>
        <p:spPr>
          <a:xfrm>
            <a:off x="4831826" y="3674032"/>
            <a:ext cx="3308155" cy="1729560"/>
          </a:xfrm>
          <a:prstGeom prst="wedgeRoundRectCallout">
            <a:avLst>
              <a:gd name="adj1" fmla="val -56297"/>
              <a:gd name="adj2" fmla="val -11324"/>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kumimoji="1" lang="ja-JP" altLang="en-US" sz="1600"/>
              <a:t>山田一郎</a:t>
            </a:r>
            <a:endParaRPr kumimoji="1" lang="en-US" altLang="ja-JP" sz="1600" dirty="0"/>
          </a:p>
          <a:p>
            <a:pPr marL="285750" indent="-285750">
              <a:buFont typeface="Arial" panose="020B0604020202020204" pitchFamily="34" charset="0"/>
              <a:buChar char="•"/>
            </a:pPr>
            <a:r>
              <a:rPr lang="ja-JP" altLang="en-US" sz="1600"/>
              <a:t>男性</a:t>
            </a:r>
            <a:endParaRPr lang="en-US" altLang="ja-JP" sz="1600" dirty="0"/>
          </a:p>
          <a:p>
            <a:pPr marL="285750" indent="-285750">
              <a:buFont typeface="Arial" panose="020B0604020202020204" pitchFamily="34" charset="0"/>
              <a:buChar char="•"/>
            </a:pPr>
            <a:r>
              <a:rPr kumimoji="1" lang="en-US" altLang="ja-JP" sz="1600" dirty="0"/>
              <a:t>20</a:t>
            </a:r>
            <a:r>
              <a:rPr kumimoji="1" lang="ja-JP" altLang="en-US" sz="1600"/>
              <a:t>代</a:t>
            </a:r>
            <a:endParaRPr kumimoji="1" lang="en-US" altLang="ja-JP" sz="1600" dirty="0"/>
          </a:p>
          <a:p>
            <a:pPr marL="285750" indent="-285750">
              <a:buFont typeface="Arial" panose="020B0604020202020204" pitchFamily="34" charset="0"/>
              <a:buChar char="•"/>
            </a:pPr>
            <a:r>
              <a:rPr lang="ja-JP" altLang="en-US" sz="1600"/>
              <a:t>コンピュータはあまり詳しくない</a:t>
            </a:r>
            <a:endParaRPr lang="en-US" altLang="ja-JP" sz="1600" dirty="0"/>
          </a:p>
          <a:p>
            <a:pPr marL="285750" indent="-285750">
              <a:buFont typeface="Arial" panose="020B0604020202020204" pitchFamily="34" charset="0"/>
              <a:buChar char="•"/>
            </a:pPr>
            <a:r>
              <a:rPr kumimoji="1" lang="ja-JP" altLang="en-US" sz="1600"/>
              <a:t>スマホは普通に操作できる</a:t>
            </a:r>
            <a:endParaRPr kumimoji="1" lang="en-US" altLang="ja-JP" sz="1600" dirty="0"/>
          </a:p>
          <a:p>
            <a:pPr marL="285750" indent="-285750">
              <a:buFont typeface="Arial" panose="020B0604020202020204" pitchFamily="34" charset="0"/>
              <a:buChar char="•"/>
            </a:pPr>
            <a:r>
              <a:rPr lang="ja-JP" altLang="en-US" sz="1600"/>
              <a:t>・・・</a:t>
            </a:r>
            <a:endParaRPr kumimoji="1" lang="ja-JP" altLang="en-US" sz="1600"/>
          </a:p>
        </p:txBody>
      </p:sp>
      <p:sp>
        <p:nvSpPr>
          <p:cNvPr id="13" name="テキスト ボックス 12">
            <a:extLst>
              <a:ext uri="{FF2B5EF4-FFF2-40B4-BE49-F238E27FC236}">
                <a16:creationId xmlns:a16="http://schemas.microsoft.com/office/drawing/2014/main" id="{C18438EE-5D8D-96C9-27A3-9B3E5EDA77A0}"/>
              </a:ext>
            </a:extLst>
          </p:cNvPr>
          <p:cNvSpPr txBox="1"/>
          <p:nvPr/>
        </p:nvSpPr>
        <p:spPr>
          <a:xfrm>
            <a:off x="4904437" y="5508169"/>
            <a:ext cx="3260734" cy="751114"/>
          </a:xfrm>
          <a:prstGeom prst="rect">
            <a:avLst/>
          </a:prstGeom>
        </p:spPr>
        <p:txBody>
          <a:bodyPr wrap="square" lIns="0" tIns="0" rIns="0" bIns="0" rtlCol="0">
            <a:noAutofit/>
          </a:bodyPr>
          <a:lstStyle/>
          <a:p>
            <a:r>
              <a:rPr kumimoji="1" lang="ja-JP" altLang="en-US" sz="1600">
                <a:latin typeface="+mn-lt"/>
              </a:rPr>
              <a:t>「どんな人で、何に関心があり、</a:t>
            </a:r>
            <a:endParaRPr kumimoji="1" lang="en-US" altLang="ja-JP" sz="1600" dirty="0">
              <a:latin typeface="+mn-lt"/>
            </a:endParaRPr>
          </a:p>
          <a:p>
            <a:r>
              <a:rPr lang="ja-JP" altLang="en-US" sz="1600"/>
              <a:t>何ができ、何ができないか」等を</a:t>
            </a:r>
            <a:endParaRPr lang="en-US" altLang="ja-JP" sz="1600" dirty="0"/>
          </a:p>
          <a:p>
            <a:r>
              <a:rPr lang="ja-JP" altLang="en-US" sz="1600"/>
              <a:t>考えるヒントになる</a:t>
            </a:r>
            <a:endParaRPr lang="en-US" altLang="ja-JP" sz="1600" dirty="0"/>
          </a:p>
        </p:txBody>
      </p:sp>
      <p:sp>
        <p:nvSpPr>
          <p:cNvPr id="14" name="右矢印 13">
            <a:extLst>
              <a:ext uri="{FF2B5EF4-FFF2-40B4-BE49-F238E27FC236}">
                <a16:creationId xmlns:a16="http://schemas.microsoft.com/office/drawing/2014/main" id="{79FF9482-1181-7828-E7D5-4432F051178F}"/>
              </a:ext>
            </a:extLst>
          </p:cNvPr>
          <p:cNvSpPr/>
          <p:nvPr/>
        </p:nvSpPr>
        <p:spPr>
          <a:xfrm>
            <a:off x="5905144" y="108645"/>
            <a:ext cx="2356356" cy="970710"/>
          </a:xfrm>
          <a:prstGeom prst="rightArrow">
            <a:avLst>
              <a:gd name="adj1" fmla="val 65846"/>
              <a:gd name="adj2" fmla="val 5000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a:t>ペルソナ</a:t>
            </a:r>
            <a:endParaRPr kumimoji="1" lang="en-US" altLang="ja-JP" sz="1600" dirty="0"/>
          </a:p>
          <a:p>
            <a:pPr algn="ctr"/>
            <a:r>
              <a:rPr lang="en-US" altLang="ja-JP" sz="1600" dirty="0"/>
              <a:t>p.52</a:t>
            </a:r>
            <a:endParaRPr kumimoji="1" lang="ja-JP" altLang="en-US" sz="1600"/>
          </a:p>
        </p:txBody>
      </p:sp>
    </p:spTree>
    <p:extLst>
      <p:ext uri="{BB962C8B-B14F-4D97-AF65-F5344CB8AC3E}">
        <p14:creationId xmlns:p14="http://schemas.microsoft.com/office/powerpoint/2010/main" val="2138919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069EE3-1327-C828-509E-2F3135425446}"/>
              </a:ext>
            </a:extLst>
          </p:cNvPr>
          <p:cNvSpPr>
            <a:spLocks noGrp="1"/>
          </p:cNvSpPr>
          <p:nvPr>
            <p:ph type="title"/>
          </p:nvPr>
        </p:nvSpPr>
        <p:spPr/>
        <p:txBody>
          <a:bodyPr/>
          <a:lstStyle/>
          <a:p>
            <a:r>
              <a:rPr kumimoji="1" lang="ja-JP" altLang="en-US"/>
              <a:t>企画</a:t>
            </a:r>
            <a:br>
              <a:rPr kumimoji="1" lang="en-US" altLang="ja-JP" dirty="0"/>
            </a:br>
            <a:r>
              <a:rPr kumimoji="1" lang="ja-JP" altLang="en-US"/>
              <a:t>ユースケース図とシナリオを作る</a:t>
            </a:r>
          </a:p>
        </p:txBody>
      </p:sp>
      <p:sp>
        <p:nvSpPr>
          <p:cNvPr id="28" name="コンテンツ プレースホルダー 27">
            <a:extLst>
              <a:ext uri="{FF2B5EF4-FFF2-40B4-BE49-F238E27FC236}">
                <a16:creationId xmlns:a16="http://schemas.microsoft.com/office/drawing/2014/main" id="{36A66A59-C2C7-48B7-0390-641595C61D2C}"/>
              </a:ext>
            </a:extLst>
          </p:cNvPr>
          <p:cNvSpPr>
            <a:spLocks noGrp="1"/>
          </p:cNvSpPr>
          <p:nvPr>
            <p:ph idx="1"/>
          </p:nvPr>
        </p:nvSpPr>
        <p:spPr>
          <a:xfrm>
            <a:off x="4731714" y="1427356"/>
            <a:ext cx="3512694" cy="4538546"/>
          </a:xfrm>
        </p:spPr>
        <p:txBody>
          <a:bodyPr/>
          <a:lstStyle/>
          <a:p>
            <a:r>
              <a:rPr lang="ja-JP" altLang="en-US"/>
              <a:t>次に指名する</a:t>
            </a:r>
            <a:r>
              <a:rPr lang="en-US" altLang="ja-JP" dirty="0"/>
              <a:t>5</a:t>
            </a:r>
            <a:r>
              <a:rPr lang="ja-JP" altLang="en-US"/>
              <a:t>人のリストを表示する</a:t>
            </a:r>
            <a:endParaRPr lang="en-US" altLang="ja-JP" dirty="0"/>
          </a:p>
          <a:p>
            <a:pPr marL="342900" lvl="1" indent="-342900">
              <a:buFont typeface="+mj-lt"/>
              <a:buAutoNum type="arabicPeriod"/>
            </a:pPr>
            <a:r>
              <a:rPr lang="ja-JP" altLang="en-US"/>
              <a:t>先生が、次に指名する</a:t>
            </a:r>
            <a:r>
              <a:rPr lang="en-US" altLang="ja-JP" dirty="0"/>
              <a:t>5</a:t>
            </a:r>
            <a:r>
              <a:rPr lang="ja-JP" altLang="en-US"/>
              <a:t>人を表示するよう、画面を操作する（ボタンのクリックなど）</a:t>
            </a:r>
            <a:endParaRPr lang="en-US" altLang="ja-JP" dirty="0"/>
          </a:p>
          <a:p>
            <a:pPr marL="342900" lvl="1" indent="-342900">
              <a:buFont typeface="+mj-lt"/>
              <a:buAutoNum type="arabicPeriod"/>
            </a:pPr>
            <a:r>
              <a:rPr lang="ja-JP" altLang="en-US"/>
              <a:t>アプリは、生徒の一覧から、次に表示する生徒</a:t>
            </a:r>
            <a:r>
              <a:rPr lang="en-US" altLang="ja-JP" dirty="0"/>
              <a:t>5</a:t>
            </a:r>
            <a:r>
              <a:rPr lang="ja-JP" altLang="en-US"/>
              <a:t>人をランダムに取り出す。</a:t>
            </a:r>
            <a:endParaRPr lang="en-US" altLang="ja-JP" dirty="0"/>
          </a:p>
          <a:p>
            <a:pPr marL="342900" lvl="1" indent="-342900">
              <a:buFont typeface="+mj-lt"/>
              <a:buAutoNum type="arabicPeriod"/>
            </a:pPr>
            <a:r>
              <a:rPr lang="ja-JP" altLang="en-US"/>
              <a:t>アプリは、取り出した</a:t>
            </a:r>
            <a:r>
              <a:rPr lang="en-US" altLang="ja-JP" dirty="0"/>
              <a:t>5</a:t>
            </a:r>
            <a:r>
              <a:rPr lang="ja-JP" altLang="en-US"/>
              <a:t>人を画面に表示する。取り出した</a:t>
            </a:r>
            <a:r>
              <a:rPr lang="en-US" altLang="ja-JP" dirty="0"/>
              <a:t>5</a:t>
            </a:r>
            <a:r>
              <a:rPr lang="ja-JP" altLang="en-US"/>
              <a:t>人は、元の生徒の一覧から取り除く</a:t>
            </a:r>
          </a:p>
        </p:txBody>
      </p:sp>
      <p:grpSp>
        <p:nvGrpSpPr>
          <p:cNvPr id="4" name="グループ化 3">
            <a:extLst>
              <a:ext uri="{FF2B5EF4-FFF2-40B4-BE49-F238E27FC236}">
                <a16:creationId xmlns:a16="http://schemas.microsoft.com/office/drawing/2014/main" id="{04F506C4-C59D-5007-089E-2071873F0632}"/>
              </a:ext>
            </a:extLst>
          </p:cNvPr>
          <p:cNvGrpSpPr/>
          <p:nvPr/>
        </p:nvGrpSpPr>
        <p:grpSpPr>
          <a:xfrm>
            <a:off x="883889" y="2982524"/>
            <a:ext cx="435548" cy="956849"/>
            <a:chOff x="934547" y="2001552"/>
            <a:chExt cx="720000" cy="1612762"/>
          </a:xfrm>
        </p:grpSpPr>
        <p:sp>
          <p:nvSpPr>
            <p:cNvPr id="5" name="円/楕円 4">
              <a:extLst>
                <a:ext uri="{FF2B5EF4-FFF2-40B4-BE49-F238E27FC236}">
                  <a16:creationId xmlns:a16="http://schemas.microsoft.com/office/drawing/2014/main" id="{E3006A71-377A-A9C2-2A99-E17E2FEF7C50}"/>
                </a:ext>
              </a:extLst>
            </p:cNvPr>
            <p:cNvSpPr/>
            <p:nvPr/>
          </p:nvSpPr>
          <p:spPr>
            <a:xfrm>
              <a:off x="1005752" y="2001552"/>
              <a:ext cx="576000" cy="576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F08BC2F9-F15A-F2C5-AD56-9652AC717E97}"/>
                </a:ext>
              </a:extLst>
            </p:cNvPr>
            <p:cNvGrpSpPr/>
            <p:nvPr/>
          </p:nvGrpSpPr>
          <p:grpSpPr>
            <a:xfrm>
              <a:off x="934547" y="2580631"/>
              <a:ext cx="720000" cy="738760"/>
              <a:chOff x="934547" y="2580631"/>
              <a:chExt cx="720000" cy="738760"/>
            </a:xfrm>
          </p:grpSpPr>
          <p:cxnSp>
            <p:nvCxnSpPr>
              <p:cNvPr id="9" name="直線コネクタ 8">
                <a:extLst>
                  <a:ext uri="{FF2B5EF4-FFF2-40B4-BE49-F238E27FC236}">
                    <a16:creationId xmlns:a16="http://schemas.microsoft.com/office/drawing/2014/main" id="{655E8CD9-C773-98C1-56A7-2F3321D3DB49}"/>
                  </a:ext>
                </a:extLst>
              </p:cNvPr>
              <p:cNvCxnSpPr>
                <a:cxnSpLocks/>
              </p:cNvCxnSpPr>
              <p:nvPr/>
            </p:nvCxnSpPr>
            <p:spPr>
              <a:xfrm>
                <a:off x="934547" y="2950011"/>
                <a:ext cx="72000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FAFAAC76-C56A-1D2F-B549-BA8C6400DDF9}"/>
                  </a:ext>
                </a:extLst>
              </p:cNvPr>
              <p:cNvCxnSpPr>
                <a:cxnSpLocks/>
              </p:cNvCxnSpPr>
              <p:nvPr/>
            </p:nvCxnSpPr>
            <p:spPr>
              <a:xfrm rot="5400000">
                <a:off x="925167" y="2950011"/>
                <a:ext cx="738760" cy="0"/>
              </a:xfrm>
              <a:prstGeom prst="line">
                <a:avLst/>
              </a:prstGeom>
              <a:ln w="25400"/>
            </p:spPr>
            <p:style>
              <a:lnRef idx="1">
                <a:schemeClr val="dk1"/>
              </a:lnRef>
              <a:fillRef idx="0">
                <a:schemeClr val="dk1"/>
              </a:fillRef>
              <a:effectRef idx="0">
                <a:schemeClr val="dk1"/>
              </a:effectRef>
              <a:fontRef idx="minor">
                <a:schemeClr val="tx1"/>
              </a:fontRef>
            </p:style>
          </p:cxnSp>
        </p:grpSp>
        <p:cxnSp>
          <p:nvCxnSpPr>
            <p:cNvPr id="7" name="直線コネクタ 6">
              <a:extLst>
                <a:ext uri="{FF2B5EF4-FFF2-40B4-BE49-F238E27FC236}">
                  <a16:creationId xmlns:a16="http://schemas.microsoft.com/office/drawing/2014/main" id="{21691C36-7CF4-E933-A220-95E2517527EE}"/>
                </a:ext>
              </a:extLst>
            </p:cNvPr>
            <p:cNvCxnSpPr>
              <a:cxnSpLocks/>
            </p:cNvCxnSpPr>
            <p:nvPr/>
          </p:nvCxnSpPr>
          <p:spPr>
            <a:xfrm rot="2700000">
              <a:off x="1241148" y="3434712"/>
              <a:ext cx="359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8B5B177-EEF7-9098-4CB1-7EBB1B5239B2}"/>
                </a:ext>
              </a:extLst>
            </p:cNvPr>
            <p:cNvCxnSpPr>
              <a:cxnSpLocks/>
            </p:cNvCxnSpPr>
            <p:nvPr/>
          </p:nvCxnSpPr>
          <p:spPr>
            <a:xfrm rot="8100000">
              <a:off x="988742" y="3431633"/>
              <a:ext cx="359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正方形/長方形 10">
            <a:extLst>
              <a:ext uri="{FF2B5EF4-FFF2-40B4-BE49-F238E27FC236}">
                <a16:creationId xmlns:a16="http://schemas.microsoft.com/office/drawing/2014/main" id="{A589F880-4E57-9089-B9AD-3831CCD091A8}"/>
              </a:ext>
            </a:extLst>
          </p:cNvPr>
          <p:cNvSpPr/>
          <p:nvPr/>
        </p:nvSpPr>
        <p:spPr>
          <a:xfrm>
            <a:off x="1588991" y="2356893"/>
            <a:ext cx="2934924" cy="2144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a:extLst>
              <a:ext uri="{FF2B5EF4-FFF2-40B4-BE49-F238E27FC236}">
                <a16:creationId xmlns:a16="http://schemas.microsoft.com/office/drawing/2014/main" id="{14CAA87F-0218-2E5C-B5C3-70834593E6C5}"/>
              </a:ext>
            </a:extLst>
          </p:cNvPr>
          <p:cNvSpPr/>
          <p:nvPr/>
        </p:nvSpPr>
        <p:spPr>
          <a:xfrm>
            <a:off x="1901123" y="2536121"/>
            <a:ext cx="2370625" cy="6845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rPr>
              <a:t>次に指名する</a:t>
            </a:r>
            <a:r>
              <a:rPr kumimoji="1" lang="en-US" altLang="ja-JP" sz="1400" dirty="0">
                <a:solidFill>
                  <a:schemeClr val="tx1"/>
                </a:solidFill>
              </a:rPr>
              <a:t>5</a:t>
            </a:r>
            <a:r>
              <a:rPr kumimoji="1" lang="ja-JP" altLang="en-US" sz="1400">
                <a:solidFill>
                  <a:schemeClr val="tx1"/>
                </a:solidFill>
              </a:rPr>
              <a:t>人のリストを表示する</a:t>
            </a:r>
          </a:p>
        </p:txBody>
      </p:sp>
      <p:sp>
        <p:nvSpPr>
          <p:cNvPr id="13" name="円/楕円 12">
            <a:extLst>
              <a:ext uri="{FF2B5EF4-FFF2-40B4-BE49-F238E27FC236}">
                <a16:creationId xmlns:a16="http://schemas.microsoft.com/office/drawing/2014/main" id="{A3F9D41A-9F98-BBD0-43CA-9BF2C11B8A01}"/>
              </a:ext>
            </a:extLst>
          </p:cNvPr>
          <p:cNvSpPr/>
          <p:nvPr/>
        </p:nvSpPr>
        <p:spPr>
          <a:xfrm>
            <a:off x="1901123" y="3644898"/>
            <a:ext cx="2370625" cy="6845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a:solidFill>
                  <a:schemeClr val="tx1"/>
                </a:solidFill>
              </a:rPr>
              <a:t>画面をリセットする</a:t>
            </a:r>
            <a:endParaRPr kumimoji="1" lang="en-US" altLang="ja-JP" sz="1400" dirty="0">
              <a:solidFill>
                <a:schemeClr val="tx1"/>
              </a:solidFill>
            </a:endParaRPr>
          </a:p>
        </p:txBody>
      </p:sp>
      <p:cxnSp>
        <p:nvCxnSpPr>
          <p:cNvPr id="14" name="直線コネクタ 13">
            <a:extLst>
              <a:ext uri="{FF2B5EF4-FFF2-40B4-BE49-F238E27FC236}">
                <a16:creationId xmlns:a16="http://schemas.microsoft.com/office/drawing/2014/main" id="{DAD0BFB0-57C4-EA3E-D0CD-95AEEAFD06E6}"/>
              </a:ext>
            </a:extLst>
          </p:cNvPr>
          <p:cNvCxnSpPr>
            <a:cxnSpLocks/>
            <a:endCxn id="12" idx="2"/>
          </p:cNvCxnSpPr>
          <p:nvPr/>
        </p:nvCxnSpPr>
        <p:spPr>
          <a:xfrm flipV="1">
            <a:off x="1336823" y="2878420"/>
            <a:ext cx="564300" cy="4241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D7A55F8-66A8-DAEC-C237-2FAD4B8B67D8}"/>
              </a:ext>
            </a:extLst>
          </p:cNvPr>
          <p:cNvCxnSpPr>
            <a:cxnSpLocks/>
            <a:stCxn id="13" idx="2"/>
          </p:cNvCxnSpPr>
          <p:nvPr/>
        </p:nvCxnSpPr>
        <p:spPr>
          <a:xfrm flipH="1" flipV="1">
            <a:off x="1336823" y="3696112"/>
            <a:ext cx="564300" cy="2910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885FE0AD-F399-9F9A-2324-57AA46A2ADEB}"/>
              </a:ext>
            </a:extLst>
          </p:cNvPr>
          <p:cNvSpPr txBox="1"/>
          <p:nvPr/>
        </p:nvSpPr>
        <p:spPr>
          <a:xfrm>
            <a:off x="821171" y="3989024"/>
            <a:ext cx="560021" cy="291078"/>
          </a:xfrm>
          <a:prstGeom prst="rect">
            <a:avLst/>
          </a:prstGeom>
        </p:spPr>
        <p:txBody>
          <a:bodyPr wrap="square" lIns="0" tIns="0" rIns="0" bIns="0" rtlCol="0">
            <a:normAutofit/>
          </a:bodyPr>
          <a:lstStyle/>
          <a:p>
            <a:pPr algn="ctr"/>
            <a:r>
              <a:rPr kumimoji="1" lang="ja-JP" altLang="en-US">
                <a:latin typeface="+mn-lt"/>
              </a:rPr>
              <a:t>先生</a:t>
            </a:r>
            <a:endParaRPr kumimoji="1" lang="ja-JP" altLang="en-US" dirty="0">
              <a:latin typeface="+mn-lt"/>
            </a:endParaRPr>
          </a:p>
        </p:txBody>
      </p:sp>
      <p:sp>
        <p:nvSpPr>
          <p:cNvPr id="26" name="テキスト ボックス 25">
            <a:extLst>
              <a:ext uri="{FF2B5EF4-FFF2-40B4-BE49-F238E27FC236}">
                <a16:creationId xmlns:a16="http://schemas.microsoft.com/office/drawing/2014/main" id="{D1DAC6F3-DED9-666C-18C8-ED0685D32B19}"/>
              </a:ext>
            </a:extLst>
          </p:cNvPr>
          <p:cNvSpPr txBox="1"/>
          <p:nvPr/>
        </p:nvSpPr>
        <p:spPr>
          <a:xfrm>
            <a:off x="3005897" y="4042556"/>
            <a:ext cx="0" cy="0"/>
          </a:xfrm>
          <a:prstGeom prst="rect">
            <a:avLst/>
          </a:prstGeom>
        </p:spPr>
        <p:txBody>
          <a:bodyPr wrap="none" lIns="0" tIns="0" rIns="0" bIns="0" rtlCol="0">
            <a:normAutofit fontScale="25000" lnSpcReduction="20000"/>
          </a:bodyPr>
          <a:lstStyle/>
          <a:p>
            <a:endParaRPr kumimoji="1" lang="ja-JP" altLang="en-US" sz="2400" dirty="0">
              <a:latin typeface="+mn-lt"/>
            </a:endParaRPr>
          </a:p>
        </p:txBody>
      </p:sp>
      <p:sp>
        <p:nvSpPr>
          <p:cNvPr id="16" name="下矢印 15">
            <a:extLst>
              <a:ext uri="{FF2B5EF4-FFF2-40B4-BE49-F238E27FC236}">
                <a16:creationId xmlns:a16="http://schemas.microsoft.com/office/drawing/2014/main" id="{D7D5E015-96B4-2456-CBF1-C9ED88BAF278}"/>
              </a:ext>
            </a:extLst>
          </p:cNvPr>
          <p:cNvSpPr/>
          <p:nvPr/>
        </p:nvSpPr>
        <p:spPr>
          <a:xfrm>
            <a:off x="899592" y="5118789"/>
            <a:ext cx="2660969" cy="984834"/>
          </a:xfrm>
          <a:prstGeom prst="downArrow">
            <a:avLst>
              <a:gd name="adj1" fmla="val 69270"/>
              <a:gd name="adj2" fmla="val 33445"/>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a:t>ユースケース図と</a:t>
            </a:r>
            <a:endParaRPr lang="en-US" altLang="ja-JP" sz="1600" dirty="0"/>
          </a:p>
          <a:p>
            <a:pPr algn="ctr"/>
            <a:r>
              <a:rPr kumimoji="1" lang="ja-JP" altLang="en-US" sz="1600"/>
              <a:t>シナリオ</a:t>
            </a:r>
            <a:endParaRPr kumimoji="1" lang="en-US" altLang="ja-JP" sz="1600" dirty="0"/>
          </a:p>
          <a:p>
            <a:pPr algn="ctr"/>
            <a:r>
              <a:rPr lang="en-US" altLang="ja-JP" sz="1600" dirty="0"/>
              <a:t>p.53-55</a:t>
            </a:r>
            <a:endParaRPr kumimoji="1" lang="ja-JP" altLang="en-US" sz="1600"/>
          </a:p>
        </p:txBody>
      </p:sp>
    </p:spTree>
    <p:extLst>
      <p:ext uri="{BB962C8B-B14F-4D97-AF65-F5344CB8AC3E}">
        <p14:creationId xmlns:p14="http://schemas.microsoft.com/office/powerpoint/2010/main" val="3070616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7E97FA8-24DC-6630-AD28-04215A0AA3F3}"/>
              </a:ext>
            </a:extLst>
          </p:cNvPr>
          <p:cNvSpPr>
            <a:spLocks noGrp="1"/>
          </p:cNvSpPr>
          <p:nvPr>
            <p:ph type="ctrTitle"/>
          </p:nvPr>
        </p:nvSpPr>
        <p:spPr/>
        <p:txBody>
          <a:bodyPr/>
          <a:lstStyle/>
          <a:p>
            <a:r>
              <a:rPr lang="ja-JP" altLang="en-US"/>
              <a:t>プロセス：設計</a:t>
            </a:r>
          </a:p>
        </p:txBody>
      </p:sp>
      <p:sp>
        <p:nvSpPr>
          <p:cNvPr id="2" name="字幕 1">
            <a:extLst>
              <a:ext uri="{FF2B5EF4-FFF2-40B4-BE49-F238E27FC236}">
                <a16:creationId xmlns:a16="http://schemas.microsoft.com/office/drawing/2014/main" id="{C52DA931-87A3-F3A9-D92D-8D32274D8826}"/>
              </a:ext>
            </a:extLst>
          </p:cNvPr>
          <p:cNvSpPr>
            <a:spLocks noGrp="1"/>
          </p:cNvSpPr>
          <p:nvPr>
            <p:ph type="subTitle" idx="1"/>
          </p:nvPr>
        </p:nvSpPr>
        <p:spPr/>
        <p:txBody>
          <a:bodyPr/>
          <a:lstStyle/>
          <a:p>
            <a:r>
              <a:rPr lang="en-US" altLang="ja-JP" dirty="0"/>
              <a:t>2</a:t>
            </a:r>
            <a:r>
              <a:rPr lang="ja-JP" altLang="en-US"/>
              <a:t>コマ</a:t>
            </a:r>
          </a:p>
        </p:txBody>
      </p:sp>
    </p:spTree>
    <p:extLst>
      <p:ext uri="{BB962C8B-B14F-4D97-AF65-F5344CB8AC3E}">
        <p14:creationId xmlns:p14="http://schemas.microsoft.com/office/powerpoint/2010/main" val="1316786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F875D8-A2FF-6E19-1596-0E1D03B2AEA4}"/>
              </a:ext>
            </a:extLst>
          </p:cNvPr>
          <p:cNvSpPr>
            <a:spLocks noGrp="1"/>
          </p:cNvSpPr>
          <p:nvPr>
            <p:ph type="title"/>
          </p:nvPr>
        </p:nvSpPr>
        <p:spPr/>
        <p:txBody>
          <a:bodyPr/>
          <a:lstStyle/>
          <a:p>
            <a:r>
              <a:rPr kumimoji="1" lang="ja-JP" altLang="en-US"/>
              <a:t>設計①</a:t>
            </a:r>
          </a:p>
        </p:txBody>
      </p:sp>
      <p:sp>
        <p:nvSpPr>
          <p:cNvPr id="3" name="コンテンツ プレースホルダー 2">
            <a:extLst>
              <a:ext uri="{FF2B5EF4-FFF2-40B4-BE49-F238E27FC236}">
                <a16:creationId xmlns:a16="http://schemas.microsoft.com/office/drawing/2014/main" id="{953DB05E-85A4-4AD8-21AA-476359FBA0DD}"/>
              </a:ext>
            </a:extLst>
          </p:cNvPr>
          <p:cNvSpPr>
            <a:spLocks noGrp="1"/>
          </p:cNvSpPr>
          <p:nvPr>
            <p:ph idx="1"/>
          </p:nvPr>
        </p:nvSpPr>
        <p:spPr>
          <a:xfrm>
            <a:off x="899592" y="1262271"/>
            <a:ext cx="7344816" cy="4840356"/>
          </a:xfrm>
        </p:spPr>
        <p:txBody>
          <a:bodyPr>
            <a:normAutofit/>
          </a:bodyPr>
          <a:lstStyle/>
          <a:p>
            <a:r>
              <a:rPr kumimoji="1" lang="ja-JP" altLang="en-US" sz="2400"/>
              <a:t>画面とプログラムを設計する</a:t>
            </a:r>
            <a:endParaRPr kumimoji="1" lang="en-US" altLang="ja-JP" sz="2400" dirty="0"/>
          </a:p>
          <a:p>
            <a:pPr marL="285750" lvl="1" indent="-285750">
              <a:buFont typeface="Arial" panose="020B0604020202020204" pitchFamily="34" charset="0"/>
              <a:buChar char="•"/>
            </a:pPr>
            <a:r>
              <a:rPr lang="ja-JP" altLang="en-US" sz="1600"/>
              <a:t>画面を設計します。複数の画面で操作するアプリケーションを作る場合、以下の２つの設計をするようにします。</a:t>
            </a:r>
            <a:endParaRPr lang="en-US" altLang="ja-JP" sz="1600" dirty="0"/>
          </a:p>
          <a:p>
            <a:pPr marL="971550" lvl="2" indent="-285750">
              <a:buFont typeface="Arial" panose="020B0604020202020204" pitchFamily="34" charset="0"/>
              <a:buChar char="•"/>
            </a:pPr>
            <a:r>
              <a:rPr kumimoji="1" lang="ja-JP" altLang="en-US" sz="1600"/>
              <a:t>個々の画面の設計</a:t>
            </a:r>
            <a:endParaRPr kumimoji="1" lang="en-US" altLang="ja-JP" sz="1600" dirty="0"/>
          </a:p>
          <a:p>
            <a:pPr marL="971550" lvl="2" indent="-285750">
              <a:buFont typeface="Arial" panose="020B0604020202020204" pitchFamily="34" charset="0"/>
              <a:buChar char="•"/>
            </a:pPr>
            <a:r>
              <a:rPr lang="ja-JP" altLang="en-US" sz="1600"/>
              <a:t>画面と画面の間の移動（画面遷移）の設計</a:t>
            </a:r>
            <a:endParaRPr lang="en-US" altLang="ja-JP" sz="1600" dirty="0"/>
          </a:p>
          <a:p>
            <a:pPr marL="971550" lvl="2" indent="-285750">
              <a:buFont typeface="Arial" panose="020B0604020202020204" pitchFamily="34" charset="0"/>
              <a:buChar char="•"/>
            </a:pPr>
            <a:endParaRPr lang="en-US" altLang="ja-JP" sz="1600" dirty="0"/>
          </a:p>
          <a:p>
            <a:pPr marL="971550" lvl="2" indent="-285750">
              <a:buFont typeface="Arial" panose="020B0604020202020204" pitchFamily="34" charset="0"/>
              <a:buChar char="•"/>
            </a:pPr>
            <a:endParaRPr lang="en-US" altLang="ja-JP" sz="1600" dirty="0"/>
          </a:p>
          <a:p>
            <a:pPr marL="971550" lvl="2" indent="-285750">
              <a:buFont typeface="Arial" panose="020B0604020202020204" pitchFamily="34" charset="0"/>
              <a:buChar char="•"/>
            </a:pPr>
            <a:endParaRPr lang="en-US" altLang="ja-JP" sz="1600" dirty="0"/>
          </a:p>
          <a:p>
            <a:pPr marL="971550" lvl="2" indent="-285750">
              <a:buFont typeface="Arial" panose="020B0604020202020204" pitchFamily="34" charset="0"/>
              <a:buChar char="•"/>
            </a:pPr>
            <a:endParaRPr lang="en-US" altLang="ja-JP" sz="1600" dirty="0"/>
          </a:p>
          <a:p>
            <a:pPr marL="285750" lvl="1" indent="-285750">
              <a:buFont typeface="Arial" panose="020B0604020202020204" pitchFamily="34" charset="0"/>
              <a:buChar char="•"/>
            </a:pPr>
            <a:endParaRPr kumimoji="1" lang="en-US" altLang="ja-JP" sz="1600" dirty="0"/>
          </a:p>
        </p:txBody>
      </p:sp>
      <p:sp>
        <p:nvSpPr>
          <p:cNvPr id="13" name="正方形/長方形 12">
            <a:extLst>
              <a:ext uri="{FF2B5EF4-FFF2-40B4-BE49-F238E27FC236}">
                <a16:creationId xmlns:a16="http://schemas.microsoft.com/office/drawing/2014/main" id="{B95522EB-927A-DEE6-241E-C9B84BE69170}"/>
              </a:ext>
            </a:extLst>
          </p:cNvPr>
          <p:cNvSpPr/>
          <p:nvPr/>
        </p:nvSpPr>
        <p:spPr>
          <a:xfrm>
            <a:off x="1933396" y="3768350"/>
            <a:ext cx="3637722" cy="17393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3408391D-A58D-3306-70E2-06010C8B1F69}"/>
              </a:ext>
            </a:extLst>
          </p:cNvPr>
          <p:cNvSpPr/>
          <p:nvPr/>
        </p:nvSpPr>
        <p:spPr>
          <a:xfrm>
            <a:off x="2231672" y="4270277"/>
            <a:ext cx="1043609" cy="7255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t>メニュー画面</a:t>
            </a:r>
          </a:p>
        </p:txBody>
      </p:sp>
      <p:sp>
        <p:nvSpPr>
          <p:cNvPr id="5" name="正方形/長方形 4">
            <a:extLst>
              <a:ext uri="{FF2B5EF4-FFF2-40B4-BE49-F238E27FC236}">
                <a16:creationId xmlns:a16="http://schemas.microsoft.com/office/drawing/2014/main" id="{0DC14C38-80BA-556D-77CE-B2F7E390492F}"/>
              </a:ext>
            </a:extLst>
          </p:cNvPr>
          <p:cNvSpPr/>
          <p:nvPr/>
        </p:nvSpPr>
        <p:spPr>
          <a:xfrm>
            <a:off x="4388260" y="3892588"/>
            <a:ext cx="1043609" cy="7255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t>リンゴ</a:t>
            </a:r>
            <a:endParaRPr kumimoji="1" lang="en-US" altLang="ja-JP" dirty="0"/>
          </a:p>
          <a:p>
            <a:pPr algn="ctr"/>
            <a:r>
              <a:rPr kumimoji="1" lang="ja-JP" altLang="en-US"/>
              <a:t>画面</a:t>
            </a:r>
          </a:p>
        </p:txBody>
      </p:sp>
      <p:sp>
        <p:nvSpPr>
          <p:cNvPr id="6" name="正方形/長方形 5">
            <a:extLst>
              <a:ext uri="{FF2B5EF4-FFF2-40B4-BE49-F238E27FC236}">
                <a16:creationId xmlns:a16="http://schemas.microsoft.com/office/drawing/2014/main" id="{BAB596F6-23BA-0E85-0569-210D451CA81B}"/>
              </a:ext>
            </a:extLst>
          </p:cNvPr>
          <p:cNvSpPr/>
          <p:nvPr/>
        </p:nvSpPr>
        <p:spPr>
          <a:xfrm>
            <a:off x="4388260" y="4692415"/>
            <a:ext cx="1043609" cy="7255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t>みかん</a:t>
            </a:r>
            <a:endParaRPr kumimoji="1" lang="en-US" altLang="ja-JP" dirty="0"/>
          </a:p>
          <a:p>
            <a:pPr algn="ctr"/>
            <a:r>
              <a:rPr kumimoji="1" lang="ja-JP" altLang="en-US"/>
              <a:t>画面</a:t>
            </a:r>
          </a:p>
        </p:txBody>
      </p:sp>
      <p:sp>
        <p:nvSpPr>
          <p:cNvPr id="12" name="テキスト ボックス 11">
            <a:extLst>
              <a:ext uri="{FF2B5EF4-FFF2-40B4-BE49-F238E27FC236}">
                <a16:creationId xmlns:a16="http://schemas.microsoft.com/office/drawing/2014/main" id="{89F8037A-B599-A572-4418-446AD78C84A6}"/>
              </a:ext>
            </a:extLst>
          </p:cNvPr>
          <p:cNvSpPr txBox="1"/>
          <p:nvPr/>
        </p:nvSpPr>
        <p:spPr>
          <a:xfrm>
            <a:off x="2693739" y="5547455"/>
            <a:ext cx="2117036" cy="357808"/>
          </a:xfrm>
          <a:prstGeom prst="rect">
            <a:avLst/>
          </a:prstGeom>
        </p:spPr>
        <p:txBody>
          <a:bodyPr wrap="none" lIns="0" tIns="0" rIns="0" bIns="0" rtlCol="0">
            <a:normAutofit/>
          </a:bodyPr>
          <a:lstStyle/>
          <a:p>
            <a:pPr algn="ctr"/>
            <a:r>
              <a:rPr lang="ja-JP" altLang="en-US" sz="1200"/>
              <a:t>くだもの図鑑の画面遷移図</a:t>
            </a:r>
            <a:endParaRPr kumimoji="1" lang="ja-JP" altLang="en-US" sz="1200" dirty="0">
              <a:latin typeface="+mn-lt"/>
            </a:endParaRPr>
          </a:p>
        </p:txBody>
      </p:sp>
      <p:cxnSp>
        <p:nvCxnSpPr>
          <p:cNvPr id="8" name="直線矢印コネクタ 7">
            <a:extLst>
              <a:ext uri="{FF2B5EF4-FFF2-40B4-BE49-F238E27FC236}">
                <a16:creationId xmlns:a16="http://schemas.microsoft.com/office/drawing/2014/main" id="{48ADFED6-736F-6F5D-C0AC-768C80C68B88}"/>
              </a:ext>
            </a:extLst>
          </p:cNvPr>
          <p:cNvCxnSpPr/>
          <p:nvPr/>
        </p:nvCxnSpPr>
        <p:spPr>
          <a:xfrm flipV="1">
            <a:off x="3374570" y="4081436"/>
            <a:ext cx="934278" cy="263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9E0B64B-15EE-B123-6586-B259AC04B3D5}"/>
              </a:ext>
            </a:extLst>
          </p:cNvPr>
          <p:cNvCxnSpPr>
            <a:cxnSpLocks/>
          </p:cNvCxnSpPr>
          <p:nvPr/>
        </p:nvCxnSpPr>
        <p:spPr>
          <a:xfrm>
            <a:off x="3374570" y="4931226"/>
            <a:ext cx="934278" cy="223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9CE204A4-689B-1918-763B-A72494B65084}"/>
              </a:ext>
            </a:extLst>
          </p:cNvPr>
          <p:cNvSpPr txBox="1"/>
          <p:nvPr/>
        </p:nvSpPr>
        <p:spPr>
          <a:xfrm>
            <a:off x="3533595" y="4091375"/>
            <a:ext cx="536713" cy="188841"/>
          </a:xfrm>
          <a:prstGeom prst="rect">
            <a:avLst/>
          </a:prstGeom>
        </p:spPr>
        <p:txBody>
          <a:bodyPr wrap="square" lIns="0" tIns="0" rIns="0" bIns="0" rtlCol="0">
            <a:normAutofit fontScale="55000" lnSpcReduction="20000"/>
          </a:bodyPr>
          <a:lstStyle/>
          <a:p>
            <a:r>
              <a:rPr kumimoji="1" lang="ja-JP" altLang="en-US" sz="2400">
                <a:latin typeface="+mn-lt"/>
              </a:rPr>
              <a:t>リンゴ</a:t>
            </a:r>
            <a:endParaRPr kumimoji="1" lang="ja-JP" altLang="en-US" sz="2400" dirty="0">
              <a:latin typeface="+mn-lt"/>
            </a:endParaRPr>
          </a:p>
        </p:txBody>
      </p:sp>
      <p:sp>
        <p:nvSpPr>
          <p:cNvPr id="15" name="テキスト ボックス 14">
            <a:extLst>
              <a:ext uri="{FF2B5EF4-FFF2-40B4-BE49-F238E27FC236}">
                <a16:creationId xmlns:a16="http://schemas.microsoft.com/office/drawing/2014/main" id="{ED34C6E1-EF61-DB02-B4CD-E8F640317551}"/>
              </a:ext>
            </a:extLst>
          </p:cNvPr>
          <p:cNvSpPr txBox="1"/>
          <p:nvPr/>
        </p:nvSpPr>
        <p:spPr>
          <a:xfrm>
            <a:off x="3536910" y="5128359"/>
            <a:ext cx="536713" cy="188841"/>
          </a:xfrm>
          <a:prstGeom prst="rect">
            <a:avLst/>
          </a:prstGeom>
        </p:spPr>
        <p:txBody>
          <a:bodyPr wrap="square" lIns="0" tIns="0" rIns="0" bIns="0" rtlCol="0">
            <a:normAutofit fontScale="55000" lnSpcReduction="20000"/>
          </a:bodyPr>
          <a:lstStyle/>
          <a:p>
            <a:r>
              <a:rPr lang="ja-JP" altLang="en-US" sz="2400"/>
              <a:t>みかん</a:t>
            </a:r>
            <a:endParaRPr kumimoji="1" lang="ja-JP" altLang="en-US" sz="2400" dirty="0">
              <a:latin typeface="+mn-lt"/>
            </a:endParaRPr>
          </a:p>
        </p:txBody>
      </p:sp>
      <p:cxnSp>
        <p:nvCxnSpPr>
          <p:cNvPr id="17" name="直線矢印コネクタ 16">
            <a:extLst>
              <a:ext uri="{FF2B5EF4-FFF2-40B4-BE49-F238E27FC236}">
                <a16:creationId xmlns:a16="http://schemas.microsoft.com/office/drawing/2014/main" id="{240091CB-2419-BA9E-2A3F-141B74A99CD8}"/>
              </a:ext>
            </a:extLst>
          </p:cNvPr>
          <p:cNvCxnSpPr/>
          <p:nvPr/>
        </p:nvCxnSpPr>
        <p:spPr>
          <a:xfrm flipH="1">
            <a:off x="3374570" y="4474028"/>
            <a:ext cx="934278" cy="69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7875FD86-FB9A-597F-DF95-02C2CE8D1C3E}"/>
              </a:ext>
            </a:extLst>
          </p:cNvPr>
          <p:cNvCxnSpPr/>
          <p:nvPr/>
        </p:nvCxnSpPr>
        <p:spPr>
          <a:xfrm flipH="1" flipV="1">
            <a:off x="3374570" y="4762263"/>
            <a:ext cx="934278" cy="79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11323B13-8DA0-39FC-3087-5104E492B3F3}"/>
              </a:ext>
            </a:extLst>
          </p:cNvPr>
          <p:cNvSpPr txBox="1"/>
          <p:nvPr/>
        </p:nvSpPr>
        <p:spPr>
          <a:xfrm>
            <a:off x="3591989" y="4572788"/>
            <a:ext cx="536713" cy="188841"/>
          </a:xfrm>
          <a:prstGeom prst="rect">
            <a:avLst/>
          </a:prstGeom>
        </p:spPr>
        <p:txBody>
          <a:bodyPr wrap="square" lIns="0" tIns="0" rIns="0" bIns="0" rtlCol="0">
            <a:normAutofit fontScale="55000" lnSpcReduction="20000"/>
          </a:bodyPr>
          <a:lstStyle/>
          <a:p>
            <a:r>
              <a:rPr lang="ja-JP" altLang="en-US" sz="2400"/>
              <a:t>戻る</a:t>
            </a:r>
            <a:endParaRPr kumimoji="1" lang="ja-JP" altLang="en-US" sz="2400" dirty="0">
              <a:latin typeface="+mn-lt"/>
            </a:endParaRPr>
          </a:p>
        </p:txBody>
      </p:sp>
      <p:sp>
        <p:nvSpPr>
          <p:cNvPr id="21" name="正方形/長方形 20">
            <a:extLst>
              <a:ext uri="{FF2B5EF4-FFF2-40B4-BE49-F238E27FC236}">
                <a16:creationId xmlns:a16="http://schemas.microsoft.com/office/drawing/2014/main" id="{E26BA49F-A7CF-56E3-B1A3-F0BA35BF526A}"/>
              </a:ext>
            </a:extLst>
          </p:cNvPr>
          <p:cNvSpPr/>
          <p:nvPr/>
        </p:nvSpPr>
        <p:spPr>
          <a:xfrm>
            <a:off x="6066553" y="2599083"/>
            <a:ext cx="1959429" cy="187494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22" name="角丸四角形 21">
            <a:extLst>
              <a:ext uri="{FF2B5EF4-FFF2-40B4-BE49-F238E27FC236}">
                <a16:creationId xmlns:a16="http://schemas.microsoft.com/office/drawing/2014/main" id="{80637846-4F8D-906D-F6A3-1BB3C4A8B683}"/>
              </a:ext>
            </a:extLst>
          </p:cNvPr>
          <p:cNvSpPr/>
          <p:nvPr/>
        </p:nvSpPr>
        <p:spPr>
          <a:xfrm>
            <a:off x="6578181" y="2816798"/>
            <a:ext cx="925286" cy="315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指名する</a:t>
            </a:r>
          </a:p>
        </p:txBody>
      </p:sp>
      <p:sp>
        <p:nvSpPr>
          <p:cNvPr id="23" name="角丸四角形 22">
            <a:extLst>
              <a:ext uri="{FF2B5EF4-FFF2-40B4-BE49-F238E27FC236}">
                <a16:creationId xmlns:a16="http://schemas.microsoft.com/office/drawing/2014/main" id="{AEFEBBBA-5A93-31FA-D6A0-15717A2B50F1}"/>
              </a:ext>
            </a:extLst>
          </p:cNvPr>
          <p:cNvSpPr/>
          <p:nvPr/>
        </p:nvSpPr>
        <p:spPr>
          <a:xfrm>
            <a:off x="6578181" y="3215274"/>
            <a:ext cx="925286" cy="315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リセット</a:t>
            </a:r>
          </a:p>
        </p:txBody>
      </p:sp>
      <p:sp>
        <p:nvSpPr>
          <p:cNvPr id="24" name="正方形/長方形 23">
            <a:extLst>
              <a:ext uri="{FF2B5EF4-FFF2-40B4-BE49-F238E27FC236}">
                <a16:creationId xmlns:a16="http://schemas.microsoft.com/office/drawing/2014/main" id="{9CAFA119-5BA2-93CA-2D28-F1C343544308}"/>
              </a:ext>
            </a:extLst>
          </p:cNvPr>
          <p:cNvSpPr/>
          <p:nvPr/>
        </p:nvSpPr>
        <p:spPr>
          <a:xfrm>
            <a:off x="6298566" y="3726700"/>
            <a:ext cx="1484516" cy="72555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a:t>（名前のリスト）</a:t>
            </a:r>
          </a:p>
        </p:txBody>
      </p:sp>
      <p:sp>
        <p:nvSpPr>
          <p:cNvPr id="25" name="テキスト ボックス 24">
            <a:extLst>
              <a:ext uri="{FF2B5EF4-FFF2-40B4-BE49-F238E27FC236}">
                <a16:creationId xmlns:a16="http://schemas.microsoft.com/office/drawing/2014/main" id="{5AE1038A-1F0A-C56B-3A78-A249C77A41A1}"/>
              </a:ext>
            </a:extLst>
          </p:cNvPr>
          <p:cNvSpPr txBox="1"/>
          <p:nvPr/>
        </p:nvSpPr>
        <p:spPr>
          <a:xfrm>
            <a:off x="5982306" y="4512839"/>
            <a:ext cx="2117036" cy="357808"/>
          </a:xfrm>
          <a:prstGeom prst="rect">
            <a:avLst/>
          </a:prstGeom>
        </p:spPr>
        <p:txBody>
          <a:bodyPr wrap="none" lIns="0" tIns="0" rIns="0" bIns="0" rtlCol="0">
            <a:normAutofit lnSpcReduction="10000"/>
          </a:bodyPr>
          <a:lstStyle/>
          <a:p>
            <a:pPr algn="ctr"/>
            <a:r>
              <a:rPr lang="ja-JP" altLang="en-US" sz="1200"/>
              <a:t>ランダム指名ツールの</a:t>
            </a:r>
            <a:endParaRPr lang="en-US" altLang="ja-JP" sz="1200" dirty="0"/>
          </a:p>
          <a:p>
            <a:pPr algn="ctr"/>
            <a:r>
              <a:rPr lang="ja-JP" altLang="en-US" sz="1200"/>
              <a:t>画面</a:t>
            </a:r>
            <a:endParaRPr kumimoji="1" lang="ja-JP" altLang="en-US" sz="1200" dirty="0">
              <a:latin typeface="+mn-lt"/>
            </a:endParaRPr>
          </a:p>
        </p:txBody>
      </p:sp>
    </p:spTree>
    <p:extLst>
      <p:ext uri="{BB962C8B-B14F-4D97-AF65-F5344CB8AC3E}">
        <p14:creationId xmlns:p14="http://schemas.microsoft.com/office/powerpoint/2010/main" val="1328507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9682E4-BE51-E51B-B96A-35286E8A2D77}"/>
              </a:ext>
            </a:extLst>
          </p:cNvPr>
          <p:cNvSpPr>
            <a:spLocks noGrp="1"/>
          </p:cNvSpPr>
          <p:nvPr>
            <p:ph type="title"/>
          </p:nvPr>
        </p:nvSpPr>
        <p:spPr/>
        <p:txBody>
          <a:bodyPr/>
          <a:lstStyle/>
          <a:p>
            <a:r>
              <a:rPr kumimoji="1" lang="ja-JP" altLang="en-US"/>
              <a:t>設計</a:t>
            </a:r>
            <a:r>
              <a:rPr lang="ja-JP" altLang="en-US"/>
              <a:t>②</a:t>
            </a:r>
            <a:endParaRPr kumimoji="1" lang="ja-JP" altLang="en-US"/>
          </a:p>
        </p:txBody>
      </p:sp>
      <p:sp>
        <p:nvSpPr>
          <p:cNvPr id="3" name="コンテンツ プレースホルダー 2">
            <a:extLst>
              <a:ext uri="{FF2B5EF4-FFF2-40B4-BE49-F238E27FC236}">
                <a16:creationId xmlns:a16="http://schemas.microsoft.com/office/drawing/2014/main" id="{93AAA0AB-AE0D-BABD-2820-C36271B0CCA8}"/>
              </a:ext>
            </a:extLst>
          </p:cNvPr>
          <p:cNvSpPr>
            <a:spLocks noGrp="1"/>
          </p:cNvSpPr>
          <p:nvPr>
            <p:ph idx="1"/>
          </p:nvPr>
        </p:nvSpPr>
        <p:spPr>
          <a:xfrm>
            <a:off x="899592" y="1513114"/>
            <a:ext cx="7344816" cy="3716094"/>
          </a:xfrm>
        </p:spPr>
        <p:txBody>
          <a:bodyPr>
            <a:normAutofit fontScale="92500" lnSpcReduction="10000"/>
          </a:bodyPr>
          <a:lstStyle/>
          <a:p>
            <a:r>
              <a:rPr kumimoji="1" lang="ja-JP" altLang="en-US"/>
              <a:t>プログラムを設計する</a:t>
            </a:r>
            <a:r>
              <a:rPr kumimoji="1" lang="en-US" altLang="ja-JP" dirty="0"/>
              <a:t>①</a:t>
            </a:r>
            <a:endParaRPr lang="en-US" altLang="ja-JP" dirty="0"/>
          </a:p>
          <a:p>
            <a:pPr marL="285750" lvl="1" indent="-285750">
              <a:buFont typeface="Arial" panose="020B0604020202020204" pitchFamily="34" charset="0"/>
              <a:buChar char="•"/>
            </a:pPr>
            <a:r>
              <a:rPr kumimoji="1" lang="en-US" altLang="ja-JP" dirty="0"/>
              <a:t>HTML</a:t>
            </a:r>
          </a:p>
          <a:p>
            <a:pPr marL="971550" lvl="2" indent="-285750">
              <a:buFont typeface="Arial" panose="020B0604020202020204" pitchFamily="34" charset="0"/>
              <a:buChar char="•"/>
            </a:pPr>
            <a:r>
              <a:rPr kumimoji="1" lang="en-US" altLang="ja-JP" dirty="0" err="1"/>
              <a:t>index.html</a:t>
            </a:r>
            <a:endParaRPr kumimoji="1" lang="en-US" altLang="ja-JP" dirty="0"/>
          </a:p>
          <a:p>
            <a:pPr marL="971550" lvl="2" indent="-285750">
              <a:buFont typeface="Arial" panose="020B0604020202020204" pitchFamily="34" charset="0"/>
              <a:buChar char="•"/>
            </a:pPr>
            <a:r>
              <a:rPr kumimoji="1" lang="ja-JP" altLang="en-US"/>
              <a:t>その他の</a:t>
            </a:r>
            <a:r>
              <a:rPr lang="en-US" altLang="ja-JP" dirty="0"/>
              <a:t>HTML</a:t>
            </a:r>
            <a:r>
              <a:rPr lang="ja-JP" altLang="en-US"/>
              <a:t>ファイル</a:t>
            </a:r>
            <a:endParaRPr kumimoji="1" lang="en-US" altLang="ja-JP" dirty="0"/>
          </a:p>
          <a:p>
            <a:pPr marL="285750" lvl="1" indent="-285750">
              <a:buFont typeface="Arial" panose="020B0604020202020204" pitchFamily="34" charset="0"/>
              <a:buChar char="•"/>
            </a:pPr>
            <a:r>
              <a:rPr lang="en-US" altLang="ja-JP" dirty="0"/>
              <a:t>CSS</a:t>
            </a:r>
          </a:p>
          <a:p>
            <a:pPr marL="971550" lvl="2" indent="-285750">
              <a:buFont typeface="Arial" panose="020B0604020202020204" pitchFamily="34" charset="0"/>
              <a:buChar char="•"/>
            </a:pPr>
            <a:r>
              <a:rPr kumimoji="1" lang="ja-JP" altLang="en-US"/>
              <a:t>全体に共通のスタイル</a:t>
            </a:r>
            <a:endParaRPr kumimoji="1" lang="en-US" altLang="ja-JP" dirty="0"/>
          </a:p>
          <a:p>
            <a:pPr marL="971550" lvl="2" indent="-285750">
              <a:buFont typeface="Arial" panose="020B0604020202020204" pitchFamily="34" charset="0"/>
              <a:buChar char="•"/>
            </a:pPr>
            <a:r>
              <a:rPr lang="ja-JP" altLang="en-US"/>
              <a:t>１つの</a:t>
            </a:r>
            <a:r>
              <a:rPr lang="en-US" altLang="ja-JP" dirty="0"/>
              <a:t>HTML</a:t>
            </a:r>
            <a:r>
              <a:rPr lang="ja-JP" altLang="en-US"/>
              <a:t>ファイルに関連つけた</a:t>
            </a:r>
            <a:r>
              <a:rPr lang="en-US" altLang="ja-JP" dirty="0"/>
              <a:t>CSS</a:t>
            </a:r>
          </a:p>
          <a:p>
            <a:pPr marL="285750" lvl="1" indent="-285750">
              <a:buFont typeface="Arial" panose="020B0604020202020204" pitchFamily="34" charset="0"/>
              <a:buChar char="•"/>
            </a:pPr>
            <a:r>
              <a:rPr kumimoji="1" lang="en-US" altLang="ja-JP" dirty="0"/>
              <a:t>JavaScript</a:t>
            </a:r>
          </a:p>
          <a:p>
            <a:pPr marL="971550" lvl="2" indent="-285750">
              <a:buFont typeface="Arial" panose="020B0604020202020204" pitchFamily="34" charset="0"/>
              <a:buChar char="•"/>
            </a:pPr>
            <a:r>
              <a:rPr kumimoji="1" lang="ja-JP" altLang="en-US"/>
              <a:t>複雑な計算の手順（繰り返しや条件分岐）が</a:t>
            </a:r>
            <a:endParaRPr kumimoji="1" lang="en-US" altLang="ja-JP" dirty="0"/>
          </a:p>
          <a:p>
            <a:pPr lvl="2"/>
            <a:r>
              <a:rPr lang="en-US" altLang="ja-JP" dirty="0"/>
              <a:t>	</a:t>
            </a:r>
            <a:r>
              <a:rPr kumimoji="1" lang="ja-JP" altLang="en-US"/>
              <a:t>ある場合、フローチャートを作る</a:t>
            </a:r>
            <a:endParaRPr kumimoji="1" lang="en-US" altLang="ja-JP" dirty="0"/>
          </a:p>
        </p:txBody>
      </p:sp>
      <p:pic>
        <p:nvPicPr>
          <p:cNvPr id="6" name="図 5" descr="QR コード が含まれている画像&#10;&#10;自動的に生成された説明">
            <a:extLst>
              <a:ext uri="{FF2B5EF4-FFF2-40B4-BE49-F238E27FC236}">
                <a16:creationId xmlns:a16="http://schemas.microsoft.com/office/drawing/2014/main" id="{75991F32-115E-647D-ED37-141FD7F5F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144" y="1513114"/>
            <a:ext cx="1709941" cy="4517308"/>
          </a:xfrm>
          <a:prstGeom prst="rect">
            <a:avLst/>
          </a:prstGeom>
        </p:spPr>
      </p:pic>
    </p:spTree>
    <p:extLst>
      <p:ext uri="{BB962C8B-B14F-4D97-AF65-F5344CB8AC3E}">
        <p14:creationId xmlns:p14="http://schemas.microsoft.com/office/powerpoint/2010/main" val="2686785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1E3D56-43F6-3474-C169-BBD487E93BC0}"/>
              </a:ext>
            </a:extLst>
          </p:cNvPr>
          <p:cNvSpPr>
            <a:spLocks noGrp="1"/>
          </p:cNvSpPr>
          <p:nvPr>
            <p:ph type="title"/>
          </p:nvPr>
        </p:nvSpPr>
        <p:spPr/>
        <p:txBody>
          <a:bodyPr/>
          <a:lstStyle/>
          <a:p>
            <a:r>
              <a:rPr kumimoji="1" lang="ja-JP" altLang="en-US"/>
              <a:t>設計③</a:t>
            </a:r>
          </a:p>
        </p:txBody>
      </p:sp>
      <p:sp>
        <p:nvSpPr>
          <p:cNvPr id="3" name="コンテンツ プレースホルダー 2">
            <a:extLst>
              <a:ext uri="{FF2B5EF4-FFF2-40B4-BE49-F238E27FC236}">
                <a16:creationId xmlns:a16="http://schemas.microsoft.com/office/drawing/2014/main" id="{8713F488-66F3-997F-E081-D6A9E2B889A0}"/>
              </a:ext>
            </a:extLst>
          </p:cNvPr>
          <p:cNvSpPr>
            <a:spLocks noGrp="1"/>
          </p:cNvSpPr>
          <p:nvPr>
            <p:ph idx="1"/>
          </p:nvPr>
        </p:nvSpPr>
        <p:spPr>
          <a:xfrm>
            <a:off x="899592" y="1294543"/>
            <a:ext cx="7344816" cy="4787757"/>
          </a:xfrm>
        </p:spPr>
        <p:txBody>
          <a:bodyPr/>
          <a:lstStyle/>
          <a:p>
            <a:r>
              <a:rPr kumimoji="1" lang="ja-JP" altLang="en-US"/>
              <a:t>プログラムを設計する</a:t>
            </a:r>
            <a:r>
              <a:rPr kumimoji="1" lang="en-US" altLang="ja-JP" dirty="0"/>
              <a:t>②</a:t>
            </a:r>
          </a:p>
          <a:p>
            <a:pPr marL="457200" lvl="1" indent="-457200">
              <a:buFont typeface="Arial" panose="020B0604020202020204" pitchFamily="34" charset="0"/>
              <a:buChar char="•"/>
            </a:pPr>
            <a:r>
              <a:rPr lang="ja-JP" altLang="en-US"/>
              <a:t>データの構造を検討する</a:t>
            </a:r>
            <a:endParaRPr kumimoji="1" lang="ja-JP" altLang="en-US"/>
          </a:p>
        </p:txBody>
      </p:sp>
      <p:graphicFrame>
        <p:nvGraphicFramePr>
          <p:cNvPr id="4" name="表 4">
            <a:extLst>
              <a:ext uri="{FF2B5EF4-FFF2-40B4-BE49-F238E27FC236}">
                <a16:creationId xmlns:a16="http://schemas.microsoft.com/office/drawing/2014/main" id="{57CE53E8-DD52-AB47-AC27-F2F4BDCF86EF}"/>
              </a:ext>
            </a:extLst>
          </p:cNvPr>
          <p:cNvGraphicFramePr>
            <a:graphicFrameLocks noGrp="1"/>
          </p:cNvGraphicFramePr>
          <p:nvPr>
            <p:extLst>
              <p:ext uri="{D42A27DB-BD31-4B8C-83A1-F6EECF244321}">
                <p14:modId xmlns:p14="http://schemas.microsoft.com/office/powerpoint/2010/main" val="484965113"/>
              </p:ext>
            </p:extLst>
          </p:nvPr>
        </p:nvGraphicFramePr>
        <p:xfrm>
          <a:off x="3330111" y="2666401"/>
          <a:ext cx="2309974" cy="2595880"/>
        </p:xfrm>
        <a:graphic>
          <a:graphicData uri="http://schemas.openxmlformats.org/drawingml/2006/table">
            <a:tbl>
              <a:tblPr firstRow="1" bandRow="1">
                <a:tableStyleId>{5C22544A-7EE6-4342-B048-85BDC9FD1C3A}</a:tableStyleId>
              </a:tblPr>
              <a:tblGrid>
                <a:gridCol w="897493">
                  <a:extLst>
                    <a:ext uri="{9D8B030D-6E8A-4147-A177-3AD203B41FA5}">
                      <a16:colId xmlns:a16="http://schemas.microsoft.com/office/drawing/2014/main" val="3739061230"/>
                    </a:ext>
                  </a:extLst>
                </a:gridCol>
                <a:gridCol w="1412481">
                  <a:extLst>
                    <a:ext uri="{9D8B030D-6E8A-4147-A177-3AD203B41FA5}">
                      <a16:colId xmlns:a16="http://schemas.microsoft.com/office/drawing/2014/main" val="362604588"/>
                    </a:ext>
                  </a:extLst>
                </a:gridCol>
              </a:tblGrid>
              <a:tr h="370840">
                <a:tc>
                  <a:txBody>
                    <a:bodyPr/>
                    <a:lstStyle/>
                    <a:p>
                      <a:r>
                        <a:rPr kumimoji="1" lang="ja-JP" altLang="en-US"/>
                        <a:t>名前</a:t>
                      </a:r>
                    </a:p>
                  </a:txBody>
                  <a:tcPr/>
                </a:tc>
                <a:tc>
                  <a:txBody>
                    <a:bodyPr/>
                    <a:lstStyle/>
                    <a:p>
                      <a:r>
                        <a:rPr kumimoji="1" lang="ja-JP" altLang="en-US"/>
                        <a:t>よみがな</a:t>
                      </a:r>
                    </a:p>
                  </a:txBody>
                  <a:tcPr/>
                </a:tc>
                <a:extLst>
                  <a:ext uri="{0D108BD9-81ED-4DB2-BD59-A6C34878D82A}">
                    <a16:rowId xmlns:a16="http://schemas.microsoft.com/office/drawing/2014/main" val="1093964502"/>
                  </a:ext>
                </a:extLst>
              </a:tr>
              <a:tr h="370840">
                <a:tc>
                  <a:txBody>
                    <a:bodyPr/>
                    <a:lstStyle/>
                    <a:p>
                      <a:r>
                        <a:rPr kumimoji="1" lang="ja-JP" altLang="en-US"/>
                        <a:t>相田秋子</a:t>
                      </a:r>
                    </a:p>
                  </a:txBody>
                  <a:tcPr/>
                </a:tc>
                <a:tc>
                  <a:txBody>
                    <a:bodyPr/>
                    <a:lstStyle/>
                    <a:p>
                      <a:r>
                        <a:rPr kumimoji="1" lang="ja-JP" altLang="en-US"/>
                        <a:t>あいだあきこ</a:t>
                      </a:r>
                    </a:p>
                  </a:txBody>
                  <a:tcPr/>
                </a:tc>
                <a:extLst>
                  <a:ext uri="{0D108BD9-81ED-4DB2-BD59-A6C34878D82A}">
                    <a16:rowId xmlns:a16="http://schemas.microsoft.com/office/drawing/2014/main" val="3648569163"/>
                  </a:ext>
                </a:extLst>
              </a:tr>
              <a:tr h="370840">
                <a:tc>
                  <a:txBody>
                    <a:bodyPr/>
                    <a:lstStyle/>
                    <a:p>
                      <a:r>
                        <a:rPr kumimoji="1" lang="ja-JP" altLang="en-US"/>
                        <a:t>伊澤一郎</a:t>
                      </a:r>
                    </a:p>
                  </a:txBody>
                  <a:tcPr/>
                </a:tc>
                <a:tc>
                  <a:txBody>
                    <a:bodyPr/>
                    <a:lstStyle/>
                    <a:p>
                      <a:r>
                        <a:rPr kumimoji="1" lang="ja-JP" altLang="en-US"/>
                        <a:t>いざわいちろう</a:t>
                      </a:r>
                    </a:p>
                  </a:txBody>
                  <a:tcPr/>
                </a:tc>
                <a:extLst>
                  <a:ext uri="{0D108BD9-81ED-4DB2-BD59-A6C34878D82A}">
                    <a16:rowId xmlns:a16="http://schemas.microsoft.com/office/drawing/2014/main" val="1912886809"/>
                  </a:ext>
                </a:extLst>
              </a:tr>
              <a:tr h="370840">
                <a:tc>
                  <a:txBody>
                    <a:bodyPr/>
                    <a:lstStyle/>
                    <a:p>
                      <a:r>
                        <a:rPr kumimoji="1" lang="ja-JP" altLang="en-US"/>
                        <a:t>江川英治</a:t>
                      </a:r>
                    </a:p>
                  </a:txBody>
                  <a:tcPr/>
                </a:tc>
                <a:tc>
                  <a:txBody>
                    <a:bodyPr/>
                    <a:lstStyle/>
                    <a:p>
                      <a:r>
                        <a:rPr kumimoji="1" lang="ja-JP" altLang="en-US"/>
                        <a:t>えがわえいじ</a:t>
                      </a:r>
                    </a:p>
                  </a:txBody>
                  <a:tcPr/>
                </a:tc>
                <a:extLst>
                  <a:ext uri="{0D108BD9-81ED-4DB2-BD59-A6C34878D82A}">
                    <a16:rowId xmlns:a16="http://schemas.microsoft.com/office/drawing/2014/main" val="4225811013"/>
                  </a:ext>
                </a:extLst>
              </a:tr>
              <a:tr h="370840">
                <a:tc>
                  <a:txBody>
                    <a:bodyPr/>
                    <a:lstStyle/>
                    <a:p>
                      <a:r>
                        <a:rPr kumimoji="1" lang="ja-JP" altLang="en-US"/>
                        <a:t>・・・</a:t>
                      </a:r>
                    </a:p>
                  </a:txBody>
                  <a:tcPr/>
                </a:tc>
                <a:tc>
                  <a:txBody>
                    <a:bodyPr/>
                    <a:lstStyle/>
                    <a:p>
                      <a:r>
                        <a:rPr kumimoji="1" lang="ja-JP" altLang="en-US"/>
                        <a:t>・・・</a:t>
                      </a:r>
                    </a:p>
                  </a:txBody>
                  <a:tcPr/>
                </a:tc>
                <a:extLst>
                  <a:ext uri="{0D108BD9-81ED-4DB2-BD59-A6C34878D82A}">
                    <a16:rowId xmlns:a16="http://schemas.microsoft.com/office/drawing/2014/main" val="386618938"/>
                  </a:ext>
                </a:extLst>
              </a:tr>
              <a:tr h="370840">
                <a:tc>
                  <a:txBody>
                    <a:bodyPr/>
                    <a:lstStyle/>
                    <a:p>
                      <a:r>
                        <a:rPr kumimoji="1" lang="ja-JP" altLang="en-US"/>
                        <a:t>・・・</a:t>
                      </a:r>
                    </a:p>
                  </a:txBody>
                  <a:tcPr/>
                </a:tc>
                <a:tc>
                  <a:txBody>
                    <a:bodyPr/>
                    <a:lstStyle/>
                    <a:p>
                      <a:r>
                        <a:rPr kumimoji="1" lang="ja-JP" altLang="en-US"/>
                        <a:t>・・・</a:t>
                      </a:r>
                    </a:p>
                  </a:txBody>
                  <a:tcPr/>
                </a:tc>
                <a:extLst>
                  <a:ext uri="{0D108BD9-81ED-4DB2-BD59-A6C34878D82A}">
                    <a16:rowId xmlns:a16="http://schemas.microsoft.com/office/drawing/2014/main" val="3559185289"/>
                  </a:ext>
                </a:extLst>
              </a:tr>
              <a:tr h="370840">
                <a:tc>
                  <a:txBody>
                    <a:bodyPr/>
                    <a:lstStyle/>
                    <a:p>
                      <a:r>
                        <a:rPr kumimoji="1" lang="ja-JP" altLang="en-US"/>
                        <a:t>瓶子平二</a:t>
                      </a:r>
                    </a:p>
                  </a:txBody>
                  <a:tcPr/>
                </a:tc>
                <a:tc>
                  <a:txBody>
                    <a:bodyPr/>
                    <a:lstStyle/>
                    <a:p>
                      <a:r>
                        <a:rPr kumimoji="1" lang="ja-JP" altLang="en-US"/>
                        <a:t>へいしへいじ</a:t>
                      </a:r>
                    </a:p>
                  </a:txBody>
                  <a:tcPr/>
                </a:tc>
                <a:extLst>
                  <a:ext uri="{0D108BD9-81ED-4DB2-BD59-A6C34878D82A}">
                    <a16:rowId xmlns:a16="http://schemas.microsoft.com/office/drawing/2014/main" val="3653113906"/>
                  </a:ext>
                </a:extLst>
              </a:tr>
            </a:tbl>
          </a:graphicData>
        </a:graphic>
      </p:graphicFrame>
      <p:graphicFrame>
        <p:nvGraphicFramePr>
          <p:cNvPr id="5" name="表 4">
            <a:extLst>
              <a:ext uri="{FF2B5EF4-FFF2-40B4-BE49-F238E27FC236}">
                <a16:creationId xmlns:a16="http://schemas.microsoft.com/office/drawing/2014/main" id="{9B2AEA2B-6D91-9FE6-564B-D2EC9A50D4CC}"/>
              </a:ext>
            </a:extLst>
          </p:cNvPr>
          <p:cNvGraphicFramePr>
            <a:graphicFrameLocks noGrp="1"/>
          </p:cNvGraphicFramePr>
          <p:nvPr>
            <p:extLst>
              <p:ext uri="{D42A27DB-BD31-4B8C-83A1-F6EECF244321}">
                <p14:modId xmlns:p14="http://schemas.microsoft.com/office/powerpoint/2010/main" val="181842500"/>
              </p:ext>
            </p:extLst>
          </p:nvPr>
        </p:nvGraphicFramePr>
        <p:xfrm>
          <a:off x="385884" y="2666401"/>
          <a:ext cx="2309974" cy="3337560"/>
        </p:xfrm>
        <a:graphic>
          <a:graphicData uri="http://schemas.openxmlformats.org/drawingml/2006/table">
            <a:tbl>
              <a:tblPr firstRow="1" bandRow="1">
                <a:tableStyleId>{5C22544A-7EE6-4342-B048-85BDC9FD1C3A}</a:tableStyleId>
              </a:tblPr>
              <a:tblGrid>
                <a:gridCol w="953785">
                  <a:extLst>
                    <a:ext uri="{9D8B030D-6E8A-4147-A177-3AD203B41FA5}">
                      <a16:colId xmlns:a16="http://schemas.microsoft.com/office/drawing/2014/main" val="3739061230"/>
                    </a:ext>
                  </a:extLst>
                </a:gridCol>
                <a:gridCol w="1356189">
                  <a:extLst>
                    <a:ext uri="{9D8B030D-6E8A-4147-A177-3AD203B41FA5}">
                      <a16:colId xmlns:a16="http://schemas.microsoft.com/office/drawing/2014/main" val="362604588"/>
                    </a:ext>
                  </a:extLst>
                </a:gridCol>
              </a:tblGrid>
              <a:tr h="370840">
                <a:tc>
                  <a:txBody>
                    <a:bodyPr/>
                    <a:lstStyle/>
                    <a:p>
                      <a:r>
                        <a:rPr kumimoji="1" lang="ja-JP" altLang="en-US"/>
                        <a:t>名前</a:t>
                      </a:r>
                    </a:p>
                  </a:txBody>
                  <a:tcPr/>
                </a:tc>
                <a:tc>
                  <a:txBody>
                    <a:bodyPr/>
                    <a:lstStyle/>
                    <a:p>
                      <a:r>
                        <a:rPr kumimoji="1" lang="ja-JP" altLang="en-US"/>
                        <a:t>よみがな</a:t>
                      </a:r>
                    </a:p>
                  </a:txBody>
                  <a:tcPr/>
                </a:tc>
                <a:extLst>
                  <a:ext uri="{0D108BD9-81ED-4DB2-BD59-A6C34878D82A}">
                    <a16:rowId xmlns:a16="http://schemas.microsoft.com/office/drawing/2014/main" val="1093964502"/>
                  </a:ext>
                </a:extLst>
              </a:tr>
              <a:tr h="370840">
                <a:tc>
                  <a:txBody>
                    <a:bodyPr/>
                    <a:lstStyle/>
                    <a:p>
                      <a:r>
                        <a:rPr kumimoji="1" lang="ja-JP" altLang="en-US"/>
                        <a:t>相田秋子</a:t>
                      </a:r>
                    </a:p>
                  </a:txBody>
                  <a:tcPr/>
                </a:tc>
                <a:tc>
                  <a:txBody>
                    <a:bodyPr/>
                    <a:lstStyle/>
                    <a:p>
                      <a:r>
                        <a:rPr kumimoji="1" lang="ja-JP" altLang="en-US"/>
                        <a:t>あいだあきこ</a:t>
                      </a:r>
                    </a:p>
                  </a:txBody>
                  <a:tcPr/>
                </a:tc>
                <a:extLst>
                  <a:ext uri="{0D108BD9-81ED-4DB2-BD59-A6C34878D82A}">
                    <a16:rowId xmlns:a16="http://schemas.microsoft.com/office/drawing/2014/main" val="3648569163"/>
                  </a:ext>
                </a:extLst>
              </a:tr>
              <a:tr h="370840">
                <a:tc>
                  <a:txBody>
                    <a:bodyPr/>
                    <a:lstStyle/>
                    <a:p>
                      <a:r>
                        <a:rPr kumimoji="1" lang="ja-JP" altLang="en-US"/>
                        <a:t>伊澤一郎</a:t>
                      </a:r>
                    </a:p>
                  </a:txBody>
                  <a:tcPr/>
                </a:tc>
                <a:tc>
                  <a:txBody>
                    <a:bodyPr/>
                    <a:lstStyle/>
                    <a:p>
                      <a:r>
                        <a:rPr kumimoji="1" lang="ja-JP" altLang="en-US"/>
                        <a:t>いざわいちろう</a:t>
                      </a:r>
                    </a:p>
                  </a:txBody>
                  <a:tcPr/>
                </a:tc>
                <a:extLst>
                  <a:ext uri="{0D108BD9-81ED-4DB2-BD59-A6C34878D82A}">
                    <a16:rowId xmlns:a16="http://schemas.microsoft.com/office/drawing/2014/main" val="1912886809"/>
                  </a:ext>
                </a:extLst>
              </a:tr>
              <a:tr h="370840">
                <a:tc>
                  <a:txBody>
                    <a:bodyPr/>
                    <a:lstStyle/>
                    <a:p>
                      <a:r>
                        <a:rPr kumimoji="1" lang="ja-JP" altLang="en-US"/>
                        <a:t>上田羽衣</a:t>
                      </a:r>
                    </a:p>
                  </a:txBody>
                  <a:tcPr/>
                </a:tc>
                <a:tc>
                  <a:txBody>
                    <a:bodyPr/>
                    <a:lstStyle/>
                    <a:p>
                      <a:r>
                        <a:rPr kumimoji="1" lang="ja-JP" altLang="en-US"/>
                        <a:t>うえだうい</a:t>
                      </a:r>
                    </a:p>
                  </a:txBody>
                  <a:tcPr/>
                </a:tc>
                <a:extLst>
                  <a:ext uri="{0D108BD9-81ED-4DB2-BD59-A6C34878D82A}">
                    <a16:rowId xmlns:a16="http://schemas.microsoft.com/office/drawing/2014/main" val="491443630"/>
                  </a:ext>
                </a:extLst>
              </a:tr>
              <a:tr h="370840">
                <a:tc>
                  <a:txBody>
                    <a:bodyPr/>
                    <a:lstStyle/>
                    <a:p>
                      <a:r>
                        <a:rPr kumimoji="1" lang="ja-JP" altLang="en-US"/>
                        <a:t>江川英治</a:t>
                      </a:r>
                    </a:p>
                  </a:txBody>
                  <a:tcPr/>
                </a:tc>
                <a:tc>
                  <a:txBody>
                    <a:bodyPr/>
                    <a:lstStyle/>
                    <a:p>
                      <a:r>
                        <a:rPr kumimoji="1" lang="ja-JP" altLang="en-US"/>
                        <a:t>えがわえいじ</a:t>
                      </a:r>
                    </a:p>
                  </a:txBody>
                  <a:tcPr/>
                </a:tc>
                <a:extLst>
                  <a:ext uri="{0D108BD9-81ED-4DB2-BD59-A6C34878D82A}">
                    <a16:rowId xmlns:a16="http://schemas.microsoft.com/office/drawing/2014/main" val="4225811013"/>
                  </a:ext>
                </a:extLst>
              </a:tr>
              <a:tr h="370840">
                <a:tc>
                  <a:txBody>
                    <a:bodyPr/>
                    <a:lstStyle/>
                    <a:p>
                      <a:r>
                        <a:rPr kumimoji="1" lang="ja-JP" altLang="en-US"/>
                        <a:t>岡本桜樹</a:t>
                      </a:r>
                    </a:p>
                  </a:txBody>
                  <a:tcPr/>
                </a:tc>
                <a:tc>
                  <a:txBody>
                    <a:bodyPr/>
                    <a:lstStyle/>
                    <a:p>
                      <a:r>
                        <a:rPr kumimoji="1" lang="ja-JP" altLang="en-US"/>
                        <a:t>おかもとおうじゅ</a:t>
                      </a:r>
                    </a:p>
                  </a:txBody>
                  <a:tcPr/>
                </a:tc>
                <a:extLst>
                  <a:ext uri="{0D108BD9-81ED-4DB2-BD59-A6C34878D82A}">
                    <a16:rowId xmlns:a16="http://schemas.microsoft.com/office/drawing/2014/main" val="3578936358"/>
                  </a:ext>
                </a:extLst>
              </a:tr>
              <a:tr h="370840">
                <a:tc>
                  <a:txBody>
                    <a:bodyPr/>
                    <a:lstStyle/>
                    <a:p>
                      <a:r>
                        <a:rPr kumimoji="1" lang="ja-JP" altLang="en-US"/>
                        <a:t>・・・</a:t>
                      </a:r>
                    </a:p>
                  </a:txBody>
                  <a:tcPr/>
                </a:tc>
                <a:tc>
                  <a:txBody>
                    <a:bodyPr/>
                    <a:lstStyle/>
                    <a:p>
                      <a:r>
                        <a:rPr kumimoji="1" lang="ja-JP" altLang="en-US"/>
                        <a:t>・・・</a:t>
                      </a:r>
                    </a:p>
                  </a:txBody>
                  <a:tcPr/>
                </a:tc>
                <a:extLst>
                  <a:ext uri="{0D108BD9-81ED-4DB2-BD59-A6C34878D82A}">
                    <a16:rowId xmlns:a16="http://schemas.microsoft.com/office/drawing/2014/main" val="386618938"/>
                  </a:ext>
                </a:extLst>
              </a:tr>
              <a:tr h="370840">
                <a:tc>
                  <a:txBody>
                    <a:bodyPr/>
                    <a:lstStyle/>
                    <a:p>
                      <a:r>
                        <a:rPr kumimoji="1" lang="ja-JP" altLang="en-US"/>
                        <a:t>瓶子平二</a:t>
                      </a:r>
                    </a:p>
                  </a:txBody>
                  <a:tcPr/>
                </a:tc>
                <a:tc>
                  <a:txBody>
                    <a:bodyPr/>
                    <a:lstStyle/>
                    <a:p>
                      <a:r>
                        <a:rPr kumimoji="1" lang="ja-JP" altLang="en-US"/>
                        <a:t>へいしへいじ</a:t>
                      </a:r>
                    </a:p>
                  </a:txBody>
                  <a:tcPr/>
                </a:tc>
                <a:extLst>
                  <a:ext uri="{0D108BD9-81ED-4DB2-BD59-A6C34878D82A}">
                    <a16:rowId xmlns:a16="http://schemas.microsoft.com/office/drawing/2014/main" val="3653113906"/>
                  </a:ext>
                </a:extLst>
              </a:tr>
              <a:tr h="370840">
                <a:tc>
                  <a:txBody>
                    <a:bodyPr/>
                    <a:lstStyle/>
                    <a:p>
                      <a:r>
                        <a:rPr kumimoji="1" lang="ja-JP" altLang="en-US"/>
                        <a:t>本田本太</a:t>
                      </a:r>
                    </a:p>
                  </a:txBody>
                  <a:tcPr/>
                </a:tc>
                <a:tc>
                  <a:txBody>
                    <a:bodyPr/>
                    <a:lstStyle/>
                    <a:p>
                      <a:r>
                        <a:rPr kumimoji="1" lang="ja-JP" altLang="en-US"/>
                        <a:t>ほんだほんた</a:t>
                      </a:r>
                    </a:p>
                  </a:txBody>
                  <a:tcPr/>
                </a:tc>
                <a:extLst>
                  <a:ext uri="{0D108BD9-81ED-4DB2-BD59-A6C34878D82A}">
                    <a16:rowId xmlns:a16="http://schemas.microsoft.com/office/drawing/2014/main" val="1467994415"/>
                  </a:ext>
                </a:extLst>
              </a:tr>
            </a:tbl>
          </a:graphicData>
        </a:graphic>
      </p:graphicFrame>
      <p:sp>
        <p:nvSpPr>
          <p:cNvPr id="6" name="テキスト ボックス 5">
            <a:extLst>
              <a:ext uri="{FF2B5EF4-FFF2-40B4-BE49-F238E27FC236}">
                <a16:creationId xmlns:a16="http://schemas.microsoft.com/office/drawing/2014/main" id="{60BFFDAF-C10B-5BDC-0992-DCA92CC455A9}"/>
              </a:ext>
            </a:extLst>
          </p:cNvPr>
          <p:cNvSpPr txBox="1"/>
          <p:nvPr/>
        </p:nvSpPr>
        <p:spPr>
          <a:xfrm>
            <a:off x="559688" y="2399273"/>
            <a:ext cx="1962365" cy="267128"/>
          </a:xfrm>
          <a:prstGeom prst="rect">
            <a:avLst/>
          </a:prstGeom>
        </p:spPr>
        <p:txBody>
          <a:bodyPr wrap="square" lIns="0" tIns="0" rIns="0" bIns="0" rtlCol="0">
            <a:normAutofit lnSpcReduction="10000"/>
          </a:bodyPr>
          <a:lstStyle/>
          <a:p>
            <a:pPr algn="ctr"/>
            <a:r>
              <a:rPr lang="ja-JP" altLang="en-US"/>
              <a:t>クラスの名簿</a:t>
            </a:r>
            <a:endParaRPr kumimoji="1" lang="ja-JP" altLang="en-US" dirty="0">
              <a:latin typeface="+mn-lt"/>
            </a:endParaRPr>
          </a:p>
        </p:txBody>
      </p:sp>
      <p:sp>
        <p:nvSpPr>
          <p:cNvPr id="7" name="テキスト ボックス 6">
            <a:extLst>
              <a:ext uri="{FF2B5EF4-FFF2-40B4-BE49-F238E27FC236}">
                <a16:creationId xmlns:a16="http://schemas.microsoft.com/office/drawing/2014/main" id="{86A25404-E40D-40D5-7A75-4C37FC7507E5}"/>
              </a:ext>
            </a:extLst>
          </p:cNvPr>
          <p:cNvSpPr txBox="1"/>
          <p:nvPr/>
        </p:nvSpPr>
        <p:spPr>
          <a:xfrm>
            <a:off x="3330111" y="2399273"/>
            <a:ext cx="2309974" cy="267128"/>
          </a:xfrm>
          <a:prstGeom prst="rect">
            <a:avLst/>
          </a:prstGeom>
        </p:spPr>
        <p:txBody>
          <a:bodyPr wrap="square" lIns="0" tIns="0" rIns="0" bIns="0" rtlCol="0">
            <a:normAutofit/>
          </a:bodyPr>
          <a:lstStyle/>
          <a:p>
            <a:pPr algn="ctr"/>
            <a:r>
              <a:rPr lang="ja-JP" altLang="en-US" sz="1400"/>
              <a:t>まだ指名していない人の一覧</a:t>
            </a:r>
            <a:endParaRPr kumimoji="1" lang="ja-JP" altLang="en-US" sz="1400" dirty="0">
              <a:latin typeface="+mn-lt"/>
            </a:endParaRPr>
          </a:p>
        </p:txBody>
      </p:sp>
      <p:graphicFrame>
        <p:nvGraphicFramePr>
          <p:cNvPr id="8" name="表 4">
            <a:extLst>
              <a:ext uri="{FF2B5EF4-FFF2-40B4-BE49-F238E27FC236}">
                <a16:creationId xmlns:a16="http://schemas.microsoft.com/office/drawing/2014/main" id="{70342846-A9AC-12F4-2D4C-2D0691B71759}"/>
              </a:ext>
            </a:extLst>
          </p:cNvPr>
          <p:cNvGraphicFramePr>
            <a:graphicFrameLocks noGrp="1"/>
          </p:cNvGraphicFramePr>
          <p:nvPr>
            <p:extLst>
              <p:ext uri="{D42A27DB-BD31-4B8C-83A1-F6EECF244321}">
                <p14:modId xmlns:p14="http://schemas.microsoft.com/office/powerpoint/2010/main" val="1041732318"/>
              </p:ext>
            </p:extLst>
          </p:nvPr>
        </p:nvGraphicFramePr>
        <p:xfrm>
          <a:off x="6274338" y="2666401"/>
          <a:ext cx="2309974" cy="1854200"/>
        </p:xfrm>
        <a:graphic>
          <a:graphicData uri="http://schemas.openxmlformats.org/drawingml/2006/table">
            <a:tbl>
              <a:tblPr firstRow="1" bandRow="1">
                <a:tableStyleId>{5C22544A-7EE6-4342-B048-85BDC9FD1C3A}</a:tableStyleId>
              </a:tblPr>
              <a:tblGrid>
                <a:gridCol w="897493">
                  <a:extLst>
                    <a:ext uri="{9D8B030D-6E8A-4147-A177-3AD203B41FA5}">
                      <a16:colId xmlns:a16="http://schemas.microsoft.com/office/drawing/2014/main" val="3739061230"/>
                    </a:ext>
                  </a:extLst>
                </a:gridCol>
                <a:gridCol w="1412481">
                  <a:extLst>
                    <a:ext uri="{9D8B030D-6E8A-4147-A177-3AD203B41FA5}">
                      <a16:colId xmlns:a16="http://schemas.microsoft.com/office/drawing/2014/main" val="362604588"/>
                    </a:ext>
                  </a:extLst>
                </a:gridCol>
              </a:tblGrid>
              <a:tr h="370840">
                <a:tc>
                  <a:txBody>
                    <a:bodyPr/>
                    <a:lstStyle/>
                    <a:p>
                      <a:r>
                        <a:rPr kumimoji="1" lang="ja-JP" altLang="en-US"/>
                        <a:t>名前</a:t>
                      </a:r>
                    </a:p>
                  </a:txBody>
                  <a:tcPr/>
                </a:tc>
                <a:tc>
                  <a:txBody>
                    <a:bodyPr/>
                    <a:lstStyle/>
                    <a:p>
                      <a:r>
                        <a:rPr kumimoji="1" lang="ja-JP" altLang="en-US"/>
                        <a:t>よみがな</a:t>
                      </a:r>
                    </a:p>
                  </a:txBody>
                  <a:tcPr/>
                </a:tc>
                <a:extLst>
                  <a:ext uri="{0D108BD9-81ED-4DB2-BD59-A6C34878D82A}">
                    <a16:rowId xmlns:a16="http://schemas.microsoft.com/office/drawing/2014/main" val="1093964502"/>
                  </a:ext>
                </a:extLst>
              </a:tr>
              <a:tr h="370840">
                <a:tc>
                  <a:txBody>
                    <a:bodyPr/>
                    <a:lstStyle/>
                    <a:p>
                      <a:r>
                        <a:rPr kumimoji="1" lang="ja-JP" altLang="en-US"/>
                        <a:t>本田本太</a:t>
                      </a:r>
                    </a:p>
                  </a:txBody>
                  <a:tcPr/>
                </a:tc>
                <a:tc>
                  <a:txBody>
                    <a:bodyPr/>
                    <a:lstStyle/>
                    <a:p>
                      <a:r>
                        <a:rPr kumimoji="1" lang="ja-JP" altLang="en-US"/>
                        <a:t>ほんだほんた</a:t>
                      </a:r>
                    </a:p>
                  </a:txBody>
                  <a:tcPr/>
                </a:tc>
                <a:extLst>
                  <a:ext uri="{0D108BD9-81ED-4DB2-BD59-A6C34878D82A}">
                    <a16:rowId xmlns:a16="http://schemas.microsoft.com/office/drawing/2014/main" val="350746187"/>
                  </a:ext>
                </a:extLst>
              </a:tr>
              <a:tr h="370840">
                <a:tc>
                  <a:txBody>
                    <a:bodyPr/>
                    <a:lstStyle/>
                    <a:p>
                      <a:r>
                        <a:rPr kumimoji="1" lang="ja-JP" altLang="en-US"/>
                        <a:t>上田羽衣</a:t>
                      </a:r>
                    </a:p>
                  </a:txBody>
                  <a:tcPr/>
                </a:tc>
                <a:tc>
                  <a:txBody>
                    <a:bodyPr/>
                    <a:lstStyle/>
                    <a:p>
                      <a:r>
                        <a:rPr kumimoji="1" lang="ja-JP" altLang="en-US"/>
                        <a:t>うえだうい</a:t>
                      </a:r>
                    </a:p>
                  </a:txBody>
                  <a:tcPr/>
                </a:tc>
                <a:extLst>
                  <a:ext uri="{0D108BD9-81ED-4DB2-BD59-A6C34878D82A}">
                    <a16:rowId xmlns:a16="http://schemas.microsoft.com/office/drawing/2014/main" val="3648569163"/>
                  </a:ext>
                </a:extLst>
              </a:tr>
              <a:tr h="370840">
                <a:tc>
                  <a:txBody>
                    <a:bodyPr/>
                    <a:lstStyle/>
                    <a:p>
                      <a:r>
                        <a:rPr kumimoji="1" lang="ja-JP" altLang="en-US"/>
                        <a:t>・・・</a:t>
                      </a:r>
                    </a:p>
                  </a:txBody>
                  <a:tcPr/>
                </a:tc>
                <a:tc>
                  <a:txBody>
                    <a:bodyPr/>
                    <a:lstStyle/>
                    <a:p>
                      <a:r>
                        <a:rPr kumimoji="1" lang="ja-JP" altLang="en-US"/>
                        <a:t>・・・</a:t>
                      </a:r>
                    </a:p>
                  </a:txBody>
                  <a:tcPr/>
                </a:tc>
                <a:extLst>
                  <a:ext uri="{0D108BD9-81ED-4DB2-BD59-A6C34878D82A}">
                    <a16:rowId xmlns:a16="http://schemas.microsoft.com/office/drawing/2014/main" val="3653182039"/>
                  </a:ext>
                </a:extLst>
              </a:tr>
              <a:tr h="370840">
                <a:tc>
                  <a:txBody>
                    <a:bodyPr/>
                    <a:lstStyle/>
                    <a:p>
                      <a:r>
                        <a:rPr kumimoji="1" lang="ja-JP" altLang="en-US"/>
                        <a:t>岡本桜樹</a:t>
                      </a:r>
                    </a:p>
                  </a:txBody>
                  <a:tcPr/>
                </a:tc>
                <a:tc>
                  <a:txBody>
                    <a:bodyPr/>
                    <a:lstStyle/>
                    <a:p>
                      <a:r>
                        <a:rPr kumimoji="1" lang="ja-JP" altLang="en-US"/>
                        <a:t>おかもとおうじゅ</a:t>
                      </a:r>
                    </a:p>
                  </a:txBody>
                  <a:tcPr/>
                </a:tc>
                <a:extLst>
                  <a:ext uri="{0D108BD9-81ED-4DB2-BD59-A6C34878D82A}">
                    <a16:rowId xmlns:a16="http://schemas.microsoft.com/office/drawing/2014/main" val="1912886809"/>
                  </a:ext>
                </a:extLst>
              </a:tr>
            </a:tbl>
          </a:graphicData>
        </a:graphic>
      </p:graphicFrame>
      <p:sp>
        <p:nvSpPr>
          <p:cNvPr id="9" name="テキスト ボックス 8">
            <a:extLst>
              <a:ext uri="{FF2B5EF4-FFF2-40B4-BE49-F238E27FC236}">
                <a16:creationId xmlns:a16="http://schemas.microsoft.com/office/drawing/2014/main" id="{C0B2391A-157F-D4CA-CA34-C4DAE5F19FBD}"/>
              </a:ext>
            </a:extLst>
          </p:cNvPr>
          <p:cNvSpPr txBox="1"/>
          <p:nvPr/>
        </p:nvSpPr>
        <p:spPr>
          <a:xfrm>
            <a:off x="6274338" y="2399273"/>
            <a:ext cx="2309974" cy="267128"/>
          </a:xfrm>
          <a:prstGeom prst="rect">
            <a:avLst/>
          </a:prstGeom>
        </p:spPr>
        <p:txBody>
          <a:bodyPr wrap="square" lIns="0" tIns="0" rIns="0" bIns="0" rtlCol="0">
            <a:normAutofit/>
          </a:bodyPr>
          <a:lstStyle/>
          <a:p>
            <a:pPr algn="ctr"/>
            <a:r>
              <a:rPr lang="ja-JP" altLang="en-US" sz="1400"/>
              <a:t>指名する人の一覧</a:t>
            </a:r>
            <a:endParaRPr kumimoji="1" lang="ja-JP" altLang="en-US" sz="1400" dirty="0">
              <a:latin typeface="+mn-lt"/>
            </a:endParaRPr>
          </a:p>
        </p:txBody>
      </p:sp>
      <p:sp>
        <p:nvSpPr>
          <p:cNvPr id="10" name="右矢印 9">
            <a:extLst>
              <a:ext uri="{FF2B5EF4-FFF2-40B4-BE49-F238E27FC236}">
                <a16:creationId xmlns:a16="http://schemas.microsoft.com/office/drawing/2014/main" id="{BDD7C8A2-5008-71F2-36AB-20BBB3C89A50}"/>
              </a:ext>
            </a:extLst>
          </p:cNvPr>
          <p:cNvSpPr/>
          <p:nvPr/>
        </p:nvSpPr>
        <p:spPr>
          <a:xfrm>
            <a:off x="2599362" y="2915292"/>
            <a:ext cx="802240" cy="51370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400"/>
              <a:t>コピー</a:t>
            </a:r>
          </a:p>
        </p:txBody>
      </p:sp>
      <p:sp>
        <p:nvSpPr>
          <p:cNvPr id="11" name="右矢印 10">
            <a:extLst>
              <a:ext uri="{FF2B5EF4-FFF2-40B4-BE49-F238E27FC236}">
                <a16:creationId xmlns:a16="http://schemas.microsoft.com/office/drawing/2014/main" id="{9C0C952A-BE5D-391A-A936-859CD7570BA2}"/>
              </a:ext>
            </a:extLst>
          </p:cNvPr>
          <p:cNvSpPr/>
          <p:nvPr/>
        </p:nvSpPr>
        <p:spPr>
          <a:xfrm>
            <a:off x="5500019" y="2915292"/>
            <a:ext cx="802240" cy="51370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a:t>抽出</a:t>
            </a:r>
            <a:endParaRPr kumimoji="1" lang="ja-JP" altLang="en-US" sz="1400"/>
          </a:p>
        </p:txBody>
      </p:sp>
    </p:spTree>
    <p:extLst>
      <p:ext uri="{BB962C8B-B14F-4D97-AF65-F5344CB8AC3E}">
        <p14:creationId xmlns:p14="http://schemas.microsoft.com/office/powerpoint/2010/main" val="767139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CA5968-48ED-2FC0-4D6C-8AF7A0FDBF14}"/>
              </a:ext>
            </a:extLst>
          </p:cNvPr>
          <p:cNvSpPr>
            <a:spLocks noGrp="1"/>
          </p:cNvSpPr>
          <p:nvPr>
            <p:ph type="title"/>
          </p:nvPr>
        </p:nvSpPr>
        <p:spPr/>
        <p:txBody>
          <a:bodyPr>
            <a:normAutofit/>
          </a:bodyPr>
          <a:lstStyle/>
          <a:p>
            <a:r>
              <a:rPr lang="ja-JP" altLang="en-US" sz="3200"/>
              <a:t>参考例・資料・教材・サンプルを理解して、設計に役立てる</a:t>
            </a:r>
            <a:endParaRPr kumimoji="1" lang="ja-JP" altLang="en-US" sz="3200"/>
          </a:p>
        </p:txBody>
      </p:sp>
      <p:sp>
        <p:nvSpPr>
          <p:cNvPr id="3" name="コンテンツ プレースホルダー 2">
            <a:extLst>
              <a:ext uri="{FF2B5EF4-FFF2-40B4-BE49-F238E27FC236}">
                <a16:creationId xmlns:a16="http://schemas.microsoft.com/office/drawing/2014/main" id="{26DEB6ED-AEE8-BBF5-EFCA-AFC81FA68469}"/>
              </a:ext>
            </a:extLst>
          </p:cNvPr>
          <p:cNvSpPr>
            <a:spLocks noGrp="1"/>
          </p:cNvSpPr>
          <p:nvPr>
            <p:ph idx="1"/>
          </p:nvPr>
        </p:nvSpPr>
        <p:spPr>
          <a:xfrm>
            <a:off x="899592" y="1727999"/>
            <a:ext cx="7344816" cy="4095857"/>
          </a:xfrm>
        </p:spPr>
        <p:txBody>
          <a:bodyPr>
            <a:normAutofit/>
          </a:bodyPr>
          <a:lstStyle/>
          <a:p>
            <a:pPr marL="457200" indent="-457200">
              <a:buFont typeface="Arial" panose="020B0604020202020204" pitchFamily="34" charset="0"/>
              <a:buChar char="•"/>
            </a:pPr>
            <a:r>
              <a:rPr kumimoji="1" lang="en-US" altLang="ja-JP" dirty="0"/>
              <a:t>APS</a:t>
            </a:r>
            <a:r>
              <a:rPr lang="ja-JP" altLang="en-US"/>
              <a:t>（アプリプログラミングシート）</a:t>
            </a:r>
            <a:endParaRPr lang="en-US" altLang="ja-JP" dirty="0"/>
          </a:p>
          <a:p>
            <a:pPr marL="457200" lvl="1" indent="-457200">
              <a:buFont typeface="Arial" panose="020B0604020202020204" pitchFamily="34" charset="0"/>
              <a:buChar char="•"/>
            </a:pPr>
            <a:r>
              <a:rPr kumimoji="1" lang="en" altLang="ja-JP" dirty="0"/>
              <a:t>APS</a:t>
            </a:r>
            <a:r>
              <a:rPr kumimoji="1" lang="ja-JP" altLang="en"/>
              <a:t>（</a:t>
            </a:r>
            <a:r>
              <a:rPr kumimoji="1" lang="ja-JP" altLang="en-US"/>
              <a:t>アプリプログラミングシート）一覧</a:t>
            </a:r>
            <a:endParaRPr kumimoji="1" lang="en-US" altLang="ja-JP" dirty="0"/>
          </a:p>
          <a:p>
            <a:pPr lvl="2"/>
            <a:r>
              <a:rPr kumimoji="1" lang="en-US" altLang="ja-JP" dirty="0">
                <a:hlinkClick r:id="rId3"/>
              </a:rPr>
              <a:t>https://edu.monaca.io/aps-top</a:t>
            </a:r>
            <a:endParaRPr kumimoji="1" lang="en-US" altLang="ja-JP" dirty="0"/>
          </a:p>
          <a:p>
            <a:endParaRPr kumimoji="1" lang="en-US" altLang="ja-JP" dirty="0"/>
          </a:p>
          <a:p>
            <a:pPr marL="457200" indent="-457200">
              <a:buFont typeface="Arial" panose="020B0604020202020204" pitchFamily="34" charset="0"/>
              <a:buChar char="•"/>
            </a:pPr>
            <a:r>
              <a:rPr lang="ja-JP" altLang="en-US"/>
              <a:t>あんこエデュケーション</a:t>
            </a:r>
            <a:endParaRPr lang="en-US" altLang="ja-JP" dirty="0"/>
          </a:p>
          <a:p>
            <a:pPr lvl="2"/>
            <a:r>
              <a:rPr kumimoji="1" lang="en-US" altLang="ja-JP" dirty="0">
                <a:hlinkClick r:id="rId4"/>
              </a:rPr>
              <a:t>https://anko.education/</a:t>
            </a:r>
            <a:endParaRPr lang="en-US" altLang="ja-JP" dirty="0"/>
          </a:p>
          <a:p>
            <a:pPr marL="285750" lvl="1" indent="-285750">
              <a:buFont typeface="Arial" panose="020B0604020202020204" pitchFamily="34" charset="0"/>
              <a:buChar char="•"/>
            </a:pPr>
            <a:r>
              <a:rPr kumimoji="1" lang="ja-JP" altLang="en-US"/>
              <a:t>サンプルアプリ初級編</a:t>
            </a:r>
            <a:r>
              <a:rPr lang="en-US" altLang="ja-JP" dirty="0"/>
              <a:t>	</a:t>
            </a:r>
            <a:r>
              <a:rPr lang="en-US" altLang="ja-JP" dirty="0">
                <a:hlinkClick r:id="rId5"/>
              </a:rPr>
              <a:t>https://anko.education/easy</a:t>
            </a:r>
            <a:endParaRPr lang="en-US" altLang="ja-JP" dirty="0"/>
          </a:p>
          <a:p>
            <a:pPr marL="285750" lvl="1" indent="-285750">
              <a:buFont typeface="Arial" panose="020B0604020202020204" pitchFamily="34" charset="0"/>
              <a:buChar char="•"/>
            </a:pPr>
            <a:r>
              <a:rPr lang="ja-JP" altLang="en-US"/>
              <a:t>サンプルアプリ中級編</a:t>
            </a:r>
            <a:r>
              <a:rPr lang="en-US" altLang="ja-JP" dirty="0"/>
              <a:t>	</a:t>
            </a:r>
            <a:r>
              <a:rPr lang="en-US" altLang="ja-JP" dirty="0">
                <a:hlinkClick r:id="rId6"/>
              </a:rPr>
              <a:t>https://anko.education/normal</a:t>
            </a:r>
            <a:endParaRPr lang="en-US" altLang="ja-JP" dirty="0"/>
          </a:p>
          <a:p>
            <a:pPr marL="285750" lvl="1" indent="-285750">
              <a:buFont typeface="Arial" panose="020B0604020202020204" pitchFamily="34" charset="0"/>
              <a:buChar char="•"/>
            </a:pPr>
            <a:r>
              <a:rPr lang="ja-JP" altLang="en-US"/>
              <a:t>サンプルアプリ上級編</a:t>
            </a:r>
            <a:r>
              <a:rPr lang="en-US" altLang="ja-JP" dirty="0"/>
              <a:t>	</a:t>
            </a:r>
            <a:r>
              <a:rPr lang="en-US" altLang="ja-JP" dirty="0">
                <a:hlinkClick r:id="rId7"/>
              </a:rPr>
              <a:t>https://anko.education/hard</a:t>
            </a:r>
            <a:endParaRPr lang="en-US" altLang="ja-JP" dirty="0"/>
          </a:p>
        </p:txBody>
      </p:sp>
    </p:spTree>
    <p:extLst>
      <p:ext uri="{BB962C8B-B14F-4D97-AF65-F5344CB8AC3E}">
        <p14:creationId xmlns:p14="http://schemas.microsoft.com/office/powerpoint/2010/main" val="3573900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12A5E9-E312-CF76-F5F6-BBE25A50383B}"/>
              </a:ext>
            </a:extLst>
          </p:cNvPr>
          <p:cNvSpPr>
            <a:spLocks noGrp="1"/>
          </p:cNvSpPr>
          <p:nvPr>
            <p:ph type="title"/>
          </p:nvPr>
        </p:nvSpPr>
        <p:spPr/>
        <p:txBody>
          <a:bodyPr/>
          <a:lstStyle/>
          <a:p>
            <a:r>
              <a:rPr kumimoji="1" lang="ja-JP" altLang="en-US"/>
              <a:t>設計</a:t>
            </a:r>
            <a:r>
              <a:rPr lang="ja-JP" altLang="en-US"/>
              <a:t>④</a:t>
            </a:r>
            <a:br>
              <a:rPr kumimoji="1" lang="en-US" altLang="ja-JP" dirty="0"/>
            </a:br>
            <a:r>
              <a:rPr kumimoji="1" lang="ja-JP" altLang="en-US"/>
              <a:t>シナリオ（詳細版）</a:t>
            </a:r>
          </a:p>
        </p:txBody>
      </p:sp>
      <p:sp>
        <p:nvSpPr>
          <p:cNvPr id="4" name="コンテンツ プレースホルダー 3">
            <a:extLst>
              <a:ext uri="{FF2B5EF4-FFF2-40B4-BE49-F238E27FC236}">
                <a16:creationId xmlns:a16="http://schemas.microsoft.com/office/drawing/2014/main" id="{B865661C-8B17-7553-6941-0CE10FE6B46A}"/>
              </a:ext>
            </a:extLst>
          </p:cNvPr>
          <p:cNvSpPr txBox="1">
            <a:spLocks noGrp="1"/>
          </p:cNvSpPr>
          <p:nvPr>
            <p:ph idx="1"/>
          </p:nvPr>
        </p:nvSpPr>
        <p:spPr>
          <a:xfrm>
            <a:off x="899592" y="1458685"/>
            <a:ext cx="7344816" cy="4223657"/>
          </a:xfrm>
          <a:prstGeom prst="rect">
            <a:avLst/>
          </a:prstGeom>
          <a:ln>
            <a:solidFill>
              <a:schemeClr val="tx1"/>
            </a:solidFill>
          </a:ln>
        </p:spPr>
        <p:txBody>
          <a:bodyPr wrap="square" lIns="72000" tIns="144000" rIns="72000" bIns="0" rtlCol="0">
            <a:noAutofit/>
          </a:bodyPr>
          <a:lstStyle/>
          <a:p>
            <a:pPr marL="342900" lvl="1" indent="-342900">
              <a:buFont typeface="+mj-lt"/>
              <a:buAutoNum type="arabicPeriod"/>
            </a:pPr>
            <a:r>
              <a:rPr lang="ja-JP" altLang="en-US" sz="1400"/>
              <a:t>起動したら、アプリは生徒の一覧（「まだ指名されていない人」）を表示する。一覧は名前とよみがなで１行の表である。名前順で並んでいるものとする。</a:t>
            </a:r>
            <a:endParaRPr lang="en-US" altLang="ja-JP" sz="1400" dirty="0"/>
          </a:p>
          <a:p>
            <a:pPr marL="342900" lvl="1" indent="-342900">
              <a:buFont typeface="+mj-lt"/>
              <a:buAutoNum type="arabicPeriod"/>
            </a:pPr>
            <a:r>
              <a:rPr lang="ja-JP" altLang="en-US" sz="1400"/>
              <a:t>先生が、次に指名する</a:t>
            </a:r>
            <a:r>
              <a:rPr lang="en-US" altLang="ja-JP" sz="1400" dirty="0"/>
              <a:t>5</a:t>
            </a:r>
            <a:r>
              <a:rPr lang="ja-JP" altLang="en-US" sz="1400"/>
              <a:t>人を表示するために、画面の「指名する」ボタンをクリックする。</a:t>
            </a:r>
            <a:endParaRPr lang="en-US" altLang="ja-JP" sz="1400" dirty="0"/>
          </a:p>
          <a:p>
            <a:pPr marL="342900" lvl="1" indent="-342900">
              <a:buFont typeface="+mj-lt"/>
              <a:buAutoNum type="arabicPeriod"/>
            </a:pPr>
            <a:r>
              <a:rPr lang="ja-JP" altLang="en-US" sz="1400"/>
              <a:t>アプリは、生徒の一覧（「まだ指名されていない人」に表示されている）中から、生徒</a:t>
            </a:r>
            <a:r>
              <a:rPr lang="en-US" altLang="ja-JP" sz="1400" dirty="0"/>
              <a:t>5</a:t>
            </a:r>
            <a:r>
              <a:rPr lang="ja-JP" altLang="en-US" sz="1400"/>
              <a:t>人をランダムに取り出す。</a:t>
            </a:r>
            <a:endParaRPr lang="en-US" altLang="ja-JP" sz="1400" dirty="0"/>
          </a:p>
          <a:p>
            <a:pPr marL="342900" lvl="1" indent="-342900">
              <a:buFont typeface="+mj-lt"/>
              <a:buAutoNum type="arabicPeriod"/>
            </a:pPr>
            <a:r>
              <a:rPr lang="ja-JP" altLang="en-US" sz="1400"/>
              <a:t>アプリは、画面の「指名された人」一覧に、取り出した</a:t>
            </a:r>
            <a:r>
              <a:rPr lang="en-US" altLang="ja-JP" sz="1400" dirty="0"/>
              <a:t>5</a:t>
            </a:r>
            <a:r>
              <a:rPr lang="ja-JP" altLang="en-US" sz="1400"/>
              <a:t>人の名前とよみがなを</a:t>
            </a:r>
            <a:r>
              <a:rPr lang="en-US" altLang="ja-JP" sz="1400" dirty="0"/>
              <a:t>1</a:t>
            </a:r>
            <a:r>
              <a:rPr lang="ja-JP" altLang="en-US" sz="1400"/>
              <a:t>行とする表形式で表示する。取り出した</a:t>
            </a:r>
            <a:r>
              <a:rPr lang="en-US" altLang="ja-JP" sz="1400" dirty="0"/>
              <a:t>5</a:t>
            </a:r>
            <a:r>
              <a:rPr lang="ja-JP" altLang="en-US" sz="1400"/>
              <a:t>人の情報は、元の「まだ指名されていない人」の表から取り除く。</a:t>
            </a:r>
          </a:p>
          <a:p>
            <a:pPr marL="342900" lvl="1" indent="-342900">
              <a:buFont typeface="+mj-lt"/>
              <a:buAutoNum type="arabicPeriod"/>
            </a:pPr>
            <a:r>
              <a:rPr kumimoji="1" lang="ja-JP" altLang="en-US" sz="1400"/>
              <a:t>先生が授業を進め、また画面の「指名する」ボタンをクリックする。</a:t>
            </a:r>
            <a:endParaRPr kumimoji="1" lang="en-US" altLang="ja-JP" sz="1400" dirty="0"/>
          </a:p>
          <a:p>
            <a:pPr marL="342900" lvl="1" indent="-342900">
              <a:buFont typeface="+mj-lt"/>
              <a:buAutoNum type="arabicPeriod"/>
            </a:pPr>
            <a:r>
              <a:rPr lang="ja-JP" altLang="en-US" sz="1400"/>
              <a:t>アプリは、生徒</a:t>
            </a:r>
            <a:r>
              <a:rPr lang="en-US" altLang="ja-JP" sz="1400" dirty="0"/>
              <a:t>5</a:t>
            </a:r>
            <a:r>
              <a:rPr lang="ja-JP" altLang="en-US" sz="1400"/>
              <a:t>人をランダムに選ぶ。前に表示した表（「指名された人」の表）の末尾に、追加して表示する。</a:t>
            </a:r>
            <a:endParaRPr lang="en-US" altLang="ja-JP" sz="1400" dirty="0"/>
          </a:p>
          <a:p>
            <a:pPr marL="342900" lvl="1" indent="-342900">
              <a:buFont typeface="Arial" panose="020B0604020202020204" pitchFamily="34" charset="0"/>
              <a:buChar char="•"/>
            </a:pPr>
            <a:endParaRPr kumimoji="1" lang="en-US" altLang="ja-JP" sz="1400" dirty="0"/>
          </a:p>
          <a:p>
            <a:pPr marL="342900" lvl="1" indent="-342900">
              <a:buFont typeface="Arial" panose="020B0604020202020204" pitchFamily="34" charset="0"/>
              <a:buChar char="•"/>
            </a:pPr>
            <a:r>
              <a:rPr kumimoji="1" lang="ja-JP" altLang="en-US" sz="1400"/>
              <a:t>もし、生徒の一覧「まだ指名されていない人」が</a:t>
            </a:r>
            <a:r>
              <a:rPr kumimoji="1" lang="en-US" altLang="ja-JP" sz="1400" dirty="0"/>
              <a:t>0</a:t>
            </a:r>
            <a:r>
              <a:rPr kumimoji="1" lang="ja-JP" altLang="en-US" sz="1400"/>
              <a:t>人になったら、「指名する」ボタンをクリックできないようにする。</a:t>
            </a:r>
          </a:p>
        </p:txBody>
      </p:sp>
    </p:spTree>
    <p:extLst>
      <p:ext uri="{BB962C8B-B14F-4D97-AF65-F5344CB8AC3E}">
        <p14:creationId xmlns:p14="http://schemas.microsoft.com/office/powerpoint/2010/main" val="1407411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2">
            <a:extLst>
              <a:ext uri="{FF2B5EF4-FFF2-40B4-BE49-F238E27FC236}">
                <a16:creationId xmlns:a16="http://schemas.microsoft.com/office/drawing/2014/main" id="{CC9E0C66-C50F-00DA-0B17-90AFD96E2D70}"/>
              </a:ext>
            </a:extLst>
          </p:cNvPr>
          <p:cNvSpPr>
            <a:spLocks noGrp="1"/>
          </p:cNvSpPr>
          <p:nvPr>
            <p:ph sz="half" idx="1"/>
          </p:nvPr>
        </p:nvSpPr>
        <p:spPr>
          <a:xfrm>
            <a:off x="899999" y="1325228"/>
            <a:ext cx="7344000" cy="307629"/>
          </a:xfrm>
        </p:spPr>
        <p:txBody>
          <a:bodyPr>
            <a:normAutofit lnSpcReduction="10000"/>
          </a:bodyPr>
          <a:lstStyle/>
          <a:p>
            <a:r>
              <a:rPr kumimoji="1" lang="ja-JP" altLang="en-US"/>
              <a:t>ホワイトボードとふせんで、画面のイメージを作る</a:t>
            </a:r>
          </a:p>
        </p:txBody>
      </p:sp>
      <p:sp>
        <p:nvSpPr>
          <p:cNvPr id="6" name="コンテンツ プレースホルダー 5">
            <a:extLst>
              <a:ext uri="{FF2B5EF4-FFF2-40B4-BE49-F238E27FC236}">
                <a16:creationId xmlns:a16="http://schemas.microsoft.com/office/drawing/2014/main" id="{F1EC7B14-68A8-5F51-345B-29D1015A9A05}"/>
              </a:ext>
            </a:extLst>
          </p:cNvPr>
          <p:cNvSpPr>
            <a:spLocks noGrp="1"/>
          </p:cNvSpPr>
          <p:nvPr>
            <p:ph sz="half" idx="13"/>
          </p:nvPr>
        </p:nvSpPr>
        <p:spPr>
          <a:xfrm>
            <a:off x="4332514" y="1804591"/>
            <a:ext cx="3911485" cy="4200037"/>
          </a:xfrm>
        </p:spPr>
        <p:txBody>
          <a:bodyPr/>
          <a:lstStyle/>
          <a:p>
            <a:pPr marL="342900" indent="-342900">
              <a:buFont typeface="Arial" panose="020B0604020202020204" pitchFamily="34" charset="0"/>
              <a:buChar char="•"/>
            </a:pPr>
            <a:r>
              <a:rPr lang="ja-JP" altLang="en-US" sz="1800"/>
              <a:t>ユーザーに表示する情報をふせんに書いて、並べる</a:t>
            </a:r>
            <a:endParaRPr lang="en-US" altLang="ja-JP" sz="1800" dirty="0"/>
          </a:p>
          <a:p>
            <a:pPr marL="342900" indent="-342900">
              <a:buFont typeface="Arial" panose="020B0604020202020204" pitchFamily="34" charset="0"/>
              <a:buChar char="•"/>
            </a:pPr>
            <a:r>
              <a:rPr lang="ja-JP" altLang="en-US" sz="1800"/>
              <a:t>ユーザーが入力・操作する要素をふせんに書いて、並べる</a:t>
            </a:r>
            <a:endParaRPr lang="en-US" altLang="ja-JP" sz="1800" dirty="0"/>
          </a:p>
          <a:p>
            <a:pPr marL="342900" indent="-342900">
              <a:buFont typeface="Arial" panose="020B0604020202020204" pitchFamily="34" charset="0"/>
              <a:buChar char="•"/>
            </a:pPr>
            <a:endParaRPr lang="en-US" altLang="ja-JP" sz="1800" dirty="0"/>
          </a:p>
          <a:p>
            <a:pPr marL="342900" indent="-342900">
              <a:buFont typeface="Arial" panose="020B0604020202020204" pitchFamily="34" charset="0"/>
              <a:buChar char="•"/>
            </a:pPr>
            <a:r>
              <a:rPr lang="ja-JP" altLang="en-US" sz="1800"/>
              <a:t>不足している項目は付け足す</a:t>
            </a:r>
            <a:endParaRPr lang="en-US" altLang="ja-JP" sz="1800" dirty="0"/>
          </a:p>
          <a:p>
            <a:pPr marL="342900" indent="-342900">
              <a:buFont typeface="Arial" panose="020B0604020202020204" pitchFamily="34" charset="0"/>
              <a:buChar char="•"/>
            </a:pPr>
            <a:r>
              <a:rPr lang="ja-JP" altLang="en-US" sz="1800"/>
              <a:t>不要な項目は剥がす</a:t>
            </a:r>
            <a:endParaRPr lang="en-US" altLang="ja-JP" sz="1800" dirty="0"/>
          </a:p>
          <a:p>
            <a:pPr marL="342900" indent="-342900">
              <a:buFont typeface="Arial" panose="020B0604020202020204" pitchFamily="34" charset="0"/>
              <a:buChar char="•"/>
            </a:pPr>
            <a:endParaRPr lang="en-US" altLang="ja-JP" sz="1800" dirty="0"/>
          </a:p>
          <a:p>
            <a:pPr marL="342900" indent="-342900">
              <a:buFont typeface="Arial" panose="020B0604020202020204" pitchFamily="34" charset="0"/>
              <a:buChar char="•"/>
            </a:pPr>
            <a:r>
              <a:rPr lang="ja-JP" altLang="en-US" sz="1800"/>
              <a:t>アプリの操作を試す</a:t>
            </a:r>
            <a:endParaRPr lang="en-US" altLang="ja-JP" sz="1800" dirty="0"/>
          </a:p>
          <a:p>
            <a:pPr marL="342900" lvl="1" indent="-342900">
              <a:buFont typeface="Arial" panose="020B0604020202020204" pitchFamily="34" charset="0"/>
              <a:buChar char="•"/>
            </a:pPr>
            <a:r>
              <a:rPr lang="en-US" altLang="ja-JP" sz="1400" dirty="0"/>
              <a:t>1</a:t>
            </a:r>
            <a:r>
              <a:rPr lang="ja-JP" altLang="en-US" sz="1400"/>
              <a:t>人がユーザー役、別の</a:t>
            </a:r>
            <a:r>
              <a:rPr lang="en-US" altLang="ja-JP" sz="1400" dirty="0"/>
              <a:t>1</a:t>
            </a:r>
            <a:r>
              <a:rPr lang="ja-JP" altLang="en-US" sz="1400"/>
              <a:t>人がコンピュータ役をする</a:t>
            </a:r>
            <a:endParaRPr lang="en-US" altLang="ja-JP" sz="1400" dirty="0"/>
          </a:p>
          <a:p>
            <a:pPr marL="342900" lvl="1" indent="-342900">
              <a:buFont typeface="Arial" panose="020B0604020202020204" pitchFamily="34" charset="0"/>
              <a:buChar char="•"/>
            </a:pPr>
            <a:r>
              <a:rPr lang="ja-JP" altLang="en-US" sz="1400"/>
              <a:t>自分がやろうとしていることを、セリフのように話すと、シナリオが作れる</a:t>
            </a:r>
          </a:p>
        </p:txBody>
      </p:sp>
      <p:sp>
        <p:nvSpPr>
          <p:cNvPr id="2" name="タイトル 1">
            <a:extLst>
              <a:ext uri="{FF2B5EF4-FFF2-40B4-BE49-F238E27FC236}">
                <a16:creationId xmlns:a16="http://schemas.microsoft.com/office/drawing/2014/main" id="{56EE0C5A-FBFA-8832-63AB-88A81814FD65}"/>
              </a:ext>
            </a:extLst>
          </p:cNvPr>
          <p:cNvSpPr>
            <a:spLocks noGrp="1"/>
          </p:cNvSpPr>
          <p:nvPr>
            <p:ph type="title"/>
          </p:nvPr>
        </p:nvSpPr>
        <p:spPr/>
        <p:txBody>
          <a:bodyPr/>
          <a:lstStyle/>
          <a:p>
            <a:r>
              <a:rPr kumimoji="1" lang="ja-JP" altLang="en-US"/>
              <a:t>設計</a:t>
            </a:r>
            <a:r>
              <a:rPr kumimoji="1" lang="en-US" altLang="ja-JP" dirty="0"/>
              <a:t>⑤</a:t>
            </a:r>
            <a:br>
              <a:rPr kumimoji="1" lang="en-US" altLang="ja-JP" dirty="0"/>
            </a:br>
            <a:r>
              <a:rPr kumimoji="1" lang="ja-JP" altLang="en-US"/>
              <a:t>ペーパープロトタイピング</a:t>
            </a:r>
          </a:p>
        </p:txBody>
      </p:sp>
      <p:pic>
        <p:nvPicPr>
          <p:cNvPr id="5" name="図 4" descr="冷蔵庫に貼られた紙&#10;&#10;低い精度で自動的に生成された説明">
            <a:extLst>
              <a:ext uri="{FF2B5EF4-FFF2-40B4-BE49-F238E27FC236}">
                <a16:creationId xmlns:a16="http://schemas.microsoft.com/office/drawing/2014/main" id="{8C61B409-C421-03FE-FF23-8AABD971C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29007" y="2388983"/>
            <a:ext cx="3944155" cy="2958116"/>
          </a:xfrm>
          <a:prstGeom prst="rect">
            <a:avLst/>
          </a:prstGeom>
        </p:spPr>
      </p:pic>
      <p:sp>
        <p:nvSpPr>
          <p:cNvPr id="3" name="右矢印 2">
            <a:extLst>
              <a:ext uri="{FF2B5EF4-FFF2-40B4-BE49-F238E27FC236}">
                <a16:creationId xmlns:a16="http://schemas.microsoft.com/office/drawing/2014/main" id="{A0F92D8E-14C9-7FF6-D2CB-AC6C88AC4445}"/>
              </a:ext>
            </a:extLst>
          </p:cNvPr>
          <p:cNvSpPr/>
          <p:nvPr/>
        </p:nvSpPr>
        <p:spPr>
          <a:xfrm>
            <a:off x="5905144" y="108645"/>
            <a:ext cx="2356356" cy="970710"/>
          </a:xfrm>
          <a:prstGeom prst="rightArrow">
            <a:avLst>
              <a:gd name="adj1" fmla="val 65846"/>
              <a:gd name="adj2" fmla="val 5000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ja-JP" altLang="en-US" sz="1600"/>
              <a:t>ペーパープロトタイプ</a:t>
            </a:r>
            <a:endParaRPr kumimoji="1" lang="en-US" altLang="ja-JP" sz="1600" dirty="0"/>
          </a:p>
          <a:p>
            <a:pPr algn="ctr"/>
            <a:r>
              <a:rPr lang="en-US" altLang="ja-JP" sz="1600" dirty="0"/>
              <a:t>p.56-57</a:t>
            </a:r>
            <a:endParaRPr kumimoji="1" lang="ja-JP" altLang="en-US" sz="1600"/>
          </a:p>
        </p:txBody>
      </p:sp>
    </p:spTree>
    <p:extLst>
      <p:ext uri="{BB962C8B-B14F-4D97-AF65-F5344CB8AC3E}">
        <p14:creationId xmlns:p14="http://schemas.microsoft.com/office/powerpoint/2010/main" val="325649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81DB332-77CA-3644-12E1-2B453EE2C06A}"/>
              </a:ext>
            </a:extLst>
          </p:cNvPr>
          <p:cNvSpPr>
            <a:spLocks noGrp="1"/>
          </p:cNvSpPr>
          <p:nvPr>
            <p:ph type="ctrTitle"/>
          </p:nvPr>
        </p:nvSpPr>
        <p:spPr/>
        <p:txBody>
          <a:bodyPr>
            <a:normAutofit fontScale="90000"/>
          </a:bodyPr>
          <a:lstStyle/>
          <a:p>
            <a:r>
              <a:rPr kumimoji="1" lang="ja-JP" altLang="en-US"/>
              <a:t>以下で説明する</a:t>
            </a:r>
            <a:br>
              <a:rPr kumimoji="1" lang="en-US" altLang="ja-JP" dirty="0"/>
            </a:br>
            <a:r>
              <a:rPr lang="ja-JP" altLang="en-US"/>
              <a:t>中級（しっかり）編</a:t>
            </a:r>
            <a:r>
              <a:rPr kumimoji="1" lang="ja-JP" altLang="en-US"/>
              <a:t>のガイドラインの</a:t>
            </a:r>
            <a:br>
              <a:rPr kumimoji="1" lang="en-US" altLang="ja-JP" dirty="0"/>
            </a:br>
            <a:r>
              <a:rPr kumimoji="1" lang="ja-JP" altLang="en-US"/>
              <a:t>想定について</a:t>
            </a:r>
            <a:endParaRPr lang="ja-JP" altLang="en-US"/>
          </a:p>
        </p:txBody>
      </p:sp>
    </p:spTree>
    <p:extLst>
      <p:ext uri="{BB962C8B-B14F-4D97-AF65-F5344CB8AC3E}">
        <p14:creationId xmlns:p14="http://schemas.microsoft.com/office/powerpoint/2010/main" val="1824118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91F17C-4570-ED0C-44EE-8049411985C0}"/>
              </a:ext>
            </a:extLst>
          </p:cNvPr>
          <p:cNvSpPr>
            <a:spLocks noGrp="1"/>
          </p:cNvSpPr>
          <p:nvPr>
            <p:ph type="title"/>
          </p:nvPr>
        </p:nvSpPr>
        <p:spPr/>
        <p:txBody>
          <a:bodyPr/>
          <a:lstStyle/>
          <a:p>
            <a:r>
              <a:rPr kumimoji="1" lang="ja-JP" altLang="en-US"/>
              <a:t>設計</a:t>
            </a:r>
            <a:br>
              <a:rPr kumimoji="1" lang="en-US" altLang="ja-JP" dirty="0"/>
            </a:br>
            <a:r>
              <a:rPr kumimoji="1" lang="ja-JP" altLang="en-US"/>
              <a:t>中間成果物</a:t>
            </a:r>
          </a:p>
        </p:txBody>
      </p:sp>
      <p:sp>
        <p:nvSpPr>
          <p:cNvPr id="3" name="コンテンツ プレースホルダー 2">
            <a:extLst>
              <a:ext uri="{FF2B5EF4-FFF2-40B4-BE49-F238E27FC236}">
                <a16:creationId xmlns:a16="http://schemas.microsoft.com/office/drawing/2014/main" id="{9BFF0E83-CF1B-F7DB-DA9E-9A63AC8E8A55}"/>
              </a:ext>
            </a:extLst>
          </p:cNvPr>
          <p:cNvSpPr>
            <a:spLocks noGrp="1"/>
          </p:cNvSpPr>
          <p:nvPr>
            <p:ph idx="1"/>
          </p:nvPr>
        </p:nvSpPr>
        <p:spPr>
          <a:xfrm>
            <a:off x="962070" y="1270964"/>
            <a:ext cx="7344816" cy="4835921"/>
          </a:xfrm>
        </p:spPr>
        <p:txBody>
          <a:bodyPr>
            <a:normAutofit fontScale="92500" lnSpcReduction="20000"/>
          </a:bodyPr>
          <a:lstStyle/>
          <a:p>
            <a:pPr marL="457200" lvl="1" indent="-457200">
              <a:buFont typeface="Arial" panose="020B0604020202020204" pitchFamily="34" charset="0"/>
              <a:buChar char="•"/>
            </a:pPr>
            <a:r>
              <a:rPr kumimoji="1" lang="ja-JP" altLang="en-US"/>
              <a:t>ペーパープロトタイプ</a:t>
            </a:r>
            <a:endParaRPr kumimoji="1" lang="en-US" altLang="ja-JP" dirty="0"/>
          </a:p>
          <a:p>
            <a:pPr marL="457200" lvl="1" indent="-457200">
              <a:buFont typeface="Arial" panose="020B0604020202020204" pitchFamily="34" charset="0"/>
              <a:buChar char="•"/>
            </a:pPr>
            <a:endParaRPr kumimoji="1" lang="en-US" altLang="ja-JP" dirty="0"/>
          </a:p>
          <a:p>
            <a:pPr marL="457200" lvl="1" indent="-457200">
              <a:buFont typeface="Arial" panose="020B0604020202020204" pitchFamily="34" charset="0"/>
              <a:buChar char="•"/>
            </a:pPr>
            <a:r>
              <a:rPr kumimoji="1" lang="ja-JP" altLang="en-US"/>
              <a:t>シナリオ</a:t>
            </a:r>
            <a:endParaRPr kumimoji="1" lang="en-US" altLang="ja-JP" dirty="0"/>
          </a:p>
          <a:p>
            <a:pPr marL="1143000" lvl="2" indent="-457200">
              <a:buFont typeface="Arial" panose="020B0604020202020204" pitchFamily="34" charset="0"/>
              <a:buChar char="•"/>
            </a:pPr>
            <a:endParaRPr lang="en-US" altLang="ja-JP" dirty="0"/>
          </a:p>
          <a:p>
            <a:pPr marL="457200" lvl="1" indent="-457200">
              <a:buFont typeface="Arial" panose="020B0604020202020204" pitchFamily="34" charset="0"/>
              <a:buChar char="•"/>
            </a:pPr>
            <a:r>
              <a:rPr lang="ja-JP" altLang="en-US"/>
              <a:t>画面設計</a:t>
            </a:r>
            <a:endParaRPr lang="en-US" altLang="ja-JP" dirty="0"/>
          </a:p>
          <a:p>
            <a:pPr marL="1143000" lvl="2" indent="-457200">
              <a:buFont typeface="Arial" panose="020B0604020202020204" pitchFamily="34" charset="0"/>
              <a:buChar char="•"/>
            </a:pPr>
            <a:r>
              <a:rPr lang="ja-JP" altLang="en-US"/>
              <a:t>１つの画面について、その画面に表示する項目を挙げ、レイアウトしたもの</a:t>
            </a:r>
            <a:endParaRPr lang="en-US" altLang="ja-JP" dirty="0"/>
          </a:p>
          <a:p>
            <a:pPr marL="457200" lvl="1" indent="-457200">
              <a:buFont typeface="Arial" panose="020B0604020202020204" pitchFamily="34" charset="0"/>
              <a:buChar char="•"/>
            </a:pPr>
            <a:r>
              <a:rPr lang="ja-JP" altLang="en-US"/>
              <a:t>画面遷移図</a:t>
            </a:r>
            <a:endParaRPr lang="en-US" altLang="ja-JP" dirty="0"/>
          </a:p>
          <a:p>
            <a:pPr marL="1143000" lvl="2" indent="-457200">
              <a:buFont typeface="Arial" panose="020B0604020202020204" pitchFamily="34" charset="0"/>
              <a:buChar char="•"/>
            </a:pPr>
            <a:r>
              <a:rPr lang="ja-JP" altLang="en-US"/>
              <a:t>画面と画面の間の移動の関係を図示したもの</a:t>
            </a:r>
            <a:endParaRPr lang="en-US" altLang="ja-JP" dirty="0"/>
          </a:p>
          <a:p>
            <a:pPr marL="1143000" lvl="2" indent="-457200">
              <a:buFont typeface="Arial" panose="020B0604020202020204" pitchFamily="34" charset="0"/>
              <a:buChar char="•"/>
            </a:pPr>
            <a:endParaRPr lang="en-US" altLang="ja-JP" dirty="0"/>
          </a:p>
          <a:p>
            <a:pPr marL="1143000" lvl="2" indent="-457200">
              <a:buFont typeface="Arial" panose="020B0604020202020204" pitchFamily="34" charset="0"/>
              <a:buChar char="•"/>
            </a:pPr>
            <a:endParaRPr lang="en-US" altLang="ja-JP" dirty="0"/>
          </a:p>
          <a:p>
            <a:pPr marL="1143000" lvl="2" indent="-457200">
              <a:buFont typeface="Arial" panose="020B0604020202020204" pitchFamily="34" charset="0"/>
              <a:buChar char="•"/>
            </a:pPr>
            <a:endParaRPr lang="en-US" altLang="ja-JP" dirty="0"/>
          </a:p>
          <a:p>
            <a:pPr marL="1143000" lvl="2" indent="-457200">
              <a:buFont typeface="Arial" panose="020B0604020202020204" pitchFamily="34" charset="0"/>
              <a:buChar char="•"/>
            </a:pPr>
            <a:endParaRPr lang="en-US" altLang="ja-JP" dirty="0"/>
          </a:p>
          <a:p>
            <a:pPr marL="457200" lvl="1" indent="-457200">
              <a:buFont typeface="Arial" panose="020B0604020202020204" pitchFamily="34" charset="0"/>
              <a:buChar char="•"/>
            </a:pPr>
            <a:r>
              <a:rPr lang="ja-JP" altLang="en-US"/>
              <a:t>フローチャート</a:t>
            </a:r>
            <a:endParaRPr lang="en-US" altLang="ja-JP" dirty="0"/>
          </a:p>
        </p:txBody>
      </p:sp>
      <p:grpSp>
        <p:nvGrpSpPr>
          <p:cNvPr id="21" name="グループ化 20">
            <a:extLst>
              <a:ext uri="{FF2B5EF4-FFF2-40B4-BE49-F238E27FC236}">
                <a16:creationId xmlns:a16="http://schemas.microsoft.com/office/drawing/2014/main" id="{071F9959-A9D3-3BE0-0F24-DC99D506DC94}"/>
              </a:ext>
            </a:extLst>
          </p:cNvPr>
          <p:cNvGrpSpPr/>
          <p:nvPr/>
        </p:nvGrpSpPr>
        <p:grpSpPr>
          <a:xfrm>
            <a:off x="3118782" y="4502658"/>
            <a:ext cx="2748778" cy="1687953"/>
            <a:chOff x="2117136" y="4560447"/>
            <a:chExt cx="3637722" cy="2136913"/>
          </a:xfrm>
        </p:grpSpPr>
        <p:sp>
          <p:nvSpPr>
            <p:cNvPr id="4" name="正方形/長方形 3">
              <a:extLst>
                <a:ext uri="{FF2B5EF4-FFF2-40B4-BE49-F238E27FC236}">
                  <a16:creationId xmlns:a16="http://schemas.microsoft.com/office/drawing/2014/main" id="{497B14E0-C53A-66D4-A258-5743E2F5A911}"/>
                </a:ext>
              </a:extLst>
            </p:cNvPr>
            <p:cNvSpPr/>
            <p:nvPr/>
          </p:nvSpPr>
          <p:spPr>
            <a:xfrm>
              <a:off x="2117136" y="4560447"/>
              <a:ext cx="3637722" cy="17393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400"/>
            </a:p>
          </p:txBody>
        </p:sp>
        <p:sp>
          <p:nvSpPr>
            <p:cNvPr id="5" name="正方形/長方形 4">
              <a:extLst>
                <a:ext uri="{FF2B5EF4-FFF2-40B4-BE49-F238E27FC236}">
                  <a16:creationId xmlns:a16="http://schemas.microsoft.com/office/drawing/2014/main" id="{4E846AB5-4324-CDD5-FBD7-028D0C506D93}"/>
                </a:ext>
              </a:extLst>
            </p:cNvPr>
            <p:cNvSpPr/>
            <p:nvPr/>
          </p:nvSpPr>
          <p:spPr>
            <a:xfrm>
              <a:off x="2415412" y="5062374"/>
              <a:ext cx="1043609" cy="7255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a:t>メニュー画面</a:t>
              </a:r>
            </a:p>
          </p:txBody>
        </p:sp>
        <p:sp>
          <p:nvSpPr>
            <p:cNvPr id="6" name="正方形/長方形 5">
              <a:extLst>
                <a:ext uri="{FF2B5EF4-FFF2-40B4-BE49-F238E27FC236}">
                  <a16:creationId xmlns:a16="http://schemas.microsoft.com/office/drawing/2014/main" id="{57AD7064-FEBD-90E0-9128-8797FC9179AB}"/>
                </a:ext>
              </a:extLst>
            </p:cNvPr>
            <p:cNvSpPr/>
            <p:nvPr/>
          </p:nvSpPr>
          <p:spPr>
            <a:xfrm>
              <a:off x="4572000" y="4684685"/>
              <a:ext cx="1043609" cy="7255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a:t>リンゴ</a:t>
              </a:r>
              <a:endParaRPr kumimoji="1" lang="en-US" altLang="ja-JP" sz="1400" dirty="0"/>
            </a:p>
            <a:p>
              <a:pPr algn="ctr"/>
              <a:r>
                <a:rPr kumimoji="1" lang="ja-JP" altLang="en-US" sz="1400"/>
                <a:t>画面</a:t>
              </a:r>
            </a:p>
          </p:txBody>
        </p:sp>
        <p:sp>
          <p:nvSpPr>
            <p:cNvPr id="7" name="正方形/長方形 6">
              <a:extLst>
                <a:ext uri="{FF2B5EF4-FFF2-40B4-BE49-F238E27FC236}">
                  <a16:creationId xmlns:a16="http://schemas.microsoft.com/office/drawing/2014/main" id="{8F8DDBBA-F55B-FA61-A5B4-33517A3836E3}"/>
                </a:ext>
              </a:extLst>
            </p:cNvPr>
            <p:cNvSpPr/>
            <p:nvPr/>
          </p:nvSpPr>
          <p:spPr>
            <a:xfrm>
              <a:off x="4572000" y="5484512"/>
              <a:ext cx="1043609" cy="7255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400"/>
                <a:t>みかん</a:t>
              </a:r>
              <a:endParaRPr kumimoji="1" lang="en-US" altLang="ja-JP" sz="1400" dirty="0"/>
            </a:p>
            <a:p>
              <a:pPr algn="ctr"/>
              <a:r>
                <a:rPr kumimoji="1" lang="ja-JP" altLang="en-US" sz="1400"/>
                <a:t>画面</a:t>
              </a:r>
            </a:p>
          </p:txBody>
        </p:sp>
        <p:sp>
          <p:nvSpPr>
            <p:cNvPr id="8" name="テキスト ボックス 7">
              <a:extLst>
                <a:ext uri="{FF2B5EF4-FFF2-40B4-BE49-F238E27FC236}">
                  <a16:creationId xmlns:a16="http://schemas.microsoft.com/office/drawing/2014/main" id="{81F4A2BD-95A3-AF3A-B290-6DF76BFA78E1}"/>
                </a:ext>
              </a:extLst>
            </p:cNvPr>
            <p:cNvSpPr txBox="1"/>
            <p:nvPr/>
          </p:nvSpPr>
          <p:spPr>
            <a:xfrm>
              <a:off x="2877479" y="6339552"/>
              <a:ext cx="2117036" cy="357808"/>
            </a:xfrm>
            <a:prstGeom prst="rect">
              <a:avLst/>
            </a:prstGeom>
          </p:spPr>
          <p:txBody>
            <a:bodyPr wrap="none" lIns="0" tIns="0" rIns="0" bIns="0" rtlCol="0">
              <a:normAutofit/>
            </a:bodyPr>
            <a:lstStyle/>
            <a:p>
              <a:pPr algn="ctr"/>
              <a:r>
                <a:rPr lang="ja-JP" altLang="en-US" sz="1050"/>
                <a:t>くだもの図鑑の画面遷移図</a:t>
              </a:r>
              <a:endParaRPr kumimoji="1" lang="ja-JP" altLang="en-US" sz="1050" dirty="0">
                <a:latin typeface="+mn-lt"/>
              </a:endParaRPr>
            </a:p>
          </p:txBody>
        </p:sp>
        <p:cxnSp>
          <p:nvCxnSpPr>
            <p:cNvPr id="9" name="直線矢印コネクタ 8">
              <a:extLst>
                <a:ext uri="{FF2B5EF4-FFF2-40B4-BE49-F238E27FC236}">
                  <a16:creationId xmlns:a16="http://schemas.microsoft.com/office/drawing/2014/main" id="{3C292697-FE53-68D6-FCA6-33123EE86ECC}"/>
                </a:ext>
              </a:extLst>
            </p:cNvPr>
            <p:cNvCxnSpPr/>
            <p:nvPr/>
          </p:nvCxnSpPr>
          <p:spPr>
            <a:xfrm flipV="1">
              <a:off x="3558310" y="4873533"/>
              <a:ext cx="934278" cy="263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A1CEED20-596C-D412-B8E0-5B662584231F}"/>
                </a:ext>
              </a:extLst>
            </p:cNvPr>
            <p:cNvCxnSpPr>
              <a:cxnSpLocks/>
            </p:cNvCxnSpPr>
            <p:nvPr/>
          </p:nvCxnSpPr>
          <p:spPr>
            <a:xfrm>
              <a:off x="3558310" y="5723323"/>
              <a:ext cx="934278" cy="223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9CB5E03E-F0CC-CFA8-0CB6-0582509C8352}"/>
                </a:ext>
              </a:extLst>
            </p:cNvPr>
            <p:cNvSpPr txBox="1"/>
            <p:nvPr/>
          </p:nvSpPr>
          <p:spPr>
            <a:xfrm>
              <a:off x="3717335" y="4883472"/>
              <a:ext cx="536713" cy="188841"/>
            </a:xfrm>
            <a:prstGeom prst="rect">
              <a:avLst/>
            </a:prstGeom>
          </p:spPr>
          <p:txBody>
            <a:bodyPr wrap="square" lIns="0" tIns="0" rIns="0" bIns="0" rtlCol="0">
              <a:noAutofit/>
            </a:bodyPr>
            <a:lstStyle/>
            <a:p>
              <a:r>
                <a:rPr kumimoji="1" lang="ja-JP" altLang="en-US" sz="1100">
                  <a:latin typeface="+mn-lt"/>
                </a:rPr>
                <a:t>リンゴ</a:t>
              </a:r>
              <a:endParaRPr kumimoji="1" lang="ja-JP" altLang="en-US" sz="1100" dirty="0">
                <a:latin typeface="+mn-lt"/>
              </a:endParaRPr>
            </a:p>
          </p:txBody>
        </p:sp>
        <p:sp>
          <p:nvSpPr>
            <p:cNvPr id="12" name="テキスト ボックス 11">
              <a:extLst>
                <a:ext uri="{FF2B5EF4-FFF2-40B4-BE49-F238E27FC236}">
                  <a16:creationId xmlns:a16="http://schemas.microsoft.com/office/drawing/2014/main" id="{B93456BF-B615-966D-53A0-E4877C3A5A10}"/>
                </a:ext>
              </a:extLst>
            </p:cNvPr>
            <p:cNvSpPr txBox="1"/>
            <p:nvPr/>
          </p:nvSpPr>
          <p:spPr>
            <a:xfrm>
              <a:off x="3720650" y="5920456"/>
              <a:ext cx="536713" cy="188841"/>
            </a:xfrm>
            <a:prstGeom prst="rect">
              <a:avLst/>
            </a:prstGeom>
          </p:spPr>
          <p:txBody>
            <a:bodyPr wrap="square" lIns="0" tIns="0" rIns="0" bIns="0" rtlCol="0">
              <a:noAutofit/>
            </a:bodyPr>
            <a:lstStyle/>
            <a:p>
              <a:r>
                <a:rPr lang="ja-JP" altLang="en-US" sz="1100"/>
                <a:t>みかん</a:t>
              </a:r>
              <a:endParaRPr kumimoji="1" lang="ja-JP" altLang="en-US" sz="1100" dirty="0">
                <a:latin typeface="+mn-lt"/>
              </a:endParaRPr>
            </a:p>
          </p:txBody>
        </p:sp>
        <p:cxnSp>
          <p:nvCxnSpPr>
            <p:cNvPr id="13" name="直線矢印コネクタ 12">
              <a:extLst>
                <a:ext uri="{FF2B5EF4-FFF2-40B4-BE49-F238E27FC236}">
                  <a16:creationId xmlns:a16="http://schemas.microsoft.com/office/drawing/2014/main" id="{CCEA9660-4F9D-3288-4AA6-71B22B1D798B}"/>
                </a:ext>
              </a:extLst>
            </p:cNvPr>
            <p:cNvCxnSpPr/>
            <p:nvPr/>
          </p:nvCxnSpPr>
          <p:spPr>
            <a:xfrm flipH="1">
              <a:off x="3558310" y="5266125"/>
              <a:ext cx="934278" cy="69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8CD96EBE-5808-4A41-44EC-8CB652B4EF00}"/>
                </a:ext>
              </a:extLst>
            </p:cNvPr>
            <p:cNvCxnSpPr/>
            <p:nvPr/>
          </p:nvCxnSpPr>
          <p:spPr>
            <a:xfrm flipH="1" flipV="1">
              <a:off x="3558310" y="5554360"/>
              <a:ext cx="934278" cy="79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DE24BBA-372B-F722-3744-2EF05FAA3DCF}"/>
                </a:ext>
              </a:extLst>
            </p:cNvPr>
            <p:cNvSpPr txBox="1"/>
            <p:nvPr/>
          </p:nvSpPr>
          <p:spPr>
            <a:xfrm>
              <a:off x="3775729" y="5364885"/>
              <a:ext cx="536713" cy="188841"/>
            </a:xfrm>
            <a:prstGeom prst="rect">
              <a:avLst/>
            </a:prstGeom>
          </p:spPr>
          <p:txBody>
            <a:bodyPr wrap="square" lIns="0" tIns="0" rIns="0" bIns="0" rtlCol="0">
              <a:noAutofit/>
            </a:bodyPr>
            <a:lstStyle/>
            <a:p>
              <a:r>
                <a:rPr lang="ja-JP" altLang="en-US" sz="1100"/>
                <a:t>戻る</a:t>
              </a:r>
              <a:endParaRPr kumimoji="1" lang="ja-JP" altLang="en-US" sz="1100" dirty="0">
                <a:latin typeface="+mn-lt"/>
              </a:endParaRPr>
            </a:p>
          </p:txBody>
        </p:sp>
      </p:grpSp>
      <p:grpSp>
        <p:nvGrpSpPr>
          <p:cNvPr id="22" name="グループ化 21">
            <a:extLst>
              <a:ext uri="{FF2B5EF4-FFF2-40B4-BE49-F238E27FC236}">
                <a16:creationId xmlns:a16="http://schemas.microsoft.com/office/drawing/2014/main" id="{F64C597A-CDF9-FEBE-ACE7-35435E49C29C}"/>
              </a:ext>
            </a:extLst>
          </p:cNvPr>
          <p:cNvGrpSpPr/>
          <p:nvPr/>
        </p:nvGrpSpPr>
        <p:grpSpPr>
          <a:xfrm>
            <a:off x="6414134" y="3334976"/>
            <a:ext cx="1848031" cy="2137274"/>
            <a:chOff x="5982306" y="2599082"/>
            <a:chExt cx="2117036" cy="2271565"/>
          </a:xfrm>
        </p:grpSpPr>
        <p:sp>
          <p:nvSpPr>
            <p:cNvPr id="16" name="正方形/長方形 15">
              <a:extLst>
                <a:ext uri="{FF2B5EF4-FFF2-40B4-BE49-F238E27FC236}">
                  <a16:creationId xmlns:a16="http://schemas.microsoft.com/office/drawing/2014/main" id="{573ECAFB-012B-10FF-CCCA-16B0BF7F2000}"/>
                </a:ext>
              </a:extLst>
            </p:cNvPr>
            <p:cNvSpPr/>
            <p:nvPr/>
          </p:nvSpPr>
          <p:spPr>
            <a:xfrm>
              <a:off x="6066554" y="2599082"/>
              <a:ext cx="1959428" cy="187494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600"/>
            </a:p>
          </p:txBody>
        </p:sp>
        <p:sp>
          <p:nvSpPr>
            <p:cNvPr id="17" name="角丸四角形 16">
              <a:extLst>
                <a:ext uri="{FF2B5EF4-FFF2-40B4-BE49-F238E27FC236}">
                  <a16:creationId xmlns:a16="http://schemas.microsoft.com/office/drawing/2014/main" id="{82388B79-108C-0DE7-50E7-FB7C2D629349}"/>
                </a:ext>
              </a:extLst>
            </p:cNvPr>
            <p:cNvSpPr/>
            <p:nvPr/>
          </p:nvSpPr>
          <p:spPr>
            <a:xfrm>
              <a:off x="6578181" y="2816798"/>
              <a:ext cx="925286" cy="315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指名する</a:t>
              </a:r>
            </a:p>
          </p:txBody>
        </p:sp>
        <p:sp>
          <p:nvSpPr>
            <p:cNvPr id="18" name="角丸四角形 17">
              <a:extLst>
                <a:ext uri="{FF2B5EF4-FFF2-40B4-BE49-F238E27FC236}">
                  <a16:creationId xmlns:a16="http://schemas.microsoft.com/office/drawing/2014/main" id="{8E26BC0F-D628-521A-F1C0-8DBBD574A27B}"/>
                </a:ext>
              </a:extLst>
            </p:cNvPr>
            <p:cNvSpPr/>
            <p:nvPr/>
          </p:nvSpPr>
          <p:spPr>
            <a:xfrm>
              <a:off x="6578181" y="3215274"/>
              <a:ext cx="925286" cy="315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リセット</a:t>
              </a:r>
            </a:p>
          </p:txBody>
        </p:sp>
        <p:sp>
          <p:nvSpPr>
            <p:cNvPr id="19" name="正方形/長方形 18">
              <a:extLst>
                <a:ext uri="{FF2B5EF4-FFF2-40B4-BE49-F238E27FC236}">
                  <a16:creationId xmlns:a16="http://schemas.microsoft.com/office/drawing/2014/main" id="{BBA85684-41EA-B6B3-D921-A5476830B62D}"/>
                </a:ext>
              </a:extLst>
            </p:cNvPr>
            <p:cNvSpPr/>
            <p:nvPr/>
          </p:nvSpPr>
          <p:spPr>
            <a:xfrm>
              <a:off x="6298566" y="3726700"/>
              <a:ext cx="1484516" cy="72555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a:t>（名前のリスト）</a:t>
              </a:r>
            </a:p>
          </p:txBody>
        </p:sp>
        <p:sp>
          <p:nvSpPr>
            <p:cNvPr id="20" name="テキスト ボックス 19">
              <a:extLst>
                <a:ext uri="{FF2B5EF4-FFF2-40B4-BE49-F238E27FC236}">
                  <a16:creationId xmlns:a16="http://schemas.microsoft.com/office/drawing/2014/main" id="{61B570F8-5EED-C10D-9E06-27DDB187ADF3}"/>
                </a:ext>
              </a:extLst>
            </p:cNvPr>
            <p:cNvSpPr txBox="1"/>
            <p:nvPr/>
          </p:nvSpPr>
          <p:spPr>
            <a:xfrm>
              <a:off x="5982306" y="4512839"/>
              <a:ext cx="2117036" cy="357808"/>
            </a:xfrm>
            <a:prstGeom prst="rect">
              <a:avLst/>
            </a:prstGeom>
          </p:spPr>
          <p:txBody>
            <a:bodyPr wrap="none" lIns="0" tIns="0" rIns="0" bIns="0" rtlCol="0">
              <a:noAutofit/>
            </a:bodyPr>
            <a:lstStyle/>
            <a:p>
              <a:pPr algn="ctr"/>
              <a:r>
                <a:rPr lang="ja-JP" altLang="en-US" sz="1100"/>
                <a:t>ランダム指名ツールの</a:t>
              </a:r>
              <a:endParaRPr lang="en-US" altLang="ja-JP" sz="1100" dirty="0"/>
            </a:p>
            <a:p>
              <a:pPr algn="ctr"/>
              <a:r>
                <a:rPr lang="ja-JP" altLang="en-US" sz="1100"/>
                <a:t>画面</a:t>
              </a:r>
              <a:endParaRPr kumimoji="1" lang="ja-JP" altLang="en-US" sz="1100" dirty="0">
                <a:latin typeface="+mn-lt"/>
              </a:endParaRPr>
            </a:p>
          </p:txBody>
        </p:sp>
      </p:grpSp>
    </p:spTree>
    <p:extLst>
      <p:ext uri="{BB962C8B-B14F-4D97-AF65-F5344CB8AC3E}">
        <p14:creationId xmlns:p14="http://schemas.microsoft.com/office/powerpoint/2010/main" val="491058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E3D4431-399A-8274-1F4D-E05F16541F40}"/>
              </a:ext>
            </a:extLst>
          </p:cNvPr>
          <p:cNvSpPr>
            <a:spLocks noGrp="1"/>
          </p:cNvSpPr>
          <p:nvPr>
            <p:ph type="ctrTitle"/>
          </p:nvPr>
        </p:nvSpPr>
        <p:spPr/>
        <p:txBody>
          <a:bodyPr/>
          <a:lstStyle/>
          <a:p>
            <a:r>
              <a:rPr lang="ja-JP" altLang="en-US"/>
              <a:t>プロセス：制作</a:t>
            </a:r>
          </a:p>
        </p:txBody>
      </p:sp>
      <p:sp>
        <p:nvSpPr>
          <p:cNvPr id="2" name="字幕 1">
            <a:extLst>
              <a:ext uri="{FF2B5EF4-FFF2-40B4-BE49-F238E27FC236}">
                <a16:creationId xmlns:a16="http://schemas.microsoft.com/office/drawing/2014/main" id="{BDF4958F-E31A-134E-C41C-279724CA6AE3}"/>
              </a:ext>
            </a:extLst>
          </p:cNvPr>
          <p:cNvSpPr>
            <a:spLocks noGrp="1"/>
          </p:cNvSpPr>
          <p:nvPr>
            <p:ph type="subTitle" idx="1"/>
          </p:nvPr>
        </p:nvSpPr>
        <p:spPr/>
        <p:txBody>
          <a:bodyPr/>
          <a:lstStyle/>
          <a:p>
            <a:r>
              <a:rPr lang="en-US" altLang="ja-JP" dirty="0"/>
              <a:t>3</a:t>
            </a:r>
            <a:r>
              <a:rPr lang="ja-JP" altLang="en-US"/>
              <a:t>コマ</a:t>
            </a:r>
            <a:r>
              <a:rPr lang="en-US" altLang="ja-JP" dirty="0"/>
              <a:t>〜</a:t>
            </a:r>
            <a:endParaRPr lang="ja-JP" altLang="en-US"/>
          </a:p>
        </p:txBody>
      </p:sp>
    </p:spTree>
    <p:extLst>
      <p:ext uri="{BB962C8B-B14F-4D97-AF65-F5344CB8AC3E}">
        <p14:creationId xmlns:p14="http://schemas.microsoft.com/office/powerpoint/2010/main" val="450568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92F5B4-50FE-8243-FF78-4A825BD8F1BB}"/>
              </a:ext>
            </a:extLst>
          </p:cNvPr>
          <p:cNvSpPr>
            <a:spLocks noGrp="1"/>
          </p:cNvSpPr>
          <p:nvPr>
            <p:ph type="title"/>
          </p:nvPr>
        </p:nvSpPr>
        <p:spPr/>
        <p:txBody>
          <a:bodyPr/>
          <a:lstStyle/>
          <a:p>
            <a:r>
              <a:rPr kumimoji="1" lang="ja-JP" altLang="en-US"/>
              <a:t>制作</a:t>
            </a:r>
          </a:p>
        </p:txBody>
      </p:sp>
      <p:sp>
        <p:nvSpPr>
          <p:cNvPr id="3" name="コンテンツ プレースホルダー 2">
            <a:extLst>
              <a:ext uri="{FF2B5EF4-FFF2-40B4-BE49-F238E27FC236}">
                <a16:creationId xmlns:a16="http://schemas.microsoft.com/office/drawing/2014/main" id="{D43A5CA6-B16E-C76D-56B0-ABD786261E34}"/>
              </a:ext>
            </a:extLst>
          </p:cNvPr>
          <p:cNvSpPr>
            <a:spLocks noGrp="1"/>
          </p:cNvSpPr>
          <p:nvPr>
            <p:ph idx="1"/>
          </p:nvPr>
        </p:nvSpPr>
        <p:spPr>
          <a:xfrm>
            <a:off x="899592" y="1428749"/>
            <a:ext cx="7344816" cy="4498521"/>
          </a:xfrm>
        </p:spPr>
        <p:txBody>
          <a:bodyPr>
            <a:noAutofit/>
          </a:bodyPr>
          <a:lstStyle/>
          <a:p>
            <a:r>
              <a:rPr kumimoji="1" lang="ja-JP" altLang="en-US"/>
              <a:t>プログラムを制作する</a:t>
            </a:r>
            <a:endParaRPr kumimoji="1" lang="en-US" altLang="ja-JP" dirty="0"/>
          </a:p>
          <a:p>
            <a:pPr marL="457200" lvl="1" indent="-457200">
              <a:buFont typeface="Arial" panose="020B0604020202020204" pitchFamily="34" charset="0"/>
              <a:buChar char="•"/>
            </a:pPr>
            <a:r>
              <a:rPr lang="ja-JP" altLang="en-US"/>
              <a:t>それぞれの開発環境で、プログラムを制作します。</a:t>
            </a:r>
            <a:endParaRPr lang="en-US" altLang="ja-JP" dirty="0"/>
          </a:p>
          <a:p>
            <a:pPr marL="457200" lvl="1" indent="-457200">
              <a:buFont typeface="Arial" panose="020B0604020202020204" pitchFamily="34" charset="0"/>
              <a:buChar char="•"/>
            </a:pPr>
            <a:r>
              <a:rPr lang="ja-JP" altLang="en-US"/>
              <a:t>随時、動作確認・テストを行いながら制作します。</a:t>
            </a:r>
            <a:endParaRPr lang="en-US" altLang="ja-JP" dirty="0"/>
          </a:p>
          <a:p>
            <a:r>
              <a:rPr lang="ja-JP" altLang="en-US"/>
              <a:t>留意事項</a:t>
            </a:r>
            <a:endParaRPr lang="en-US" altLang="ja-JP" dirty="0"/>
          </a:p>
          <a:p>
            <a:pPr marL="457200" lvl="1" indent="-457200">
              <a:buFont typeface="Arial" panose="020B0604020202020204" pitchFamily="34" charset="0"/>
              <a:buChar char="•"/>
            </a:pPr>
            <a:r>
              <a:rPr lang="ja-JP" altLang="en-US"/>
              <a:t>制作中のトラブルを防ぐために、制作の授業時間ごとにプログラムのバックアップを取ることをお勧めします。</a:t>
            </a:r>
            <a:endParaRPr lang="en-US" altLang="ja-JP" dirty="0"/>
          </a:p>
          <a:p>
            <a:pPr marL="1143000" lvl="2" indent="-457200">
              <a:buFont typeface="Arial" panose="020B0604020202020204" pitchFamily="34" charset="0"/>
              <a:buChar char="•"/>
            </a:pPr>
            <a:r>
              <a:rPr kumimoji="1" lang="ja-JP" altLang="en-US"/>
              <a:t>「少なくとも、前回の授業終了時点には戻せる」という状況にしておくことは、心理的な安心感につながります。</a:t>
            </a:r>
            <a:endParaRPr kumimoji="1" lang="en-US" altLang="ja-JP" dirty="0"/>
          </a:p>
          <a:p>
            <a:pPr marL="1143000" lvl="2" indent="-457200">
              <a:buFont typeface="Arial" panose="020B0604020202020204" pitchFamily="34" charset="0"/>
              <a:buChar char="•"/>
            </a:pPr>
            <a:r>
              <a:rPr lang="ja-JP" altLang="en-US" sz="1400"/>
              <a:t>バックアップデータは、元のデータが存在するのとは別のデバイスに保存するのが基本です。</a:t>
            </a:r>
            <a:endParaRPr lang="en-US" altLang="ja-JP" sz="1400" dirty="0"/>
          </a:p>
          <a:p>
            <a:pPr marL="1485900" lvl="3" indent="-457200">
              <a:buFont typeface="Arial" panose="020B0604020202020204" pitchFamily="34" charset="0"/>
              <a:buChar char="•"/>
            </a:pPr>
            <a:r>
              <a:rPr kumimoji="1" lang="en-US" altLang="ja-JP" sz="1400" dirty="0"/>
              <a:t>PC</a:t>
            </a:r>
            <a:r>
              <a:rPr kumimoji="1" lang="ja-JP" altLang="en-US" sz="1400"/>
              <a:t>上に元データがある</a:t>
            </a:r>
            <a:r>
              <a:rPr kumimoji="1" lang="en-US" altLang="ja-JP" sz="1400" dirty="0"/>
              <a:t> </a:t>
            </a:r>
            <a:r>
              <a:rPr kumimoji="1" lang="ja-JP" altLang="en-US" sz="1400"/>
              <a:t>→</a:t>
            </a:r>
            <a:r>
              <a:rPr lang="en-US" altLang="ja-JP" sz="1400" dirty="0"/>
              <a:t> </a:t>
            </a:r>
            <a:r>
              <a:rPr kumimoji="1" lang="ja-JP" altLang="en-US" sz="1400"/>
              <a:t>クラウドにバックアップを置く</a:t>
            </a:r>
            <a:endParaRPr kumimoji="1" lang="en-US" altLang="ja-JP" sz="1400" dirty="0"/>
          </a:p>
          <a:p>
            <a:pPr marL="1485900" lvl="3" indent="-457200">
              <a:buFont typeface="Arial" panose="020B0604020202020204" pitchFamily="34" charset="0"/>
              <a:buChar char="•"/>
            </a:pPr>
            <a:r>
              <a:rPr kumimoji="1" lang="ja-JP" altLang="en-US" sz="1400"/>
              <a:t>クラウドサービスに元データがある</a:t>
            </a:r>
            <a:r>
              <a:rPr kumimoji="1" lang="en-US" altLang="ja-JP" sz="1400" dirty="0"/>
              <a:t> </a:t>
            </a:r>
            <a:r>
              <a:rPr kumimoji="1" lang="ja-JP" altLang="en-US" sz="1400"/>
              <a:t>→</a:t>
            </a:r>
            <a:r>
              <a:rPr kumimoji="1" lang="en-US" altLang="ja-JP" sz="1400" dirty="0"/>
              <a:t> </a:t>
            </a:r>
            <a:r>
              <a:rPr kumimoji="1" lang="ja-JP" altLang="en-US" sz="1400"/>
              <a:t>別のクラウドにバックアップを置く</a:t>
            </a:r>
            <a:endParaRPr kumimoji="1" lang="en-US" altLang="ja-JP" sz="1400" dirty="0"/>
          </a:p>
          <a:p>
            <a:pPr marL="1143000" lvl="2" indent="-457200">
              <a:buFont typeface="Arial" panose="020B0604020202020204" pitchFamily="34" charset="0"/>
              <a:buChar char="•"/>
            </a:pPr>
            <a:endParaRPr kumimoji="1" lang="ja-JP" altLang="en-US"/>
          </a:p>
        </p:txBody>
      </p:sp>
    </p:spTree>
    <p:extLst>
      <p:ext uri="{BB962C8B-B14F-4D97-AF65-F5344CB8AC3E}">
        <p14:creationId xmlns:p14="http://schemas.microsoft.com/office/powerpoint/2010/main" val="1734889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3870B0A-8185-5D03-7205-01354BF227EF}"/>
              </a:ext>
            </a:extLst>
          </p:cNvPr>
          <p:cNvSpPr>
            <a:spLocks noGrp="1"/>
          </p:cNvSpPr>
          <p:nvPr>
            <p:ph type="ctrTitle"/>
          </p:nvPr>
        </p:nvSpPr>
        <p:spPr/>
        <p:txBody>
          <a:bodyPr/>
          <a:lstStyle/>
          <a:p>
            <a:r>
              <a:rPr lang="ja-JP" altLang="en-US"/>
              <a:t>プロセス：中間発表</a:t>
            </a:r>
          </a:p>
        </p:txBody>
      </p:sp>
      <p:sp>
        <p:nvSpPr>
          <p:cNvPr id="2" name="字幕 1">
            <a:extLst>
              <a:ext uri="{FF2B5EF4-FFF2-40B4-BE49-F238E27FC236}">
                <a16:creationId xmlns:a16="http://schemas.microsoft.com/office/drawing/2014/main" id="{22B78F26-FFE7-36E9-15FF-147CE4223EA8}"/>
              </a:ext>
            </a:extLst>
          </p:cNvPr>
          <p:cNvSpPr>
            <a:spLocks noGrp="1"/>
          </p:cNvSpPr>
          <p:nvPr>
            <p:ph type="subTitle" idx="1"/>
          </p:nvPr>
        </p:nvSpPr>
        <p:spPr/>
        <p:txBody>
          <a:bodyPr/>
          <a:lstStyle/>
          <a:p>
            <a:r>
              <a:rPr lang="en-US" altLang="ja-JP" dirty="0"/>
              <a:t>1</a:t>
            </a:r>
            <a:r>
              <a:rPr lang="ja-JP" altLang="en-US"/>
              <a:t>コマ</a:t>
            </a:r>
            <a:endParaRPr lang="en-US" altLang="ja-JP" dirty="0"/>
          </a:p>
          <a:p>
            <a:r>
              <a:rPr lang="ja-JP" altLang="en-US" sz="2000"/>
              <a:t>（</a:t>
            </a:r>
            <a:r>
              <a:rPr lang="en-US" altLang="ja-JP" sz="2000" dirty="0"/>
              <a:t>※</a:t>
            </a:r>
            <a:r>
              <a:rPr lang="ja-JP" altLang="en-US" sz="2000"/>
              <a:t>それまでの活動の記録や情報を収集し、振り返るため、中間発表の前に</a:t>
            </a:r>
            <a:r>
              <a:rPr lang="en-US" altLang="ja-JP" sz="2000" dirty="0"/>
              <a:t>0.5</a:t>
            </a:r>
            <a:r>
              <a:rPr lang="ja-JP" altLang="en-US" sz="2000"/>
              <a:t>コマ程度の時間を取ることも考えられます）</a:t>
            </a:r>
          </a:p>
        </p:txBody>
      </p:sp>
    </p:spTree>
    <p:extLst>
      <p:ext uri="{BB962C8B-B14F-4D97-AF65-F5344CB8AC3E}">
        <p14:creationId xmlns:p14="http://schemas.microsoft.com/office/powerpoint/2010/main" val="1338680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4D0736-ED6F-97A4-123E-942FB7C5BFAB}"/>
              </a:ext>
            </a:extLst>
          </p:cNvPr>
          <p:cNvSpPr>
            <a:spLocks noGrp="1"/>
          </p:cNvSpPr>
          <p:nvPr>
            <p:ph type="title"/>
          </p:nvPr>
        </p:nvSpPr>
        <p:spPr/>
        <p:txBody>
          <a:bodyPr/>
          <a:lstStyle/>
          <a:p>
            <a:r>
              <a:rPr kumimoji="1" lang="ja-JP" altLang="en-US"/>
              <a:t>中間発表</a:t>
            </a:r>
          </a:p>
        </p:txBody>
      </p:sp>
      <p:sp>
        <p:nvSpPr>
          <p:cNvPr id="3" name="コンテンツ プレースホルダー 2">
            <a:extLst>
              <a:ext uri="{FF2B5EF4-FFF2-40B4-BE49-F238E27FC236}">
                <a16:creationId xmlns:a16="http://schemas.microsoft.com/office/drawing/2014/main" id="{D87AE7B9-08F2-DCC4-0936-FBAA518C05BA}"/>
              </a:ext>
            </a:extLst>
          </p:cNvPr>
          <p:cNvSpPr>
            <a:spLocks noGrp="1"/>
          </p:cNvSpPr>
          <p:nvPr>
            <p:ph idx="1"/>
          </p:nvPr>
        </p:nvSpPr>
        <p:spPr>
          <a:xfrm>
            <a:off x="899592" y="1420587"/>
            <a:ext cx="7344816" cy="4384220"/>
          </a:xfrm>
        </p:spPr>
        <p:txBody>
          <a:bodyPr>
            <a:normAutofit fontScale="92500" lnSpcReduction="20000"/>
          </a:bodyPr>
          <a:lstStyle/>
          <a:p>
            <a:r>
              <a:rPr kumimoji="1" lang="ja-JP" altLang="en-US" sz="1800"/>
              <a:t>ここまでの制作物を整理し、活動を振り返り、校内で発表する</a:t>
            </a:r>
            <a:endParaRPr kumimoji="1" lang="en-US" altLang="ja-JP" sz="1800" dirty="0">
              <a:solidFill>
                <a:srgbClr val="FF0000"/>
              </a:solidFill>
              <a:latin typeface="+mn-lt"/>
            </a:endParaRPr>
          </a:p>
          <a:p>
            <a:r>
              <a:rPr kumimoji="1" lang="en-US" altLang="ja-JP" sz="1800" dirty="0">
                <a:solidFill>
                  <a:srgbClr val="FF0000"/>
                </a:solidFill>
                <a:latin typeface="+mn-lt"/>
              </a:rPr>
              <a:t>※</a:t>
            </a:r>
            <a:r>
              <a:rPr kumimoji="1" lang="ja-JP" altLang="en-US" sz="1800">
                <a:solidFill>
                  <a:srgbClr val="FF0000"/>
                </a:solidFill>
                <a:latin typeface="+mn-lt"/>
              </a:rPr>
              <a:t>中間発表は、校内で実施することを想定しています。コンテストの一部として主催者が開催するものではありません。</a:t>
            </a:r>
            <a:endParaRPr kumimoji="1" lang="ja-JP" altLang="en-US" sz="2800">
              <a:solidFill>
                <a:srgbClr val="FF0000"/>
              </a:solidFill>
              <a:latin typeface="+mn-lt"/>
            </a:endParaRPr>
          </a:p>
          <a:p>
            <a:pPr marL="457200" lvl="1" indent="-457200">
              <a:buFont typeface="Arial" panose="020B0604020202020204" pitchFamily="34" charset="0"/>
              <a:buChar char="•"/>
            </a:pPr>
            <a:r>
              <a:rPr kumimoji="1" lang="ja-JP" altLang="en-US"/>
              <a:t>中間発表では、以下の事項を発表することをお勧めします。</a:t>
            </a:r>
            <a:endParaRPr kumimoji="1" lang="en-US" altLang="ja-JP" dirty="0"/>
          </a:p>
          <a:p>
            <a:pPr marL="1143000" lvl="2" indent="-457200">
              <a:buFont typeface="Arial" panose="020B0604020202020204" pitchFamily="34" charset="0"/>
              <a:buChar char="•"/>
            </a:pPr>
            <a:r>
              <a:rPr kumimoji="1" lang="ja-JP" altLang="en-US" sz="1600"/>
              <a:t>制作中のアプリケーションの動作</a:t>
            </a:r>
            <a:endParaRPr kumimoji="1" lang="en-US" altLang="ja-JP" sz="1600" dirty="0"/>
          </a:p>
          <a:p>
            <a:pPr marL="1143000" lvl="2" indent="-457200">
              <a:buFont typeface="Arial" panose="020B0604020202020204" pitchFamily="34" charset="0"/>
              <a:buChar char="•"/>
            </a:pPr>
            <a:r>
              <a:rPr kumimoji="1" lang="ja-JP" altLang="en-US" sz="1600"/>
              <a:t>アプリケーション以外の中間成果物</a:t>
            </a:r>
            <a:endParaRPr kumimoji="1" lang="en-US" altLang="ja-JP" sz="1600" dirty="0"/>
          </a:p>
          <a:p>
            <a:pPr marL="1143000" lvl="2" indent="-457200">
              <a:buFont typeface="Arial" panose="020B0604020202020204" pitchFamily="34" charset="0"/>
              <a:buChar char="•"/>
            </a:pPr>
            <a:r>
              <a:rPr kumimoji="1" lang="ja-JP" altLang="en-US" sz="1600"/>
              <a:t>制作の進捗状況・課題</a:t>
            </a:r>
            <a:endParaRPr kumimoji="1" lang="en-US" altLang="ja-JP" sz="1600" dirty="0"/>
          </a:p>
          <a:p>
            <a:pPr marL="1143000" lvl="2" indent="-457200">
              <a:buFont typeface="Arial" panose="020B0604020202020204" pitchFamily="34" charset="0"/>
              <a:buChar char="•"/>
            </a:pPr>
            <a:r>
              <a:rPr lang="ja-JP" altLang="en-US" sz="1600"/>
              <a:t>チームとしての活動に関する課題</a:t>
            </a:r>
            <a:endParaRPr lang="en-US" altLang="ja-JP" sz="1600" dirty="0"/>
          </a:p>
          <a:p>
            <a:pPr marL="457200" lvl="1" indent="-457200">
              <a:buFont typeface="Arial" panose="020B0604020202020204" pitchFamily="34" charset="0"/>
              <a:buChar char="•"/>
            </a:pPr>
            <a:r>
              <a:rPr kumimoji="1" lang="ja-JP" altLang="en-US"/>
              <a:t>発表の準備に使う時間、発表の形式は、各学校の事情に合わせて柔軟に設定してください。</a:t>
            </a:r>
            <a:endParaRPr kumimoji="1" lang="en-US" altLang="ja-JP" dirty="0"/>
          </a:p>
          <a:p>
            <a:pPr marL="1143000" lvl="2" indent="-457200">
              <a:buFont typeface="Arial" panose="020B0604020202020204" pitchFamily="34" charset="0"/>
              <a:buChar char="•"/>
            </a:pPr>
            <a:r>
              <a:rPr lang="ja-JP" altLang="en-US" sz="1700"/>
              <a:t>中間発表を準備することで、それまでの成果物を整理し、残課題を明らかにし、活動を振り返ることができます</a:t>
            </a:r>
            <a:endParaRPr lang="en-US" altLang="ja-JP" sz="1700" dirty="0"/>
          </a:p>
          <a:p>
            <a:pPr marL="1143000" lvl="2" indent="-457200">
              <a:buFont typeface="Arial" panose="020B0604020202020204" pitchFamily="34" charset="0"/>
              <a:buChar char="•"/>
            </a:pPr>
            <a:r>
              <a:rPr lang="ja-JP" altLang="en-US" sz="1700"/>
              <a:t>しかし、中間発表の準備のために、制作そのものが停滞するのは本末転倒です。短い時間・少ない負荷で実施できるようにしてください</a:t>
            </a:r>
            <a:endParaRPr kumimoji="1" lang="en-US" altLang="ja-JP" sz="1700" dirty="0"/>
          </a:p>
        </p:txBody>
      </p:sp>
    </p:spTree>
    <p:extLst>
      <p:ext uri="{BB962C8B-B14F-4D97-AF65-F5344CB8AC3E}">
        <p14:creationId xmlns:p14="http://schemas.microsoft.com/office/powerpoint/2010/main" val="2810231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1CB5DA9-7F44-A180-ED60-788838F0A73A}"/>
              </a:ext>
            </a:extLst>
          </p:cNvPr>
          <p:cNvSpPr>
            <a:spLocks noGrp="1"/>
          </p:cNvSpPr>
          <p:nvPr>
            <p:ph type="ctrTitle"/>
          </p:nvPr>
        </p:nvSpPr>
        <p:spPr/>
        <p:txBody>
          <a:bodyPr/>
          <a:lstStyle/>
          <a:p>
            <a:r>
              <a:rPr lang="ja-JP" altLang="en-US"/>
              <a:t>プロセス：完成</a:t>
            </a:r>
          </a:p>
        </p:txBody>
      </p:sp>
      <p:sp>
        <p:nvSpPr>
          <p:cNvPr id="2" name="字幕 1">
            <a:extLst>
              <a:ext uri="{FF2B5EF4-FFF2-40B4-BE49-F238E27FC236}">
                <a16:creationId xmlns:a16="http://schemas.microsoft.com/office/drawing/2014/main" id="{2821A629-8D8A-E42A-E961-FF5BDE9ADAB4}"/>
              </a:ext>
            </a:extLst>
          </p:cNvPr>
          <p:cNvSpPr>
            <a:spLocks noGrp="1"/>
          </p:cNvSpPr>
          <p:nvPr>
            <p:ph type="subTitle" idx="1"/>
          </p:nvPr>
        </p:nvSpPr>
        <p:spPr/>
        <p:txBody>
          <a:bodyPr/>
          <a:lstStyle/>
          <a:p>
            <a:r>
              <a:rPr lang="en-US" altLang="ja-JP" dirty="0"/>
              <a:t>1</a:t>
            </a:r>
            <a:r>
              <a:rPr lang="ja-JP" altLang="en-US"/>
              <a:t>コマ</a:t>
            </a:r>
            <a:endParaRPr lang="en-US" altLang="ja-JP" dirty="0"/>
          </a:p>
        </p:txBody>
      </p:sp>
    </p:spTree>
    <p:extLst>
      <p:ext uri="{BB962C8B-B14F-4D97-AF65-F5344CB8AC3E}">
        <p14:creationId xmlns:p14="http://schemas.microsoft.com/office/powerpoint/2010/main" val="527109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1E8477-6ABB-4096-6460-ABADF029B5CD}"/>
              </a:ext>
            </a:extLst>
          </p:cNvPr>
          <p:cNvSpPr>
            <a:spLocks noGrp="1"/>
          </p:cNvSpPr>
          <p:nvPr>
            <p:ph type="title"/>
          </p:nvPr>
        </p:nvSpPr>
        <p:spPr/>
        <p:txBody>
          <a:bodyPr/>
          <a:lstStyle/>
          <a:p>
            <a:r>
              <a:rPr kumimoji="1" lang="ja-JP" altLang="en-US"/>
              <a:t>完成</a:t>
            </a:r>
          </a:p>
        </p:txBody>
      </p:sp>
      <p:sp>
        <p:nvSpPr>
          <p:cNvPr id="3" name="コンテンツ プレースホルダー 2">
            <a:extLst>
              <a:ext uri="{FF2B5EF4-FFF2-40B4-BE49-F238E27FC236}">
                <a16:creationId xmlns:a16="http://schemas.microsoft.com/office/drawing/2014/main" id="{799EE9F6-85F3-834A-1323-00F4B05CC7A3}"/>
              </a:ext>
            </a:extLst>
          </p:cNvPr>
          <p:cNvSpPr>
            <a:spLocks noGrp="1"/>
          </p:cNvSpPr>
          <p:nvPr>
            <p:ph idx="1"/>
          </p:nvPr>
        </p:nvSpPr>
        <p:spPr>
          <a:xfrm>
            <a:off x="899592" y="1412421"/>
            <a:ext cx="7344816" cy="4384222"/>
          </a:xfrm>
        </p:spPr>
        <p:txBody>
          <a:bodyPr>
            <a:normAutofit fontScale="92500" lnSpcReduction="20000"/>
          </a:bodyPr>
          <a:lstStyle/>
          <a:p>
            <a:r>
              <a:rPr kumimoji="1" lang="ja-JP" altLang="en-US"/>
              <a:t>アプリケーションを完成させる</a:t>
            </a:r>
            <a:endParaRPr kumimoji="1" lang="en-US" altLang="ja-JP" dirty="0"/>
          </a:p>
          <a:p>
            <a:pPr lvl="1"/>
            <a:r>
              <a:rPr lang="ja-JP" altLang="en-US"/>
              <a:t>アプリケーションを完成させ、エントリーシートに記載する「作品</a:t>
            </a:r>
            <a:r>
              <a:rPr lang="en-US" altLang="ja-JP" dirty="0"/>
              <a:t>URL</a:t>
            </a:r>
            <a:r>
              <a:rPr lang="ja-JP" altLang="en-US"/>
              <a:t>」を確定します。</a:t>
            </a:r>
            <a:endParaRPr kumimoji="1" lang="en-US" altLang="ja-JP" dirty="0"/>
          </a:p>
          <a:p>
            <a:endParaRPr kumimoji="1" lang="en-US" altLang="ja-JP" dirty="0"/>
          </a:p>
          <a:p>
            <a:endParaRPr kumimoji="1" lang="en-US" altLang="ja-JP" dirty="0"/>
          </a:p>
          <a:p>
            <a:pPr marL="457200" lvl="1" indent="-457200">
              <a:buFont typeface="Arial" panose="020B0604020202020204" pitchFamily="34" charset="0"/>
              <a:buChar char="•"/>
            </a:pPr>
            <a:r>
              <a:rPr kumimoji="1" lang="ja-JP" altLang="en-US">
                <a:solidFill>
                  <a:srgbClr val="FF0000"/>
                </a:solidFill>
              </a:rPr>
              <a:t>応募する日より前に期日（アプリケーション完成期日）を設けて、プログラミングを終了し、以後はプログラムを変更しないようにします。</a:t>
            </a:r>
            <a:endParaRPr kumimoji="1" lang="en-US" altLang="ja-JP" dirty="0"/>
          </a:p>
          <a:p>
            <a:pPr lvl="3"/>
            <a:r>
              <a:rPr lang="en-US" altLang="ja-JP" sz="1600" dirty="0"/>
              <a:t>※</a:t>
            </a:r>
            <a:r>
              <a:rPr lang="ja-JP" altLang="en-US" sz="1600"/>
              <a:t>直前にプログラムを変更すると、テストが十分に行えず、正しく動作しない状態で応募することになりかねません。</a:t>
            </a:r>
            <a:endParaRPr lang="en-US" altLang="ja-JP" sz="1600" dirty="0"/>
          </a:p>
          <a:p>
            <a:pPr marL="457200" lvl="1" indent="-457200">
              <a:buFont typeface="Arial" panose="020B0604020202020204" pitchFamily="34" charset="0"/>
              <a:buChar char="•"/>
            </a:pPr>
            <a:endParaRPr kumimoji="1" lang="en-US" altLang="ja-JP" dirty="0"/>
          </a:p>
          <a:p>
            <a:pPr marL="457200" lvl="1" indent="-457200">
              <a:buFont typeface="Arial" panose="020B0604020202020204" pitchFamily="34" charset="0"/>
              <a:buChar char="•"/>
            </a:pPr>
            <a:r>
              <a:rPr lang="ja-JP" altLang="en-US"/>
              <a:t>動作や表示に不具合が残る場合でも、（「全く動作しない」など致命的な問題でない限り）プログラムの修正を行わないようにします。</a:t>
            </a:r>
            <a:endParaRPr kumimoji="1" lang="ja-JP" altLang="en-US"/>
          </a:p>
        </p:txBody>
      </p:sp>
      <p:graphicFrame>
        <p:nvGraphicFramePr>
          <p:cNvPr id="4" name="表 3">
            <a:extLst>
              <a:ext uri="{FF2B5EF4-FFF2-40B4-BE49-F238E27FC236}">
                <a16:creationId xmlns:a16="http://schemas.microsoft.com/office/drawing/2014/main" id="{020E04E4-49E7-7FB8-0F7F-4F40C660715D}"/>
              </a:ext>
            </a:extLst>
          </p:cNvPr>
          <p:cNvGraphicFramePr>
            <a:graphicFrameLocks noGrp="1"/>
          </p:cNvGraphicFramePr>
          <p:nvPr/>
        </p:nvGraphicFramePr>
        <p:xfrm>
          <a:off x="899592" y="2544083"/>
          <a:ext cx="7343774" cy="370840"/>
        </p:xfrm>
        <a:graphic>
          <a:graphicData uri="http://schemas.openxmlformats.org/drawingml/2006/table">
            <a:tbl>
              <a:tblPr firstCol="1" bandRow="1">
                <a:tableStyleId>{6E25E649-3F16-4E02-A733-19D2CDBF48F0}</a:tableStyleId>
              </a:tblPr>
              <a:tblGrid>
                <a:gridCol w="2637991">
                  <a:extLst>
                    <a:ext uri="{9D8B030D-6E8A-4147-A177-3AD203B41FA5}">
                      <a16:colId xmlns:a16="http://schemas.microsoft.com/office/drawing/2014/main" val="1575229742"/>
                    </a:ext>
                  </a:extLst>
                </a:gridCol>
                <a:gridCol w="4705783">
                  <a:extLst>
                    <a:ext uri="{9D8B030D-6E8A-4147-A177-3AD203B41FA5}">
                      <a16:colId xmlns:a16="http://schemas.microsoft.com/office/drawing/2014/main" val="3433274133"/>
                    </a:ext>
                  </a:extLst>
                </a:gridCol>
              </a:tblGrid>
              <a:tr h="370840">
                <a:tc>
                  <a:txBody>
                    <a:bodyPr/>
                    <a:lstStyle/>
                    <a:p>
                      <a:r>
                        <a:rPr kumimoji="1" lang="ja-JP" altLang="en-US" sz="1400"/>
                        <a:t>作品</a:t>
                      </a:r>
                      <a:r>
                        <a:rPr kumimoji="1" lang="en-US" altLang="ja-JP" sz="1400" dirty="0"/>
                        <a:t>URL</a:t>
                      </a:r>
                      <a:endParaRPr kumimoji="1" lang="ja-JP" altLang="en-US" sz="1400"/>
                    </a:p>
                  </a:txBody>
                  <a:tcPr/>
                </a:tc>
                <a:tc>
                  <a:txBody>
                    <a:bodyPr/>
                    <a:lstStyle/>
                    <a:p>
                      <a:r>
                        <a:rPr kumimoji="1" lang="ja-JP" altLang="en-US" sz="1400"/>
                        <a:t>審査にあたる審査員が参照できる</a:t>
                      </a:r>
                      <a:r>
                        <a:rPr kumimoji="1" lang="en-US" altLang="ja-JP" sz="1400" dirty="0"/>
                        <a:t>URL</a:t>
                      </a:r>
                      <a:endParaRPr kumimoji="1" lang="ja-JP" altLang="en-US" sz="1400"/>
                    </a:p>
                  </a:txBody>
                  <a:tcPr/>
                </a:tc>
                <a:extLst>
                  <a:ext uri="{0D108BD9-81ED-4DB2-BD59-A6C34878D82A}">
                    <a16:rowId xmlns:a16="http://schemas.microsoft.com/office/drawing/2014/main" val="4016808253"/>
                  </a:ext>
                </a:extLst>
              </a:tr>
            </a:tbl>
          </a:graphicData>
        </a:graphic>
      </p:graphicFrame>
    </p:spTree>
    <p:extLst>
      <p:ext uri="{BB962C8B-B14F-4D97-AF65-F5344CB8AC3E}">
        <p14:creationId xmlns:p14="http://schemas.microsoft.com/office/powerpoint/2010/main" val="750095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98CBC0D-3B09-8FDA-E05B-48CC45B2CE55}"/>
              </a:ext>
            </a:extLst>
          </p:cNvPr>
          <p:cNvSpPr>
            <a:spLocks noGrp="1"/>
          </p:cNvSpPr>
          <p:nvPr>
            <p:ph type="ctrTitle"/>
          </p:nvPr>
        </p:nvSpPr>
        <p:spPr/>
        <p:txBody>
          <a:bodyPr/>
          <a:lstStyle/>
          <a:p>
            <a:r>
              <a:rPr lang="ja-JP" altLang="en-US"/>
              <a:t>プロセス：プレゼン資料の制作</a:t>
            </a:r>
          </a:p>
        </p:txBody>
      </p:sp>
      <p:sp>
        <p:nvSpPr>
          <p:cNvPr id="2" name="字幕 1">
            <a:extLst>
              <a:ext uri="{FF2B5EF4-FFF2-40B4-BE49-F238E27FC236}">
                <a16:creationId xmlns:a16="http://schemas.microsoft.com/office/drawing/2014/main" id="{E06CD67D-FD09-3E8B-6CD6-8FFD2E5D234A}"/>
              </a:ext>
            </a:extLst>
          </p:cNvPr>
          <p:cNvSpPr>
            <a:spLocks noGrp="1"/>
          </p:cNvSpPr>
          <p:nvPr>
            <p:ph type="subTitle" idx="1"/>
          </p:nvPr>
        </p:nvSpPr>
        <p:spPr/>
        <p:txBody>
          <a:bodyPr/>
          <a:lstStyle/>
          <a:p>
            <a:r>
              <a:rPr lang="en-US" altLang="ja-JP" dirty="0"/>
              <a:t>2</a:t>
            </a:r>
            <a:r>
              <a:rPr lang="ja-JP" altLang="en-US"/>
              <a:t>コマ</a:t>
            </a:r>
          </a:p>
        </p:txBody>
      </p:sp>
    </p:spTree>
    <p:extLst>
      <p:ext uri="{BB962C8B-B14F-4D97-AF65-F5344CB8AC3E}">
        <p14:creationId xmlns:p14="http://schemas.microsoft.com/office/powerpoint/2010/main" val="1277551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2B70A9-FF1D-55AD-E7F5-ED1D7B926F58}"/>
              </a:ext>
            </a:extLst>
          </p:cNvPr>
          <p:cNvSpPr>
            <a:spLocks noGrp="1"/>
          </p:cNvSpPr>
          <p:nvPr>
            <p:ph type="title"/>
          </p:nvPr>
        </p:nvSpPr>
        <p:spPr/>
        <p:txBody>
          <a:bodyPr/>
          <a:lstStyle/>
          <a:p>
            <a:r>
              <a:rPr lang="ja-JP" altLang="en-US"/>
              <a:t>プレゼン資料の制作</a:t>
            </a:r>
            <a:endParaRPr kumimoji="1" lang="ja-JP" altLang="en-US"/>
          </a:p>
        </p:txBody>
      </p:sp>
      <p:sp>
        <p:nvSpPr>
          <p:cNvPr id="3" name="コンテンツ プレースホルダー 2">
            <a:extLst>
              <a:ext uri="{FF2B5EF4-FFF2-40B4-BE49-F238E27FC236}">
                <a16:creationId xmlns:a16="http://schemas.microsoft.com/office/drawing/2014/main" id="{30527E58-0A8A-C4CE-093A-0C61690E2681}"/>
              </a:ext>
            </a:extLst>
          </p:cNvPr>
          <p:cNvSpPr>
            <a:spLocks noGrp="1"/>
          </p:cNvSpPr>
          <p:nvPr>
            <p:ph idx="1"/>
          </p:nvPr>
        </p:nvSpPr>
        <p:spPr>
          <a:xfrm>
            <a:off x="899592" y="1306287"/>
            <a:ext cx="7344816" cy="4653642"/>
          </a:xfrm>
        </p:spPr>
        <p:txBody>
          <a:bodyPr>
            <a:normAutofit/>
          </a:bodyPr>
          <a:lstStyle/>
          <a:p>
            <a:r>
              <a:rPr kumimoji="1" lang="ja-JP" altLang="en-US"/>
              <a:t>プレゼン動画のための資料を制作する</a:t>
            </a:r>
            <a:endParaRPr kumimoji="1" lang="en-US" altLang="ja-JP" dirty="0"/>
          </a:p>
          <a:p>
            <a:pPr marL="285750" lvl="1" indent="-285750">
              <a:buFont typeface="Arial" panose="020B0604020202020204" pitchFamily="34" charset="0"/>
              <a:buChar char="•"/>
            </a:pPr>
            <a:r>
              <a:rPr lang="ja-JP" altLang="en-US"/>
              <a:t>プレゼン資料を制作する</a:t>
            </a:r>
            <a:endParaRPr lang="en-US" altLang="ja-JP" dirty="0"/>
          </a:p>
          <a:p>
            <a:pPr marL="971550" lvl="2" indent="-285750">
              <a:buFont typeface="Arial" panose="020B0604020202020204" pitchFamily="34" charset="0"/>
              <a:buChar char="•"/>
            </a:pPr>
            <a:r>
              <a:rPr lang="ja-JP" altLang="en-US"/>
              <a:t>エントリーシートに記載する事項をアピールするように資料を作る</a:t>
            </a:r>
            <a:endParaRPr lang="en-US" altLang="ja-JP" dirty="0"/>
          </a:p>
          <a:p>
            <a:pPr marL="971550" lvl="2" indent="-285750">
              <a:buFont typeface="Arial" panose="020B0604020202020204" pitchFamily="34" charset="0"/>
              <a:buChar char="•"/>
            </a:pPr>
            <a:endParaRPr lang="en-US" altLang="ja-JP" dirty="0"/>
          </a:p>
          <a:p>
            <a:pPr marL="971550" lvl="2" indent="-285750">
              <a:buFont typeface="Arial" panose="020B0604020202020204" pitchFamily="34" charset="0"/>
              <a:buChar char="•"/>
            </a:pPr>
            <a:endParaRPr lang="en-US" altLang="ja-JP" dirty="0"/>
          </a:p>
          <a:p>
            <a:pPr marL="971550" lvl="2" indent="-285750">
              <a:buFont typeface="Arial" panose="020B0604020202020204" pitchFamily="34" charset="0"/>
              <a:buChar char="•"/>
            </a:pPr>
            <a:endParaRPr lang="en-US" altLang="ja-JP" dirty="0"/>
          </a:p>
          <a:p>
            <a:pPr marL="971550" lvl="2" indent="-285750">
              <a:buFont typeface="Arial" panose="020B0604020202020204" pitchFamily="34" charset="0"/>
              <a:buChar char="•"/>
            </a:pPr>
            <a:endParaRPr lang="en-US" altLang="ja-JP" dirty="0"/>
          </a:p>
          <a:p>
            <a:pPr lvl="1"/>
            <a:endParaRPr kumimoji="1" lang="en-US" altLang="ja-JP" dirty="0"/>
          </a:p>
          <a:p>
            <a:pPr marL="285750" lvl="1" indent="-285750">
              <a:buFont typeface="Arial" panose="020B0604020202020204" pitchFamily="34" charset="0"/>
              <a:buChar char="•"/>
            </a:pPr>
            <a:r>
              <a:rPr kumimoji="1" lang="ja-JP" altLang="en-US"/>
              <a:t>プレゼンに含めるデモンストレーションのシナリオ、手順を考える</a:t>
            </a:r>
            <a:endParaRPr kumimoji="1" lang="en-US" altLang="ja-JP" dirty="0"/>
          </a:p>
          <a:p>
            <a:pPr marL="285750" lvl="1" indent="-285750">
              <a:buFont typeface="Arial" panose="020B0604020202020204" pitchFamily="34" charset="0"/>
              <a:buChar char="•"/>
            </a:pPr>
            <a:r>
              <a:rPr kumimoji="1" lang="ja-JP" altLang="en-US"/>
              <a:t>引用・出典・参考資料など、発表資料としての体裁を整える。他者の著作物への配慮をする</a:t>
            </a:r>
            <a:endParaRPr kumimoji="1" lang="en-US" altLang="ja-JP" dirty="0"/>
          </a:p>
          <a:p>
            <a:pPr marL="285750" lvl="1" indent="-285750">
              <a:buFont typeface="Arial" panose="020B0604020202020204" pitchFamily="34" charset="0"/>
              <a:buChar char="•"/>
            </a:pPr>
            <a:endParaRPr lang="en-US" altLang="ja-JP" dirty="0"/>
          </a:p>
          <a:p>
            <a:pPr marL="285750" lvl="1" indent="-285750">
              <a:buFont typeface="Arial" panose="020B0604020202020204" pitchFamily="34" charset="0"/>
              <a:buChar char="•"/>
            </a:pPr>
            <a:endParaRPr kumimoji="1" lang="ja-JP" altLang="en-US"/>
          </a:p>
        </p:txBody>
      </p:sp>
      <p:graphicFrame>
        <p:nvGraphicFramePr>
          <p:cNvPr id="4" name="表 3">
            <a:extLst>
              <a:ext uri="{FF2B5EF4-FFF2-40B4-BE49-F238E27FC236}">
                <a16:creationId xmlns:a16="http://schemas.microsoft.com/office/drawing/2014/main" id="{FB0DC137-19A9-9198-FF0B-A47FB1099236}"/>
              </a:ext>
            </a:extLst>
          </p:cNvPr>
          <p:cNvGraphicFramePr>
            <a:graphicFrameLocks noGrp="1"/>
          </p:cNvGraphicFramePr>
          <p:nvPr/>
        </p:nvGraphicFramePr>
        <p:xfrm>
          <a:off x="1396092" y="2716168"/>
          <a:ext cx="6351815" cy="1833880"/>
        </p:xfrm>
        <a:graphic>
          <a:graphicData uri="http://schemas.openxmlformats.org/drawingml/2006/table">
            <a:tbl>
              <a:tblPr firstCol="1" bandRow="1">
                <a:tableStyleId>{6E25E649-3F16-4E02-A733-19D2CDBF48F0}</a:tableStyleId>
              </a:tblPr>
              <a:tblGrid>
                <a:gridCol w="2281665">
                  <a:extLst>
                    <a:ext uri="{9D8B030D-6E8A-4147-A177-3AD203B41FA5}">
                      <a16:colId xmlns:a16="http://schemas.microsoft.com/office/drawing/2014/main" val="3197374442"/>
                    </a:ext>
                  </a:extLst>
                </a:gridCol>
                <a:gridCol w="4070150">
                  <a:extLst>
                    <a:ext uri="{9D8B030D-6E8A-4147-A177-3AD203B41FA5}">
                      <a16:colId xmlns:a16="http://schemas.microsoft.com/office/drawing/2014/main" val="2188908367"/>
                    </a:ext>
                  </a:extLst>
                </a:gridCol>
              </a:tblGrid>
              <a:tr h="370840">
                <a:tc>
                  <a:txBody>
                    <a:bodyPr/>
                    <a:lstStyle/>
                    <a:p>
                      <a:r>
                        <a:rPr kumimoji="1" lang="ja-JP" altLang="en-US" sz="1200"/>
                        <a:t>応募作品がもたらす成果・効果</a:t>
                      </a:r>
                    </a:p>
                  </a:txBody>
                  <a:tcPr/>
                </a:tc>
                <a:tc>
                  <a:txBody>
                    <a:bodyPr/>
                    <a:lstStyle/>
                    <a:p>
                      <a:pPr marL="285750" indent="-285750">
                        <a:buFont typeface="Arial" panose="020B0604020202020204" pitchFamily="34" charset="0"/>
                        <a:buChar char="•"/>
                      </a:pPr>
                      <a:r>
                        <a:rPr kumimoji="1" lang="en-US" altLang="ja-JP" sz="1200" dirty="0"/>
                        <a:t>【</a:t>
                      </a:r>
                      <a:r>
                        <a:rPr kumimoji="1" lang="ja-JP" altLang="en-US" sz="1200"/>
                        <a:t>誰の</a:t>
                      </a:r>
                      <a:r>
                        <a:rPr kumimoji="1" lang="en-US" altLang="ja-JP" sz="1200" dirty="0"/>
                        <a:t>】</a:t>
                      </a:r>
                    </a:p>
                    <a:p>
                      <a:pPr marL="285750" indent="-285750">
                        <a:buFont typeface="Arial" panose="020B0604020202020204" pitchFamily="34" charset="0"/>
                        <a:buChar char="•"/>
                      </a:pPr>
                      <a:r>
                        <a:rPr kumimoji="1" lang="en-US" altLang="ja-JP" sz="1200" dirty="0"/>
                        <a:t>【</a:t>
                      </a:r>
                      <a:r>
                        <a:rPr kumimoji="1" lang="ja-JP" altLang="en-US" sz="1200"/>
                        <a:t>どのような課題を</a:t>
                      </a:r>
                      <a:r>
                        <a:rPr kumimoji="1" lang="en-US" altLang="ja-JP" sz="1200" dirty="0"/>
                        <a:t>】</a:t>
                      </a:r>
                    </a:p>
                    <a:p>
                      <a:pPr marL="285750" indent="-285750">
                        <a:buFont typeface="Arial" panose="020B0604020202020204" pitchFamily="34" charset="0"/>
                        <a:buChar char="•"/>
                      </a:pPr>
                      <a:r>
                        <a:rPr kumimoji="1" lang="en-US" altLang="ja-JP" sz="1200" dirty="0"/>
                        <a:t>【</a:t>
                      </a:r>
                      <a:r>
                        <a:rPr kumimoji="1" lang="ja-JP" altLang="en-US" sz="1200"/>
                        <a:t>どうやって解決する</a:t>
                      </a:r>
                      <a:r>
                        <a:rPr kumimoji="1" lang="en-US" altLang="ja-JP" sz="1200" dirty="0"/>
                        <a:t>】</a:t>
                      </a:r>
                      <a:endParaRPr kumimoji="1" lang="ja-JP" altLang="en-US" sz="1200"/>
                    </a:p>
                  </a:txBody>
                  <a:tcPr/>
                </a:tc>
                <a:extLst>
                  <a:ext uri="{0D108BD9-81ED-4DB2-BD59-A6C34878D82A}">
                    <a16:rowId xmlns:a16="http://schemas.microsoft.com/office/drawing/2014/main" val="1504527029"/>
                  </a:ext>
                </a:extLst>
              </a:tr>
              <a:tr h="370840">
                <a:tc>
                  <a:txBody>
                    <a:bodyPr/>
                    <a:lstStyle/>
                    <a:p>
                      <a:r>
                        <a:rPr kumimoji="1" lang="ja-JP" altLang="en-US" sz="1200"/>
                        <a:t>作品のアピールしたい点</a:t>
                      </a:r>
                    </a:p>
                  </a:txBody>
                  <a:tcPr/>
                </a:tc>
                <a:tc>
                  <a:txBody>
                    <a:bodyPr/>
                    <a:lstStyle/>
                    <a:p>
                      <a:r>
                        <a:rPr kumimoji="1" lang="ja-JP" altLang="en-US" sz="1200"/>
                        <a:t>︎技術面</a:t>
                      </a:r>
                      <a:r>
                        <a:rPr kumimoji="1" lang="en-US" altLang="ja-JP" sz="1200" dirty="0"/>
                        <a:t> </a:t>
                      </a:r>
                      <a:r>
                        <a:rPr kumimoji="1" lang="ja-JP" altLang="en-US" sz="1200" dirty="0"/>
                        <a:t>︎</a:t>
                      </a:r>
                      <a:r>
                        <a:rPr kumimoji="1" lang="ja-JP" altLang="en-US" sz="1200"/>
                        <a:t>︎デザイン面</a:t>
                      </a:r>
                      <a:r>
                        <a:rPr kumimoji="1" lang="en-US" altLang="ja-JP" sz="1200" dirty="0"/>
                        <a:t> </a:t>
                      </a:r>
                      <a:r>
                        <a:rPr kumimoji="1" lang="ja-JP" altLang="en-US" sz="1200"/>
                        <a:t>︎︎アイデア面 ︎︎実用性・実績</a:t>
                      </a:r>
                      <a:r>
                        <a:rPr kumimoji="1" lang="en-US" altLang="ja-JP" sz="1200" dirty="0"/>
                        <a:t> </a:t>
                      </a:r>
                      <a:r>
                        <a:rPr kumimoji="1" lang="ja-JP" altLang="en-US" sz="1200" dirty="0"/>
                        <a:t>︎</a:t>
                      </a:r>
                      <a:endParaRPr kumimoji="1" lang="en-US" altLang="ja-JP" sz="1200" dirty="0"/>
                    </a:p>
                    <a:p>
                      <a:r>
                        <a:rPr kumimoji="1" lang="ja-JP" altLang="en-US" sz="1200" dirty="0"/>
                        <a:t>︎</a:t>
                      </a:r>
                      <a:r>
                        <a:rPr kumimoji="1" lang="ja-JP" altLang="en-US" sz="1200"/>
                        <a:t>その他</a:t>
                      </a:r>
                      <a:endParaRPr kumimoji="1" lang="en-US" altLang="ja-JP" sz="1200" dirty="0"/>
                    </a:p>
                    <a:p>
                      <a:endParaRPr kumimoji="1" lang="en-US" altLang="ja-JP" sz="1200" dirty="0"/>
                    </a:p>
                    <a:p>
                      <a:r>
                        <a:rPr kumimoji="1" lang="ja-JP" altLang="en-US" sz="1200"/>
                        <a:t>（詳しい内容）</a:t>
                      </a:r>
                      <a:endParaRPr kumimoji="1" lang="en-US" altLang="ja-JP" sz="1200" dirty="0"/>
                    </a:p>
                  </a:txBody>
                  <a:tcPr/>
                </a:tc>
                <a:extLst>
                  <a:ext uri="{0D108BD9-81ED-4DB2-BD59-A6C34878D82A}">
                    <a16:rowId xmlns:a16="http://schemas.microsoft.com/office/drawing/2014/main" val="1943907801"/>
                  </a:ext>
                </a:extLst>
              </a:tr>
              <a:tr h="370840">
                <a:tc>
                  <a:txBody>
                    <a:bodyPr/>
                    <a:lstStyle/>
                    <a:p>
                      <a:r>
                        <a:rPr kumimoji="1" lang="ja-JP" altLang="en-US" sz="1200"/>
                        <a:t>出典</a:t>
                      </a:r>
                    </a:p>
                  </a:txBody>
                  <a:tcPr/>
                </a:tc>
                <a:tc>
                  <a:txBody>
                    <a:bodyPr/>
                    <a:lstStyle/>
                    <a:p>
                      <a:r>
                        <a:rPr kumimoji="1" lang="ja-JP" altLang="en-US" sz="1200"/>
                        <a:t>作品に使った他者の著作物</a:t>
                      </a:r>
                    </a:p>
                  </a:txBody>
                  <a:tcPr/>
                </a:tc>
                <a:extLst>
                  <a:ext uri="{0D108BD9-81ED-4DB2-BD59-A6C34878D82A}">
                    <a16:rowId xmlns:a16="http://schemas.microsoft.com/office/drawing/2014/main" val="1567090616"/>
                  </a:ext>
                </a:extLst>
              </a:tr>
            </a:tbl>
          </a:graphicData>
        </a:graphic>
      </p:graphicFrame>
    </p:spTree>
    <p:extLst>
      <p:ext uri="{BB962C8B-B14F-4D97-AF65-F5344CB8AC3E}">
        <p14:creationId xmlns:p14="http://schemas.microsoft.com/office/powerpoint/2010/main" val="3722374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1CB5DA9-7F44-A180-ED60-788838F0A73A}"/>
              </a:ext>
            </a:extLst>
          </p:cNvPr>
          <p:cNvSpPr>
            <a:spLocks noGrp="1"/>
          </p:cNvSpPr>
          <p:nvPr>
            <p:ph type="ctrTitle"/>
          </p:nvPr>
        </p:nvSpPr>
        <p:spPr/>
        <p:txBody>
          <a:bodyPr/>
          <a:lstStyle/>
          <a:p>
            <a:r>
              <a:rPr lang="ja-JP" altLang="en-US"/>
              <a:t>プロセス：プレゼン動画の制作</a:t>
            </a:r>
          </a:p>
        </p:txBody>
      </p:sp>
      <p:sp>
        <p:nvSpPr>
          <p:cNvPr id="2" name="字幕 1">
            <a:extLst>
              <a:ext uri="{FF2B5EF4-FFF2-40B4-BE49-F238E27FC236}">
                <a16:creationId xmlns:a16="http://schemas.microsoft.com/office/drawing/2014/main" id="{15B26480-7E28-8C85-FC59-A69FD93F6677}"/>
              </a:ext>
            </a:extLst>
          </p:cNvPr>
          <p:cNvSpPr>
            <a:spLocks noGrp="1"/>
          </p:cNvSpPr>
          <p:nvPr>
            <p:ph type="subTitle" idx="1"/>
          </p:nvPr>
        </p:nvSpPr>
        <p:spPr/>
        <p:txBody>
          <a:bodyPr/>
          <a:lstStyle/>
          <a:p>
            <a:r>
              <a:rPr lang="en-US" altLang="ja-JP" dirty="0"/>
              <a:t>2</a:t>
            </a:r>
            <a:r>
              <a:rPr lang="ja-JP" altLang="en-US"/>
              <a:t>コマ</a:t>
            </a:r>
          </a:p>
        </p:txBody>
      </p:sp>
    </p:spTree>
    <p:extLst>
      <p:ext uri="{BB962C8B-B14F-4D97-AF65-F5344CB8AC3E}">
        <p14:creationId xmlns:p14="http://schemas.microsoft.com/office/powerpoint/2010/main" val="2784765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2041819-113E-93C1-20A0-7C099D90F3D5}"/>
              </a:ext>
            </a:extLst>
          </p:cNvPr>
          <p:cNvSpPr>
            <a:spLocks noGrp="1"/>
          </p:cNvSpPr>
          <p:nvPr>
            <p:ph type="title"/>
          </p:nvPr>
        </p:nvSpPr>
        <p:spPr/>
        <p:txBody>
          <a:bodyPr/>
          <a:lstStyle/>
          <a:p>
            <a:endParaRPr lang="ja-JP" altLang="en-US"/>
          </a:p>
        </p:txBody>
      </p:sp>
      <p:sp>
        <p:nvSpPr>
          <p:cNvPr id="4" name="コンテンツ プレースホルダー 3">
            <a:extLst>
              <a:ext uri="{FF2B5EF4-FFF2-40B4-BE49-F238E27FC236}">
                <a16:creationId xmlns:a16="http://schemas.microsoft.com/office/drawing/2014/main" id="{4C0E02AB-0214-7E03-42B7-D97518FEB5B5}"/>
              </a:ext>
            </a:extLst>
          </p:cNvPr>
          <p:cNvSpPr>
            <a:spLocks noGrp="1"/>
          </p:cNvSpPr>
          <p:nvPr>
            <p:ph idx="1"/>
          </p:nvPr>
        </p:nvSpPr>
        <p:spPr>
          <a:xfrm>
            <a:off x="899592" y="1394460"/>
            <a:ext cx="7344816" cy="4686300"/>
          </a:xfrm>
        </p:spPr>
        <p:txBody>
          <a:bodyPr>
            <a:normAutofit fontScale="77500" lnSpcReduction="20000"/>
          </a:bodyPr>
          <a:lstStyle/>
          <a:p>
            <a:r>
              <a:rPr lang="ja-JP" altLang="en-US"/>
              <a:t>目標</a:t>
            </a:r>
            <a:endParaRPr lang="en-US" altLang="ja-JP" dirty="0"/>
          </a:p>
          <a:p>
            <a:pPr marL="285750" lvl="1" indent="-285750">
              <a:buFont typeface="Arial" panose="020B0604020202020204" pitchFamily="34" charset="0"/>
              <a:buChar char="•"/>
            </a:pPr>
            <a:r>
              <a:rPr lang="ja-JP" altLang="en-US"/>
              <a:t>しっかりと時間をかけて、学習を行いながら、チームメンバー全員で</a:t>
            </a:r>
            <a:r>
              <a:rPr lang="en-US" altLang="ja-JP" dirty="0"/>
              <a:t>Web</a:t>
            </a:r>
            <a:r>
              <a:rPr lang="ja-JP" altLang="en-US"/>
              <a:t>アプリケーションを制作する</a:t>
            </a:r>
            <a:endParaRPr lang="en-US" altLang="ja-JP" dirty="0"/>
          </a:p>
          <a:p>
            <a:pPr marL="285750" lvl="1" indent="-285750">
              <a:buFont typeface="Arial" panose="020B0604020202020204" pitchFamily="34" charset="0"/>
              <a:buChar char="•"/>
            </a:pPr>
            <a:r>
              <a:rPr lang="en-US" altLang="ja-JP" dirty="0"/>
              <a:t>Web</a:t>
            </a:r>
            <a:r>
              <a:rPr lang="ja-JP" altLang="en-US"/>
              <a:t>アプリの制作を通じて、様々な知識・技術を習得する。</a:t>
            </a:r>
            <a:endParaRPr lang="en-US" altLang="ja-JP" dirty="0"/>
          </a:p>
          <a:p>
            <a:pPr marL="971550" lvl="2" indent="-285750">
              <a:buFont typeface="Arial" panose="020B0604020202020204" pitchFamily="34" charset="0"/>
              <a:buChar char="•"/>
            </a:pPr>
            <a:r>
              <a:rPr lang="en-US" altLang="ja-JP" dirty="0"/>
              <a:t>HTML,CSS</a:t>
            </a:r>
            <a:r>
              <a:rPr lang="ja-JP" altLang="en-US"/>
              <a:t>などを用いた情報デザインの知識・技術</a:t>
            </a:r>
            <a:endParaRPr lang="en-US" altLang="ja-JP" dirty="0"/>
          </a:p>
          <a:p>
            <a:pPr marL="971550" lvl="2" indent="-285750">
              <a:buFont typeface="Arial" panose="020B0604020202020204" pitchFamily="34" charset="0"/>
              <a:buChar char="•"/>
            </a:pPr>
            <a:r>
              <a:rPr lang="ja-JP" altLang="en-US"/>
              <a:t>プログラミングの知識・技術</a:t>
            </a:r>
            <a:endParaRPr lang="en-US" altLang="ja-JP" dirty="0"/>
          </a:p>
          <a:p>
            <a:pPr marL="971550" lvl="2" indent="-285750">
              <a:buFont typeface="Arial" panose="020B0604020202020204" pitchFamily="34" charset="0"/>
              <a:buChar char="•"/>
            </a:pPr>
            <a:r>
              <a:rPr lang="ja-JP" altLang="en-US"/>
              <a:t>問題解決のためのアイデア発想法・整理法</a:t>
            </a:r>
            <a:r>
              <a:rPr lang="en-US" altLang="ja-JP" dirty="0"/>
              <a:t>	</a:t>
            </a:r>
            <a:r>
              <a:rPr lang="ja-JP" altLang="en-US"/>
              <a:t>など</a:t>
            </a:r>
            <a:endParaRPr lang="en-US" altLang="ja-JP" dirty="0"/>
          </a:p>
          <a:p>
            <a:pPr marL="285750" lvl="1" indent="-285750">
              <a:buFont typeface="Arial" panose="020B0604020202020204" pitchFamily="34" charset="0"/>
              <a:buChar char="•"/>
            </a:pPr>
            <a:r>
              <a:rPr lang="ja-JP" altLang="en-US"/>
              <a:t>プレゼン動画の制作を通じて、一連の学習・活動を振り返る</a:t>
            </a:r>
            <a:endParaRPr lang="en-US" altLang="ja-JP" dirty="0"/>
          </a:p>
          <a:p>
            <a:pPr marL="285750" lvl="1" indent="-285750">
              <a:buFont typeface="Arial" panose="020B0604020202020204" pitchFamily="34" charset="0"/>
              <a:buChar char="•"/>
            </a:pPr>
            <a:endParaRPr lang="en-US" altLang="ja-JP" dirty="0"/>
          </a:p>
          <a:p>
            <a:r>
              <a:rPr lang="ja-JP" altLang="en-US"/>
              <a:t>方法</a:t>
            </a:r>
            <a:endParaRPr lang="en-US" altLang="ja-JP" dirty="0"/>
          </a:p>
          <a:p>
            <a:pPr marL="285750" lvl="1" indent="-285750">
              <a:buFont typeface="Arial" panose="020B0604020202020204" pitchFamily="34" charset="0"/>
              <a:buChar char="•"/>
            </a:pPr>
            <a:r>
              <a:rPr lang="ja-JP" altLang="en-US"/>
              <a:t>アシアルが提供する</a:t>
            </a:r>
            <a:r>
              <a:rPr lang="en-US" altLang="ja-JP" dirty="0"/>
              <a:t>Monaca Education</a:t>
            </a:r>
            <a:r>
              <a:rPr lang="ja-JP" altLang="en-US"/>
              <a:t>と</a:t>
            </a:r>
            <a:r>
              <a:rPr lang="en-US" altLang="ja-JP" dirty="0"/>
              <a:t>APS</a:t>
            </a:r>
            <a:r>
              <a:rPr lang="ja-JP" altLang="en-US"/>
              <a:t>教材、</a:t>
            </a:r>
            <a:r>
              <a:rPr lang="en-US" altLang="ja-JP" dirty="0"/>
              <a:t>Web</a:t>
            </a:r>
            <a:r>
              <a:rPr lang="ja-JP" altLang="en-US"/>
              <a:t>サイト「あんこエデュケーション」</a:t>
            </a:r>
            <a:r>
              <a:rPr lang="en-US" altLang="ja-JP" dirty="0"/>
              <a:t>(</a:t>
            </a:r>
            <a:r>
              <a:rPr lang="en-US" altLang="ja-JP" dirty="0">
                <a:hlinkClick r:id="rId3"/>
              </a:rPr>
              <a:t>https://anko.education/</a:t>
            </a:r>
            <a:r>
              <a:rPr lang="en-US" altLang="ja-JP" dirty="0"/>
              <a:t>)</a:t>
            </a:r>
            <a:r>
              <a:rPr lang="ja-JP" altLang="en-US"/>
              <a:t>のサンプルや素材集、資料を活用する</a:t>
            </a:r>
            <a:endParaRPr lang="en-US" altLang="ja-JP" dirty="0"/>
          </a:p>
          <a:p>
            <a:pPr marL="971550" lvl="2" indent="-285750">
              <a:buFont typeface="Arial" panose="020B0604020202020204" pitchFamily="34" charset="0"/>
              <a:buChar char="•"/>
            </a:pPr>
            <a:endParaRPr lang="en-US" altLang="ja-JP" dirty="0"/>
          </a:p>
          <a:p>
            <a:pPr marL="285750" lvl="1" indent="-285750">
              <a:buFont typeface="Arial" panose="020B0604020202020204" pitchFamily="34" charset="0"/>
              <a:buChar char="•"/>
            </a:pPr>
            <a:r>
              <a:rPr lang="en-US" altLang="ja-JP" dirty="0"/>
              <a:t>Monaca Education</a:t>
            </a:r>
            <a:r>
              <a:rPr lang="ja-JP" altLang="en-US"/>
              <a:t>の有償版の利用を検討する</a:t>
            </a:r>
            <a:endParaRPr lang="en-US" altLang="ja-JP" dirty="0"/>
          </a:p>
          <a:p>
            <a:pPr lvl="2"/>
            <a:r>
              <a:rPr lang="en-US" altLang="ja-JP" dirty="0"/>
              <a:t>※Monaca Education</a:t>
            </a:r>
            <a:r>
              <a:rPr lang="ja-JP" altLang="en-US"/>
              <a:t>の利用は、コンテストへの応募の必須条件ではありません。以下で紹介するガイドラインは、少ないコマで応募作品を制作するための提案です。</a:t>
            </a:r>
          </a:p>
        </p:txBody>
      </p:sp>
    </p:spTree>
    <p:extLst>
      <p:ext uri="{BB962C8B-B14F-4D97-AF65-F5344CB8AC3E}">
        <p14:creationId xmlns:p14="http://schemas.microsoft.com/office/powerpoint/2010/main" val="1042592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E72CD8-C120-D66E-70FE-77739550081D}"/>
              </a:ext>
            </a:extLst>
          </p:cNvPr>
          <p:cNvSpPr>
            <a:spLocks noGrp="1"/>
          </p:cNvSpPr>
          <p:nvPr>
            <p:ph type="title"/>
          </p:nvPr>
        </p:nvSpPr>
        <p:spPr/>
        <p:txBody>
          <a:bodyPr/>
          <a:lstStyle/>
          <a:p>
            <a:r>
              <a:rPr lang="ja-JP" altLang="en-US"/>
              <a:t>プレゼン動画の制作</a:t>
            </a:r>
            <a:endParaRPr kumimoji="1" lang="ja-JP" altLang="en-US"/>
          </a:p>
        </p:txBody>
      </p:sp>
      <p:sp>
        <p:nvSpPr>
          <p:cNvPr id="3" name="コンテンツ プレースホルダー 2">
            <a:extLst>
              <a:ext uri="{FF2B5EF4-FFF2-40B4-BE49-F238E27FC236}">
                <a16:creationId xmlns:a16="http://schemas.microsoft.com/office/drawing/2014/main" id="{C0DEBBD6-A0AE-23B9-0D81-55F8CD8ABA65}"/>
              </a:ext>
            </a:extLst>
          </p:cNvPr>
          <p:cNvSpPr>
            <a:spLocks noGrp="1"/>
          </p:cNvSpPr>
          <p:nvPr>
            <p:ph idx="1"/>
          </p:nvPr>
        </p:nvSpPr>
        <p:spPr>
          <a:xfrm>
            <a:off x="899592" y="1442250"/>
            <a:ext cx="7344816" cy="4387050"/>
          </a:xfrm>
        </p:spPr>
        <p:txBody>
          <a:bodyPr>
            <a:normAutofit/>
          </a:bodyPr>
          <a:lstStyle/>
          <a:p>
            <a:r>
              <a:rPr kumimoji="1" lang="ja-JP" altLang="en-US"/>
              <a:t>プレゼンテーション用の動画を制作し、審査員が視聴可能な状態にする</a:t>
            </a:r>
            <a:endParaRPr kumimoji="1" lang="en-US" altLang="ja-JP" dirty="0"/>
          </a:p>
          <a:p>
            <a:pPr lvl="1"/>
            <a:endParaRPr kumimoji="1" lang="en-US" altLang="ja-JP" dirty="0"/>
          </a:p>
          <a:p>
            <a:pPr marL="342900" lvl="1" indent="-342900">
              <a:buFont typeface="Arial" panose="020B0604020202020204" pitchFamily="34" charset="0"/>
              <a:buChar char="•"/>
            </a:pPr>
            <a:r>
              <a:rPr lang="ja-JP" altLang="en-US"/>
              <a:t>プレゼン動画の制作は、次のような活動からなる</a:t>
            </a:r>
            <a:endParaRPr lang="en-US" altLang="ja-JP" dirty="0"/>
          </a:p>
          <a:p>
            <a:pPr marL="1028700" lvl="2" indent="-342900">
              <a:buFont typeface="Arial" panose="020B0604020202020204" pitchFamily="34" charset="0"/>
              <a:buChar char="•"/>
            </a:pPr>
            <a:r>
              <a:rPr lang="ja-JP" altLang="en-US"/>
              <a:t>機材・ソフトウェアの準備</a:t>
            </a:r>
            <a:endParaRPr lang="en-US" altLang="ja-JP" dirty="0"/>
          </a:p>
          <a:p>
            <a:pPr marL="1028700" lvl="2" indent="-342900">
              <a:buFont typeface="Arial" panose="020B0604020202020204" pitchFamily="34" charset="0"/>
              <a:buChar char="•"/>
            </a:pPr>
            <a:r>
              <a:rPr lang="ja-JP" altLang="en-US"/>
              <a:t>録画</a:t>
            </a:r>
            <a:endParaRPr lang="en-US" altLang="ja-JP" dirty="0"/>
          </a:p>
          <a:p>
            <a:pPr marL="1028700" lvl="2" indent="-342900">
              <a:buFont typeface="Arial" panose="020B0604020202020204" pitchFamily="34" charset="0"/>
              <a:buChar char="•"/>
            </a:pPr>
            <a:r>
              <a:rPr lang="ja-JP" altLang="en-US"/>
              <a:t>編集</a:t>
            </a:r>
            <a:endParaRPr lang="en-US" altLang="ja-JP" dirty="0"/>
          </a:p>
          <a:p>
            <a:pPr marL="1028700" lvl="2" indent="-342900">
              <a:buFont typeface="Arial" panose="020B0604020202020204" pitchFamily="34" charset="0"/>
              <a:buChar char="•"/>
            </a:pPr>
            <a:r>
              <a:rPr lang="ja-JP" altLang="en-US"/>
              <a:t>動画のアップロード、公開</a:t>
            </a:r>
            <a:endParaRPr lang="en-US" altLang="ja-JP" dirty="0"/>
          </a:p>
          <a:p>
            <a:pPr marL="1028700" lvl="2" indent="-342900">
              <a:buFont typeface="Arial" panose="020B0604020202020204" pitchFamily="34" charset="0"/>
              <a:buChar char="•"/>
            </a:pPr>
            <a:r>
              <a:rPr lang="ja-JP" altLang="en-US"/>
              <a:t>動画の</a:t>
            </a:r>
            <a:r>
              <a:rPr lang="en-US" altLang="ja-JP" dirty="0"/>
              <a:t>URL</a:t>
            </a:r>
            <a:r>
              <a:rPr lang="ja-JP" altLang="en-US"/>
              <a:t>の取得</a:t>
            </a:r>
            <a:endParaRPr lang="en-US" altLang="ja-JP" dirty="0"/>
          </a:p>
          <a:p>
            <a:pPr lvl="1"/>
            <a:endParaRPr kumimoji="1" lang="ja-JP" altLang="en-US"/>
          </a:p>
        </p:txBody>
      </p:sp>
      <p:graphicFrame>
        <p:nvGraphicFramePr>
          <p:cNvPr id="4" name="表 3">
            <a:extLst>
              <a:ext uri="{FF2B5EF4-FFF2-40B4-BE49-F238E27FC236}">
                <a16:creationId xmlns:a16="http://schemas.microsoft.com/office/drawing/2014/main" id="{9E35A920-EA7C-B63F-8042-8160EDFD5E0E}"/>
              </a:ext>
            </a:extLst>
          </p:cNvPr>
          <p:cNvGraphicFramePr>
            <a:graphicFrameLocks noGrp="1"/>
          </p:cNvGraphicFramePr>
          <p:nvPr/>
        </p:nvGraphicFramePr>
        <p:xfrm>
          <a:off x="899592" y="2323646"/>
          <a:ext cx="7343774" cy="370840"/>
        </p:xfrm>
        <a:graphic>
          <a:graphicData uri="http://schemas.openxmlformats.org/drawingml/2006/table">
            <a:tbl>
              <a:tblPr firstCol="1" bandRow="1">
                <a:tableStyleId>{6E25E649-3F16-4E02-A733-19D2CDBF48F0}</a:tableStyleId>
              </a:tblPr>
              <a:tblGrid>
                <a:gridCol w="2637991">
                  <a:extLst>
                    <a:ext uri="{9D8B030D-6E8A-4147-A177-3AD203B41FA5}">
                      <a16:colId xmlns:a16="http://schemas.microsoft.com/office/drawing/2014/main" val="1996074639"/>
                    </a:ext>
                  </a:extLst>
                </a:gridCol>
                <a:gridCol w="4705783">
                  <a:extLst>
                    <a:ext uri="{9D8B030D-6E8A-4147-A177-3AD203B41FA5}">
                      <a16:colId xmlns:a16="http://schemas.microsoft.com/office/drawing/2014/main" val="297722107"/>
                    </a:ext>
                  </a:extLst>
                </a:gridCol>
              </a:tblGrid>
              <a:tr h="370840">
                <a:tc>
                  <a:txBody>
                    <a:bodyPr/>
                    <a:lstStyle/>
                    <a:p>
                      <a:r>
                        <a:rPr kumimoji="1" lang="ja-JP" altLang="en-US" sz="1400"/>
                        <a:t>プレゼン動画</a:t>
                      </a:r>
                      <a:r>
                        <a:rPr kumimoji="1" lang="en-US" altLang="ja-JP" sz="1400" dirty="0"/>
                        <a:t>URL</a:t>
                      </a:r>
                      <a:endParaRPr kumimoji="1" lang="ja-JP" altLang="en-US" sz="1400"/>
                    </a:p>
                  </a:txBody>
                  <a:tcPr/>
                </a:tc>
                <a:tc>
                  <a:txBody>
                    <a:bodyPr/>
                    <a:lstStyle/>
                    <a:p>
                      <a:r>
                        <a:rPr kumimoji="1" lang="ja-JP" altLang="en-US" sz="1400"/>
                        <a:t>審査にあたる審査員が視聴できる動画</a:t>
                      </a:r>
                      <a:r>
                        <a:rPr kumimoji="1" lang="en-US" altLang="ja-JP" sz="1400" dirty="0"/>
                        <a:t>URL</a:t>
                      </a:r>
                      <a:endParaRPr kumimoji="1" lang="ja-JP" altLang="en-US" sz="1400"/>
                    </a:p>
                  </a:txBody>
                  <a:tcPr/>
                </a:tc>
                <a:extLst>
                  <a:ext uri="{0D108BD9-81ED-4DB2-BD59-A6C34878D82A}">
                    <a16:rowId xmlns:a16="http://schemas.microsoft.com/office/drawing/2014/main" val="1014059096"/>
                  </a:ext>
                </a:extLst>
              </a:tr>
            </a:tbl>
          </a:graphicData>
        </a:graphic>
      </p:graphicFrame>
    </p:spTree>
    <p:extLst>
      <p:ext uri="{BB962C8B-B14F-4D97-AF65-F5344CB8AC3E}">
        <p14:creationId xmlns:p14="http://schemas.microsoft.com/office/powerpoint/2010/main" val="3631137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E9D777E-9E8E-2CBF-39FA-3E4032F1630E}"/>
              </a:ext>
            </a:extLst>
          </p:cNvPr>
          <p:cNvSpPr>
            <a:spLocks noGrp="1"/>
          </p:cNvSpPr>
          <p:nvPr>
            <p:ph type="ctrTitle"/>
          </p:nvPr>
        </p:nvSpPr>
        <p:spPr/>
        <p:txBody>
          <a:bodyPr/>
          <a:lstStyle/>
          <a:p>
            <a:r>
              <a:rPr lang="ja-JP" altLang="en-US"/>
              <a:t>プロセス：応募準備</a:t>
            </a:r>
          </a:p>
        </p:txBody>
      </p:sp>
      <p:sp>
        <p:nvSpPr>
          <p:cNvPr id="2" name="字幕 1">
            <a:extLst>
              <a:ext uri="{FF2B5EF4-FFF2-40B4-BE49-F238E27FC236}">
                <a16:creationId xmlns:a16="http://schemas.microsoft.com/office/drawing/2014/main" id="{59AEC9F7-A4A7-0597-6029-FB0716EFA133}"/>
              </a:ext>
            </a:extLst>
          </p:cNvPr>
          <p:cNvSpPr>
            <a:spLocks noGrp="1"/>
          </p:cNvSpPr>
          <p:nvPr>
            <p:ph type="subTitle" idx="1"/>
          </p:nvPr>
        </p:nvSpPr>
        <p:spPr/>
        <p:txBody>
          <a:bodyPr/>
          <a:lstStyle/>
          <a:p>
            <a:r>
              <a:rPr lang="en-US" altLang="ja-JP" dirty="0"/>
              <a:t>1</a:t>
            </a:r>
            <a:r>
              <a:rPr lang="ja-JP" altLang="en-US"/>
              <a:t>コマ</a:t>
            </a:r>
          </a:p>
        </p:txBody>
      </p:sp>
    </p:spTree>
    <p:extLst>
      <p:ext uri="{BB962C8B-B14F-4D97-AF65-F5344CB8AC3E}">
        <p14:creationId xmlns:p14="http://schemas.microsoft.com/office/powerpoint/2010/main" val="2869432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C74933-A92D-3440-2960-A273BF7910EC}"/>
              </a:ext>
            </a:extLst>
          </p:cNvPr>
          <p:cNvSpPr>
            <a:spLocks noGrp="1"/>
          </p:cNvSpPr>
          <p:nvPr>
            <p:ph type="title"/>
          </p:nvPr>
        </p:nvSpPr>
        <p:spPr/>
        <p:txBody>
          <a:bodyPr/>
          <a:lstStyle/>
          <a:p>
            <a:r>
              <a:rPr kumimoji="1" lang="ja-JP" altLang="en-US"/>
              <a:t>応募準備</a:t>
            </a:r>
          </a:p>
        </p:txBody>
      </p:sp>
      <p:sp>
        <p:nvSpPr>
          <p:cNvPr id="3" name="コンテンツ プレースホルダー 2">
            <a:extLst>
              <a:ext uri="{FF2B5EF4-FFF2-40B4-BE49-F238E27FC236}">
                <a16:creationId xmlns:a16="http://schemas.microsoft.com/office/drawing/2014/main" id="{295F3308-5095-55A6-B3A7-FE6B1DF6F81F}"/>
              </a:ext>
            </a:extLst>
          </p:cNvPr>
          <p:cNvSpPr>
            <a:spLocks noGrp="1"/>
          </p:cNvSpPr>
          <p:nvPr>
            <p:ph idx="1"/>
          </p:nvPr>
        </p:nvSpPr>
        <p:spPr>
          <a:xfrm>
            <a:off x="899592" y="1393264"/>
            <a:ext cx="7344816" cy="3501208"/>
          </a:xfrm>
        </p:spPr>
        <p:txBody>
          <a:bodyPr/>
          <a:lstStyle/>
          <a:p>
            <a:r>
              <a:rPr kumimoji="1" lang="ja-JP" altLang="en-US"/>
              <a:t>エントリーシートに書く必要事項を、各チームで整理する</a:t>
            </a:r>
            <a:endParaRPr kumimoji="1" lang="en-US" altLang="ja-JP" dirty="0"/>
          </a:p>
          <a:p>
            <a:pPr marL="285750" lvl="1" indent="-285750">
              <a:buFont typeface="Arial" panose="020B0604020202020204" pitchFamily="34" charset="0"/>
              <a:buChar char="•"/>
            </a:pPr>
            <a:r>
              <a:rPr kumimoji="1" lang="ja-JP" altLang="en-US"/>
              <a:t>アプリケーションおよび中間成果物を全てリストアップする</a:t>
            </a:r>
            <a:endParaRPr kumimoji="1" lang="en-US" altLang="ja-JP" dirty="0"/>
          </a:p>
          <a:p>
            <a:pPr marL="285750" lvl="1" indent="-285750">
              <a:buFont typeface="Arial" panose="020B0604020202020204" pitchFamily="34" charset="0"/>
              <a:buChar char="•"/>
            </a:pPr>
            <a:r>
              <a:rPr lang="ja-JP" altLang="en-US"/>
              <a:t>エントリーシートに書く項目を確認する</a:t>
            </a:r>
            <a:endParaRPr kumimoji="1" lang="en-US" altLang="ja-JP" dirty="0"/>
          </a:p>
          <a:p>
            <a:endParaRPr kumimoji="1" lang="ja-JP" altLang="en-US"/>
          </a:p>
        </p:txBody>
      </p:sp>
    </p:spTree>
    <p:extLst>
      <p:ext uri="{BB962C8B-B14F-4D97-AF65-F5344CB8AC3E}">
        <p14:creationId xmlns:p14="http://schemas.microsoft.com/office/powerpoint/2010/main" val="652637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5FB6D5B-5878-0223-0EEB-3073C4987DBB}"/>
              </a:ext>
            </a:extLst>
          </p:cNvPr>
          <p:cNvSpPr>
            <a:spLocks noGrp="1"/>
          </p:cNvSpPr>
          <p:nvPr>
            <p:ph type="title"/>
          </p:nvPr>
        </p:nvSpPr>
        <p:spPr/>
        <p:txBody>
          <a:bodyPr/>
          <a:lstStyle/>
          <a:p>
            <a:r>
              <a:rPr lang="ja-JP" altLang="en-US"/>
              <a:t>応募の前に</a:t>
            </a:r>
            <a:r>
              <a:rPr lang="en-US" altLang="ja-JP" dirty="0"/>
              <a:t>【</a:t>
            </a:r>
            <a:r>
              <a:rPr lang="ja-JP" altLang="en-US"/>
              <a:t>他者の権利の保護</a:t>
            </a:r>
            <a:r>
              <a:rPr lang="en-US" altLang="ja-JP" dirty="0"/>
              <a:t>】</a:t>
            </a:r>
            <a:endParaRPr lang="ja-JP" altLang="en-US"/>
          </a:p>
        </p:txBody>
      </p:sp>
      <p:sp>
        <p:nvSpPr>
          <p:cNvPr id="4" name="コンテンツ プレースホルダー 3">
            <a:extLst>
              <a:ext uri="{FF2B5EF4-FFF2-40B4-BE49-F238E27FC236}">
                <a16:creationId xmlns:a16="http://schemas.microsoft.com/office/drawing/2014/main" id="{A0B116BB-CB58-D699-917D-AF7FCBFC4386}"/>
              </a:ext>
            </a:extLst>
          </p:cNvPr>
          <p:cNvSpPr>
            <a:spLocks noGrp="1"/>
          </p:cNvSpPr>
          <p:nvPr>
            <p:ph idx="1"/>
          </p:nvPr>
        </p:nvSpPr>
        <p:spPr>
          <a:xfrm>
            <a:off x="899592" y="1341120"/>
            <a:ext cx="7344816" cy="4836160"/>
          </a:xfrm>
        </p:spPr>
        <p:txBody>
          <a:bodyPr>
            <a:normAutofit fontScale="92500" lnSpcReduction="20000"/>
          </a:bodyPr>
          <a:lstStyle/>
          <a:p>
            <a:r>
              <a:rPr lang="ja-JP" altLang="en-US"/>
              <a:t>他者の著作物の取り扱いに注意してください。</a:t>
            </a:r>
            <a:endParaRPr lang="en-US" altLang="ja-JP" dirty="0"/>
          </a:p>
          <a:p>
            <a:pPr marL="457200" lvl="1" indent="-457200">
              <a:buFont typeface="Arial" panose="020B0604020202020204" pitchFamily="34" charset="0"/>
              <a:buChar char="•"/>
            </a:pPr>
            <a:r>
              <a:rPr lang="ja-JP" altLang="en-US"/>
              <a:t>使用する他者の著作物については、ライセンスを確認し、適正な利用をするように指導してください。</a:t>
            </a:r>
            <a:endParaRPr lang="en-US" altLang="ja-JP" dirty="0"/>
          </a:p>
          <a:p>
            <a:pPr marL="1143000" lvl="2" indent="-457200">
              <a:buFont typeface="Arial" panose="020B0604020202020204" pitchFamily="34" charset="0"/>
              <a:buChar char="•"/>
            </a:pPr>
            <a:r>
              <a:rPr lang="ja-JP" altLang="en-US"/>
              <a:t>例えば、あんこエデュケーションで公開している素材は、クリエイティブ・コモンズの</a:t>
            </a:r>
            <a:r>
              <a:rPr lang="en-US" altLang="ja-JP" dirty="0"/>
              <a:t>CC BY-NC 4.0</a:t>
            </a:r>
            <a:r>
              <a:rPr lang="ja-JP" altLang="en-US"/>
              <a:t>に設定しています。</a:t>
            </a:r>
            <a:endParaRPr lang="en-US" altLang="ja-JP" dirty="0"/>
          </a:p>
          <a:p>
            <a:pPr marL="1485900" lvl="3" indent="-457200">
              <a:buFont typeface="Arial" panose="020B0604020202020204" pitchFamily="34" charset="0"/>
              <a:buChar char="•"/>
            </a:pPr>
            <a:r>
              <a:rPr lang="en-US" altLang="ja-JP" dirty="0">
                <a:hlinkClick r:id="rId3"/>
              </a:rPr>
              <a:t>https://anko.education/material</a:t>
            </a:r>
            <a:endParaRPr lang="en-US" altLang="ja-JP" dirty="0"/>
          </a:p>
          <a:p>
            <a:pPr marL="1485900" lvl="3" indent="-457200">
              <a:buFont typeface="Arial" panose="020B0604020202020204" pitchFamily="34" charset="0"/>
              <a:buChar char="•"/>
            </a:pPr>
            <a:endParaRPr lang="en-US" altLang="ja-JP" dirty="0"/>
          </a:p>
          <a:p>
            <a:r>
              <a:rPr lang="ja-JP" altLang="en-US"/>
              <a:t>アプリケーションだけでなく、プレゼンテーションでも、他者の著作物の権利を侵害することが無いように注意してください。</a:t>
            </a:r>
            <a:endParaRPr lang="en-US" altLang="ja-JP" dirty="0"/>
          </a:p>
          <a:p>
            <a:pPr marL="457200" lvl="1" indent="-457200">
              <a:buFont typeface="Arial" panose="020B0604020202020204" pitchFamily="34" charset="0"/>
              <a:buChar char="•"/>
            </a:pPr>
            <a:r>
              <a:rPr lang="ja-JP" altLang="en-US"/>
              <a:t>写真やイラストなど、ダウンロードした著作物を無断で複製して使用したり、無断で加工して利用することは、著作権の侵害に当たります。</a:t>
            </a:r>
            <a:endParaRPr lang="en-US" altLang="ja-JP" dirty="0"/>
          </a:p>
          <a:p>
            <a:pPr marL="457200" lvl="1" indent="-457200">
              <a:buFont typeface="Arial" panose="020B0604020202020204" pitchFamily="34" charset="0"/>
              <a:buChar char="•"/>
            </a:pPr>
            <a:r>
              <a:rPr lang="ja-JP" altLang="en-US"/>
              <a:t>文章などを引用する場合、引用元を明記するなど、適正な利用をするように指導してください。</a:t>
            </a:r>
          </a:p>
        </p:txBody>
      </p:sp>
    </p:spTree>
    <p:extLst>
      <p:ext uri="{BB962C8B-B14F-4D97-AF65-F5344CB8AC3E}">
        <p14:creationId xmlns:p14="http://schemas.microsoft.com/office/powerpoint/2010/main" val="3567581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530EB7C-7EFA-E890-0678-4E7FA74F571B}"/>
              </a:ext>
            </a:extLst>
          </p:cNvPr>
          <p:cNvSpPr>
            <a:spLocks noGrp="1"/>
          </p:cNvSpPr>
          <p:nvPr>
            <p:ph type="ctrTitle"/>
          </p:nvPr>
        </p:nvSpPr>
        <p:spPr/>
        <p:txBody>
          <a:bodyPr/>
          <a:lstStyle/>
          <a:p>
            <a:r>
              <a:rPr lang="ja-JP" altLang="en-US"/>
              <a:t>プロセス：応募</a:t>
            </a:r>
          </a:p>
        </p:txBody>
      </p:sp>
      <p:sp>
        <p:nvSpPr>
          <p:cNvPr id="2" name="字幕 1">
            <a:extLst>
              <a:ext uri="{FF2B5EF4-FFF2-40B4-BE49-F238E27FC236}">
                <a16:creationId xmlns:a16="http://schemas.microsoft.com/office/drawing/2014/main" id="{915BAFAA-337C-EC19-3914-517C264EE336}"/>
              </a:ext>
            </a:extLst>
          </p:cNvPr>
          <p:cNvSpPr>
            <a:spLocks noGrp="1"/>
          </p:cNvSpPr>
          <p:nvPr>
            <p:ph type="subTitle" idx="1"/>
          </p:nvPr>
        </p:nvSpPr>
        <p:spPr/>
        <p:txBody>
          <a:bodyPr/>
          <a:lstStyle/>
          <a:p>
            <a:r>
              <a:rPr lang="ja-JP" altLang="en-US"/>
              <a:t>一連の制作の最後に実施する</a:t>
            </a:r>
          </a:p>
          <a:p>
            <a:endParaRPr lang="ja-JP" altLang="en-US"/>
          </a:p>
        </p:txBody>
      </p:sp>
    </p:spTree>
    <p:extLst>
      <p:ext uri="{BB962C8B-B14F-4D97-AF65-F5344CB8AC3E}">
        <p14:creationId xmlns:p14="http://schemas.microsoft.com/office/powerpoint/2010/main" val="1539696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826745-CBA7-AA91-F314-AABC85F00BFB}"/>
              </a:ext>
            </a:extLst>
          </p:cNvPr>
          <p:cNvSpPr>
            <a:spLocks noGrp="1"/>
          </p:cNvSpPr>
          <p:nvPr>
            <p:ph type="title"/>
          </p:nvPr>
        </p:nvSpPr>
        <p:spPr/>
        <p:txBody>
          <a:bodyPr/>
          <a:lstStyle/>
          <a:p>
            <a:r>
              <a:rPr kumimoji="1" lang="ja-JP" altLang="en-US"/>
              <a:t>応募</a:t>
            </a:r>
          </a:p>
        </p:txBody>
      </p:sp>
      <p:sp>
        <p:nvSpPr>
          <p:cNvPr id="3" name="コンテンツ プレースホルダー 2">
            <a:extLst>
              <a:ext uri="{FF2B5EF4-FFF2-40B4-BE49-F238E27FC236}">
                <a16:creationId xmlns:a16="http://schemas.microsoft.com/office/drawing/2014/main" id="{348B2963-7DA9-F9A8-4174-AD4A5C3A6E46}"/>
              </a:ext>
            </a:extLst>
          </p:cNvPr>
          <p:cNvSpPr>
            <a:spLocks noGrp="1"/>
          </p:cNvSpPr>
          <p:nvPr>
            <p:ph idx="1"/>
          </p:nvPr>
        </p:nvSpPr>
        <p:spPr>
          <a:xfrm>
            <a:off x="899592" y="1589207"/>
            <a:ext cx="7344816" cy="3501208"/>
          </a:xfrm>
        </p:spPr>
        <p:txBody>
          <a:bodyPr/>
          <a:lstStyle/>
          <a:p>
            <a:r>
              <a:rPr kumimoji="1" lang="ja-JP" altLang="en-US"/>
              <a:t>エントリーシートを記入して、応募する</a:t>
            </a:r>
            <a:endParaRPr kumimoji="1" lang="en-US" altLang="ja-JP" dirty="0"/>
          </a:p>
          <a:p>
            <a:pPr marL="457200" lvl="1" indent="-457200">
              <a:buFont typeface="Arial" panose="020B0604020202020204" pitchFamily="34" charset="0"/>
              <a:buChar char="•"/>
            </a:pPr>
            <a:r>
              <a:rPr kumimoji="1" lang="ja-JP" altLang="en-US"/>
              <a:t>応募</a:t>
            </a:r>
            <a:r>
              <a:rPr kumimoji="1" lang="en-US" altLang="ja-JP" dirty="0"/>
              <a:t>Web</a:t>
            </a:r>
            <a:r>
              <a:rPr kumimoji="1" lang="ja-JP" altLang="en-US"/>
              <a:t>ページは、（生徒ではなく）先生が入力して応募することを想定しています。</a:t>
            </a:r>
            <a:endParaRPr kumimoji="1" lang="en-US" altLang="ja-JP" dirty="0"/>
          </a:p>
          <a:p>
            <a:pPr marL="457200" lvl="1" indent="-457200">
              <a:buFont typeface="Arial" panose="020B0604020202020204" pitchFamily="34" charset="0"/>
              <a:buChar char="•"/>
            </a:pPr>
            <a:r>
              <a:rPr kumimoji="1" lang="ja-JP" altLang="en-US"/>
              <a:t>生徒から入力に必要な情報を集め、応募を行なってください。</a:t>
            </a:r>
            <a:endParaRPr lang="en-US" altLang="ja-JP" dirty="0"/>
          </a:p>
          <a:p>
            <a:pPr marL="457200" lvl="1" indent="-457200">
              <a:buFont typeface="Arial" panose="020B0604020202020204" pitchFamily="34" charset="0"/>
              <a:buChar char="•"/>
            </a:pPr>
            <a:r>
              <a:rPr lang="ja-JP" altLang="en-US"/>
              <a:t>期限に間に合うように応募してください。</a:t>
            </a:r>
            <a:endParaRPr kumimoji="1" lang="en-US" altLang="ja-JP" dirty="0"/>
          </a:p>
        </p:txBody>
      </p:sp>
    </p:spTree>
    <p:extLst>
      <p:ext uri="{BB962C8B-B14F-4D97-AF65-F5344CB8AC3E}">
        <p14:creationId xmlns:p14="http://schemas.microsoft.com/office/powerpoint/2010/main" val="2169148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A288EF7B-B552-BA03-ABE6-B2803E8E5FB5}"/>
              </a:ext>
            </a:extLst>
          </p:cNvPr>
          <p:cNvSpPr>
            <a:spLocks noGrp="1"/>
          </p:cNvSpPr>
          <p:nvPr>
            <p:ph type="ctrTitle"/>
          </p:nvPr>
        </p:nvSpPr>
        <p:spPr/>
        <p:txBody>
          <a:bodyPr/>
          <a:lstStyle/>
          <a:p>
            <a:r>
              <a:rPr lang="ja-JP" altLang="en-US"/>
              <a:t>中間成果物</a:t>
            </a:r>
          </a:p>
        </p:txBody>
      </p:sp>
      <p:sp>
        <p:nvSpPr>
          <p:cNvPr id="6" name="字幕 5">
            <a:extLst>
              <a:ext uri="{FF2B5EF4-FFF2-40B4-BE49-F238E27FC236}">
                <a16:creationId xmlns:a16="http://schemas.microsoft.com/office/drawing/2014/main" id="{4D768E50-B839-605A-E00C-4B604CAC5EB4}"/>
              </a:ext>
            </a:extLst>
          </p:cNvPr>
          <p:cNvSpPr>
            <a:spLocks noGrp="1"/>
          </p:cNvSpPr>
          <p:nvPr>
            <p:ph type="subTitle" idx="1"/>
          </p:nvPr>
        </p:nvSpPr>
        <p:spPr/>
        <p:txBody>
          <a:bodyPr/>
          <a:lstStyle/>
          <a:p>
            <a:r>
              <a:rPr lang="ja-JP" altLang="en-US"/>
              <a:t>アプリ、エントリーシートの前に、制作していくもの</a:t>
            </a:r>
          </a:p>
        </p:txBody>
      </p:sp>
    </p:spTree>
    <p:extLst>
      <p:ext uri="{BB962C8B-B14F-4D97-AF65-F5344CB8AC3E}">
        <p14:creationId xmlns:p14="http://schemas.microsoft.com/office/powerpoint/2010/main" val="1920192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1117DF5-EA47-28FD-F243-8698648C6B25}"/>
              </a:ext>
            </a:extLst>
          </p:cNvPr>
          <p:cNvSpPr>
            <a:spLocks noGrp="1"/>
          </p:cNvSpPr>
          <p:nvPr>
            <p:ph sz="half" idx="1"/>
          </p:nvPr>
        </p:nvSpPr>
        <p:spPr>
          <a:xfrm>
            <a:off x="899592" y="1260754"/>
            <a:ext cx="3420000" cy="3744416"/>
          </a:xfrm>
        </p:spPr>
        <p:txBody>
          <a:bodyPr/>
          <a:lstStyle/>
          <a:p>
            <a:r>
              <a:rPr kumimoji="1" lang="ja-JP" altLang="en-US" sz="2000"/>
              <a:t>チームビルディングの方法</a:t>
            </a:r>
            <a:endParaRPr kumimoji="1" lang="en-US" altLang="ja-JP" sz="2000" dirty="0"/>
          </a:p>
          <a:p>
            <a:pPr marL="342900" lvl="1" indent="-342900">
              <a:buFont typeface="Arial" panose="020B0604020202020204" pitchFamily="34" charset="0"/>
              <a:buChar char="•"/>
            </a:pPr>
            <a:r>
              <a:rPr lang="ja-JP" altLang="en-US" sz="1600"/>
              <a:t>ブレインストーミングの工夫</a:t>
            </a:r>
            <a:endParaRPr lang="en-US" altLang="ja-JP" sz="1600" dirty="0"/>
          </a:p>
          <a:p>
            <a:pPr marL="342900" lvl="1" indent="-342900">
              <a:buFont typeface="Arial" panose="020B0604020202020204" pitchFamily="34" charset="0"/>
              <a:buChar char="•"/>
            </a:pPr>
            <a:endParaRPr kumimoji="1" lang="en-US" altLang="ja-JP" sz="1600" dirty="0"/>
          </a:p>
          <a:p>
            <a:r>
              <a:rPr kumimoji="1" lang="ja-JP" altLang="en-US" sz="2000"/>
              <a:t>企画段階の中間成果物</a:t>
            </a:r>
            <a:endParaRPr kumimoji="1" lang="en-US" altLang="ja-JP" sz="2000" dirty="0"/>
          </a:p>
          <a:p>
            <a:pPr marL="457200" lvl="1" indent="-457200">
              <a:buFont typeface="Arial" panose="020B0604020202020204" pitchFamily="34" charset="0"/>
              <a:buChar char="•"/>
            </a:pPr>
            <a:r>
              <a:rPr kumimoji="1" lang="ja-JP" altLang="en-US" sz="1600"/>
              <a:t>ペルソナ</a:t>
            </a:r>
            <a:endParaRPr kumimoji="1" lang="en-US" altLang="ja-JP" sz="1600" dirty="0"/>
          </a:p>
          <a:p>
            <a:pPr marL="457200" lvl="1" indent="-457200">
              <a:buFont typeface="Arial" panose="020B0604020202020204" pitchFamily="34" charset="0"/>
              <a:buChar char="•"/>
            </a:pPr>
            <a:r>
              <a:rPr lang="ja-JP" altLang="en-US" sz="1600"/>
              <a:t>ユースケース図</a:t>
            </a:r>
            <a:endParaRPr lang="en-US" altLang="ja-JP" sz="1600" dirty="0"/>
          </a:p>
          <a:p>
            <a:pPr marL="457200" lvl="1" indent="-457200">
              <a:buFont typeface="Arial" panose="020B0604020202020204" pitchFamily="34" charset="0"/>
              <a:buChar char="•"/>
            </a:pPr>
            <a:r>
              <a:rPr kumimoji="1" lang="ja-JP" altLang="en-US" sz="1600"/>
              <a:t>シナリオ</a:t>
            </a:r>
            <a:endParaRPr kumimoji="1" lang="en-US" altLang="ja-JP" sz="1600" dirty="0"/>
          </a:p>
          <a:p>
            <a:pPr marL="457200" lvl="1" indent="-457200">
              <a:buFont typeface="Arial" panose="020B0604020202020204" pitchFamily="34" charset="0"/>
              <a:buChar char="•"/>
            </a:pPr>
            <a:endParaRPr lang="en-US" altLang="ja-JP" sz="1600" dirty="0"/>
          </a:p>
          <a:p>
            <a:r>
              <a:rPr kumimoji="1" lang="ja-JP" altLang="en-US" sz="2000"/>
              <a:t>設計段階の中間成果物</a:t>
            </a:r>
            <a:endParaRPr kumimoji="1" lang="en-US" altLang="ja-JP" sz="2000" dirty="0"/>
          </a:p>
          <a:p>
            <a:pPr marL="285750" lvl="1" indent="-285750">
              <a:buFont typeface="Arial" panose="020B0604020202020204" pitchFamily="34" charset="0"/>
              <a:buChar char="•"/>
            </a:pPr>
            <a:r>
              <a:rPr kumimoji="1" lang="ja-JP" altLang="en-US" sz="1600"/>
              <a:t>プロトタイプ</a:t>
            </a:r>
            <a:endParaRPr kumimoji="1" lang="en-US" altLang="ja-JP" sz="1600" dirty="0"/>
          </a:p>
          <a:p>
            <a:pPr marL="285750" lvl="1" indent="-285750">
              <a:buFont typeface="Arial" panose="020B0604020202020204" pitchFamily="34" charset="0"/>
              <a:buChar char="•"/>
            </a:pPr>
            <a:r>
              <a:rPr lang="ja-JP" altLang="en-US" sz="1600"/>
              <a:t>シナリオ（詳細）</a:t>
            </a:r>
            <a:endParaRPr lang="en-US" altLang="ja-JP" sz="1600" dirty="0"/>
          </a:p>
          <a:p>
            <a:pPr marL="285750" lvl="1" indent="-285750">
              <a:buFont typeface="Arial" panose="020B0604020202020204" pitchFamily="34" charset="0"/>
              <a:buChar char="•"/>
            </a:pPr>
            <a:r>
              <a:rPr kumimoji="1" lang="ja-JP" altLang="en-US" sz="1600"/>
              <a:t>画面設計</a:t>
            </a:r>
            <a:endParaRPr kumimoji="1" lang="en-US" altLang="ja-JP" sz="1600" dirty="0"/>
          </a:p>
          <a:p>
            <a:pPr marL="285750" lvl="1" indent="-285750">
              <a:buFont typeface="Arial" panose="020B0604020202020204" pitchFamily="34" charset="0"/>
              <a:buChar char="•"/>
            </a:pPr>
            <a:r>
              <a:rPr lang="ja-JP" altLang="en-US" sz="1600"/>
              <a:t>画面遷移図</a:t>
            </a:r>
            <a:endParaRPr kumimoji="1" lang="ja-JP" altLang="en-US" sz="1600"/>
          </a:p>
        </p:txBody>
      </p:sp>
      <p:sp>
        <p:nvSpPr>
          <p:cNvPr id="4" name="コンテンツ プレースホルダー 3">
            <a:extLst>
              <a:ext uri="{FF2B5EF4-FFF2-40B4-BE49-F238E27FC236}">
                <a16:creationId xmlns:a16="http://schemas.microsoft.com/office/drawing/2014/main" id="{8CE1DEDD-98A2-E2E2-6D2F-A663D653C6C1}"/>
              </a:ext>
            </a:extLst>
          </p:cNvPr>
          <p:cNvSpPr>
            <a:spLocks noGrp="1"/>
          </p:cNvSpPr>
          <p:nvPr>
            <p:ph sz="half" idx="13"/>
          </p:nvPr>
        </p:nvSpPr>
        <p:spPr>
          <a:xfrm>
            <a:off x="4824001" y="1260754"/>
            <a:ext cx="3420000" cy="3744416"/>
          </a:xfrm>
        </p:spPr>
        <p:txBody>
          <a:bodyPr/>
          <a:lstStyle/>
          <a:p>
            <a:r>
              <a:rPr lang="ja-JP" altLang="en-US" sz="2000"/>
              <a:t>学習・制作活動の記録</a:t>
            </a:r>
            <a:endParaRPr lang="en-US" altLang="ja-JP" sz="2000" dirty="0"/>
          </a:p>
          <a:p>
            <a:pPr marL="285750" lvl="1" indent="-285750">
              <a:buFont typeface="Arial" panose="020B0604020202020204" pitchFamily="34" charset="0"/>
              <a:buChar char="•"/>
            </a:pPr>
            <a:r>
              <a:rPr lang="ja-JP" altLang="en-US" sz="1600"/>
              <a:t>各作業の記録</a:t>
            </a:r>
            <a:endParaRPr lang="en-US" altLang="ja-JP" sz="1600" dirty="0"/>
          </a:p>
          <a:p>
            <a:pPr marL="971550" lvl="2" indent="-285750">
              <a:buFont typeface="Arial" panose="020B0604020202020204" pitchFamily="34" charset="0"/>
              <a:buChar char="•"/>
            </a:pPr>
            <a:r>
              <a:rPr lang="ja-JP" altLang="en-US" sz="1400"/>
              <a:t>作業日・所要時間</a:t>
            </a:r>
            <a:endParaRPr lang="en-US" altLang="ja-JP" sz="1400" dirty="0"/>
          </a:p>
          <a:p>
            <a:pPr marL="971550" lvl="2" indent="-285750">
              <a:buFont typeface="Arial" panose="020B0604020202020204" pitchFamily="34" charset="0"/>
              <a:buChar char="•"/>
            </a:pPr>
            <a:r>
              <a:rPr lang="ja-JP" altLang="en-US" sz="1400"/>
              <a:t>作業内容</a:t>
            </a:r>
            <a:endParaRPr lang="en-US" altLang="ja-JP" sz="1600" dirty="0"/>
          </a:p>
          <a:p>
            <a:pPr marL="971550" lvl="2" indent="-285750">
              <a:buFont typeface="Arial" panose="020B0604020202020204" pitchFamily="34" charset="0"/>
              <a:buChar char="•"/>
            </a:pPr>
            <a:r>
              <a:rPr lang="ja-JP" altLang="en-US" sz="1400"/>
              <a:t>役割分担・担当者</a:t>
            </a:r>
            <a:endParaRPr lang="en-US" altLang="ja-JP" sz="1400" dirty="0"/>
          </a:p>
          <a:p>
            <a:endParaRPr lang="en-US" altLang="ja-JP" sz="1600" dirty="0"/>
          </a:p>
          <a:p>
            <a:r>
              <a:rPr lang="ja-JP" altLang="en-US" sz="2000"/>
              <a:t>中間発表準備（</a:t>
            </a:r>
            <a:r>
              <a:rPr lang="en-US" altLang="ja-JP" sz="2000" dirty="0"/>
              <a:t>※</a:t>
            </a:r>
            <a:r>
              <a:rPr lang="ja-JP" altLang="en-US" sz="2000"/>
              <a:t>）</a:t>
            </a:r>
            <a:endParaRPr lang="en-US" altLang="ja-JP" sz="2000" dirty="0"/>
          </a:p>
          <a:p>
            <a:pPr marL="285750" lvl="1" indent="-285750">
              <a:buFont typeface="Arial" panose="020B0604020202020204" pitchFamily="34" charset="0"/>
              <a:buChar char="•"/>
            </a:pPr>
            <a:r>
              <a:rPr lang="ja-JP" altLang="en-US" sz="1600"/>
              <a:t>プレゼンテーションの資料</a:t>
            </a:r>
            <a:endParaRPr lang="en-US" altLang="ja-JP" sz="1600" dirty="0"/>
          </a:p>
          <a:p>
            <a:pPr marL="285750" lvl="1" indent="-285750">
              <a:buFont typeface="Arial" panose="020B0604020202020204" pitchFamily="34" charset="0"/>
              <a:buChar char="•"/>
            </a:pPr>
            <a:r>
              <a:rPr lang="ja-JP" altLang="en-US" sz="1600"/>
              <a:t>デモンストレーションのシナリオ</a:t>
            </a:r>
            <a:endParaRPr lang="en-US" altLang="ja-JP" sz="1600" dirty="0"/>
          </a:p>
          <a:p>
            <a:pPr marL="285750" lvl="1" indent="-285750">
              <a:buFont typeface="Arial" panose="020B0604020202020204" pitchFamily="34" charset="0"/>
              <a:buChar char="•"/>
            </a:pPr>
            <a:endParaRPr lang="ja-JP" altLang="en-US" sz="1600"/>
          </a:p>
        </p:txBody>
      </p:sp>
      <p:sp>
        <p:nvSpPr>
          <p:cNvPr id="2" name="タイトル 1">
            <a:extLst>
              <a:ext uri="{FF2B5EF4-FFF2-40B4-BE49-F238E27FC236}">
                <a16:creationId xmlns:a16="http://schemas.microsoft.com/office/drawing/2014/main" id="{68ACF346-177A-6267-9C72-DD55319CDE2F}"/>
              </a:ext>
            </a:extLst>
          </p:cNvPr>
          <p:cNvSpPr>
            <a:spLocks noGrp="1"/>
          </p:cNvSpPr>
          <p:nvPr>
            <p:ph type="title"/>
          </p:nvPr>
        </p:nvSpPr>
        <p:spPr/>
        <p:txBody>
          <a:bodyPr/>
          <a:lstStyle/>
          <a:p>
            <a:r>
              <a:rPr kumimoji="1" lang="ja-JP" altLang="en-US"/>
              <a:t>中間成果物とその作成方法</a:t>
            </a:r>
          </a:p>
        </p:txBody>
      </p:sp>
      <p:sp>
        <p:nvSpPr>
          <p:cNvPr id="5" name="テキスト ボックス 4">
            <a:extLst>
              <a:ext uri="{FF2B5EF4-FFF2-40B4-BE49-F238E27FC236}">
                <a16:creationId xmlns:a16="http://schemas.microsoft.com/office/drawing/2014/main" id="{1121DB68-7B4A-67A7-033A-E7474D904DE5}"/>
              </a:ext>
            </a:extLst>
          </p:cNvPr>
          <p:cNvSpPr txBox="1"/>
          <p:nvPr/>
        </p:nvSpPr>
        <p:spPr>
          <a:xfrm>
            <a:off x="4824001" y="4336142"/>
            <a:ext cx="3316147" cy="576469"/>
          </a:xfrm>
          <a:prstGeom prst="rect">
            <a:avLst/>
          </a:prstGeom>
        </p:spPr>
        <p:txBody>
          <a:bodyPr wrap="square" lIns="0" tIns="0" rIns="0" bIns="0" rtlCol="0">
            <a:normAutofit fontScale="92500"/>
          </a:bodyPr>
          <a:lstStyle/>
          <a:p>
            <a:r>
              <a:rPr kumimoji="1" lang="en-US" altLang="ja-JP" sz="1400" dirty="0">
                <a:solidFill>
                  <a:srgbClr val="FF0000"/>
                </a:solidFill>
                <a:latin typeface="+mn-lt"/>
              </a:rPr>
              <a:t>※</a:t>
            </a:r>
            <a:r>
              <a:rPr kumimoji="1" lang="ja-JP" altLang="en-US" sz="1400">
                <a:solidFill>
                  <a:srgbClr val="FF0000"/>
                </a:solidFill>
                <a:latin typeface="+mn-lt"/>
              </a:rPr>
              <a:t>中間発表は校内で実施される想定で挙げました。コンテストとしては必須ではありません。</a:t>
            </a:r>
            <a:endParaRPr kumimoji="1" lang="ja-JP" altLang="en-US" sz="1400" dirty="0">
              <a:solidFill>
                <a:srgbClr val="FF0000"/>
              </a:solidFill>
              <a:latin typeface="+mn-lt"/>
            </a:endParaRPr>
          </a:p>
        </p:txBody>
      </p:sp>
    </p:spTree>
    <p:extLst>
      <p:ext uri="{BB962C8B-B14F-4D97-AF65-F5344CB8AC3E}">
        <p14:creationId xmlns:p14="http://schemas.microsoft.com/office/powerpoint/2010/main" val="2598269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A97923-F1C1-DCA4-15D4-F4200AED8F13}"/>
              </a:ext>
            </a:extLst>
          </p:cNvPr>
          <p:cNvSpPr>
            <a:spLocks noGrp="1"/>
          </p:cNvSpPr>
          <p:nvPr>
            <p:ph type="title"/>
          </p:nvPr>
        </p:nvSpPr>
        <p:spPr/>
        <p:txBody>
          <a:bodyPr>
            <a:normAutofit/>
          </a:bodyPr>
          <a:lstStyle/>
          <a:p>
            <a:r>
              <a:rPr lang="ja-JP" altLang="en-US" sz="2400"/>
              <a:t>ブレインストーミング</a:t>
            </a:r>
            <a:endParaRPr kumimoji="1" lang="ja-JP" altLang="en-US" sz="2400"/>
          </a:p>
        </p:txBody>
      </p:sp>
      <p:sp>
        <p:nvSpPr>
          <p:cNvPr id="4" name="コンテンツ プレースホルダー 3">
            <a:extLst>
              <a:ext uri="{FF2B5EF4-FFF2-40B4-BE49-F238E27FC236}">
                <a16:creationId xmlns:a16="http://schemas.microsoft.com/office/drawing/2014/main" id="{D2A4E75B-946D-2489-7A1F-81A70B22F02D}"/>
              </a:ext>
            </a:extLst>
          </p:cNvPr>
          <p:cNvSpPr>
            <a:spLocks noGrp="1"/>
          </p:cNvSpPr>
          <p:nvPr>
            <p:ph idx="1"/>
          </p:nvPr>
        </p:nvSpPr>
        <p:spPr>
          <a:xfrm>
            <a:off x="899592" y="1315390"/>
            <a:ext cx="7344816" cy="3501208"/>
          </a:xfrm>
        </p:spPr>
        <p:txBody>
          <a:bodyPr>
            <a:noAutofit/>
          </a:bodyPr>
          <a:lstStyle/>
          <a:p>
            <a:pPr marL="285750" lvl="1" indent="-285750">
              <a:buFont typeface="Arial" panose="020B0604020202020204" pitchFamily="34" charset="0"/>
              <a:buChar char="•"/>
            </a:pPr>
            <a:r>
              <a:rPr lang="ja-JP" altLang="en-US"/>
              <a:t>ブレインストーミングの基本的な手順やルールは、教科書に記載があります。詳しくはそちらを参照してください。</a:t>
            </a:r>
            <a:endParaRPr lang="en-US" altLang="ja-JP" dirty="0"/>
          </a:p>
          <a:p>
            <a:pPr marL="285750" lvl="1" indent="-285750">
              <a:buFont typeface="Arial" panose="020B0604020202020204" pitchFamily="34" charset="0"/>
              <a:buChar char="•"/>
            </a:pPr>
            <a:endParaRPr lang="en-US" altLang="ja-JP" dirty="0"/>
          </a:p>
          <a:p>
            <a:pPr marL="285750" lvl="1" indent="-285750">
              <a:buFont typeface="Arial" panose="020B0604020202020204" pitchFamily="34" charset="0"/>
              <a:buChar char="•"/>
            </a:pPr>
            <a:r>
              <a:rPr lang="ja-JP" altLang="en-US"/>
              <a:t>アイデアが出にくいと予想される場合、次項以下に挙げる対策が考えられます。</a:t>
            </a:r>
            <a:endParaRPr lang="en-US" altLang="ja-JP" dirty="0"/>
          </a:p>
          <a:p>
            <a:pPr marL="971550" lvl="2" indent="-285750">
              <a:buFont typeface="Arial" panose="020B0604020202020204" pitchFamily="34" charset="0"/>
              <a:buChar char="•"/>
            </a:pPr>
            <a:endParaRPr lang="en-US" altLang="ja-JP" sz="1600" dirty="0"/>
          </a:p>
          <a:p>
            <a:pPr marL="971550" lvl="2" indent="-285750">
              <a:buFont typeface="Arial" panose="020B0604020202020204" pitchFamily="34" charset="0"/>
              <a:buChar char="•"/>
            </a:pPr>
            <a:endParaRPr lang="en-US" altLang="ja-JP" sz="1600" dirty="0"/>
          </a:p>
        </p:txBody>
      </p:sp>
      <p:sp>
        <p:nvSpPr>
          <p:cNvPr id="6" name="角丸四角形吹き出し 5">
            <a:extLst>
              <a:ext uri="{FF2B5EF4-FFF2-40B4-BE49-F238E27FC236}">
                <a16:creationId xmlns:a16="http://schemas.microsoft.com/office/drawing/2014/main" id="{113C202E-C139-7933-5A8C-DC3375005345}"/>
              </a:ext>
            </a:extLst>
          </p:cNvPr>
          <p:cNvSpPr/>
          <p:nvPr/>
        </p:nvSpPr>
        <p:spPr>
          <a:xfrm>
            <a:off x="1525712" y="3703283"/>
            <a:ext cx="6092575" cy="2226630"/>
          </a:xfrm>
          <a:prstGeom prst="wedgeRoundRectCallout">
            <a:avLst>
              <a:gd name="adj1" fmla="val -33230"/>
              <a:gd name="adj2" fmla="val -40562"/>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sz="1600"/>
              <a:t>気楽なテーマのブレインストーミングにより、その後のチーム内のコミュニケーションが良くなる可能性が高まります。</a:t>
            </a:r>
            <a:endParaRPr kumimoji="1" lang="en-US" altLang="ja-JP" sz="1600" dirty="0"/>
          </a:p>
          <a:p>
            <a:endParaRPr lang="en-US" altLang="ja-JP" sz="1600" dirty="0"/>
          </a:p>
          <a:p>
            <a:r>
              <a:rPr kumimoji="1" lang="ja-JP" altLang="en-US" sz="1600"/>
              <a:t>ぜひ、チームビルディングの中で、チーム名を決めるブレインストーミングを行なってみてください。</a:t>
            </a:r>
            <a:endParaRPr kumimoji="1" lang="en-US" altLang="ja-JP" sz="1600" dirty="0"/>
          </a:p>
          <a:p>
            <a:endParaRPr kumimoji="1" lang="en-US" altLang="ja-JP" sz="1600" dirty="0"/>
          </a:p>
          <a:p>
            <a:r>
              <a:rPr lang="ja-JP" altLang="en-US" sz="1600"/>
              <a:t>メンバー全員が発言し、なんらかの貢献が現れるよう、</a:t>
            </a:r>
            <a:r>
              <a:rPr lang="en-US" altLang="ja-JP" sz="1600" dirty="0"/>
              <a:t>20</a:t>
            </a:r>
            <a:r>
              <a:rPr lang="ja-JP" altLang="en-US" sz="1600"/>
              <a:t>分程度は時間をかけることをお勧めします。</a:t>
            </a:r>
            <a:endParaRPr kumimoji="1" lang="ja-JP" altLang="en-US" sz="1600"/>
          </a:p>
        </p:txBody>
      </p:sp>
    </p:spTree>
    <p:extLst>
      <p:ext uri="{BB962C8B-B14F-4D97-AF65-F5344CB8AC3E}">
        <p14:creationId xmlns:p14="http://schemas.microsoft.com/office/powerpoint/2010/main" val="3159431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A353E0-38F7-303F-4994-C4968FAECB54}"/>
              </a:ext>
            </a:extLst>
          </p:cNvPr>
          <p:cNvSpPr>
            <a:spLocks noGrp="1"/>
          </p:cNvSpPr>
          <p:nvPr>
            <p:ph type="title"/>
          </p:nvPr>
        </p:nvSpPr>
        <p:spPr/>
        <p:txBody>
          <a:bodyPr>
            <a:normAutofit fontScale="90000"/>
          </a:bodyPr>
          <a:lstStyle/>
          <a:p>
            <a:r>
              <a:rPr lang="ja-JP" altLang="en-US" sz="2400"/>
              <a:t>チームビルディング</a:t>
            </a:r>
            <a:br>
              <a:rPr lang="en-US" altLang="ja-JP" sz="2400" dirty="0"/>
            </a:br>
            <a:r>
              <a:rPr lang="ja-JP" altLang="en-US" sz="2400"/>
              <a:t>活動：ブレインストーミングでチーム名を決める</a:t>
            </a:r>
            <a:br>
              <a:rPr lang="en-US" altLang="ja-JP" sz="2400" dirty="0"/>
            </a:br>
            <a:r>
              <a:rPr lang="ja-JP" altLang="en-US" sz="2400"/>
              <a:t>ブレインストーミングのテクニック</a:t>
            </a:r>
            <a:r>
              <a:rPr lang="en-US" altLang="ja-JP" sz="2400" dirty="0"/>
              <a:t>①</a:t>
            </a:r>
            <a:endParaRPr kumimoji="1" lang="ja-JP" altLang="en-US" sz="2400"/>
          </a:p>
        </p:txBody>
      </p:sp>
      <p:sp>
        <p:nvSpPr>
          <p:cNvPr id="3" name="コンテンツ プレースホルダー 2">
            <a:extLst>
              <a:ext uri="{FF2B5EF4-FFF2-40B4-BE49-F238E27FC236}">
                <a16:creationId xmlns:a16="http://schemas.microsoft.com/office/drawing/2014/main" id="{420914EC-E2BE-F405-0D3B-17CF29065F5F}"/>
              </a:ext>
            </a:extLst>
          </p:cNvPr>
          <p:cNvSpPr>
            <a:spLocks noGrp="1"/>
          </p:cNvSpPr>
          <p:nvPr>
            <p:ph idx="1"/>
          </p:nvPr>
        </p:nvSpPr>
        <p:spPr>
          <a:xfrm>
            <a:off x="899592" y="1379764"/>
            <a:ext cx="7344816" cy="3849444"/>
          </a:xfrm>
        </p:spPr>
        <p:txBody>
          <a:bodyPr/>
          <a:lstStyle/>
          <a:p>
            <a:r>
              <a:rPr lang="ja-JP" altLang="en-US" sz="2350"/>
              <a:t>対策①ふせんを使ってブレインストーミングする</a:t>
            </a:r>
            <a:endParaRPr lang="en-US" altLang="ja-JP" sz="2350" dirty="0"/>
          </a:p>
          <a:p>
            <a:pPr marL="285750" lvl="1" indent="-285750">
              <a:buFont typeface="Arial" panose="020B0604020202020204" pitchFamily="34" charset="0"/>
              <a:buChar char="•"/>
            </a:pPr>
            <a:endParaRPr lang="en-US" altLang="ja-JP" sz="1600" dirty="0"/>
          </a:p>
          <a:p>
            <a:pPr marL="285750" lvl="1" indent="-285750">
              <a:buFont typeface="Arial" panose="020B0604020202020204" pitchFamily="34" charset="0"/>
              <a:buChar char="•"/>
            </a:pPr>
            <a:r>
              <a:rPr lang="ja-JP" altLang="en-US" sz="1600"/>
              <a:t>（発言するのではなく）ふせんを使って、チーム名のアイデアを書く</a:t>
            </a:r>
            <a:endParaRPr lang="en-US" altLang="ja-JP" sz="1600" dirty="0"/>
          </a:p>
          <a:p>
            <a:pPr marL="971550" lvl="2" indent="-285750">
              <a:buFont typeface="Arial" panose="020B0604020202020204" pitchFamily="34" charset="0"/>
              <a:buChar char="•"/>
            </a:pPr>
            <a:r>
              <a:rPr lang="ja-JP" altLang="en-US" sz="1600"/>
              <a:t>ふせんを</a:t>
            </a:r>
            <a:r>
              <a:rPr lang="en-US" altLang="ja-JP" sz="1600" dirty="0"/>
              <a:t>1</a:t>
            </a:r>
            <a:r>
              <a:rPr lang="ja-JP" altLang="en-US" sz="1600"/>
              <a:t>人あたり</a:t>
            </a:r>
            <a:r>
              <a:rPr lang="en-US" altLang="ja-JP" sz="1600" dirty="0"/>
              <a:t>5</a:t>
            </a:r>
            <a:r>
              <a:rPr lang="ja-JP" altLang="en-US" sz="1600"/>
              <a:t>枚配り、考える時間（</a:t>
            </a:r>
            <a:r>
              <a:rPr lang="en-US" altLang="ja-JP" sz="1600" dirty="0"/>
              <a:t>5</a:t>
            </a:r>
            <a:r>
              <a:rPr lang="ja-JP" altLang="en-US" sz="1600"/>
              <a:t>分から</a:t>
            </a:r>
            <a:r>
              <a:rPr lang="en-US" altLang="ja-JP" sz="1600" dirty="0"/>
              <a:t>10</a:t>
            </a:r>
            <a:r>
              <a:rPr lang="ja-JP" altLang="en-US" sz="1600"/>
              <a:t>分）を取る</a:t>
            </a:r>
            <a:endParaRPr lang="en-US" altLang="ja-JP" sz="1600" dirty="0"/>
          </a:p>
          <a:p>
            <a:pPr marL="971550" lvl="2" indent="-285750">
              <a:buFont typeface="Arial" panose="020B0604020202020204" pitchFamily="34" charset="0"/>
              <a:buChar char="•"/>
            </a:pPr>
            <a:r>
              <a:rPr lang="ja-JP" altLang="en-US" sz="1600"/>
              <a:t>決めた時間が経ったところで、ふせんを黒板や壁に貼り出す</a:t>
            </a:r>
            <a:endParaRPr lang="en-US" altLang="ja-JP" sz="1600" dirty="0"/>
          </a:p>
          <a:p>
            <a:pPr marL="971550" lvl="2" indent="-285750">
              <a:buFont typeface="Arial" panose="020B0604020202020204" pitchFamily="34" charset="0"/>
              <a:buChar char="•"/>
            </a:pPr>
            <a:r>
              <a:rPr lang="ja-JP" altLang="en-US" sz="1600"/>
              <a:t>他の人の出したアイデアを参考に、もう</a:t>
            </a:r>
            <a:r>
              <a:rPr lang="en-US" altLang="ja-JP" sz="1600" dirty="0"/>
              <a:t>1</a:t>
            </a:r>
            <a:r>
              <a:rPr lang="ja-JP" altLang="en-US" sz="1600"/>
              <a:t>回、それぞれがふせんにアイデアを書く時間をとる</a:t>
            </a:r>
            <a:endParaRPr lang="en-US" altLang="ja-JP" sz="1600" dirty="0"/>
          </a:p>
          <a:p>
            <a:pPr marL="971550" lvl="2" indent="-285750">
              <a:buFont typeface="Arial" panose="020B0604020202020204" pitchFamily="34" charset="0"/>
              <a:buChar char="•"/>
            </a:pPr>
            <a:r>
              <a:rPr lang="ja-JP" altLang="en-US" sz="1600"/>
              <a:t>書き出されたふせんについて、似たものをまとめグループにし、考えを整理する</a:t>
            </a:r>
            <a:endParaRPr lang="en-US" altLang="ja-JP" sz="1600" dirty="0"/>
          </a:p>
          <a:p>
            <a:endParaRPr kumimoji="1" lang="ja-JP" altLang="en-US"/>
          </a:p>
        </p:txBody>
      </p:sp>
    </p:spTree>
    <p:extLst>
      <p:ext uri="{BB962C8B-B14F-4D97-AF65-F5344CB8AC3E}">
        <p14:creationId xmlns:p14="http://schemas.microsoft.com/office/powerpoint/2010/main" val="85607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08A421-5C13-D2FE-F35A-5AFCE929053A}"/>
              </a:ext>
            </a:extLst>
          </p:cNvPr>
          <p:cNvSpPr>
            <a:spLocks noGrp="1"/>
          </p:cNvSpPr>
          <p:nvPr>
            <p:ph type="title"/>
          </p:nvPr>
        </p:nvSpPr>
        <p:spPr/>
        <p:txBody>
          <a:bodyPr/>
          <a:lstStyle/>
          <a:p>
            <a:r>
              <a:rPr kumimoji="1" lang="en-US" altLang="ja-JP" dirty="0"/>
              <a:t>APS</a:t>
            </a:r>
            <a:r>
              <a:rPr lang="ja-JP" altLang="en-US"/>
              <a:t>について</a:t>
            </a:r>
            <a:endParaRPr kumimoji="1" lang="ja-JP" altLang="en-US"/>
          </a:p>
        </p:txBody>
      </p:sp>
      <p:sp>
        <p:nvSpPr>
          <p:cNvPr id="3" name="コンテンツ プレースホルダー 2">
            <a:extLst>
              <a:ext uri="{FF2B5EF4-FFF2-40B4-BE49-F238E27FC236}">
                <a16:creationId xmlns:a16="http://schemas.microsoft.com/office/drawing/2014/main" id="{E22A8CDC-76F2-5687-0930-7D9823C86C11}"/>
              </a:ext>
            </a:extLst>
          </p:cNvPr>
          <p:cNvSpPr>
            <a:spLocks noGrp="1"/>
          </p:cNvSpPr>
          <p:nvPr>
            <p:ph idx="1"/>
          </p:nvPr>
        </p:nvSpPr>
        <p:spPr>
          <a:xfrm>
            <a:off x="899592" y="1272989"/>
            <a:ext cx="7344816" cy="4688540"/>
          </a:xfrm>
        </p:spPr>
        <p:txBody>
          <a:bodyPr>
            <a:normAutofit/>
          </a:bodyPr>
          <a:lstStyle/>
          <a:p>
            <a:r>
              <a:rPr kumimoji="1" lang="en-US" altLang="ja-JP" sz="2000" dirty="0"/>
              <a:t>APS</a:t>
            </a:r>
            <a:r>
              <a:rPr kumimoji="1" lang="ja-JP" altLang="en-US" sz="2000"/>
              <a:t>（アプリプログラミングシート）</a:t>
            </a:r>
            <a:endParaRPr kumimoji="1" lang="en-US" altLang="ja-JP" sz="2000" dirty="0"/>
          </a:p>
          <a:p>
            <a:pPr marL="285750" lvl="1" indent="-285750">
              <a:buFont typeface="Arial" panose="020B0604020202020204" pitchFamily="34" charset="0"/>
              <a:buChar char="•"/>
            </a:pPr>
            <a:r>
              <a:rPr lang="en-US" altLang="ja-JP" sz="1600" dirty="0"/>
              <a:t>Monaca Education</a:t>
            </a:r>
            <a:r>
              <a:rPr lang="ja-JP" altLang="en-US" sz="1600"/>
              <a:t>にインポートして学習に利用できる完成済みのプログラムと、学習用の</a:t>
            </a:r>
            <a:r>
              <a:rPr lang="en-US" altLang="ja-JP" sz="1600" dirty="0"/>
              <a:t>PowerPoint</a:t>
            </a:r>
            <a:r>
              <a:rPr lang="ja-JP" altLang="en-US" sz="1600"/>
              <a:t>ファイル</a:t>
            </a:r>
            <a:endParaRPr lang="en-US" altLang="ja-JP" sz="1600" dirty="0"/>
          </a:p>
          <a:p>
            <a:pPr lvl="2"/>
            <a:r>
              <a:rPr lang="en-US" altLang="ja-JP" sz="1600" dirty="0"/>
              <a:t>APS</a:t>
            </a:r>
            <a:r>
              <a:rPr lang="ja-JP" altLang="en-US" sz="1600"/>
              <a:t>（アプリプログラミングシート）</a:t>
            </a:r>
            <a:endParaRPr lang="en-US" altLang="ja-JP" sz="1600" dirty="0"/>
          </a:p>
          <a:p>
            <a:pPr lvl="2"/>
            <a:r>
              <a:rPr lang="en-US" altLang="ja-JP" sz="1600" dirty="0">
                <a:hlinkClick r:id="rId3"/>
              </a:rPr>
              <a:t>https://edu.monaca.io/glossary-top/aps</a:t>
            </a:r>
            <a:endParaRPr lang="en-US" altLang="ja-JP" sz="1600" dirty="0"/>
          </a:p>
          <a:p>
            <a:pPr lvl="2"/>
            <a:endParaRPr lang="en-US" altLang="ja-JP" sz="1600" dirty="0"/>
          </a:p>
          <a:p>
            <a:r>
              <a:rPr kumimoji="1" lang="en-US" altLang="ja-JP" sz="2000" dirty="0"/>
              <a:t>APS</a:t>
            </a:r>
            <a:r>
              <a:rPr kumimoji="1" lang="ja-JP" altLang="en-US" sz="2000"/>
              <a:t>の一覧</a:t>
            </a:r>
            <a:endParaRPr lang="en-US" altLang="ja-JP" sz="2000" dirty="0"/>
          </a:p>
          <a:p>
            <a:pPr marL="171450" lvl="1" indent="-171450">
              <a:buFont typeface="Arial" panose="020B0604020202020204" pitchFamily="34" charset="0"/>
              <a:buChar char="•"/>
            </a:pPr>
            <a:r>
              <a:rPr kumimoji="1" lang="en" altLang="ja-JP" sz="1600" dirty="0"/>
              <a:t>APS</a:t>
            </a:r>
            <a:r>
              <a:rPr kumimoji="1" lang="ja-JP" altLang="en" sz="1600"/>
              <a:t>（</a:t>
            </a:r>
            <a:r>
              <a:rPr kumimoji="1" lang="ja-JP" altLang="en-US" sz="1600"/>
              <a:t>アプリプログラミングシート）一覧</a:t>
            </a:r>
            <a:endParaRPr kumimoji="1" lang="en" altLang="ja-JP" sz="1600" dirty="0">
              <a:hlinkClick r:id="rId4"/>
            </a:endParaRPr>
          </a:p>
          <a:p>
            <a:pPr lvl="2"/>
            <a:r>
              <a:rPr kumimoji="1" lang="en" altLang="ja-JP" sz="1600" dirty="0">
                <a:hlinkClick r:id="rId4"/>
              </a:rPr>
              <a:t>https://edu.monaca.io/aps-top</a:t>
            </a:r>
            <a:endParaRPr kumimoji="1" lang="en-US" altLang="ja-JP" sz="1600" dirty="0"/>
          </a:p>
          <a:p>
            <a:pPr lvl="2"/>
            <a:endParaRPr kumimoji="1" lang="en-US" altLang="ja-JP" sz="1600" dirty="0"/>
          </a:p>
          <a:p>
            <a:pPr lvl="2"/>
            <a:endParaRPr kumimoji="1" lang="ja-JP" altLang="en-US" sz="1600"/>
          </a:p>
        </p:txBody>
      </p:sp>
      <p:pic>
        <p:nvPicPr>
          <p:cNvPr id="6" name="図 5" descr="グラフ, 折れ線グラフ&#10;&#10;自動的に生成された説明">
            <a:extLst>
              <a:ext uri="{FF2B5EF4-FFF2-40B4-BE49-F238E27FC236}">
                <a16:creationId xmlns:a16="http://schemas.microsoft.com/office/drawing/2014/main" id="{7CCA083A-B2DD-CE8B-E5FE-A622A51C05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9365" y="2130501"/>
            <a:ext cx="2265806" cy="3916017"/>
          </a:xfrm>
          <a:prstGeom prst="rect">
            <a:avLst/>
          </a:prstGeom>
          <a:ln>
            <a:solidFill>
              <a:schemeClr val="accent1"/>
            </a:solidFill>
          </a:ln>
        </p:spPr>
      </p:pic>
      <p:sp>
        <p:nvSpPr>
          <p:cNvPr id="8" name="角丸四角形吹き出し 7">
            <a:extLst>
              <a:ext uri="{FF2B5EF4-FFF2-40B4-BE49-F238E27FC236}">
                <a16:creationId xmlns:a16="http://schemas.microsoft.com/office/drawing/2014/main" id="{A4A9CCBB-4D67-EB13-B0F5-4319F8B824D5}"/>
              </a:ext>
            </a:extLst>
          </p:cNvPr>
          <p:cNvSpPr/>
          <p:nvPr/>
        </p:nvSpPr>
        <p:spPr>
          <a:xfrm>
            <a:off x="3836504" y="5138530"/>
            <a:ext cx="1749287" cy="907988"/>
          </a:xfrm>
          <a:prstGeom prst="wedgeRoundRectCallout">
            <a:avLst>
              <a:gd name="adj1" fmla="val 61415"/>
              <a:gd name="adj2" fmla="val -39549"/>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a:t>例：</a:t>
            </a:r>
            <a:endParaRPr kumimoji="1" lang="en-US" altLang="ja-JP" dirty="0"/>
          </a:p>
          <a:p>
            <a:r>
              <a:rPr kumimoji="1" lang="en-US" altLang="ja-JP" dirty="0"/>
              <a:t>APS</a:t>
            </a:r>
            <a:r>
              <a:rPr lang="ja-JP" altLang="en-US"/>
              <a:t>複利計算アプリ</a:t>
            </a:r>
            <a:endParaRPr kumimoji="1" lang="en-US" altLang="ja-JP" dirty="0"/>
          </a:p>
        </p:txBody>
      </p:sp>
    </p:spTree>
    <p:extLst>
      <p:ext uri="{BB962C8B-B14F-4D97-AF65-F5344CB8AC3E}">
        <p14:creationId xmlns:p14="http://schemas.microsoft.com/office/powerpoint/2010/main" val="30955026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A353E0-38F7-303F-4994-C4968FAECB54}"/>
              </a:ext>
            </a:extLst>
          </p:cNvPr>
          <p:cNvSpPr>
            <a:spLocks noGrp="1"/>
          </p:cNvSpPr>
          <p:nvPr>
            <p:ph type="title"/>
          </p:nvPr>
        </p:nvSpPr>
        <p:spPr/>
        <p:txBody>
          <a:bodyPr>
            <a:normAutofit fontScale="90000"/>
          </a:bodyPr>
          <a:lstStyle/>
          <a:p>
            <a:r>
              <a:rPr lang="ja-JP" altLang="en-US" sz="2400"/>
              <a:t>チームビルディング</a:t>
            </a:r>
            <a:br>
              <a:rPr lang="en-US" altLang="ja-JP" sz="2400" dirty="0"/>
            </a:br>
            <a:r>
              <a:rPr lang="ja-JP" altLang="en-US" sz="2400"/>
              <a:t>活動：ブレインストーミングでチーム名を決める</a:t>
            </a:r>
            <a:br>
              <a:rPr lang="en-US" altLang="ja-JP" sz="2400" dirty="0"/>
            </a:br>
            <a:r>
              <a:rPr lang="ja-JP" altLang="en-US" sz="2400"/>
              <a:t>ブレインストーミングのテクニック②</a:t>
            </a:r>
            <a:endParaRPr kumimoji="1" lang="ja-JP" altLang="en-US" sz="2400"/>
          </a:p>
        </p:txBody>
      </p:sp>
      <p:sp>
        <p:nvSpPr>
          <p:cNvPr id="3" name="コンテンツ プレースホルダー 2">
            <a:extLst>
              <a:ext uri="{FF2B5EF4-FFF2-40B4-BE49-F238E27FC236}">
                <a16:creationId xmlns:a16="http://schemas.microsoft.com/office/drawing/2014/main" id="{420914EC-E2BE-F405-0D3B-17CF29065F5F}"/>
              </a:ext>
            </a:extLst>
          </p:cNvPr>
          <p:cNvSpPr>
            <a:spLocks noGrp="1"/>
          </p:cNvSpPr>
          <p:nvPr>
            <p:ph idx="1"/>
          </p:nvPr>
        </p:nvSpPr>
        <p:spPr>
          <a:xfrm>
            <a:off x="899592" y="1379764"/>
            <a:ext cx="7344816" cy="3849444"/>
          </a:xfrm>
        </p:spPr>
        <p:txBody>
          <a:bodyPr>
            <a:normAutofit lnSpcReduction="10000"/>
          </a:bodyPr>
          <a:lstStyle/>
          <a:p>
            <a:r>
              <a:rPr lang="ja-JP" altLang="en-US" sz="2350"/>
              <a:t>対策②アイデアの例や、考え方の例</a:t>
            </a:r>
            <a:endParaRPr lang="en-US" altLang="ja-JP" sz="2350" dirty="0"/>
          </a:p>
          <a:p>
            <a:pPr marL="285750" lvl="1" indent="-285750">
              <a:buFont typeface="Arial" panose="020B0604020202020204" pitchFamily="34" charset="0"/>
              <a:buChar char="•"/>
            </a:pPr>
            <a:endParaRPr lang="en-US" altLang="ja-JP" sz="1600" dirty="0"/>
          </a:p>
          <a:p>
            <a:pPr marL="285750" lvl="1" indent="-285750">
              <a:buFont typeface="Arial" panose="020B0604020202020204" pitchFamily="34" charset="0"/>
              <a:buChar char="•"/>
            </a:pPr>
            <a:r>
              <a:rPr lang="ja-JP" altLang="en-US" sz="1600"/>
              <a:t>チームの人数分だけ、チーム名のアイデアの例を示し、その例を参考にするよう伝える</a:t>
            </a:r>
            <a:endParaRPr lang="en-US" altLang="ja-JP" sz="1600" dirty="0"/>
          </a:p>
          <a:p>
            <a:pPr marL="971550" lvl="2" indent="-285750">
              <a:buFont typeface="Arial" panose="020B0604020202020204" pitchFamily="34" charset="0"/>
              <a:buChar char="•"/>
            </a:pPr>
            <a:r>
              <a:rPr lang="ja-JP" altLang="en-US" sz="1600"/>
              <a:t>例：　「</a:t>
            </a:r>
            <a:r>
              <a:rPr lang="en-US" altLang="ja-JP" sz="1600" dirty="0"/>
              <a:t>Web</a:t>
            </a:r>
            <a:r>
              <a:rPr lang="ja-JP" altLang="en-US" sz="1600"/>
              <a:t>コンハンター」「プログラミングニンジャ」「サムライプログラマー」</a:t>
            </a:r>
            <a:endParaRPr lang="en-US" altLang="ja-JP" sz="1600" dirty="0"/>
          </a:p>
          <a:p>
            <a:pPr marL="971550" lvl="2" indent="-285750">
              <a:buFont typeface="Arial" panose="020B0604020202020204" pitchFamily="34" charset="0"/>
              <a:buChar char="•"/>
            </a:pPr>
            <a:endParaRPr lang="en-US" altLang="ja-JP" sz="1600" dirty="0"/>
          </a:p>
          <a:p>
            <a:pPr marL="285750" lvl="1" indent="-285750">
              <a:buFont typeface="Arial" panose="020B0604020202020204" pitchFamily="34" charset="0"/>
              <a:buChar char="•"/>
            </a:pPr>
            <a:r>
              <a:rPr lang="ja-JP" altLang="en-US" sz="1600"/>
              <a:t>考え方の例</a:t>
            </a:r>
            <a:endParaRPr lang="en-US" altLang="ja-JP" sz="1600" dirty="0"/>
          </a:p>
          <a:p>
            <a:pPr marL="971550" lvl="2" indent="-285750">
              <a:buFont typeface="Arial" panose="020B0604020202020204" pitchFamily="34" charset="0"/>
              <a:buChar char="•"/>
            </a:pPr>
            <a:r>
              <a:rPr lang="ja-JP" altLang="en-US" sz="1600"/>
              <a:t>同じ意味の別の言葉や表現で置き換える・・・ニンジャ→忍者</a:t>
            </a:r>
            <a:endParaRPr lang="en-US" altLang="ja-JP" sz="1600" dirty="0"/>
          </a:p>
          <a:p>
            <a:pPr marL="971550" lvl="2" indent="-285750">
              <a:buFont typeface="Arial" panose="020B0604020202020204" pitchFamily="34" charset="0"/>
              <a:buChar char="•"/>
            </a:pPr>
            <a:r>
              <a:rPr lang="ja-JP" altLang="en-US" sz="1600"/>
              <a:t>日本語を英語にする・・・ハンター→狩人</a:t>
            </a:r>
            <a:endParaRPr lang="en-US" altLang="ja-JP" sz="1600" dirty="0"/>
          </a:p>
          <a:p>
            <a:pPr marL="971550" lvl="2" indent="-285750">
              <a:buFont typeface="Arial" panose="020B0604020202020204" pitchFamily="34" charset="0"/>
              <a:buChar char="•"/>
            </a:pPr>
            <a:r>
              <a:rPr kumimoji="1" lang="ja-JP" altLang="en-US" sz="1600"/>
              <a:t>有名なチームのマネをする・・・検索サイトで、「有名な</a:t>
            </a:r>
            <a:r>
              <a:rPr kumimoji="1" lang="en-US" altLang="ja-JP" sz="1600" dirty="0"/>
              <a:t>4</a:t>
            </a:r>
            <a:r>
              <a:rPr kumimoji="1" lang="ja-JP" altLang="en-US" sz="1600"/>
              <a:t>人組」「有名な</a:t>
            </a:r>
            <a:r>
              <a:rPr kumimoji="1" lang="en-US" altLang="ja-JP" sz="1600" dirty="0"/>
              <a:t>5</a:t>
            </a:r>
            <a:r>
              <a:rPr kumimoji="1" lang="ja-JP" altLang="en-US" sz="1600"/>
              <a:t>人組」という検索ワードを使って検索する→その名前の一部を変更する</a:t>
            </a:r>
            <a:endParaRPr kumimoji="1" lang="ja-JP" altLang="en-US"/>
          </a:p>
        </p:txBody>
      </p:sp>
    </p:spTree>
    <p:extLst>
      <p:ext uri="{BB962C8B-B14F-4D97-AF65-F5344CB8AC3E}">
        <p14:creationId xmlns:p14="http://schemas.microsoft.com/office/powerpoint/2010/main" val="1176773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A353E0-38F7-303F-4994-C4968FAECB54}"/>
              </a:ext>
            </a:extLst>
          </p:cNvPr>
          <p:cNvSpPr>
            <a:spLocks noGrp="1"/>
          </p:cNvSpPr>
          <p:nvPr>
            <p:ph type="title"/>
          </p:nvPr>
        </p:nvSpPr>
        <p:spPr/>
        <p:txBody>
          <a:bodyPr>
            <a:normAutofit fontScale="90000"/>
          </a:bodyPr>
          <a:lstStyle/>
          <a:p>
            <a:r>
              <a:rPr lang="ja-JP" altLang="en-US" sz="2400"/>
              <a:t>チームビルディング</a:t>
            </a:r>
            <a:br>
              <a:rPr lang="en-US" altLang="ja-JP" sz="2400" dirty="0"/>
            </a:br>
            <a:r>
              <a:rPr lang="ja-JP" altLang="en-US" sz="2400"/>
              <a:t>活動：ブレインストーミングでチーム名を決める</a:t>
            </a:r>
            <a:br>
              <a:rPr lang="en-US" altLang="ja-JP" sz="2400" dirty="0"/>
            </a:br>
            <a:r>
              <a:rPr lang="ja-JP" altLang="en-US" sz="2400"/>
              <a:t>ブレインストーミングのテクニック</a:t>
            </a:r>
            <a:r>
              <a:rPr lang="en-US" altLang="ja-JP" sz="2400" dirty="0"/>
              <a:t>③</a:t>
            </a:r>
            <a:endParaRPr kumimoji="1" lang="ja-JP" altLang="en-US" sz="2400"/>
          </a:p>
        </p:txBody>
      </p:sp>
      <p:sp>
        <p:nvSpPr>
          <p:cNvPr id="3" name="コンテンツ プレースホルダー 2">
            <a:extLst>
              <a:ext uri="{FF2B5EF4-FFF2-40B4-BE49-F238E27FC236}">
                <a16:creationId xmlns:a16="http://schemas.microsoft.com/office/drawing/2014/main" id="{420914EC-E2BE-F405-0D3B-17CF29065F5F}"/>
              </a:ext>
            </a:extLst>
          </p:cNvPr>
          <p:cNvSpPr>
            <a:spLocks noGrp="1"/>
          </p:cNvSpPr>
          <p:nvPr>
            <p:ph idx="1"/>
          </p:nvPr>
        </p:nvSpPr>
        <p:spPr>
          <a:xfrm>
            <a:off x="899592" y="1379764"/>
            <a:ext cx="7344816" cy="3849444"/>
          </a:xfrm>
        </p:spPr>
        <p:txBody>
          <a:bodyPr>
            <a:normAutofit/>
          </a:bodyPr>
          <a:lstStyle/>
          <a:p>
            <a:r>
              <a:rPr lang="ja-JP" altLang="en-US" sz="2350"/>
              <a:t>対策</a:t>
            </a:r>
            <a:r>
              <a:rPr lang="en-US" altLang="ja-JP" sz="2350" dirty="0"/>
              <a:t>③</a:t>
            </a:r>
            <a:r>
              <a:rPr lang="ja-JP" altLang="en-US" sz="2350"/>
              <a:t>「アイデアの数」を目標にする</a:t>
            </a:r>
            <a:endParaRPr lang="en-US" altLang="ja-JP" sz="2350" dirty="0"/>
          </a:p>
          <a:p>
            <a:pPr marL="285750" lvl="1" indent="-285750">
              <a:buFont typeface="Arial" panose="020B0604020202020204" pitchFamily="34" charset="0"/>
              <a:buChar char="•"/>
            </a:pPr>
            <a:r>
              <a:rPr lang="ja-JP" altLang="en-US" sz="1600"/>
              <a:t>アイデアの「質」を気にすると、アイデアの量が出ない</a:t>
            </a:r>
            <a:endParaRPr lang="en-US" altLang="ja-JP" sz="1600" dirty="0"/>
          </a:p>
          <a:p>
            <a:pPr marL="285750" lvl="1" indent="-285750">
              <a:buFont typeface="Arial" panose="020B0604020202020204" pitchFamily="34" charset="0"/>
              <a:buChar char="•"/>
            </a:pPr>
            <a:r>
              <a:rPr lang="ja-JP" altLang="en-US" sz="1600"/>
              <a:t>大量のアイデアを出すと、質が良いアイデアの種が出てくるようになる</a:t>
            </a:r>
            <a:endParaRPr lang="en-US" altLang="ja-JP" sz="1600" dirty="0"/>
          </a:p>
          <a:p>
            <a:pPr marL="285750" lvl="1" indent="-285750">
              <a:buFont typeface="Arial" panose="020B0604020202020204" pitchFamily="34" charset="0"/>
              <a:buChar char="•"/>
            </a:pPr>
            <a:r>
              <a:rPr lang="ja-JP" altLang="en-US" sz="1600"/>
              <a:t>チーム間で、出たアイデアの数を競うようにする（</a:t>
            </a:r>
            <a:r>
              <a:rPr lang="en-US" altLang="ja-JP" sz="1600" dirty="0"/>
              <a:t>※</a:t>
            </a:r>
            <a:r>
              <a:rPr lang="ja-JP" altLang="en-US" sz="1600"/>
              <a:t>チームが複数ある場合）</a:t>
            </a:r>
            <a:endParaRPr lang="en-US" altLang="ja-JP" sz="1600" dirty="0"/>
          </a:p>
          <a:p>
            <a:pPr lvl="1"/>
            <a:endParaRPr kumimoji="1" lang="en-US" altLang="ja-JP" dirty="0"/>
          </a:p>
          <a:p>
            <a:pPr marL="285750" lvl="1" indent="-285750">
              <a:buFont typeface="Arial" panose="020B0604020202020204" pitchFamily="34" charset="0"/>
              <a:buChar char="•"/>
            </a:pPr>
            <a:r>
              <a:rPr kumimoji="1" lang="ja-JP" altLang="en-US" sz="1600"/>
              <a:t>１チームしか無い場合でも、「数を出す」のを目標とするように伝えるだけで、アイデアが出やすくなる</a:t>
            </a:r>
            <a:endParaRPr kumimoji="1" lang="en-US" altLang="ja-JP" sz="1600" dirty="0"/>
          </a:p>
          <a:p>
            <a:pPr marL="285750" lvl="1" indent="-285750">
              <a:buFont typeface="Arial" panose="020B0604020202020204" pitchFamily="34" charset="0"/>
              <a:buChar char="•"/>
            </a:pPr>
            <a:r>
              <a:rPr kumimoji="1" lang="ja-JP" altLang="en-US" sz="1600"/>
              <a:t>チーム名はすぐに必須になるわけではないので、「アイデアをたくさん出すことだけを目標とする日」と、「チーム名を決める日」と分けてもよい</a:t>
            </a:r>
          </a:p>
        </p:txBody>
      </p:sp>
    </p:spTree>
    <p:extLst>
      <p:ext uri="{BB962C8B-B14F-4D97-AF65-F5344CB8AC3E}">
        <p14:creationId xmlns:p14="http://schemas.microsoft.com/office/powerpoint/2010/main" val="679110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171DED-1A7E-A633-9CE8-40D944A357CA}"/>
              </a:ext>
            </a:extLst>
          </p:cNvPr>
          <p:cNvSpPr>
            <a:spLocks noGrp="1"/>
          </p:cNvSpPr>
          <p:nvPr>
            <p:ph type="title"/>
          </p:nvPr>
        </p:nvSpPr>
        <p:spPr/>
        <p:txBody>
          <a:bodyPr/>
          <a:lstStyle/>
          <a:p>
            <a:r>
              <a:rPr kumimoji="1" lang="ja-JP" altLang="en-US"/>
              <a:t>ペルソナ</a:t>
            </a:r>
          </a:p>
        </p:txBody>
      </p:sp>
      <p:sp>
        <p:nvSpPr>
          <p:cNvPr id="5" name="コンテンツ プレースホルダー 4">
            <a:extLst>
              <a:ext uri="{FF2B5EF4-FFF2-40B4-BE49-F238E27FC236}">
                <a16:creationId xmlns:a16="http://schemas.microsoft.com/office/drawing/2014/main" id="{F3215623-442A-E49B-DFA1-DD3B586C9517}"/>
              </a:ext>
            </a:extLst>
          </p:cNvPr>
          <p:cNvSpPr>
            <a:spLocks noGrp="1"/>
          </p:cNvSpPr>
          <p:nvPr>
            <p:ph idx="1"/>
          </p:nvPr>
        </p:nvSpPr>
        <p:spPr>
          <a:xfrm>
            <a:off x="899592" y="1358537"/>
            <a:ext cx="7344816" cy="4579419"/>
          </a:xfrm>
        </p:spPr>
        <p:txBody>
          <a:bodyPr>
            <a:normAutofit fontScale="85000" lnSpcReduction="20000"/>
          </a:bodyPr>
          <a:lstStyle/>
          <a:p>
            <a:r>
              <a:rPr lang="ja-JP" altLang="en-US"/>
              <a:t>サービスやシステムの顧客・ユーザーを分析する手法とその成果物</a:t>
            </a:r>
            <a:endParaRPr lang="en-US" altLang="ja-JP" dirty="0"/>
          </a:p>
          <a:p>
            <a:pPr marL="285750" lvl="1" indent="-285750">
              <a:buFont typeface="Arial" panose="020B0604020202020204" pitchFamily="34" charset="0"/>
              <a:buChar char="•"/>
            </a:pPr>
            <a:r>
              <a:rPr lang="ja-JP" altLang="en-US"/>
              <a:t>想定する顧客・ユーザーについて、（具体的な人物として）プロフィールを書き出す</a:t>
            </a:r>
            <a:endParaRPr lang="en-US" altLang="ja-JP" dirty="0"/>
          </a:p>
          <a:p>
            <a:pPr marL="285750" lvl="1" indent="-285750">
              <a:buFont typeface="Arial" panose="020B0604020202020204" pitchFamily="34" charset="0"/>
              <a:buChar char="•"/>
            </a:pPr>
            <a:r>
              <a:rPr lang="ja-JP" altLang="en-US"/>
              <a:t>アンケートやインタビューなどでデータを収集して作成する</a:t>
            </a:r>
            <a:endParaRPr lang="en-US" altLang="ja-JP" dirty="0"/>
          </a:p>
          <a:p>
            <a:r>
              <a:rPr lang="ja-JP" altLang="en-US"/>
              <a:t>書き出す項目（例）</a:t>
            </a:r>
            <a:endParaRPr lang="en-US" altLang="ja-JP" dirty="0"/>
          </a:p>
          <a:p>
            <a:pPr marL="457200" lvl="1" indent="-457200">
              <a:buFont typeface="Arial" panose="020B0604020202020204" pitchFamily="34" charset="0"/>
              <a:buChar char="•"/>
            </a:pPr>
            <a:r>
              <a:rPr lang="ja-JP" altLang="en-US"/>
              <a:t>名前</a:t>
            </a:r>
            <a:endParaRPr lang="en-US" altLang="ja-JP" dirty="0"/>
          </a:p>
          <a:p>
            <a:pPr marL="457200" lvl="1" indent="-457200">
              <a:buFont typeface="Arial" panose="020B0604020202020204" pitchFamily="34" charset="0"/>
              <a:buChar char="•"/>
            </a:pPr>
            <a:r>
              <a:rPr lang="ja-JP" altLang="en-US"/>
              <a:t>年齢</a:t>
            </a:r>
            <a:endParaRPr lang="en-US" altLang="ja-JP" dirty="0"/>
          </a:p>
          <a:p>
            <a:pPr marL="457200" lvl="1" indent="-457200">
              <a:buFont typeface="Arial" panose="020B0604020202020204" pitchFamily="34" charset="0"/>
              <a:buChar char="•"/>
            </a:pPr>
            <a:r>
              <a:rPr lang="ja-JP" altLang="en-US"/>
              <a:t>性別</a:t>
            </a:r>
            <a:endParaRPr lang="en-US" altLang="ja-JP" dirty="0"/>
          </a:p>
          <a:p>
            <a:pPr marL="457200" lvl="1" indent="-457200">
              <a:buFont typeface="Arial" panose="020B0604020202020204" pitchFamily="34" charset="0"/>
              <a:buChar char="•"/>
            </a:pPr>
            <a:r>
              <a:rPr lang="ja-JP" altLang="en-US"/>
              <a:t>居住地・出身地</a:t>
            </a:r>
            <a:endParaRPr lang="en-US" altLang="ja-JP" dirty="0"/>
          </a:p>
          <a:p>
            <a:pPr marL="457200" lvl="1" indent="-457200">
              <a:buFont typeface="Arial" panose="020B0604020202020204" pitchFamily="34" charset="0"/>
              <a:buChar char="•"/>
            </a:pPr>
            <a:r>
              <a:rPr lang="ja-JP" altLang="en-US"/>
              <a:t>職業・役職</a:t>
            </a:r>
            <a:endParaRPr lang="en-US" altLang="ja-JP" dirty="0"/>
          </a:p>
          <a:p>
            <a:pPr marL="457200" lvl="1" indent="-457200">
              <a:buFont typeface="Arial" panose="020B0604020202020204" pitchFamily="34" charset="0"/>
              <a:buChar char="•"/>
            </a:pPr>
            <a:r>
              <a:rPr lang="ja-JP" altLang="en-US"/>
              <a:t>生活パターン</a:t>
            </a:r>
            <a:endParaRPr lang="en-US" altLang="ja-JP" dirty="0"/>
          </a:p>
          <a:p>
            <a:pPr marL="457200" lvl="1" indent="-457200">
              <a:buFont typeface="Arial" panose="020B0604020202020204" pitchFamily="34" charset="0"/>
              <a:buChar char="•"/>
            </a:pPr>
            <a:r>
              <a:rPr lang="ja-JP" altLang="en-US"/>
              <a:t>家族構成</a:t>
            </a:r>
            <a:endParaRPr lang="en-US" altLang="ja-JP" dirty="0"/>
          </a:p>
          <a:p>
            <a:pPr marL="457200" lvl="1" indent="-457200">
              <a:buFont typeface="Arial" panose="020B0604020202020204" pitchFamily="34" charset="0"/>
              <a:buChar char="•"/>
            </a:pPr>
            <a:r>
              <a:rPr lang="ja-JP" altLang="en-US"/>
              <a:t>消費行動</a:t>
            </a:r>
            <a:endParaRPr lang="en-US" altLang="ja-JP" dirty="0"/>
          </a:p>
          <a:p>
            <a:pPr marL="457200" lvl="1" indent="-457200">
              <a:buFont typeface="Arial" panose="020B0604020202020204" pitchFamily="34" charset="0"/>
              <a:buChar char="•"/>
            </a:pPr>
            <a:r>
              <a:rPr lang="ja-JP" altLang="en-US"/>
              <a:t>現在困っていること</a:t>
            </a:r>
            <a:endParaRPr lang="en-US" altLang="ja-JP" dirty="0"/>
          </a:p>
          <a:p>
            <a:pPr marL="457200" lvl="1" indent="-457200">
              <a:buFont typeface="Arial" panose="020B0604020202020204" pitchFamily="34" charset="0"/>
              <a:buChar char="•"/>
            </a:pPr>
            <a:r>
              <a:rPr lang="ja-JP" altLang="en-US"/>
              <a:t>将来やりたいこと</a:t>
            </a:r>
          </a:p>
        </p:txBody>
      </p:sp>
      <p:pic>
        <p:nvPicPr>
          <p:cNvPr id="7" name="グラフィックス 6" descr="車椅子に乗る少年">
            <a:extLst>
              <a:ext uri="{FF2B5EF4-FFF2-40B4-BE49-F238E27FC236}">
                <a16:creationId xmlns:a16="http://schemas.microsoft.com/office/drawing/2014/main" id="{665FBE09-7A88-0E7A-029F-3F22B15B3C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1300" y="2741368"/>
            <a:ext cx="1493108" cy="1734640"/>
          </a:xfrm>
          <a:prstGeom prst="rect">
            <a:avLst/>
          </a:prstGeom>
        </p:spPr>
      </p:pic>
      <p:pic>
        <p:nvPicPr>
          <p:cNvPr id="9" name="グラフィックス 8" descr="黒いスカート姿の女性">
            <a:extLst>
              <a:ext uri="{FF2B5EF4-FFF2-40B4-BE49-F238E27FC236}">
                <a16:creationId xmlns:a16="http://schemas.microsoft.com/office/drawing/2014/main" id="{912B52D2-D623-4949-AB78-14D6E2818E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33767" y="2780926"/>
            <a:ext cx="990600" cy="2222500"/>
          </a:xfrm>
          <a:prstGeom prst="rect">
            <a:avLst/>
          </a:prstGeom>
        </p:spPr>
      </p:pic>
      <p:pic>
        <p:nvPicPr>
          <p:cNvPr id="11" name="グラフィックス 10" descr="バックパックを抱えた少年">
            <a:extLst>
              <a:ext uri="{FF2B5EF4-FFF2-40B4-BE49-F238E27FC236}">
                <a16:creationId xmlns:a16="http://schemas.microsoft.com/office/drawing/2014/main" id="{C3C43DFB-1890-5CF1-D954-6234B87060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25127" y="3608688"/>
            <a:ext cx="893746" cy="2222500"/>
          </a:xfrm>
          <a:prstGeom prst="rect">
            <a:avLst/>
          </a:prstGeom>
        </p:spPr>
      </p:pic>
      <p:sp>
        <p:nvSpPr>
          <p:cNvPr id="13" name="テキスト ボックス 12">
            <a:extLst>
              <a:ext uri="{FF2B5EF4-FFF2-40B4-BE49-F238E27FC236}">
                <a16:creationId xmlns:a16="http://schemas.microsoft.com/office/drawing/2014/main" id="{8AB73F6F-EE13-72E7-24EE-4BFE18559B28}"/>
              </a:ext>
            </a:extLst>
          </p:cNvPr>
          <p:cNvSpPr txBox="1"/>
          <p:nvPr/>
        </p:nvSpPr>
        <p:spPr>
          <a:xfrm>
            <a:off x="5117019" y="5003426"/>
            <a:ext cx="3048152" cy="11050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72000" rtlCol="0">
            <a:normAutofit fontScale="62500" lnSpcReduction="20000"/>
          </a:bodyPr>
          <a:lstStyle/>
          <a:p>
            <a:pPr marL="342900" indent="-342900">
              <a:buFont typeface="Arial" panose="020B0604020202020204" pitchFamily="34" charset="0"/>
              <a:buChar char="•"/>
            </a:pPr>
            <a:r>
              <a:rPr kumimoji="1" lang="ja-JP" altLang="en-US" sz="2400">
                <a:latin typeface="+mn-lt"/>
              </a:rPr>
              <a:t>アプリを使うユーザーについて、深掘りして理解するために使う技法</a:t>
            </a:r>
            <a:r>
              <a:rPr lang="ja-JP" altLang="en-US" sz="2400"/>
              <a:t>・文書</a:t>
            </a:r>
            <a:endParaRPr lang="en-US" altLang="ja-JP" sz="2400" dirty="0"/>
          </a:p>
          <a:p>
            <a:pPr marL="342900" indent="-342900">
              <a:buFont typeface="Arial" panose="020B0604020202020204" pitchFamily="34" charset="0"/>
              <a:buChar char="•"/>
            </a:pPr>
            <a:r>
              <a:rPr lang="ja-JP" altLang="en-US" sz="2400"/>
              <a:t>「どんな機能や画面が喜ばれるか」考えるヒントになる</a:t>
            </a:r>
            <a:endParaRPr lang="en-US" altLang="ja-JP" sz="2400" dirty="0"/>
          </a:p>
          <a:p>
            <a:endParaRPr kumimoji="1" lang="en-US" altLang="ja-JP" sz="2400" dirty="0">
              <a:latin typeface="+mn-lt"/>
            </a:endParaRPr>
          </a:p>
        </p:txBody>
      </p:sp>
    </p:spTree>
    <p:extLst>
      <p:ext uri="{BB962C8B-B14F-4D97-AF65-F5344CB8AC3E}">
        <p14:creationId xmlns:p14="http://schemas.microsoft.com/office/powerpoint/2010/main" val="1996087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B73580-AFDA-F2B0-0C5A-CF918944BBCC}"/>
              </a:ext>
            </a:extLst>
          </p:cNvPr>
          <p:cNvSpPr>
            <a:spLocks noGrp="1"/>
          </p:cNvSpPr>
          <p:nvPr>
            <p:ph type="title"/>
          </p:nvPr>
        </p:nvSpPr>
        <p:spPr/>
        <p:txBody>
          <a:bodyPr/>
          <a:lstStyle/>
          <a:p>
            <a:r>
              <a:rPr kumimoji="1" lang="ja-JP" altLang="en-US"/>
              <a:t>ユースケース図</a:t>
            </a:r>
          </a:p>
        </p:txBody>
      </p:sp>
      <p:grpSp>
        <p:nvGrpSpPr>
          <p:cNvPr id="16" name="グループ化 15">
            <a:extLst>
              <a:ext uri="{FF2B5EF4-FFF2-40B4-BE49-F238E27FC236}">
                <a16:creationId xmlns:a16="http://schemas.microsoft.com/office/drawing/2014/main" id="{089499DF-A399-5122-D6F3-B78F30A0B26C}"/>
              </a:ext>
            </a:extLst>
          </p:cNvPr>
          <p:cNvGrpSpPr/>
          <p:nvPr/>
        </p:nvGrpSpPr>
        <p:grpSpPr>
          <a:xfrm>
            <a:off x="1064129" y="2339005"/>
            <a:ext cx="720000" cy="1612762"/>
            <a:chOff x="934547" y="2001552"/>
            <a:chExt cx="720000" cy="1612762"/>
          </a:xfrm>
        </p:grpSpPr>
        <p:sp>
          <p:nvSpPr>
            <p:cNvPr id="4" name="円/楕円 3">
              <a:extLst>
                <a:ext uri="{FF2B5EF4-FFF2-40B4-BE49-F238E27FC236}">
                  <a16:creationId xmlns:a16="http://schemas.microsoft.com/office/drawing/2014/main" id="{149A41E9-54BE-F91E-75D4-BBADB902967D}"/>
                </a:ext>
              </a:extLst>
            </p:cNvPr>
            <p:cNvSpPr/>
            <p:nvPr/>
          </p:nvSpPr>
          <p:spPr>
            <a:xfrm>
              <a:off x="1005752" y="2001552"/>
              <a:ext cx="576000" cy="576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AE033835-A281-8990-671C-CDE1392B05A6}"/>
                </a:ext>
              </a:extLst>
            </p:cNvPr>
            <p:cNvGrpSpPr/>
            <p:nvPr/>
          </p:nvGrpSpPr>
          <p:grpSpPr>
            <a:xfrm>
              <a:off x="934547" y="2580631"/>
              <a:ext cx="720000" cy="738760"/>
              <a:chOff x="934547" y="2580631"/>
              <a:chExt cx="720000" cy="738760"/>
            </a:xfrm>
          </p:grpSpPr>
          <p:cxnSp>
            <p:nvCxnSpPr>
              <p:cNvPr id="6" name="直線コネクタ 5">
                <a:extLst>
                  <a:ext uri="{FF2B5EF4-FFF2-40B4-BE49-F238E27FC236}">
                    <a16:creationId xmlns:a16="http://schemas.microsoft.com/office/drawing/2014/main" id="{8349B803-BC02-C5C5-C749-0C91C083C4CC}"/>
                  </a:ext>
                </a:extLst>
              </p:cNvPr>
              <p:cNvCxnSpPr>
                <a:cxnSpLocks/>
              </p:cNvCxnSpPr>
              <p:nvPr/>
            </p:nvCxnSpPr>
            <p:spPr>
              <a:xfrm>
                <a:off x="934547" y="2950011"/>
                <a:ext cx="72000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14C30113-604D-4495-849B-44A91218538C}"/>
                  </a:ext>
                </a:extLst>
              </p:cNvPr>
              <p:cNvCxnSpPr>
                <a:cxnSpLocks/>
              </p:cNvCxnSpPr>
              <p:nvPr/>
            </p:nvCxnSpPr>
            <p:spPr>
              <a:xfrm rot="5400000">
                <a:off x="925167" y="2950011"/>
                <a:ext cx="738760" cy="0"/>
              </a:xfrm>
              <a:prstGeom prst="line">
                <a:avLst/>
              </a:prstGeom>
              <a:ln w="25400"/>
            </p:spPr>
            <p:style>
              <a:lnRef idx="1">
                <a:schemeClr val="dk1"/>
              </a:lnRef>
              <a:fillRef idx="0">
                <a:schemeClr val="dk1"/>
              </a:fillRef>
              <a:effectRef idx="0">
                <a:schemeClr val="dk1"/>
              </a:effectRef>
              <a:fontRef idx="minor">
                <a:schemeClr val="tx1"/>
              </a:fontRef>
            </p:style>
          </p:cxnSp>
        </p:grpSp>
        <p:cxnSp>
          <p:nvCxnSpPr>
            <p:cNvPr id="14" name="直線コネクタ 13">
              <a:extLst>
                <a:ext uri="{FF2B5EF4-FFF2-40B4-BE49-F238E27FC236}">
                  <a16:creationId xmlns:a16="http://schemas.microsoft.com/office/drawing/2014/main" id="{AFAE8A75-04E3-D61A-1078-8D8F0A806620}"/>
                </a:ext>
              </a:extLst>
            </p:cNvPr>
            <p:cNvCxnSpPr>
              <a:cxnSpLocks/>
            </p:cNvCxnSpPr>
            <p:nvPr/>
          </p:nvCxnSpPr>
          <p:spPr>
            <a:xfrm rot="2700000">
              <a:off x="1241148" y="3434712"/>
              <a:ext cx="359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A9880909-2690-3DFD-9D53-09144FEF1DED}"/>
                </a:ext>
              </a:extLst>
            </p:cNvPr>
            <p:cNvCxnSpPr>
              <a:cxnSpLocks/>
            </p:cNvCxnSpPr>
            <p:nvPr/>
          </p:nvCxnSpPr>
          <p:spPr>
            <a:xfrm rot="8100000">
              <a:off x="988742" y="3431633"/>
              <a:ext cx="359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正方形/長方形 16">
            <a:extLst>
              <a:ext uri="{FF2B5EF4-FFF2-40B4-BE49-F238E27FC236}">
                <a16:creationId xmlns:a16="http://schemas.microsoft.com/office/drawing/2014/main" id="{0986B584-CA18-4D69-1F72-087ABAAEF899}"/>
              </a:ext>
            </a:extLst>
          </p:cNvPr>
          <p:cNvSpPr/>
          <p:nvPr/>
        </p:nvSpPr>
        <p:spPr>
          <a:xfrm>
            <a:off x="2229727" y="1284509"/>
            <a:ext cx="4851695" cy="36140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a:extLst>
              <a:ext uri="{FF2B5EF4-FFF2-40B4-BE49-F238E27FC236}">
                <a16:creationId xmlns:a16="http://schemas.microsoft.com/office/drawing/2014/main" id="{92943EE5-E56F-FE2A-2A51-EBE3E26D3457}"/>
              </a:ext>
            </a:extLst>
          </p:cNvPr>
          <p:cNvSpPr/>
          <p:nvPr/>
        </p:nvSpPr>
        <p:spPr>
          <a:xfrm>
            <a:off x="2745710" y="1586596"/>
            <a:ext cx="3918857" cy="11538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機能１</a:t>
            </a:r>
            <a:endParaRPr lang="en-US" altLang="ja-JP" dirty="0">
              <a:solidFill>
                <a:schemeClr val="tx1"/>
              </a:solidFill>
            </a:endParaRPr>
          </a:p>
          <a:p>
            <a:pPr algn="ctr"/>
            <a:r>
              <a:rPr lang="ja-JP" altLang="en-US">
                <a:solidFill>
                  <a:schemeClr val="tx1"/>
                </a:solidFill>
              </a:rPr>
              <a:t>「</a:t>
            </a:r>
            <a:r>
              <a:rPr lang="en-US" altLang="ja-JP" dirty="0">
                <a:solidFill>
                  <a:schemeClr val="tx1"/>
                </a:solidFill>
              </a:rPr>
              <a:t>〜</a:t>
            </a:r>
            <a:r>
              <a:rPr lang="ja-JP" altLang="en-US">
                <a:solidFill>
                  <a:schemeClr val="tx1"/>
                </a:solidFill>
              </a:rPr>
              <a:t>を</a:t>
            </a:r>
            <a:r>
              <a:rPr lang="en-US" altLang="ja-JP" dirty="0">
                <a:solidFill>
                  <a:schemeClr val="tx1"/>
                </a:solidFill>
              </a:rPr>
              <a:t>〜</a:t>
            </a:r>
            <a:r>
              <a:rPr lang="ja-JP" altLang="en-US">
                <a:solidFill>
                  <a:schemeClr val="tx1"/>
                </a:solidFill>
              </a:rPr>
              <a:t>する」</a:t>
            </a:r>
            <a:endParaRPr kumimoji="1" lang="ja-JP" altLang="en-US">
              <a:solidFill>
                <a:schemeClr val="tx1"/>
              </a:solidFill>
            </a:endParaRPr>
          </a:p>
        </p:txBody>
      </p:sp>
      <p:sp>
        <p:nvSpPr>
          <p:cNvPr id="19" name="円/楕円 18">
            <a:extLst>
              <a:ext uri="{FF2B5EF4-FFF2-40B4-BE49-F238E27FC236}">
                <a16:creationId xmlns:a16="http://schemas.microsoft.com/office/drawing/2014/main" id="{8A8CA92F-8490-33B2-2AD0-931E123EB4A4}"/>
              </a:ext>
            </a:extLst>
          </p:cNvPr>
          <p:cNvSpPr/>
          <p:nvPr/>
        </p:nvSpPr>
        <p:spPr>
          <a:xfrm>
            <a:off x="2745710" y="3455431"/>
            <a:ext cx="3918857" cy="11538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rPr>
              <a:t>機能２</a:t>
            </a:r>
            <a:endParaRPr lang="en-US" altLang="ja-JP" dirty="0">
              <a:solidFill>
                <a:schemeClr val="tx1"/>
              </a:solidFill>
            </a:endParaRPr>
          </a:p>
          <a:p>
            <a:pPr algn="ctr"/>
            <a:r>
              <a:rPr lang="ja-JP" altLang="en-US">
                <a:solidFill>
                  <a:schemeClr val="tx1"/>
                </a:solidFill>
              </a:rPr>
              <a:t>「</a:t>
            </a:r>
            <a:r>
              <a:rPr lang="en-US" altLang="ja-JP" dirty="0">
                <a:solidFill>
                  <a:schemeClr val="tx1"/>
                </a:solidFill>
              </a:rPr>
              <a:t>〜</a:t>
            </a:r>
            <a:r>
              <a:rPr lang="ja-JP" altLang="en-US">
                <a:solidFill>
                  <a:schemeClr val="tx1"/>
                </a:solidFill>
              </a:rPr>
              <a:t>を</a:t>
            </a:r>
            <a:r>
              <a:rPr lang="en-US" altLang="ja-JP" dirty="0">
                <a:solidFill>
                  <a:schemeClr val="tx1"/>
                </a:solidFill>
              </a:rPr>
              <a:t>〜</a:t>
            </a:r>
            <a:r>
              <a:rPr lang="ja-JP" altLang="en-US">
                <a:solidFill>
                  <a:schemeClr val="tx1"/>
                </a:solidFill>
              </a:rPr>
              <a:t>する」</a:t>
            </a:r>
            <a:endParaRPr kumimoji="1" lang="ja-JP" altLang="en-US">
              <a:solidFill>
                <a:schemeClr val="tx1"/>
              </a:solidFill>
            </a:endParaRPr>
          </a:p>
        </p:txBody>
      </p:sp>
      <p:cxnSp>
        <p:nvCxnSpPr>
          <p:cNvPr id="21" name="直線コネクタ 20">
            <a:extLst>
              <a:ext uri="{FF2B5EF4-FFF2-40B4-BE49-F238E27FC236}">
                <a16:creationId xmlns:a16="http://schemas.microsoft.com/office/drawing/2014/main" id="{F66AF949-982F-5E21-F7E4-F44358E29DCB}"/>
              </a:ext>
            </a:extLst>
          </p:cNvPr>
          <p:cNvCxnSpPr>
            <a:cxnSpLocks/>
            <a:endCxn id="18" idx="2"/>
          </p:cNvCxnSpPr>
          <p:nvPr/>
        </p:nvCxnSpPr>
        <p:spPr>
          <a:xfrm flipV="1">
            <a:off x="1812871" y="2163539"/>
            <a:ext cx="932839" cy="7149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33936E3-01AD-471D-987A-70DC88250FCE}"/>
              </a:ext>
            </a:extLst>
          </p:cNvPr>
          <p:cNvCxnSpPr>
            <a:cxnSpLocks/>
            <a:stCxn id="19" idx="2"/>
          </p:cNvCxnSpPr>
          <p:nvPr/>
        </p:nvCxnSpPr>
        <p:spPr>
          <a:xfrm flipH="1" flipV="1">
            <a:off x="1812871" y="3541753"/>
            <a:ext cx="932839" cy="4906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グループ化 24">
            <a:extLst>
              <a:ext uri="{FF2B5EF4-FFF2-40B4-BE49-F238E27FC236}">
                <a16:creationId xmlns:a16="http://schemas.microsoft.com/office/drawing/2014/main" id="{270A41B3-B238-D636-C9E4-FA98990AC39C}"/>
              </a:ext>
            </a:extLst>
          </p:cNvPr>
          <p:cNvGrpSpPr/>
          <p:nvPr/>
        </p:nvGrpSpPr>
        <p:grpSpPr>
          <a:xfrm>
            <a:off x="7398959" y="2339005"/>
            <a:ext cx="720000" cy="1612762"/>
            <a:chOff x="934547" y="2001552"/>
            <a:chExt cx="720000" cy="1612762"/>
          </a:xfrm>
        </p:grpSpPr>
        <p:sp>
          <p:nvSpPr>
            <p:cNvPr id="26" name="円/楕円 25">
              <a:extLst>
                <a:ext uri="{FF2B5EF4-FFF2-40B4-BE49-F238E27FC236}">
                  <a16:creationId xmlns:a16="http://schemas.microsoft.com/office/drawing/2014/main" id="{A4600DD6-257E-58B1-349F-9578A54345E0}"/>
                </a:ext>
              </a:extLst>
            </p:cNvPr>
            <p:cNvSpPr/>
            <p:nvPr/>
          </p:nvSpPr>
          <p:spPr>
            <a:xfrm>
              <a:off x="1005752" y="2001552"/>
              <a:ext cx="576000" cy="576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27" name="グループ化 26">
              <a:extLst>
                <a:ext uri="{FF2B5EF4-FFF2-40B4-BE49-F238E27FC236}">
                  <a16:creationId xmlns:a16="http://schemas.microsoft.com/office/drawing/2014/main" id="{0077CAB0-AD63-45FE-8F20-A3E6FA51C26C}"/>
                </a:ext>
              </a:extLst>
            </p:cNvPr>
            <p:cNvGrpSpPr/>
            <p:nvPr/>
          </p:nvGrpSpPr>
          <p:grpSpPr>
            <a:xfrm>
              <a:off x="934547" y="2580631"/>
              <a:ext cx="720000" cy="738760"/>
              <a:chOff x="934547" y="2580631"/>
              <a:chExt cx="720000" cy="738760"/>
            </a:xfrm>
          </p:grpSpPr>
          <p:cxnSp>
            <p:nvCxnSpPr>
              <p:cNvPr id="30" name="直線コネクタ 29">
                <a:extLst>
                  <a:ext uri="{FF2B5EF4-FFF2-40B4-BE49-F238E27FC236}">
                    <a16:creationId xmlns:a16="http://schemas.microsoft.com/office/drawing/2014/main" id="{9F01B4C8-B6D7-B27F-DB30-2B5D08FDD131}"/>
                  </a:ext>
                </a:extLst>
              </p:cNvPr>
              <p:cNvCxnSpPr>
                <a:cxnSpLocks/>
              </p:cNvCxnSpPr>
              <p:nvPr/>
            </p:nvCxnSpPr>
            <p:spPr>
              <a:xfrm>
                <a:off x="934547" y="2950011"/>
                <a:ext cx="72000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16EA3DF2-2C71-9F13-5460-4D671CDE44A5}"/>
                  </a:ext>
                </a:extLst>
              </p:cNvPr>
              <p:cNvCxnSpPr>
                <a:cxnSpLocks/>
              </p:cNvCxnSpPr>
              <p:nvPr/>
            </p:nvCxnSpPr>
            <p:spPr>
              <a:xfrm rot="5400000">
                <a:off x="925167" y="2950011"/>
                <a:ext cx="738760" cy="0"/>
              </a:xfrm>
              <a:prstGeom prst="line">
                <a:avLst/>
              </a:prstGeom>
              <a:ln w="25400"/>
            </p:spPr>
            <p:style>
              <a:lnRef idx="1">
                <a:schemeClr val="dk1"/>
              </a:lnRef>
              <a:fillRef idx="0">
                <a:schemeClr val="dk1"/>
              </a:fillRef>
              <a:effectRef idx="0">
                <a:schemeClr val="dk1"/>
              </a:effectRef>
              <a:fontRef idx="minor">
                <a:schemeClr val="tx1"/>
              </a:fontRef>
            </p:style>
          </p:cxnSp>
        </p:grpSp>
        <p:cxnSp>
          <p:nvCxnSpPr>
            <p:cNvPr id="28" name="直線コネクタ 27">
              <a:extLst>
                <a:ext uri="{FF2B5EF4-FFF2-40B4-BE49-F238E27FC236}">
                  <a16:creationId xmlns:a16="http://schemas.microsoft.com/office/drawing/2014/main" id="{7D78ED98-FC88-19F1-E756-26C591EE71A9}"/>
                </a:ext>
              </a:extLst>
            </p:cNvPr>
            <p:cNvCxnSpPr>
              <a:cxnSpLocks/>
            </p:cNvCxnSpPr>
            <p:nvPr/>
          </p:nvCxnSpPr>
          <p:spPr>
            <a:xfrm rot="2700000">
              <a:off x="1241148" y="3434712"/>
              <a:ext cx="359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59C22DCC-3C23-3550-1952-A2C2F44AFB26}"/>
                </a:ext>
              </a:extLst>
            </p:cNvPr>
            <p:cNvCxnSpPr>
              <a:cxnSpLocks/>
            </p:cNvCxnSpPr>
            <p:nvPr/>
          </p:nvCxnSpPr>
          <p:spPr>
            <a:xfrm rot="8100000">
              <a:off x="988742" y="3431633"/>
              <a:ext cx="359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 name="直線コネクタ 33">
            <a:extLst>
              <a:ext uri="{FF2B5EF4-FFF2-40B4-BE49-F238E27FC236}">
                <a16:creationId xmlns:a16="http://schemas.microsoft.com/office/drawing/2014/main" id="{AF45A973-96CF-6F7E-155E-A982E0B6C62B}"/>
              </a:ext>
            </a:extLst>
          </p:cNvPr>
          <p:cNvCxnSpPr>
            <a:cxnSpLocks/>
            <a:endCxn id="19" idx="6"/>
          </p:cNvCxnSpPr>
          <p:nvPr/>
        </p:nvCxnSpPr>
        <p:spPr>
          <a:xfrm flipH="1">
            <a:off x="6664567" y="3541753"/>
            <a:ext cx="833711" cy="49062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F497DA7B-511D-6042-3F9C-F0250059EC27}"/>
              </a:ext>
            </a:extLst>
          </p:cNvPr>
          <p:cNvSpPr txBox="1"/>
          <p:nvPr/>
        </p:nvSpPr>
        <p:spPr>
          <a:xfrm>
            <a:off x="960451" y="4035453"/>
            <a:ext cx="925765" cy="490609"/>
          </a:xfrm>
          <a:prstGeom prst="rect">
            <a:avLst/>
          </a:prstGeom>
        </p:spPr>
        <p:txBody>
          <a:bodyPr wrap="square" lIns="0" tIns="0" rIns="0" bIns="0" rtlCol="0">
            <a:normAutofit fontScale="92500" lnSpcReduction="10000"/>
          </a:bodyPr>
          <a:lstStyle/>
          <a:p>
            <a:pPr algn="ctr"/>
            <a:r>
              <a:rPr kumimoji="1" lang="ja-JP" altLang="en-US">
                <a:latin typeface="+mn-lt"/>
              </a:rPr>
              <a:t>ユーザー</a:t>
            </a:r>
            <a:endParaRPr kumimoji="1" lang="en-US" altLang="ja-JP" dirty="0">
              <a:latin typeface="+mn-lt"/>
            </a:endParaRPr>
          </a:p>
          <a:p>
            <a:pPr algn="ctr"/>
            <a:r>
              <a:rPr lang="en-US" altLang="ja-JP" dirty="0"/>
              <a:t>A</a:t>
            </a:r>
            <a:endParaRPr kumimoji="1" lang="ja-JP" altLang="en-US" dirty="0">
              <a:latin typeface="+mn-lt"/>
            </a:endParaRPr>
          </a:p>
        </p:txBody>
      </p:sp>
      <p:sp>
        <p:nvSpPr>
          <p:cNvPr id="39" name="テキスト ボックス 38">
            <a:extLst>
              <a:ext uri="{FF2B5EF4-FFF2-40B4-BE49-F238E27FC236}">
                <a16:creationId xmlns:a16="http://schemas.microsoft.com/office/drawing/2014/main" id="{71FE0E9B-36E4-02E9-B066-9A5F141D4F9B}"/>
              </a:ext>
            </a:extLst>
          </p:cNvPr>
          <p:cNvSpPr txBox="1"/>
          <p:nvPr/>
        </p:nvSpPr>
        <p:spPr>
          <a:xfrm>
            <a:off x="7295281" y="3967506"/>
            <a:ext cx="925765" cy="490609"/>
          </a:xfrm>
          <a:prstGeom prst="rect">
            <a:avLst/>
          </a:prstGeom>
        </p:spPr>
        <p:txBody>
          <a:bodyPr wrap="square" lIns="0" tIns="0" rIns="0" bIns="0" rtlCol="0">
            <a:normAutofit fontScale="92500" lnSpcReduction="10000"/>
          </a:bodyPr>
          <a:lstStyle/>
          <a:p>
            <a:pPr algn="ctr"/>
            <a:r>
              <a:rPr kumimoji="1" lang="ja-JP" altLang="en-US">
                <a:latin typeface="+mn-lt"/>
              </a:rPr>
              <a:t>ユーザー</a:t>
            </a:r>
            <a:endParaRPr kumimoji="1" lang="en-US" altLang="ja-JP" dirty="0">
              <a:latin typeface="+mn-lt"/>
            </a:endParaRPr>
          </a:p>
          <a:p>
            <a:pPr algn="ctr"/>
            <a:r>
              <a:rPr kumimoji="1" lang="en-US" altLang="ja-JP" dirty="0">
                <a:latin typeface="+mn-lt"/>
              </a:rPr>
              <a:t>B</a:t>
            </a:r>
            <a:endParaRPr kumimoji="1" lang="ja-JP" altLang="en-US" dirty="0">
              <a:latin typeface="+mn-lt"/>
            </a:endParaRPr>
          </a:p>
        </p:txBody>
      </p:sp>
      <p:sp>
        <p:nvSpPr>
          <p:cNvPr id="40" name="テキスト ボックス 39">
            <a:extLst>
              <a:ext uri="{FF2B5EF4-FFF2-40B4-BE49-F238E27FC236}">
                <a16:creationId xmlns:a16="http://schemas.microsoft.com/office/drawing/2014/main" id="{1A6AE965-BBEE-27F6-B609-22C94E1A2322}"/>
              </a:ext>
            </a:extLst>
          </p:cNvPr>
          <p:cNvSpPr txBox="1"/>
          <p:nvPr/>
        </p:nvSpPr>
        <p:spPr>
          <a:xfrm>
            <a:off x="4572000" y="4125682"/>
            <a:ext cx="0" cy="0"/>
          </a:xfrm>
          <a:prstGeom prst="rect">
            <a:avLst/>
          </a:prstGeom>
        </p:spPr>
        <p:txBody>
          <a:bodyPr wrap="none" lIns="0" tIns="0" rIns="0" bIns="0" rtlCol="0">
            <a:normAutofit fontScale="25000" lnSpcReduction="20000"/>
          </a:bodyPr>
          <a:lstStyle/>
          <a:p>
            <a:endParaRPr kumimoji="1" lang="ja-JP" altLang="en-US" sz="2400" dirty="0">
              <a:latin typeface="+mn-lt"/>
            </a:endParaRPr>
          </a:p>
        </p:txBody>
      </p:sp>
      <p:sp>
        <p:nvSpPr>
          <p:cNvPr id="41" name="テキスト ボックス 40">
            <a:extLst>
              <a:ext uri="{FF2B5EF4-FFF2-40B4-BE49-F238E27FC236}">
                <a16:creationId xmlns:a16="http://schemas.microsoft.com/office/drawing/2014/main" id="{5AF74514-4EA2-D12F-F9BD-8758AC4D1CBA}"/>
              </a:ext>
            </a:extLst>
          </p:cNvPr>
          <p:cNvSpPr txBox="1"/>
          <p:nvPr/>
        </p:nvSpPr>
        <p:spPr>
          <a:xfrm>
            <a:off x="1064129" y="5067512"/>
            <a:ext cx="7054830" cy="1020675"/>
          </a:xfrm>
          <a:prstGeom prst="rect">
            <a:avLst/>
          </a:prstGeom>
        </p:spPr>
        <p:txBody>
          <a:bodyPr wrap="square" lIns="0" tIns="36000" rIns="0" bIns="36000" rtlCol="0">
            <a:noAutofit/>
          </a:bodyPr>
          <a:lstStyle/>
          <a:p>
            <a:pPr marL="342900" indent="-342900">
              <a:buFont typeface="Arial" panose="020B0604020202020204" pitchFamily="34" charset="0"/>
              <a:buChar char="•"/>
            </a:pPr>
            <a:r>
              <a:rPr lang="ja-JP" altLang="en-US" sz="1400"/>
              <a:t>種類の異なる</a:t>
            </a:r>
            <a:r>
              <a:rPr kumimoji="1" lang="ja-JP" altLang="en-US" sz="1400">
                <a:latin typeface="+mn-lt"/>
              </a:rPr>
              <a:t>ユーザーが複数いるとき、どの種類のユーザーがどの機能を利用できるか、視覚的に表現できる</a:t>
            </a:r>
            <a:endParaRPr kumimoji="1" lang="en-US" altLang="ja-JP" sz="1400" dirty="0">
              <a:latin typeface="+mn-lt"/>
            </a:endParaRPr>
          </a:p>
          <a:p>
            <a:pPr marL="342900" indent="-342900">
              <a:buFont typeface="Arial" panose="020B0604020202020204" pitchFamily="34" charset="0"/>
              <a:buChar char="•"/>
            </a:pPr>
            <a:r>
              <a:rPr kumimoji="1" lang="ja-JP" altLang="en-US" sz="1400">
                <a:latin typeface="+mn-lt"/>
              </a:rPr>
              <a:t>「（ユーザー）は（機能）する」と読みくだすことで、アプリが備える機能として妥当かどうか判定できる</a:t>
            </a:r>
            <a:endParaRPr kumimoji="1" lang="en-US" altLang="ja-JP" sz="1400" dirty="0">
              <a:latin typeface="+mn-lt"/>
            </a:endParaRPr>
          </a:p>
          <a:p>
            <a:pPr marL="342900" indent="-342900">
              <a:buFont typeface="Arial" panose="020B0604020202020204" pitchFamily="34" charset="0"/>
              <a:buChar char="•"/>
            </a:pPr>
            <a:r>
              <a:rPr kumimoji="1" lang="ja-JP" altLang="en-US" sz="1400">
                <a:latin typeface="+mn-lt"/>
              </a:rPr>
              <a:t>簡単に作図できる</a:t>
            </a:r>
            <a:endParaRPr kumimoji="1" lang="ja-JP" altLang="en-US" sz="1400" dirty="0">
              <a:latin typeface="+mn-lt"/>
            </a:endParaRPr>
          </a:p>
        </p:txBody>
      </p:sp>
    </p:spTree>
    <p:extLst>
      <p:ext uri="{BB962C8B-B14F-4D97-AF65-F5344CB8AC3E}">
        <p14:creationId xmlns:p14="http://schemas.microsoft.com/office/powerpoint/2010/main" val="6583870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2E5B66-B859-BD8E-E4F3-0532BE4B32ED}"/>
              </a:ext>
            </a:extLst>
          </p:cNvPr>
          <p:cNvSpPr>
            <a:spLocks noGrp="1"/>
          </p:cNvSpPr>
          <p:nvPr>
            <p:ph type="title"/>
          </p:nvPr>
        </p:nvSpPr>
        <p:spPr/>
        <p:txBody>
          <a:bodyPr/>
          <a:lstStyle/>
          <a:p>
            <a:r>
              <a:rPr kumimoji="1" lang="ja-JP" altLang="en-US"/>
              <a:t>ユースケース図の作例</a:t>
            </a:r>
          </a:p>
        </p:txBody>
      </p:sp>
      <p:sp>
        <p:nvSpPr>
          <p:cNvPr id="3" name="コンテンツ プレースホルダー 2">
            <a:extLst>
              <a:ext uri="{FF2B5EF4-FFF2-40B4-BE49-F238E27FC236}">
                <a16:creationId xmlns:a16="http://schemas.microsoft.com/office/drawing/2014/main" id="{EB0CC46B-BEEF-BBEE-7C76-B67C3A794323}"/>
              </a:ext>
            </a:extLst>
          </p:cNvPr>
          <p:cNvSpPr>
            <a:spLocks noGrp="1"/>
          </p:cNvSpPr>
          <p:nvPr>
            <p:ph idx="1"/>
          </p:nvPr>
        </p:nvSpPr>
        <p:spPr>
          <a:xfrm>
            <a:off x="821171" y="5670000"/>
            <a:ext cx="7344816" cy="356125"/>
          </a:xfrm>
        </p:spPr>
        <p:txBody>
          <a:bodyPr>
            <a:normAutofit lnSpcReduction="10000"/>
          </a:bodyPr>
          <a:lstStyle/>
          <a:p>
            <a:pPr lvl="1" algn="ctr"/>
            <a:r>
              <a:rPr kumimoji="1" lang="ja-JP" altLang="en-US"/>
              <a:t>ホワイトボードと、ふせんを使ってユースケース図を作図</a:t>
            </a:r>
            <a:r>
              <a:rPr lang="ja-JP" altLang="en-US"/>
              <a:t>できる</a:t>
            </a:r>
            <a:endParaRPr kumimoji="1" lang="ja-JP" altLang="en-US"/>
          </a:p>
        </p:txBody>
      </p:sp>
      <p:pic>
        <p:nvPicPr>
          <p:cNvPr id="11" name="図 10" descr="壁に貼られた紙&#10;&#10;自動的に生成された説明">
            <a:extLst>
              <a:ext uri="{FF2B5EF4-FFF2-40B4-BE49-F238E27FC236}">
                <a16:creationId xmlns:a16="http://schemas.microsoft.com/office/drawing/2014/main" id="{A96FD212-744C-E591-1EEB-140BA0C31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921" y="1361941"/>
            <a:ext cx="5512158" cy="4134118"/>
          </a:xfrm>
          <a:prstGeom prst="rect">
            <a:avLst/>
          </a:prstGeom>
        </p:spPr>
      </p:pic>
    </p:spTree>
    <p:extLst>
      <p:ext uri="{BB962C8B-B14F-4D97-AF65-F5344CB8AC3E}">
        <p14:creationId xmlns:p14="http://schemas.microsoft.com/office/powerpoint/2010/main" val="2347125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3C888D-1244-AF26-24F1-CFC08DC1D4F2}"/>
              </a:ext>
            </a:extLst>
          </p:cNvPr>
          <p:cNvSpPr>
            <a:spLocks noGrp="1"/>
          </p:cNvSpPr>
          <p:nvPr>
            <p:ph type="title"/>
          </p:nvPr>
        </p:nvSpPr>
        <p:spPr/>
        <p:txBody>
          <a:bodyPr/>
          <a:lstStyle/>
          <a:p>
            <a:r>
              <a:rPr kumimoji="1" lang="ja-JP" altLang="en-US"/>
              <a:t>シナリオ</a:t>
            </a:r>
          </a:p>
        </p:txBody>
      </p:sp>
      <p:sp>
        <p:nvSpPr>
          <p:cNvPr id="3" name="コンテンツ プレースホルダー 2">
            <a:extLst>
              <a:ext uri="{FF2B5EF4-FFF2-40B4-BE49-F238E27FC236}">
                <a16:creationId xmlns:a16="http://schemas.microsoft.com/office/drawing/2014/main" id="{54EA135A-69F1-62EC-B454-CE95F7FE5BD9}"/>
              </a:ext>
            </a:extLst>
          </p:cNvPr>
          <p:cNvSpPr>
            <a:spLocks noGrp="1"/>
          </p:cNvSpPr>
          <p:nvPr>
            <p:ph idx="1"/>
          </p:nvPr>
        </p:nvSpPr>
        <p:spPr>
          <a:xfrm>
            <a:off x="899592" y="1328057"/>
            <a:ext cx="7344816" cy="4822372"/>
          </a:xfrm>
        </p:spPr>
        <p:txBody>
          <a:bodyPr>
            <a:normAutofit fontScale="77500" lnSpcReduction="20000"/>
          </a:bodyPr>
          <a:lstStyle/>
          <a:p>
            <a:r>
              <a:rPr kumimoji="1" lang="ja-JP" altLang="en-US" sz="2200"/>
              <a:t>機能（</a:t>
            </a:r>
            <a:r>
              <a:rPr kumimoji="1" lang="en-US" altLang="ja-JP" sz="2200" dirty="0"/>
              <a:t>※</a:t>
            </a:r>
            <a:r>
              <a:rPr kumimoji="1" lang="ja-JP" altLang="en-US" sz="2200"/>
              <a:t>ユースケース図に描いたもの）について、</a:t>
            </a:r>
            <a:endParaRPr kumimoji="1" lang="en-US" altLang="ja-JP" sz="2200" dirty="0"/>
          </a:p>
          <a:p>
            <a:r>
              <a:rPr kumimoji="1" lang="ja-JP" altLang="en-US" sz="2200"/>
              <a:t>ユーザーがアプリをどのように操作し、アプリがどのように応答するか、振る舞いを順を追って文章にしたもの</a:t>
            </a:r>
            <a:endParaRPr kumimoji="1" lang="en-US" altLang="ja-JP" sz="2200" dirty="0"/>
          </a:p>
          <a:p>
            <a:endParaRPr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pPr marL="285750" lvl="1" indent="-285750">
              <a:buFont typeface="Arial" panose="020B0604020202020204" pitchFamily="34" charset="0"/>
              <a:buChar char="•"/>
            </a:pPr>
            <a:r>
              <a:rPr kumimoji="1" lang="ja-JP" altLang="en-US"/>
              <a:t>最初に、主語をはっきり書く</a:t>
            </a:r>
            <a:endParaRPr kumimoji="1" lang="en-US" altLang="ja-JP" dirty="0"/>
          </a:p>
          <a:p>
            <a:pPr marL="971550" lvl="2" indent="-285750">
              <a:buFont typeface="Arial" panose="020B0604020202020204" pitchFamily="34" charset="0"/>
              <a:buChar char="•"/>
            </a:pPr>
            <a:r>
              <a:rPr kumimoji="1" lang="ja-JP" altLang="en-US"/>
              <a:t>ユーザーがすることか、システムがすることか分かる</a:t>
            </a:r>
            <a:endParaRPr kumimoji="1" lang="en-US" altLang="ja-JP" dirty="0"/>
          </a:p>
          <a:p>
            <a:pPr marL="285750" lvl="1" indent="-285750">
              <a:buFont typeface="Arial" panose="020B0604020202020204" pitchFamily="34" charset="0"/>
              <a:buChar char="•"/>
            </a:pPr>
            <a:r>
              <a:rPr kumimoji="1" lang="ja-JP" altLang="en-US"/>
              <a:t>ユーザーが何をするか分かる</a:t>
            </a:r>
            <a:endParaRPr kumimoji="1" lang="en-US" altLang="ja-JP" dirty="0"/>
          </a:p>
          <a:p>
            <a:pPr lvl="2"/>
            <a:r>
              <a:rPr kumimoji="1" lang="ja-JP" altLang="en-US"/>
              <a:t>→画面にどんな要素が必要か（入力欄、ボタン</a:t>
            </a:r>
            <a:r>
              <a:rPr kumimoji="1" lang="en-US" altLang="ja-JP" dirty="0"/>
              <a:t>…</a:t>
            </a:r>
            <a:r>
              <a:rPr kumimoji="1" lang="ja-JP" altLang="en-US"/>
              <a:t>）が分かる</a:t>
            </a:r>
            <a:endParaRPr kumimoji="1" lang="en-US" altLang="ja-JP" dirty="0"/>
          </a:p>
          <a:p>
            <a:pPr marL="285750" lvl="1" indent="-285750">
              <a:buFont typeface="Arial" panose="020B0604020202020204" pitchFamily="34" charset="0"/>
              <a:buChar char="•"/>
            </a:pPr>
            <a:r>
              <a:rPr kumimoji="1" lang="ja-JP" altLang="en-US"/>
              <a:t>アプリが何をするか分かる</a:t>
            </a:r>
            <a:endParaRPr kumimoji="1" lang="en-US" altLang="ja-JP" dirty="0"/>
          </a:p>
          <a:p>
            <a:pPr lvl="2"/>
            <a:r>
              <a:rPr kumimoji="1" lang="ja-JP" altLang="en-US"/>
              <a:t>→どんな計算・処理をしなければならないか分かる</a:t>
            </a:r>
            <a:endParaRPr kumimoji="1" lang="en-US" altLang="ja-JP" dirty="0"/>
          </a:p>
        </p:txBody>
      </p:sp>
      <p:sp>
        <p:nvSpPr>
          <p:cNvPr id="4" name="テキスト ボックス 3">
            <a:extLst>
              <a:ext uri="{FF2B5EF4-FFF2-40B4-BE49-F238E27FC236}">
                <a16:creationId xmlns:a16="http://schemas.microsoft.com/office/drawing/2014/main" id="{F2671E41-A806-8C61-A3C0-E558764AB46A}"/>
              </a:ext>
            </a:extLst>
          </p:cNvPr>
          <p:cNvSpPr txBox="1"/>
          <p:nvPr/>
        </p:nvSpPr>
        <p:spPr>
          <a:xfrm>
            <a:off x="899593" y="2134267"/>
            <a:ext cx="3575764" cy="2188029"/>
          </a:xfrm>
          <a:prstGeom prst="rect">
            <a:avLst/>
          </a:prstGeom>
          <a:ln>
            <a:solidFill>
              <a:schemeClr val="tx1"/>
            </a:solidFill>
          </a:ln>
        </p:spPr>
        <p:txBody>
          <a:bodyPr wrap="square" lIns="72000" tIns="144000" rIns="72000" bIns="0" rtlCol="0">
            <a:noAutofit/>
          </a:bodyPr>
          <a:lstStyle/>
          <a:p>
            <a:pPr marL="342900" lvl="1" indent="-342900">
              <a:buFont typeface="+mj-lt"/>
              <a:buAutoNum type="arabicPeriod"/>
            </a:pPr>
            <a:r>
              <a:rPr kumimoji="1" lang="ja-JP" altLang="en-US" sz="1400"/>
              <a:t>（ユーザー）は、アプリの画面を開き、（操作）をする</a:t>
            </a:r>
            <a:endParaRPr kumimoji="1" lang="en-US" altLang="ja-JP" sz="1400" dirty="0"/>
          </a:p>
          <a:p>
            <a:pPr marL="342900" lvl="1" indent="-342900">
              <a:buFont typeface="+mj-lt"/>
              <a:buAutoNum type="arabicPeriod"/>
            </a:pPr>
            <a:r>
              <a:rPr lang="ja-JP" altLang="en-US" sz="1400"/>
              <a:t>（アプリ）は、（</a:t>
            </a:r>
            <a:r>
              <a:rPr lang="en-US" altLang="ja-JP" sz="1400" dirty="0"/>
              <a:t>1.</a:t>
            </a:r>
            <a:r>
              <a:rPr lang="ja-JP" altLang="en-US" sz="1400"/>
              <a:t>の操作に対して）計算・処理を行い、画面に結果を表示する</a:t>
            </a:r>
            <a:endParaRPr lang="en-US" altLang="ja-JP" sz="1400" dirty="0"/>
          </a:p>
          <a:p>
            <a:pPr marL="342900" lvl="1" indent="-342900">
              <a:buFont typeface="+mj-lt"/>
              <a:buAutoNum type="arabicPeriod"/>
            </a:pPr>
            <a:r>
              <a:rPr kumimoji="1" lang="ja-JP" altLang="en-US" sz="1400"/>
              <a:t>（ユーザー）は、</a:t>
            </a:r>
            <a:r>
              <a:rPr kumimoji="1" lang="en-US" altLang="ja-JP" sz="1400" dirty="0"/>
              <a:t>2.</a:t>
            </a:r>
            <a:r>
              <a:rPr kumimoji="1" lang="ja-JP" altLang="en-US" sz="1400"/>
              <a:t>で表示された画面を見て、次の操作をする</a:t>
            </a:r>
            <a:endParaRPr kumimoji="1" lang="en-US" altLang="ja-JP" sz="1400" dirty="0"/>
          </a:p>
          <a:p>
            <a:pPr marL="342900" lvl="1" indent="-342900">
              <a:buFont typeface="+mj-lt"/>
              <a:buAutoNum type="arabicPeriod"/>
            </a:pPr>
            <a:r>
              <a:rPr lang="ja-JP" altLang="en-US" sz="1400"/>
              <a:t>（アプリ）は、（</a:t>
            </a:r>
            <a:r>
              <a:rPr lang="en-US" altLang="ja-JP" sz="1400" dirty="0"/>
              <a:t>3.</a:t>
            </a:r>
            <a:r>
              <a:rPr lang="ja-JP" altLang="en-US" sz="1400"/>
              <a:t>の操作に対して）計算・処理を行い、画面に結果を表示する</a:t>
            </a:r>
            <a:endParaRPr lang="en-US" altLang="ja-JP" sz="1400" dirty="0"/>
          </a:p>
          <a:p>
            <a:pPr marL="342900" lvl="1" indent="-342900">
              <a:buFont typeface="+mj-lt"/>
              <a:buAutoNum type="arabicPeriod"/>
            </a:pPr>
            <a:r>
              <a:rPr kumimoji="1" lang="ja-JP" altLang="en-US" sz="1400"/>
              <a:t>・・・</a:t>
            </a:r>
          </a:p>
        </p:txBody>
      </p:sp>
      <p:sp>
        <p:nvSpPr>
          <p:cNvPr id="5" name="テキスト ボックス 4">
            <a:extLst>
              <a:ext uri="{FF2B5EF4-FFF2-40B4-BE49-F238E27FC236}">
                <a16:creationId xmlns:a16="http://schemas.microsoft.com/office/drawing/2014/main" id="{931B2926-9EF5-6B3A-F5DB-8FFC0D5D4C94}"/>
              </a:ext>
            </a:extLst>
          </p:cNvPr>
          <p:cNvSpPr txBox="1"/>
          <p:nvPr/>
        </p:nvSpPr>
        <p:spPr>
          <a:xfrm>
            <a:off x="4668645" y="2419815"/>
            <a:ext cx="3575763" cy="1902481"/>
          </a:xfrm>
          <a:prstGeom prst="rect">
            <a:avLst/>
          </a:prstGeom>
          <a:ln>
            <a:solidFill>
              <a:schemeClr val="tx1"/>
            </a:solidFill>
          </a:ln>
        </p:spPr>
        <p:txBody>
          <a:bodyPr wrap="square" lIns="72000" tIns="144000" rIns="72000" bIns="0" rtlCol="0">
            <a:noAutofit/>
          </a:bodyPr>
          <a:lstStyle/>
          <a:p>
            <a:pPr marL="342900" lvl="1" indent="-342900">
              <a:buFont typeface="+mj-lt"/>
              <a:buAutoNum type="arabicPeriod"/>
            </a:pPr>
            <a:r>
              <a:rPr lang="ja-JP" altLang="en-US" sz="1400"/>
              <a:t>先生が、次に指名する</a:t>
            </a:r>
            <a:r>
              <a:rPr lang="en-US" altLang="ja-JP" sz="1400" dirty="0"/>
              <a:t>5</a:t>
            </a:r>
            <a:r>
              <a:rPr lang="ja-JP" altLang="en-US" sz="1400"/>
              <a:t>人を表示するよう、画面を操作する（ボタンのクリックなど）</a:t>
            </a:r>
            <a:endParaRPr lang="en-US" altLang="ja-JP" sz="1400" dirty="0"/>
          </a:p>
          <a:p>
            <a:pPr marL="342900" lvl="1" indent="-342900">
              <a:buFont typeface="+mj-lt"/>
              <a:buAutoNum type="arabicPeriod"/>
            </a:pPr>
            <a:r>
              <a:rPr lang="ja-JP" altLang="en-US" sz="1400"/>
              <a:t>アプリは、生徒の一覧から、次に表示する生徒</a:t>
            </a:r>
            <a:r>
              <a:rPr lang="en-US" altLang="ja-JP" sz="1400" dirty="0"/>
              <a:t>5</a:t>
            </a:r>
            <a:r>
              <a:rPr lang="ja-JP" altLang="en-US" sz="1400"/>
              <a:t>人をランダムに取り出す。</a:t>
            </a:r>
            <a:endParaRPr lang="en-US" altLang="ja-JP" sz="1400" dirty="0"/>
          </a:p>
          <a:p>
            <a:pPr marL="342900" lvl="1" indent="-342900">
              <a:buFont typeface="+mj-lt"/>
              <a:buAutoNum type="arabicPeriod"/>
            </a:pPr>
            <a:r>
              <a:rPr lang="ja-JP" altLang="en-US" sz="1400"/>
              <a:t>アプリは、取り出した</a:t>
            </a:r>
            <a:r>
              <a:rPr lang="en-US" altLang="ja-JP" sz="1400" dirty="0"/>
              <a:t>5</a:t>
            </a:r>
            <a:r>
              <a:rPr lang="ja-JP" altLang="en-US" sz="1400"/>
              <a:t>人を画面に表示する。取り出した</a:t>
            </a:r>
            <a:r>
              <a:rPr lang="en-US" altLang="ja-JP" sz="1400" dirty="0"/>
              <a:t>5</a:t>
            </a:r>
            <a:r>
              <a:rPr lang="ja-JP" altLang="en-US" sz="1400"/>
              <a:t>人は、元の生徒の一覧から取り除く</a:t>
            </a:r>
          </a:p>
          <a:p>
            <a:pPr marL="342900" lvl="1" indent="-342900">
              <a:buFont typeface="+mj-lt"/>
              <a:buAutoNum type="arabicPeriod"/>
            </a:pPr>
            <a:r>
              <a:rPr kumimoji="1" lang="ja-JP" altLang="en-US" sz="1400"/>
              <a:t>・・・</a:t>
            </a:r>
          </a:p>
        </p:txBody>
      </p:sp>
      <p:sp>
        <p:nvSpPr>
          <p:cNvPr id="6" name="テキスト ボックス 5">
            <a:extLst>
              <a:ext uri="{FF2B5EF4-FFF2-40B4-BE49-F238E27FC236}">
                <a16:creationId xmlns:a16="http://schemas.microsoft.com/office/drawing/2014/main" id="{C82B5A95-8C7C-00BC-6FC4-368E2BC14262}"/>
              </a:ext>
            </a:extLst>
          </p:cNvPr>
          <p:cNvSpPr txBox="1"/>
          <p:nvPr/>
        </p:nvSpPr>
        <p:spPr>
          <a:xfrm>
            <a:off x="4668645" y="2134267"/>
            <a:ext cx="1486828" cy="285548"/>
          </a:xfrm>
          <a:prstGeom prst="rect">
            <a:avLst/>
          </a:prstGeom>
        </p:spPr>
        <p:txBody>
          <a:bodyPr wrap="square" lIns="0" tIns="0" rIns="0" bIns="0" rtlCol="0">
            <a:normAutofit/>
          </a:bodyPr>
          <a:lstStyle/>
          <a:p>
            <a:pPr algn="ctr"/>
            <a:r>
              <a:rPr kumimoji="1" lang="ja-JP" altLang="en-US">
                <a:latin typeface="+mn-lt"/>
              </a:rPr>
              <a:t>シナリオの例</a:t>
            </a:r>
            <a:endParaRPr kumimoji="1" lang="ja-JP" altLang="en-US" dirty="0">
              <a:latin typeface="+mn-lt"/>
            </a:endParaRPr>
          </a:p>
        </p:txBody>
      </p:sp>
    </p:spTree>
    <p:extLst>
      <p:ext uri="{BB962C8B-B14F-4D97-AF65-F5344CB8AC3E}">
        <p14:creationId xmlns:p14="http://schemas.microsoft.com/office/powerpoint/2010/main" val="104808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189ABD-B6AA-93A7-2689-B5FD9020F872}"/>
              </a:ext>
            </a:extLst>
          </p:cNvPr>
          <p:cNvSpPr>
            <a:spLocks noGrp="1"/>
          </p:cNvSpPr>
          <p:nvPr>
            <p:ph type="title"/>
          </p:nvPr>
        </p:nvSpPr>
        <p:spPr/>
        <p:txBody>
          <a:bodyPr>
            <a:normAutofit/>
          </a:bodyPr>
          <a:lstStyle/>
          <a:p>
            <a:r>
              <a:rPr kumimoji="1" lang="ja-JP" altLang="en-US" sz="3200"/>
              <a:t>プロトタイプ（ペーパープロトタイプ）</a:t>
            </a:r>
            <a:r>
              <a:rPr kumimoji="1" lang="en-US" altLang="ja-JP" sz="3200" dirty="0"/>
              <a:t>①</a:t>
            </a:r>
            <a:endParaRPr kumimoji="1" lang="ja-JP" altLang="en-US" sz="3200"/>
          </a:p>
        </p:txBody>
      </p:sp>
      <p:sp>
        <p:nvSpPr>
          <p:cNvPr id="3" name="コンテンツ プレースホルダー 2">
            <a:extLst>
              <a:ext uri="{FF2B5EF4-FFF2-40B4-BE49-F238E27FC236}">
                <a16:creationId xmlns:a16="http://schemas.microsoft.com/office/drawing/2014/main" id="{BB44F02D-F22D-D53E-F6B5-9835BF822895}"/>
              </a:ext>
            </a:extLst>
          </p:cNvPr>
          <p:cNvSpPr>
            <a:spLocks noGrp="1"/>
          </p:cNvSpPr>
          <p:nvPr>
            <p:ph idx="1"/>
          </p:nvPr>
        </p:nvSpPr>
        <p:spPr>
          <a:xfrm>
            <a:off x="900408" y="1315877"/>
            <a:ext cx="7344816" cy="358377"/>
          </a:xfrm>
        </p:spPr>
        <p:txBody>
          <a:bodyPr>
            <a:normAutofit lnSpcReduction="10000"/>
          </a:bodyPr>
          <a:lstStyle/>
          <a:p>
            <a:r>
              <a:rPr kumimoji="1" lang="ja-JP" altLang="en-US"/>
              <a:t>ホワイトボードとふせんで、画面のイメージを作る</a:t>
            </a:r>
          </a:p>
        </p:txBody>
      </p:sp>
      <p:pic>
        <p:nvPicPr>
          <p:cNvPr id="5" name="図 4" descr="冷蔵庫に貼られた紙&#10;&#10;低い精度で自動的に生成された説明">
            <a:extLst>
              <a:ext uri="{FF2B5EF4-FFF2-40B4-BE49-F238E27FC236}">
                <a16:creationId xmlns:a16="http://schemas.microsoft.com/office/drawing/2014/main" id="{1E91018E-81CA-47EE-7C7B-0ADCEA5EF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521093" y="2584926"/>
            <a:ext cx="3944155" cy="2958116"/>
          </a:xfrm>
          <a:prstGeom prst="rect">
            <a:avLst/>
          </a:prstGeom>
        </p:spPr>
      </p:pic>
      <p:sp>
        <p:nvSpPr>
          <p:cNvPr id="6" name="角丸四角形吹き出し 5">
            <a:extLst>
              <a:ext uri="{FF2B5EF4-FFF2-40B4-BE49-F238E27FC236}">
                <a16:creationId xmlns:a16="http://schemas.microsoft.com/office/drawing/2014/main" id="{BA439C44-5714-A2A2-4E1D-52933AF93051}"/>
              </a:ext>
            </a:extLst>
          </p:cNvPr>
          <p:cNvSpPr/>
          <p:nvPr/>
        </p:nvSpPr>
        <p:spPr>
          <a:xfrm>
            <a:off x="1481071" y="1802131"/>
            <a:ext cx="1764405" cy="579549"/>
          </a:xfrm>
          <a:prstGeom prst="wedgeRoundRectCallout">
            <a:avLst>
              <a:gd name="adj1" fmla="val 76276"/>
              <a:gd name="adj2" fmla="val 46945"/>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a:t>①「指名する」ボタンを押すと、</a:t>
            </a:r>
          </a:p>
        </p:txBody>
      </p:sp>
      <p:sp>
        <p:nvSpPr>
          <p:cNvPr id="7" name="角丸四角形吹き出し 6">
            <a:extLst>
              <a:ext uri="{FF2B5EF4-FFF2-40B4-BE49-F238E27FC236}">
                <a16:creationId xmlns:a16="http://schemas.microsoft.com/office/drawing/2014/main" id="{8353A814-4B7F-6089-EA9A-3913FC862BFC}"/>
              </a:ext>
            </a:extLst>
          </p:cNvPr>
          <p:cNvSpPr/>
          <p:nvPr/>
        </p:nvSpPr>
        <p:spPr>
          <a:xfrm>
            <a:off x="5510012" y="4063984"/>
            <a:ext cx="2294585" cy="1113323"/>
          </a:xfrm>
          <a:prstGeom prst="wedgeRoundRectCallout">
            <a:avLst>
              <a:gd name="adj1" fmla="val -71169"/>
              <a:gd name="adj2" fmla="val 40278"/>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dirty="0"/>
              <a:t>②</a:t>
            </a:r>
            <a:r>
              <a:rPr kumimoji="1" lang="ja-JP" altLang="en-US"/>
              <a:t>まだ指名されていない人のリストから選択される</a:t>
            </a:r>
          </a:p>
        </p:txBody>
      </p:sp>
    </p:spTree>
    <p:extLst>
      <p:ext uri="{BB962C8B-B14F-4D97-AF65-F5344CB8AC3E}">
        <p14:creationId xmlns:p14="http://schemas.microsoft.com/office/powerpoint/2010/main" val="31059689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6551C9-E21B-E8F3-1ED4-B8F92F829E96}"/>
              </a:ext>
            </a:extLst>
          </p:cNvPr>
          <p:cNvSpPr>
            <a:spLocks noGrp="1"/>
          </p:cNvSpPr>
          <p:nvPr>
            <p:ph type="title"/>
          </p:nvPr>
        </p:nvSpPr>
        <p:spPr/>
        <p:txBody>
          <a:bodyPr>
            <a:normAutofit fontScale="90000"/>
          </a:bodyPr>
          <a:lstStyle/>
          <a:p>
            <a:r>
              <a:rPr kumimoji="1" lang="ja-JP" altLang="en-US" sz="3600"/>
              <a:t>プロトタイプ（ペーパープロトタイプ）</a:t>
            </a:r>
            <a:r>
              <a:rPr kumimoji="1" lang="en-US" altLang="ja-JP" sz="3600" dirty="0"/>
              <a:t>②</a:t>
            </a:r>
            <a:endParaRPr kumimoji="1" lang="ja-JP" altLang="en-US"/>
          </a:p>
        </p:txBody>
      </p:sp>
      <p:pic>
        <p:nvPicPr>
          <p:cNvPr id="5" name="図 4" descr="紙の広告&#10;&#10;低い精度で自動的に生成された説明">
            <a:extLst>
              <a:ext uri="{FF2B5EF4-FFF2-40B4-BE49-F238E27FC236}">
                <a16:creationId xmlns:a16="http://schemas.microsoft.com/office/drawing/2014/main" id="{76E4D661-42D4-DEF2-F461-ACB12DE51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016384" y="2013074"/>
            <a:ext cx="3429000" cy="2571750"/>
          </a:xfrm>
          <a:prstGeom prst="rect">
            <a:avLst/>
          </a:prstGeom>
        </p:spPr>
      </p:pic>
      <p:pic>
        <p:nvPicPr>
          <p:cNvPr id="7" name="図 6" descr="壁に貼られた紙&#10;&#10;中程度の精度で自動的に生成された説明">
            <a:extLst>
              <a:ext uri="{FF2B5EF4-FFF2-40B4-BE49-F238E27FC236}">
                <a16:creationId xmlns:a16="http://schemas.microsoft.com/office/drawing/2014/main" id="{415B90CA-8856-A40D-74C9-58D313FFA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984492" y="3170912"/>
            <a:ext cx="3429000" cy="2571750"/>
          </a:xfrm>
          <a:prstGeom prst="rect">
            <a:avLst/>
          </a:prstGeom>
        </p:spPr>
      </p:pic>
      <p:sp>
        <p:nvSpPr>
          <p:cNvPr id="9" name="角丸四角形吹き出し 8">
            <a:extLst>
              <a:ext uri="{FF2B5EF4-FFF2-40B4-BE49-F238E27FC236}">
                <a16:creationId xmlns:a16="http://schemas.microsoft.com/office/drawing/2014/main" id="{7F8DDB16-B23C-001A-41FB-655C15747CF3}"/>
              </a:ext>
            </a:extLst>
          </p:cNvPr>
          <p:cNvSpPr/>
          <p:nvPr/>
        </p:nvSpPr>
        <p:spPr>
          <a:xfrm>
            <a:off x="959045" y="3298949"/>
            <a:ext cx="2294585" cy="1113323"/>
          </a:xfrm>
          <a:prstGeom prst="wedgeRoundRectCallout">
            <a:avLst>
              <a:gd name="adj1" fmla="val 50627"/>
              <a:gd name="adj2" fmla="val -77715"/>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dirty="0"/>
              <a:t>③</a:t>
            </a:r>
            <a:r>
              <a:rPr kumimoji="1" lang="ja-JP" altLang="en-US"/>
              <a:t>ランダムに</a:t>
            </a:r>
            <a:endParaRPr kumimoji="1" lang="en-US" altLang="ja-JP" dirty="0"/>
          </a:p>
          <a:p>
            <a:r>
              <a:rPr lang="ja-JP" altLang="en-US"/>
              <a:t>抽出された人たちが</a:t>
            </a:r>
            <a:endParaRPr lang="en-US" altLang="ja-JP" dirty="0"/>
          </a:p>
          <a:p>
            <a:r>
              <a:rPr lang="ja-JP" altLang="en-US"/>
              <a:t>リストアップされる</a:t>
            </a:r>
            <a:endParaRPr lang="en-US" altLang="ja-JP" dirty="0"/>
          </a:p>
        </p:txBody>
      </p:sp>
      <p:sp>
        <p:nvSpPr>
          <p:cNvPr id="10" name="角丸四角形吹き出し 9">
            <a:extLst>
              <a:ext uri="{FF2B5EF4-FFF2-40B4-BE49-F238E27FC236}">
                <a16:creationId xmlns:a16="http://schemas.microsoft.com/office/drawing/2014/main" id="{23FB8A5D-650F-226E-0FEF-C168EC141037}"/>
              </a:ext>
            </a:extLst>
          </p:cNvPr>
          <p:cNvSpPr/>
          <p:nvPr/>
        </p:nvSpPr>
        <p:spPr>
          <a:xfrm>
            <a:off x="5870586" y="1408482"/>
            <a:ext cx="2294585" cy="1113323"/>
          </a:xfrm>
          <a:prstGeom prst="wedgeRoundRectCallout">
            <a:avLst>
              <a:gd name="adj1" fmla="val -26268"/>
              <a:gd name="adj2" fmla="val 7729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kumimoji="1" lang="ja-JP" altLang="en-US"/>
              <a:t>全員指名されたら、</a:t>
            </a:r>
            <a:endParaRPr kumimoji="1" lang="en-US" altLang="ja-JP" dirty="0"/>
          </a:p>
          <a:p>
            <a:r>
              <a:rPr lang="ja-JP" altLang="en-US"/>
              <a:t>リセットしか</a:t>
            </a:r>
            <a:endParaRPr lang="en-US" altLang="ja-JP" dirty="0"/>
          </a:p>
          <a:p>
            <a:r>
              <a:rPr lang="ja-JP" altLang="en-US"/>
              <a:t>できなくする</a:t>
            </a:r>
            <a:endParaRPr lang="en-US" altLang="ja-JP" dirty="0"/>
          </a:p>
        </p:txBody>
      </p:sp>
      <p:sp>
        <p:nvSpPr>
          <p:cNvPr id="11" name="テキスト ボックス 10">
            <a:extLst>
              <a:ext uri="{FF2B5EF4-FFF2-40B4-BE49-F238E27FC236}">
                <a16:creationId xmlns:a16="http://schemas.microsoft.com/office/drawing/2014/main" id="{15913891-E9C0-D43D-0B45-B55DAB906093}"/>
              </a:ext>
            </a:extLst>
          </p:cNvPr>
          <p:cNvSpPr txBox="1"/>
          <p:nvPr/>
        </p:nvSpPr>
        <p:spPr>
          <a:xfrm>
            <a:off x="1081825" y="5318975"/>
            <a:ext cx="4031088" cy="669701"/>
          </a:xfrm>
          <a:prstGeom prst="rect">
            <a:avLst/>
          </a:prstGeom>
        </p:spPr>
        <p:txBody>
          <a:bodyPr wrap="square" lIns="0" tIns="0" rIns="0" bIns="0" rtlCol="0">
            <a:noAutofit/>
          </a:bodyPr>
          <a:lstStyle/>
          <a:p>
            <a:r>
              <a:rPr kumimoji="1" lang="ja-JP" altLang="en-US">
                <a:latin typeface="+mn-lt"/>
              </a:rPr>
              <a:t>シナリオ（文章）だけでは考えにくいところを、紙でプロトタイプを作って、考えやすくする。ふせんを使うと、要素の移動が簡単</a:t>
            </a:r>
            <a:endParaRPr kumimoji="1" lang="ja-JP" altLang="en-US" dirty="0">
              <a:latin typeface="+mn-lt"/>
            </a:endParaRPr>
          </a:p>
        </p:txBody>
      </p:sp>
    </p:spTree>
    <p:extLst>
      <p:ext uri="{BB962C8B-B14F-4D97-AF65-F5344CB8AC3E}">
        <p14:creationId xmlns:p14="http://schemas.microsoft.com/office/powerpoint/2010/main" val="10899094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3C888D-1244-AF26-24F1-CFC08DC1D4F2}"/>
              </a:ext>
            </a:extLst>
          </p:cNvPr>
          <p:cNvSpPr>
            <a:spLocks noGrp="1"/>
          </p:cNvSpPr>
          <p:nvPr>
            <p:ph type="title"/>
          </p:nvPr>
        </p:nvSpPr>
        <p:spPr/>
        <p:txBody>
          <a:bodyPr/>
          <a:lstStyle/>
          <a:p>
            <a:r>
              <a:rPr kumimoji="1" lang="ja-JP" altLang="en-US"/>
              <a:t>シナリオの詳細版（</a:t>
            </a:r>
            <a:r>
              <a:rPr kumimoji="1" lang="en-US" altLang="ja-JP" dirty="0"/>
              <a:t>※</a:t>
            </a:r>
            <a:r>
              <a:rPr lang="ja-JP" altLang="en-US"/>
              <a:t>オプション</a:t>
            </a:r>
            <a:r>
              <a:rPr kumimoji="1" lang="ja-JP" altLang="en-US"/>
              <a:t>）</a:t>
            </a:r>
          </a:p>
        </p:txBody>
      </p:sp>
      <p:sp>
        <p:nvSpPr>
          <p:cNvPr id="3" name="コンテンツ プレースホルダー 2">
            <a:extLst>
              <a:ext uri="{FF2B5EF4-FFF2-40B4-BE49-F238E27FC236}">
                <a16:creationId xmlns:a16="http://schemas.microsoft.com/office/drawing/2014/main" id="{54EA135A-69F1-62EC-B454-CE95F7FE5BD9}"/>
              </a:ext>
            </a:extLst>
          </p:cNvPr>
          <p:cNvSpPr>
            <a:spLocks noGrp="1"/>
          </p:cNvSpPr>
          <p:nvPr>
            <p:ph idx="1"/>
          </p:nvPr>
        </p:nvSpPr>
        <p:spPr>
          <a:xfrm>
            <a:off x="899592" y="1328057"/>
            <a:ext cx="7344816" cy="4822372"/>
          </a:xfrm>
        </p:spPr>
        <p:txBody>
          <a:bodyPr>
            <a:normAutofit/>
          </a:bodyPr>
          <a:lstStyle/>
          <a:p>
            <a:pPr marL="342900" indent="-342900">
              <a:buFont typeface="Arial" panose="020B0604020202020204" pitchFamily="34" charset="0"/>
              <a:buChar char="•"/>
            </a:pPr>
            <a:r>
              <a:rPr kumimoji="1" lang="ja-JP" altLang="en-US" sz="2400"/>
              <a:t>企画段階では、シナリオは大まかにしか書けない</a:t>
            </a:r>
            <a:endParaRPr kumimoji="1" lang="en-US" altLang="ja-JP" sz="2400" dirty="0"/>
          </a:p>
          <a:p>
            <a:endParaRPr kumimoji="1" lang="en-US" altLang="ja-JP" sz="2400" dirty="0"/>
          </a:p>
          <a:p>
            <a:pPr marL="342900" indent="-342900">
              <a:buFont typeface="Arial" panose="020B0604020202020204" pitchFamily="34" charset="0"/>
              <a:buChar char="•"/>
            </a:pPr>
            <a:r>
              <a:rPr lang="ja-JP" altLang="en-US" sz="2400"/>
              <a:t>設計や、制作が進むと、徐々にシナリオが詳細になる</a:t>
            </a:r>
            <a:endParaRPr lang="en-US" altLang="ja-JP" sz="2400" dirty="0"/>
          </a:p>
          <a:p>
            <a:pPr marL="342900" lvl="1" indent="-342900">
              <a:buFont typeface="Arial" panose="020B0604020202020204" pitchFamily="34" charset="0"/>
              <a:buChar char="•"/>
            </a:pPr>
            <a:r>
              <a:rPr lang="ja-JP" altLang="en-US" sz="1650"/>
              <a:t>アプリの画面の要素の操作性や、内部の仕組みを細かく書いていく</a:t>
            </a:r>
            <a:endParaRPr lang="en-US" altLang="ja-JP" sz="1650" dirty="0"/>
          </a:p>
          <a:p>
            <a:pPr marL="342900" lvl="1" indent="-342900">
              <a:buFont typeface="Arial" panose="020B0604020202020204" pitchFamily="34" charset="0"/>
              <a:buChar char="•"/>
            </a:pPr>
            <a:r>
              <a:rPr lang="ja-JP" altLang="en-US" sz="1650"/>
              <a:t>ユーザーの操作の記述は、あまり変わらない</a:t>
            </a:r>
            <a:endParaRPr lang="en-US" altLang="ja-JP" sz="1650" dirty="0"/>
          </a:p>
          <a:p>
            <a:pPr marL="342900" indent="-342900">
              <a:buFont typeface="Arial" panose="020B0604020202020204" pitchFamily="34" charset="0"/>
              <a:buChar char="•"/>
            </a:pPr>
            <a:endParaRPr lang="en-US" altLang="ja-JP" sz="2400" dirty="0"/>
          </a:p>
          <a:p>
            <a:pPr marL="342900" indent="-342900">
              <a:buFont typeface="Arial" panose="020B0604020202020204" pitchFamily="34" charset="0"/>
              <a:buChar char="•"/>
            </a:pPr>
            <a:r>
              <a:rPr lang="en-US" altLang="ja-JP" sz="2400" dirty="0"/>
              <a:t>※</a:t>
            </a:r>
            <a:r>
              <a:rPr lang="ja-JP" altLang="en-US" sz="2400"/>
              <a:t>詳細版のシナリオは、書かなくてもよい</a:t>
            </a:r>
            <a:endParaRPr lang="en-US" altLang="ja-JP" sz="2400" dirty="0"/>
          </a:p>
          <a:p>
            <a:pPr marL="342900" lvl="1" indent="-342900">
              <a:buFont typeface="Arial" panose="020B0604020202020204" pitchFamily="34" charset="0"/>
              <a:buChar char="•"/>
            </a:pPr>
            <a:r>
              <a:rPr lang="ja-JP" altLang="en-US" sz="1650"/>
              <a:t>ただし、アプリの機能の数が多くなって、操作が複雑になりそうなら、詳細版を書く方が、制作を進めやすくなる</a:t>
            </a:r>
            <a:endParaRPr lang="en-US" altLang="ja-JP" sz="1650" dirty="0"/>
          </a:p>
          <a:p>
            <a:endParaRPr lang="en-US" altLang="ja-JP" dirty="0"/>
          </a:p>
          <a:p>
            <a:endParaRPr kumimoji="1" lang="en-US" altLang="ja-JP" dirty="0"/>
          </a:p>
        </p:txBody>
      </p:sp>
    </p:spTree>
    <p:extLst>
      <p:ext uri="{BB962C8B-B14F-4D97-AF65-F5344CB8AC3E}">
        <p14:creationId xmlns:p14="http://schemas.microsoft.com/office/powerpoint/2010/main" val="700420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A84A4A-233C-87CF-DBED-97C41003CC72}"/>
              </a:ext>
            </a:extLst>
          </p:cNvPr>
          <p:cNvSpPr>
            <a:spLocks noGrp="1"/>
          </p:cNvSpPr>
          <p:nvPr>
            <p:ph type="title"/>
          </p:nvPr>
        </p:nvSpPr>
        <p:spPr/>
        <p:txBody>
          <a:bodyPr/>
          <a:lstStyle/>
          <a:p>
            <a:r>
              <a:rPr lang="ja-JP" altLang="en-US"/>
              <a:t>画面設計</a:t>
            </a:r>
            <a:endParaRPr kumimoji="1" lang="ja-JP" altLang="en-US"/>
          </a:p>
        </p:txBody>
      </p:sp>
      <p:sp>
        <p:nvSpPr>
          <p:cNvPr id="3" name="コンテンツ プレースホルダー 2">
            <a:extLst>
              <a:ext uri="{FF2B5EF4-FFF2-40B4-BE49-F238E27FC236}">
                <a16:creationId xmlns:a16="http://schemas.microsoft.com/office/drawing/2014/main" id="{19090B8E-5BA4-53CD-2AA1-C35176EB0C64}"/>
              </a:ext>
            </a:extLst>
          </p:cNvPr>
          <p:cNvSpPr>
            <a:spLocks noGrp="1"/>
          </p:cNvSpPr>
          <p:nvPr>
            <p:ph idx="1"/>
          </p:nvPr>
        </p:nvSpPr>
        <p:spPr>
          <a:xfrm>
            <a:off x="899592" y="1368403"/>
            <a:ext cx="7344816" cy="4816640"/>
          </a:xfrm>
        </p:spPr>
        <p:txBody>
          <a:bodyPr>
            <a:normAutofit fontScale="92500" lnSpcReduction="20000"/>
          </a:bodyPr>
          <a:lstStyle/>
          <a:p>
            <a:r>
              <a:rPr kumimoji="1" lang="ja-JP" altLang="en-US"/>
              <a:t>画面を構成する要素を書き出す</a:t>
            </a:r>
            <a:endParaRPr kumimoji="1" lang="en-US" altLang="ja-JP" dirty="0"/>
          </a:p>
          <a:p>
            <a:pPr marL="285750" lvl="1" indent="-285750">
              <a:buFont typeface="Arial" panose="020B0604020202020204" pitchFamily="34" charset="0"/>
              <a:buChar char="•"/>
            </a:pPr>
            <a:r>
              <a:rPr lang="ja-JP" altLang="en-US"/>
              <a:t>企画の時よりも詳しく考える</a:t>
            </a:r>
            <a:endParaRPr kumimoji="1" lang="en-US" altLang="ja-JP" dirty="0"/>
          </a:p>
          <a:p>
            <a:pPr marL="285750" lvl="1" indent="-285750">
              <a:buFont typeface="Arial" panose="020B0604020202020204" pitchFamily="34" charset="0"/>
              <a:buChar char="•"/>
            </a:pPr>
            <a:r>
              <a:rPr lang="ja-JP" altLang="en-US"/>
              <a:t>ユーザーが入力や操作をするための要素</a:t>
            </a:r>
            <a:endParaRPr lang="en-US" altLang="ja-JP" dirty="0"/>
          </a:p>
          <a:p>
            <a:pPr marL="971550" lvl="2" indent="-285750">
              <a:buFont typeface="Arial" panose="020B0604020202020204" pitchFamily="34" charset="0"/>
              <a:buChar char="•"/>
            </a:pPr>
            <a:r>
              <a:rPr lang="ja-JP" altLang="en-US"/>
              <a:t>ボタン</a:t>
            </a:r>
            <a:endParaRPr lang="en-US" altLang="ja-JP" dirty="0"/>
          </a:p>
          <a:p>
            <a:pPr marL="971550" lvl="2" indent="-285750">
              <a:buFont typeface="Arial" panose="020B0604020202020204" pitchFamily="34" charset="0"/>
              <a:buChar char="•"/>
            </a:pPr>
            <a:r>
              <a:rPr lang="ja-JP" altLang="en-US"/>
              <a:t>選択肢</a:t>
            </a:r>
            <a:endParaRPr lang="en-US" altLang="ja-JP" dirty="0"/>
          </a:p>
          <a:p>
            <a:pPr marL="971550" lvl="2" indent="-285750">
              <a:buFont typeface="Arial" panose="020B0604020202020204" pitchFamily="34" charset="0"/>
              <a:buChar char="•"/>
            </a:pPr>
            <a:r>
              <a:rPr lang="ja-JP" altLang="en-US"/>
              <a:t>入力欄</a:t>
            </a:r>
            <a:endParaRPr lang="en-US" altLang="ja-JP" dirty="0"/>
          </a:p>
          <a:p>
            <a:pPr marL="285750" lvl="1" indent="-285750">
              <a:buFont typeface="Arial" panose="020B0604020202020204" pitchFamily="34" charset="0"/>
              <a:buChar char="•"/>
            </a:pPr>
            <a:r>
              <a:rPr lang="ja-JP" altLang="en-US"/>
              <a:t>ユーザーに対して値を表示するための要素</a:t>
            </a:r>
            <a:endParaRPr lang="en-US" altLang="ja-JP" dirty="0"/>
          </a:p>
          <a:p>
            <a:pPr marL="971550" lvl="2" indent="-285750">
              <a:buFont typeface="Arial" panose="020B0604020202020204" pitchFamily="34" charset="0"/>
              <a:buChar char="•"/>
            </a:pPr>
            <a:r>
              <a:rPr kumimoji="1" lang="ja-JP" altLang="en-US"/>
              <a:t>項目</a:t>
            </a:r>
            <a:endParaRPr kumimoji="1" lang="en-US" altLang="ja-JP" dirty="0"/>
          </a:p>
          <a:p>
            <a:pPr marL="971550" lvl="2" indent="-285750">
              <a:buFont typeface="Arial" panose="020B0604020202020204" pitchFamily="34" charset="0"/>
              <a:buChar char="•"/>
            </a:pPr>
            <a:r>
              <a:rPr kumimoji="1" lang="ja-JP" altLang="en-US"/>
              <a:t>一覧表</a:t>
            </a:r>
            <a:endParaRPr kumimoji="1" lang="en-US" altLang="ja-JP" dirty="0"/>
          </a:p>
          <a:p>
            <a:pPr marL="285750" lvl="1" indent="-285750">
              <a:buFont typeface="Arial" panose="020B0604020202020204" pitchFamily="34" charset="0"/>
              <a:buChar char="•"/>
            </a:pPr>
            <a:r>
              <a:rPr kumimoji="1" lang="ja-JP" altLang="en-US"/>
              <a:t>表示・入力・操作のための要素に付けるラベル</a:t>
            </a:r>
            <a:endParaRPr kumimoji="1" lang="en-US" altLang="ja-JP" dirty="0"/>
          </a:p>
          <a:p>
            <a:pPr marL="285750" lvl="1" indent="-285750">
              <a:buFont typeface="Arial" panose="020B0604020202020204" pitchFamily="34" charset="0"/>
              <a:buChar char="•"/>
            </a:pPr>
            <a:r>
              <a:rPr lang="ja-JP" altLang="en-US"/>
              <a:t>その他</a:t>
            </a:r>
            <a:endParaRPr lang="en-US" altLang="ja-JP" dirty="0"/>
          </a:p>
          <a:p>
            <a:pPr marL="971550" lvl="2" indent="-285750">
              <a:buFont typeface="Arial" panose="020B0604020202020204" pitchFamily="34" charset="0"/>
              <a:buChar char="•"/>
            </a:pPr>
            <a:r>
              <a:rPr lang="ja-JP" altLang="en-US"/>
              <a:t>操作の説明（ヘルプ）</a:t>
            </a:r>
            <a:endParaRPr lang="en-US" altLang="ja-JP" dirty="0"/>
          </a:p>
          <a:p>
            <a:pPr marL="971550" lvl="2" indent="-285750">
              <a:buFont typeface="Arial" panose="020B0604020202020204" pitchFamily="34" charset="0"/>
              <a:buChar char="•"/>
            </a:pPr>
            <a:r>
              <a:rPr lang="ja-JP" altLang="en-US"/>
              <a:t>表示している項目の説明</a:t>
            </a:r>
            <a:endParaRPr lang="en-US" altLang="ja-JP" dirty="0"/>
          </a:p>
          <a:p>
            <a:pPr marL="285750" lvl="1" indent="-285750">
              <a:buFont typeface="Arial" panose="020B0604020202020204" pitchFamily="34" charset="0"/>
              <a:buChar char="•"/>
            </a:pPr>
            <a:r>
              <a:rPr lang="ja-JP" altLang="en-US"/>
              <a:t>デザイン（文字サイズ、色使い、配置など）</a:t>
            </a:r>
            <a:endParaRPr lang="en-US" altLang="ja-JP" dirty="0"/>
          </a:p>
        </p:txBody>
      </p:sp>
      <p:sp>
        <p:nvSpPr>
          <p:cNvPr id="5" name="正方形/長方形 4">
            <a:extLst>
              <a:ext uri="{FF2B5EF4-FFF2-40B4-BE49-F238E27FC236}">
                <a16:creationId xmlns:a16="http://schemas.microsoft.com/office/drawing/2014/main" id="{092E55D0-1E68-04A4-39F6-186AB352A7D0}"/>
              </a:ext>
            </a:extLst>
          </p:cNvPr>
          <p:cNvSpPr/>
          <p:nvPr/>
        </p:nvSpPr>
        <p:spPr>
          <a:xfrm>
            <a:off x="6072735" y="1291726"/>
            <a:ext cx="1710450" cy="17641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1600"/>
          </a:p>
        </p:txBody>
      </p:sp>
      <p:sp>
        <p:nvSpPr>
          <p:cNvPr id="6" name="角丸四角形 5">
            <a:extLst>
              <a:ext uri="{FF2B5EF4-FFF2-40B4-BE49-F238E27FC236}">
                <a16:creationId xmlns:a16="http://schemas.microsoft.com/office/drawing/2014/main" id="{EE7981A9-6B48-1670-5F12-7451F5D276AE}"/>
              </a:ext>
            </a:extLst>
          </p:cNvPr>
          <p:cNvSpPr/>
          <p:nvPr/>
        </p:nvSpPr>
        <p:spPr>
          <a:xfrm>
            <a:off x="6519351" y="1496571"/>
            <a:ext cx="807713" cy="297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指名する</a:t>
            </a:r>
          </a:p>
        </p:txBody>
      </p:sp>
      <p:sp>
        <p:nvSpPr>
          <p:cNvPr id="7" name="角丸四角形 6">
            <a:extLst>
              <a:ext uri="{FF2B5EF4-FFF2-40B4-BE49-F238E27FC236}">
                <a16:creationId xmlns:a16="http://schemas.microsoft.com/office/drawing/2014/main" id="{1C7B4585-4417-E020-74AD-8F3745AC690C}"/>
              </a:ext>
            </a:extLst>
          </p:cNvPr>
          <p:cNvSpPr/>
          <p:nvPr/>
        </p:nvSpPr>
        <p:spPr>
          <a:xfrm>
            <a:off x="6519351" y="1871490"/>
            <a:ext cx="807713" cy="297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リセット</a:t>
            </a:r>
          </a:p>
        </p:txBody>
      </p:sp>
      <p:sp>
        <p:nvSpPr>
          <p:cNvPr id="8" name="正方形/長方形 7">
            <a:extLst>
              <a:ext uri="{FF2B5EF4-FFF2-40B4-BE49-F238E27FC236}">
                <a16:creationId xmlns:a16="http://schemas.microsoft.com/office/drawing/2014/main" id="{4262DFBF-38DF-2D09-3B90-64BB0DA77703}"/>
              </a:ext>
            </a:extLst>
          </p:cNvPr>
          <p:cNvSpPr/>
          <p:nvPr/>
        </p:nvSpPr>
        <p:spPr>
          <a:xfrm>
            <a:off x="6275266" y="2352681"/>
            <a:ext cx="1295883" cy="68266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a:t>（名前のリスト）</a:t>
            </a:r>
          </a:p>
        </p:txBody>
      </p:sp>
      <p:pic>
        <p:nvPicPr>
          <p:cNvPr id="11" name="図 10" descr="記号, 屋外, テキスト, スコアボード が含まれている画像&#10;&#10;自動的に生成された説明">
            <a:extLst>
              <a:ext uri="{FF2B5EF4-FFF2-40B4-BE49-F238E27FC236}">
                <a16:creationId xmlns:a16="http://schemas.microsoft.com/office/drawing/2014/main" id="{E904B9FA-9808-BA91-2191-57A51FC94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3026" y="3803522"/>
            <a:ext cx="2155364" cy="2294795"/>
          </a:xfrm>
          <a:prstGeom prst="rect">
            <a:avLst/>
          </a:prstGeom>
        </p:spPr>
      </p:pic>
      <p:sp>
        <p:nvSpPr>
          <p:cNvPr id="12" name="下矢印 11">
            <a:extLst>
              <a:ext uri="{FF2B5EF4-FFF2-40B4-BE49-F238E27FC236}">
                <a16:creationId xmlns:a16="http://schemas.microsoft.com/office/drawing/2014/main" id="{A90E5CCC-E130-95A3-18C8-BE3A86CA2A0E}"/>
              </a:ext>
            </a:extLst>
          </p:cNvPr>
          <p:cNvSpPr/>
          <p:nvPr/>
        </p:nvSpPr>
        <p:spPr>
          <a:xfrm>
            <a:off x="6616826" y="3183995"/>
            <a:ext cx="607765" cy="44178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3240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81DB332-77CA-3644-12E1-2B453EE2C06A}"/>
              </a:ext>
            </a:extLst>
          </p:cNvPr>
          <p:cNvSpPr>
            <a:spLocks noGrp="1"/>
          </p:cNvSpPr>
          <p:nvPr>
            <p:ph type="ctrTitle"/>
          </p:nvPr>
        </p:nvSpPr>
        <p:spPr/>
        <p:txBody>
          <a:bodyPr/>
          <a:lstStyle/>
          <a:p>
            <a:r>
              <a:rPr lang="ja-JP" altLang="en-US"/>
              <a:t>中級（しっかり）編</a:t>
            </a:r>
            <a:r>
              <a:rPr kumimoji="1" lang="ja-JP" altLang="en-US"/>
              <a:t>のガイドライン</a:t>
            </a:r>
            <a:endParaRPr lang="ja-JP" altLang="en-US"/>
          </a:p>
        </p:txBody>
      </p:sp>
    </p:spTree>
    <p:extLst>
      <p:ext uri="{BB962C8B-B14F-4D97-AF65-F5344CB8AC3E}">
        <p14:creationId xmlns:p14="http://schemas.microsoft.com/office/powerpoint/2010/main" val="5382934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623CEA-4F79-CF35-32D7-73FB1F5D93D7}"/>
              </a:ext>
            </a:extLst>
          </p:cNvPr>
          <p:cNvSpPr>
            <a:spLocks noGrp="1"/>
          </p:cNvSpPr>
          <p:nvPr>
            <p:ph type="title"/>
          </p:nvPr>
        </p:nvSpPr>
        <p:spPr/>
        <p:txBody>
          <a:bodyPr/>
          <a:lstStyle/>
          <a:p>
            <a:r>
              <a:rPr kumimoji="1" lang="ja-JP" altLang="en-US"/>
              <a:t>画面遷移図</a:t>
            </a:r>
          </a:p>
        </p:txBody>
      </p:sp>
      <p:sp>
        <p:nvSpPr>
          <p:cNvPr id="3" name="コンテンツ プレースホルダー 2">
            <a:extLst>
              <a:ext uri="{FF2B5EF4-FFF2-40B4-BE49-F238E27FC236}">
                <a16:creationId xmlns:a16="http://schemas.microsoft.com/office/drawing/2014/main" id="{52341EC8-54D6-78AC-0F5A-2E77021243FA}"/>
              </a:ext>
            </a:extLst>
          </p:cNvPr>
          <p:cNvSpPr>
            <a:spLocks noGrp="1"/>
          </p:cNvSpPr>
          <p:nvPr>
            <p:ph idx="1"/>
          </p:nvPr>
        </p:nvSpPr>
        <p:spPr>
          <a:xfrm>
            <a:off x="899592" y="1315091"/>
            <a:ext cx="7344816" cy="4767209"/>
          </a:xfrm>
        </p:spPr>
        <p:txBody>
          <a:bodyPr>
            <a:normAutofit fontScale="92500" lnSpcReduction="20000"/>
          </a:bodyPr>
          <a:lstStyle/>
          <a:p>
            <a:r>
              <a:rPr kumimoji="1" lang="ja-JP" altLang="en-US"/>
              <a:t>アプリが複数の画面を持つとき、画面遷移図を作る</a:t>
            </a:r>
            <a:endParaRPr kumimoji="1" lang="en-US" altLang="ja-JP" dirty="0"/>
          </a:p>
          <a:p>
            <a:pPr marL="457200" lvl="1" indent="-457200">
              <a:buFont typeface="Arial" panose="020B0604020202020204" pitchFamily="34" charset="0"/>
              <a:buChar char="•"/>
            </a:pPr>
            <a:r>
              <a:rPr lang="ja-JP" altLang="en-US"/>
              <a:t>ユーザーがどのように画面を行き来するか考える</a:t>
            </a:r>
            <a:endParaRPr lang="en-US" altLang="ja-JP" dirty="0"/>
          </a:p>
          <a:p>
            <a:pPr marL="1143000" lvl="2" indent="-457200">
              <a:buFont typeface="Arial" panose="020B0604020202020204" pitchFamily="34" charset="0"/>
              <a:buChar char="•"/>
            </a:pPr>
            <a:r>
              <a:rPr lang="ja-JP" altLang="en-US"/>
              <a:t>「行ったきり、戻れない」画面が無いようにする</a:t>
            </a:r>
            <a:endParaRPr lang="en-US" altLang="ja-JP" dirty="0"/>
          </a:p>
          <a:p>
            <a:pPr marL="457200" lvl="1" indent="-457200">
              <a:buFont typeface="Arial" panose="020B0604020202020204" pitchFamily="34" charset="0"/>
              <a:buChar char="•"/>
            </a:pPr>
            <a:endParaRPr lang="en-US" altLang="ja-JP" dirty="0"/>
          </a:p>
          <a:p>
            <a:pPr marL="457200" lvl="1" indent="-457200">
              <a:buFont typeface="Arial" panose="020B0604020202020204" pitchFamily="34" charset="0"/>
              <a:buChar char="•"/>
            </a:pPr>
            <a:endParaRPr lang="en-US" altLang="ja-JP" dirty="0"/>
          </a:p>
          <a:p>
            <a:pPr marL="457200" lvl="1" indent="-457200">
              <a:buFont typeface="Arial" panose="020B0604020202020204" pitchFamily="34" charset="0"/>
              <a:buChar char="•"/>
            </a:pPr>
            <a:endParaRPr lang="en-US" altLang="ja-JP" dirty="0"/>
          </a:p>
          <a:p>
            <a:pPr marL="457200" lvl="1" indent="-457200">
              <a:buFont typeface="Arial" panose="020B0604020202020204" pitchFamily="34" charset="0"/>
              <a:buChar char="•"/>
            </a:pPr>
            <a:endParaRPr lang="en-US" altLang="ja-JP" dirty="0"/>
          </a:p>
          <a:p>
            <a:pPr marL="457200" lvl="1" indent="-457200">
              <a:buFont typeface="Arial" panose="020B0604020202020204" pitchFamily="34" charset="0"/>
              <a:buChar char="•"/>
            </a:pPr>
            <a:endParaRPr lang="en-US" altLang="ja-JP" dirty="0"/>
          </a:p>
          <a:p>
            <a:pPr marL="457200" lvl="1" indent="-457200">
              <a:buFont typeface="Arial" panose="020B0604020202020204" pitchFamily="34" charset="0"/>
              <a:buChar char="•"/>
            </a:pPr>
            <a:endParaRPr lang="en-US" altLang="ja-JP" dirty="0"/>
          </a:p>
          <a:p>
            <a:pPr marL="457200" lvl="1" indent="-457200">
              <a:buFont typeface="Arial" panose="020B0604020202020204" pitchFamily="34" charset="0"/>
              <a:buChar char="•"/>
            </a:pPr>
            <a:r>
              <a:rPr lang="ja-JP" altLang="en-US"/>
              <a:t>画面遷移図を作ると</a:t>
            </a:r>
            <a:r>
              <a:rPr lang="en-US" altLang="ja-JP" dirty="0"/>
              <a:t>…</a:t>
            </a:r>
          </a:p>
          <a:p>
            <a:pPr marL="1143000" lvl="2" indent="-457200">
              <a:buFont typeface="Arial" panose="020B0604020202020204" pitchFamily="34" charset="0"/>
              <a:buChar char="•"/>
            </a:pPr>
            <a:r>
              <a:rPr lang="ja-JP" altLang="en-US"/>
              <a:t>画面ごとに</a:t>
            </a:r>
            <a:r>
              <a:rPr kumimoji="1" lang="ja-JP" altLang="en-US"/>
              <a:t>制作を分担できる</a:t>
            </a:r>
            <a:endParaRPr lang="en-US" altLang="ja-JP" dirty="0"/>
          </a:p>
          <a:p>
            <a:pPr marL="1485900" lvl="3" indent="-457200">
              <a:buFont typeface="Arial" panose="020B0604020202020204" pitchFamily="34" charset="0"/>
              <a:buChar char="•"/>
            </a:pPr>
            <a:r>
              <a:rPr kumimoji="1" lang="ja-JP" altLang="en-US"/>
              <a:t>→</a:t>
            </a:r>
            <a:r>
              <a:rPr kumimoji="1" lang="en-US" altLang="ja-JP" dirty="0"/>
              <a:t> HTML</a:t>
            </a:r>
            <a:r>
              <a:rPr kumimoji="1" lang="ja-JP" altLang="en-US"/>
              <a:t>ごとに分担する</a:t>
            </a:r>
            <a:endParaRPr kumimoji="1" lang="en-US" altLang="ja-JP" dirty="0"/>
          </a:p>
          <a:p>
            <a:pPr marL="1143000" lvl="2" indent="-457200">
              <a:buFont typeface="Arial" panose="020B0604020202020204" pitchFamily="34" charset="0"/>
              <a:buChar char="•"/>
            </a:pPr>
            <a:r>
              <a:rPr lang="ja-JP" altLang="en-US"/>
              <a:t>ただし、共通部分をどうするかを考える必要が生じる</a:t>
            </a:r>
            <a:endParaRPr lang="en-US" altLang="ja-JP" dirty="0"/>
          </a:p>
          <a:p>
            <a:pPr marL="1485900" lvl="3" indent="-457200">
              <a:buFont typeface="Arial" panose="020B0604020202020204" pitchFamily="34" charset="0"/>
              <a:buChar char="•"/>
            </a:pPr>
            <a:r>
              <a:rPr lang="ja-JP" altLang="en-US"/>
              <a:t>→</a:t>
            </a:r>
            <a:r>
              <a:rPr lang="en-US" altLang="ja-JP" dirty="0"/>
              <a:t>CSS</a:t>
            </a:r>
            <a:r>
              <a:rPr lang="ja-JP" altLang="en-US"/>
              <a:t>（共通の色使い）</a:t>
            </a:r>
            <a:endParaRPr kumimoji="1" lang="ja-JP" altLang="en-US"/>
          </a:p>
        </p:txBody>
      </p:sp>
      <p:grpSp>
        <p:nvGrpSpPr>
          <p:cNvPr id="16" name="グループ化 15">
            <a:extLst>
              <a:ext uri="{FF2B5EF4-FFF2-40B4-BE49-F238E27FC236}">
                <a16:creationId xmlns:a16="http://schemas.microsoft.com/office/drawing/2014/main" id="{8EBC199F-94A3-6A03-E237-6F2BF3769E33}"/>
              </a:ext>
            </a:extLst>
          </p:cNvPr>
          <p:cNvGrpSpPr/>
          <p:nvPr/>
        </p:nvGrpSpPr>
        <p:grpSpPr>
          <a:xfrm>
            <a:off x="4458651" y="2658497"/>
            <a:ext cx="3637722" cy="2136913"/>
            <a:chOff x="2950537" y="2874499"/>
            <a:chExt cx="3637722" cy="2136913"/>
          </a:xfrm>
        </p:grpSpPr>
        <p:sp>
          <p:nvSpPr>
            <p:cNvPr id="4" name="正方形/長方形 3">
              <a:extLst>
                <a:ext uri="{FF2B5EF4-FFF2-40B4-BE49-F238E27FC236}">
                  <a16:creationId xmlns:a16="http://schemas.microsoft.com/office/drawing/2014/main" id="{70794A22-722A-D5E3-41B9-D32735DC2AA3}"/>
                </a:ext>
              </a:extLst>
            </p:cNvPr>
            <p:cNvSpPr/>
            <p:nvPr/>
          </p:nvSpPr>
          <p:spPr>
            <a:xfrm>
              <a:off x="2950537" y="2874499"/>
              <a:ext cx="3637722" cy="173934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A332859-CA40-1CF4-E814-7A53C3008E99}"/>
                </a:ext>
              </a:extLst>
            </p:cNvPr>
            <p:cNvSpPr/>
            <p:nvPr/>
          </p:nvSpPr>
          <p:spPr>
            <a:xfrm>
              <a:off x="3248813" y="3376426"/>
              <a:ext cx="1043609" cy="7255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t>メニュー画面</a:t>
              </a:r>
            </a:p>
          </p:txBody>
        </p:sp>
        <p:sp>
          <p:nvSpPr>
            <p:cNvPr id="6" name="正方形/長方形 5">
              <a:extLst>
                <a:ext uri="{FF2B5EF4-FFF2-40B4-BE49-F238E27FC236}">
                  <a16:creationId xmlns:a16="http://schemas.microsoft.com/office/drawing/2014/main" id="{20798FAB-91C5-4E0D-AF7E-FD4738CAA137}"/>
                </a:ext>
              </a:extLst>
            </p:cNvPr>
            <p:cNvSpPr/>
            <p:nvPr/>
          </p:nvSpPr>
          <p:spPr>
            <a:xfrm>
              <a:off x="5405401" y="2998737"/>
              <a:ext cx="1043609" cy="7255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t>リンゴ</a:t>
              </a:r>
              <a:endParaRPr kumimoji="1" lang="en-US" altLang="ja-JP" dirty="0"/>
            </a:p>
            <a:p>
              <a:pPr algn="ctr"/>
              <a:r>
                <a:rPr kumimoji="1" lang="ja-JP" altLang="en-US"/>
                <a:t>画面</a:t>
              </a:r>
            </a:p>
          </p:txBody>
        </p:sp>
        <p:sp>
          <p:nvSpPr>
            <p:cNvPr id="7" name="正方形/長方形 6">
              <a:extLst>
                <a:ext uri="{FF2B5EF4-FFF2-40B4-BE49-F238E27FC236}">
                  <a16:creationId xmlns:a16="http://schemas.microsoft.com/office/drawing/2014/main" id="{05B66CF0-7E47-E55C-8D21-EDB9BC448CB9}"/>
                </a:ext>
              </a:extLst>
            </p:cNvPr>
            <p:cNvSpPr/>
            <p:nvPr/>
          </p:nvSpPr>
          <p:spPr>
            <a:xfrm>
              <a:off x="5405401" y="3798564"/>
              <a:ext cx="1043609" cy="7255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a:t>みかん</a:t>
              </a:r>
              <a:endParaRPr kumimoji="1" lang="en-US" altLang="ja-JP" dirty="0"/>
            </a:p>
            <a:p>
              <a:pPr algn="ctr"/>
              <a:r>
                <a:rPr kumimoji="1" lang="ja-JP" altLang="en-US"/>
                <a:t>画面</a:t>
              </a:r>
            </a:p>
          </p:txBody>
        </p:sp>
        <p:sp>
          <p:nvSpPr>
            <p:cNvPr id="8" name="テキスト ボックス 7">
              <a:extLst>
                <a:ext uri="{FF2B5EF4-FFF2-40B4-BE49-F238E27FC236}">
                  <a16:creationId xmlns:a16="http://schemas.microsoft.com/office/drawing/2014/main" id="{7A9425BA-16EB-76CB-7751-6E89B78F1986}"/>
                </a:ext>
              </a:extLst>
            </p:cNvPr>
            <p:cNvSpPr txBox="1"/>
            <p:nvPr/>
          </p:nvSpPr>
          <p:spPr>
            <a:xfrm>
              <a:off x="3710880" y="4653604"/>
              <a:ext cx="2117036" cy="357808"/>
            </a:xfrm>
            <a:prstGeom prst="rect">
              <a:avLst/>
            </a:prstGeom>
          </p:spPr>
          <p:txBody>
            <a:bodyPr wrap="none" lIns="0" tIns="0" rIns="0" bIns="0" rtlCol="0">
              <a:normAutofit/>
            </a:bodyPr>
            <a:lstStyle/>
            <a:p>
              <a:pPr algn="ctr"/>
              <a:r>
                <a:rPr lang="ja-JP" altLang="en-US" sz="1200"/>
                <a:t>くだもの図鑑の画面遷移図</a:t>
              </a:r>
              <a:endParaRPr kumimoji="1" lang="ja-JP" altLang="en-US" sz="1200" dirty="0">
                <a:latin typeface="+mn-lt"/>
              </a:endParaRPr>
            </a:p>
          </p:txBody>
        </p:sp>
        <p:cxnSp>
          <p:nvCxnSpPr>
            <p:cNvPr id="9" name="直線矢印コネクタ 8">
              <a:extLst>
                <a:ext uri="{FF2B5EF4-FFF2-40B4-BE49-F238E27FC236}">
                  <a16:creationId xmlns:a16="http://schemas.microsoft.com/office/drawing/2014/main" id="{B973A592-109E-BE7D-7903-4724BE0A647B}"/>
                </a:ext>
              </a:extLst>
            </p:cNvPr>
            <p:cNvCxnSpPr/>
            <p:nvPr/>
          </p:nvCxnSpPr>
          <p:spPr>
            <a:xfrm flipV="1">
              <a:off x="4391711" y="3187585"/>
              <a:ext cx="934278" cy="263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EAE0FAAD-C091-0887-E6FC-DBD7330D7767}"/>
                </a:ext>
              </a:extLst>
            </p:cNvPr>
            <p:cNvCxnSpPr>
              <a:cxnSpLocks/>
            </p:cNvCxnSpPr>
            <p:nvPr/>
          </p:nvCxnSpPr>
          <p:spPr>
            <a:xfrm>
              <a:off x="4391711" y="4037375"/>
              <a:ext cx="934278" cy="223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74A30CCF-4B14-94BB-90F3-AAA2004C8E7D}"/>
                </a:ext>
              </a:extLst>
            </p:cNvPr>
            <p:cNvSpPr txBox="1"/>
            <p:nvPr/>
          </p:nvSpPr>
          <p:spPr>
            <a:xfrm>
              <a:off x="4550736" y="3197524"/>
              <a:ext cx="536713" cy="188841"/>
            </a:xfrm>
            <a:prstGeom prst="rect">
              <a:avLst/>
            </a:prstGeom>
          </p:spPr>
          <p:txBody>
            <a:bodyPr wrap="square" lIns="0" tIns="0" rIns="0" bIns="0" rtlCol="0">
              <a:normAutofit fontScale="55000" lnSpcReduction="20000"/>
            </a:bodyPr>
            <a:lstStyle/>
            <a:p>
              <a:r>
                <a:rPr kumimoji="1" lang="ja-JP" altLang="en-US" sz="2400">
                  <a:latin typeface="+mn-lt"/>
                </a:rPr>
                <a:t>リンゴ</a:t>
              </a:r>
              <a:endParaRPr kumimoji="1" lang="ja-JP" altLang="en-US" sz="2400" dirty="0">
                <a:latin typeface="+mn-lt"/>
              </a:endParaRPr>
            </a:p>
          </p:txBody>
        </p:sp>
        <p:sp>
          <p:nvSpPr>
            <p:cNvPr id="12" name="テキスト ボックス 11">
              <a:extLst>
                <a:ext uri="{FF2B5EF4-FFF2-40B4-BE49-F238E27FC236}">
                  <a16:creationId xmlns:a16="http://schemas.microsoft.com/office/drawing/2014/main" id="{5050D8F7-6ADB-DD50-ACA6-96956CCE4205}"/>
                </a:ext>
              </a:extLst>
            </p:cNvPr>
            <p:cNvSpPr txBox="1"/>
            <p:nvPr/>
          </p:nvSpPr>
          <p:spPr>
            <a:xfrm>
              <a:off x="4554051" y="4234508"/>
              <a:ext cx="536713" cy="188841"/>
            </a:xfrm>
            <a:prstGeom prst="rect">
              <a:avLst/>
            </a:prstGeom>
          </p:spPr>
          <p:txBody>
            <a:bodyPr wrap="square" lIns="0" tIns="0" rIns="0" bIns="0" rtlCol="0">
              <a:normAutofit fontScale="55000" lnSpcReduction="20000"/>
            </a:bodyPr>
            <a:lstStyle/>
            <a:p>
              <a:r>
                <a:rPr lang="ja-JP" altLang="en-US" sz="2400"/>
                <a:t>みかん</a:t>
              </a:r>
              <a:endParaRPr kumimoji="1" lang="ja-JP" altLang="en-US" sz="2400" dirty="0">
                <a:latin typeface="+mn-lt"/>
              </a:endParaRPr>
            </a:p>
          </p:txBody>
        </p:sp>
        <p:cxnSp>
          <p:nvCxnSpPr>
            <p:cNvPr id="13" name="直線矢印コネクタ 12">
              <a:extLst>
                <a:ext uri="{FF2B5EF4-FFF2-40B4-BE49-F238E27FC236}">
                  <a16:creationId xmlns:a16="http://schemas.microsoft.com/office/drawing/2014/main" id="{F5D2127A-E577-2C27-1BF7-2BC8CD07DAD3}"/>
                </a:ext>
              </a:extLst>
            </p:cNvPr>
            <p:cNvCxnSpPr/>
            <p:nvPr/>
          </p:nvCxnSpPr>
          <p:spPr>
            <a:xfrm flipH="1">
              <a:off x="4391711" y="3580177"/>
              <a:ext cx="934278" cy="69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F4E7B850-E051-8940-6C2F-11B61FF6F9BC}"/>
                </a:ext>
              </a:extLst>
            </p:cNvPr>
            <p:cNvCxnSpPr/>
            <p:nvPr/>
          </p:nvCxnSpPr>
          <p:spPr>
            <a:xfrm flipH="1" flipV="1">
              <a:off x="4391711" y="3868412"/>
              <a:ext cx="934278" cy="79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D609F1A1-6616-364A-8D44-4D1714994200}"/>
                </a:ext>
              </a:extLst>
            </p:cNvPr>
            <p:cNvSpPr txBox="1"/>
            <p:nvPr/>
          </p:nvSpPr>
          <p:spPr>
            <a:xfrm>
              <a:off x="4609130" y="3678937"/>
              <a:ext cx="536713" cy="188841"/>
            </a:xfrm>
            <a:prstGeom prst="rect">
              <a:avLst/>
            </a:prstGeom>
          </p:spPr>
          <p:txBody>
            <a:bodyPr wrap="square" lIns="0" tIns="0" rIns="0" bIns="0" rtlCol="0">
              <a:normAutofit fontScale="55000" lnSpcReduction="20000"/>
            </a:bodyPr>
            <a:lstStyle/>
            <a:p>
              <a:r>
                <a:rPr lang="ja-JP" altLang="en-US" sz="2400"/>
                <a:t>戻る</a:t>
              </a:r>
              <a:endParaRPr kumimoji="1" lang="ja-JP" altLang="en-US" sz="2400" dirty="0">
                <a:latin typeface="+mn-lt"/>
              </a:endParaRPr>
            </a:p>
          </p:txBody>
        </p:sp>
      </p:grpSp>
    </p:spTree>
    <p:extLst>
      <p:ext uri="{BB962C8B-B14F-4D97-AF65-F5344CB8AC3E}">
        <p14:creationId xmlns:p14="http://schemas.microsoft.com/office/powerpoint/2010/main" val="604811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4127E-94B0-0AB3-551D-CC27639E3417}"/>
              </a:ext>
            </a:extLst>
          </p:cNvPr>
          <p:cNvSpPr>
            <a:spLocks noGrp="1"/>
          </p:cNvSpPr>
          <p:nvPr>
            <p:ph type="title"/>
          </p:nvPr>
        </p:nvSpPr>
        <p:spPr/>
        <p:txBody>
          <a:bodyPr/>
          <a:lstStyle/>
          <a:p>
            <a:r>
              <a:rPr kumimoji="1" lang="ja-JP" altLang="en-US"/>
              <a:t>学習・制作記録</a:t>
            </a:r>
          </a:p>
        </p:txBody>
      </p:sp>
      <p:sp>
        <p:nvSpPr>
          <p:cNvPr id="3" name="コンテンツ プレースホルダー 2">
            <a:extLst>
              <a:ext uri="{FF2B5EF4-FFF2-40B4-BE49-F238E27FC236}">
                <a16:creationId xmlns:a16="http://schemas.microsoft.com/office/drawing/2014/main" id="{C08D1576-74D4-EF58-619D-90F20DB48A29}"/>
              </a:ext>
            </a:extLst>
          </p:cNvPr>
          <p:cNvSpPr>
            <a:spLocks noGrp="1"/>
          </p:cNvSpPr>
          <p:nvPr>
            <p:ph idx="1"/>
          </p:nvPr>
        </p:nvSpPr>
        <p:spPr/>
        <p:txBody>
          <a:bodyPr/>
          <a:lstStyle/>
          <a:p>
            <a:pPr marL="457200" indent="-457200">
              <a:buFont typeface="Arial" panose="020B0604020202020204" pitchFamily="34" charset="0"/>
              <a:buChar char="•"/>
            </a:pPr>
            <a:r>
              <a:rPr lang="ja-JP" altLang="en-US"/>
              <a:t>制作</a:t>
            </a:r>
            <a:r>
              <a:rPr kumimoji="1" lang="ja-JP" altLang="en-US"/>
              <a:t>日</a:t>
            </a:r>
            <a:endParaRPr kumimoji="1" lang="en-US" altLang="ja-JP" dirty="0"/>
          </a:p>
          <a:p>
            <a:pPr marL="457200" lvl="1" indent="-457200">
              <a:buFont typeface="Arial" panose="020B0604020202020204" pitchFamily="34" charset="0"/>
              <a:buChar char="•"/>
            </a:pPr>
            <a:r>
              <a:rPr kumimoji="1" lang="ja-JP" altLang="en-US"/>
              <a:t>開始時間・終了時間</a:t>
            </a:r>
            <a:endParaRPr kumimoji="1" lang="en-US" altLang="ja-JP" dirty="0"/>
          </a:p>
          <a:p>
            <a:pPr marL="457200" lvl="1" indent="-457200">
              <a:buFont typeface="Arial" panose="020B0604020202020204" pitchFamily="34" charset="0"/>
              <a:buChar char="•"/>
            </a:pPr>
            <a:endParaRPr lang="en-US" altLang="ja-JP" dirty="0"/>
          </a:p>
          <a:p>
            <a:pPr marL="457200" indent="-457200">
              <a:buFont typeface="Arial" panose="020B0604020202020204" pitchFamily="34" charset="0"/>
              <a:buChar char="•"/>
            </a:pPr>
            <a:r>
              <a:rPr kumimoji="1" lang="ja-JP" altLang="en-US"/>
              <a:t>作業内容</a:t>
            </a:r>
            <a:endParaRPr kumimoji="1" lang="en-US" altLang="ja-JP" dirty="0"/>
          </a:p>
          <a:p>
            <a:pPr marL="457200" indent="-457200">
              <a:buFont typeface="Arial" panose="020B0604020202020204" pitchFamily="34" charset="0"/>
              <a:buChar char="•"/>
            </a:pPr>
            <a:r>
              <a:rPr lang="ja-JP" altLang="en-US"/>
              <a:t>役割分担・担当</a:t>
            </a:r>
            <a:endParaRPr lang="en-US" altLang="ja-JP" dirty="0"/>
          </a:p>
          <a:p>
            <a:pPr marL="457200" indent="-457200">
              <a:buFont typeface="Arial" panose="020B0604020202020204" pitchFamily="34" charset="0"/>
              <a:buChar char="•"/>
            </a:pPr>
            <a:endParaRPr kumimoji="1" lang="en-US" altLang="ja-JP" dirty="0"/>
          </a:p>
          <a:p>
            <a:pPr marL="457200" indent="-457200">
              <a:buFont typeface="Arial" panose="020B0604020202020204" pitchFamily="34" charset="0"/>
              <a:buChar char="•"/>
            </a:pPr>
            <a:r>
              <a:rPr lang="ja-JP" altLang="en-US"/>
              <a:t>その他の記録</a:t>
            </a:r>
            <a:endParaRPr kumimoji="1" lang="ja-JP" altLang="en-US"/>
          </a:p>
        </p:txBody>
      </p:sp>
    </p:spTree>
    <p:extLst>
      <p:ext uri="{BB962C8B-B14F-4D97-AF65-F5344CB8AC3E}">
        <p14:creationId xmlns:p14="http://schemas.microsoft.com/office/powerpoint/2010/main" val="20699067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59476DB-4706-A821-92A8-484BC0356236}"/>
              </a:ext>
            </a:extLst>
          </p:cNvPr>
          <p:cNvSpPr>
            <a:spLocks noGrp="1"/>
          </p:cNvSpPr>
          <p:nvPr>
            <p:ph type="ctrTitle"/>
          </p:nvPr>
        </p:nvSpPr>
        <p:spPr/>
        <p:txBody>
          <a:bodyPr/>
          <a:lstStyle/>
          <a:p>
            <a:r>
              <a:rPr lang="ja-JP" altLang="en-US"/>
              <a:t>チェックシート</a:t>
            </a:r>
          </a:p>
        </p:txBody>
      </p:sp>
      <p:sp>
        <p:nvSpPr>
          <p:cNvPr id="5" name="字幕 4">
            <a:extLst>
              <a:ext uri="{FF2B5EF4-FFF2-40B4-BE49-F238E27FC236}">
                <a16:creationId xmlns:a16="http://schemas.microsoft.com/office/drawing/2014/main" id="{55061343-53DE-92DD-D344-75DA87B3998E}"/>
              </a:ext>
            </a:extLst>
          </p:cNvPr>
          <p:cNvSpPr>
            <a:spLocks noGrp="1"/>
          </p:cNvSpPr>
          <p:nvPr>
            <p:ph type="subTitle" idx="1"/>
          </p:nvPr>
        </p:nvSpPr>
        <p:spPr/>
        <p:txBody>
          <a:bodyPr/>
          <a:lstStyle/>
          <a:p>
            <a:r>
              <a:rPr lang="ja-JP" altLang="en-US"/>
              <a:t>学習・制作プロセスと中間成果物のチェックシート</a:t>
            </a:r>
          </a:p>
        </p:txBody>
      </p:sp>
    </p:spTree>
    <p:extLst>
      <p:ext uri="{BB962C8B-B14F-4D97-AF65-F5344CB8AC3E}">
        <p14:creationId xmlns:p14="http://schemas.microsoft.com/office/powerpoint/2010/main" val="27076439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BEDF472-BE45-7346-CD59-EB6A9E61659F}"/>
              </a:ext>
            </a:extLst>
          </p:cNvPr>
          <p:cNvSpPr>
            <a:spLocks noGrp="1"/>
          </p:cNvSpPr>
          <p:nvPr>
            <p:ph type="title"/>
          </p:nvPr>
        </p:nvSpPr>
        <p:spPr/>
        <p:txBody>
          <a:bodyPr>
            <a:normAutofit/>
          </a:bodyPr>
          <a:lstStyle/>
          <a:p>
            <a:r>
              <a:rPr lang="ja-JP" altLang="en-US" sz="3200"/>
              <a:t>学習・制作プロセスのチェックシート</a:t>
            </a:r>
            <a:r>
              <a:rPr lang="en-US" altLang="ja-JP" sz="3200" dirty="0"/>
              <a:t>(1)</a:t>
            </a:r>
            <a:endParaRPr lang="ja-JP" altLang="en-US" sz="3200"/>
          </a:p>
        </p:txBody>
      </p:sp>
      <p:graphicFrame>
        <p:nvGraphicFramePr>
          <p:cNvPr id="2" name="表 2">
            <a:extLst>
              <a:ext uri="{FF2B5EF4-FFF2-40B4-BE49-F238E27FC236}">
                <a16:creationId xmlns:a16="http://schemas.microsoft.com/office/drawing/2014/main" id="{39C62148-4529-5BF9-2818-29C53654D996}"/>
              </a:ext>
            </a:extLst>
          </p:cNvPr>
          <p:cNvGraphicFramePr>
            <a:graphicFrameLocks noGrp="1"/>
          </p:cNvGraphicFramePr>
          <p:nvPr>
            <p:ph idx="1"/>
          </p:nvPr>
        </p:nvGraphicFramePr>
        <p:xfrm>
          <a:off x="900112" y="1271588"/>
          <a:ext cx="7343775" cy="3594100"/>
        </p:xfrm>
        <a:graphic>
          <a:graphicData uri="http://schemas.openxmlformats.org/drawingml/2006/table">
            <a:tbl>
              <a:tblPr firstRow="1" bandRow="1">
                <a:tableStyleId>{5C22544A-7EE6-4342-B048-85BDC9FD1C3A}</a:tableStyleId>
              </a:tblPr>
              <a:tblGrid>
                <a:gridCol w="1875745">
                  <a:extLst>
                    <a:ext uri="{9D8B030D-6E8A-4147-A177-3AD203B41FA5}">
                      <a16:colId xmlns:a16="http://schemas.microsoft.com/office/drawing/2014/main" val="3180910142"/>
                    </a:ext>
                  </a:extLst>
                </a:gridCol>
                <a:gridCol w="4800600">
                  <a:extLst>
                    <a:ext uri="{9D8B030D-6E8A-4147-A177-3AD203B41FA5}">
                      <a16:colId xmlns:a16="http://schemas.microsoft.com/office/drawing/2014/main" val="1126958246"/>
                    </a:ext>
                  </a:extLst>
                </a:gridCol>
                <a:gridCol w="667430">
                  <a:extLst>
                    <a:ext uri="{9D8B030D-6E8A-4147-A177-3AD203B41FA5}">
                      <a16:colId xmlns:a16="http://schemas.microsoft.com/office/drawing/2014/main" val="2160245572"/>
                    </a:ext>
                  </a:extLst>
                </a:gridCol>
              </a:tblGrid>
              <a:tr h="370840">
                <a:tc>
                  <a:txBody>
                    <a:bodyPr/>
                    <a:lstStyle/>
                    <a:p>
                      <a:r>
                        <a:rPr kumimoji="1" lang="ja-JP" altLang="en-US"/>
                        <a:t>プロセス</a:t>
                      </a:r>
                    </a:p>
                  </a:txBody>
                  <a:tcPr anchor="ctr"/>
                </a:tc>
                <a:tc>
                  <a:txBody>
                    <a:bodyPr/>
                    <a:lstStyle/>
                    <a:p>
                      <a:r>
                        <a:rPr kumimoji="1" lang="ja-JP" altLang="en-US"/>
                        <a:t>チェックポイント</a:t>
                      </a:r>
                    </a:p>
                  </a:txBody>
                  <a:tcPr anchor="ctr"/>
                </a:tc>
                <a:tc>
                  <a:txBody>
                    <a:bodyPr/>
                    <a:lstStyle/>
                    <a:p>
                      <a:pPr algn="ctr"/>
                      <a:r>
                        <a:rPr kumimoji="1" lang="ja-JP" altLang="en-US"/>
                        <a:t>状態</a:t>
                      </a:r>
                    </a:p>
                  </a:txBody>
                  <a:tcPr anchor="ctr"/>
                </a:tc>
                <a:extLst>
                  <a:ext uri="{0D108BD9-81ED-4DB2-BD59-A6C34878D82A}">
                    <a16:rowId xmlns:a16="http://schemas.microsoft.com/office/drawing/2014/main" val="1648380560"/>
                  </a:ext>
                </a:extLst>
              </a:tr>
              <a:tr h="370840">
                <a:tc rowSpan="3">
                  <a:txBody>
                    <a:bodyPr/>
                    <a:lstStyle/>
                    <a:p>
                      <a:r>
                        <a:rPr kumimoji="1" lang="ja-JP" altLang="en-US"/>
                        <a:t>環境の準備</a:t>
                      </a:r>
                    </a:p>
                  </a:txBody>
                  <a:tcPr/>
                </a:tc>
                <a:tc>
                  <a:txBody>
                    <a:bodyPr/>
                    <a:lstStyle/>
                    <a:p>
                      <a:r>
                        <a:rPr kumimoji="1" lang="ja-JP" altLang="en-US"/>
                        <a:t>ハードウェア、ソフトウェア、ライセンスやアカウントなどが揃って、全てのチームが、アプリケーションを開発できるようになっている。</a:t>
                      </a:r>
                    </a:p>
                  </a:txBody>
                  <a:tcPr/>
                </a:tc>
                <a:tc>
                  <a:txBody>
                    <a:bodyPr/>
                    <a:lstStyle/>
                    <a:p>
                      <a:endParaRPr kumimoji="1" lang="ja-JP" altLang="en-US"/>
                    </a:p>
                  </a:txBody>
                  <a:tcPr/>
                </a:tc>
                <a:extLst>
                  <a:ext uri="{0D108BD9-81ED-4DB2-BD59-A6C34878D82A}">
                    <a16:rowId xmlns:a16="http://schemas.microsoft.com/office/drawing/2014/main" val="4083488521"/>
                  </a:ext>
                </a:extLst>
              </a:tr>
              <a:tr h="370840">
                <a:tc vMerge="1">
                  <a:txBody>
                    <a:bodyPr/>
                    <a:lstStyle/>
                    <a:p>
                      <a:endParaRPr kumimoji="1" lang="ja-JP" altLang="en-US"/>
                    </a:p>
                  </a:txBody>
                  <a:tcPr/>
                </a:tc>
                <a:tc>
                  <a:txBody>
                    <a:bodyPr/>
                    <a:lstStyle/>
                    <a:p>
                      <a:r>
                        <a:rPr kumimoji="1" lang="ja-JP" altLang="en-US"/>
                        <a:t>開発したアプリケーションを</a:t>
                      </a:r>
                      <a:r>
                        <a:rPr kumimoji="1" lang="en-US" altLang="ja-JP" dirty="0"/>
                        <a:t>Web</a:t>
                      </a:r>
                      <a:r>
                        <a:rPr kumimoji="1" lang="ja-JP" altLang="en-US"/>
                        <a:t>で公開するための手段が分かっており、必要な準備や手順の確認が済んでいる。</a:t>
                      </a:r>
                    </a:p>
                  </a:txBody>
                  <a:tcPr/>
                </a:tc>
                <a:tc>
                  <a:txBody>
                    <a:bodyPr/>
                    <a:lstStyle/>
                    <a:p>
                      <a:endParaRPr kumimoji="1" lang="ja-JP" altLang="en-US"/>
                    </a:p>
                  </a:txBody>
                  <a:tcPr/>
                </a:tc>
                <a:extLst>
                  <a:ext uri="{0D108BD9-81ED-4DB2-BD59-A6C34878D82A}">
                    <a16:rowId xmlns:a16="http://schemas.microsoft.com/office/drawing/2014/main" val="786866312"/>
                  </a:ext>
                </a:extLst>
              </a:tr>
              <a:tr h="370840">
                <a:tc vMerge="1">
                  <a:txBody>
                    <a:bodyPr/>
                    <a:lstStyle/>
                    <a:p>
                      <a:endParaRPr kumimoji="1" lang="ja-JP" altLang="en-US"/>
                    </a:p>
                  </a:txBody>
                  <a:tcPr/>
                </a:tc>
                <a:tc>
                  <a:txBody>
                    <a:bodyPr/>
                    <a:lstStyle/>
                    <a:p>
                      <a:r>
                        <a:rPr kumimoji="1" lang="ja-JP" altLang="en-US"/>
                        <a:t>プレゼンテーションの動画を公開するための手段が分かっており、必要な準備や手順の確認が済んでいる。</a:t>
                      </a:r>
                    </a:p>
                  </a:txBody>
                  <a:tcPr/>
                </a:tc>
                <a:tc>
                  <a:txBody>
                    <a:bodyPr/>
                    <a:lstStyle/>
                    <a:p>
                      <a:endParaRPr kumimoji="1" lang="ja-JP" altLang="en-US"/>
                    </a:p>
                  </a:txBody>
                  <a:tcPr/>
                </a:tc>
                <a:extLst>
                  <a:ext uri="{0D108BD9-81ED-4DB2-BD59-A6C34878D82A}">
                    <a16:rowId xmlns:a16="http://schemas.microsoft.com/office/drawing/2014/main" val="1158027846"/>
                  </a:ext>
                </a:extLst>
              </a:tr>
              <a:tr h="370840">
                <a:tc rowSpan="3">
                  <a:txBody>
                    <a:bodyPr/>
                    <a:lstStyle/>
                    <a:p>
                      <a:r>
                        <a:rPr kumimoji="1" lang="ja-JP" altLang="en-US"/>
                        <a:t>チームビルディング</a:t>
                      </a:r>
                    </a:p>
                  </a:txBody>
                  <a:tcPr/>
                </a:tc>
                <a:tc>
                  <a:txBody>
                    <a:bodyPr/>
                    <a:lstStyle/>
                    <a:p>
                      <a:r>
                        <a:rPr kumimoji="1" lang="ja-JP" altLang="en-US"/>
                        <a:t>参加者全員が特定のチームに所属しており、それぞれがチーム内でなんらかの発言をして、メンバーとして相互に認知されている。</a:t>
                      </a:r>
                    </a:p>
                  </a:txBody>
                  <a:tcPr/>
                </a:tc>
                <a:tc>
                  <a:txBody>
                    <a:bodyPr/>
                    <a:lstStyle/>
                    <a:p>
                      <a:endParaRPr kumimoji="1" lang="ja-JP" altLang="en-US"/>
                    </a:p>
                  </a:txBody>
                  <a:tcPr/>
                </a:tc>
                <a:extLst>
                  <a:ext uri="{0D108BD9-81ED-4DB2-BD59-A6C34878D82A}">
                    <a16:rowId xmlns:a16="http://schemas.microsoft.com/office/drawing/2014/main" val="4274512840"/>
                  </a:ext>
                </a:extLst>
              </a:tr>
              <a:tr h="370840">
                <a:tc vMerge="1">
                  <a:txBody>
                    <a:bodyPr/>
                    <a:lstStyle/>
                    <a:p>
                      <a:endParaRPr kumimoji="1" lang="ja-JP" altLang="en-US"/>
                    </a:p>
                  </a:txBody>
                  <a:tcPr/>
                </a:tc>
                <a:tc>
                  <a:txBody>
                    <a:bodyPr/>
                    <a:lstStyle/>
                    <a:p>
                      <a:r>
                        <a:rPr kumimoji="1" lang="ja-JP" altLang="en-US"/>
                        <a:t>チームメンバーが参加した手続きの結果、応募時に使用するチーム名が決まっている。</a:t>
                      </a:r>
                    </a:p>
                  </a:txBody>
                  <a:tcPr/>
                </a:tc>
                <a:tc>
                  <a:txBody>
                    <a:bodyPr/>
                    <a:lstStyle/>
                    <a:p>
                      <a:endParaRPr kumimoji="1" lang="ja-JP" altLang="en-US"/>
                    </a:p>
                  </a:txBody>
                  <a:tcPr/>
                </a:tc>
                <a:extLst>
                  <a:ext uri="{0D108BD9-81ED-4DB2-BD59-A6C34878D82A}">
                    <a16:rowId xmlns:a16="http://schemas.microsoft.com/office/drawing/2014/main" val="1874373099"/>
                  </a:ext>
                </a:extLst>
              </a:tr>
              <a:tr h="370840">
                <a:tc vMerge="1">
                  <a:txBody>
                    <a:bodyPr/>
                    <a:lstStyle/>
                    <a:p>
                      <a:endParaRPr kumimoji="1" lang="ja-JP" altLang="en-US"/>
                    </a:p>
                  </a:txBody>
                  <a:tcPr/>
                </a:tc>
                <a:tc>
                  <a:txBody>
                    <a:bodyPr/>
                    <a:lstStyle/>
                    <a:p>
                      <a:r>
                        <a:rPr kumimoji="1" lang="ja-JP" altLang="en-US"/>
                        <a:t>チームとして意思決定することができるようになっている。決定した事項とその内容について記録をとり、後日確認できるようになっている。</a:t>
                      </a:r>
                    </a:p>
                  </a:txBody>
                  <a:tcPr/>
                </a:tc>
                <a:tc>
                  <a:txBody>
                    <a:bodyPr/>
                    <a:lstStyle/>
                    <a:p>
                      <a:endParaRPr kumimoji="1" lang="ja-JP" altLang="en-US"/>
                    </a:p>
                  </a:txBody>
                  <a:tcPr/>
                </a:tc>
                <a:extLst>
                  <a:ext uri="{0D108BD9-81ED-4DB2-BD59-A6C34878D82A}">
                    <a16:rowId xmlns:a16="http://schemas.microsoft.com/office/drawing/2014/main" val="221357850"/>
                  </a:ext>
                </a:extLst>
              </a:tr>
            </a:tbl>
          </a:graphicData>
        </a:graphic>
      </p:graphicFrame>
    </p:spTree>
    <p:extLst>
      <p:ext uri="{BB962C8B-B14F-4D97-AF65-F5344CB8AC3E}">
        <p14:creationId xmlns:p14="http://schemas.microsoft.com/office/powerpoint/2010/main" val="593984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BEDF472-BE45-7346-CD59-EB6A9E61659F}"/>
              </a:ext>
            </a:extLst>
          </p:cNvPr>
          <p:cNvSpPr>
            <a:spLocks noGrp="1"/>
          </p:cNvSpPr>
          <p:nvPr>
            <p:ph type="title"/>
          </p:nvPr>
        </p:nvSpPr>
        <p:spPr/>
        <p:txBody>
          <a:bodyPr>
            <a:normAutofit/>
          </a:bodyPr>
          <a:lstStyle/>
          <a:p>
            <a:r>
              <a:rPr lang="ja-JP" altLang="en-US" sz="3200"/>
              <a:t>学習・制作プロセスのチェックシート</a:t>
            </a:r>
            <a:r>
              <a:rPr lang="en-US" altLang="ja-JP" sz="3200" dirty="0"/>
              <a:t>(2)</a:t>
            </a:r>
            <a:endParaRPr lang="ja-JP" altLang="en-US" sz="3200"/>
          </a:p>
        </p:txBody>
      </p:sp>
      <p:graphicFrame>
        <p:nvGraphicFramePr>
          <p:cNvPr id="2" name="表 2">
            <a:extLst>
              <a:ext uri="{FF2B5EF4-FFF2-40B4-BE49-F238E27FC236}">
                <a16:creationId xmlns:a16="http://schemas.microsoft.com/office/drawing/2014/main" id="{39C62148-4529-5BF9-2818-29C53654D996}"/>
              </a:ext>
            </a:extLst>
          </p:cNvPr>
          <p:cNvGraphicFramePr>
            <a:graphicFrameLocks noGrp="1"/>
          </p:cNvGraphicFramePr>
          <p:nvPr>
            <p:ph idx="1"/>
          </p:nvPr>
        </p:nvGraphicFramePr>
        <p:xfrm>
          <a:off x="900112" y="1271588"/>
          <a:ext cx="7343775" cy="4838700"/>
        </p:xfrm>
        <a:graphic>
          <a:graphicData uri="http://schemas.openxmlformats.org/drawingml/2006/table">
            <a:tbl>
              <a:tblPr firstRow="1" bandRow="1">
                <a:tableStyleId>{5C22544A-7EE6-4342-B048-85BDC9FD1C3A}</a:tableStyleId>
              </a:tblPr>
              <a:tblGrid>
                <a:gridCol w="1875745">
                  <a:extLst>
                    <a:ext uri="{9D8B030D-6E8A-4147-A177-3AD203B41FA5}">
                      <a16:colId xmlns:a16="http://schemas.microsoft.com/office/drawing/2014/main" val="3180910142"/>
                    </a:ext>
                  </a:extLst>
                </a:gridCol>
                <a:gridCol w="4800600">
                  <a:extLst>
                    <a:ext uri="{9D8B030D-6E8A-4147-A177-3AD203B41FA5}">
                      <a16:colId xmlns:a16="http://schemas.microsoft.com/office/drawing/2014/main" val="1126958246"/>
                    </a:ext>
                  </a:extLst>
                </a:gridCol>
                <a:gridCol w="667430">
                  <a:extLst>
                    <a:ext uri="{9D8B030D-6E8A-4147-A177-3AD203B41FA5}">
                      <a16:colId xmlns:a16="http://schemas.microsoft.com/office/drawing/2014/main" val="2160245572"/>
                    </a:ext>
                  </a:extLst>
                </a:gridCol>
              </a:tblGrid>
              <a:tr h="370840">
                <a:tc>
                  <a:txBody>
                    <a:bodyPr/>
                    <a:lstStyle/>
                    <a:p>
                      <a:r>
                        <a:rPr kumimoji="1" lang="ja-JP" altLang="en-US"/>
                        <a:t>プロセス</a:t>
                      </a:r>
                    </a:p>
                  </a:txBody>
                  <a:tcPr anchor="ctr"/>
                </a:tc>
                <a:tc>
                  <a:txBody>
                    <a:bodyPr/>
                    <a:lstStyle/>
                    <a:p>
                      <a:r>
                        <a:rPr kumimoji="1" lang="ja-JP" altLang="en-US"/>
                        <a:t>チェックポイント</a:t>
                      </a:r>
                    </a:p>
                  </a:txBody>
                  <a:tcPr anchor="ctr"/>
                </a:tc>
                <a:tc>
                  <a:txBody>
                    <a:bodyPr/>
                    <a:lstStyle/>
                    <a:p>
                      <a:pPr algn="ctr"/>
                      <a:r>
                        <a:rPr kumimoji="1" lang="ja-JP" altLang="en-US"/>
                        <a:t>状態</a:t>
                      </a:r>
                    </a:p>
                  </a:txBody>
                  <a:tcPr anchor="ctr"/>
                </a:tc>
                <a:extLst>
                  <a:ext uri="{0D108BD9-81ED-4DB2-BD59-A6C34878D82A}">
                    <a16:rowId xmlns:a16="http://schemas.microsoft.com/office/drawing/2014/main" val="1648380560"/>
                  </a:ext>
                </a:extLst>
              </a:tr>
              <a:tr h="370840">
                <a:tc rowSpan="3">
                  <a:txBody>
                    <a:bodyPr/>
                    <a:lstStyle/>
                    <a:p>
                      <a:r>
                        <a:rPr kumimoji="1" lang="ja-JP" altLang="en-US"/>
                        <a:t>企画</a:t>
                      </a:r>
                    </a:p>
                  </a:txBody>
                  <a:tcPr/>
                </a:tc>
                <a:tc>
                  <a:txBody>
                    <a:bodyPr/>
                    <a:lstStyle/>
                    <a:p>
                      <a:r>
                        <a:rPr kumimoji="1" lang="ja-JP" altLang="en-US"/>
                        <a:t>制作するアプリケーションについて、「誰のためのアプリケーションか」を明確にし、図や文章として記録している。</a:t>
                      </a:r>
                    </a:p>
                  </a:txBody>
                  <a:tcPr/>
                </a:tc>
                <a:tc>
                  <a:txBody>
                    <a:bodyPr/>
                    <a:lstStyle/>
                    <a:p>
                      <a:endParaRPr kumimoji="1" lang="ja-JP" altLang="en-US"/>
                    </a:p>
                  </a:txBody>
                  <a:tcPr/>
                </a:tc>
                <a:extLst>
                  <a:ext uri="{0D108BD9-81ED-4DB2-BD59-A6C34878D82A}">
                    <a16:rowId xmlns:a16="http://schemas.microsoft.com/office/drawing/2014/main" val="3715013006"/>
                  </a:ext>
                </a:extLst>
              </a:tr>
              <a:tr h="370840">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制作するアプリケーションについて、「どのような問題を解決するか」を明確にし、図や文章として記録している。</a:t>
                      </a:r>
                    </a:p>
                  </a:txBody>
                  <a:tcPr/>
                </a:tc>
                <a:tc>
                  <a:txBody>
                    <a:bodyPr/>
                    <a:lstStyle/>
                    <a:p>
                      <a:endParaRPr kumimoji="1" lang="ja-JP" altLang="en-US"/>
                    </a:p>
                  </a:txBody>
                  <a:tcPr/>
                </a:tc>
                <a:extLst>
                  <a:ext uri="{0D108BD9-81ED-4DB2-BD59-A6C34878D82A}">
                    <a16:rowId xmlns:a16="http://schemas.microsoft.com/office/drawing/2014/main" val="1080651283"/>
                  </a:ext>
                </a:extLst>
              </a:tr>
              <a:tr h="370840">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制作するアプリケーションについて、「どのような手順で問題を解決するか」を明確にし、図や文章として記録している。</a:t>
                      </a:r>
                    </a:p>
                  </a:txBody>
                  <a:tcPr/>
                </a:tc>
                <a:tc>
                  <a:txBody>
                    <a:bodyPr/>
                    <a:lstStyle/>
                    <a:p>
                      <a:endParaRPr kumimoji="1" lang="ja-JP" altLang="en-US"/>
                    </a:p>
                  </a:txBody>
                  <a:tcPr/>
                </a:tc>
                <a:extLst>
                  <a:ext uri="{0D108BD9-81ED-4DB2-BD59-A6C34878D82A}">
                    <a16:rowId xmlns:a16="http://schemas.microsoft.com/office/drawing/2014/main" val="2055504456"/>
                  </a:ext>
                </a:extLst>
              </a:tr>
              <a:tr h="370840">
                <a:tc rowSpan="3">
                  <a:txBody>
                    <a:bodyPr/>
                    <a:lstStyle/>
                    <a:p>
                      <a:r>
                        <a:rPr kumimoji="1" lang="ja-JP" altLang="en-US"/>
                        <a:t>設計</a:t>
                      </a:r>
                    </a:p>
                  </a:txBody>
                  <a:tcPr/>
                </a:tc>
                <a:tc>
                  <a:txBody>
                    <a:bodyPr/>
                    <a:lstStyle/>
                    <a:p>
                      <a:r>
                        <a:rPr kumimoji="1" lang="ja-JP" altLang="en-US"/>
                        <a:t>動作や表示について、参考にできるプログラムを見つけている。</a:t>
                      </a:r>
                    </a:p>
                  </a:txBody>
                  <a:tcPr/>
                </a:tc>
                <a:tc>
                  <a:txBody>
                    <a:bodyPr/>
                    <a:lstStyle/>
                    <a:p>
                      <a:endParaRPr kumimoji="1" lang="ja-JP" altLang="en-US"/>
                    </a:p>
                  </a:txBody>
                  <a:tcPr/>
                </a:tc>
                <a:extLst>
                  <a:ext uri="{0D108BD9-81ED-4DB2-BD59-A6C34878D82A}">
                    <a16:rowId xmlns:a16="http://schemas.microsoft.com/office/drawing/2014/main" val="4116203931"/>
                  </a:ext>
                </a:extLst>
              </a:tr>
              <a:tr h="370840">
                <a:tc vMerge="1">
                  <a:txBody>
                    <a:bodyPr/>
                    <a:lstStyle/>
                    <a:p>
                      <a:endParaRPr kumimoji="1" lang="ja-JP" altLang="en-US"/>
                    </a:p>
                  </a:txBody>
                  <a:tcPr/>
                </a:tc>
                <a:tc>
                  <a:txBody>
                    <a:bodyPr/>
                    <a:lstStyle/>
                    <a:p>
                      <a:r>
                        <a:rPr kumimoji="1" lang="ja-JP" altLang="en-US"/>
                        <a:t>作成するべきファイルを一覧にしてある。</a:t>
                      </a:r>
                    </a:p>
                  </a:txBody>
                  <a:tcPr/>
                </a:tc>
                <a:tc>
                  <a:txBody>
                    <a:bodyPr/>
                    <a:lstStyle/>
                    <a:p>
                      <a:endParaRPr kumimoji="1" lang="ja-JP" altLang="en-US"/>
                    </a:p>
                  </a:txBody>
                  <a:tcPr/>
                </a:tc>
                <a:extLst>
                  <a:ext uri="{0D108BD9-81ED-4DB2-BD59-A6C34878D82A}">
                    <a16:rowId xmlns:a16="http://schemas.microsoft.com/office/drawing/2014/main" val="3585025312"/>
                  </a:ext>
                </a:extLst>
              </a:tr>
              <a:tr h="370840">
                <a:tc vMerge="1">
                  <a:txBody>
                    <a:bodyPr/>
                    <a:lstStyle/>
                    <a:p>
                      <a:endParaRPr kumimoji="1" lang="ja-JP" altLang="en-US"/>
                    </a:p>
                  </a:txBody>
                  <a:tcPr/>
                </a:tc>
                <a:tc>
                  <a:txBody>
                    <a:bodyPr/>
                    <a:lstStyle/>
                    <a:p>
                      <a:r>
                        <a:rPr kumimoji="1" lang="ja-JP" altLang="en-US"/>
                        <a:t>制作にあたって利用する材料（画像ファイル、文書など）を収集してある。</a:t>
                      </a:r>
                    </a:p>
                  </a:txBody>
                  <a:tcPr/>
                </a:tc>
                <a:tc>
                  <a:txBody>
                    <a:bodyPr/>
                    <a:lstStyle/>
                    <a:p>
                      <a:endParaRPr kumimoji="1" lang="ja-JP" altLang="en-US"/>
                    </a:p>
                  </a:txBody>
                  <a:tcPr/>
                </a:tc>
                <a:extLst>
                  <a:ext uri="{0D108BD9-81ED-4DB2-BD59-A6C34878D82A}">
                    <a16:rowId xmlns:a16="http://schemas.microsoft.com/office/drawing/2014/main" val="2691439642"/>
                  </a:ext>
                </a:extLst>
              </a:tr>
              <a:tr h="370840">
                <a:tc rowSpan="3">
                  <a:txBody>
                    <a:bodyPr/>
                    <a:lstStyle/>
                    <a:p>
                      <a:r>
                        <a:rPr kumimoji="1" lang="ja-JP" altLang="en-US"/>
                        <a:t>制作</a:t>
                      </a:r>
                    </a:p>
                  </a:txBody>
                  <a:tcPr/>
                </a:tc>
                <a:tc>
                  <a:txBody>
                    <a:bodyPr/>
                    <a:lstStyle/>
                    <a:p>
                      <a:r>
                        <a:rPr kumimoji="1" lang="ja-JP" altLang="en-US"/>
                        <a:t>チームのメンバー全員が制作に参加している。自身の担当する課題を把握して、責任を持って取り組んでいる。</a:t>
                      </a:r>
                    </a:p>
                  </a:txBody>
                  <a:tcPr/>
                </a:tc>
                <a:tc>
                  <a:txBody>
                    <a:bodyPr/>
                    <a:lstStyle/>
                    <a:p>
                      <a:endParaRPr kumimoji="1" lang="ja-JP" altLang="en-US"/>
                    </a:p>
                  </a:txBody>
                  <a:tcPr/>
                </a:tc>
                <a:extLst>
                  <a:ext uri="{0D108BD9-81ED-4DB2-BD59-A6C34878D82A}">
                    <a16:rowId xmlns:a16="http://schemas.microsoft.com/office/drawing/2014/main" val="1213003723"/>
                  </a:ext>
                </a:extLst>
              </a:tr>
              <a:tr h="370840">
                <a:tc vMerge="1">
                  <a:txBody>
                    <a:bodyPr/>
                    <a:lstStyle/>
                    <a:p>
                      <a:endParaRPr kumimoji="1" lang="ja-JP" altLang="en-US"/>
                    </a:p>
                  </a:txBody>
                  <a:tcPr/>
                </a:tc>
                <a:tc>
                  <a:txBody>
                    <a:bodyPr/>
                    <a:lstStyle/>
                    <a:p>
                      <a:r>
                        <a:rPr kumimoji="1" lang="ja-JP" altLang="en-US"/>
                        <a:t>チームのメンバーが直面している課題・問題がチームによって把握されており、必要な課題解決の取り組みが行われている（課題・問題が放置されていない）。</a:t>
                      </a:r>
                    </a:p>
                  </a:txBody>
                  <a:tcPr/>
                </a:tc>
                <a:tc>
                  <a:txBody>
                    <a:bodyPr/>
                    <a:lstStyle/>
                    <a:p>
                      <a:endParaRPr kumimoji="1" lang="ja-JP" altLang="en-US"/>
                    </a:p>
                  </a:txBody>
                  <a:tcPr/>
                </a:tc>
                <a:extLst>
                  <a:ext uri="{0D108BD9-81ED-4DB2-BD59-A6C34878D82A}">
                    <a16:rowId xmlns:a16="http://schemas.microsoft.com/office/drawing/2014/main" val="452000209"/>
                  </a:ext>
                </a:extLst>
              </a:tr>
              <a:tr h="370840">
                <a:tc vMerge="1">
                  <a:txBody>
                    <a:bodyPr/>
                    <a:lstStyle/>
                    <a:p>
                      <a:endParaRPr kumimoji="1" lang="ja-JP" altLang="en-US"/>
                    </a:p>
                  </a:txBody>
                  <a:tcPr/>
                </a:tc>
                <a:tc>
                  <a:txBody>
                    <a:bodyPr/>
                    <a:lstStyle/>
                    <a:p>
                      <a:r>
                        <a:rPr kumimoji="1" lang="ja-JP" altLang="en-US"/>
                        <a:t>制作の残り課題が把握されており、制作の時間ごとに、優先度の高い課題に取り組んでいる。</a:t>
                      </a:r>
                    </a:p>
                  </a:txBody>
                  <a:tcPr/>
                </a:tc>
                <a:tc>
                  <a:txBody>
                    <a:bodyPr/>
                    <a:lstStyle/>
                    <a:p>
                      <a:endParaRPr kumimoji="1" lang="ja-JP" altLang="en-US"/>
                    </a:p>
                  </a:txBody>
                  <a:tcPr/>
                </a:tc>
                <a:extLst>
                  <a:ext uri="{0D108BD9-81ED-4DB2-BD59-A6C34878D82A}">
                    <a16:rowId xmlns:a16="http://schemas.microsoft.com/office/drawing/2014/main" val="3659863740"/>
                  </a:ext>
                </a:extLst>
              </a:tr>
            </a:tbl>
          </a:graphicData>
        </a:graphic>
      </p:graphicFrame>
    </p:spTree>
    <p:extLst>
      <p:ext uri="{BB962C8B-B14F-4D97-AF65-F5344CB8AC3E}">
        <p14:creationId xmlns:p14="http://schemas.microsoft.com/office/powerpoint/2010/main" val="23655479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BEDF472-BE45-7346-CD59-EB6A9E61659F}"/>
              </a:ext>
            </a:extLst>
          </p:cNvPr>
          <p:cNvSpPr>
            <a:spLocks noGrp="1"/>
          </p:cNvSpPr>
          <p:nvPr>
            <p:ph type="title"/>
          </p:nvPr>
        </p:nvSpPr>
        <p:spPr/>
        <p:txBody>
          <a:bodyPr>
            <a:normAutofit/>
          </a:bodyPr>
          <a:lstStyle/>
          <a:p>
            <a:r>
              <a:rPr lang="ja-JP" altLang="en-US" sz="3200"/>
              <a:t>学習・制作プロセスのチェックシート</a:t>
            </a:r>
            <a:r>
              <a:rPr lang="en-US" altLang="ja-JP" sz="3200" dirty="0"/>
              <a:t>(3)</a:t>
            </a:r>
            <a:endParaRPr lang="ja-JP" altLang="en-US" sz="3200"/>
          </a:p>
        </p:txBody>
      </p:sp>
      <p:graphicFrame>
        <p:nvGraphicFramePr>
          <p:cNvPr id="2" name="表 2">
            <a:extLst>
              <a:ext uri="{FF2B5EF4-FFF2-40B4-BE49-F238E27FC236}">
                <a16:creationId xmlns:a16="http://schemas.microsoft.com/office/drawing/2014/main" id="{39C62148-4529-5BF9-2818-29C53654D996}"/>
              </a:ext>
            </a:extLst>
          </p:cNvPr>
          <p:cNvGraphicFramePr>
            <a:graphicFrameLocks noGrp="1"/>
          </p:cNvGraphicFramePr>
          <p:nvPr>
            <p:ph idx="1"/>
          </p:nvPr>
        </p:nvGraphicFramePr>
        <p:xfrm>
          <a:off x="900112" y="1271588"/>
          <a:ext cx="7343775" cy="3495040"/>
        </p:xfrm>
        <a:graphic>
          <a:graphicData uri="http://schemas.openxmlformats.org/drawingml/2006/table">
            <a:tbl>
              <a:tblPr firstRow="1" bandRow="1">
                <a:tableStyleId>{5C22544A-7EE6-4342-B048-85BDC9FD1C3A}</a:tableStyleId>
              </a:tblPr>
              <a:tblGrid>
                <a:gridCol w="1875745">
                  <a:extLst>
                    <a:ext uri="{9D8B030D-6E8A-4147-A177-3AD203B41FA5}">
                      <a16:colId xmlns:a16="http://schemas.microsoft.com/office/drawing/2014/main" val="3180910142"/>
                    </a:ext>
                  </a:extLst>
                </a:gridCol>
                <a:gridCol w="4800600">
                  <a:extLst>
                    <a:ext uri="{9D8B030D-6E8A-4147-A177-3AD203B41FA5}">
                      <a16:colId xmlns:a16="http://schemas.microsoft.com/office/drawing/2014/main" val="1126958246"/>
                    </a:ext>
                  </a:extLst>
                </a:gridCol>
                <a:gridCol w="667430">
                  <a:extLst>
                    <a:ext uri="{9D8B030D-6E8A-4147-A177-3AD203B41FA5}">
                      <a16:colId xmlns:a16="http://schemas.microsoft.com/office/drawing/2014/main" val="2160245572"/>
                    </a:ext>
                  </a:extLst>
                </a:gridCol>
              </a:tblGrid>
              <a:tr h="370840">
                <a:tc>
                  <a:txBody>
                    <a:bodyPr/>
                    <a:lstStyle/>
                    <a:p>
                      <a:r>
                        <a:rPr kumimoji="1" lang="ja-JP" altLang="en-US"/>
                        <a:t>プロセス</a:t>
                      </a:r>
                    </a:p>
                  </a:txBody>
                  <a:tcPr anchor="ctr"/>
                </a:tc>
                <a:tc>
                  <a:txBody>
                    <a:bodyPr/>
                    <a:lstStyle/>
                    <a:p>
                      <a:r>
                        <a:rPr kumimoji="1" lang="ja-JP" altLang="en-US"/>
                        <a:t>チェックポイント</a:t>
                      </a:r>
                    </a:p>
                  </a:txBody>
                  <a:tcPr anchor="ctr"/>
                </a:tc>
                <a:tc>
                  <a:txBody>
                    <a:bodyPr/>
                    <a:lstStyle/>
                    <a:p>
                      <a:pPr algn="ctr"/>
                      <a:r>
                        <a:rPr kumimoji="1" lang="ja-JP" altLang="en-US"/>
                        <a:t>状態</a:t>
                      </a:r>
                    </a:p>
                  </a:txBody>
                  <a:tcPr anchor="ctr"/>
                </a:tc>
                <a:extLst>
                  <a:ext uri="{0D108BD9-81ED-4DB2-BD59-A6C34878D82A}">
                    <a16:rowId xmlns:a16="http://schemas.microsoft.com/office/drawing/2014/main" val="1648380560"/>
                  </a:ext>
                </a:extLst>
              </a:tr>
              <a:tr h="370840">
                <a:tc rowSpan="4">
                  <a:txBody>
                    <a:bodyPr/>
                    <a:lstStyle/>
                    <a:p>
                      <a:r>
                        <a:rPr kumimoji="1" lang="ja-JP" altLang="en-US"/>
                        <a:t>中間発表</a:t>
                      </a:r>
                    </a:p>
                  </a:txBody>
                  <a:tcPr/>
                </a:tc>
                <a:tc>
                  <a:txBody>
                    <a:bodyPr/>
                    <a:lstStyle/>
                    <a:p>
                      <a:r>
                        <a:rPr kumimoji="1" lang="ja-JP" altLang="en-US"/>
                        <a:t>アプリケーションが何らかの動作をする状態になっている。</a:t>
                      </a:r>
                    </a:p>
                  </a:txBody>
                  <a:tcPr/>
                </a:tc>
                <a:tc>
                  <a:txBody>
                    <a:bodyPr/>
                    <a:lstStyle/>
                    <a:p>
                      <a:endParaRPr kumimoji="1" lang="ja-JP" altLang="en-US"/>
                    </a:p>
                  </a:txBody>
                  <a:tcPr/>
                </a:tc>
                <a:extLst>
                  <a:ext uri="{0D108BD9-81ED-4DB2-BD59-A6C34878D82A}">
                    <a16:rowId xmlns:a16="http://schemas.microsoft.com/office/drawing/2014/main" val="2458288932"/>
                  </a:ext>
                </a:extLst>
              </a:tr>
              <a:tr h="370840">
                <a:tc vMerge="1">
                  <a:txBody>
                    <a:bodyPr/>
                    <a:lstStyle/>
                    <a:p>
                      <a:endParaRPr kumimoji="1" lang="ja-JP" altLang="en-US"/>
                    </a:p>
                  </a:txBody>
                  <a:tcPr/>
                </a:tc>
                <a:tc>
                  <a:txBody>
                    <a:bodyPr/>
                    <a:lstStyle/>
                    <a:p>
                      <a:r>
                        <a:rPr kumimoji="1" lang="ja-JP" altLang="en-US"/>
                        <a:t>中間発表までの活動が記録されている。</a:t>
                      </a:r>
                    </a:p>
                  </a:txBody>
                  <a:tcPr/>
                </a:tc>
                <a:tc>
                  <a:txBody>
                    <a:bodyPr/>
                    <a:lstStyle/>
                    <a:p>
                      <a:endParaRPr kumimoji="1" lang="ja-JP" altLang="en-US"/>
                    </a:p>
                  </a:txBody>
                  <a:tcPr/>
                </a:tc>
                <a:extLst>
                  <a:ext uri="{0D108BD9-81ED-4DB2-BD59-A6C34878D82A}">
                    <a16:rowId xmlns:a16="http://schemas.microsoft.com/office/drawing/2014/main" val="1315816660"/>
                  </a:ext>
                </a:extLst>
              </a:tr>
              <a:tr h="370840">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チームのメンバー全員が制作に関与している。</a:t>
                      </a:r>
                    </a:p>
                  </a:txBody>
                  <a:tcPr/>
                </a:tc>
                <a:tc>
                  <a:txBody>
                    <a:bodyPr/>
                    <a:lstStyle/>
                    <a:p>
                      <a:endParaRPr kumimoji="1" lang="ja-JP" altLang="en-US"/>
                    </a:p>
                  </a:txBody>
                  <a:tcPr/>
                </a:tc>
                <a:extLst>
                  <a:ext uri="{0D108BD9-81ED-4DB2-BD59-A6C34878D82A}">
                    <a16:rowId xmlns:a16="http://schemas.microsoft.com/office/drawing/2014/main" val="601819760"/>
                  </a:ext>
                </a:extLst>
              </a:tr>
              <a:tr h="370840">
                <a:tc vMerge="1">
                  <a:txBody>
                    <a:bodyPr/>
                    <a:lstStyle/>
                    <a:p>
                      <a:endParaRPr kumimoji="1" lang="ja-JP" altLang="en-US"/>
                    </a:p>
                  </a:txBody>
                  <a:tcPr/>
                </a:tc>
                <a:tc>
                  <a:txBody>
                    <a:bodyPr/>
                    <a:lstStyle/>
                    <a:p>
                      <a:r>
                        <a:rPr kumimoji="1" lang="ja-JP" altLang="en-US"/>
                        <a:t>誰の問題をどのように解決するアプリケーションか、プレゼンテーションで説明している。</a:t>
                      </a:r>
                    </a:p>
                  </a:txBody>
                  <a:tcPr/>
                </a:tc>
                <a:tc>
                  <a:txBody>
                    <a:bodyPr/>
                    <a:lstStyle/>
                    <a:p>
                      <a:endParaRPr kumimoji="1" lang="ja-JP" altLang="en-US"/>
                    </a:p>
                  </a:txBody>
                  <a:tcPr/>
                </a:tc>
                <a:extLst>
                  <a:ext uri="{0D108BD9-81ED-4DB2-BD59-A6C34878D82A}">
                    <a16:rowId xmlns:a16="http://schemas.microsoft.com/office/drawing/2014/main" val="3687211072"/>
                  </a:ext>
                </a:extLst>
              </a:tr>
              <a:tr h="370840">
                <a:tc rowSpan="3">
                  <a:txBody>
                    <a:bodyPr/>
                    <a:lstStyle/>
                    <a:p>
                      <a:r>
                        <a:rPr kumimoji="1" lang="ja-JP" altLang="en-US"/>
                        <a:t>完成</a:t>
                      </a:r>
                    </a:p>
                  </a:txBody>
                  <a:tcPr/>
                </a:tc>
                <a:tc>
                  <a:txBody>
                    <a:bodyPr/>
                    <a:lstStyle/>
                    <a:p>
                      <a:r>
                        <a:rPr kumimoji="1" lang="ja-JP" altLang="en-US"/>
                        <a:t>基本的な機能について、アプリケーションが正常に動作・表示するようになっている。</a:t>
                      </a:r>
                    </a:p>
                  </a:txBody>
                  <a:tcPr/>
                </a:tc>
                <a:tc>
                  <a:txBody>
                    <a:bodyPr/>
                    <a:lstStyle/>
                    <a:p>
                      <a:endParaRPr kumimoji="1" lang="ja-JP" altLang="en-US"/>
                    </a:p>
                  </a:txBody>
                  <a:tcPr/>
                </a:tc>
                <a:extLst>
                  <a:ext uri="{0D108BD9-81ED-4DB2-BD59-A6C34878D82A}">
                    <a16:rowId xmlns:a16="http://schemas.microsoft.com/office/drawing/2014/main" val="2677590489"/>
                  </a:ext>
                </a:extLst>
              </a:tr>
              <a:tr h="370840">
                <a:tc vMerge="1">
                  <a:txBody>
                    <a:bodyPr/>
                    <a:lstStyle/>
                    <a:p>
                      <a:endParaRPr kumimoji="1" lang="ja-JP" altLang="en-US"/>
                    </a:p>
                  </a:txBody>
                  <a:tcPr/>
                </a:tc>
                <a:tc>
                  <a:txBody>
                    <a:bodyPr/>
                    <a:lstStyle/>
                    <a:p>
                      <a:r>
                        <a:rPr kumimoji="1" lang="ja-JP" altLang="en-US"/>
                        <a:t>アプリケーションに本来は意図していない動作や表示があるが、その動作・表示が一覧に記録されている。</a:t>
                      </a:r>
                    </a:p>
                  </a:txBody>
                  <a:tcPr/>
                </a:tc>
                <a:tc>
                  <a:txBody>
                    <a:bodyPr/>
                    <a:lstStyle/>
                    <a:p>
                      <a:endParaRPr kumimoji="1" lang="ja-JP" altLang="en-US"/>
                    </a:p>
                  </a:txBody>
                  <a:tcPr/>
                </a:tc>
                <a:extLst>
                  <a:ext uri="{0D108BD9-81ED-4DB2-BD59-A6C34878D82A}">
                    <a16:rowId xmlns:a16="http://schemas.microsoft.com/office/drawing/2014/main" val="2292259139"/>
                  </a:ext>
                </a:extLst>
              </a:tr>
              <a:tr h="370840">
                <a:tc vMerge="1">
                  <a:txBody>
                    <a:bodyPr/>
                    <a:lstStyle/>
                    <a:p>
                      <a:endParaRPr kumimoji="1" lang="ja-JP" altLang="en-US"/>
                    </a:p>
                  </a:txBody>
                  <a:tcPr/>
                </a:tc>
                <a:tc>
                  <a:txBody>
                    <a:bodyPr/>
                    <a:lstStyle/>
                    <a:p>
                      <a:r>
                        <a:rPr kumimoji="1" lang="ja-JP" altLang="en-US"/>
                        <a:t>アプリケーションが公開されている。アプリケーションを利用可能な公開の</a:t>
                      </a:r>
                      <a:r>
                        <a:rPr kumimoji="1" lang="en-US" altLang="ja-JP" dirty="0"/>
                        <a:t>URL</a:t>
                      </a:r>
                      <a:r>
                        <a:rPr kumimoji="1" lang="ja-JP" altLang="en-US"/>
                        <a:t>が取得できる。</a:t>
                      </a:r>
                    </a:p>
                  </a:txBody>
                  <a:tcPr/>
                </a:tc>
                <a:tc>
                  <a:txBody>
                    <a:bodyPr/>
                    <a:lstStyle/>
                    <a:p>
                      <a:endParaRPr kumimoji="1" lang="ja-JP" altLang="en-US"/>
                    </a:p>
                  </a:txBody>
                  <a:tcPr/>
                </a:tc>
                <a:extLst>
                  <a:ext uri="{0D108BD9-81ED-4DB2-BD59-A6C34878D82A}">
                    <a16:rowId xmlns:a16="http://schemas.microsoft.com/office/drawing/2014/main" val="630996888"/>
                  </a:ext>
                </a:extLst>
              </a:tr>
            </a:tbl>
          </a:graphicData>
        </a:graphic>
      </p:graphicFrame>
    </p:spTree>
    <p:extLst>
      <p:ext uri="{BB962C8B-B14F-4D97-AF65-F5344CB8AC3E}">
        <p14:creationId xmlns:p14="http://schemas.microsoft.com/office/powerpoint/2010/main" val="2963041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BEDF472-BE45-7346-CD59-EB6A9E61659F}"/>
              </a:ext>
            </a:extLst>
          </p:cNvPr>
          <p:cNvSpPr>
            <a:spLocks noGrp="1"/>
          </p:cNvSpPr>
          <p:nvPr>
            <p:ph type="title"/>
          </p:nvPr>
        </p:nvSpPr>
        <p:spPr/>
        <p:txBody>
          <a:bodyPr>
            <a:normAutofit/>
          </a:bodyPr>
          <a:lstStyle/>
          <a:p>
            <a:r>
              <a:rPr lang="ja-JP" altLang="en-US" sz="3200"/>
              <a:t>学習・制作プロセスのチェックシート</a:t>
            </a:r>
            <a:r>
              <a:rPr lang="en-US" altLang="ja-JP" sz="3200" dirty="0"/>
              <a:t>(4)</a:t>
            </a:r>
            <a:endParaRPr lang="ja-JP" altLang="en-US" sz="3200"/>
          </a:p>
        </p:txBody>
      </p:sp>
      <p:graphicFrame>
        <p:nvGraphicFramePr>
          <p:cNvPr id="2" name="表 2">
            <a:extLst>
              <a:ext uri="{FF2B5EF4-FFF2-40B4-BE49-F238E27FC236}">
                <a16:creationId xmlns:a16="http://schemas.microsoft.com/office/drawing/2014/main" id="{39C62148-4529-5BF9-2818-29C53654D996}"/>
              </a:ext>
            </a:extLst>
          </p:cNvPr>
          <p:cNvGraphicFramePr>
            <a:graphicFrameLocks noGrp="1"/>
          </p:cNvGraphicFramePr>
          <p:nvPr>
            <p:ph idx="1"/>
          </p:nvPr>
        </p:nvGraphicFramePr>
        <p:xfrm>
          <a:off x="900112" y="1271588"/>
          <a:ext cx="7343775" cy="2992120"/>
        </p:xfrm>
        <a:graphic>
          <a:graphicData uri="http://schemas.openxmlformats.org/drawingml/2006/table">
            <a:tbl>
              <a:tblPr firstRow="1" bandRow="1">
                <a:tableStyleId>{5C22544A-7EE6-4342-B048-85BDC9FD1C3A}</a:tableStyleId>
              </a:tblPr>
              <a:tblGrid>
                <a:gridCol w="1875745">
                  <a:extLst>
                    <a:ext uri="{9D8B030D-6E8A-4147-A177-3AD203B41FA5}">
                      <a16:colId xmlns:a16="http://schemas.microsoft.com/office/drawing/2014/main" val="3180910142"/>
                    </a:ext>
                  </a:extLst>
                </a:gridCol>
                <a:gridCol w="4800600">
                  <a:extLst>
                    <a:ext uri="{9D8B030D-6E8A-4147-A177-3AD203B41FA5}">
                      <a16:colId xmlns:a16="http://schemas.microsoft.com/office/drawing/2014/main" val="1126958246"/>
                    </a:ext>
                  </a:extLst>
                </a:gridCol>
                <a:gridCol w="667430">
                  <a:extLst>
                    <a:ext uri="{9D8B030D-6E8A-4147-A177-3AD203B41FA5}">
                      <a16:colId xmlns:a16="http://schemas.microsoft.com/office/drawing/2014/main" val="2160245572"/>
                    </a:ext>
                  </a:extLst>
                </a:gridCol>
              </a:tblGrid>
              <a:tr h="370840">
                <a:tc>
                  <a:txBody>
                    <a:bodyPr/>
                    <a:lstStyle/>
                    <a:p>
                      <a:r>
                        <a:rPr kumimoji="1" lang="ja-JP" altLang="en-US"/>
                        <a:t>プロセス</a:t>
                      </a:r>
                    </a:p>
                  </a:txBody>
                  <a:tcPr anchor="ctr"/>
                </a:tc>
                <a:tc>
                  <a:txBody>
                    <a:bodyPr/>
                    <a:lstStyle/>
                    <a:p>
                      <a:r>
                        <a:rPr kumimoji="1" lang="ja-JP" altLang="en-US"/>
                        <a:t>チェックポイント</a:t>
                      </a:r>
                    </a:p>
                  </a:txBody>
                  <a:tcPr anchor="ctr"/>
                </a:tc>
                <a:tc>
                  <a:txBody>
                    <a:bodyPr/>
                    <a:lstStyle/>
                    <a:p>
                      <a:pPr algn="ctr"/>
                      <a:r>
                        <a:rPr kumimoji="1" lang="ja-JP" altLang="en-US"/>
                        <a:t>状態</a:t>
                      </a:r>
                    </a:p>
                  </a:txBody>
                  <a:tcPr anchor="ctr"/>
                </a:tc>
                <a:extLst>
                  <a:ext uri="{0D108BD9-81ED-4DB2-BD59-A6C34878D82A}">
                    <a16:rowId xmlns:a16="http://schemas.microsoft.com/office/drawing/2014/main" val="1648380560"/>
                  </a:ext>
                </a:extLst>
              </a:tr>
              <a:tr h="370840">
                <a:tc>
                  <a:txBody>
                    <a:bodyPr/>
                    <a:lstStyle/>
                    <a:p>
                      <a:r>
                        <a:rPr kumimoji="1" lang="ja-JP" altLang="en-US"/>
                        <a:t>プレゼン資料の制作</a:t>
                      </a:r>
                    </a:p>
                  </a:txBody>
                  <a:tcPr/>
                </a:tc>
                <a:tc>
                  <a:txBody>
                    <a:bodyPr/>
                    <a:lstStyle/>
                    <a:p>
                      <a:r>
                        <a:rPr kumimoji="1" lang="ja-JP" altLang="en-US"/>
                        <a:t>プレゼンテーションを行えるように、一連の資料が完成している。</a:t>
                      </a:r>
                    </a:p>
                  </a:txBody>
                  <a:tcPr/>
                </a:tc>
                <a:tc>
                  <a:txBody>
                    <a:bodyPr/>
                    <a:lstStyle/>
                    <a:p>
                      <a:endParaRPr kumimoji="1" lang="ja-JP" altLang="en-US"/>
                    </a:p>
                  </a:txBody>
                  <a:tcPr/>
                </a:tc>
                <a:extLst>
                  <a:ext uri="{0D108BD9-81ED-4DB2-BD59-A6C34878D82A}">
                    <a16:rowId xmlns:a16="http://schemas.microsoft.com/office/drawing/2014/main" val="3972220363"/>
                  </a:ext>
                </a:extLst>
              </a:tr>
              <a:tr h="370840">
                <a:tc>
                  <a:txBody>
                    <a:bodyPr/>
                    <a:lstStyle/>
                    <a:p>
                      <a:r>
                        <a:rPr kumimoji="1" lang="ja-JP" altLang="en-US"/>
                        <a:t>プレゼン動画の制作</a:t>
                      </a:r>
                    </a:p>
                  </a:txBody>
                  <a:tcPr/>
                </a:tc>
                <a:tc>
                  <a:txBody>
                    <a:bodyPr/>
                    <a:lstStyle/>
                    <a:p>
                      <a:r>
                        <a:rPr kumimoji="1" lang="ja-JP" altLang="en-US"/>
                        <a:t>公開可能な形式で、プレゼンテーション動画のファイルが完成している。</a:t>
                      </a:r>
                    </a:p>
                  </a:txBody>
                  <a:tcPr/>
                </a:tc>
                <a:tc>
                  <a:txBody>
                    <a:bodyPr/>
                    <a:lstStyle/>
                    <a:p>
                      <a:endParaRPr kumimoji="1" lang="ja-JP" altLang="en-US"/>
                    </a:p>
                  </a:txBody>
                  <a:tcPr/>
                </a:tc>
                <a:extLst>
                  <a:ext uri="{0D108BD9-81ED-4DB2-BD59-A6C34878D82A}">
                    <a16:rowId xmlns:a16="http://schemas.microsoft.com/office/drawing/2014/main" val="3322634729"/>
                  </a:ext>
                </a:extLst>
              </a:tr>
              <a:tr h="370840">
                <a:tc rowSpan="3">
                  <a:txBody>
                    <a:bodyPr/>
                    <a:lstStyle/>
                    <a:p>
                      <a:r>
                        <a:rPr kumimoji="1" lang="ja-JP" altLang="en-US"/>
                        <a:t>応募準備</a:t>
                      </a:r>
                    </a:p>
                  </a:txBody>
                  <a:tcPr/>
                </a:tc>
                <a:tc>
                  <a:txBody>
                    <a:bodyPr/>
                    <a:lstStyle/>
                    <a:p>
                      <a:r>
                        <a:rPr kumimoji="1" lang="ja-JP" altLang="en-US"/>
                        <a:t>応募する</a:t>
                      </a:r>
                      <a:r>
                        <a:rPr kumimoji="1" lang="en-US" altLang="ja-JP" dirty="0"/>
                        <a:t>Web</a:t>
                      </a:r>
                      <a:r>
                        <a:rPr kumimoji="1" lang="ja-JP" altLang="en-US"/>
                        <a:t>アプリケーションが公開され、審査員がアクセス可能な</a:t>
                      </a:r>
                      <a:r>
                        <a:rPr kumimoji="1" lang="en-US" altLang="ja-JP" dirty="0"/>
                        <a:t>URL</a:t>
                      </a:r>
                      <a:r>
                        <a:rPr kumimoji="1" lang="ja-JP" altLang="en-US"/>
                        <a:t>を取得済みである</a:t>
                      </a:r>
                    </a:p>
                  </a:txBody>
                  <a:tcPr/>
                </a:tc>
                <a:tc>
                  <a:txBody>
                    <a:bodyPr/>
                    <a:lstStyle/>
                    <a:p>
                      <a:endParaRPr kumimoji="1" lang="ja-JP" altLang="en-US"/>
                    </a:p>
                  </a:txBody>
                  <a:tcPr/>
                </a:tc>
                <a:extLst>
                  <a:ext uri="{0D108BD9-81ED-4DB2-BD59-A6C34878D82A}">
                    <a16:rowId xmlns:a16="http://schemas.microsoft.com/office/drawing/2014/main" val="1394123726"/>
                  </a:ext>
                </a:extLst>
              </a:tr>
              <a:tr h="370840">
                <a:tc vMerge="1">
                  <a:txBody>
                    <a:bodyPr/>
                    <a:lstStyle/>
                    <a:p>
                      <a:endParaRPr kumimoji="1" lang="ja-JP" altLang="en-US"/>
                    </a:p>
                  </a:txBody>
                  <a:tcPr/>
                </a:tc>
                <a:tc>
                  <a:txBody>
                    <a:bodyPr/>
                    <a:lstStyle/>
                    <a:p>
                      <a:r>
                        <a:rPr kumimoji="1" lang="ja-JP" altLang="en-US"/>
                        <a:t>プレゼンテーション動画が公開されており、応募に使う公開用の</a:t>
                      </a:r>
                      <a:r>
                        <a:rPr kumimoji="1" lang="en-US" altLang="ja-JP" dirty="0"/>
                        <a:t>URL</a:t>
                      </a:r>
                      <a:r>
                        <a:rPr kumimoji="1" lang="ja-JP" altLang="en-US"/>
                        <a:t>が取得されている。</a:t>
                      </a:r>
                    </a:p>
                  </a:txBody>
                  <a:tcPr/>
                </a:tc>
                <a:tc>
                  <a:txBody>
                    <a:bodyPr/>
                    <a:lstStyle/>
                    <a:p>
                      <a:endParaRPr kumimoji="1" lang="ja-JP" altLang="en-US"/>
                    </a:p>
                  </a:txBody>
                  <a:tcPr/>
                </a:tc>
                <a:extLst>
                  <a:ext uri="{0D108BD9-81ED-4DB2-BD59-A6C34878D82A}">
                    <a16:rowId xmlns:a16="http://schemas.microsoft.com/office/drawing/2014/main" val="90680281"/>
                  </a:ext>
                </a:extLst>
              </a:tr>
              <a:tr h="370840">
                <a:tc vMerge="1">
                  <a:txBody>
                    <a:bodyPr/>
                    <a:lstStyle/>
                    <a:p>
                      <a:endParaRPr kumimoji="1" lang="ja-JP" altLang="en-US"/>
                    </a:p>
                  </a:txBody>
                  <a:tcPr/>
                </a:tc>
                <a:tc>
                  <a:txBody>
                    <a:bodyPr/>
                    <a:lstStyle/>
                    <a:p>
                      <a:r>
                        <a:rPr kumimoji="1" lang="ja-JP" altLang="en-US"/>
                        <a:t>エントリーシートに記入する項目の情報が、全て確定している。</a:t>
                      </a:r>
                    </a:p>
                  </a:txBody>
                  <a:tcPr/>
                </a:tc>
                <a:tc>
                  <a:txBody>
                    <a:bodyPr/>
                    <a:lstStyle/>
                    <a:p>
                      <a:endParaRPr kumimoji="1" lang="ja-JP" altLang="en-US"/>
                    </a:p>
                  </a:txBody>
                  <a:tcPr/>
                </a:tc>
                <a:extLst>
                  <a:ext uri="{0D108BD9-81ED-4DB2-BD59-A6C34878D82A}">
                    <a16:rowId xmlns:a16="http://schemas.microsoft.com/office/drawing/2014/main" val="3231502227"/>
                  </a:ext>
                </a:extLst>
              </a:tr>
              <a:tr h="370840">
                <a:tc>
                  <a:txBody>
                    <a:bodyPr/>
                    <a:lstStyle/>
                    <a:p>
                      <a:r>
                        <a:rPr kumimoji="1" lang="ja-JP" altLang="en-US"/>
                        <a:t>応募</a:t>
                      </a:r>
                    </a:p>
                  </a:txBody>
                  <a:tcPr/>
                </a:tc>
                <a:tc>
                  <a:txBody>
                    <a:bodyPr/>
                    <a:lstStyle/>
                    <a:p>
                      <a:r>
                        <a:rPr kumimoji="1" lang="ja-JP" altLang="en-US"/>
                        <a:t>エントリーシートを記入して、応募済みである。</a:t>
                      </a:r>
                    </a:p>
                  </a:txBody>
                  <a:tcPr/>
                </a:tc>
                <a:tc>
                  <a:txBody>
                    <a:bodyPr/>
                    <a:lstStyle/>
                    <a:p>
                      <a:endParaRPr kumimoji="1" lang="ja-JP" altLang="en-US"/>
                    </a:p>
                  </a:txBody>
                  <a:tcPr/>
                </a:tc>
                <a:extLst>
                  <a:ext uri="{0D108BD9-81ED-4DB2-BD59-A6C34878D82A}">
                    <a16:rowId xmlns:a16="http://schemas.microsoft.com/office/drawing/2014/main" val="2979357763"/>
                  </a:ext>
                </a:extLst>
              </a:tr>
            </a:tbl>
          </a:graphicData>
        </a:graphic>
      </p:graphicFrame>
    </p:spTree>
    <p:extLst>
      <p:ext uri="{BB962C8B-B14F-4D97-AF65-F5344CB8AC3E}">
        <p14:creationId xmlns:p14="http://schemas.microsoft.com/office/powerpoint/2010/main" val="209062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F0BDAE-6823-6E79-B871-838699298056}"/>
              </a:ext>
            </a:extLst>
          </p:cNvPr>
          <p:cNvSpPr>
            <a:spLocks noGrp="1"/>
          </p:cNvSpPr>
          <p:nvPr>
            <p:ph type="title"/>
          </p:nvPr>
        </p:nvSpPr>
        <p:spPr/>
        <p:txBody>
          <a:bodyPr/>
          <a:lstStyle/>
          <a:p>
            <a:r>
              <a:rPr kumimoji="1" lang="ja-JP" altLang="en-US"/>
              <a:t>中間成果物のチェックシート</a:t>
            </a:r>
          </a:p>
        </p:txBody>
      </p:sp>
      <p:sp>
        <p:nvSpPr>
          <p:cNvPr id="3" name="コンテンツ プレースホルダー 2">
            <a:extLst>
              <a:ext uri="{FF2B5EF4-FFF2-40B4-BE49-F238E27FC236}">
                <a16:creationId xmlns:a16="http://schemas.microsoft.com/office/drawing/2014/main" id="{66D6A3FA-1E77-2762-CBB5-D8E531D419FB}"/>
              </a:ext>
            </a:extLst>
          </p:cNvPr>
          <p:cNvSpPr>
            <a:spLocks noGrp="1"/>
          </p:cNvSpPr>
          <p:nvPr>
            <p:ph idx="1"/>
          </p:nvPr>
        </p:nvSpPr>
        <p:spPr/>
        <p:txBody>
          <a:bodyPr/>
          <a:lstStyle/>
          <a:p>
            <a:r>
              <a:rPr kumimoji="1" lang="ja-JP" altLang="en-US"/>
              <a:t>以降のページに記載した中間成果物のチェックシートは付録です。</a:t>
            </a:r>
            <a:endParaRPr kumimoji="1" lang="en-US" altLang="ja-JP" dirty="0"/>
          </a:p>
          <a:p>
            <a:r>
              <a:rPr lang="ja-JP" altLang="en-US"/>
              <a:t>中間成果物の中には、作成に手間と時間がかかるものがあります（</a:t>
            </a:r>
            <a:r>
              <a:rPr lang="en-US" altLang="ja-JP" dirty="0"/>
              <a:t>※</a:t>
            </a:r>
            <a:r>
              <a:rPr lang="ja-JP" altLang="en-US"/>
              <a:t>シナリオなど）。</a:t>
            </a:r>
            <a:endParaRPr lang="en-US" altLang="ja-JP" dirty="0"/>
          </a:p>
          <a:p>
            <a:r>
              <a:rPr lang="ja-JP" altLang="en-US"/>
              <a:t>アプリケーション本体の制作を妨げる場合があるので、採用するかどうかは慎重に検討してください。</a:t>
            </a:r>
            <a:endParaRPr lang="en-US" altLang="ja-JP" dirty="0"/>
          </a:p>
        </p:txBody>
      </p:sp>
    </p:spTree>
    <p:extLst>
      <p:ext uri="{BB962C8B-B14F-4D97-AF65-F5344CB8AC3E}">
        <p14:creationId xmlns:p14="http://schemas.microsoft.com/office/powerpoint/2010/main" val="10307349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22EA26-52E7-33A3-8B37-80B56FE73EB0}"/>
              </a:ext>
            </a:extLst>
          </p:cNvPr>
          <p:cNvSpPr>
            <a:spLocks noGrp="1"/>
          </p:cNvSpPr>
          <p:nvPr>
            <p:ph type="title"/>
          </p:nvPr>
        </p:nvSpPr>
        <p:spPr/>
        <p:txBody>
          <a:bodyPr/>
          <a:lstStyle/>
          <a:p>
            <a:r>
              <a:rPr kumimoji="1" lang="ja-JP" altLang="en-US"/>
              <a:t>中間成果物のチェックシート</a:t>
            </a:r>
            <a:r>
              <a:rPr kumimoji="1" lang="en-US" altLang="ja-JP" dirty="0"/>
              <a:t>(1)</a:t>
            </a:r>
            <a:endParaRPr kumimoji="1" lang="ja-JP" altLang="en-US"/>
          </a:p>
        </p:txBody>
      </p:sp>
      <p:graphicFrame>
        <p:nvGraphicFramePr>
          <p:cNvPr id="4" name="表 4">
            <a:extLst>
              <a:ext uri="{FF2B5EF4-FFF2-40B4-BE49-F238E27FC236}">
                <a16:creationId xmlns:a16="http://schemas.microsoft.com/office/drawing/2014/main" id="{F4B3C003-8C22-0946-2C8C-083429687D33}"/>
              </a:ext>
            </a:extLst>
          </p:cNvPr>
          <p:cNvGraphicFramePr>
            <a:graphicFrameLocks noGrp="1"/>
          </p:cNvGraphicFramePr>
          <p:nvPr>
            <p:ph idx="1"/>
            <p:extLst>
              <p:ext uri="{D42A27DB-BD31-4B8C-83A1-F6EECF244321}">
                <p14:modId xmlns:p14="http://schemas.microsoft.com/office/powerpoint/2010/main" val="1103812455"/>
              </p:ext>
            </p:extLst>
          </p:nvPr>
        </p:nvGraphicFramePr>
        <p:xfrm>
          <a:off x="900112" y="1369559"/>
          <a:ext cx="7343775" cy="4302760"/>
        </p:xfrm>
        <a:graphic>
          <a:graphicData uri="http://schemas.openxmlformats.org/drawingml/2006/table">
            <a:tbl>
              <a:tblPr firstRow="1" bandRow="1">
                <a:tableStyleId>{5C22544A-7EE6-4342-B048-85BDC9FD1C3A}</a:tableStyleId>
              </a:tblPr>
              <a:tblGrid>
                <a:gridCol w="1704294">
                  <a:extLst>
                    <a:ext uri="{9D8B030D-6E8A-4147-A177-3AD203B41FA5}">
                      <a16:colId xmlns:a16="http://schemas.microsoft.com/office/drawing/2014/main" val="3600772093"/>
                    </a:ext>
                  </a:extLst>
                </a:gridCol>
                <a:gridCol w="4972050">
                  <a:extLst>
                    <a:ext uri="{9D8B030D-6E8A-4147-A177-3AD203B41FA5}">
                      <a16:colId xmlns:a16="http://schemas.microsoft.com/office/drawing/2014/main" val="1301674809"/>
                    </a:ext>
                  </a:extLst>
                </a:gridCol>
                <a:gridCol w="667431">
                  <a:extLst>
                    <a:ext uri="{9D8B030D-6E8A-4147-A177-3AD203B41FA5}">
                      <a16:colId xmlns:a16="http://schemas.microsoft.com/office/drawing/2014/main" val="1780501425"/>
                    </a:ext>
                  </a:extLst>
                </a:gridCol>
              </a:tblGrid>
              <a:tr h="370840">
                <a:tc>
                  <a:txBody>
                    <a:bodyPr/>
                    <a:lstStyle/>
                    <a:p>
                      <a:r>
                        <a:rPr kumimoji="1" lang="ja-JP" altLang="en-US"/>
                        <a:t>中間成果物</a:t>
                      </a:r>
                    </a:p>
                  </a:txBody>
                  <a:tcPr/>
                </a:tc>
                <a:tc>
                  <a:txBody>
                    <a:bodyPr/>
                    <a:lstStyle/>
                    <a:p>
                      <a:r>
                        <a:rPr kumimoji="1" lang="ja-JP" altLang="en-US"/>
                        <a:t>チェックポイント</a:t>
                      </a:r>
                    </a:p>
                  </a:txBody>
                  <a:tcPr/>
                </a:tc>
                <a:tc>
                  <a:txBody>
                    <a:bodyPr/>
                    <a:lstStyle/>
                    <a:p>
                      <a:r>
                        <a:rPr kumimoji="1" lang="ja-JP" altLang="en-US"/>
                        <a:t>状態</a:t>
                      </a:r>
                    </a:p>
                  </a:txBody>
                  <a:tcPr/>
                </a:tc>
                <a:extLst>
                  <a:ext uri="{0D108BD9-81ED-4DB2-BD59-A6C34878D82A}">
                    <a16:rowId xmlns:a16="http://schemas.microsoft.com/office/drawing/2014/main" val="2000606698"/>
                  </a:ext>
                </a:extLst>
              </a:tr>
              <a:tr h="370840">
                <a:tc>
                  <a:txBody>
                    <a:bodyPr/>
                    <a:lstStyle/>
                    <a:p>
                      <a:r>
                        <a:rPr kumimoji="1" lang="ja-JP" altLang="en-US"/>
                        <a:t>ペルソナ</a:t>
                      </a:r>
                    </a:p>
                  </a:txBody>
                  <a:tcPr/>
                </a:tc>
                <a:tc>
                  <a:txBody>
                    <a:bodyPr/>
                    <a:lstStyle/>
                    <a:p>
                      <a:r>
                        <a:rPr kumimoji="1" lang="ja-JP" altLang="en-US"/>
                        <a:t>アプリケーションの想定ユーザーについて、どんな人であるか具体的に掘り下げている。想像だけで描き出されたのでなく、統計データやインタビューなどの裏付けとなる情報がある。</a:t>
                      </a:r>
                    </a:p>
                  </a:txBody>
                  <a:tcPr/>
                </a:tc>
                <a:tc>
                  <a:txBody>
                    <a:bodyPr/>
                    <a:lstStyle/>
                    <a:p>
                      <a:endParaRPr kumimoji="1" lang="ja-JP" altLang="en-US"/>
                    </a:p>
                  </a:txBody>
                  <a:tcPr/>
                </a:tc>
                <a:extLst>
                  <a:ext uri="{0D108BD9-81ED-4DB2-BD59-A6C34878D82A}">
                    <a16:rowId xmlns:a16="http://schemas.microsoft.com/office/drawing/2014/main" val="1017960155"/>
                  </a:ext>
                </a:extLst>
              </a:tr>
              <a:tr h="370840">
                <a:tc rowSpan="3">
                  <a:txBody>
                    <a:bodyPr/>
                    <a:lstStyle/>
                    <a:p>
                      <a:r>
                        <a:rPr kumimoji="1" lang="ja-JP" altLang="en-US"/>
                        <a:t>ユースケース図</a:t>
                      </a:r>
                    </a:p>
                  </a:txBody>
                  <a:tcPr/>
                </a:tc>
                <a:tc>
                  <a:txBody>
                    <a:bodyPr/>
                    <a:lstStyle/>
                    <a:p>
                      <a:r>
                        <a:rPr kumimoji="1" lang="ja-JP" altLang="en-US"/>
                        <a:t>ユースケース図の中、アプリケーションを使うユーザーの種類（</a:t>
                      </a:r>
                      <a:r>
                        <a:rPr kumimoji="1" lang="en-US" altLang="ja-JP" dirty="0"/>
                        <a:t>※</a:t>
                      </a:r>
                      <a:r>
                        <a:rPr kumimoji="1" lang="ja-JP" altLang="en-US"/>
                        <a:t>棒人間で描かれる）が、網羅されている。</a:t>
                      </a:r>
                      <a:endParaRPr kumimoji="1" lang="en-US" altLang="ja-JP" dirty="0"/>
                    </a:p>
                  </a:txBody>
                  <a:tcPr/>
                </a:tc>
                <a:tc>
                  <a:txBody>
                    <a:bodyPr/>
                    <a:lstStyle/>
                    <a:p>
                      <a:endParaRPr kumimoji="1" lang="ja-JP" altLang="en-US"/>
                    </a:p>
                  </a:txBody>
                  <a:tcPr/>
                </a:tc>
                <a:extLst>
                  <a:ext uri="{0D108BD9-81ED-4DB2-BD59-A6C34878D82A}">
                    <a16:rowId xmlns:a16="http://schemas.microsoft.com/office/drawing/2014/main" val="4208087800"/>
                  </a:ext>
                </a:extLst>
              </a:tr>
              <a:tr h="370840">
                <a:tc vMerge="1">
                  <a:txBody>
                    <a:bodyPr/>
                    <a:lstStyle/>
                    <a:p>
                      <a:endParaRPr kumimoji="1" lang="ja-JP" altLang="en-US"/>
                    </a:p>
                  </a:txBody>
                  <a:tcPr/>
                </a:tc>
                <a:tc>
                  <a:txBody>
                    <a:bodyPr/>
                    <a:lstStyle/>
                    <a:p>
                      <a:r>
                        <a:rPr kumimoji="1" lang="ja-JP" altLang="en-US"/>
                        <a:t>ユースケース図の中に、アプリケーションが備える機能（</a:t>
                      </a:r>
                      <a:r>
                        <a:rPr kumimoji="1" lang="en-US" altLang="ja-JP" dirty="0"/>
                        <a:t>※</a:t>
                      </a:r>
                      <a:r>
                        <a:rPr kumimoji="1" lang="ja-JP" altLang="en-US"/>
                        <a:t>楕円形で描かれる）が、網羅されている。</a:t>
                      </a:r>
                      <a:endParaRPr kumimoji="1" lang="en-US" altLang="ja-JP" dirty="0"/>
                    </a:p>
                  </a:txBody>
                  <a:tcPr/>
                </a:tc>
                <a:tc>
                  <a:txBody>
                    <a:bodyPr/>
                    <a:lstStyle/>
                    <a:p>
                      <a:endParaRPr kumimoji="1" lang="ja-JP" altLang="en-US"/>
                    </a:p>
                  </a:txBody>
                  <a:tcPr/>
                </a:tc>
                <a:extLst>
                  <a:ext uri="{0D108BD9-81ED-4DB2-BD59-A6C34878D82A}">
                    <a16:rowId xmlns:a16="http://schemas.microsoft.com/office/drawing/2014/main" val="3512691647"/>
                  </a:ext>
                </a:extLst>
              </a:tr>
              <a:tr h="370840">
                <a:tc vMerge="1">
                  <a:txBody>
                    <a:bodyPr/>
                    <a:lstStyle/>
                    <a:p>
                      <a:endParaRPr kumimoji="1" lang="ja-JP" altLang="en-US"/>
                    </a:p>
                  </a:txBody>
                  <a:tcPr/>
                </a:tc>
                <a:tc>
                  <a:txBody>
                    <a:bodyPr/>
                    <a:lstStyle/>
                    <a:p>
                      <a:r>
                        <a:rPr kumimoji="1" lang="ja-JP" altLang="en-US"/>
                        <a:t>ユースケース図の中に、どの種類のユーザーがどの機能を使えるか、記載されている。</a:t>
                      </a:r>
                      <a:endParaRPr kumimoji="1" lang="en-US" altLang="ja-JP" dirty="0"/>
                    </a:p>
                  </a:txBody>
                  <a:tcPr/>
                </a:tc>
                <a:tc>
                  <a:txBody>
                    <a:bodyPr/>
                    <a:lstStyle/>
                    <a:p>
                      <a:endParaRPr kumimoji="1" lang="ja-JP" altLang="en-US"/>
                    </a:p>
                  </a:txBody>
                  <a:tcPr/>
                </a:tc>
                <a:extLst>
                  <a:ext uri="{0D108BD9-81ED-4DB2-BD59-A6C34878D82A}">
                    <a16:rowId xmlns:a16="http://schemas.microsoft.com/office/drawing/2014/main" val="2891000239"/>
                  </a:ext>
                </a:extLst>
              </a:tr>
              <a:tr h="370840">
                <a:tc rowSpan="3">
                  <a:txBody>
                    <a:bodyPr/>
                    <a:lstStyle/>
                    <a:p>
                      <a:r>
                        <a:rPr kumimoji="1" lang="ja-JP" altLang="en-US"/>
                        <a:t>シナリオ</a:t>
                      </a:r>
                    </a:p>
                  </a:txBody>
                  <a:tcPr/>
                </a:tc>
                <a:tc>
                  <a:txBody>
                    <a:bodyPr/>
                    <a:lstStyle/>
                    <a:p>
                      <a:r>
                        <a:rPr kumimoji="1" lang="ja-JP" altLang="en-US"/>
                        <a:t>ユーザーと、アプリケーションのやりとりが、機能ごとに記述されている。</a:t>
                      </a:r>
                    </a:p>
                  </a:txBody>
                  <a:tcPr/>
                </a:tc>
                <a:tc>
                  <a:txBody>
                    <a:bodyPr/>
                    <a:lstStyle/>
                    <a:p>
                      <a:endParaRPr kumimoji="1" lang="ja-JP" altLang="en-US"/>
                    </a:p>
                  </a:txBody>
                  <a:tcPr/>
                </a:tc>
                <a:extLst>
                  <a:ext uri="{0D108BD9-81ED-4DB2-BD59-A6C34878D82A}">
                    <a16:rowId xmlns:a16="http://schemas.microsoft.com/office/drawing/2014/main" val="579767719"/>
                  </a:ext>
                </a:extLst>
              </a:tr>
              <a:tr h="370840">
                <a:tc vMerge="1">
                  <a:txBody>
                    <a:bodyPr/>
                    <a:lstStyle/>
                    <a:p>
                      <a:endParaRPr kumimoji="1" lang="ja-JP" altLang="en-US"/>
                    </a:p>
                  </a:txBody>
                  <a:tcPr/>
                </a:tc>
                <a:tc>
                  <a:txBody>
                    <a:bodyPr/>
                    <a:lstStyle/>
                    <a:p>
                      <a:r>
                        <a:rPr kumimoji="1" lang="ja-JP" altLang="en-US"/>
                        <a:t>ユーザーと、アプリケーションのやりとりが、順序が明瞭に分かるように記述されている。</a:t>
                      </a:r>
                    </a:p>
                  </a:txBody>
                  <a:tcPr/>
                </a:tc>
                <a:tc>
                  <a:txBody>
                    <a:bodyPr/>
                    <a:lstStyle/>
                    <a:p>
                      <a:endParaRPr kumimoji="1" lang="ja-JP" altLang="en-US"/>
                    </a:p>
                  </a:txBody>
                  <a:tcPr/>
                </a:tc>
                <a:extLst>
                  <a:ext uri="{0D108BD9-81ED-4DB2-BD59-A6C34878D82A}">
                    <a16:rowId xmlns:a16="http://schemas.microsoft.com/office/drawing/2014/main" val="57721645"/>
                  </a:ext>
                </a:extLst>
              </a:tr>
              <a:tr h="370840">
                <a:tc vMerge="1">
                  <a:txBody>
                    <a:bodyPr/>
                    <a:lstStyle/>
                    <a:p>
                      <a:endParaRPr kumimoji="1" lang="ja-JP" altLang="en-US"/>
                    </a:p>
                  </a:txBody>
                  <a:tcPr/>
                </a:tc>
                <a:tc>
                  <a:txBody>
                    <a:bodyPr/>
                    <a:lstStyle/>
                    <a:p>
                      <a:r>
                        <a:rPr kumimoji="1" lang="ja-JP" altLang="en-US"/>
                        <a:t>アプリケーションの持つ機能を実現するために、ユーザーが行うこと（</a:t>
                      </a:r>
                      <a:r>
                        <a:rPr kumimoji="1" lang="en-US" altLang="ja-JP" dirty="0"/>
                        <a:t>※</a:t>
                      </a:r>
                      <a:r>
                        <a:rPr kumimoji="1" lang="ja-JP" altLang="en-US"/>
                        <a:t>入力や操作）と、アプリケーションが行うこと（計算や画面表示）が明確に区別されて記述されている。</a:t>
                      </a:r>
                    </a:p>
                  </a:txBody>
                  <a:tcPr/>
                </a:tc>
                <a:tc>
                  <a:txBody>
                    <a:bodyPr/>
                    <a:lstStyle/>
                    <a:p>
                      <a:endParaRPr kumimoji="1" lang="ja-JP" altLang="en-US"/>
                    </a:p>
                  </a:txBody>
                  <a:tcPr/>
                </a:tc>
                <a:extLst>
                  <a:ext uri="{0D108BD9-81ED-4DB2-BD59-A6C34878D82A}">
                    <a16:rowId xmlns:a16="http://schemas.microsoft.com/office/drawing/2014/main" val="812028157"/>
                  </a:ext>
                </a:extLst>
              </a:tr>
            </a:tbl>
          </a:graphicData>
        </a:graphic>
      </p:graphicFrame>
    </p:spTree>
    <p:extLst>
      <p:ext uri="{BB962C8B-B14F-4D97-AF65-F5344CB8AC3E}">
        <p14:creationId xmlns:p14="http://schemas.microsoft.com/office/powerpoint/2010/main" val="12418562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22EA26-52E7-33A3-8B37-80B56FE73EB0}"/>
              </a:ext>
            </a:extLst>
          </p:cNvPr>
          <p:cNvSpPr>
            <a:spLocks noGrp="1"/>
          </p:cNvSpPr>
          <p:nvPr>
            <p:ph type="title"/>
          </p:nvPr>
        </p:nvSpPr>
        <p:spPr/>
        <p:txBody>
          <a:bodyPr/>
          <a:lstStyle/>
          <a:p>
            <a:r>
              <a:rPr kumimoji="1" lang="ja-JP" altLang="en-US"/>
              <a:t>中間成果物のチェックシート</a:t>
            </a:r>
            <a:r>
              <a:rPr kumimoji="1" lang="en-US" altLang="ja-JP" dirty="0"/>
              <a:t>(2)</a:t>
            </a:r>
            <a:endParaRPr kumimoji="1" lang="ja-JP" altLang="en-US"/>
          </a:p>
        </p:txBody>
      </p:sp>
      <p:graphicFrame>
        <p:nvGraphicFramePr>
          <p:cNvPr id="4" name="表 4">
            <a:extLst>
              <a:ext uri="{FF2B5EF4-FFF2-40B4-BE49-F238E27FC236}">
                <a16:creationId xmlns:a16="http://schemas.microsoft.com/office/drawing/2014/main" id="{F4B3C003-8C22-0946-2C8C-083429687D33}"/>
              </a:ext>
            </a:extLst>
          </p:cNvPr>
          <p:cNvGraphicFramePr>
            <a:graphicFrameLocks noGrp="1"/>
          </p:cNvGraphicFramePr>
          <p:nvPr>
            <p:ph idx="1"/>
            <p:extLst>
              <p:ext uri="{D42A27DB-BD31-4B8C-83A1-F6EECF244321}">
                <p14:modId xmlns:p14="http://schemas.microsoft.com/office/powerpoint/2010/main" val="836097150"/>
              </p:ext>
            </p:extLst>
          </p:nvPr>
        </p:nvGraphicFramePr>
        <p:xfrm>
          <a:off x="900112" y="1369559"/>
          <a:ext cx="7343775" cy="3296920"/>
        </p:xfrm>
        <a:graphic>
          <a:graphicData uri="http://schemas.openxmlformats.org/drawingml/2006/table">
            <a:tbl>
              <a:tblPr firstRow="1" bandRow="1">
                <a:tableStyleId>{5C22544A-7EE6-4342-B048-85BDC9FD1C3A}</a:tableStyleId>
              </a:tblPr>
              <a:tblGrid>
                <a:gridCol w="1704294">
                  <a:extLst>
                    <a:ext uri="{9D8B030D-6E8A-4147-A177-3AD203B41FA5}">
                      <a16:colId xmlns:a16="http://schemas.microsoft.com/office/drawing/2014/main" val="3600772093"/>
                    </a:ext>
                  </a:extLst>
                </a:gridCol>
                <a:gridCol w="4972050">
                  <a:extLst>
                    <a:ext uri="{9D8B030D-6E8A-4147-A177-3AD203B41FA5}">
                      <a16:colId xmlns:a16="http://schemas.microsoft.com/office/drawing/2014/main" val="1301674809"/>
                    </a:ext>
                  </a:extLst>
                </a:gridCol>
                <a:gridCol w="667431">
                  <a:extLst>
                    <a:ext uri="{9D8B030D-6E8A-4147-A177-3AD203B41FA5}">
                      <a16:colId xmlns:a16="http://schemas.microsoft.com/office/drawing/2014/main" val="1780501425"/>
                    </a:ext>
                  </a:extLst>
                </a:gridCol>
              </a:tblGrid>
              <a:tr h="370840">
                <a:tc>
                  <a:txBody>
                    <a:bodyPr/>
                    <a:lstStyle/>
                    <a:p>
                      <a:r>
                        <a:rPr kumimoji="1" lang="ja-JP" altLang="en-US"/>
                        <a:t>中間成果物</a:t>
                      </a:r>
                    </a:p>
                  </a:txBody>
                  <a:tcPr/>
                </a:tc>
                <a:tc>
                  <a:txBody>
                    <a:bodyPr/>
                    <a:lstStyle/>
                    <a:p>
                      <a:r>
                        <a:rPr kumimoji="1" lang="ja-JP" altLang="en-US"/>
                        <a:t>チェックポイント</a:t>
                      </a:r>
                    </a:p>
                  </a:txBody>
                  <a:tcPr/>
                </a:tc>
                <a:tc>
                  <a:txBody>
                    <a:bodyPr/>
                    <a:lstStyle/>
                    <a:p>
                      <a:r>
                        <a:rPr kumimoji="1" lang="ja-JP" altLang="en-US"/>
                        <a:t>状態</a:t>
                      </a:r>
                    </a:p>
                  </a:txBody>
                  <a:tcPr/>
                </a:tc>
                <a:extLst>
                  <a:ext uri="{0D108BD9-81ED-4DB2-BD59-A6C34878D82A}">
                    <a16:rowId xmlns:a16="http://schemas.microsoft.com/office/drawing/2014/main" val="2000606698"/>
                  </a:ext>
                </a:extLst>
              </a:tr>
              <a:tr h="370840">
                <a:tc rowSpan="3">
                  <a:txBody>
                    <a:bodyPr/>
                    <a:lstStyle/>
                    <a:p>
                      <a:r>
                        <a:rPr kumimoji="1" lang="ja-JP" altLang="en-US"/>
                        <a:t>プロトタイプ</a:t>
                      </a:r>
                    </a:p>
                  </a:txBody>
                  <a:tcPr/>
                </a:tc>
                <a:tc>
                  <a:txBody>
                    <a:bodyPr/>
                    <a:lstStyle/>
                    <a:p>
                      <a:r>
                        <a:rPr kumimoji="1" lang="ja-JP" altLang="en-US"/>
                        <a:t>アプリケーションの主要な機能を実現するために必要な画面を全て表現している。</a:t>
                      </a:r>
                    </a:p>
                  </a:txBody>
                  <a:tcPr/>
                </a:tc>
                <a:tc>
                  <a:txBody>
                    <a:bodyPr/>
                    <a:lstStyle/>
                    <a:p>
                      <a:endParaRPr kumimoji="1" lang="ja-JP" altLang="en-US"/>
                    </a:p>
                  </a:txBody>
                  <a:tcPr/>
                </a:tc>
                <a:extLst>
                  <a:ext uri="{0D108BD9-81ED-4DB2-BD59-A6C34878D82A}">
                    <a16:rowId xmlns:a16="http://schemas.microsoft.com/office/drawing/2014/main" val="110774055"/>
                  </a:ext>
                </a:extLst>
              </a:tr>
              <a:tr h="370840">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アプリケーションの複数の画面それぞれについて、必要な表示項目と、入力・操作項目を、全て表現している。</a:t>
                      </a:r>
                    </a:p>
                  </a:txBody>
                  <a:tcPr/>
                </a:tc>
                <a:tc>
                  <a:txBody>
                    <a:bodyPr/>
                    <a:lstStyle/>
                    <a:p>
                      <a:endParaRPr kumimoji="1" lang="ja-JP" altLang="en-US"/>
                    </a:p>
                  </a:txBody>
                  <a:tcPr/>
                </a:tc>
                <a:extLst>
                  <a:ext uri="{0D108BD9-81ED-4DB2-BD59-A6C34878D82A}">
                    <a16:rowId xmlns:a16="http://schemas.microsoft.com/office/drawing/2014/main" val="3799277684"/>
                  </a:ext>
                </a:extLst>
              </a:tr>
              <a:tr h="370840">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ユーザーがアプリケーションを操作するときに利用する仕組み（</a:t>
                      </a:r>
                      <a:r>
                        <a:rPr kumimoji="1" lang="en-US" altLang="ja-JP" dirty="0"/>
                        <a:t>※</a:t>
                      </a:r>
                      <a:r>
                        <a:rPr kumimoji="1" lang="ja-JP" altLang="en-US"/>
                        <a:t>ボタンのような画面部品）が、全て特定されている（例：リンクなのかボタンなのか決めてある）。</a:t>
                      </a:r>
                    </a:p>
                  </a:txBody>
                  <a:tcPr/>
                </a:tc>
                <a:tc>
                  <a:txBody>
                    <a:bodyPr/>
                    <a:lstStyle/>
                    <a:p>
                      <a:endParaRPr kumimoji="1" lang="ja-JP" altLang="en-US"/>
                    </a:p>
                  </a:txBody>
                  <a:tcPr/>
                </a:tc>
                <a:extLst>
                  <a:ext uri="{0D108BD9-81ED-4DB2-BD59-A6C34878D82A}">
                    <a16:rowId xmlns:a16="http://schemas.microsoft.com/office/drawing/2014/main" val="1476111315"/>
                  </a:ext>
                </a:extLst>
              </a:tr>
              <a:tr h="370840">
                <a:tc rowSpan="2">
                  <a:txBody>
                    <a:bodyPr/>
                    <a:lstStyle/>
                    <a:p>
                      <a:r>
                        <a:rPr kumimoji="1" lang="ja-JP" altLang="en-US"/>
                        <a:t>シナリオ（詳細）</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アプリケーションの持つ機能を実現するために、ユーザーが行うこと（</a:t>
                      </a:r>
                      <a:r>
                        <a:rPr kumimoji="1" lang="en-US" altLang="ja-JP" dirty="0"/>
                        <a:t>※</a:t>
                      </a:r>
                      <a:r>
                        <a:rPr kumimoji="1" lang="ja-JP" altLang="en-US"/>
                        <a:t>入力や操作）と、アプリケーションが行うこと（計算や画面表示）が明確に区別されて記述されている。</a:t>
                      </a:r>
                    </a:p>
                  </a:txBody>
                  <a:tcPr/>
                </a:tc>
                <a:tc>
                  <a:txBody>
                    <a:bodyPr/>
                    <a:lstStyle/>
                    <a:p>
                      <a:endParaRPr kumimoji="1" lang="ja-JP" altLang="en-US"/>
                    </a:p>
                  </a:txBody>
                  <a:tcPr/>
                </a:tc>
                <a:extLst>
                  <a:ext uri="{0D108BD9-81ED-4DB2-BD59-A6C34878D82A}">
                    <a16:rowId xmlns:a16="http://schemas.microsoft.com/office/drawing/2014/main" val="3972631817"/>
                  </a:ext>
                </a:extLst>
              </a:tr>
              <a:tr h="370840">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技術的な用語（</a:t>
                      </a:r>
                      <a:r>
                        <a:rPr kumimoji="1" lang="en-US" altLang="ja-JP" dirty="0"/>
                        <a:t>HTML</a:t>
                      </a:r>
                      <a:r>
                        <a:rPr kumimoji="1" lang="ja-JP" altLang="en-US"/>
                        <a:t>や</a:t>
                      </a:r>
                      <a:r>
                        <a:rPr kumimoji="1" lang="en-US" altLang="ja-JP" dirty="0"/>
                        <a:t>CSS</a:t>
                      </a:r>
                      <a:r>
                        <a:rPr kumimoji="1" lang="ja-JP" altLang="en-US"/>
                        <a:t>、プログラミング言語の用語）で記述されている。</a:t>
                      </a:r>
                    </a:p>
                  </a:txBody>
                  <a:tcPr/>
                </a:tc>
                <a:tc>
                  <a:txBody>
                    <a:bodyPr/>
                    <a:lstStyle/>
                    <a:p>
                      <a:endParaRPr kumimoji="1" lang="ja-JP" altLang="en-US"/>
                    </a:p>
                  </a:txBody>
                  <a:tcPr/>
                </a:tc>
                <a:extLst>
                  <a:ext uri="{0D108BD9-81ED-4DB2-BD59-A6C34878D82A}">
                    <a16:rowId xmlns:a16="http://schemas.microsoft.com/office/drawing/2014/main" val="2970422020"/>
                  </a:ext>
                </a:extLst>
              </a:tr>
            </a:tbl>
          </a:graphicData>
        </a:graphic>
      </p:graphicFrame>
    </p:spTree>
    <p:extLst>
      <p:ext uri="{BB962C8B-B14F-4D97-AF65-F5344CB8AC3E}">
        <p14:creationId xmlns:p14="http://schemas.microsoft.com/office/powerpoint/2010/main" val="2484710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0ED2DCF-A7D9-2FE1-5179-E2BEFB17DA82}"/>
              </a:ext>
            </a:extLst>
          </p:cNvPr>
          <p:cNvSpPr>
            <a:spLocks noGrp="1"/>
          </p:cNvSpPr>
          <p:nvPr>
            <p:ph type="title"/>
          </p:nvPr>
        </p:nvSpPr>
        <p:spPr/>
        <p:txBody>
          <a:bodyPr/>
          <a:lstStyle/>
          <a:p>
            <a:r>
              <a:rPr lang="ja-JP" altLang="en-US"/>
              <a:t>目次</a:t>
            </a:r>
            <a:r>
              <a:rPr lang="en-US" altLang="ja-JP" dirty="0"/>
              <a:t>(1/2)</a:t>
            </a:r>
            <a:endParaRPr lang="ja-JP" altLang="en-US"/>
          </a:p>
        </p:txBody>
      </p:sp>
      <p:sp>
        <p:nvSpPr>
          <p:cNvPr id="4" name="コンテンツ プレースホルダー 3">
            <a:extLst>
              <a:ext uri="{FF2B5EF4-FFF2-40B4-BE49-F238E27FC236}">
                <a16:creationId xmlns:a16="http://schemas.microsoft.com/office/drawing/2014/main" id="{36E61587-E891-D3AB-F847-E618C7B2FD39}"/>
              </a:ext>
            </a:extLst>
          </p:cNvPr>
          <p:cNvSpPr>
            <a:spLocks noGrp="1"/>
          </p:cNvSpPr>
          <p:nvPr>
            <p:ph idx="1"/>
          </p:nvPr>
        </p:nvSpPr>
        <p:spPr>
          <a:xfrm>
            <a:off x="899592" y="1282147"/>
            <a:ext cx="7344816" cy="4808260"/>
          </a:xfrm>
        </p:spPr>
        <p:txBody>
          <a:bodyPr>
            <a:normAutofit fontScale="92500" lnSpcReduction="20000"/>
          </a:bodyPr>
          <a:lstStyle/>
          <a:p>
            <a:pPr marL="6892925" indent="-6892925"/>
            <a:r>
              <a:rPr lang="ja-JP" altLang="en-US" sz="2400"/>
              <a:t>学習・制作プロセスの概要　</a:t>
            </a:r>
            <a:r>
              <a:rPr lang="en-US" altLang="ja-JP" sz="2400" u="dashHeavy" baseline="40000" dirty="0"/>
              <a:t>	</a:t>
            </a:r>
            <a:r>
              <a:rPr lang="ja-JP" altLang="en-US" sz="2400"/>
              <a:t>　</a:t>
            </a:r>
            <a:r>
              <a:rPr lang="en-US" altLang="ja-JP" sz="2400" dirty="0"/>
              <a:t>9</a:t>
            </a:r>
          </a:p>
          <a:p>
            <a:pPr marL="6892925" indent="-6892925"/>
            <a:endParaRPr lang="en-US" altLang="ja-JP" sz="2000" dirty="0"/>
          </a:p>
          <a:p>
            <a:pPr marL="6892925" indent="-6892925"/>
            <a:r>
              <a:rPr lang="ja-JP" altLang="en-US" sz="2400"/>
              <a:t>学習・制作プロセス（段階ごとの進め方）と目標　</a:t>
            </a:r>
            <a:r>
              <a:rPr lang="en-US" altLang="ja-JP" sz="2400" u="dashHeavy" baseline="40000" dirty="0"/>
              <a:t>	</a:t>
            </a:r>
            <a:r>
              <a:rPr lang="en-US" altLang="ja-JP" sz="2400" dirty="0"/>
              <a:t>11	</a:t>
            </a:r>
          </a:p>
          <a:p>
            <a:pPr marL="6892925" lvl="1" indent="-6892925"/>
            <a:r>
              <a:rPr lang="ja-JP" altLang="en-US" sz="1650"/>
              <a:t>準備　</a:t>
            </a:r>
            <a:r>
              <a:rPr lang="en-US" altLang="ja-JP" sz="1800" u="dashHeavy" baseline="40000" dirty="0"/>
              <a:t>	</a:t>
            </a:r>
            <a:r>
              <a:rPr lang="ja-JP" altLang="en-US" sz="1650"/>
              <a:t>　</a:t>
            </a:r>
            <a:r>
              <a:rPr lang="en-US" altLang="ja-JP" sz="1650" dirty="0"/>
              <a:t>11</a:t>
            </a:r>
          </a:p>
          <a:p>
            <a:pPr marL="6892925" lvl="1" indent="-6892925"/>
            <a:r>
              <a:rPr lang="ja-JP" altLang="en-US" sz="1650"/>
              <a:t>チームビルディング　</a:t>
            </a:r>
            <a:r>
              <a:rPr lang="en-US" altLang="ja-JP" sz="1800" u="dashHeavy" baseline="40000" dirty="0"/>
              <a:t>	</a:t>
            </a:r>
            <a:r>
              <a:rPr lang="ja-JP" altLang="en-US" sz="1650"/>
              <a:t>　</a:t>
            </a:r>
            <a:r>
              <a:rPr lang="en-US" altLang="ja-JP" sz="1650" dirty="0"/>
              <a:t>15</a:t>
            </a:r>
          </a:p>
          <a:p>
            <a:pPr marL="6892925" lvl="1" indent="-6892925"/>
            <a:r>
              <a:rPr lang="ja-JP" altLang="en-US" sz="1650"/>
              <a:t>企画　</a:t>
            </a:r>
            <a:r>
              <a:rPr lang="en-US" altLang="ja-JP" sz="1800" u="dashHeavy" baseline="40000" dirty="0"/>
              <a:t>	</a:t>
            </a:r>
            <a:r>
              <a:rPr lang="ja-JP" altLang="en-US" sz="1650"/>
              <a:t>　</a:t>
            </a:r>
            <a:r>
              <a:rPr lang="en-US" altLang="ja-JP" sz="1650" dirty="0"/>
              <a:t>17</a:t>
            </a:r>
          </a:p>
          <a:p>
            <a:pPr marL="6892925" lvl="1" indent="-6892925"/>
            <a:r>
              <a:rPr lang="ja-JP" altLang="en-US" sz="1650"/>
              <a:t>設計　</a:t>
            </a:r>
            <a:r>
              <a:rPr lang="en-US" altLang="ja-JP" sz="1800" u="dashHeavy" baseline="40000" dirty="0"/>
              <a:t>	</a:t>
            </a:r>
            <a:r>
              <a:rPr lang="ja-JP" altLang="en-US" sz="1650"/>
              <a:t>　</a:t>
            </a:r>
            <a:r>
              <a:rPr lang="en-US" altLang="ja-JP" sz="1650" dirty="0"/>
              <a:t>23</a:t>
            </a:r>
          </a:p>
          <a:p>
            <a:pPr marL="6892925" lvl="1" indent="-6892925"/>
            <a:r>
              <a:rPr lang="ja-JP" altLang="en-US" sz="1650"/>
              <a:t>制作　</a:t>
            </a:r>
            <a:r>
              <a:rPr lang="en-US" altLang="ja-JP" sz="1800" u="dashHeavy" baseline="40000" dirty="0"/>
              <a:t>	</a:t>
            </a:r>
            <a:r>
              <a:rPr lang="ja-JP" altLang="en-US" sz="1650"/>
              <a:t>　</a:t>
            </a:r>
            <a:r>
              <a:rPr lang="en-US" altLang="ja-JP" sz="1650" dirty="0"/>
              <a:t>31</a:t>
            </a:r>
          </a:p>
          <a:p>
            <a:pPr marL="6892925" lvl="1" indent="-6892925"/>
            <a:r>
              <a:rPr lang="ja-JP" altLang="en-US" sz="1650"/>
              <a:t>中間発表　</a:t>
            </a:r>
            <a:r>
              <a:rPr lang="en-US" altLang="ja-JP" sz="1800" u="dashHeavy" baseline="40000" dirty="0"/>
              <a:t>	</a:t>
            </a:r>
            <a:r>
              <a:rPr lang="ja-JP" altLang="en-US" sz="1650"/>
              <a:t>　</a:t>
            </a:r>
            <a:r>
              <a:rPr lang="en-US" altLang="ja-JP" sz="1650" dirty="0"/>
              <a:t>33</a:t>
            </a:r>
          </a:p>
          <a:p>
            <a:pPr marL="6892925" lvl="1" indent="-6892925"/>
            <a:r>
              <a:rPr lang="ja-JP" altLang="en-US" sz="1650"/>
              <a:t>完成　</a:t>
            </a:r>
            <a:r>
              <a:rPr lang="en-US" altLang="ja-JP" sz="1800" u="dashHeavy" baseline="40000" dirty="0"/>
              <a:t>	</a:t>
            </a:r>
            <a:r>
              <a:rPr lang="ja-JP" altLang="en-US" sz="1650"/>
              <a:t>　</a:t>
            </a:r>
            <a:r>
              <a:rPr lang="en-US" altLang="ja-JP" sz="1650" dirty="0"/>
              <a:t>35</a:t>
            </a:r>
          </a:p>
          <a:p>
            <a:pPr marL="6892925" lvl="1" indent="-6892925"/>
            <a:r>
              <a:rPr lang="ja-JP" altLang="en-US" sz="1650"/>
              <a:t>プレゼン資料の制作　</a:t>
            </a:r>
            <a:r>
              <a:rPr lang="en-US" altLang="ja-JP" sz="1800" u="dashHeavy" baseline="40000" dirty="0"/>
              <a:t>	</a:t>
            </a:r>
            <a:r>
              <a:rPr lang="ja-JP" altLang="en-US" sz="1650"/>
              <a:t>　</a:t>
            </a:r>
            <a:r>
              <a:rPr lang="en-US" altLang="ja-JP" sz="1650" dirty="0"/>
              <a:t>37</a:t>
            </a:r>
          </a:p>
          <a:p>
            <a:pPr marL="6892925" lvl="1" indent="-6892925"/>
            <a:r>
              <a:rPr lang="ja-JP" altLang="en-US" sz="1650"/>
              <a:t>プレゼン動画の制作　</a:t>
            </a:r>
            <a:r>
              <a:rPr lang="en-US" altLang="ja-JP" sz="1800" u="dashHeavy" baseline="40000" dirty="0"/>
              <a:t>	</a:t>
            </a:r>
            <a:r>
              <a:rPr lang="ja-JP" altLang="en-US" sz="1650"/>
              <a:t>　</a:t>
            </a:r>
            <a:r>
              <a:rPr lang="en-US" altLang="ja-JP" sz="1650" dirty="0"/>
              <a:t>39</a:t>
            </a:r>
          </a:p>
          <a:p>
            <a:pPr marL="6892925" lvl="1" indent="-6892925"/>
            <a:r>
              <a:rPr lang="ja-JP" altLang="en-US" sz="1650"/>
              <a:t>応募準備　</a:t>
            </a:r>
            <a:r>
              <a:rPr lang="en-US" altLang="ja-JP" sz="1800" u="dashHeavy" baseline="40000" dirty="0"/>
              <a:t>	</a:t>
            </a:r>
            <a:r>
              <a:rPr lang="ja-JP" altLang="en-US" sz="1650"/>
              <a:t>　</a:t>
            </a:r>
            <a:r>
              <a:rPr lang="en-US" altLang="ja-JP" sz="1650" dirty="0"/>
              <a:t>41</a:t>
            </a:r>
          </a:p>
          <a:p>
            <a:pPr marL="6892925" lvl="1" indent="-6892925"/>
            <a:r>
              <a:rPr lang="ja-JP" altLang="en-US" sz="1650"/>
              <a:t>応募</a:t>
            </a:r>
            <a:r>
              <a:rPr lang="en-US" altLang="ja-JP" sz="1650" dirty="0"/>
              <a:t> </a:t>
            </a:r>
            <a:r>
              <a:rPr lang="en-US" altLang="ja-JP" sz="1800" u="dashHeavy" baseline="40000" dirty="0"/>
              <a:t>	</a:t>
            </a:r>
            <a:r>
              <a:rPr lang="ja-JP" altLang="en-US" sz="1650"/>
              <a:t>　</a:t>
            </a:r>
            <a:r>
              <a:rPr lang="en-US" altLang="ja-JP" sz="1650" dirty="0"/>
              <a:t>44</a:t>
            </a:r>
          </a:p>
          <a:p>
            <a:pPr marL="6892925" indent="-6892925"/>
            <a:endParaRPr lang="en-US" altLang="ja-JP" sz="2400" dirty="0"/>
          </a:p>
          <a:p>
            <a:pPr marL="6892925" lvl="1" indent="-6892925">
              <a:buFont typeface="Arial" panose="020B0604020202020204" pitchFamily="34" charset="0"/>
              <a:buChar char="•"/>
            </a:pPr>
            <a:endParaRPr lang="en-US" altLang="ja-JP" sz="2200" dirty="0"/>
          </a:p>
        </p:txBody>
      </p:sp>
      <p:sp>
        <p:nvSpPr>
          <p:cNvPr id="2" name="テキスト ボックス 1">
            <a:extLst>
              <a:ext uri="{FF2B5EF4-FFF2-40B4-BE49-F238E27FC236}">
                <a16:creationId xmlns:a16="http://schemas.microsoft.com/office/drawing/2014/main" id="{9DBFB3F6-79A5-F285-999D-D0F38291FD02}"/>
              </a:ext>
            </a:extLst>
          </p:cNvPr>
          <p:cNvSpPr txBox="1"/>
          <p:nvPr/>
        </p:nvSpPr>
        <p:spPr>
          <a:xfrm>
            <a:off x="1421296" y="2832652"/>
            <a:ext cx="6380921" cy="3101009"/>
          </a:xfrm>
          <a:prstGeom prst="rect">
            <a:avLst/>
          </a:prstGeom>
        </p:spPr>
        <p:txBody>
          <a:bodyPr wrap="square" lIns="0" tIns="0" rIns="0" bIns="0" rtlCol="0">
            <a:normAutofit/>
          </a:bodyPr>
          <a:lstStyle/>
          <a:p>
            <a:pPr marL="457200" lvl="1" indent="-457200">
              <a:buFont typeface="Arial" panose="020B0604020202020204" pitchFamily="34" charset="0"/>
              <a:buChar char="•"/>
            </a:pPr>
            <a:endParaRPr kumimoji="1" lang="ja-JP" altLang="en-US" sz="2400" b="1" dirty="0">
              <a:latin typeface="+mn-lt"/>
            </a:endParaRPr>
          </a:p>
        </p:txBody>
      </p:sp>
    </p:spTree>
    <p:extLst>
      <p:ext uri="{BB962C8B-B14F-4D97-AF65-F5344CB8AC3E}">
        <p14:creationId xmlns:p14="http://schemas.microsoft.com/office/powerpoint/2010/main" val="9021316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22EA26-52E7-33A3-8B37-80B56FE73EB0}"/>
              </a:ext>
            </a:extLst>
          </p:cNvPr>
          <p:cNvSpPr>
            <a:spLocks noGrp="1"/>
          </p:cNvSpPr>
          <p:nvPr>
            <p:ph type="title"/>
          </p:nvPr>
        </p:nvSpPr>
        <p:spPr/>
        <p:txBody>
          <a:bodyPr/>
          <a:lstStyle/>
          <a:p>
            <a:r>
              <a:rPr kumimoji="1" lang="ja-JP" altLang="en-US"/>
              <a:t>中間成果物のチェックシート</a:t>
            </a:r>
            <a:r>
              <a:rPr kumimoji="1" lang="en-US" altLang="ja-JP" dirty="0"/>
              <a:t>(3)</a:t>
            </a:r>
            <a:endParaRPr kumimoji="1" lang="ja-JP" altLang="en-US"/>
          </a:p>
        </p:txBody>
      </p:sp>
      <p:graphicFrame>
        <p:nvGraphicFramePr>
          <p:cNvPr id="4" name="表 4">
            <a:extLst>
              <a:ext uri="{FF2B5EF4-FFF2-40B4-BE49-F238E27FC236}">
                <a16:creationId xmlns:a16="http://schemas.microsoft.com/office/drawing/2014/main" id="{F4B3C003-8C22-0946-2C8C-083429687D33}"/>
              </a:ext>
            </a:extLst>
          </p:cNvPr>
          <p:cNvGraphicFramePr>
            <a:graphicFrameLocks noGrp="1"/>
          </p:cNvGraphicFramePr>
          <p:nvPr>
            <p:ph idx="1"/>
            <p:extLst>
              <p:ext uri="{D42A27DB-BD31-4B8C-83A1-F6EECF244321}">
                <p14:modId xmlns:p14="http://schemas.microsoft.com/office/powerpoint/2010/main" val="2834167517"/>
              </p:ext>
            </p:extLst>
          </p:nvPr>
        </p:nvGraphicFramePr>
        <p:xfrm>
          <a:off x="900112" y="1369559"/>
          <a:ext cx="7343775" cy="3741420"/>
        </p:xfrm>
        <a:graphic>
          <a:graphicData uri="http://schemas.openxmlformats.org/drawingml/2006/table">
            <a:tbl>
              <a:tblPr firstRow="1" bandRow="1">
                <a:tableStyleId>{5C22544A-7EE6-4342-B048-85BDC9FD1C3A}</a:tableStyleId>
              </a:tblPr>
              <a:tblGrid>
                <a:gridCol w="1704294">
                  <a:extLst>
                    <a:ext uri="{9D8B030D-6E8A-4147-A177-3AD203B41FA5}">
                      <a16:colId xmlns:a16="http://schemas.microsoft.com/office/drawing/2014/main" val="3600772093"/>
                    </a:ext>
                  </a:extLst>
                </a:gridCol>
                <a:gridCol w="4972050">
                  <a:extLst>
                    <a:ext uri="{9D8B030D-6E8A-4147-A177-3AD203B41FA5}">
                      <a16:colId xmlns:a16="http://schemas.microsoft.com/office/drawing/2014/main" val="1301674809"/>
                    </a:ext>
                  </a:extLst>
                </a:gridCol>
                <a:gridCol w="667431">
                  <a:extLst>
                    <a:ext uri="{9D8B030D-6E8A-4147-A177-3AD203B41FA5}">
                      <a16:colId xmlns:a16="http://schemas.microsoft.com/office/drawing/2014/main" val="1780501425"/>
                    </a:ext>
                  </a:extLst>
                </a:gridCol>
              </a:tblGrid>
              <a:tr h="370840">
                <a:tc>
                  <a:txBody>
                    <a:bodyPr/>
                    <a:lstStyle/>
                    <a:p>
                      <a:r>
                        <a:rPr kumimoji="1" lang="ja-JP" altLang="en-US"/>
                        <a:t>中間成果物</a:t>
                      </a:r>
                    </a:p>
                  </a:txBody>
                  <a:tcPr/>
                </a:tc>
                <a:tc>
                  <a:txBody>
                    <a:bodyPr/>
                    <a:lstStyle/>
                    <a:p>
                      <a:r>
                        <a:rPr kumimoji="1" lang="ja-JP" altLang="en-US"/>
                        <a:t>チェックポイント</a:t>
                      </a:r>
                    </a:p>
                  </a:txBody>
                  <a:tcPr/>
                </a:tc>
                <a:tc>
                  <a:txBody>
                    <a:bodyPr/>
                    <a:lstStyle/>
                    <a:p>
                      <a:r>
                        <a:rPr kumimoji="1" lang="ja-JP" altLang="en-US"/>
                        <a:t>状態</a:t>
                      </a:r>
                    </a:p>
                  </a:txBody>
                  <a:tcPr/>
                </a:tc>
                <a:extLst>
                  <a:ext uri="{0D108BD9-81ED-4DB2-BD59-A6C34878D82A}">
                    <a16:rowId xmlns:a16="http://schemas.microsoft.com/office/drawing/2014/main" val="2000606698"/>
                  </a:ext>
                </a:extLst>
              </a:tr>
              <a:tr h="370840">
                <a:tc rowSpan="2">
                  <a:txBody>
                    <a:bodyPr/>
                    <a:lstStyle/>
                    <a:p>
                      <a:r>
                        <a:rPr kumimoji="1" lang="ja-JP" altLang="en-US"/>
                        <a:t>画面設計</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機能ごとに、シナリオを満たすために必要な情報が、画面に表示されている。</a:t>
                      </a:r>
                    </a:p>
                  </a:txBody>
                  <a:tcPr/>
                </a:tc>
                <a:tc>
                  <a:txBody>
                    <a:bodyPr/>
                    <a:lstStyle/>
                    <a:p>
                      <a:endParaRPr kumimoji="1" lang="ja-JP" altLang="en-US"/>
                    </a:p>
                  </a:txBody>
                  <a:tcPr/>
                </a:tc>
                <a:extLst>
                  <a:ext uri="{0D108BD9-81ED-4DB2-BD59-A6C34878D82A}">
                    <a16:rowId xmlns:a16="http://schemas.microsoft.com/office/drawing/2014/main" val="3449585654"/>
                  </a:ext>
                </a:extLst>
              </a:tr>
              <a:tr h="370840">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ユーザーが、機能のシナリオを実現するための操作を行えるよう、必要な操作項目（ボタン、選択肢、入力欄など）が描かれている。</a:t>
                      </a:r>
                    </a:p>
                  </a:txBody>
                  <a:tcPr/>
                </a:tc>
                <a:tc>
                  <a:txBody>
                    <a:bodyPr/>
                    <a:lstStyle/>
                    <a:p>
                      <a:endParaRPr kumimoji="1" lang="ja-JP" altLang="en-US"/>
                    </a:p>
                  </a:txBody>
                  <a:tcPr/>
                </a:tc>
                <a:extLst>
                  <a:ext uri="{0D108BD9-81ED-4DB2-BD59-A6C34878D82A}">
                    <a16:rowId xmlns:a16="http://schemas.microsoft.com/office/drawing/2014/main" val="195818476"/>
                  </a:ext>
                </a:extLst>
              </a:tr>
              <a:tr h="370840">
                <a:tc rowSpan="2">
                  <a:txBody>
                    <a:bodyPr/>
                    <a:lstStyle/>
                    <a:p>
                      <a:r>
                        <a:rPr kumimoji="1" lang="ja-JP" altLang="en-US"/>
                        <a:t>画面遷移図</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アプリケーションを構成する全ての画面が挙げられている。</a:t>
                      </a:r>
                    </a:p>
                  </a:txBody>
                  <a:tcPr/>
                </a:tc>
                <a:tc>
                  <a:txBody>
                    <a:bodyPr/>
                    <a:lstStyle/>
                    <a:p>
                      <a:endParaRPr kumimoji="1" lang="ja-JP" altLang="en-US"/>
                    </a:p>
                  </a:txBody>
                  <a:tcPr/>
                </a:tc>
                <a:extLst>
                  <a:ext uri="{0D108BD9-81ED-4DB2-BD59-A6C34878D82A}">
                    <a16:rowId xmlns:a16="http://schemas.microsoft.com/office/drawing/2014/main" val="2570574276"/>
                  </a:ext>
                </a:extLst>
              </a:tr>
              <a:tr h="370840">
                <a:tc vMerge="1">
                  <a:txBody>
                    <a:bodyPr/>
                    <a:lstStyle/>
                    <a:p>
                      <a:endParaRPr kumimoji="1" lang="ja-JP" alt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a:t>全ての画面について、行き方・戻り方が考慮されている。</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終了画面は、他の画面に戻れる必要はないし、「リセット」ボタンで最初の画面に戻すというような遷移の方法もある。ユーザーが戸惑わない画面の移り変わりが考えられていることが必要</a:t>
                      </a:r>
                    </a:p>
                  </a:txBody>
                  <a:tcPr/>
                </a:tc>
                <a:tc>
                  <a:txBody>
                    <a:bodyPr/>
                    <a:lstStyle/>
                    <a:p>
                      <a:endParaRPr kumimoji="1" lang="ja-JP" altLang="en-US"/>
                    </a:p>
                  </a:txBody>
                  <a:tcPr/>
                </a:tc>
                <a:extLst>
                  <a:ext uri="{0D108BD9-81ED-4DB2-BD59-A6C34878D82A}">
                    <a16:rowId xmlns:a16="http://schemas.microsoft.com/office/drawing/2014/main" val="1696119049"/>
                  </a:ext>
                </a:extLst>
              </a:tr>
              <a:tr h="370840">
                <a:tc rowSpan="2">
                  <a:txBody>
                    <a:bodyPr/>
                    <a:lstStyle/>
                    <a:p>
                      <a:r>
                        <a:rPr kumimoji="1" lang="ja-JP" altLang="en-US"/>
                        <a:t>フローチャート</a:t>
                      </a:r>
                    </a:p>
                  </a:txBody>
                  <a:tcPr/>
                </a:tc>
                <a:tc>
                  <a:txBody>
                    <a:bodyPr/>
                    <a:lstStyle/>
                    <a:p>
                      <a:r>
                        <a:rPr kumimoji="1" lang="ja-JP" altLang="en-US"/>
                        <a:t>機能を実現するための主要な処理の流れがフローチャートのルールに従って描かれている。</a:t>
                      </a:r>
                    </a:p>
                  </a:txBody>
                  <a:tcPr/>
                </a:tc>
                <a:tc>
                  <a:txBody>
                    <a:bodyPr/>
                    <a:lstStyle/>
                    <a:p>
                      <a:endParaRPr kumimoji="1" lang="ja-JP" altLang="en-US"/>
                    </a:p>
                  </a:txBody>
                  <a:tcPr/>
                </a:tc>
                <a:extLst>
                  <a:ext uri="{0D108BD9-81ED-4DB2-BD59-A6C34878D82A}">
                    <a16:rowId xmlns:a16="http://schemas.microsoft.com/office/drawing/2014/main" val="598055056"/>
                  </a:ext>
                </a:extLst>
              </a:tr>
              <a:tr h="370840">
                <a:tc vMerge="1">
                  <a:txBody>
                    <a:bodyPr/>
                    <a:lstStyle/>
                    <a:p>
                      <a:endParaRPr kumimoji="1" lang="ja-JP" altLang="en-US"/>
                    </a:p>
                  </a:txBody>
                  <a:tcPr/>
                </a:tc>
                <a:tc>
                  <a:txBody>
                    <a:bodyPr/>
                    <a:lstStyle/>
                    <a:p>
                      <a:r>
                        <a:rPr kumimoji="1" lang="ja-JP" altLang="en-US"/>
                        <a:t>条件分岐構造や繰り返し構造の条件が適切に記述されている。</a:t>
                      </a:r>
                    </a:p>
                  </a:txBody>
                  <a:tcPr/>
                </a:tc>
                <a:tc>
                  <a:txBody>
                    <a:bodyPr/>
                    <a:lstStyle/>
                    <a:p>
                      <a:endParaRPr kumimoji="1" lang="ja-JP" altLang="en-US"/>
                    </a:p>
                  </a:txBody>
                  <a:tcPr/>
                </a:tc>
                <a:extLst>
                  <a:ext uri="{0D108BD9-81ED-4DB2-BD59-A6C34878D82A}">
                    <a16:rowId xmlns:a16="http://schemas.microsoft.com/office/drawing/2014/main" val="67763522"/>
                  </a:ext>
                </a:extLst>
              </a:tr>
            </a:tbl>
          </a:graphicData>
        </a:graphic>
      </p:graphicFrame>
    </p:spTree>
    <p:extLst>
      <p:ext uri="{BB962C8B-B14F-4D97-AF65-F5344CB8AC3E}">
        <p14:creationId xmlns:p14="http://schemas.microsoft.com/office/powerpoint/2010/main" val="20576013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22EA26-52E7-33A3-8B37-80B56FE73EB0}"/>
              </a:ext>
            </a:extLst>
          </p:cNvPr>
          <p:cNvSpPr>
            <a:spLocks noGrp="1"/>
          </p:cNvSpPr>
          <p:nvPr>
            <p:ph type="title"/>
          </p:nvPr>
        </p:nvSpPr>
        <p:spPr/>
        <p:txBody>
          <a:bodyPr/>
          <a:lstStyle/>
          <a:p>
            <a:r>
              <a:rPr kumimoji="1" lang="ja-JP" altLang="en-US"/>
              <a:t>中間成果物のチェックシート</a:t>
            </a:r>
            <a:r>
              <a:rPr kumimoji="1" lang="en-US" altLang="ja-JP" dirty="0"/>
              <a:t>(4)</a:t>
            </a:r>
            <a:endParaRPr kumimoji="1" lang="ja-JP" altLang="en-US"/>
          </a:p>
        </p:txBody>
      </p:sp>
      <p:graphicFrame>
        <p:nvGraphicFramePr>
          <p:cNvPr id="4" name="表 4">
            <a:extLst>
              <a:ext uri="{FF2B5EF4-FFF2-40B4-BE49-F238E27FC236}">
                <a16:creationId xmlns:a16="http://schemas.microsoft.com/office/drawing/2014/main" id="{F4B3C003-8C22-0946-2C8C-083429687D33}"/>
              </a:ext>
            </a:extLst>
          </p:cNvPr>
          <p:cNvGraphicFramePr>
            <a:graphicFrameLocks noGrp="1"/>
          </p:cNvGraphicFramePr>
          <p:nvPr>
            <p:ph idx="1"/>
            <p:extLst>
              <p:ext uri="{D42A27DB-BD31-4B8C-83A1-F6EECF244321}">
                <p14:modId xmlns:p14="http://schemas.microsoft.com/office/powerpoint/2010/main" val="2749100645"/>
              </p:ext>
            </p:extLst>
          </p:nvPr>
        </p:nvGraphicFramePr>
        <p:xfrm>
          <a:off x="900112" y="1369559"/>
          <a:ext cx="7343775" cy="1953260"/>
        </p:xfrm>
        <a:graphic>
          <a:graphicData uri="http://schemas.openxmlformats.org/drawingml/2006/table">
            <a:tbl>
              <a:tblPr firstRow="1" bandRow="1">
                <a:tableStyleId>{5C22544A-7EE6-4342-B048-85BDC9FD1C3A}</a:tableStyleId>
              </a:tblPr>
              <a:tblGrid>
                <a:gridCol w="1704294">
                  <a:extLst>
                    <a:ext uri="{9D8B030D-6E8A-4147-A177-3AD203B41FA5}">
                      <a16:colId xmlns:a16="http://schemas.microsoft.com/office/drawing/2014/main" val="3600772093"/>
                    </a:ext>
                  </a:extLst>
                </a:gridCol>
                <a:gridCol w="4972050">
                  <a:extLst>
                    <a:ext uri="{9D8B030D-6E8A-4147-A177-3AD203B41FA5}">
                      <a16:colId xmlns:a16="http://schemas.microsoft.com/office/drawing/2014/main" val="1301674809"/>
                    </a:ext>
                  </a:extLst>
                </a:gridCol>
                <a:gridCol w="667431">
                  <a:extLst>
                    <a:ext uri="{9D8B030D-6E8A-4147-A177-3AD203B41FA5}">
                      <a16:colId xmlns:a16="http://schemas.microsoft.com/office/drawing/2014/main" val="1780501425"/>
                    </a:ext>
                  </a:extLst>
                </a:gridCol>
              </a:tblGrid>
              <a:tr h="370840">
                <a:tc>
                  <a:txBody>
                    <a:bodyPr/>
                    <a:lstStyle/>
                    <a:p>
                      <a:r>
                        <a:rPr kumimoji="1" lang="ja-JP" altLang="en-US"/>
                        <a:t>中間成果物</a:t>
                      </a:r>
                    </a:p>
                  </a:txBody>
                  <a:tcPr/>
                </a:tc>
                <a:tc>
                  <a:txBody>
                    <a:bodyPr/>
                    <a:lstStyle/>
                    <a:p>
                      <a:r>
                        <a:rPr kumimoji="1" lang="ja-JP" altLang="en-US"/>
                        <a:t>チェックポイント</a:t>
                      </a:r>
                    </a:p>
                  </a:txBody>
                  <a:tcPr/>
                </a:tc>
                <a:tc>
                  <a:txBody>
                    <a:bodyPr/>
                    <a:lstStyle/>
                    <a:p>
                      <a:r>
                        <a:rPr kumimoji="1" lang="ja-JP" altLang="en-US"/>
                        <a:t>状態</a:t>
                      </a:r>
                    </a:p>
                  </a:txBody>
                  <a:tcPr/>
                </a:tc>
                <a:extLst>
                  <a:ext uri="{0D108BD9-81ED-4DB2-BD59-A6C34878D82A}">
                    <a16:rowId xmlns:a16="http://schemas.microsoft.com/office/drawing/2014/main" val="2000606698"/>
                  </a:ext>
                </a:extLst>
              </a:tr>
              <a:tr h="370840">
                <a:tc rowSpan="2">
                  <a:txBody>
                    <a:bodyPr/>
                    <a:lstStyle/>
                    <a:p>
                      <a:r>
                        <a:rPr kumimoji="1" lang="ja-JP" altLang="en-US"/>
                        <a:t>中間発表準備</a:t>
                      </a:r>
                    </a:p>
                  </a:txBody>
                  <a:tcPr/>
                </a:tc>
                <a:tc>
                  <a:txBody>
                    <a:bodyPr/>
                    <a:lstStyle/>
                    <a:p>
                      <a:r>
                        <a:rPr kumimoji="1" lang="ja-JP" altLang="en-US"/>
                        <a:t>中間発表のための成果物（動作するプログラムと、企画・設計の中間成果物、および中間発表までの作業の記録）がチームの中で収集・整理されている。</a:t>
                      </a:r>
                    </a:p>
                  </a:txBody>
                  <a:tcPr/>
                </a:tc>
                <a:tc>
                  <a:txBody>
                    <a:bodyPr/>
                    <a:lstStyle/>
                    <a:p>
                      <a:endParaRPr kumimoji="1" lang="ja-JP" altLang="en-US"/>
                    </a:p>
                  </a:txBody>
                  <a:tcPr/>
                </a:tc>
                <a:extLst>
                  <a:ext uri="{0D108BD9-81ED-4DB2-BD59-A6C34878D82A}">
                    <a16:rowId xmlns:a16="http://schemas.microsoft.com/office/drawing/2014/main" val="610285906"/>
                  </a:ext>
                </a:extLst>
              </a:tr>
              <a:tr h="370840">
                <a:tc vMerge="1">
                  <a:txBody>
                    <a:bodyPr/>
                    <a:lstStyle/>
                    <a:p>
                      <a:endParaRPr kumimoji="1" lang="ja-JP" altLang="en-US"/>
                    </a:p>
                  </a:txBody>
                  <a:tcPr/>
                </a:tc>
                <a:tc>
                  <a:txBody>
                    <a:bodyPr/>
                    <a:lstStyle/>
                    <a:p>
                      <a:r>
                        <a:rPr kumimoji="1" lang="ja-JP" altLang="en-US"/>
                        <a:t>中間発表のための成果物が教師に提出されている。</a:t>
                      </a:r>
                    </a:p>
                  </a:txBody>
                  <a:tcPr/>
                </a:tc>
                <a:tc>
                  <a:txBody>
                    <a:bodyPr/>
                    <a:lstStyle/>
                    <a:p>
                      <a:endParaRPr kumimoji="1" lang="ja-JP" altLang="en-US"/>
                    </a:p>
                  </a:txBody>
                  <a:tcPr/>
                </a:tc>
                <a:extLst>
                  <a:ext uri="{0D108BD9-81ED-4DB2-BD59-A6C34878D82A}">
                    <a16:rowId xmlns:a16="http://schemas.microsoft.com/office/drawing/2014/main" val="2038748398"/>
                  </a:ext>
                </a:extLst>
              </a:tr>
              <a:tr h="370840">
                <a:tc>
                  <a:txBody>
                    <a:bodyPr/>
                    <a:lstStyle/>
                    <a:p>
                      <a:r>
                        <a:rPr kumimoji="1" lang="ja-JP" altLang="en-US"/>
                        <a:t>各作業の記録</a:t>
                      </a:r>
                    </a:p>
                  </a:txBody>
                  <a:tcPr/>
                </a:tc>
                <a:tc>
                  <a:txBody>
                    <a:bodyPr/>
                    <a:lstStyle/>
                    <a:p>
                      <a:r>
                        <a:rPr kumimoji="1" lang="ja-JP" altLang="en-US"/>
                        <a:t>「いつ（</a:t>
                      </a:r>
                      <a:r>
                        <a:rPr kumimoji="1" lang="en-US" altLang="ja-JP" dirty="0"/>
                        <a:t>※</a:t>
                      </a:r>
                      <a:r>
                        <a:rPr kumimoji="1" lang="ja-JP" altLang="en-US"/>
                        <a:t>日付）」、「どれだけの時間をかけて」、「誰が」、「何をしたか」が記録されている。</a:t>
                      </a:r>
                    </a:p>
                  </a:txBody>
                  <a:tcPr/>
                </a:tc>
                <a:tc>
                  <a:txBody>
                    <a:bodyPr/>
                    <a:lstStyle/>
                    <a:p>
                      <a:endParaRPr kumimoji="1" lang="ja-JP" altLang="en-US"/>
                    </a:p>
                  </a:txBody>
                  <a:tcPr/>
                </a:tc>
                <a:extLst>
                  <a:ext uri="{0D108BD9-81ED-4DB2-BD59-A6C34878D82A}">
                    <a16:rowId xmlns:a16="http://schemas.microsoft.com/office/drawing/2014/main" val="2483545646"/>
                  </a:ext>
                </a:extLst>
              </a:tr>
            </a:tbl>
          </a:graphicData>
        </a:graphic>
      </p:graphicFrame>
    </p:spTree>
    <p:extLst>
      <p:ext uri="{BB962C8B-B14F-4D97-AF65-F5344CB8AC3E}">
        <p14:creationId xmlns:p14="http://schemas.microsoft.com/office/powerpoint/2010/main" val="3802472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9D20FD9-DBC3-E88B-53FE-C3D28AF20BD2}"/>
              </a:ext>
            </a:extLst>
          </p:cNvPr>
          <p:cNvSpPr>
            <a:spLocks noGrp="1"/>
          </p:cNvSpPr>
          <p:nvPr>
            <p:ph sz="half" idx="1"/>
          </p:nvPr>
        </p:nvSpPr>
        <p:spPr/>
        <p:txBody>
          <a:bodyPr>
            <a:normAutofit fontScale="92500" lnSpcReduction="20000"/>
          </a:bodyPr>
          <a:lstStyle/>
          <a:p>
            <a:pPr marL="2847975" indent="-2847975"/>
            <a:r>
              <a:rPr lang="ja-JP" altLang="en-US"/>
              <a:t>中間成果物　</a:t>
            </a:r>
            <a:r>
              <a:rPr lang="en-US" altLang="ja-JP" sz="2000" u="dashHeavy" baseline="40000" dirty="0"/>
              <a:t>	</a:t>
            </a:r>
            <a:r>
              <a:rPr lang="ja-JP" altLang="en-US"/>
              <a:t>　</a:t>
            </a:r>
            <a:r>
              <a:rPr lang="en-US" altLang="ja-JP" dirty="0"/>
              <a:t>46</a:t>
            </a:r>
          </a:p>
          <a:p>
            <a:pPr marL="2847975" lvl="1" indent="-2847975"/>
            <a:r>
              <a:rPr lang="ja-JP" altLang="en-US"/>
              <a:t>ブレインストーミング</a:t>
            </a:r>
            <a:r>
              <a:rPr lang="en-US" altLang="ja-JP" dirty="0"/>
              <a:t> </a:t>
            </a:r>
            <a:r>
              <a:rPr lang="en-US" altLang="ja-JP" sz="1800" u="dashHeavy" baseline="40000" dirty="0"/>
              <a:t>	</a:t>
            </a:r>
            <a:r>
              <a:rPr lang="en-US" altLang="ja-JP" dirty="0"/>
              <a:t> 48</a:t>
            </a:r>
          </a:p>
          <a:p>
            <a:pPr marL="2847975" lvl="1" indent="-2847975"/>
            <a:r>
              <a:rPr kumimoji="1" lang="ja-JP" altLang="en-US"/>
              <a:t>チームビルディング</a:t>
            </a:r>
            <a:r>
              <a:rPr kumimoji="1" lang="en-US" altLang="ja-JP" dirty="0"/>
              <a:t> </a:t>
            </a:r>
            <a:r>
              <a:rPr lang="en-US" altLang="ja-JP" sz="1800" u="dashHeavy" baseline="40000" dirty="0"/>
              <a:t>	</a:t>
            </a:r>
            <a:r>
              <a:rPr kumimoji="1" lang="en-US" altLang="ja-JP" dirty="0"/>
              <a:t> 49</a:t>
            </a:r>
          </a:p>
          <a:p>
            <a:pPr marL="2847975" lvl="1" indent="-2847975"/>
            <a:r>
              <a:rPr lang="ja-JP" altLang="en-US"/>
              <a:t>ペルソナ</a:t>
            </a:r>
            <a:r>
              <a:rPr lang="en-US" altLang="ja-JP" dirty="0"/>
              <a:t> </a:t>
            </a:r>
            <a:r>
              <a:rPr lang="en-US" altLang="ja-JP" sz="1800" u="dashHeavy" baseline="40000" dirty="0"/>
              <a:t>	</a:t>
            </a:r>
            <a:r>
              <a:rPr lang="en-US" altLang="ja-JP" dirty="0"/>
              <a:t> 52</a:t>
            </a:r>
          </a:p>
          <a:p>
            <a:pPr marL="2847975" lvl="1" indent="-2847975"/>
            <a:r>
              <a:rPr kumimoji="1" lang="ja-JP" altLang="en-US"/>
              <a:t>ユースケース図</a:t>
            </a:r>
            <a:r>
              <a:rPr kumimoji="1" lang="en-US" altLang="ja-JP" dirty="0"/>
              <a:t> </a:t>
            </a:r>
            <a:r>
              <a:rPr lang="en-US" altLang="ja-JP" sz="1800" u="dashHeavy" baseline="40000" dirty="0"/>
              <a:t>	</a:t>
            </a:r>
            <a:r>
              <a:rPr kumimoji="1" lang="en-US" altLang="ja-JP" dirty="0"/>
              <a:t> 53 </a:t>
            </a:r>
          </a:p>
          <a:p>
            <a:pPr marL="2847975" lvl="1" indent="-2847975"/>
            <a:r>
              <a:rPr lang="ja-JP" altLang="en-US"/>
              <a:t>シナリオ</a:t>
            </a:r>
            <a:r>
              <a:rPr lang="en-US" altLang="ja-JP" dirty="0"/>
              <a:t> </a:t>
            </a:r>
            <a:r>
              <a:rPr lang="en-US" altLang="ja-JP" sz="1800" u="dashHeavy" baseline="40000" dirty="0"/>
              <a:t>	</a:t>
            </a:r>
            <a:r>
              <a:rPr lang="en-US" altLang="ja-JP" dirty="0"/>
              <a:t> 55</a:t>
            </a:r>
          </a:p>
          <a:p>
            <a:pPr marL="2847975" lvl="1" indent="-2847975"/>
            <a:r>
              <a:rPr lang="ja-JP" altLang="en-US"/>
              <a:t>プロトタイプ</a:t>
            </a:r>
            <a:r>
              <a:rPr lang="en-US" altLang="ja-JP" dirty="0"/>
              <a:t> </a:t>
            </a:r>
            <a:r>
              <a:rPr lang="en-US" altLang="ja-JP" sz="1800" u="dashHeavy" baseline="40000" dirty="0"/>
              <a:t>	</a:t>
            </a:r>
            <a:r>
              <a:rPr lang="en-US" altLang="ja-JP" dirty="0"/>
              <a:t> 56</a:t>
            </a:r>
          </a:p>
          <a:p>
            <a:pPr marL="2847975" lvl="1" indent="-2847975"/>
            <a:r>
              <a:rPr kumimoji="1" lang="ja-JP" altLang="en-US"/>
              <a:t>シナリオの詳細版</a:t>
            </a:r>
            <a:r>
              <a:rPr kumimoji="1" lang="en-US" altLang="ja-JP" dirty="0"/>
              <a:t> </a:t>
            </a:r>
            <a:r>
              <a:rPr lang="en-US" altLang="ja-JP" sz="1800" u="dashHeavy" baseline="40000" dirty="0"/>
              <a:t>	</a:t>
            </a:r>
            <a:r>
              <a:rPr kumimoji="1" lang="en-US" altLang="ja-JP" dirty="0"/>
              <a:t> 58</a:t>
            </a:r>
          </a:p>
          <a:p>
            <a:pPr marL="2847975" lvl="1" indent="-2847975"/>
            <a:r>
              <a:rPr lang="ja-JP" altLang="en-US"/>
              <a:t>画面設計</a:t>
            </a:r>
            <a:r>
              <a:rPr lang="en-US" altLang="ja-JP" dirty="0"/>
              <a:t> </a:t>
            </a:r>
            <a:r>
              <a:rPr lang="en-US" altLang="ja-JP" sz="1800" u="dashHeavy" baseline="40000" dirty="0"/>
              <a:t>	</a:t>
            </a:r>
            <a:r>
              <a:rPr lang="en-US" altLang="ja-JP" dirty="0"/>
              <a:t> 59</a:t>
            </a:r>
          </a:p>
          <a:p>
            <a:pPr marL="2847975" lvl="1" indent="-2847975"/>
            <a:r>
              <a:rPr kumimoji="1" lang="ja-JP" altLang="en-US"/>
              <a:t>画面遷移図</a:t>
            </a:r>
            <a:r>
              <a:rPr kumimoji="1" lang="en-US" altLang="ja-JP" dirty="0"/>
              <a:t> </a:t>
            </a:r>
            <a:r>
              <a:rPr lang="en-US" altLang="ja-JP" sz="1800" u="dashHeavy" baseline="40000" dirty="0"/>
              <a:t>	</a:t>
            </a:r>
            <a:r>
              <a:rPr kumimoji="1" lang="en-US" altLang="ja-JP" dirty="0"/>
              <a:t> 60</a:t>
            </a:r>
          </a:p>
          <a:p>
            <a:pPr marL="2847975" lvl="1" indent="-2847975"/>
            <a:r>
              <a:rPr lang="ja-JP" altLang="en-US"/>
              <a:t>学習・制作記録</a:t>
            </a:r>
            <a:r>
              <a:rPr lang="en-US" altLang="ja-JP" dirty="0"/>
              <a:t> </a:t>
            </a:r>
            <a:r>
              <a:rPr lang="en-US" altLang="ja-JP" sz="1800" u="dashHeavy" baseline="40000" dirty="0"/>
              <a:t>	</a:t>
            </a:r>
            <a:r>
              <a:rPr lang="en-US" altLang="ja-JP" dirty="0"/>
              <a:t> 61</a:t>
            </a:r>
          </a:p>
        </p:txBody>
      </p:sp>
      <p:sp>
        <p:nvSpPr>
          <p:cNvPr id="4" name="コンテンツ プレースホルダー 3">
            <a:extLst>
              <a:ext uri="{FF2B5EF4-FFF2-40B4-BE49-F238E27FC236}">
                <a16:creationId xmlns:a16="http://schemas.microsoft.com/office/drawing/2014/main" id="{E1855AED-2A0F-1AF1-6024-7D7DC712E1EB}"/>
              </a:ext>
            </a:extLst>
          </p:cNvPr>
          <p:cNvSpPr>
            <a:spLocks noGrp="1"/>
          </p:cNvSpPr>
          <p:nvPr>
            <p:ph sz="half" idx="13"/>
          </p:nvPr>
        </p:nvSpPr>
        <p:spPr>
          <a:xfrm>
            <a:off x="4437776" y="1728000"/>
            <a:ext cx="3806225" cy="3744416"/>
          </a:xfrm>
        </p:spPr>
        <p:txBody>
          <a:bodyPr/>
          <a:lstStyle/>
          <a:p>
            <a:pPr marL="3249613" indent="-3200400"/>
            <a:r>
              <a:rPr kumimoji="1" lang="ja-JP" altLang="en-US"/>
              <a:t>チェックシート</a:t>
            </a:r>
            <a:r>
              <a:rPr kumimoji="1" lang="en-US" altLang="ja-JP" dirty="0"/>
              <a:t> </a:t>
            </a:r>
            <a:r>
              <a:rPr lang="en-US" altLang="ja-JP" sz="2000" u="dashHeavy" baseline="40000" dirty="0"/>
              <a:t>	</a:t>
            </a:r>
            <a:r>
              <a:rPr kumimoji="1" lang="en-US" altLang="ja-JP" dirty="0"/>
              <a:t> 62</a:t>
            </a:r>
            <a:endParaRPr kumimoji="1" lang="ja-JP" altLang="en-US"/>
          </a:p>
          <a:p>
            <a:pPr marL="3249613" lvl="1" indent="-3200400"/>
            <a:r>
              <a:rPr lang="ja-JP" altLang="en-US" sz="1600"/>
              <a:t>学習・制作プロセスのチェックシート</a:t>
            </a:r>
            <a:r>
              <a:rPr lang="en-US" altLang="ja-JP" sz="1600" dirty="0"/>
              <a:t> </a:t>
            </a:r>
            <a:r>
              <a:rPr lang="en-US" altLang="ja-JP" sz="1600" u="dashHeavy" baseline="40000" dirty="0"/>
              <a:t>	</a:t>
            </a:r>
            <a:r>
              <a:rPr lang="en-US" altLang="ja-JP" sz="1600" dirty="0"/>
              <a:t> 63</a:t>
            </a:r>
          </a:p>
          <a:p>
            <a:pPr marL="3249613" lvl="1" indent="-3200400"/>
            <a:r>
              <a:rPr lang="ja-JP" altLang="en-US" sz="1600"/>
              <a:t>中間成果物のチェックシート</a:t>
            </a:r>
            <a:r>
              <a:rPr lang="en-US" altLang="ja-JP" sz="1600" dirty="0"/>
              <a:t> </a:t>
            </a:r>
            <a:r>
              <a:rPr lang="en-US" altLang="ja-JP" sz="1600" u="dashHeavy" baseline="40000" dirty="0"/>
              <a:t>	</a:t>
            </a:r>
            <a:r>
              <a:rPr lang="en-US" altLang="ja-JP" sz="1600" dirty="0"/>
              <a:t> 67</a:t>
            </a:r>
            <a:endParaRPr lang="ja-JP" altLang="en-US" sz="1600"/>
          </a:p>
        </p:txBody>
      </p:sp>
      <p:sp>
        <p:nvSpPr>
          <p:cNvPr id="2" name="タイトル 1">
            <a:extLst>
              <a:ext uri="{FF2B5EF4-FFF2-40B4-BE49-F238E27FC236}">
                <a16:creationId xmlns:a16="http://schemas.microsoft.com/office/drawing/2014/main" id="{85039FF3-E693-CBC0-7102-65B9B098740C}"/>
              </a:ext>
            </a:extLst>
          </p:cNvPr>
          <p:cNvSpPr>
            <a:spLocks noGrp="1"/>
          </p:cNvSpPr>
          <p:nvPr>
            <p:ph type="title"/>
          </p:nvPr>
        </p:nvSpPr>
        <p:spPr/>
        <p:txBody>
          <a:bodyPr/>
          <a:lstStyle/>
          <a:p>
            <a:r>
              <a:rPr kumimoji="1" lang="ja-JP" altLang="en-US"/>
              <a:t>目次</a:t>
            </a:r>
            <a:r>
              <a:rPr lang="en-US" altLang="ja-JP" dirty="0"/>
              <a:t>(2/2)</a:t>
            </a:r>
            <a:endParaRPr kumimoji="1" lang="ja-JP" altLang="en-US"/>
          </a:p>
        </p:txBody>
      </p:sp>
    </p:spTree>
    <p:extLst>
      <p:ext uri="{BB962C8B-B14F-4D97-AF65-F5344CB8AC3E}">
        <p14:creationId xmlns:p14="http://schemas.microsoft.com/office/powerpoint/2010/main" val="221610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9259DD-1245-191F-4D85-84345B17A71F}"/>
              </a:ext>
            </a:extLst>
          </p:cNvPr>
          <p:cNvSpPr>
            <a:spLocks noGrp="1"/>
          </p:cNvSpPr>
          <p:nvPr>
            <p:ph type="title"/>
          </p:nvPr>
        </p:nvSpPr>
        <p:spPr/>
        <p:txBody>
          <a:bodyPr/>
          <a:lstStyle/>
          <a:p>
            <a:r>
              <a:rPr lang="ja-JP" altLang="en-US"/>
              <a:t>学習・制作プロセス（</a:t>
            </a:r>
            <a:r>
              <a:rPr lang="en-US" altLang="ja-JP" dirty="0"/>
              <a:t>14</a:t>
            </a:r>
            <a:r>
              <a:rPr lang="ja-JP" altLang="en-US"/>
              <a:t>コマ</a:t>
            </a:r>
            <a:r>
              <a:rPr lang="en-US" altLang="ja-JP" dirty="0"/>
              <a:t>〜</a:t>
            </a:r>
            <a:r>
              <a:rPr lang="ja-JP" altLang="en-US"/>
              <a:t>）</a:t>
            </a:r>
            <a:endParaRPr kumimoji="1" lang="ja-JP" altLang="en-US"/>
          </a:p>
        </p:txBody>
      </p:sp>
      <p:graphicFrame>
        <p:nvGraphicFramePr>
          <p:cNvPr id="4" name="表 4">
            <a:extLst>
              <a:ext uri="{FF2B5EF4-FFF2-40B4-BE49-F238E27FC236}">
                <a16:creationId xmlns:a16="http://schemas.microsoft.com/office/drawing/2014/main" id="{BF830033-286A-9F24-8544-25EF1D4414FD}"/>
              </a:ext>
            </a:extLst>
          </p:cNvPr>
          <p:cNvGraphicFramePr>
            <a:graphicFrameLocks noGrp="1"/>
          </p:cNvGraphicFramePr>
          <p:nvPr>
            <p:ph idx="1"/>
            <p:extLst>
              <p:ext uri="{D42A27DB-BD31-4B8C-83A1-F6EECF244321}">
                <p14:modId xmlns:p14="http://schemas.microsoft.com/office/powerpoint/2010/main" val="2207382229"/>
              </p:ext>
            </p:extLst>
          </p:nvPr>
        </p:nvGraphicFramePr>
        <p:xfrm>
          <a:off x="900113" y="858520"/>
          <a:ext cx="7422717" cy="5140960"/>
        </p:xfrm>
        <a:graphic>
          <a:graphicData uri="http://schemas.openxmlformats.org/drawingml/2006/table">
            <a:tbl>
              <a:tblPr firstRow="1" bandRow="1">
                <a:tableStyleId>{5C22544A-7EE6-4342-B048-85BDC9FD1C3A}</a:tableStyleId>
              </a:tblPr>
              <a:tblGrid>
                <a:gridCol w="1862900">
                  <a:extLst>
                    <a:ext uri="{9D8B030D-6E8A-4147-A177-3AD203B41FA5}">
                      <a16:colId xmlns:a16="http://schemas.microsoft.com/office/drawing/2014/main" val="256173941"/>
                    </a:ext>
                  </a:extLst>
                </a:gridCol>
                <a:gridCol w="1262564">
                  <a:extLst>
                    <a:ext uri="{9D8B030D-6E8A-4147-A177-3AD203B41FA5}">
                      <a16:colId xmlns:a16="http://schemas.microsoft.com/office/drawing/2014/main" val="724943919"/>
                    </a:ext>
                  </a:extLst>
                </a:gridCol>
                <a:gridCol w="4297253">
                  <a:extLst>
                    <a:ext uri="{9D8B030D-6E8A-4147-A177-3AD203B41FA5}">
                      <a16:colId xmlns:a16="http://schemas.microsoft.com/office/drawing/2014/main" val="2755590960"/>
                    </a:ext>
                  </a:extLst>
                </a:gridCol>
              </a:tblGrid>
              <a:tr h="370840">
                <a:tc>
                  <a:txBody>
                    <a:bodyPr/>
                    <a:lstStyle/>
                    <a:p>
                      <a:r>
                        <a:rPr kumimoji="1" lang="ja-JP" altLang="en-US"/>
                        <a:t>プロセス</a:t>
                      </a:r>
                    </a:p>
                  </a:txBody>
                  <a:tcPr anchor="ctr"/>
                </a:tc>
                <a:tc>
                  <a:txBody>
                    <a:bodyPr/>
                    <a:lstStyle/>
                    <a:p>
                      <a:pPr algn="ctr"/>
                      <a:r>
                        <a:rPr kumimoji="1" lang="ja-JP" altLang="en-US"/>
                        <a:t>コマ数</a:t>
                      </a:r>
                    </a:p>
                  </a:txBody>
                  <a:tcPr anchor="ctr"/>
                </a:tc>
                <a:tc>
                  <a:txBody>
                    <a:bodyPr/>
                    <a:lstStyle/>
                    <a:p>
                      <a:r>
                        <a:rPr kumimoji="1" lang="ja-JP" altLang="en-US"/>
                        <a:t>概要</a:t>
                      </a:r>
                    </a:p>
                  </a:txBody>
                  <a:tcPr anchor="ctr"/>
                </a:tc>
                <a:extLst>
                  <a:ext uri="{0D108BD9-81ED-4DB2-BD59-A6C34878D82A}">
                    <a16:rowId xmlns:a16="http://schemas.microsoft.com/office/drawing/2014/main" val="4172090490"/>
                  </a:ext>
                </a:extLst>
              </a:tr>
              <a:tr h="370840">
                <a:tc>
                  <a:txBody>
                    <a:bodyPr/>
                    <a:lstStyle/>
                    <a:p>
                      <a:r>
                        <a:rPr kumimoji="1" lang="ja-JP" altLang="en-US"/>
                        <a:t>環境の準備</a:t>
                      </a:r>
                    </a:p>
                  </a:txBody>
                  <a:tcPr anchor="ctr"/>
                </a:tc>
                <a:tc>
                  <a:txBody>
                    <a:bodyPr/>
                    <a:lstStyle/>
                    <a:p>
                      <a:pPr algn="ctr"/>
                      <a:r>
                        <a:rPr kumimoji="1" lang="en-US" altLang="ja-JP" dirty="0"/>
                        <a:t>-</a:t>
                      </a:r>
                      <a:endParaRPr kumimoji="1" lang="ja-JP" altLang="en-US"/>
                    </a:p>
                  </a:txBody>
                  <a:tcPr anchor="ctr"/>
                </a:tc>
                <a:tc>
                  <a:txBody>
                    <a:bodyPr/>
                    <a:lstStyle/>
                    <a:p>
                      <a:r>
                        <a:rPr kumimoji="1" lang="ja-JP" altLang="en-US" sz="1200"/>
                        <a:t>アプリケーション開発環境、動画を公開する環境、その他のツール類、機材などを準備する（</a:t>
                      </a:r>
                      <a:r>
                        <a:rPr kumimoji="1" lang="en-US" altLang="ja-JP" sz="1200" dirty="0"/>
                        <a:t>※</a:t>
                      </a:r>
                      <a:r>
                        <a:rPr kumimoji="1" lang="ja-JP" altLang="en-US" sz="1200"/>
                        <a:t>先生の作業です）</a:t>
                      </a:r>
                    </a:p>
                  </a:txBody>
                  <a:tcPr anchor="ctr"/>
                </a:tc>
                <a:extLst>
                  <a:ext uri="{0D108BD9-81ED-4DB2-BD59-A6C34878D82A}">
                    <a16:rowId xmlns:a16="http://schemas.microsoft.com/office/drawing/2014/main" val="1600282708"/>
                  </a:ext>
                </a:extLst>
              </a:tr>
              <a:tr h="370840">
                <a:tc>
                  <a:txBody>
                    <a:bodyPr/>
                    <a:lstStyle/>
                    <a:p>
                      <a:r>
                        <a:rPr kumimoji="1" lang="ja-JP" altLang="en-US"/>
                        <a:t>チームビルディング</a:t>
                      </a:r>
                    </a:p>
                  </a:txBody>
                  <a:tcPr anchor="ctr"/>
                </a:tc>
                <a:tc>
                  <a:txBody>
                    <a:bodyPr/>
                    <a:lstStyle/>
                    <a:p>
                      <a:pPr algn="ctr"/>
                      <a:r>
                        <a:rPr kumimoji="1" lang="en-US" altLang="ja-JP" dirty="0"/>
                        <a:t>1</a:t>
                      </a:r>
                      <a:endParaRPr kumimoji="1" lang="ja-JP" altLang="en-US"/>
                    </a:p>
                  </a:txBody>
                  <a:tcPr anchor="ctr"/>
                </a:tc>
                <a:tc>
                  <a:txBody>
                    <a:bodyPr/>
                    <a:lstStyle/>
                    <a:p>
                      <a:r>
                        <a:rPr kumimoji="1" lang="ja-JP" altLang="en-US" sz="1200"/>
                        <a:t>メンバーを集めて、チームを作る。チーム名を決める取り組みを通じて、コミュニケーションをとる</a:t>
                      </a:r>
                    </a:p>
                  </a:txBody>
                  <a:tcPr anchor="ctr"/>
                </a:tc>
                <a:extLst>
                  <a:ext uri="{0D108BD9-81ED-4DB2-BD59-A6C34878D82A}">
                    <a16:rowId xmlns:a16="http://schemas.microsoft.com/office/drawing/2014/main" val="1944554639"/>
                  </a:ext>
                </a:extLst>
              </a:tr>
              <a:tr h="370840">
                <a:tc>
                  <a:txBody>
                    <a:bodyPr/>
                    <a:lstStyle/>
                    <a:p>
                      <a:r>
                        <a:rPr kumimoji="1" lang="ja-JP" altLang="en-US"/>
                        <a:t>企画</a:t>
                      </a:r>
                    </a:p>
                  </a:txBody>
                  <a:tcPr anchor="ctr"/>
                </a:tc>
                <a:tc>
                  <a:txBody>
                    <a:bodyPr/>
                    <a:lstStyle/>
                    <a:p>
                      <a:pPr algn="ctr"/>
                      <a:r>
                        <a:rPr kumimoji="1" lang="en-US" altLang="ja-JP" dirty="0"/>
                        <a:t>1〜2</a:t>
                      </a:r>
                      <a:endParaRPr kumimoji="1" lang="ja-JP" altLang="en-US"/>
                    </a:p>
                  </a:txBody>
                  <a:tcPr anchor="ctr"/>
                </a:tc>
                <a:tc>
                  <a:txBody>
                    <a:bodyPr/>
                    <a:lstStyle/>
                    <a:p>
                      <a:r>
                        <a:rPr kumimoji="1" lang="ja-JP" altLang="en-US" sz="1200"/>
                        <a:t>制作するアプリケーションを企画する。問題を抱えている人を見つけ、その問題を解決する手段の１つとしてアプリを考える</a:t>
                      </a:r>
                    </a:p>
                  </a:txBody>
                  <a:tcPr anchor="ctr"/>
                </a:tc>
                <a:extLst>
                  <a:ext uri="{0D108BD9-81ED-4DB2-BD59-A6C34878D82A}">
                    <a16:rowId xmlns:a16="http://schemas.microsoft.com/office/drawing/2014/main" val="3961136442"/>
                  </a:ext>
                </a:extLst>
              </a:tr>
              <a:tr h="370840">
                <a:tc>
                  <a:txBody>
                    <a:bodyPr/>
                    <a:lstStyle/>
                    <a:p>
                      <a:r>
                        <a:rPr kumimoji="1" lang="ja-JP" altLang="en-US"/>
                        <a:t>設計</a:t>
                      </a:r>
                    </a:p>
                  </a:txBody>
                  <a:tcPr anchor="ctr"/>
                </a:tc>
                <a:tc>
                  <a:txBody>
                    <a:bodyPr/>
                    <a:lstStyle/>
                    <a:p>
                      <a:pPr algn="ctr"/>
                      <a:r>
                        <a:rPr kumimoji="1" lang="en-US" altLang="ja-JP" dirty="0"/>
                        <a:t>2</a:t>
                      </a:r>
                      <a:endParaRPr kumimoji="1" lang="ja-JP" altLang="en-US"/>
                    </a:p>
                  </a:txBody>
                  <a:tcPr anchor="ctr"/>
                </a:tc>
                <a:tc>
                  <a:txBody>
                    <a:bodyPr/>
                    <a:lstStyle/>
                    <a:p>
                      <a:r>
                        <a:rPr kumimoji="1" lang="ja-JP" altLang="en-US" sz="1200"/>
                        <a:t>アプリの画面と画面間の移動の関係を設計する。プログラムを設計する</a:t>
                      </a:r>
                    </a:p>
                  </a:txBody>
                  <a:tcPr anchor="ctr"/>
                </a:tc>
                <a:extLst>
                  <a:ext uri="{0D108BD9-81ED-4DB2-BD59-A6C34878D82A}">
                    <a16:rowId xmlns:a16="http://schemas.microsoft.com/office/drawing/2014/main" val="4062821766"/>
                  </a:ext>
                </a:extLst>
              </a:tr>
              <a:tr h="370840">
                <a:tc>
                  <a:txBody>
                    <a:bodyPr/>
                    <a:lstStyle/>
                    <a:p>
                      <a:r>
                        <a:rPr kumimoji="1" lang="ja-JP" altLang="en-US"/>
                        <a:t>制作</a:t>
                      </a:r>
                    </a:p>
                  </a:txBody>
                  <a:tcPr anchor="ctr"/>
                </a:tc>
                <a:tc>
                  <a:txBody>
                    <a:bodyPr/>
                    <a:lstStyle/>
                    <a:p>
                      <a:pPr algn="ctr"/>
                      <a:r>
                        <a:rPr kumimoji="1" lang="en-US" altLang="ja-JP" dirty="0"/>
                        <a:t>3〜5</a:t>
                      </a:r>
                      <a:endParaRPr kumimoji="1" lang="ja-JP" altLang="en-US"/>
                    </a:p>
                  </a:txBody>
                  <a:tcPr anchor="ctr"/>
                </a:tc>
                <a:tc>
                  <a:txBody>
                    <a:bodyPr/>
                    <a:lstStyle/>
                    <a:p>
                      <a:r>
                        <a:rPr kumimoji="1" lang="ja-JP" altLang="en-US" sz="1200"/>
                        <a:t>プログラムを制作する。随時、動作や表示を確かめながら作る</a:t>
                      </a:r>
                    </a:p>
                  </a:txBody>
                  <a:tcPr anchor="ctr"/>
                </a:tc>
                <a:extLst>
                  <a:ext uri="{0D108BD9-81ED-4DB2-BD59-A6C34878D82A}">
                    <a16:rowId xmlns:a16="http://schemas.microsoft.com/office/drawing/2014/main" val="525360742"/>
                  </a:ext>
                </a:extLst>
              </a:tr>
              <a:tr h="370840">
                <a:tc>
                  <a:txBody>
                    <a:bodyPr/>
                    <a:lstStyle/>
                    <a:p>
                      <a:r>
                        <a:rPr kumimoji="1" lang="ja-JP" altLang="en-US"/>
                        <a:t>中間発表</a:t>
                      </a:r>
                    </a:p>
                  </a:txBody>
                  <a:tcPr anchor="ctr"/>
                </a:tc>
                <a:tc>
                  <a:txBody>
                    <a:bodyPr/>
                    <a:lstStyle/>
                    <a:p>
                      <a:pPr algn="ctr"/>
                      <a:r>
                        <a:rPr kumimoji="1" lang="en-US" altLang="ja-JP" dirty="0"/>
                        <a:t>1</a:t>
                      </a:r>
                      <a:endParaRPr kumimoji="1" lang="ja-JP" altLang="en-US"/>
                    </a:p>
                  </a:txBody>
                  <a:tcPr anchor="ctr"/>
                </a:tc>
                <a:tc>
                  <a:txBody>
                    <a:bodyPr/>
                    <a:lstStyle/>
                    <a:p>
                      <a:r>
                        <a:rPr kumimoji="1" lang="ja-JP" altLang="en-US" sz="1200"/>
                        <a:t>ここまでの制作物を整理し、活動を振り返り、校内で発表する</a:t>
                      </a:r>
                    </a:p>
                  </a:txBody>
                  <a:tcPr anchor="ctr"/>
                </a:tc>
                <a:extLst>
                  <a:ext uri="{0D108BD9-81ED-4DB2-BD59-A6C34878D82A}">
                    <a16:rowId xmlns:a16="http://schemas.microsoft.com/office/drawing/2014/main" val="3185929306"/>
                  </a:ext>
                </a:extLst>
              </a:tr>
              <a:tr h="370840">
                <a:tc>
                  <a:txBody>
                    <a:bodyPr/>
                    <a:lstStyle/>
                    <a:p>
                      <a:r>
                        <a:rPr kumimoji="1" lang="ja-JP" altLang="en-US"/>
                        <a:t>完成</a:t>
                      </a:r>
                    </a:p>
                  </a:txBody>
                  <a:tcPr anchor="ctr"/>
                </a:tc>
                <a:tc>
                  <a:txBody>
                    <a:bodyPr/>
                    <a:lstStyle/>
                    <a:p>
                      <a:pPr algn="ctr"/>
                      <a:r>
                        <a:rPr kumimoji="1" lang="en-US" altLang="ja-JP" dirty="0"/>
                        <a:t>1</a:t>
                      </a:r>
                      <a:endParaRPr kumimoji="1" lang="ja-JP" altLang="en-US"/>
                    </a:p>
                  </a:txBody>
                  <a:tcPr anchor="ctr"/>
                </a:tc>
                <a:tc>
                  <a:txBody>
                    <a:bodyPr/>
                    <a:lstStyle/>
                    <a:p>
                      <a:r>
                        <a:rPr kumimoji="1" lang="ja-JP" altLang="en-US" sz="1200"/>
                        <a:t>アプリケーションを完成させる。プログラミング活動を終了し、ソースコードなどを保全する</a:t>
                      </a:r>
                    </a:p>
                  </a:txBody>
                  <a:tcPr anchor="ctr"/>
                </a:tc>
                <a:extLst>
                  <a:ext uri="{0D108BD9-81ED-4DB2-BD59-A6C34878D82A}">
                    <a16:rowId xmlns:a16="http://schemas.microsoft.com/office/drawing/2014/main" val="3409858452"/>
                  </a:ext>
                </a:extLst>
              </a:tr>
              <a:tr h="370840">
                <a:tc>
                  <a:txBody>
                    <a:bodyPr/>
                    <a:lstStyle/>
                    <a:p>
                      <a:r>
                        <a:rPr kumimoji="1" lang="ja-JP" altLang="en-US"/>
                        <a:t>プレゼン資料の制作</a:t>
                      </a:r>
                    </a:p>
                  </a:txBody>
                  <a:tcPr anchor="ctr"/>
                </a:tc>
                <a:tc>
                  <a:txBody>
                    <a:bodyPr/>
                    <a:lstStyle/>
                    <a:p>
                      <a:pPr algn="ctr"/>
                      <a:r>
                        <a:rPr kumimoji="1" lang="en-US" altLang="ja-JP" dirty="0"/>
                        <a:t>2</a:t>
                      </a:r>
                      <a:endParaRPr kumimoji="1" lang="ja-JP" altLang="en-US"/>
                    </a:p>
                  </a:txBody>
                  <a:tcPr anchor="ctr"/>
                </a:tc>
                <a:tc>
                  <a:txBody>
                    <a:bodyPr/>
                    <a:lstStyle/>
                    <a:p>
                      <a:r>
                        <a:rPr kumimoji="1" lang="ja-JP" altLang="en-US" sz="1200"/>
                        <a:t>プレゼン動画のための資料を制作する。エントリーシートに記入する、アピールしたい点を強調する</a:t>
                      </a:r>
                    </a:p>
                  </a:txBody>
                  <a:tcPr anchor="ctr"/>
                </a:tc>
                <a:extLst>
                  <a:ext uri="{0D108BD9-81ED-4DB2-BD59-A6C34878D82A}">
                    <a16:rowId xmlns:a16="http://schemas.microsoft.com/office/drawing/2014/main" val="2859888924"/>
                  </a:ext>
                </a:extLst>
              </a:tr>
              <a:tr h="370840">
                <a:tc>
                  <a:txBody>
                    <a:bodyPr/>
                    <a:lstStyle/>
                    <a:p>
                      <a:r>
                        <a:rPr kumimoji="1" lang="ja-JP" altLang="en-US"/>
                        <a:t>プレゼン動画の制作</a:t>
                      </a:r>
                    </a:p>
                  </a:txBody>
                  <a:tcPr anchor="ctr"/>
                </a:tc>
                <a:tc>
                  <a:txBody>
                    <a:bodyPr/>
                    <a:lstStyle/>
                    <a:p>
                      <a:pPr algn="ctr"/>
                      <a:r>
                        <a:rPr kumimoji="1" lang="en-US" altLang="ja-JP" dirty="0"/>
                        <a:t>2</a:t>
                      </a:r>
                      <a:endParaRPr kumimoji="1" lang="ja-JP" altLang="en-US"/>
                    </a:p>
                  </a:txBody>
                  <a:tcPr anchor="ctr"/>
                </a:tc>
                <a:tc>
                  <a:txBody>
                    <a:bodyPr/>
                    <a:lstStyle/>
                    <a:p>
                      <a:r>
                        <a:rPr kumimoji="1" lang="ja-JP" altLang="en-US" sz="1200"/>
                        <a:t>プレゼンテーション用の動画を制作し、審査員が視聴可能な状態にする（公開する）</a:t>
                      </a:r>
                    </a:p>
                  </a:txBody>
                  <a:tcPr anchor="ctr"/>
                </a:tc>
                <a:extLst>
                  <a:ext uri="{0D108BD9-81ED-4DB2-BD59-A6C34878D82A}">
                    <a16:rowId xmlns:a16="http://schemas.microsoft.com/office/drawing/2014/main" val="2410423976"/>
                  </a:ext>
                </a:extLst>
              </a:tr>
              <a:tr h="370840">
                <a:tc>
                  <a:txBody>
                    <a:bodyPr/>
                    <a:lstStyle/>
                    <a:p>
                      <a:r>
                        <a:rPr kumimoji="1" lang="ja-JP" altLang="en-US"/>
                        <a:t>応募準備</a:t>
                      </a:r>
                    </a:p>
                  </a:txBody>
                  <a:tcPr anchor="ctr"/>
                </a:tc>
                <a:tc>
                  <a:txBody>
                    <a:bodyPr/>
                    <a:lstStyle/>
                    <a:p>
                      <a:pPr algn="ctr"/>
                      <a:r>
                        <a:rPr kumimoji="1" lang="en-US" altLang="ja-JP" dirty="0"/>
                        <a:t>1</a:t>
                      </a:r>
                      <a:endParaRPr kumimoji="1" lang="ja-JP" altLang="en-US"/>
                    </a:p>
                  </a:txBody>
                  <a:tcPr anchor="ctr"/>
                </a:tc>
                <a:tc>
                  <a:txBody>
                    <a:bodyPr/>
                    <a:lstStyle/>
                    <a:p>
                      <a:r>
                        <a:rPr kumimoji="1" lang="ja-JP" altLang="en-US" sz="1200"/>
                        <a:t>エントリーシートに書く必要事項を整理する</a:t>
                      </a:r>
                    </a:p>
                  </a:txBody>
                  <a:tcPr anchor="ctr"/>
                </a:tc>
                <a:extLst>
                  <a:ext uri="{0D108BD9-81ED-4DB2-BD59-A6C34878D82A}">
                    <a16:rowId xmlns:a16="http://schemas.microsoft.com/office/drawing/2014/main" val="3137462692"/>
                  </a:ext>
                </a:extLst>
              </a:tr>
              <a:tr h="275203">
                <a:tc>
                  <a:txBody>
                    <a:bodyPr/>
                    <a:lstStyle/>
                    <a:p>
                      <a:r>
                        <a:rPr kumimoji="1" lang="ja-JP" altLang="en-US"/>
                        <a:t>応募</a:t>
                      </a:r>
                    </a:p>
                  </a:txBody>
                  <a:tcPr anchor="ctr"/>
                </a:tc>
                <a:tc>
                  <a:txBody>
                    <a:bodyPr/>
                    <a:lstStyle/>
                    <a:p>
                      <a:pPr algn="ctr"/>
                      <a:r>
                        <a:rPr kumimoji="1" lang="en-US" altLang="ja-JP" dirty="0"/>
                        <a:t>-</a:t>
                      </a:r>
                      <a:endParaRPr kumimoji="1" lang="ja-JP" altLang="en-US"/>
                    </a:p>
                  </a:txBody>
                  <a:tcPr anchor="ctr"/>
                </a:tc>
                <a:tc>
                  <a:txBody>
                    <a:bodyPr/>
                    <a:lstStyle/>
                    <a:p>
                      <a:r>
                        <a:rPr kumimoji="1" lang="ja-JP" altLang="en-US" sz="1200"/>
                        <a:t>エントリーシートを記入して、応募する。</a:t>
                      </a:r>
                      <a:endParaRPr kumimoji="1" lang="en-US" altLang="ja-JP" sz="1200" dirty="0"/>
                    </a:p>
                    <a:p>
                      <a:r>
                        <a:rPr kumimoji="1" lang="ja-JP" altLang="en-US" sz="1200"/>
                        <a:t>（</a:t>
                      </a:r>
                      <a:r>
                        <a:rPr kumimoji="1" lang="en-US" altLang="ja-JP" sz="1200" dirty="0"/>
                        <a:t>※</a:t>
                      </a:r>
                      <a:r>
                        <a:rPr kumimoji="1" lang="ja-JP" altLang="en-US" sz="1200"/>
                        <a:t>応募は、（生徒でなく）先生が行います）</a:t>
                      </a:r>
                    </a:p>
                  </a:txBody>
                  <a:tcPr anchor="ctr"/>
                </a:tc>
                <a:extLst>
                  <a:ext uri="{0D108BD9-81ED-4DB2-BD59-A6C34878D82A}">
                    <a16:rowId xmlns:a16="http://schemas.microsoft.com/office/drawing/2014/main" val="1773871320"/>
                  </a:ext>
                </a:extLst>
              </a:tr>
            </a:tbl>
          </a:graphicData>
        </a:graphic>
      </p:graphicFrame>
    </p:spTree>
    <p:extLst>
      <p:ext uri="{BB962C8B-B14F-4D97-AF65-F5344CB8AC3E}">
        <p14:creationId xmlns:p14="http://schemas.microsoft.com/office/powerpoint/2010/main" val="505394190"/>
      </p:ext>
    </p:extLst>
  </p:cSld>
  <p:clrMapOvr>
    <a:masterClrMapping/>
  </p:clrMapOvr>
</p:sld>
</file>

<file path=ppt/theme/theme1.xml><?xml version="1.0" encoding="utf-8"?>
<a:theme xmlns:a="http://schemas.openxmlformats.org/drawingml/2006/main" name="Monaca">
  <a:themeElements>
    <a:clrScheme name="ユーザー定義 1">
      <a:dk1>
        <a:srgbClr val="000000"/>
      </a:dk1>
      <a:lt1>
        <a:srgbClr val="FFFFFF"/>
      </a:lt1>
      <a:dk2>
        <a:srgbClr val="FFFFFF"/>
      </a:dk2>
      <a:lt2>
        <a:srgbClr val="FFFFFF"/>
      </a:lt2>
      <a:accent1>
        <a:srgbClr val="0061B1"/>
      </a:accent1>
      <a:accent2>
        <a:srgbClr val="C0504D"/>
      </a:accent2>
      <a:accent3>
        <a:srgbClr val="9BBB59"/>
      </a:accent3>
      <a:accent4>
        <a:srgbClr val="8064A2"/>
      </a:accent4>
      <a:accent5>
        <a:srgbClr val="000000"/>
      </a:accent5>
      <a:accent6>
        <a:srgbClr val="F79646"/>
      </a:accent6>
      <a:hlink>
        <a:srgbClr val="0061B1"/>
      </a:hlink>
      <a:folHlink>
        <a:srgbClr val="800080"/>
      </a:folHlink>
    </a:clrScheme>
    <a:fontScheme name="UD教科書">
      <a:majorFont>
        <a:latin typeface="UD デジタル 教科書体 NK-B"/>
        <a:ea typeface="UD デジタル 教科書体 NK-B"/>
        <a:cs typeface=""/>
      </a:majorFont>
      <a:minorFont>
        <a:latin typeface="UD デジタル 教科書体 NK-R"/>
        <a:ea typeface="UD デジタル 教科書体 NK-R"/>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normAutofit/>
      </a:bodyPr>
      <a:lstStyle>
        <a:defPPr>
          <a:defRPr sz="2400" dirty="0" smtClean="0">
            <a:latin typeface="+mn-lt"/>
          </a:defRPr>
        </a:defPPr>
      </a:lstStyle>
    </a:txDef>
  </a:objectDefaults>
  <a:extraClrSchemeLst/>
  <a:extLst>
    <a:ext uri="{05A4C25C-085E-4340-85A3-A5531E510DB2}">
      <thm15:themeFamily xmlns:thm15="http://schemas.microsoft.com/office/thememl/2012/main" name="JavaScriptプログラミング入門_202106_井澤版" id="{58E8BBAF-7E4E-6747-9393-9D080C8D6A9B}" vid="{E3C724B4-8BA6-4E44-856F-D0D39C8C9E2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Monaca</Template>
  <TotalTime>1239</TotalTime>
  <Words>6586</Words>
  <Application>Microsoft Macintosh PowerPoint</Application>
  <PresentationFormat>画面に合わせる (4:3)</PresentationFormat>
  <Paragraphs>869</Paragraphs>
  <Slides>71</Slides>
  <Notes>69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71</vt:i4>
      </vt:variant>
    </vt:vector>
  </HeadingPairs>
  <TitlesOfParts>
    <vt:vector size="78" baseType="lpstr">
      <vt:lpstr>BIZ UDPGothic</vt:lpstr>
      <vt:lpstr>Migu 1M</vt:lpstr>
      <vt:lpstr>UD デジタル 教科書体 NK-B</vt:lpstr>
      <vt:lpstr>UD デジタル 教科書体 NK-R</vt:lpstr>
      <vt:lpstr>Arial</vt:lpstr>
      <vt:lpstr>Calibri</vt:lpstr>
      <vt:lpstr>Monaca</vt:lpstr>
      <vt:lpstr>全国商業高校Webアプリコンテスト ガイドライン 中級（しっかり）編  しっかり取り組むWebアプリケーション制作</vt:lpstr>
      <vt:lpstr>目次</vt:lpstr>
      <vt:lpstr>以下で説明する 中級（しっかり）編のガイドラインの 想定について</vt:lpstr>
      <vt:lpstr>PowerPoint プレゼンテーション</vt:lpstr>
      <vt:lpstr>APSについて</vt:lpstr>
      <vt:lpstr>中級（しっかり）編のガイドライン</vt:lpstr>
      <vt:lpstr>目次(1/2)</vt:lpstr>
      <vt:lpstr>目次(2/2)</vt:lpstr>
      <vt:lpstr>学習・制作プロセス（14コマ〜）</vt:lpstr>
      <vt:lpstr>学習・制作プロセス 注意点</vt:lpstr>
      <vt:lpstr>プロセス：環境の準備</vt:lpstr>
      <vt:lpstr>環境の準備①</vt:lpstr>
      <vt:lpstr>環境の準備②</vt:lpstr>
      <vt:lpstr>Monaca Educationを使う場合</vt:lpstr>
      <vt:lpstr>プロセス：チームビルディング</vt:lpstr>
      <vt:lpstr>チームビルディング（1コマ）</vt:lpstr>
      <vt:lpstr>プロセス：企画</vt:lpstr>
      <vt:lpstr>企画</vt:lpstr>
      <vt:lpstr>企画 ブレインストーミングなど</vt:lpstr>
      <vt:lpstr>企画 他のアプリケーションを参考にする</vt:lpstr>
      <vt:lpstr>企画 ペルソナを作る</vt:lpstr>
      <vt:lpstr>企画 ユースケース図とシナリオを作る</vt:lpstr>
      <vt:lpstr>プロセス：設計</vt:lpstr>
      <vt:lpstr>設計①</vt:lpstr>
      <vt:lpstr>設計②</vt:lpstr>
      <vt:lpstr>設計③</vt:lpstr>
      <vt:lpstr>参考例・資料・教材・サンプルを理解して、設計に役立てる</vt:lpstr>
      <vt:lpstr>設計④ シナリオ（詳細版）</vt:lpstr>
      <vt:lpstr>設計⑤ ペーパープロトタイピング</vt:lpstr>
      <vt:lpstr>設計 中間成果物</vt:lpstr>
      <vt:lpstr>プロセス：制作</vt:lpstr>
      <vt:lpstr>制作</vt:lpstr>
      <vt:lpstr>プロセス：中間発表</vt:lpstr>
      <vt:lpstr>中間発表</vt:lpstr>
      <vt:lpstr>プロセス：完成</vt:lpstr>
      <vt:lpstr>完成</vt:lpstr>
      <vt:lpstr>プロセス：プレゼン資料の制作</vt:lpstr>
      <vt:lpstr>プレゼン資料の制作</vt:lpstr>
      <vt:lpstr>プロセス：プレゼン動画の制作</vt:lpstr>
      <vt:lpstr>プレゼン動画の制作</vt:lpstr>
      <vt:lpstr>プロセス：応募準備</vt:lpstr>
      <vt:lpstr>応募準備</vt:lpstr>
      <vt:lpstr>応募の前に【他者の権利の保護】</vt:lpstr>
      <vt:lpstr>プロセス：応募</vt:lpstr>
      <vt:lpstr>応募</vt:lpstr>
      <vt:lpstr>中間成果物</vt:lpstr>
      <vt:lpstr>中間成果物とその作成方法</vt:lpstr>
      <vt:lpstr>ブレインストーミング</vt:lpstr>
      <vt:lpstr>チームビルディング 活動：ブレインストーミングでチーム名を決める ブレインストーミングのテクニック①</vt:lpstr>
      <vt:lpstr>チームビルディング 活動：ブレインストーミングでチーム名を決める ブレインストーミングのテクニック②</vt:lpstr>
      <vt:lpstr>チームビルディング 活動：ブレインストーミングでチーム名を決める ブレインストーミングのテクニック③</vt:lpstr>
      <vt:lpstr>ペルソナ</vt:lpstr>
      <vt:lpstr>ユースケース図</vt:lpstr>
      <vt:lpstr>ユースケース図の作例</vt:lpstr>
      <vt:lpstr>シナリオ</vt:lpstr>
      <vt:lpstr>プロトタイプ（ペーパープロトタイプ）①</vt:lpstr>
      <vt:lpstr>プロトタイプ（ペーパープロトタイプ）②</vt:lpstr>
      <vt:lpstr>シナリオの詳細版（※オプション）</vt:lpstr>
      <vt:lpstr>画面設計</vt:lpstr>
      <vt:lpstr>画面遷移図</vt:lpstr>
      <vt:lpstr>学習・制作記録</vt:lpstr>
      <vt:lpstr>チェックシート</vt:lpstr>
      <vt:lpstr>学習・制作プロセスのチェックシート(1)</vt:lpstr>
      <vt:lpstr>学習・制作プロセスのチェックシート(2)</vt:lpstr>
      <vt:lpstr>学習・制作プロセスのチェックシート(3)</vt:lpstr>
      <vt:lpstr>学習・制作プロセスのチェックシート(4)</vt:lpstr>
      <vt:lpstr>中間成果物のチェックシート</vt:lpstr>
      <vt:lpstr>中間成果物のチェックシート(1)</vt:lpstr>
      <vt:lpstr>中間成果物のチェックシート(2)</vt:lpstr>
      <vt:lpstr>中間成果物のチェックシート(3)</vt:lpstr>
      <vt:lpstr>中間成果物のチェックシート(4)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全国商業高校Webアプリコンテスト ガイドライン（レベル3）  じっくり取り組むWebアプリケーション制作</dc:title>
  <dc:creator>Tetsuya Izawa</dc:creator>
  <cp:lastModifiedBy>Tetsuya Izawa</cp:lastModifiedBy>
  <cp:revision>22</cp:revision>
  <dcterms:created xsi:type="dcterms:W3CDTF">2023-04-28T01:17:12Z</dcterms:created>
  <dcterms:modified xsi:type="dcterms:W3CDTF">2023-06-20T02:05:12Z</dcterms:modified>
</cp:coreProperties>
</file>