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6" r:id="rId3"/>
    <p:sldId id="261" r:id="rId4"/>
    <p:sldId id="286" r:id="rId5"/>
    <p:sldId id="263" r:id="rId6"/>
    <p:sldId id="285" r:id="rId7"/>
    <p:sldId id="272" r:id="rId8"/>
    <p:sldId id="258" r:id="rId9"/>
    <p:sldId id="291" r:id="rId10"/>
    <p:sldId id="288" r:id="rId11"/>
    <p:sldId id="259" r:id="rId12"/>
    <p:sldId id="294" r:id="rId13"/>
    <p:sldId id="289" r:id="rId14"/>
    <p:sldId id="292" r:id="rId15"/>
    <p:sldId id="290" r:id="rId16"/>
    <p:sldId id="293" r:id="rId17"/>
    <p:sldId id="280" r:id="rId18"/>
    <p:sldId id="257" r:id="rId19"/>
    <p:sldId id="287" r:id="rId20"/>
    <p:sldId id="277" r:id="rId21"/>
  </p:sldIdLst>
  <p:sldSz cx="6858000" cy="9906000" type="A4"/>
  <p:notesSz cx="6858000" cy="987425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D デジタル 教科書体 N-R" panose="02020400000000000000" pitchFamily="49" charset="-128"/>
      <p:regular r:id="rId28"/>
    </p:embeddedFont>
    <p:embeddedFont>
      <p:font typeface="UD デジタル 教科書体 N-R" panose="02020400000000000000" pitchFamily="49" charset="-128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5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48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9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11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93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9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8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2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48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8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EB8B-730E-48F8-A319-050F7B496244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5CAD-E777-460C-BF62-ACF87853F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51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1" y="649705"/>
            <a:ext cx="6640829" cy="12122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ja-JP" altLang="en-US" sz="4000"/>
              <a:t>アプリ</a:t>
            </a:r>
            <a:br>
              <a:rPr lang="en-US" altLang="ja-JP" sz="4000"/>
            </a:br>
            <a:r>
              <a:rPr lang="ja-JP" altLang="en-US" sz="4000"/>
              <a:t>プログラミングシート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13A46BEA-C938-4ADA-A3CF-6AE556751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123" y="4621774"/>
            <a:ext cx="5143500" cy="1212246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APS </a:t>
            </a:r>
            <a:r>
              <a:rPr lang="ja-JP" altLang="en-US" sz="4000"/>
              <a:t>旅行先チャート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55144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216152" y="166124"/>
            <a:ext cx="645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カスタマイズ① 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質問文や応答文を変えてみよう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2C7F446-AD4C-4FB8-8E59-B4D5333FE2CD}"/>
              </a:ext>
            </a:extLst>
          </p:cNvPr>
          <p:cNvCxnSpPr/>
          <p:nvPr/>
        </p:nvCxnSpPr>
        <p:spPr>
          <a:xfrm>
            <a:off x="-9818" y="3118618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62BAD7-4D90-4CE0-B0D3-E5D5F46CD8C4}"/>
              </a:ext>
            </a:extLst>
          </p:cNvPr>
          <p:cNvSpPr txBox="1"/>
          <p:nvPr/>
        </p:nvSpPr>
        <p:spPr>
          <a:xfrm>
            <a:off x="116585" y="3944875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旅行先。興味があるのは、どんなところ？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自然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文化財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食事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441A0A6-880E-4AA5-9BFE-BE353A913566}"/>
              </a:ext>
            </a:extLst>
          </p:cNvPr>
          <p:cNvSpPr txBox="1"/>
          <p:nvPr/>
        </p:nvSpPr>
        <p:spPr>
          <a:xfrm>
            <a:off x="613450" y="326457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変更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DD0254-0E67-3558-568D-C211B26C5210}"/>
              </a:ext>
            </a:extLst>
          </p:cNvPr>
          <p:cNvSpPr txBox="1"/>
          <p:nvPr/>
        </p:nvSpPr>
        <p:spPr>
          <a:xfrm>
            <a:off x="116585" y="5873672"/>
            <a:ext cx="5177904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実際に、この文字列が画面表示に使われているのは次の行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1BAC49-5BA6-7FAB-DC88-502F0CB334CD}"/>
              </a:ext>
            </a:extLst>
          </p:cNvPr>
          <p:cNvSpPr txBox="1"/>
          <p:nvPr/>
        </p:nvSpPr>
        <p:spPr>
          <a:xfrm>
            <a:off x="116585" y="4737013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旅行の楽しみは何？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自然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文化財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食事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1B4C26-48F9-E6A8-13ED-9393CCC5CB00}"/>
              </a:ext>
            </a:extLst>
          </p:cNvPr>
          <p:cNvSpPr txBox="1"/>
          <p:nvPr/>
        </p:nvSpPr>
        <p:spPr>
          <a:xfrm>
            <a:off x="116586" y="3587860"/>
            <a:ext cx="786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修正前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8ED6BC6-E969-B210-FBBF-9E580C19D1E6}"/>
              </a:ext>
            </a:extLst>
          </p:cNvPr>
          <p:cNvSpPr txBox="1"/>
          <p:nvPr/>
        </p:nvSpPr>
        <p:spPr>
          <a:xfrm>
            <a:off x="116585" y="4378601"/>
            <a:ext cx="786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修正後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F0FF78-02A5-FCC4-01B6-02CCFFB99553}"/>
              </a:ext>
            </a:extLst>
          </p:cNvPr>
          <p:cNvSpPr txBox="1"/>
          <p:nvPr/>
        </p:nvSpPr>
        <p:spPr>
          <a:xfrm>
            <a:off x="116585" y="6232084"/>
            <a:ext cx="66409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最初の質問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 = </a:t>
            </a: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input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q1 )</a:t>
            </a:r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0B3FDCB6-2F47-2D5A-28BE-8D6C9939A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" y="646005"/>
            <a:ext cx="3923818" cy="11895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2B2993E-336E-4117-B433-F538A03544FE}"/>
              </a:ext>
            </a:extLst>
          </p:cNvPr>
          <p:cNvSpPr txBox="1"/>
          <p:nvPr/>
        </p:nvSpPr>
        <p:spPr>
          <a:xfrm>
            <a:off x="216152" y="2564994"/>
            <a:ext cx="6452176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表示するメッセージを変更する。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" name="図 9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8D30911E-8C40-92B5-24E6-1D6EDA8B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73" y="1098355"/>
            <a:ext cx="4709286" cy="14160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BF91EE8E-3063-A0D5-B960-B98325843F80}"/>
              </a:ext>
            </a:extLst>
          </p:cNvPr>
          <p:cNvSpPr/>
          <p:nvPr/>
        </p:nvSpPr>
        <p:spPr>
          <a:xfrm>
            <a:off x="300941" y="566234"/>
            <a:ext cx="3431610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6DDA2F9F-8CC0-6B1C-783C-269795DA2343}"/>
              </a:ext>
            </a:extLst>
          </p:cNvPr>
          <p:cNvSpPr/>
          <p:nvPr/>
        </p:nvSpPr>
        <p:spPr>
          <a:xfrm>
            <a:off x="1577603" y="1049004"/>
            <a:ext cx="3431610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70F4C21F-CCAA-929A-A2EE-FE11D642F5BE}"/>
              </a:ext>
            </a:extLst>
          </p:cNvPr>
          <p:cNvSpPr/>
          <p:nvPr/>
        </p:nvSpPr>
        <p:spPr>
          <a:xfrm rot="4299877">
            <a:off x="2254977" y="880599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1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216152" y="166124"/>
            <a:ext cx="645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条件を変えてみよう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2B2993E-336E-4117-B433-F538A03544FE}"/>
              </a:ext>
            </a:extLst>
          </p:cNvPr>
          <p:cNvSpPr txBox="1"/>
          <p:nvPr/>
        </p:nvSpPr>
        <p:spPr>
          <a:xfrm>
            <a:off x="3918807" y="805176"/>
            <a:ext cx="2732155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入力された値が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"s"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だったときに「自然を見に行こう」という応答にする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2C7F446-AD4C-4FB8-8E59-B4D5333FE2CD}"/>
              </a:ext>
            </a:extLst>
          </p:cNvPr>
          <p:cNvCxnSpPr/>
          <p:nvPr/>
        </p:nvCxnSpPr>
        <p:spPr>
          <a:xfrm>
            <a:off x="-9818" y="3118618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62BAD7-4D90-4CE0-B0D3-E5D5F46CD8C4}"/>
              </a:ext>
            </a:extLst>
          </p:cNvPr>
          <p:cNvSpPr txBox="1"/>
          <p:nvPr/>
        </p:nvSpPr>
        <p:spPr>
          <a:xfrm>
            <a:off x="113978" y="3934013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a1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 </a:t>
            </a:r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1: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自然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441A0A6-880E-4AA5-9BFE-BE353A913566}"/>
              </a:ext>
            </a:extLst>
          </p:cNvPr>
          <p:cNvSpPr txBox="1"/>
          <p:nvPr/>
        </p:nvSpPr>
        <p:spPr>
          <a:xfrm>
            <a:off x="613450" y="326457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変更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ADD0254-0E67-3558-568D-C211B26C5210}"/>
              </a:ext>
            </a:extLst>
          </p:cNvPr>
          <p:cNvSpPr txBox="1"/>
          <p:nvPr/>
        </p:nvSpPr>
        <p:spPr>
          <a:xfrm>
            <a:off x="2229736" y="7100344"/>
            <a:ext cx="40065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条件判定の式を変更。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変数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の値と、文字列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"s"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が等しいか比べる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CA95C7-BD83-3C2F-0FB3-B431A66FE797}"/>
              </a:ext>
            </a:extLst>
          </p:cNvPr>
          <p:cNvSpPr txBox="1"/>
          <p:nvPr/>
        </p:nvSpPr>
        <p:spPr>
          <a:xfrm>
            <a:off x="113978" y="4728720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a1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"s"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 </a:t>
            </a:r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1: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自然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pic>
        <p:nvPicPr>
          <p:cNvPr id="4" name="図 3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A07E5E1-74D3-1265-DD91-7E6ADB3F4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" y="720915"/>
            <a:ext cx="3369659" cy="954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6E846208-2E25-EB1E-905A-3386F83B9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0" y="1875015"/>
            <a:ext cx="5588000" cy="107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右矢印 6">
            <a:extLst>
              <a:ext uri="{FF2B5EF4-FFF2-40B4-BE49-F238E27FC236}">
                <a16:creationId xmlns:a16="http://schemas.microsoft.com/office/drawing/2014/main" id="{E5CFB6DA-4150-C693-123E-228DACB0C470}"/>
              </a:ext>
            </a:extLst>
          </p:cNvPr>
          <p:cNvSpPr/>
          <p:nvPr/>
        </p:nvSpPr>
        <p:spPr>
          <a:xfrm rot="5400000">
            <a:off x="695620" y="1635502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82FDD1-FC9B-725E-C24C-CB0BFA71E117}"/>
              </a:ext>
            </a:extLst>
          </p:cNvPr>
          <p:cNvSpPr txBox="1"/>
          <p:nvPr/>
        </p:nvSpPr>
        <p:spPr>
          <a:xfrm>
            <a:off x="116586" y="3587860"/>
            <a:ext cx="786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修正前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730D2A-53B5-001A-F7DB-DB30BF153906}"/>
              </a:ext>
            </a:extLst>
          </p:cNvPr>
          <p:cNvSpPr txBox="1"/>
          <p:nvPr/>
        </p:nvSpPr>
        <p:spPr>
          <a:xfrm>
            <a:off x="116585" y="4378601"/>
            <a:ext cx="78624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修正後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1" name="図 10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3AE80D4C-7CC7-E91E-AD59-6EC6DA493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8" y="5397668"/>
            <a:ext cx="1363503" cy="42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B8BBBF7-3380-7FEB-E497-DA1D78A0567F}"/>
              </a:ext>
            </a:extLst>
          </p:cNvPr>
          <p:cNvSpPr txBox="1"/>
          <p:nvPr/>
        </p:nvSpPr>
        <p:spPr>
          <a:xfrm>
            <a:off x="216152" y="166124"/>
            <a:ext cx="6452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フローチャート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: </a:t>
            </a:r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条件分岐が二重になっている</a:t>
            </a:r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図 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275E1B7-4709-48BF-740F-213A46291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18" y="1405432"/>
            <a:ext cx="6516610" cy="40352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0FFABF-814F-6BF9-153A-9B5C16484D6C}"/>
              </a:ext>
            </a:extLst>
          </p:cNvPr>
          <p:cNvSpPr txBox="1"/>
          <p:nvPr/>
        </p:nvSpPr>
        <p:spPr>
          <a:xfrm>
            <a:off x="2661824" y="834710"/>
            <a:ext cx="40065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最初の質問（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q1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）の答え（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）の値によって、条件分岐する。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答えの値によって、そのあとは異なった命令が実行される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933B6C-2534-3284-F0DF-8F65248E4B2E}"/>
              </a:ext>
            </a:extLst>
          </p:cNvPr>
          <p:cNvSpPr txBox="1"/>
          <p:nvPr/>
        </p:nvSpPr>
        <p:spPr>
          <a:xfrm>
            <a:off x="151718" y="5366067"/>
            <a:ext cx="4006504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分岐した先で、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q2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）がされる。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その答え（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）の値によって、さらに条件分岐する（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この図では省略されている）。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" name="上矢印 9">
            <a:extLst>
              <a:ext uri="{FF2B5EF4-FFF2-40B4-BE49-F238E27FC236}">
                <a16:creationId xmlns:a16="http://schemas.microsoft.com/office/drawing/2014/main" id="{8B52FAD4-C6EC-8098-F316-B3B0F04DAF83}"/>
              </a:ext>
            </a:extLst>
          </p:cNvPr>
          <p:cNvSpPr/>
          <p:nvPr/>
        </p:nvSpPr>
        <p:spPr>
          <a:xfrm>
            <a:off x="1156514" y="4638303"/>
            <a:ext cx="273132" cy="629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7DF53577-1A48-B862-2F7C-50151AC2BC2F}"/>
              </a:ext>
            </a:extLst>
          </p:cNvPr>
          <p:cNvSpPr/>
          <p:nvPr/>
        </p:nvSpPr>
        <p:spPr>
          <a:xfrm>
            <a:off x="151718" y="3265714"/>
            <a:ext cx="2282724" cy="1274218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526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216152" y="166124"/>
            <a:ext cx="645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</a:t>
            </a:r>
            <a:r>
              <a:rPr kumimoji="1"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選択肢を増やしてみよう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2B2993E-336E-4117-B433-F538A03544FE}"/>
              </a:ext>
            </a:extLst>
          </p:cNvPr>
          <p:cNvSpPr txBox="1"/>
          <p:nvPr/>
        </p:nvSpPr>
        <p:spPr>
          <a:xfrm>
            <a:off x="4436533" y="593422"/>
            <a:ext cx="229952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最初の質問で「自然」を選んだ次の質問に、「川」の選択肢を加える。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「川」が選ばれた場合のメッセージを追加する。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2C7F446-AD4C-4FB8-8E59-B4D5333FE2CD}"/>
              </a:ext>
            </a:extLst>
          </p:cNvPr>
          <p:cNvCxnSpPr/>
          <p:nvPr/>
        </p:nvCxnSpPr>
        <p:spPr>
          <a:xfrm>
            <a:off x="-9818" y="3118618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62BAD7-4D90-4CE0-B0D3-E5D5F46CD8C4}"/>
              </a:ext>
            </a:extLst>
          </p:cNvPr>
          <p:cNvSpPr txBox="1"/>
          <p:nvPr/>
        </p:nvSpPr>
        <p:spPr>
          <a:xfrm>
            <a:off x="121745" y="5540867"/>
            <a:ext cx="664099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2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つ目の質問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a2 = </a:t>
            </a: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input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q1_1 )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結果画面に質問を表示する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print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"&lt;div class='question'&gt;"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q1_1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"&lt;/div&gt;"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) 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2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つ目の質問の答えによる条件分岐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a1_1_1 )</a:t>
            </a: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FF"/>
                </a:solidFill>
                <a:effectLst/>
                <a:latin typeface="MonacakomiRegular"/>
              </a:rPr>
              <a:t>elif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"2"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a1_1_2 )</a:t>
            </a: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FF"/>
                </a:solidFill>
                <a:effectLst/>
                <a:latin typeface="MonacakomiRegular"/>
              </a:rPr>
              <a:t>elif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"3"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a1_1_3 )</a:t>
            </a:r>
          </a:p>
          <a:p>
            <a:r>
              <a:rPr lang="en-US" altLang="ja-JP" sz="1400" dirty="0">
                <a:solidFill>
                  <a:srgbClr val="0000FF"/>
                </a:solidFill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FF"/>
                </a:solidFill>
                <a:effectLst/>
                <a:latin typeface="MonacakomiRegular"/>
              </a:rPr>
              <a:t>elif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"4"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a1_1_4 )</a:t>
            </a: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else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a1_1_o )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441A0A6-880E-4AA5-9BFE-BE353A913566}"/>
              </a:ext>
            </a:extLst>
          </p:cNvPr>
          <p:cNvSpPr txBox="1"/>
          <p:nvPr/>
        </p:nvSpPr>
        <p:spPr>
          <a:xfrm>
            <a:off x="613450" y="326457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変更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F8B75F-4D1C-F6B4-CDFA-368C7DF31958}"/>
              </a:ext>
            </a:extLst>
          </p:cNvPr>
          <p:cNvSpPr txBox="1"/>
          <p:nvPr/>
        </p:nvSpPr>
        <p:spPr>
          <a:xfrm>
            <a:off x="108505" y="3895539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出かけるなら、どこ？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山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湖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海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4: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川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3" name="角丸四角形 85">
            <a:extLst>
              <a:ext uri="{FF2B5EF4-FFF2-40B4-BE49-F238E27FC236}">
                <a16:creationId xmlns:a16="http://schemas.microsoft.com/office/drawing/2014/main" id="{342CD8C4-72A3-6153-FA56-83468186CB0A}"/>
              </a:ext>
            </a:extLst>
          </p:cNvPr>
          <p:cNvSpPr/>
          <p:nvPr/>
        </p:nvSpPr>
        <p:spPr>
          <a:xfrm>
            <a:off x="4030133" y="3836367"/>
            <a:ext cx="2677657" cy="426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選択肢に「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4: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川」を追加する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6D0FB0-6924-7E9D-7A6B-00A31F244FBE}"/>
              </a:ext>
            </a:extLst>
          </p:cNvPr>
          <p:cNvSpPr txBox="1"/>
          <p:nvPr/>
        </p:nvSpPr>
        <p:spPr>
          <a:xfrm>
            <a:off x="108505" y="4511410"/>
            <a:ext cx="66409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a1_1_4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川に行って渓流下りを楽しもう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山、湖、海、川以外のどこかへ行こう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5" name="角丸四角形 85">
            <a:extLst>
              <a:ext uri="{FF2B5EF4-FFF2-40B4-BE49-F238E27FC236}">
                <a16:creationId xmlns:a16="http://schemas.microsoft.com/office/drawing/2014/main" id="{BF0B3C56-C858-A3EC-B17A-C6288C34F166}"/>
              </a:ext>
            </a:extLst>
          </p:cNvPr>
          <p:cNvSpPr/>
          <p:nvPr/>
        </p:nvSpPr>
        <p:spPr>
          <a:xfrm>
            <a:off x="4560711" y="4528235"/>
            <a:ext cx="2175351" cy="50816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4: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川」が選ばれた時の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メッセージを追加する</a:t>
            </a:r>
          </a:p>
        </p:txBody>
      </p:sp>
      <p:sp>
        <p:nvSpPr>
          <p:cNvPr id="6" name="角丸四角形 85">
            <a:extLst>
              <a:ext uri="{FF2B5EF4-FFF2-40B4-BE49-F238E27FC236}">
                <a16:creationId xmlns:a16="http://schemas.microsoft.com/office/drawing/2014/main" id="{A14B0F25-C48C-5CFF-E85F-CB73058BCDD2}"/>
              </a:ext>
            </a:extLst>
          </p:cNvPr>
          <p:cNvSpPr/>
          <p:nvPr/>
        </p:nvSpPr>
        <p:spPr>
          <a:xfrm>
            <a:off x="327378" y="7947930"/>
            <a:ext cx="6340950" cy="42612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変数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a2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の値が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"4"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だったときの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en-US" altLang="ja-JP" sz="12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と条件式、処理を追加する</a:t>
            </a:r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FDE8BF42-1173-8E93-6132-7054CC731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2" y="674641"/>
            <a:ext cx="4051048" cy="1173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 descr="テキスト&#10;&#10;低い精度で自動的に生成された説明">
            <a:extLst>
              <a:ext uri="{FF2B5EF4-FFF2-40B4-BE49-F238E27FC236}">
                <a16:creationId xmlns:a16="http://schemas.microsoft.com/office/drawing/2014/main" id="{EB73D338-C05F-62D4-8EEC-584E6656F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4" y="2071182"/>
            <a:ext cx="4911547" cy="940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73C1DC1A-908E-4FD3-4E82-6FCD81C2C156}"/>
              </a:ext>
            </a:extLst>
          </p:cNvPr>
          <p:cNvSpPr/>
          <p:nvPr/>
        </p:nvSpPr>
        <p:spPr>
          <a:xfrm>
            <a:off x="2040465" y="591635"/>
            <a:ext cx="651933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40AE70C0-7D18-1670-D015-E69CD990A094}"/>
              </a:ext>
            </a:extLst>
          </p:cNvPr>
          <p:cNvSpPr/>
          <p:nvPr/>
        </p:nvSpPr>
        <p:spPr>
          <a:xfrm>
            <a:off x="457414" y="2018137"/>
            <a:ext cx="2294253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B07D66A-F2B5-703A-3F73-3FAB8064FB35}"/>
              </a:ext>
            </a:extLst>
          </p:cNvPr>
          <p:cNvSpPr txBox="1"/>
          <p:nvPr/>
        </p:nvSpPr>
        <p:spPr>
          <a:xfrm>
            <a:off x="3645407" y="9312578"/>
            <a:ext cx="3104087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参考：フローチャート（次ページ）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298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7D3793-ABDB-ED0B-998C-F70C59F10B87}"/>
              </a:ext>
            </a:extLst>
          </p:cNvPr>
          <p:cNvSpPr txBox="1"/>
          <p:nvPr/>
        </p:nvSpPr>
        <p:spPr>
          <a:xfrm>
            <a:off x="216152" y="166124"/>
            <a:ext cx="6452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フローチャート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: </a:t>
            </a:r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</a:p>
        </p:txBody>
      </p:sp>
      <p:pic>
        <p:nvPicPr>
          <p:cNvPr id="4" name="図 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CA4483B6-423A-549E-1B74-71F4C5430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2" y="994584"/>
            <a:ext cx="4417600" cy="34182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867456-C5C5-DFB4-58CD-E901EEA53291}"/>
              </a:ext>
            </a:extLst>
          </p:cNvPr>
          <p:cNvSpPr txBox="1"/>
          <p:nvPr/>
        </p:nvSpPr>
        <p:spPr>
          <a:xfrm>
            <a:off x="578696" y="592248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選択肢追加前のフローチャート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7E2B8F-74C2-C6E9-43D8-D81185FDC37A}"/>
              </a:ext>
            </a:extLst>
          </p:cNvPr>
          <p:cNvSpPr txBox="1"/>
          <p:nvPr/>
        </p:nvSpPr>
        <p:spPr>
          <a:xfrm>
            <a:off x="565456" y="4652565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選択肢追加後のフローチャート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18CC9551-5067-4C3A-C49C-437AD8A8A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2" y="4990380"/>
            <a:ext cx="6452177" cy="4639768"/>
          </a:xfrm>
          <a:prstGeom prst="rect">
            <a:avLst/>
          </a:prstGeom>
        </p:spPr>
      </p:pic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A696B20C-BD73-4D1A-7B3F-CBF37185B546}"/>
              </a:ext>
            </a:extLst>
          </p:cNvPr>
          <p:cNvSpPr/>
          <p:nvPr/>
        </p:nvSpPr>
        <p:spPr>
          <a:xfrm>
            <a:off x="4039264" y="7100515"/>
            <a:ext cx="1367624" cy="186855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38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216152" y="166124"/>
            <a:ext cx="645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</a:t>
            </a:r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選択肢を増やしてみよう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(2)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2B2993E-336E-4117-B433-F538A03544FE}"/>
              </a:ext>
            </a:extLst>
          </p:cNvPr>
          <p:cNvSpPr txBox="1"/>
          <p:nvPr/>
        </p:nvSpPr>
        <p:spPr>
          <a:xfrm>
            <a:off x="4111783" y="940833"/>
            <a:ext cx="2660576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つ目の質問の選択肢を増やし、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つ目の質問を追加しよう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関連するメッセージも追加しよう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72C7F446-AD4C-4FB8-8E59-B4D5333FE2CD}"/>
              </a:ext>
            </a:extLst>
          </p:cNvPr>
          <p:cNvCxnSpPr/>
          <p:nvPr/>
        </p:nvCxnSpPr>
        <p:spPr>
          <a:xfrm>
            <a:off x="-9818" y="3118618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62BAD7-4D90-4CE0-B0D3-E5D5F46CD8C4}"/>
              </a:ext>
            </a:extLst>
          </p:cNvPr>
          <p:cNvSpPr txBox="1"/>
          <p:nvPr/>
        </p:nvSpPr>
        <p:spPr>
          <a:xfrm>
            <a:off x="113978" y="4184496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旅行の楽しみは何？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自然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文化財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食事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4: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フォトスポット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4441A0A6-880E-4AA5-9BFE-BE353A913566}"/>
              </a:ext>
            </a:extLst>
          </p:cNvPr>
          <p:cNvSpPr txBox="1"/>
          <p:nvPr/>
        </p:nvSpPr>
        <p:spPr>
          <a:xfrm>
            <a:off x="613450" y="326457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変更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40E451B6-CDEB-8E12-B205-E03F4873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" y="574185"/>
            <a:ext cx="3915077" cy="11639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E6A07214-D567-07F0-D4D7-438213FF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0" y="1248794"/>
            <a:ext cx="3406194" cy="632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43C9C301-8B48-0CF9-3524-BFDF9FA34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5" y="2029237"/>
            <a:ext cx="3294875" cy="9809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C6787B4D-74C2-21B6-428B-83DF9B7A0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39" y="2377409"/>
            <a:ext cx="3215520" cy="6328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右矢印 9">
            <a:extLst>
              <a:ext uri="{FF2B5EF4-FFF2-40B4-BE49-F238E27FC236}">
                <a16:creationId xmlns:a16="http://schemas.microsoft.com/office/drawing/2014/main" id="{E953BB25-98E6-DF7F-F8AF-A78E7EE8B954}"/>
              </a:ext>
            </a:extLst>
          </p:cNvPr>
          <p:cNvSpPr/>
          <p:nvPr/>
        </p:nvSpPr>
        <p:spPr>
          <a:xfrm rot="5400000">
            <a:off x="2653603" y="960595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5C5EEE4B-135A-848C-27DF-ECC65D4E6396}"/>
              </a:ext>
            </a:extLst>
          </p:cNvPr>
          <p:cNvSpPr/>
          <p:nvPr/>
        </p:nvSpPr>
        <p:spPr>
          <a:xfrm>
            <a:off x="2283094" y="495868"/>
            <a:ext cx="1072356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C8B2F5C3-847F-659F-5B59-093F0427E481}"/>
              </a:ext>
            </a:extLst>
          </p:cNvPr>
          <p:cNvSpPr/>
          <p:nvPr/>
        </p:nvSpPr>
        <p:spPr>
          <a:xfrm>
            <a:off x="113977" y="1914081"/>
            <a:ext cx="2247560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9A138AA5-ADB7-CD59-ED93-3FF6244B97BD}"/>
              </a:ext>
            </a:extLst>
          </p:cNvPr>
          <p:cNvSpPr/>
          <p:nvPr/>
        </p:nvSpPr>
        <p:spPr>
          <a:xfrm>
            <a:off x="3333871" y="2612124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ED1A7053-079C-7903-A899-C05F99E12BA1}"/>
              </a:ext>
            </a:extLst>
          </p:cNvPr>
          <p:cNvSpPr/>
          <p:nvPr/>
        </p:nvSpPr>
        <p:spPr>
          <a:xfrm>
            <a:off x="604040" y="1152057"/>
            <a:ext cx="1447398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6D83459-7F93-F579-3AFA-6FAF6ABE3417}"/>
              </a:ext>
            </a:extLst>
          </p:cNvPr>
          <p:cNvSpPr/>
          <p:nvPr/>
        </p:nvSpPr>
        <p:spPr>
          <a:xfrm>
            <a:off x="3348565" y="2266564"/>
            <a:ext cx="1447398" cy="41562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EA470C-7A1D-0BE3-5E5F-F30066CD52FA}"/>
              </a:ext>
            </a:extLst>
          </p:cNvPr>
          <p:cNvSpPr txBox="1"/>
          <p:nvPr/>
        </p:nvSpPr>
        <p:spPr>
          <a:xfrm>
            <a:off x="216151" y="4650903"/>
            <a:ext cx="64627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a1_4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素敵な写真を撮りに行こう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A3E772-82D1-63F8-8D98-4EB18396371D}"/>
              </a:ext>
            </a:extLst>
          </p:cNvPr>
          <p:cNvSpPr txBox="1"/>
          <p:nvPr/>
        </p:nvSpPr>
        <p:spPr>
          <a:xfrm>
            <a:off x="216152" y="5039716"/>
            <a:ext cx="64521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q1_4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どんな写真を撮る？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良い景色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友達とポーズ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a1_4_1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日本百景の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つに行こう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a1_4_2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砂浜など、広い場所へ行こう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a1_4_o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何でも写真に撮ろう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D1502A-53BB-E3A8-5C36-2C53634C1C23}"/>
              </a:ext>
            </a:extLst>
          </p:cNvPr>
          <p:cNvSpPr txBox="1"/>
          <p:nvPr/>
        </p:nvSpPr>
        <p:spPr>
          <a:xfrm>
            <a:off x="121745" y="3679671"/>
            <a:ext cx="663322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変数名に注意しながら、質問、応答メッセージを編集・追加する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角丸四角形 85">
            <a:extLst>
              <a:ext uri="{FF2B5EF4-FFF2-40B4-BE49-F238E27FC236}">
                <a16:creationId xmlns:a16="http://schemas.microsoft.com/office/drawing/2014/main" id="{89D6A356-4456-2755-5429-529AE7490D17}"/>
              </a:ext>
            </a:extLst>
          </p:cNvPr>
          <p:cNvSpPr/>
          <p:nvPr/>
        </p:nvSpPr>
        <p:spPr>
          <a:xfrm>
            <a:off x="103033" y="4589657"/>
            <a:ext cx="6651934" cy="1485202"/>
          </a:xfrm>
          <a:prstGeom prst="roundRect">
            <a:avLst>
              <a:gd name="adj" fmla="val 5473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分かりやすい場所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（同じ役割の変数に代入している場所）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に追加する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B295FB-0F76-BD00-92AF-F54A65AE5A5B}"/>
              </a:ext>
            </a:extLst>
          </p:cNvPr>
          <p:cNvSpPr txBox="1"/>
          <p:nvPr/>
        </p:nvSpPr>
        <p:spPr>
          <a:xfrm>
            <a:off x="113977" y="6157984"/>
            <a:ext cx="66409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"1,2,3,4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以外が入力されました。終了します。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6085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FDB263-4582-85EB-8304-D907535228B7}"/>
              </a:ext>
            </a:extLst>
          </p:cNvPr>
          <p:cNvSpPr txBox="1"/>
          <p:nvPr/>
        </p:nvSpPr>
        <p:spPr>
          <a:xfrm>
            <a:off x="121745" y="982682"/>
            <a:ext cx="664099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最初の質問の答えによる条件分岐 答えが</a:t>
            </a:r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"4"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のとき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 err="1">
                <a:solidFill>
                  <a:srgbClr val="0000FF"/>
                </a:solidFill>
                <a:effectLst/>
                <a:latin typeface="MonacakomiRegular"/>
              </a:rPr>
              <a:t>elif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a1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"4"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 </a:t>
            </a:r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4: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写真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1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つ目の回答の応答メッセージ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a1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a1_4 )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2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つ目の質問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a2 = </a:t>
            </a: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input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q1_4 )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結果画面に質問を表示する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print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"&lt;div class='question'&gt;"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q1_4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"&lt;/div&gt;"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2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つ目の質問の答えによる条件分岐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a1_4_1 )</a:t>
            </a: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FF"/>
                </a:solidFill>
                <a:effectLst/>
                <a:latin typeface="MonacakomiRegular"/>
              </a:rPr>
              <a:t>elif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a2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"2"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a1_4_2 )</a:t>
            </a: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    else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</a:t>
            </a: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a2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a1_4_o )</a:t>
            </a:r>
          </a:p>
          <a:p>
            <a:b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</a:b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else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 </a:t>
            </a:r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その他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a1_o 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283A80A-F783-72F4-C5AF-0F014C3228E9}"/>
              </a:ext>
            </a:extLst>
          </p:cNvPr>
          <p:cNvSpPr txBox="1"/>
          <p:nvPr/>
        </p:nvSpPr>
        <p:spPr>
          <a:xfrm>
            <a:off x="565456" y="58884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変更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490ECE-5350-29D0-EE1C-FFED51E0F9DE}"/>
              </a:ext>
            </a:extLst>
          </p:cNvPr>
          <p:cNvSpPr txBox="1"/>
          <p:nvPr/>
        </p:nvSpPr>
        <p:spPr>
          <a:xfrm>
            <a:off x="216152" y="166124"/>
            <a:ext cx="645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</a:t>
            </a:r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選択肢を増やしてみよう</a:t>
            </a:r>
            <a:r>
              <a:rPr kumimoji="1" lang="en-US" altLang="ja-JP" sz="2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(2)</a:t>
            </a:r>
            <a:endParaRPr kumimoji="1" lang="ja-JP" altLang="en-US" sz="20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686D56-1C21-D15B-3F47-1F00F9C01286}"/>
              </a:ext>
            </a:extLst>
          </p:cNvPr>
          <p:cNvSpPr txBox="1"/>
          <p:nvPr/>
        </p:nvSpPr>
        <p:spPr>
          <a:xfrm>
            <a:off x="2731642" y="4561775"/>
            <a:ext cx="394856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else: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より上に</a:t>
            </a:r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を追加する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8" name="角丸四角形 85">
            <a:extLst>
              <a:ext uri="{FF2B5EF4-FFF2-40B4-BE49-F238E27FC236}">
                <a16:creationId xmlns:a16="http://schemas.microsoft.com/office/drawing/2014/main" id="{F35FDD1D-3065-4572-9420-3BC794E21235}"/>
              </a:ext>
            </a:extLst>
          </p:cNvPr>
          <p:cNvSpPr/>
          <p:nvPr/>
        </p:nvSpPr>
        <p:spPr>
          <a:xfrm>
            <a:off x="475013" y="2719449"/>
            <a:ext cx="6193316" cy="1615045"/>
          </a:xfrm>
          <a:prstGeom prst="roundRect">
            <a:avLst>
              <a:gd name="adj" fmla="val 4167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kumimoji="1" lang="en-US" altLang="ja-JP" sz="12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の中に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if-</a:t>
            </a:r>
            <a:r>
              <a:rPr kumimoji="1" lang="en-US" altLang="ja-JP" sz="12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-else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含めている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追加した変数を使って、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応答メッセージを表示する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E56348-C104-1F94-C2F2-44A5D5FC1E8F}"/>
              </a:ext>
            </a:extLst>
          </p:cNvPr>
          <p:cNvSpPr txBox="1"/>
          <p:nvPr/>
        </p:nvSpPr>
        <p:spPr>
          <a:xfrm>
            <a:off x="121745" y="5235340"/>
            <a:ext cx="6633222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if-</a:t>
            </a:r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-else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の構造を作るときには、次の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点に注意すること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条件式の後ろに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":"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（コロン）をつけること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字下げ（インデント）をすること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else: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は、一連の</a:t>
            </a:r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の後に付けること（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※else: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は省略することもできる）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if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（条件式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:</a:t>
            </a: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（字下げしてから命令を書く）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…</a:t>
            </a:r>
          </a:p>
          <a:p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（条件式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:</a:t>
            </a: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（字下げしてから命令を書く）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…</a:t>
            </a:r>
          </a:p>
          <a:p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条件式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:</a:t>
            </a: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（字下げしてから命令を書く）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…</a:t>
            </a: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else:</a:t>
            </a: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（字下げしてから命令を書く）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… </a:t>
            </a: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if-</a:t>
            </a:r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elif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-else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が終わったら、字下げはなくす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948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7D3793-ABDB-ED0B-998C-F70C59F10B87}"/>
              </a:ext>
            </a:extLst>
          </p:cNvPr>
          <p:cNvSpPr txBox="1"/>
          <p:nvPr/>
        </p:nvSpPr>
        <p:spPr>
          <a:xfrm>
            <a:off x="216152" y="166124"/>
            <a:ext cx="64521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フローチャート</a:t>
            </a:r>
            <a:r>
              <a:rPr kumimoji="1" lang="en-US" altLang="ja-JP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: </a:t>
            </a:r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カスタマイズ④</a:t>
            </a:r>
            <a:endParaRPr kumimoji="1" lang="en-US" altLang="ja-JP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 descr="多角形&#10;&#10;中程度の精度で自動的に生成された説明">
            <a:extLst>
              <a:ext uri="{FF2B5EF4-FFF2-40B4-BE49-F238E27FC236}">
                <a16:creationId xmlns:a16="http://schemas.microsoft.com/office/drawing/2014/main" id="{CCD0A22E-E94C-2E51-C32E-39DF7CCBC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" y="1493612"/>
            <a:ext cx="5707768" cy="69187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4B1F06-D11F-35AB-BB60-4ADB09C6CD16}"/>
              </a:ext>
            </a:extLst>
          </p:cNvPr>
          <p:cNvSpPr txBox="1"/>
          <p:nvPr/>
        </p:nvSpPr>
        <p:spPr>
          <a:xfrm>
            <a:off x="1675099" y="845256"/>
            <a:ext cx="350780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周囲のフローチャートは省略している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12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92272B1-815D-4961-913B-7F0D8F210920}"/>
              </a:ext>
            </a:extLst>
          </p:cNvPr>
          <p:cNvSpPr txBox="1"/>
          <p:nvPr/>
        </p:nvSpPr>
        <p:spPr>
          <a:xfrm>
            <a:off x="555171" y="166124"/>
            <a:ext cx="576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条件分岐の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文法・</a:t>
            </a:r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構造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601CE8-23E1-E4F4-2827-89D802B0FE8D}"/>
              </a:ext>
            </a:extLst>
          </p:cNvPr>
          <p:cNvSpPr txBox="1"/>
          <p:nvPr/>
        </p:nvSpPr>
        <p:spPr>
          <a:xfrm>
            <a:off x="410496" y="566234"/>
            <a:ext cx="6037007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if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　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1:</a:t>
            </a: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1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が真の時の処理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　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…</a:t>
            </a: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elif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2:</a:t>
            </a: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2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が真の時の処理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…</a:t>
            </a: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elif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3: ※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条件式が必要なだけ繰り返す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else:</a:t>
            </a: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1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も条件式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2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　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 </a:t>
            </a:r>
            <a:r>
              <a:rPr kumimoji="1" lang="en-US" altLang="ja-JP" sz="12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elif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3, </a:t>
            </a:r>
            <a:r>
              <a:rPr kumimoji="1" lang="en-US" altLang="ja-JP" sz="12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elif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条件式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4…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がある場合は、その全てが）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　　真でない（偽である）時の処理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…</a:t>
            </a: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5301A234-F855-D09C-E513-C5A1AC2D9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" y="4528194"/>
            <a:ext cx="5510151" cy="435164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BB6C03F-B3EE-86AD-F632-B4E9DB31A75E}"/>
              </a:ext>
            </a:extLst>
          </p:cNvPr>
          <p:cNvSpPr txBox="1"/>
          <p:nvPr/>
        </p:nvSpPr>
        <p:spPr>
          <a:xfrm>
            <a:off x="3429000" y="3752671"/>
            <a:ext cx="3018503" cy="10156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字下げ（インデント）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if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や</a:t>
            </a:r>
            <a:r>
              <a:rPr kumimoji="1" lang="en-US" altLang="ja-JP" sz="1200" dirty="0" err="1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elif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、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else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の後の、実行させる処理の部分は、行の先頭に空白（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タブキーで入力できる）を入れて、字下げする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787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92272B1-815D-4961-913B-7F0D8F210920}"/>
              </a:ext>
            </a:extLst>
          </p:cNvPr>
          <p:cNvSpPr txBox="1"/>
          <p:nvPr/>
        </p:nvSpPr>
        <p:spPr>
          <a:xfrm>
            <a:off x="555171" y="166124"/>
            <a:ext cx="5760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比較演算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A601CE8-23E1-E4F4-2827-89D802B0FE8D}"/>
              </a:ext>
            </a:extLst>
          </p:cNvPr>
          <p:cNvSpPr txBox="1"/>
          <p:nvPr/>
        </p:nvSpPr>
        <p:spPr>
          <a:xfrm>
            <a:off x="410496" y="566234"/>
            <a:ext cx="60370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条件分岐の構造の中で、条件を判定するために使う式を条件式と呼ぶ。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結果が真（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True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）か偽（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False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）になる計算を、条件式にすることができる。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二つの値を比較する演算子を使って、値を比較する計算は、結果が真（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True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）か偽（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False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）になるので、条件式にすることができる。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AF0E033-2FF0-3771-5754-F078065CA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761202"/>
              </p:ext>
            </p:extLst>
          </p:nvPr>
        </p:nvGraphicFramePr>
        <p:xfrm>
          <a:off x="410495" y="1769807"/>
          <a:ext cx="6037007" cy="301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52099">
                  <a:extLst>
                    <a:ext uri="{9D8B030D-6E8A-4147-A177-3AD203B41FA5}">
                      <a16:colId xmlns:a16="http://schemas.microsoft.com/office/drawing/2014/main" val="3212156580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142885445"/>
                    </a:ext>
                  </a:extLst>
                </a:gridCol>
                <a:gridCol w="4305193">
                  <a:extLst>
                    <a:ext uri="{9D8B030D-6E8A-4147-A177-3AD203B41FA5}">
                      <a16:colId xmlns:a16="http://schemas.microsoft.com/office/drawing/2014/main" val="1347943138"/>
                    </a:ext>
                  </a:extLst>
                </a:gridCol>
              </a:tblGrid>
              <a:tr h="2503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演算子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使用例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比較演算の意味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5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&lt; 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&lt;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より小さいか。小さければ真（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）で、等しいか大きい場合は偽（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15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&lt;=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&lt;=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以下か。以下ならば真（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）で、大きい場合は偽（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1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&gt;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&gt;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より大きいか。大きければ真（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）で、等しいか小さい場合は偽（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47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&gt;=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&gt;=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以上か。以上ならば真（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）で、小さい場合は偽（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3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==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==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と等しいか。等しければ真（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）で、等しくなければ偽（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44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!=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/>
                        <a:t>a != b</a:t>
                      </a:r>
                      <a:endParaRPr kumimoji="1" lang="ja-JP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a</a:t>
                      </a:r>
                      <a:r>
                        <a:rPr kumimoji="1" lang="ja-JP" altLang="en-US" sz="1200"/>
                        <a:t>は</a:t>
                      </a:r>
                      <a:r>
                        <a:rPr kumimoji="1" lang="en-US" altLang="ja-JP" sz="1200" dirty="0"/>
                        <a:t>b</a:t>
                      </a:r>
                      <a:r>
                        <a:rPr kumimoji="1" lang="ja-JP" altLang="en-US" sz="1200"/>
                        <a:t>と等しくないか。等しくなければ真（</a:t>
                      </a:r>
                      <a:r>
                        <a:rPr kumimoji="1" lang="en-US" altLang="ja-JP" sz="1200" dirty="0"/>
                        <a:t>True</a:t>
                      </a:r>
                      <a:r>
                        <a:rPr kumimoji="1" lang="ja-JP" altLang="en-US" sz="1200"/>
                        <a:t>）で、等しければ偽（</a:t>
                      </a:r>
                      <a:r>
                        <a:rPr kumimoji="1" lang="en-US" altLang="ja-JP" sz="1200" dirty="0"/>
                        <a:t>False</a:t>
                      </a:r>
                      <a:r>
                        <a:rPr kumimoji="1" lang="ja-JP" altLang="en-US" sz="1200"/>
                        <a:t>）。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47698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94E1CE-AB84-6A55-BB58-AEDA6A325D61}"/>
              </a:ext>
            </a:extLst>
          </p:cNvPr>
          <p:cNvSpPr txBox="1"/>
          <p:nvPr/>
        </p:nvSpPr>
        <p:spPr>
          <a:xfrm>
            <a:off x="417027" y="4975237"/>
            <a:ext cx="60370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「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&gt;=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」や「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==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」のように、記号を二つ並べる演算子は、記号の間に空白を入れないように注意すること。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	×  = =</a:t>
            </a: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	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○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  ==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32073F-9B5E-DBDA-9BC9-CF0B070D26D4}"/>
              </a:ext>
            </a:extLst>
          </p:cNvPr>
          <p:cNvSpPr txBox="1"/>
          <p:nvPr/>
        </p:nvSpPr>
        <p:spPr>
          <a:xfrm>
            <a:off x="417027" y="6178810"/>
            <a:ext cx="603700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※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　＞や＜＝は、数値どうしの比較に用いる。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"1"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や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"3"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のように、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""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で囲まれた値は文字列なので、＞や＜＝では比較できない。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  <a:p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a = int( "1" )</a:t>
            </a:r>
          </a:p>
          <a:p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のように、</a:t>
            </a:r>
            <a:r>
              <a:rPr kumimoji="1" lang="en-US" altLang="ja-JP" sz="1200" dirty="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int( )</a:t>
            </a:r>
            <a:r>
              <a:rPr kumimoji="1" lang="ja-JP" altLang="en-US" sz="1200">
                <a:latin typeface="UD Digi Kyokasho N-R" panose="02020400000000000000" pitchFamily="49" charset="-128"/>
                <a:ea typeface="UD Digi Kyokasho N-R" panose="02020400000000000000" pitchFamily="49" charset="-128"/>
              </a:rPr>
              <a:t>で文字列の値を囲む処理（文字列を整数に変える処理）を呼び出すと、数値に変換した値を得ることができる。</a:t>
            </a:r>
            <a:endParaRPr kumimoji="1" lang="en-US" altLang="ja-JP" sz="1200" dirty="0">
              <a:latin typeface="UD Digi Kyokasho N-R" panose="02020400000000000000" pitchFamily="49" charset="-128"/>
              <a:ea typeface="UD Digi Kyokasho N-R" panose="0202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7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rmAutofit/>
          </a:bodyPr>
          <a:lstStyle/>
          <a:p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学習目標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39251"/>
              </p:ext>
            </p:extLst>
          </p:nvPr>
        </p:nvGraphicFramePr>
        <p:xfrm>
          <a:off x="164671" y="1341520"/>
          <a:ext cx="6527382" cy="44873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16929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4510453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4440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観点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学習目標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1320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知識・技能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プログラムの中で、変数を用いる方法を理解する。適切な名前をつけた変数に値を代入し、後でその変数の値を利用できる。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プログラムの中で、条件分岐構造を用いる方法を理解する。入力された値に応じて、条件式の結果が変わり、実行する行が変わる仕組みを利用できる。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条件判定に用いる比較演算子を理解し、利用できる。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1320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思考力・判断力・表現力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複数回の質問と、その回答に応じて回答を変える手続きをフローチャートやプログラムにして表現できる。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条件分岐構造を入れ子にした構造を用いて、複数回の質問をし、その答えを得た上で、回答に応じた回答を提示するプログラムを実現できる。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ユーザーが回答しやすいように、適切な質問を考え、表現している。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3201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態度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構想した通りに制御を実現するために、複雑な条件分岐構造を粘り強く検討・整理している。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2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rmAutofit/>
          </a:bodyPr>
          <a:lstStyle/>
          <a:p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確認テスト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07283"/>
              </p:ext>
            </p:extLst>
          </p:nvPr>
        </p:nvGraphicFramePr>
        <p:xfrm>
          <a:off x="164671" y="1341520"/>
          <a:ext cx="6527382" cy="619207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09123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2518259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015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問題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回答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1234895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プログラムの中で条件分岐構造を作るとき、キーワード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の後ろに書く式として適切なものを選んでください。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print(a)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 + 1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 == 1: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2348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"A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ならば、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する。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でなく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B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ならば、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b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する。どれでもなければ、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c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する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という条件分岐構造を、書いてください。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例：「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ならば、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する。（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でなければ）、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o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する」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 E:</a:t>
                      </a:r>
                    </a:p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  e</a:t>
                      </a:r>
                    </a:p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else:</a:t>
                      </a:r>
                    </a:p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  o</a:t>
                      </a:r>
                    </a:p>
                    <a:p>
                      <a:pPr algn="l"/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136973"/>
                  </a:ext>
                </a:extLst>
              </a:tr>
              <a:tr h="12348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"A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と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B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が等しければ真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という意味の条件判定式を書いてください。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91307"/>
                  </a:ext>
                </a:extLst>
              </a:tr>
              <a:tr h="123489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"C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より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D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が大きければ真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"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という意味の条件判定式を書いてください。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202643"/>
                  </a:ext>
                </a:extLst>
              </a:tr>
            </a:tbl>
          </a:graphicData>
        </a:graphic>
      </p:graphicFrame>
      <p:sp>
        <p:nvSpPr>
          <p:cNvPr id="6" name="タイトル 3">
            <a:extLst>
              <a:ext uri="{FF2B5EF4-FFF2-40B4-BE49-F238E27FC236}">
                <a16:creationId xmlns:a16="http://schemas.microsoft.com/office/drawing/2014/main" id="{BDC140E4-F386-4D28-9B90-E94F73655D95}"/>
              </a:ext>
            </a:extLst>
          </p:cNvPr>
          <p:cNvSpPr txBox="1">
            <a:spLocks/>
          </p:cNvSpPr>
          <p:nvPr/>
        </p:nvSpPr>
        <p:spPr>
          <a:xfrm>
            <a:off x="164672" y="8564479"/>
            <a:ext cx="6528655" cy="1212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記述問題は実際のプログラムで回答しても構いません。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l"/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</a:t>
            </a:r>
            <a:r>
              <a:rPr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プログラム言語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の文法に厳密に従っていなくても、考え方が正しければ正解とします。</a:t>
            </a:r>
          </a:p>
        </p:txBody>
      </p:sp>
    </p:spTree>
    <p:extLst>
      <p:ext uri="{BB962C8B-B14F-4D97-AF65-F5344CB8AC3E}">
        <p14:creationId xmlns:p14="http://schemas.microsoft.com/office/powerpoint/2010/main" val="418064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rmAutofit/>
          </a:bodyPr>
          <a:lstStyle/>
          <a:p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単元の流れ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340618"/>
              </p:ext>
            </p:extLst>
          </p:nvPr>
        </p:nvGraphicFramePr>
        <p:xfrm>
          <a:off x="164672" y="1341521"/>
          <a:ext cx="6528655" cy="588883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33183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2644208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  <a:gridCol w="3251264">
                  <a:extLst>
                    <a:ext uri="{9D8B030D-6E8A-4147-A177-3AD203B41FA5}">
                      <a16:colId xmlns:a16="http://schemas.microsoft.com/office/drawing/2014/main" val="1405033761"/>
                    </a:ext>
                  </a:extLst>
                </a:gridCol>
              </a:tblGrid>
              <a:tr h="3301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コマ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内容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狙い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14414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旅行先チャートの仕組みを理解する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質問に答えていくと、回答（旅行先の提案）が得られるアプリケーションの動作を見る。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メッセージとして表示する文字列を扱うにあたり、変数が利用されていることと、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文を用いた条件分岐構造が入れ子になっていることを確認する。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最初のカスタマイズとして、質問のメッセージと、回答のメッセージを変更する。実行結果をテストすることを通じて、変数と条件分岐の動作を学ぶ。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14414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質問とその回答の組み合わせを考えて、条件分岐を追加する。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質問と条件分岐の関係を、フローチャートを通じて読解できるようにする。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追加した質問と回答に関わるメッセージは、変数を用いて管理するように実装する。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実行結果をテストすることを通じて、変数と条件分岐の動作、特に</a:t>
                      </a: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と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else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の関係を学ぶ。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4414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3,4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（オプション）作品制作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条件分岐構造を利用して、「チャート」アプリケーションを作る。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企画して、設計（質問と回答の作成、フローチャートの作成）を行った後、プログラムを作成する。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366215"/>
                  </a:ext>
                </a:extLst>
              </a:tr>
            </a:tbl>
          </a:graphicData>
        </a:graphic>
      </p:graphicFrame>
      <p:sp>
        <p:nvSpPr>
          <p:cNvPr id="6" name="タイトル 3">
            <a:extLst>
              <a:ext uri="{FF2B5EF4-FFF2-40B4-BE49-F238E27FC236}">
                <a16:creationId xmlns:a16="http://schemas.microsoft.com/office/drawing/2014/main" id="{C1DDD0CD-4F2F-4CCF-B772-DE8AF229994D}"/>
              </a:ext>
            </a:extLst>
          </p:cNvPr>
          <p:cNvSpPr txBox="1">
            <a:spLocks/>
          </p:cNvSpPr>
          <p:nvPr/>
        </p:nvSpPr>
        <p:spPr>
          <a:xfrm>
            <a:off x="164672" y="8564479"/>
            <a:ext cx="6528655" cy="1212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（留意事項）</a:t>
            </a:r>
          </a:p>
        </p:txBody>
      </p:sp>
    </p:spTree>
    <p:extLst>
      <p:ext uri="{BB962C8B-B14F-4D97-AF65-F5344CB8AC3E}">
        <p14:creationId xmlns:p14="http://schemas.microsoft.com/office/powerpoint/2010/main" val="265978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rmAutofit/>
          </a:bodyPr>
          <a:lstStyle/>
          <a:p>
            <a:r>
              <a:rPr lang="en-US" altLang="ja-JP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コマ目の指導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950912"/>
              </p:ext>
            </p:extLst>
          </p:nvPr>
        </p:nvGraphicFramePr>
        <p:xfrm>
          <a:off x="167679" y="1359568"/>
          <a:ext cx="6522641" cy="808385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280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5450361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016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過程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内容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7553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導入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同じ処理を繰り返すだけのプログラムではなく、ユーザーの入力に合わせて動作を変えるプログラムを作ることを伝える。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アプリのインポートを促す。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28367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アプリの動作を、複数回、デモンストレーションする。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プロジェクトを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IDE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で開くと、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Web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ブラウザのウィンドウがポップアップして、旅行先の希望を尋ねる質問が表示される。回答を入力して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OK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ボタンを押すと、回答に対する応答が表示され、さらに詳細を問う質問が表示される。回答すると、行き先の提案が行われる。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最初の質問は３択になっており、どの選択肢を選ぶかによって、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つ目の質問の内容が変わることを確認する。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続いて、この動作をもたらしたプログラムの部分を確認する。</a:t>
                      </a: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python.py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の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40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行目以降に注目させる。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変数の仕組みが使われていることを見る。変数名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=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値（表示したメッセージ）という式を書いた後で、その変数名で値を利用している。例として、変数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q1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（最初の質問文）と、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input( q1 )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を用いる。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カスタマイズ①では、質問の文章を変更して、結果を確認する。変数への代入と、変数の利用を学ぶ。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4916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a1 = input( q1 )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で、ユーザーから渡された値を変数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a1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に代入している。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その変数を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a1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を使って、条件分岐構造を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文で実現している。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カスタマイズ②では、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文の条件式を書き換えることで、動作が変わることを確認し、条件分岐構造の条件式の意味を学ぶ。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26192"/>
                  </a:ext>
                </a:extLst>
              </a:tr>
              <a:tr h="1779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まとめ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Monaca Education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を使ってプロジェクトをインポートしたこと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条件によって動作が変わるプログラムを見たこと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変数という仕組みを使ったこと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変数に値を入れる「代入」という用語を学んだこと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条件分岐構造を作る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文の条件式という式を見たこと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などを確認する。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91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6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</a:t>
            </a:r>
            <a:r>
              <a:rPr lang="ja-JP" altLang="en-US" sz="4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コマ目の指導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593885"/>
              </p:ext>
            </p:extLst>
          </p:nvPr>
        </p:nvGraphicFramePr>
        <p:xfrm>
          <a:off x="167679" y="1359568"/>
          <a:ext cx="6522641" cy="800825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280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5450361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5493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過程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内容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2420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導入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前回までの学習内容を振り返る。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Monaca Education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を使ってプロジェクトをインポートしたこと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条件によって動作が変わるプログラムを見たこと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変数という仕組みを使ったこと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変数に値を入れる「代入」という用語を学んだこと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条件分岐構造を作る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文の条件式という式を見たこと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今回は、さらに詳しく条件分岐構造を学ぶこと、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条件分岐構造を入れ子にする（条件分岐構造の中に、条件分岐構造を入れる）ことで、複雑な制御が可能になることを伝える。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1232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カスタマイズ③で、条件分岐を増やす。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質問の文章で表示する選択肢と、回答のメッセージを追加する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</a:t>
                      </a: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条件分岐の結果の処理を追加する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字下げ（インデント）を確認する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5794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カスタマイズ④で、入れ子の条件分岐構造を追加する。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フローチャートで、適用しようとしているカスタマイズの内容を確認する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質問の文章で表示する選択肢と、回答のメッセージを追加する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</a:t>
                      </a: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条件分岐の結果の処理を追加する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字下げ（インデント）を確認する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26192"/>
                  </a:ext>
                </a:extLst>
              </a:tr>
              <a:tr h="24207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まとめ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条件分岐の制御構造を学んだことを確認する。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キーワード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条件式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字下げ（インデント）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elif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else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878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08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AFF3F7E-B98E-4B72-B4E0-D992ED3E4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57086"/>
            <a:ext cx="5829300" cy="743014"/>
          </a:xfrm>
        </p:spPr>
        <p:txBody>
          <a:bodyPr>
            <a:noAutofit/>
          </a:bodyPr>
          <a:lstStyle/>
          <a:p>
            <a:r>
              <a:rPr lang="ja-JP" altLang="en-US"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（オプション）作品制作の指導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1482BBC-C29B-42EA-A81C-09E6DB022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69873"/>
              </p:ext>
            </p:extLst>
          </p:nvPr>
        </p:nvGraphicFramePr>
        <p:xfrm>
          <a:off x="167679" y="1359569"/>
          <a:ext cx="6522641" cy="80137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2280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5450361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055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過程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内容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168102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導入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※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企画・設計から実装まで、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時間で終えるのは難しい。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時間は必要。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時間の場合でも、連続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時間の場合は、事前にアイデアは考えさせておくとよい。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条件分岐構造を利用して、「チャート」アプリケーションを作ってみることを伝える。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次の基本の手順を示す。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フローチャートを作り、質問と回答のセットを考える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変数を宣言し、質問と回答の値を代入する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文、条件式を作成する。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条件式が真の時に実行させる処理を、字下げ（インデント）を忘れずに記述する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24218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条件分岐構造を用いたアプリケーションを制作するための、企画・設計を行う。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最初に、テーマを決める。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次に、フローチャートを作る。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あわせて、表示する質問と回答のセットを考える。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可能なら、フローチャートの段階で、他の人に見せながら説明して、問題のないフローチャートか検証する。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条件分岐が漏れなくカバーされているようにする（例：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つに分かれたら、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つともに次の処理が書いてある。入れ子の条件分岐において、分岐が正しく合流している）。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820021"/>
                  </a:ext>
                </a:extLst>
              </a:tr>
              <a:tr h="111199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展開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endParaRPr kumimoji="1" lang="ja-JP" altLang="en-US" sz="120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作成したフローチャートと質問・回答に沿って、アプリケーションを作成する。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作成したアプリケーションについて、フローチャートで設計した通りの動作をするか確認する。思い通りでない場合は、修正する。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26226"/>
                  </a:ext>
                </a:extLst>
              </a:tr>
              <a:tr h="15399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まとめ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変数の仕組みと、条件分岐構造を学んだことを確認する。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複雑な条件分岐を行うプログラムを作成する場合は、フローチャートを使って処理の流れを整理すると良いことを確認する。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026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18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B0C2F51-29F6-494E-9C5A-AA580E511AE8}"/>
              </a:ext>
            </a:extLst>
          </p:cNvPr>
          <p:cNvCxnSpPr/>
          <p:nvPr/>
        </p:nvCxnSpPr>
        <p:spPr>
          <a:xfrm>
            <a:off x="28134" y="2782147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174202" y="2947266"/>
            <a:ext cx="3433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学習内容</a:t>
            </a:r>
            <a:endParaRPr kumimoji="1" lang="en-US" altLang="ja-JP" sz="18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2AE7A495-4031-422D-A6FB-28067B98729E}"/>
              </a:ext>
            </a:extLst>
          </p:cNvPr>
          <p:cNvSpPr txBox="1"/>
          <p:nvPr/>
        </p:nvSpPr>
        <p:spPr>
          <a:xfrm>
            <a:off x="205106" y="585432"/>
            <a:ext cx="3477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8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アプリの概要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92272B1-815D-4961-913B-7F0D8F210920}"/>
              </a:ext>
            </a:extLst>
          </p:cNvPr>
          <p:cNvSpPr txBox="1"/>
          <p:nvPr/>
        </p:nvSpPr>
        <p:spPr>
          <a:xfrm>
            <a:off x="1476869" y="166124"/>
            <a:ext cx="3960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旅行先チャート</a:t>
            </a:r>
            <a:endParaRPr kumimoji="1" lang="en-US" altLang="ja-JP" sz="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aphicFrame>
        <p:nvGraphicFramePr>
          <p:cNvPr id="60" name="表 2">
            <a:extLst>
              <a:ext uri="{FF2B5EF4-FFF2-40B4-BE49-F238E27FC236}">
                <a16:creationId xmlns:a16="http://schemas.microsoft.com/office/drawing/2014/main" id="{09783C2B-CD76-49E7-9C8A-5BEC86BF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682000"/>
              </p:ext>
            </p:extLst>
          </p:nvPr>
        </p:nvGraphicFramePr>
        <p:xfrm>
          <a:off x="205106" y="3444168"/>
          <a:ext cx="6522641" cy="33195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64465">
                  <a:extLst>
                    <a:ext uri="{9D8B030D-6E8A-4147-A177-3AD203B41FA5}">
                      <a16:colId xmlns:a16="http://schemas.microsoft.com/office/drawing/2014/main" val="953771404"/>
                    </a:ext>
                  </a:extLst>
                </a:gridCol>
                <a:gridCol w="5258176">
                  <a:extLst>
                    <a:ext uri="{9D8B030D-6E8A-4147-A177-3AD203B41FA5}">
                      <a16:colId xmlns:a16="http://schemas.microsoft.com/office/drawing/2014/main" val="2232448268"/>
                    </a:ext>
                  </a:extLst>
                </a:gridCol>
              </a:tblGrid>
              <a:tr h="3705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要素技術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内容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71850"/>
                  </a:ext>
                </a:extLst>
              </a:tr>
              <a:tr h="982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変数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値を入れておける、名前付きの入れ物。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今回は、画面に表示する質問文と、回答に対する応答文を、プログラムの冒頭で変数に入れておく。プログラムの後半で、その変数を使って質問・回答を表示させる。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368689"/>
                  </a:ext>
                </a:extLst>
              </a:tr>
              <a:tr h="982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条件式を評価した結果に応じて実行する処理が決まる制御構造。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様々な実現方法があるが、今回はキーワード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</a:t>
                      </a:r>
                      <a:r>
                        <a:rPr kumimoji="1" lang="en-US" altLang="ja-JP" sz="1200" dirty="0" err="1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elif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else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を用いて、多岐分岐と、「その他」の分岐の制御を扱う。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648701"/>
                  </a:ext>
                </a:extLst>
              </a:tr>
              <a:tr h="9829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入れ子</a:t>
                      </a: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条件分岐の中に条件分岐を入れた構造。複雑な条件分岐を実現する手段の</a:t>
                      </a:r>
                      <a:r>
                        <a:rPr kumimoji="1" lang="en-US" altLang="ja-JP" sz="12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1</a:t>
                      </a:r>
                      <a:r>
                        <a:rPr kumimoji="1" lang="ja-JP" altLang="en-US" sz="120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つ。</a:t>
                      </a:r>
                      <a:endParaRPr kumimoji="1" lang="en-US" altLang="ja-JP" sz="12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31175" marR="131175" marT="65588" marB="655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944531"/>
                  </a:ext>
                </a:extLst>
              </a:tr>
            </a:tbl>
          </a:graphicData>
        </a:graphic>
      </p:graphicFrame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83B0B5E6-94B4-A622-6375-7ADF15FA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1" y="939631"/>
            <a:ext cx="2349835" cy="506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69819A78-19E5-9329-F7D6-1BD5FA2A8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8" b="333"/>
          <a:stretch/>
        </p:blipFill>
        <p:spPr>
          <a:xfrm>
            <a:off x="3242401" y="954764"/>
            <a:ext cx="2768435" cy="530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98CBB5C8-1569-CBB2-B6BF-948A44F90B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1"/>
          <a:stretch/>
        </p:blipFill>
        <p:spPr>
          <a:xfrm>
            <a:off x="301951" y="1878615"/>
            <a:ext cx="2349835" cy="7153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03E948C0-D28D-1DD1-0D19-7B0A40A6DF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55" r="34692" b="7100"/>
          <a:stretch/>
        </p:blipFill>
        <p:spPr>
          <a:xfrm>
            <a:off x="2844806" y="2034290"/>
            <a:ext cx="1808010" cy="480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DE1D4606-7D5A-D425-D242-C96BA0801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95" y="1631441"/>
            <a:ext cx="1851454" cy="1429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右矢印 11">
            <a:extLst>
              <a:ext uri="{FF2B5EF4-FFF2-40B4-BE49-F238E27FC236}">
                <a16:creationId xmlns:a16="http://schemas.microsoft.com/office/drawing/2014/main" id="{1FDC426C-B713-F266-2481-B9B266AADF0B}"/>
              </a:ext>
            </a:extLst>
          </p:cNvPr>
          <p:cNvSpPr/>
          <p:nvPr/>
        </p:nvSpPr>
        <p:spPr>
          <a:xfrm>
            <a:off x="2781425" y="1015401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114C3EA1-E077-2717-21E0-99F95EF2CA0A}"/>
              </a:ext>
            </a:extLst>
          </p:cNvPr>
          <p:cNvSpPr/>
          <p:nvPr/>
        </p:nvSpPr>
        <p:spPr>
          <a:xfrm rot="8815312">
            <a:off x="2781425" y="1446100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666AF0C2-8917-DA2B-36CD-E091007547DF}"/>
              </a:ext>
            </a:extLst>
          </p:cNvPr>
          <p:cNvSpPr/>
          <p:nvPr/>
        </p:nvSpPr>
        <p:spPr>
          <a:xfrm>
            <a:off x="2513469" y="2125143"/>
            <a:ext cx="331337" cy="32272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77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BB0C2F51-29F6-494E-9C5A-AA580E511AE8}"/>
              </a:ext>
            </a:extLst>
          </p:cNvPr>
          <p:cNvCxnSpPr/>
          <p:nvPr/>
        </p:nvCxnSpPr>
        <p:spPr>
          <a:xfrm>
            <a:off x="0" y="3510933"/>
            <a:ext cx="6858000" cy="37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364B177-53D7-4114-A650-2ECF41EEC4B4}"/>
              </a:ext>
            </a:extLst>
          </p:cNvPr>
          <p:cNvSpPr txBox="1"/>
          <p:nvPr/>
        </p:nvSpPr>
        <p:spPr>
          <a:xfrm>
            <a:off x="584335" y="166124"/>
            <a:ext cx="572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旅行先チャートを動かしてみよう</a:t>
            </a:r>
          </a:p>
        </p:txBody>
      </p:sp>
      <p:sp>
        <p:nvSpPr>
          <p:cNvPr id="78" name="矢印: 右 11">
            <a:extLst>
              <a:ext uri="{FF2B5EF4-FFF2-40B4-BE49-F238E27FC236}">
                <a16:creationId xmlns:a16="http://schemas.microsoft.com/office/drawing/2014/main" id="{DE4FB376-2E4E-47E7-968B-4455C9D4B397}"/>
              </a:ext>
            </a:extLst>
          </p:cNvPr>
          <p:cNvSpPr/>
          <p:nvPr/>
        </p:nvSpPr>
        <p:spPr>
          <a:xfrm>
            <a:off x="1997240" y="1512169"/>
            <a:ext cx="473575" cy="502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1">
            <a:extLst>
              <a:ext uri="{FF2B5EF4-FFF2-40B4-BE49-F238E27FC236}">
                <a16:creationId xmlns:a16="http://schemas.microsoft.com/office/drawing/2014/main" id="{164F8F0E-7F6C-4492-A1F6-28CECD0BB289}"/>
              </a:ext>
            </a:extLst>
          </p:cNvPr>
          <p:cNvSpPr/>
          <p:nvPr/>
        </p:nvSpPr>
        <p:spPr>
          <a:xfrm>
            <a:off x="4364122" y="1530489"/>
            <a:ext cx="473575" cy="502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5508B7-B66F-48AC-8676-C485DF03817D}"/>
              </a:ext>
            </a:extLst>
          </p:cNvPr>
          <p:cNvSpPr/>
          <p:nvPr/>
        </p:nvSpPr>
        <p:spPr>
          <a:xfrm>
            <a:off x="256100" y="2836524"/>
            <a:ext cx="1801300" cy="491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サポートページから</a:t>
            </a:r>
            <a:br>
              <a:rPr kumimoji="1" lang="en-US" altLang="ja-JP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旅行先チャートのボタンを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クリック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99B2413-1EFD-4C88-A812-3CA1446C93BE}"/>
              </a:ext>
            </a:extLst>
          </p:cNvPr>
          <p:cNvSpPr/>
          <p:nvPr/>
        </p:nvSpPr>
        <p:spPr>
          <a:xfrm>
            <a:off x="2562822" y="2836524"/>
            <a:ext cx="1801300" cy="491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Monaca</a:t>
            </a:r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プロジェクトとして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インポートして、</a:t>
            </a:r>
            <a:r>
              <a:rPr kumimoji="1" lang="en-US" altLang="ja-JP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IDE</a:t>
            </a:r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で開く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EAB58DD-7C8F-4B11-878E-436ACBD55C7C}"/>
              </a:ext>
            </a:extLst>
          </p:cNvPr>
          <p:cNvSpPr/>
          <p:nvPr/>
        </p:nvSpPr>
        <p:spPr>
          <a:xfrm>
            <a:off x="4863722" y="2836524"/>
            <a:ext cx="1801300" cy="491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アプリ旅行先チャートが起動。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kumimoji="1" lang="ja-JP" altLang="en-US" sz="9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質問が始まる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42772B-DA52-4361-A2B9-9D503DB63DDF}"/>
              </a:ext>
            </a:extLst>
          </p:cNvPr>
          <p:cNvSpPr txBox="1"/>
          <p:nvPr/>
        </p:nvSpPr>
        <p:spPr>
          <a:xfrm>
            <a:off x="601474" y="3566803"/>
            <a:ext cx="57270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プログラムを読んでみよう</a:t>
            </a:r>
            <a:r>
              <a:rPr kumimoji="1" lang="ja-JP" altLang="en-US" sz="20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endParaRPr kumimoji="1" lang="en-US" altLang="ja-JP" sz="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python.py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40</a:t>
            </a:r>
            <a:r>
              <a:rPr kumimoji="1" lang="ja-JP" altLang="en-US" sz="14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行目前後）</a:t>
            </a: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56D4FD3-2C16-7C3A-EC3E-F8E42D1A3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14" y="1518387"/>
            <a:ext cx="1832247" cy="514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FF12F9BE-C82D-E845-23FE-9FB61ED18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78" y="1500453"/>
            <a:ext cx="1788344" cy="70788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C69333-79CC-9DDB-B7B6-43DA2DC6D7FC}"/>
              </a:ext>
            </a:extLst>
          </p:cNvPr>
          <p:cNvSpPr txBox="1"/>
          <p:nvPr/>
        </p:nvSpPr>
        <p:spPr>
          <a:xfrm>
            <a:off x="108505" y="4526754"/>
            <a:ext cx="664099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旅行先。興味があるのは、どんなところ？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自然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文化財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食事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素晴らしい自然を見に行こう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興味深い文化財を見に行こう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a1_3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美味しいものを食べに行こう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br>
              <a:rPr lang="ja-JP" altLang="en-US" sz="1400" b="0">
                <a:solidFill>
                  <a:srgbClr val="000000"/>
                </a:solidFill>
                <a:effectLst/>
                <a:latin typeface="MonacakomiRegular"/>
              </a:rPr>
            </a:b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出かけるなら、どこ？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山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湖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3: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海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お弁当を用意して山に行こう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湖に行って水のある風景を楽しもう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a1_1_3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釣り道具を用意して海へ行こう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a1_1_o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山、湖、海以外のどこかへ行こう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br>
              <a:rPr lang="ja-JP" altLang="en-US" sz="1400" b="0">
                <a:solidFill>
                  <a:srgbClr val="000000"/>
                </a:solidFill>
                <a:effectLst/>
                <a:latin typeface="MonacakomiRegular"/>
              </a:rPr>
            </a:b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何を観たい？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建築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美術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a1_2_1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様々な様式の建築を見よう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a1_2_2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美術館で絵画や彫刻を見よう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a1_2_o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建築、美術以外にも見るものはある！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br>
              <a:rPr lang="ja-JP" altLang="en-US" sz="1400" b="0">
                <a:solidFill>
                  <a:srgbClr val="000000"/>
                </a:solidFill>
                <a:effectLst/>
                <a:latin typeface="MonacakomiRegular"/>
              </a:rPr>
            </a:b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q1_3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何を食べたい？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1: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魚 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2: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中華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a1_3_1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漁港に出かけて採れたての魚を食べよう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a1_3_2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本格中華料理を食べよう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a1_3_o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お腹いっぱい食べよう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br>
              <a:rPr lang="ja-JP" altLang="en-US" sz="1400" b="0">
                <a:solidFill>
                  <a:srgbClr val="000000"/>
                </a:solidFill>
                <a:effectLst/>
                <a:latin typeface="MonacakomiRegular"/>
              </a:rPr>
            </a:b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a1_o 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"1,2,3</a:t>
            </a:r>
            <a:r>
              <a:rPr lang="ja-JP" altLang="en-US" sz="1400" b="0">
                <a:solidFill>
                  <a:srgbClr val="A31515"/>
                </a:solidFill>
                <a:effectLst/>
                <a:latin typeface="MonacakomiRegular"/>
              </a:rPr>
              <a:t>以外が入力されました。終了します。</a:t>
            </a:r>
            <a:r>
              <a:rPr lang="en-US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657928-4457-EAD5-8BDB-0AC03CFC20A9}"/>
              </a:ext>
            </a:extLst>
          </p:cNvPr>
          <p:cNvSpPr txBox="1"/>
          <p:nvPr/>
        </p:nvSpPr>
        <p:spPr>
          <a:xfrm>
            <a:off x="108505" y="4179206"/>
            <a:ext cx="655651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画面に表示するメッセージ（質問、応答）を変数という入れ物に入れている（</a:t>
            </a:r>
            <a:r>
              <a:rPr kumimoji="1" lang="ja-JP" altLang="en-US" sz="1200" b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代入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10E3C42-C4D4-1489-7801-79E084AD9897}"/>
              </a:ext>
            </a:extLst>
          </p:cNvPr>
          <p:cNvSpPr txBox="1"/>
          <p:nvPr/>
        </p:nvSpPr>
        <p:spPr>
          <a:xfrm>
            <a:off x="3496375" y="4846472"/>
            <a:ext cx="323602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つ目の質問と答えに対する応答を、それぞれ変数に代入している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8302573-4C81-6B6E-60B4-BA2A7CAC361C}"/>
              </a:ext>
            </a:extLst>
          </p:cNvPr>
          <p:cNvSpPr txBox="1"/>
          <p:nvPr/>
        </p:nvSpPr>
        <p:spPr>
          <a:xfrm>
            <a:off x="4052235" y="5949377"/>
            <a:ext cx="267800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つ目の質問の答えが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"1"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だった時の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つ目の質問と、答えに対する応答をそれぞれ変数に代入している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1A7D40-FF73-67B5-B182-003B9BEFC78F}"/>
              </a:ext>
            </a:extLst>
          </p:cNvPr>
          <p:cNvSpPr txBox="1"/>
          <p:nvPr/>
        </p:nvSpPr>
        <p:spPr>
          <a:xfrm>
            <a:off x="4052236" y="6881102"/>
            <a:ext cx="26780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つ目の質問の答えが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"2"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だった時の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つ目の質問と、答えに対する応答をそれぞれ変数に代入している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1AAF17B-DDF0-6DC6-5D16-0E4779E09273}"/>
              </a:ext>
            </a:extLst>
          </p:cNvPr>
          <p:cNvSpPr txBox="1"/>
          <p:nvPr/>
        </p:nvSpPr>
        <p:spPr>
          <a:xfrm>
            <a:off x="4052235" y="8389078"/>
            <a:ext cx="26780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つ目の質問の答えが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"3"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だった時の</a:t>
            </a:r>
            <a:r>
              <a:rPr kumimoji="1" lang="en-US" altLang="ja-JP" sz="12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つ目の質問と、答えに対する応答をそれぞれ変数に代入している</a:t>
            </a:r>
            <a:endParaRPr kumimoji="1" lang="en-US" altLang="ja-JP" sz="12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7978E4-56BD-E319-9081-B26699080714}"/>
              </a:ext>
            </a:extLst>
          </p:cNvPr>
          <p:cNvSpPr txBox="1"/>
          <p:nvPr/>
        </p:nvSpPr>
        <p:spPr>
          <a:xfrm>
            <a:off x="4704600" y="9465034"/>
            <a:ext cx="204489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（次のページに続く）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48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962BAD7-4D90-4CE0-B0D3-E5D5F46CD8C4}"/>
              </a:ext>
            </a:extLst>
          </p:cNvPr>
          <p:cNvSpPr txBox="1"/>
          <p:nvPr/>
        </p:nvSpPr>
        <p:spPr>
          <a:xfrm>
            <a:off x="108505" y="707533"/>
            <a:ext cx="6640990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最初の質問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a1 = </a:t>
            </a: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input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q1 )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結果画面に質問を表示する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print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"&lt;div class='question'&gt;"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q1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"&lt;/div&gt;"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最初の質問の答えによる条件分岐 答えが</a:t>
            </a:r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"1"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のとき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if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a1 ==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"1"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: </a:t>
            </a:r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# 1: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自然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-US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1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つ目の回答の応答メッセージ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</a:t>
            </a:r>
            <a:r>
              <a:rPr lang="en" altLang="ja-JP" sz="1400" b="0" dirty="0" err="1">
                <a:solidFill>
                  <a:srgbClr val="000000"/>
                </a:solidFill>
                <a:effectLst/>
                <a:latin typeface="MonacakomiRegular"/>
              </a:rPr>
              <a:t>showMessage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a1 + </a:t>
            </a:r>
            <a:r>
              <a:rPr lang="en" altLang="ja-JP" sz="1400" b="0" dirty="0">
                <a:solidFill>
                  <a:srgbClr val="A31515"/>
                </a:solidFill>
                <a:effectLst/>
                <a:latin typeface="MonacakomiRegular"/>
              </a:rPr>
              <a:t>":"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+ a1_1 )</a:t>
            </a:r>
          </a:p>
          <a:p>
            <a:r>
              <a:rPr lang="en" altLang="ja-JP" sz="1400" b="0" dirty="0">
                <a:solidFill>
                  <a:srgbClr val="008000"/>
                </a:solidFill>
                <a:effectLst/>
                <a:latin typeface="MonacakomiRegular"/>
              </a:rPr>
              <a:t>    # 2</a:t>
            </a:r>
            <a:r>
              <a:rPr lang="ja-JP" altLang="en-US" sz="1400" b="0">
                <a:solidFill>
                  <a:srgbClr val="008000"/>
                </a:solidFill>
                <a:effectLst/>
                <a:latin typeface="MonacakomiRegular"/>
              </a:rPr>
              <a:t>つ目の質問</a:t>
            </a:r>
            <a:endParaRPr lang="ja-JP" altLang="en-US" sz="1400" b="0">
              <a:solidFill>
                <a:srgbClr val="000000"/>
              </a:solidFill>
              <a:effectLst/>
              <a:latin typeface="MonacakomiRegular"/>
            </a:endParaRPr>
          </a:p>
          <a:p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    a2 = </a:t>
            </a:r>
            <a:r>
              <a:rPr lang="en" altLang="ja-JP" sz="1400" b="0" dirty="0">
                <a:solidFill>
                  <a:srgbClr val="0000FF"/>
                </a:solidFill>
                <a:effectLst/>
                <a:latin typeface="MonacakomiRegular"/>
              </a:rPr>
              <a:t>input</a:t>
            </a:r>
            <a:r>
              <a:rPr lang="en" altLang="ja-JP" sz="1400" b="0" dirty="0">
                <a:solidFill>
                  <a:srgbClr val="000000"/>
                </a:solidFill>
                <a:effectLst/>
                <a:latin typeface="MonacakomiRegular"/>
              </a:rPr>
              <a:t>( q1_1 )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20E7DB-2A5A-119F-9893-28F551844ADE}"/>
              </a:ext>
            </a:extLst>
          </p:cNvPr>
          <p:cNvSpPr txBox="1"/>
          <p:nvPr/>
        </p:nvSpPr>
        <p:spPr>
          <a:xfrm>
            <a:off x="613450" y="91980"/>
            <a:ext cx="57270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プログラムを読んでみよう</a:t>
            </a:r>
            <a:r>
              <a:rPr kumimoji="1"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endParaRPr kumimoji="1" lang="en-US" altLang="ja-JP" sz="2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14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en-US" altLang="ja-JP" sz="1400" dirty="0" err="1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python.py</a:t>
            </a:r>
            <a:r>
              <a:rPr kumimoji="1" lang="en-US" altLang="ja-JP" sz="1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63</a:t>
            </a:r>
            <a:r>
              <a:rPr kumimoji="1" lang="ja-JP" altLang="en-US" sz="140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行目前後）</a:t>
            </a:r>
          </a:p>
        </p:txBody>
      </p:sp>
      <p:pic>
        <p:nvPicPr>
          <p:cNvPr id="4" name="図 3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8B61DF20-5856-70FE-0604-AC86F2FA6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7" y="4812539"/>
            <a:ext cx="1555210" cy="48201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DE9DC-35E6-BB0D-624F-1789C09EAA63}"/>
              </a:ext>
            </a:extLst>
          </p:cNvPr>
          <p:cNvSpPr txBox="1"/>
          <p:nvPr/>
        </p:nvSpPr>
        <p:spPr>
          <a:xfrm>
            <a:off x="405878" y="4229613"/>
            <a:ext cx="2197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フローチャート</a:t>
            </a:r>
            <a:endParaRPr kumimoji="1" lang="ja-JP" altLang="en-US" sz="110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852946-DBAA-FB38-1C53-24C621615591}"/>
              </a:ext>
            </a:extLst>
          </p:cNvPr>
          <p:cNvSpPr txBox="1"/>
          <p:nvPr/>
        </p:nvSpPr>
        <p:spPr>
          <a:xfrm>
            <a:off x="3104516" y="4812539"/>
            <a:ext cx="3236022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input( q1 )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q1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の値を質問としてウィンドウに表示する。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ウィンドウの入力欄に値が入力され、「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OK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」ボタンが押されると、値を返す。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このプログラムでは、返された値を変数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a1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に代入している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" name="図 9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1A2A3896-FBF1-3609-AB40-8D6C56F80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05" y="3174887"/>
            <a:ext cx="3236023" cy="1265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E857A5-A2A4-7538-3EB0-06FDB8D9FB74}"/>
              </a:ext>
            </a:extLst>
          </p:cNvPr>
          <p:cNvSpPr txBox="1"/>
          <p:nvPr/>
        </p:nvSpPr>
        <p:spPr>
          <a:xfrm>
            <a:off x="3104516" y="6635759"/>
            <a:ext cx="323602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キーワード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if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の後ろに条件式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a1 == "1"</a:t>
            </a:r>
          </a:p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を書き、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":"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で区切っている。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0A2937-26A4-F3FF-427F-B5EDFD451E30}"/>
              </a:ext>
            </a:extLst>
          </p:cNvPr>
          <p:cNvSpPr txBox="1"/>
          <p:nvPr/>
        </p:nvSpPr>
        <p:spPr>
          <a:xfrm>
            <a:off x="3104516" y="7597205"/>
            <a:ext cx="323602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条件式を評価した結果が真（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True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）ならば、処理</a:t>
            </a:r>
            <a:r>
              <a:rPr kumimoji="1" lang="en-US" altLang="ja-JP" sz="14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showMessage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()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を実行する。画面にメッセージを表示する。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E65831-79D8-A23F-5288-908822DF5132}"/>
              </a:ext>
            </a:extLst>
          </p:cNvPr>
          <p:cNvSpPr txBox="1"/>
          <p:nvPr/>
        </p:nvSpPr>
        <p:spPr>
          <a:xfrm>
            <a:off x="3104516" y="8609474"/>
            <a:ext cx="323602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つ目の質問を表示する。入力され、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OK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ボタンが押されたら、返された値を変数</a:t>
            </a:r>
            <a:r>
              <a:rPr kumimoji="1" lang="en-US" altLang="ja-JP" sz="1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a2</a:t>
            </a:r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に代入する。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CB1889D-15D6-C454-7245-F7E851D1A772}"/>
              </a:ext>
            </a:extLst>
          </p:cNvPr>
          <p:cNvSpPr txBox="1"/>
          <p:nvPr/>
        </p:nvSpPr>
        <p:spPr>
          <a:xfrm>
            <a:off x="3614195" y="2031228"/>
            <a:ext cx="2950161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条件式が真のときに実行する一連の処理は、字下げ（インデント）されている</a:t>
            </a:r>
            <a:endParaRPr kumimoji="1" lang="en-US" altLang="ja-JP" sz="1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756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6592</TotalTime>
  <Words>3955</Words>
  <Application>Microsoft Macintosh PowerPoint</Application>
  <PresentationFormat>A4 210 x 297 mm</PresentationFormat>
  <Paragraphs>397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UD デジタル 教科書体 N-R</vt:lpstr>
      <vt:lpstr>Calibri Light</vt:lpstr>
      <vt:lpstr>Arial</vt:lpstr>
      <vt:lpstr>UD デジタル 教科書体 N-R</vt:lpstr>
      <vt:lpstr>MonacakomiRegular</vt:lpstr>
      <vt:lpstr>Calibri</vt:lpstr>
      <vt:lpstr>UD デジタル 教科書体 N-B</vt:lpstr>
      <vt:lpstr>Office テーマ</vt:lpstr>
      <vt:lpstr>アプリ プログラミングシート</vt:lpstr>
      <vt:lpstr>学習目標</vt:lpstr>
      <vt:lpstr>単元の流れ</vt:lpstr>
      <vt:lpstr>1コマ目の指導</vt:lpstr>
      <vt:lpstr>2コマ目の指導</vt:lpstr>
      <vt:lpstr>（オプション）作品制作の指導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確認テスト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アプリ・プログラミング シート</dc:title>
  <dc:creator>Yuki Okamoto</dc:creator>
  <cp:lastModifiedBy>Tetsuya Izawa</cp:lastModifiedBy>
  <cp:revision>73</cp:revision>
  <cp:lastPrinted>2021-06-12T09:37:11Z</cp:lastPrinted>
  <dcterms:created xsi:type="dcterms:W3CDTF">2021-06-10T03:42:30Z</dcterms:created>
  <dcterms:modified xsi:type="dcterms:W3CDTF">2023-02-16T03:17:56Z</dcterms:modified>
</cp:coreProperties>
</file>